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73" r:id="rId2"/>
    <p:sldId id="299" r:id="rId3"/>
    <p:sldId id="285" r:id="rId4"/>
    <p:sldId id="329" r:id="rId5"/>
    <p:sldId id="330" r:id="rId6"/>
    <p:sldId id="308" r:id="rId7"/>
    <p:sldId id="298" r:id="rId8"/>
    <p:sldId id="311" r:id="rId9"/>
    <p:sldId id="331" r:id="rId10"/>
    <p:sldId id="312" r:id="rId11"/>
    <p:sldId id="309" r:id="rId12"/>
    <p:sldId id="301" r:id="rId13"/>
    <p:sldId id="300" r:id="rId14"/>
    <p:sldId id="313" r:id="rId15"/>
    <p:sldId id="314" r:id="rId16"/>
    <p:sldId id="302" r:id="rId17"/>
    <p:sldId id="307" r:id="rId18"/>
    <p:sldId id="317" r:id="rId19"/>
    <p:sldId id="319" r:id="rId20"/>
    <p:sldId id="320" r:id="rId21"/>
    <p:sldId id="321" r:id="rId22"/>
    <p:sldId id="325" r:id="rId23"/>
    <p:sldId id="328" r:id="rId24"/>
    <p:sldId id="323" r:id="rId25"/>
    <p:sldId id="324" r:id="rId26"/>
    <p:sldId id="332" r:id="rId2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73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0A6C559-DA15-4C3F-8A8E-5BE44F54E11B}"/>
              </a:ext>
            </a:extLst>
          </p:cNvPr>
          <p:cNvSpPr txBox="1"/>
          <p:nvPr/>
        </p:nvSpPr>
        <p:spPr>
          <a:xfrm>
            <a:off x="1937115" y="1867004"/>
            <a:ext cx="5924185" cy="6636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第十六章</a:t>
            </a:r>
            <a:r>
              <a:rPr lang="zh-CN" altLang="en-US" sz="3200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电</a:t>
            </a:r>
            <a:r>
              <a:rPr lang="zh-CN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磁铁与自动控制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="" xmlns:a16="http://schemas.microsoft.com/office/drawing/2014/main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79" y="707665"/>
            <a:ext cx="5220980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16-4</a:t>
            </a:r>
            <a:r>
              <a:rPr lang="zh-CN" altLang="en-US" dirty="0" smtClean="0"/>
              <a:t>所示，将小磁针放在条形磁铁周围，小磁针静止后会有不同的指向，这说明磁场是有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　</a:t>
            </a:r>
            <a:r>
              <a:rPr lang="zh-CN" altLang="en-US" dirty="0" smtClean="0"/>
              <a:t>的，人们把小磁针在磁场中某点静止时</a:t>
            </a:r>
            <a:r>
              <a:rPr lang="en-US" dirty="0" smtClean="0"/>
              <a:t>N</a:t>
            </a:r>
            <a:r>
              <a:rPr lang="zh-CN" altLang="en-US" dirty="0" smtClean="0"/>
              <a:t>极的指向规定为该点的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 </a:t>
            </a: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16-5</a:t>
            </a:r>
            <a:r>
              <a:rPr lang="zh-CN" altLang="en-US" dirty="0" smtClean="0"/>
              <a:t>所示，当开关闭合时，螺线管的左端是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极，请在图中分别标出小磁针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的</a:t>
            </a:r>
            <a:r>
              <a:rPr lang="en-US" dirty="0" smtClean="0"/>
              <a:t>N</a:t>
            </a:r>
            <a:r>
              <a:rPr lang="zh-CN" altLang="en-US" dirty="0" smtClean="0"/>
              <a:t>极。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75552" y="151419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考点五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18" name="G581.EPS" descr="id:214750368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76933" y="782162"/>
            <a:ext cx="1672831" cy="1509112"/>
          </a:xfrm>
          <a:prstGeom prst="rect">
            <a:avLst/>
          </a:prstGeom>
        </p:spPr>
      </p:pic>
      <p:pic>
        <p:nvPicPr>
          <p:cNvPr id="19" name="G582.EPS" descr="id:2147503690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66495" y="2940794"/>
            <a:ext cx="1845250" cy="1204649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6752029" y="2351246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16-4</a:t>
            </a:r>
            <a:endParaRPr lang="zh-CN" altLang="en-US" sz="1400" dirty="0" smtClean="0"/>
          </a:p>
        </p:txBody>
      </p:sp>
      <p:sp>
        <p:nvSpPr>
          <p:cNvPr id="23" name="矩形 22"/>
          <p:cNvSpPr/>
          <p:nvPr/>
        </p:nvSpPr>
        <p:spPr>
          <a:xfrm>
            <a:off x="6674010" y="4202381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16-5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3387381" y="197718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磁场方向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81362" y="317535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S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54388" y="363781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7" name="DAG582.EPS" descr="id:2147491164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04338" y="3655071"/>
            <a:ext cx="1916019" cy="123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4496757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图</a:t>
            </a:r>
            <a:r>
              <a:rPr lang="en-US" dirty="0" smtClean="0"/>
              <a:t>16-6</a:t>
            </a:r>
            <a:r>
              <a:rPr lang="zh-CN" altLang="en-US" dirty="0" smtClean="0"/>
              <a:t>是探究电磁铁磁性强弱与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的关系，在实验中，我们通过比较电磁铁吸引大头针的数目多少来判断它的磁性强弱，这种方法叫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；如果用此装置来探究电磁铁磁性强弱与电流大小的关系，你的做法是</a:t>
            </a:r>
            <a:r>
              <a:rPr lang="en-US" altLang="zh-CN" dirty="0" smtClean="0"/>
              <a:t>_____________________________________</a:t>
            </a:r>
          </a:p>
          <a:p>
            <a:pPr algn="just">
              <a:lnSpc>
                <a:spcPct val="150000"/>
              </a:lnSpc>
            </a:pPr>
            <a:r>
              <a:rPr lang="en-US" altLang="zh-CN" u="sng" dirty="0" smtClean="0"/>
              <a:t>_________________________________________</a:t>
            </a:r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</a:t>
            </a:r>
            <a:r>
              <a:rPr lang="en-US" u="sng" dirty="0" smtClean="0"/>
              <a:t>  </a:t>
            </a:r>
            <a:r>
              <a:rPr lang="zh-CN" altLang="en-US" u="sng" dirty="0" smtClean="0"/>
              <a:t>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975957" y="1533496"/>
            <a:ext cx="101949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线圈匝数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267693" y="2355023"/>
            <a:ext cx="387186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调节滑动变阻器的滑片到不同的位置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98787" y="2748682"/>
            <a:ext cx="448791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观察左边（或右边）的电磁铁吸引大头针的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13923" y="3218066"/>
            <a:ext cx="1398353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数目的变化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9" name="G583.EPS" descr="id:214750369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40477" y="444398"/>
            <a:ext cx="2507389" cy="2008655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7075587" y="2756361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16-6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正确认识磁场和磁感线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7926" y="764999"/>
            <a:ext cx="7934143" cy="3347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只有铁、钴、镍等磁性物质才能被磁化（铜、铝不能被磁化），磁化后的磁性材料具有了磁性，磁性材料变为磁体，磁体周围存在着磁场，磁场看不见，摸不到，为了研究磁场，人们画了一些带箭头的曲线来描述磁场，这样的曲线就是磁感线，这些曲线实际上根本不存在。磁体之间的相互作用，都是通过磁场来完成的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）磁体外部的磁感线是从</a:t>
            </a:r>
            <a:r>
              <a:rPr lang="en-US" dirty="0" smtClean="0"/>
              <a:t>N</a:t>
            </a:r>
            <a:r>
              <a:rPr lang="zh-CN" altLang="en-US" dirty="0" smtClean="0"/>
              <a:t>极指向</a:t>
            </a:r>
            <a:r>
              <a:rPr lang="en-US" dirty="0" smtClean="0"/>
              <a:t>S</a:t>
            </a:r>
            <a:r>
              <a:rPr lang="zh-CN" altLang="en-US" dirty="0" smtClean="0"/>
              <a:t>极；其内部的磁感线是由</a:t>
            </a:r>
            <a:r>
              <a:rPr lang="en-US" dirty="0" smtClean="0"/>
              <a:t>S</a:t>
            </a:r>
            <a:r>
              <a:rPr lang="zh-CN" altLang="en-US" dirty="0" smtClean="0"/>
              <a:t>极指向</a:t>
            </a:r>
            <a:r>
              <a:rPr lang="en-US" dirty="0" smtClean="0"/>
              <a:t>N</a:t>
            </a:r>
            <a:r>
              <a:rPr lang="zh-CN" altLang="en-US" dirty="0" smtClean="0"/>
              <a:t>极。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）地球是一个大磁体，地磁南极在地理北极附近。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4241889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聊城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关于磁场和磁感线，下列说法错误的是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磁体周围存在着磁感线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磁体之间的相互作用是通过磁场产生的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磁体外部的磁感线都是从磁体的</a:t>
            </a:r>
            <a:r>
              <a:rPr lang="en-US" dirty="0" smtClean="0"/>
              <a:t>N</a:t>
            </a:r>
            <a:r>
              <a:rPr lang="zh-CN" altLang="en-US" dirty="0" smtClean="0"/>
              <a:t>极出发，回到</a:t>
            </a:r>
            <a:r>
              <a:rPr lang="en-US" dirty="0" smtClean="0"/>
              <a:t>S</a:t>
            </a:r>
            <a:r>
              <a:rPr lang="zh-CN" altLang="en-US" dirty="0" smtClean="0"/>
              <a:t>极的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磁场中，小磁针静止时北极所指的方向为该点磁场的方向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442654" y="733804"/>
            <a:ext cx="52671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A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143501" y="327706"/>
            <a:ext cx="3577936" cy="4227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磁感线是为了描述磁场而引入的一种假想的线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磁感线不是真实存在的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错误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符合题意；磁体间的相互作用是通过磁场发生的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不符合题意；磁体外部的磁感线是从它的北极出发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回到它的南极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不符合题意；磁场中的小磁针静止时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北极所指的方向跟该点的磁场方向一致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为该点的磁场方向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判断通电螺母线管极性的方法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9" y="729830"/>
            <a:ext cx="7991966" cy="29811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用右手螺旋定则判断：在右手螺旋定则中，涉及三个方向：电流方向、磁场方向、线圈绕向，如果知道其中的两个可以确定第三个。即用右手握住螺线管，让弯曲四指的指向与螺线管中的电流方向一致，则大拇指所指的那端就是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通电螺线的</a:t>
            </a:r>
            <a:r>
              <a:rPr lang="en-US" dirty="0" smtClean="0"/>
              <a:t>N</a:t>
            </a:r>
            <a:r>
              <a:rPr lang="zh-CN" altLang="en-US" dirty="0" smtClean="0"/>
              <a:t>极。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）用“上左下右”判断：面对水平放置的通电螺线管，如绕线中电流方向向上，则其左端为</a:t>
            </a:r>
            <a:r>
              <a:rPr lang="en-US" dirty="0" smtClean="0"/>
              <a:t>N</a:t>
            </a:r>
            <a:r>
              <a:rPr lang="zh-CN" altLang="en-US" dirty="0" smtClean="0"/>
              <a:t>极，若反之则右端为</a:t>
            </a:r>
            <a:r>
              <a:rPr lang="en-US" dirty="0" smtClean="0"/>
              <a:t>N</a:t>
            </a:r>
            <a:r>
              <a:rPr lang="zh-CN" altLang="en-US" dirty="0" smtClean="0"/>
              <a:t>极。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5033196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/>
              <a:t>【</a:t>
            </a:r>
            <a:r>
              <a:rPr lang="en-US" dirty="0" smtClean="0"/>
              <a:t>2019</a:t>
            </a:r>
            <a:r>
              <a:rPr lang="en-US" altLang="zh-CN" dirty="0" smtClean="0"/>
              <a:t>·</a:t>
            </a:r>
            <a:r>
              <a:rPr lang="zh-CN" altLang="en-US" dirty="0" smtClean="0"/>
              <a:t>内江</a:t>
            </a:r>
            <a:r>
              <a:rPr lang="en-US" altLang="zh-CN" dirty="0" smtClean="0"/>
              <a:t>】</a:t>
            </a:r>
            <a:r>
              <a:rPr lang="zh-CN" altLang="en-US" dirty="0" smtClean="0"/>
              <a:t>请在图</a:t>
            </a:r>
            <a:r>
              <a:rPr lang="en-US" dirty="0" smtClean="0"/>
              <a:t>16-7</a:t>
            </a:r>
            <a:r>
              <a:rPr lang="zh-CN" altLang="en-US" dirty="0" smtClean="0"/>
              <a:t>所示的通电螺线管两端的括号内标出</a:t>
            </a:r>
            <a:r>
              <a:rPr lang="en-US" dirty="0" smtClean="0"/>
              <a:t>N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zh-CN" altLang="en-US" dirty="0" smtClean="0"/>
              <a:t>极，并画出磁感线的方向。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49026" y="1273321"/>
            <a:ext cx="112045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20WLZT490.EPS" descr="id:214750373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86484" y="439124"/>
            <a:ext cx="2963847" cy="138967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820609" y="2000222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16-7</a:t>
            </a:r>
            <a:endParaRPr lang="zh-CN" altLang="en-US" sz="1400" dirty="0"/>
          </a:p>
        </p:txBody>
      </p:sp>
      <p:pic>
        <p:nvPicPr>
          <p:cNvPr id="10" name="20WLZT491.EPS" descr="id:2147491171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4201" y="1818284"/>
            <a:ext cx="3187349" cy="144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09887" y="248054"/>
            <a:ext cx="8152759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黄冈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下列有关电和磁的判断，正确的是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通电导体周围存在磁场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磁场是由磁感线组成的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互相摩擦的两个物体带同种电荷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摩擦起电实质是创造了电荷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550913" y="276437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24187" y="353562"/>
            <a:ext cx="3937000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柳州模拟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下列关于磁场的描述，正确的是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磁感线是磁场中真实存在的曲线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磁体中磁极间的吸引或排斥作用是通过磁场实现的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磁体周围的磁感线从磁体</a:t>
            </a:r>
            <a:r>
              <a:rPr lang="en-US" dirty="0" smtClean="0"/>
              <a:t>S</a:t>
            </a:r>
            <a:r>
              <a:rPr lang="zh-CN" altLang="en-US" dirty="0" smtClean="0"/>
              <a:t>极出发，回到磁体</a:t>
            </a:r>
            <a:r>
              <a:rPr lang="en-US" dirty="0" smtClean="0"/>
              <a:t>N</a:t>
            </a:r>
            <a:r>
              <a:rPr lang="zh-CN" altLang="en-US" dirty="0" smtClean="0"/>
              <a:t>极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地磁的北极在地理北极附近，地磁的南极在地理的南极附近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98517" y="752738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4929351" y="500315"/>
            <a:ext cx="3909849" cy="4227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磁感线是人们为了方便研究磁场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在磁体周围画的带箭头的曲线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这些曲线在磁场中根本不存在。磁场的基本性质是对其中的磁体有磁力作用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磁体间的吸引或排斥作用是通过磁场实现的。对于磁体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其外部的磁感线是从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zh-CN" altLang="en-US" dirty="0" smtClean="0">
                <a:solidFill>
                  <a:srgbClr val="C00000"/>
                </a:solidFill>
              </a:rPr>
              <a:t>极指向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zh-CN" altLang="en-US" dirty="0" smtClean="0">
                <a:solidFill>
                  <a:srgbClr val="C00000"/>
                </a:solidFill>
              </a:rPr>
              <a:t>极；其内部是由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zh-CN" altLang="en-US" dirty="0" smtClean="0">
                <a:solidFill>
                  <a:srgbClr val="C00000"/>
                </a:solidFill>
              </a:rPr>
              <a:t>极指向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zh-CN" altLang="en-US" dirty="0" smtClean="0">
                <a:solidFill>
                  <a:srgbClr val="C00000"/>
                </a:solidFill>
              </a:rPr>
              <a:t>极。地球是一个大磁体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地磁南极在地理北极附近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地磁北极在地理的南极附近。故选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9017" y="292016"/>
            <a:ext cx="7945080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指南针是我国四大发明之一，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论衡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记载：司南之杓，投之于地，其柢指南。如图</a:t>
            </a:r>
            <a:r>
              <a:rPr lang="en-US" dirty="0" smtClean="0"/>
              <a:t>16-8</a:t>
            </a:r>
            <a:r>
              <a:rPr lang="zh-CN" altLang="en-US" dirty="0" smtClean="0"/>
              <a:t>所示的司南放在水平光滑的“地盘”上，静止时它的长柄指向南方。司南长柄所指方向是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地理南极，地磁北极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地理南极，地磁南极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地理北极，地磁北极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地理北极，地磁南极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672996" y="1118277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19WL523.EPS" descr="id:214750375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1040" y="1835940"/>
            <a:ext cx="2048021" cy="133171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5126806" y="3240643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16-8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796013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桂林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小关在探究磁现象的活动中，能够实现的是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用小磁针吸起铜块或铝块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用放大镜看到磁铁周围的磁感线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用磁铁吸起铜导线制成的通有电流的轻质螺线管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把小磁针放在磁铁周围任何位置，静止后小磁针的北极都指向地理北极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557178" y="342329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69619" y="177114"/>
          <a:ext cx="7987518" cy="4754880"/>
        </p:xfrm>
        <a:graphic>
          <a:graphicData uri="http://schemas.openxmlformats.org/drawingml/2006/table">
            <a:tbl>
              <a:tblPr/>
              <a:tblGrid>
                <a:gridCol w="980050"/>
                <a:gridCol w="3508803"/>
                <a:gridCol w="3498665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电磁铁与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自动控制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通过实验认识磁场；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知道地磁场；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通过实验了解电流周围存在磁场；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探究并了解通电螺线管外部磁场的方向；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会用右手螺旋定则判断通电螺线管外部磁场的方向（新课标）；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6.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了解电磁铁的优点及应用（新课标）；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7.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了解电磁继电器的工作原理及应用（新课标）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年：电磁铁磁性有无的判断；（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年：小磁针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N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、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S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极的判定；（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年：影响电磁铁磁性强弱的因素；（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年：磁感线的方向和小磁针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N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极的判断；（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年：奥斯特实验；（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年：磁极间的相互作用；（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年：增大电磁铁磁性；（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年：磁感线作图；（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临沂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小磁针静止时的指向如图</a:t>
            </a:r>
            <a:r>
              <a:rPr lang="en-US" dirty="0" smtClean="0"/>
              <a:t>16-9</a:t>
            </a:r>
            <a:r>
              <a:rPr lang="zh-CN" altLang="en-US" dirty="0" smtClean="0"/>
              <a:t>所示，由此可知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16-9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A.a</a:t>
            </a:r>
            <a:r>
              <a:rPr lang="zh-CN" altLang="en-US" dirty="0" smtClean="0"/>
              <a:t>端是通电螺线管的</a:t>
            </a:r>
            <a:r>
              <a:rPr lang="en-US" dirty="0" smtClean="0"/>
              <a:t>N</a:t>
            </a:r>
            <a:r>
              <a:rPr lang="zh-CN" altLang="en-US" dirty="0" smtClean="0"/>
              <a:t>极，</a:t>
            </a:r>
            <a:r>
              <a:rPr lang="en-US" dirty="0" smtClean="0"/>
              <a:t>c</a:t>
            </a:r>
            <a:r>
              <a:rPr lang="zh-CN" altLang="en-US" dirty="0" smtClean="0"/>
              <a:t>端是电源正极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B.a</a:t>
            </a:r>
            <a:r>
              <a:rPr lang="zh-CN" altLang="en-US" dirty="0" smtClean="0"/>
              <a:t>端是通电螺线管的</a:t>
            </a:r>
            <a:r>
              <a:rPr lang="en-US" dirty="0" smtClean="0"/>
              <a:t>N</a:t>
            </a:r>
            <a:r>
              <a:rPr lang="zh-CN" altLang="en-US" dirty="0" smtClean="0"/>
              <a:t>极，</a:t>
            </a:r>
            <a:r>
              <a:rPr lang="en-US" dirty="0" smtClean="0"/>
              <a:t>c</a:t>
            </a:r>
            <a:r>
              <a:rPr lang="zh-CN" altLang="en-US" dirty="0" smtClean="0"/>
              <a:t>端是电源负极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C.b</a:t>
            </a:r>
            <a:r>
              <a:rPr lang="zh-CN" altLang="en-US" dirty="0" smtClean="0"/>
              <a:t>端是通电螺线管的</a:t>
            </a:r>
            <a:r>
              <a:rPr lang="en-US" dirty="0" smtClean="0"/>
              <a:t>N</a:t>
            </a:r>
            <a:r>
              <a:rPr lang="zh-CN" altLang="en-US" dirty="0" smtClean="0"/>
              <a:t>极，</a:t>
            </a:r>
            <a:r>
              <a:rPr lang="en-US" dirty="0" smtClean="0"/>
              <a:t>d</a:t>
            </a:r>
            <a:r>
              <a:rPr lang="zh-CN" altLang="en-US" dirty="0" smtClean="0"/>
              <a:t>端是电源正极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D.b</a:t>
            </a:r>
            <a:r>
              <a:rPr lang="zh-CN" altLang="en-US" dirty="0" smtClean="0"/>
              <a:t>端是通电螺线管的</a:t>
            </a:r>
            <a:r>
              <a:rPr lang="en-US" dirty="0" smtClean="0"/>
              <a:t>N</a:t>
            </a:r>
            <a:r>
              <a:rPr lang="zh-CN" altLang="en-US" dirty="0" smtClean="0"/>
              <a:t>极，</a:t>
            </a:r>
            <a:r>
              <a:rPr lang="en-US" dirty="0" smtClean="0"/>
              <a:t>d</a:t>
            </a:r>
            <a:r>
              <a:rPr lang="zh-CN" altLang="en-US" dirty="0" smtClean="0"/>
              <a:t>端是电源负极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016141" y="341440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19LZ211.EPS" descr="id:214750376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8400" y="890757"/>
            <a:ext cx="2593282" cy="137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6" y="327185"/>
            <a:ext cx="8090304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苏州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在“探究蹄形磁体周围磁场”的实验中，老师将玻璃板平放在磁体上，并均匀地撒上一层铁屑，轻敲玻璃板，铁屑就会有序地排列起来，如图</a:t>
            </a:r>
            <a:r>
              <a:rPr lang="en-US" dirty="0" smtClean="0"/>
              <a:t>16-10</a:t>
            </a:r>
            <a:r>
              <a:rPr lang="zh-CN" altLang="en-US" dirty="0" smtClean="0"/>
              <a:t>所示，下列对实验中有关现象的分析不正确的是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16-10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撒铁屑的目的是将原来不存在的磁场显示出来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铁屑在磁场中被磁化成一个个小磁体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轻敲玻璃板，铁屑由于具有惯性会与玻璃板分离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轻敲玻璃板，铁屑与玻璃板分离后，不受摩擦力，铁屑在磁力作用下有序排列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014175" y="1175071"/>
            <a:ext cx="813201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19lz212.jpg" descr="id:214750376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4999" y="1553330"/>
            <a:ext cx="1673507" cy="133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7" y="222081"/>
            <a:ext cx="8121834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泰安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16-11</a:t>
            </a:r>
            <a:r>
              <a:rPr lang="zh-CN" altLang="en-US" dirty="0" smtClean="0"/>
              <a:t>所示，小磁针静止在螺线管附近，闭合开关后，下列判断正确的是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16-11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通电螺线管的左端为</a:t>
            </a:r>
            <a:r>
              <a:rPr lang="en-US" dirty="0" smtClean="0"/>
              <a:t>N</a:t>
            </a:r>
            <a:r>
              <a:rPr lang="zh-CN" altLang="en-US" dirty="0" smtClean="0"/>
              <a:t>极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通电螺线管外</a:t>
            </a:r>
            <a:r>
              <a:rPr lang="en-US" dirty="0" smtClean="0"/>
              <a:t>A</a:t>
            </a:r>
            <a:r>
              <a:rPr lang="zh-CN" altLang="en-US" dirty="0" smtClean="0"/>
              <a:t>点磁场的方向向右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小磁针静止时</a:t>
            </a:r>
            <a:r>
              <a:rPr lang="en-US" dirty="0" smtClean="0"/>
              <a:t>N</a:t>
            </a:r>
            <a:r>
              <a:rPr lang="zh-CN" altLang="en-US" dirty="0" smtClean="0"/>
              <a:t>极指向左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小磁针静止时</a:t>
            </a:r>
            <a:r>
              <a:rPr lang="en-US" dirty="0" smtClean="0"/>
              <a:t>S</a:t>
            </a:r>
            <a:r>
              <a:rPr lang="zh-CN" altLang="en-US" dirty="0" smtClean="0"/>
              <a:t>极指向左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2924729" y="705428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</a:rPr>
              <a:t>D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4" name="图16-11.EPS" descr="id:214750377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3657" y="1033325"/>
            <a:ext cx="2051449" cy="159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2000" y="287387"/>
            <a:ext cx="471389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绍兴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16-12</a:t>
            </a:r>
            <a:r>
              <a:rPr lang="zh-CN" altLang="en-US" dirty="0" smtClean="0"/>
              <a:t>所示是小敏设计的汽车尾气中</a:t>
            </a:r>
            <a:r>
              <a:rPr lang="en-US" dirty="0" smtClean="0"/>
              <a:t>CO</a:t>
            </a:r>
            <a:r>
              <a:rPr lang="zh-CN" altLang="en-US" dirty="0" smtClean="0"/>
              <a:t>排放量的检测电路。当</a:t>
            </a:r>
            <a:r>
              <a:rPr lang="en-US" dirty="0" smtClean="0"/>
              <a:t>CO</a:t>
            </a:r>
            <a:r>
              <a:rPr lang="zh-CN" altLang="en-US" dirty="0" smtClean="0"/>
              <a:t>浓度高于某一设定值时，电铃发声报警。控制电路中气敏电阻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的阻值随</a:t>
            </a:r>
            <a:r>
              <a:rPr lang="en-US" dirty="0" smtClean="0"/>
              <a:t>CO</a:t>
            </a:r>
            <a:r>
              <a:rPr lang="zh-CN" altLang="en-US" dirty="0" smtClean="0"/>
              <a:t>浓度的增大而减小。下列说法正确的是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电铃应接在</a:t>
            </a:r>
            <a:r>
              <a:rPr lang="en-US" dirty="0" smtClean="0"/>
              <a:t>A</a:t>
            </a:r>
            <a:r>
              <a:rPr lang="zh-CN" altLang="en-US" dirty="0" smtClean="0"/>
              <a:t>和</a:t>
            </a:r>
            <a:r>
              <a:rPr lang="en-US" dirty="0" smtClean="0"/>
              <a:t>C</a:t>
            </a:r>
            <a:r>
              <a:rPr lang="zh-CN" altLang="en-US" dirty="0" smtClean="0"/>
              <a:t>之间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当</a:t>
            </a:r>
            <a:r>
              <a:rPr lang="en-US" dirty="0" smtClean="0"/>
              <a:t>CO</a:t>
            </a:r>
            <a:r>
              <a:rPr lang="zh-CN" altLang="en-US" dirty="0" smtClean="0"/>
              <a:t>浓度升高时，电磁铁磁性减弱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用久后，电源电压</a:t>
            </a:r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会减小，报警时</a:t>
            </a:r>
            <a:r>
              <a:rPr lang="en-US" dirty="0" smtClean="0"/>
              <a:t>CO</a:t>
            </a:r>
            <a:r>
              <a:rPr lang="zh-CN" altLang="en-US" dirty="0" smtClean="0"/>
              <a:t>最小浓度比设定值高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为使该检测电路在</a:t>
            </a:r>
            <a:r>
              <a:rPr lang="en-US" dirty="0" smtClean="0"/>
              <a:t>CO</a:t>
            </a:r>
            <a:r>
              <a:rPr lang="zh-CN" altLang="en-US" dirty="0" smtClean="0"/>
              <a:t>浓度更低时报警，可将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的滑片向下移</a:t>
            </a:r>
            <a:endParaRPr lang="zh-CN" altLang="en-US" dirty="0"/>
          </a:p>
        </p:txBody>
      </p:sp>
      <p:pic>
        <p:nvPicPr>
          <p:cNvPr id="10" name="20WLZT2075.EPS" descr="id:214750378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37095" y="433776"/>
            <a:ext cx="3311020" cy="2551161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620288" y="3238422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16-12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4360681" y="2019222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696345" y="327185"/>
            <a:ext cx="4821586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两个可自由转动的小磁针互相靠近，静止时其中一个小磁针的磁极如图</a:t>
            </a:r>
            <a:r>
              <a:rPr lang="en-US" dirty="0" smtClean="0"/>
              <a:t>16-13</a:t>
            </a:r>
            <a:r>
              <a:rPr lang="zh-CN" altLang="en-US" dirty="0" smtClean="0"/>
              <a:t>所示，请标出另一个小磁针的</a:t>
            </a:r>
            <a:r>
              <a:rPr lang="en-US" dirty="0" smtClean="0"/>
              <a:t>N</a:t>
            </a:r>
            <a:r>
              <a:rPr lang="zh-CN" altLang="en-US" dirty="0" smtClean="0"/>
              <a:t>、 </a:t>
            </a:r>
            <a:r>
              <a:rPr lang="en-US" dirty="0" smtClean="0"/>
              <a:t>S</a:t>
            </a:r>
            <a:r>
              <a:rPr lang="zh-CN" altLang="en-US" dirty="0" smtClean="0"/>
              <a:t>极。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44855" y="1664814"/>
            <a:ext cx="1168027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19LZ214.EPS" descr="id:214750378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71035" y="516901"/>
            <a:ext cx="2692255" cy="110169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798963" y="1745953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16-13</a:t>
            </a:r>
            <a:endParaRPr lang="zh-CN" altLang="en-US" sz="1400" dirty="0"/>
          </a:p>
        </p:txBody>
      </p:sp>
      <p:pic>
        <p:nvPicPr>
          <p:cNvPr id="18" name="19LZ215.EPS" descr="id:2147491178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51891" y="2324680"/>
            <a:ext cx="2666571" cy="109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01449" y="327185"/>
            <a:ext cx="4527296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武威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16-14</a:t>
            </a:r>
            <a:r>
              <a:rPr lang="zh-CN" altLang="en-US" dirty="0" smtClean="0"/>
              <a:t>所示，请根据通电螺线管的</a:t>
            </a:r>
            <a:r>
              <a:rPr lang="en-US" dirty="0" smtClean="0"/>
              <a:t>N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zh-CN" altLang="en-US" dirty="0" smtClean="0"/>
              <a:t>极判断磁感线的方向并用箭头标在虚线上；然后判断电源的“</a:t>
            </a:r>
            <a:r>
              <a:rPr lang="en-US" dirty="0" smtClean="0"/>
              <a:t>+</a:t>
            </a:r>
            <a:r>
              <a:rPr lang="zh-CN" altLang="en-US" dirty="0" smtClean="0"/>
              <a:t>”“</a:t>
            </a:r>
            <a:r>
              <a:rPr lang="en-US" dirty="0" smtClean="0"/>
              <a:t>-</a:t>
            </a:r>
            <a:r>
              <a:rPr lang="zh-CN" altLang="en-US" dirty="0" smtClean="0"/>
              <a:t>”极并标明在括号内。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13981" y="2075423"/>
            <a:ext cx="1256557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如图所示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20WLZT528.EPS" descr="id:214750379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31041" y="375860"/>
            <a:ext cx="2181101" cy="1505492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798963" y="2103305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16-14</a:t>
            </a:r>
            <a:endParaRPr lang="zh-CN" altLang="en-US" sz="1400" dirty="0"/>
          </a:p>
        </p:txBody>
      </p:sp>
      <p:pic>
        <p:nvPicPr>
          <p:cNvPr id="13" name="20WLZT533.EPS" descr="id:2147491185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22104" y="2522740"/>
            <a:ext cx="2354388" cy="166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796013" cy="251677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黄冈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16-15</a:t>
            </a:r>
            <a:r>
              <a:rPr lang="zh-CN" altLang="en-US" dirty="0" smtClean="0"/>
              <a:t>所示是某车间自动除尘装置的简化电路图。空气中尘埃量较少时，光源发出来的光被挡板挡住了。当空气中尘埃量达到一定值时，由于尘埃的反射，部分光越过挡板射到光敏电阻上，光敏电阻的阻值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，电路中的电流增大，电磁铁的磁性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，在衔铁的作用下，开启自动除尘模式。若图中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一个是除尘器，一个是指示灯，则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是除尘器。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56378" y="1540508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17583" y="202973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　</a:t>
            </a:r>
            <a:r>
              <a:rPr lang="en-US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793855" y="159880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增强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1424" y="2447047"/>
            <a:ext cx="2451076" cy="1665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4351184" y="4297865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16-15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28976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认识磁体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）磁性：磁体是自然界中的一类物体，它具有吸引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等物质的性质，这种性质叫磁性。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）磁体：具有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的物体叫磁体。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）磁极：磁体上磁性最强的部分叫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；一个磁体有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个磁极，分别是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极（</a:t>
            </a:r>
            <a:r>
              <a:rPr lang="en-US" dirty="0" smtClean="0"/>
              <a:t>S</a:t>
            </a:r>
            <a:r>
              <a:rPr lang="zh-CN" altLang="en-US" dirty="0" smtClean="0"/>
              <a:t>极）和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极（</a:t>
            </a:r>
            <a:r>
              <a:rPr lang="en-US" dirty="0" smtClean="0"/>
              <a:t>N</a:t>
            </a:r>
            <a:r>
              <a:rPr lang="zh-CN" altLang="en-US" dirty="0" smtClean="0"/>
              <a:t>极）。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）磁极间的相互作用是：同名磁极相互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，异名磁极相互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）磁化：在物理学中，把使原来没有磁性的物体获得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的过程，叫磁化。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认识磁体和磁场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408683" y="1072760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139626" y="104815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钴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793183" y="106917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镍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622332" y="1895910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磁性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766920" y="2309398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41781" y="3627563"/>
            <a:ext cx="731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磁性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897244" y="239759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两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63396" y="279698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南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81382" y="276545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北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121193" y="321740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排斥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422958" y="321740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吸引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36265" y="320803"/>
            <a:ext cx="7928976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认识磁场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）磁场：在磁体周围空间存在一种看不见、摸不着的特殊物质，叫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，磁极间的相互作用是通过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发生的。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磁场的基本性质：对放入其中的磁体产生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的作用。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磁场方向：将小磁针在磁场中某点静止时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极的指向规定为该点的磁场方向。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220619" y="109717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711736" y="110070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429332" y="153163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力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531440" y="193439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36265" y="320803"/>
            <a:ext cx="7928976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 </a:t>
            </a: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）磁感线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人们用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来描述磁场，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它是为描述磁场的分布情况引入的，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并不真实存在。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在磁体周围，磁感线从磁体的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极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出发回到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极，是一条闭合的曲线；磁感线在空间内是立体分布的。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磁感线的疏密程度表示磁场的强弱，磁感线分布密的地方，说明磁性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，分布疏的地方，说明磁性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）地磁场：地球是一个磁体，地磁北极在地理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极附近，地磁南极在地理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极附近。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878725" y="683876"/>
            <a:ext cx="86447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磁感线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165198" y="192051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875860" y="235143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940566" y="278928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358534" y="317124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弱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16-1.EPS" descr="id:2147503634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84208" y="281353"/>
            <a:ext cx="3034578" cy="2009041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8060326" y="2362466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16-1</a:t>
            </a:r>
            <a:endParaRPr lang="zh-CN" altLang="en-US" sz="1400" dirty="0"/>
          </a:p>
        </p:txBody>
      </p:sp>
      <p:sp>
        <p:nvSpPr>
          <p:cNvPr id="15" name="矩形 14"/>
          <p:cNvSpPr/>
          <p:nvPr/>
        </p:nvSpPr>
        <p:spPr>
          <a:xfrm>
            <a:off x="1421080" y="4056993"/>
            <a:ext cx="4154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北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783147" y="362730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南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电流的磁效应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）发现：</a:t>
            </a:r>
            <a:r>
              <a:rPr lang="en-US" dirty="0" smtClean="0"/>
              <a:t>1820</a:t>
            </a:r>
            <a:r>
              <a:rPr lang="zh-CN" altLang="en-US" dirty="0" smtClean="0"/>
              <a:t>年，丹麦物理学家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第一次通过实验发现，电流的周围存在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。这就是电流的磁效应。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）奥斯特实验说明：</a:t>
            </a:r>
            <a:r>
              <a:rPr lang="en-US" dirty="0" smtClean="0"/>
              <a:t>①</a:t>
            </a:r>
            <a:r>
              <a:rPr lang="zh-CN" altLang="en-US" dirty="0" smtClean="0"/>
              <a:t>通电导线周围存在</a:t>
            </a:r>
            <a:r>
              <a:rPr lang="zh-CN" altLang="en-US" u="sng" dirty="0" smtClean="0"/>
              <a:t>　  　</a:t>
            </a:r>
            <a:r>
              <a:rPr lang="zh-CN" altLang="en-US" dirty="0" smtClean="0"/>
              <a:t>；</a:t>
            </a:r>
            <a:r>
              <a:rPr lang="en-US" dirty="0" smtClean="0"/>
              <a:t>②</a:t>
            </a:r>
            <a:r>
              <a:rPr lang="zh-CN" altLang="en-US" dirty="0" smtClean="0"/>
              <a:t>磁场的方向跟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方向有关。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通电螺线管的磁场：</a:t>
            </a:r>
            <a:r>
              <a:rPr lang="zh-CN" altLang="en-US" dirty="0" smtClean="0"/>
              <a:t>外部磁场和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周围的磁场很相似，通电螺线管两端的极性与螺线管中的</a:t>
            </a:r>
            <a:r>
              <a:rPr lang="zh-CN" altLang="en-US" u="sng" dirty="0" smtClean="0"/>
              <a:t>　　 　　</a:t>
            </a:r>
            <a:r>
              <a:rPr lang="zh-CN" altLang="en-US" dirty="0" smtClean="0"/>
              <a:t>有关。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570091" y="1072760"/>
            <a:ext cx="104243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奥斯特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583004" y="1482664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334003" y="1907854"/>
            <a:ext cx="66740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745647" y="1862230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18082" y="2731006"/>
            <a:ext cx="127342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条形磁体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电生磁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543386" y="322791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电流方向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7993872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右手螺旋定则：</a:t>
            </a:r>
            <a:r>
              <a:rPr lang="zh-CN" altLang="en-US" dirty="0" smtClean="0"/>
              <a:t>如图</a:t>
            </a:r>
            <a:r>
              <a:rPr lang="en-US" dirty="0" smtClean="0"/>
              <a:t>16-2</a:t>
            </a:r>
            <a:r>
              <a:rPr lang="zh-CN" altLang="en-US" dirty="0" smtClean="0"/>
              <a:t>所示，用右手握住螺线管，让弯曲四指的指向与螺线管中的</a:t>
            </a:r>
            <a:r>
              <a:rPr lang="zh-CN" altLang="en-US" u="sng" dirty="0" smtClean="0"/>
              <a:t>　　　 　</a:t>
            </a:r>
            <a:r>
              <a:rPr lang="zh-CN" altLang="en-US" dirty="0" smtClean="0"/>
              <a:t>一致，则大拇指所指的那端就是通电螺线管的</a:t>
            </a:r>
            <a:r>
              <a:rPr lang="zh-CN" altLang="en-US" u="sng" dirty="0" smtClean="0"/>
              <a:t>　　　　  </a:t>
            </a:r>
            <a:r>
              <a:rPr lang="zh-CN" altLang="en-US" dirty="0" smtClean="0"/>
              <a:t>极。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电流的磁效应的应用：</a:t>
            </a:r>
            <a:r>
              <a:rPr lang="zh-CN" altLang="en-US" dirty="0" smtClean="0"/>
              <a:t>电磁铁等。</a:t>
            </a: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774879" y="720186"/>
            <a:ext cx="112985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电流方向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300164" y="746702"/>
            <a:ext cx="1307808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北（或</a:t>
            </a: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N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）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21" name="G580.EPS" descr="id:214750364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7818" y="1397173"/>
            <a:ext cx="2286457" cy="1642183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4835199" y="2995088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16-2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8016730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电磁铁的组成：</a:t>
            </a:r>
            <a:r>
              <a:rPr lang="zh-CN" altLang="en-US" dirty="0" smtClean="0"/>
              <a:t>由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两部分组成。电磁铁的铁芯可以大大增强电磁铁的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电磁铁的工作原理：</a:t>
            </a:r>
            <a:r>
              <a:rPr lang="zh-CN" altLang="en-US" dirty="0" smtClean="0"/>
              <a:t>电流的</a:t>
            </a:r>
            <a:r>
              <a:rPr lang="zh-CN" altLang="en-US" u="sng" dirty="0" smtClean="0"/>
              <a:t>　</a:t>
            </a:r>
            <a:r>
              <a:rPr lang="zh-CN" altLang="en-US" b="1" u="sng" dirty="0" smtClean="0"/>
              <a:t>　　　　</a:t>
            </a:r>
            <a:r>
              <a:rPr lang="zh-CN" altLang="en-US" b="1" dirty="0" smtClean="0"/>
              <a:t>。</a:t>
            </a:r>
            <a:r>
              <a:rPr lang="en-US" b="1" dirty="0" smtClean="0"/>
              <a:t> </a:t>
            </a:r>
            <a:endParaRPr lang="zh-CN" altLang="en-US" b="1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3.</a:t>
            </a:r>
            <a:r>
              <a:rPr lang="zh-CN" altLang="en-US" dirty="0" smtClean="0"/>
              <a:t>电磁铁磁性强弱的决定因素：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：结构相同的电磁铁，电流一定时，线圈的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越多，磁性越强。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 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大小：线圈匝数一定时，电流越大，磁性越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电磁铁的优点：</a:t>
            </a:r>
            <a:r>
              <a:rPr lang="zh-CN" altLang="en-US" dirty="0" smtClean="0"/>
              <a:t>磁性的有无可以由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来控制；磁性的强弱可以由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来控制；它的南北极可以由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来控制。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电磁铁的应用：</a:t>
            </a:r>
            <a:r>
              <a:rPr lang="zh-CN" altLang="en-US" u="sng" dirty="0" smtClean="0"/>
              <a:t>　                                   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51497" y="673366"/>
            <a:ext cx="111600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螺线管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095138" y="677088"/>
            <a:ext cx="71876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铁芯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075796" y="1056517"/>
            <a:ext cx="70944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磁性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63054" y="1502252"/>
            <a:ext cx="85609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磁效应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探究电磁铁的磁性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485009" y="238708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线圈匝数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265303" y="239759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匝数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673800" y="318587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012857" y="318587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强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91165" y="358526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电流的通断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54585" y="4058229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电流的大小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06172" y="398465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电流的方向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736926" y="4447111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磁浮列车和电磁起重机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4" grpId="0"/>
      <p:bldP spid="16" grpId="0"/>
      <p:bldP spid="18" grpId="0"/>
      <p:bldP spid="19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8016730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电磁继电器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）主要部件：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、弹簧和触点。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）电路特点：由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电路和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电路两部分组成。通电时，电磁铁具有磁性，吸引衔铁，将工作电路触点接通，工作电路闭合；其中的电磁铁安装在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，触点安装在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）作用：利用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、弱电流电路的通断，间接控制高电压、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的工作电路，还可以实现远距离操作和自动控制。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）实质：电磁继电器是由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控制工作电路通断的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电磁继电器的应用：</a:t>
            </a:r>
            <a:r>
              <a:rPr lang="zh-CN" altLang="en-US" dirty="0" smtClean="0"/>
              <a:t>爆破现场、</a:t>
            </a:r>
            <a:r>
              <a:rPr lang="en-US" dirty="0" smtClean="0"/>
              <a:t>X</a:t>
            </a:r>
            <a:r>
              <a:rPr lang="zh-CN" altLang="en-US" dirty="0" smtClean="0"/>
              <a:t>射线透视室、各种自动化的报警装置等。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678228" y="1062249"/>
            <a:ext cx="86375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电磁铁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70467" y="1066395"/>
            <a:ext cx="67510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衔铁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37643" y="1487442"/>
            <a:ext cx="730467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598777" y="1470721"/>
            <a:ext cx="65639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电磁继电器与自动控制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pic>
        <p:nvPicPr>
          <p:cNvPr id="13" name="20LZ51.EPS" descr="id:21475036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20358" y="420460"/>
            <a:ext cx="1641380" cy="1178671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083973" y="3563008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开关</a:t>
            </a:r>
            <a:endParaRPr kumimoji="0" lang="zh-CN" alt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358884" y="238708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控制电路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165146" y="236606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工作电路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651459" y="277596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低电压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706935" y="275494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强电流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818305" y="362730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　电磁铁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011917" y="1088125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16-3</a:t>
            </a:r>
            <a:endParaRPr lang="zh-CN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8433" grpId="0"/>
      <p:bldP spid="16" grpId="0"/>
      <p:bldP spid="18" grpId="0"/>
      <p:bldP spid="19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</TotalTime>
  <Words>2575</Words>
  <Application>Microsoft Office PowerPoint</Application>
  <PresentationFormat>全屏显示(16:9)</PresentationFormat>
  <Paragraphs>314</Paragraphs>
  <Slides>26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2020-04-08T09:03:59Z</dcterms:modified>
  <cp:category/>
</cp:coreProperties>
</file>