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1"/>
  </p:notesMasterIdLst>
  <p:sldIdLst>
    <p:sldId id="396" r:id="rId3"/>
    <p:sldId id="293" r:id="rId4"/>
    <p:sldId id="510" r:id="rId5"/>
    <p:sldId id="511" r:id="rId6"/>
    <p:sldId id="423" r:id="rId7"/>
    <p:sldId id="433" r:id="rId8"/>
    <p:sldId id="471" r:id="rId9"/>
    <p:sldId id="472" r:id="rId10"/>
    <p:sldId id="473" r:id="rId11"/>
    <p:sldId id="495" r:id="rId12"/>
    <p:sldId id="512" r:id="rId13"/>
    <p:sldId id="505" r:id="rId14"/>
    <p:sldId id="424" r:id="rId15"/>
    <p:sldId id="425" r:id="rId16"/>
    <p:sldId id="426" r:id="rId17"/>
    <p:sldId id="436" r:id="rId18"/>
    <p:sldId id="476" r:id="rId19"/>
    <p:sldId id="497" r:id="rId20"/>
    <p:sldId id="477" r:id="rId21"/>
    <p:sldId id="513" r:id="rId22"/>
    <p:sldId id="506" r:id="rId23"/>
    <p:sldId id="427" r:id="rId24"/>
    <p:sldId id="428" r:id="rId25"/>
    <p:sldId id="437" r:id="rId26"/>
    <p:sldId id="498" r:id="rId27"/>
    <p:sldId id="514" r:id="rId28"/>
    <p:sldId id="478" r:id="rId29"/>
    <p:sldId id="479" r:id="rId30"/>
    <p:sldId id="480" r:id="rId31"/>
    <p:sldId id="499" r:id="rId32"/>
    <p:sldId id="507" r:id="rId33"/>
    <p:sldId id="429" r:id="rId34"/>
    <p:sldId id="430" r:id="rId35"/>
    <p:sldId id="431" r:id="rId36"/>
    <p:sldId id="484" r:id="rId37"/>
    <p:sldId id="481" r:id="rId38"/>
    <p:sldId id="515" r:id="rId39"/>
    <p:sldId id="508" r:id="rId40"/>
    <p:sldId id="441" r:id="rId41"/>
    <p:sldId id="442" r:id="rId42"/>
    <p:sldId id="443" r:id="rId43"/>
    <p:sldId id="500" r:id="rId44"/>
    <p:sldId id="445" r:id="rId45"/>
    <p:sldId id="486" r:id="rId46"/>
    <p:sldId id="487" r:id="rId47"/>
    <p:sldId id="488" r:id="rId48"/>
    <p:sldId id="516" r:id="rId49"/>
    <p:sldId id="489" r:id="rId50"/>
    <p:sldId id="517" r:id="rId51"/>
    <p:sldId id="509" r:id="rId52"/>
    <p:sldId id="452" r:id="rId53"/>
    <p:sldId id="449" r:id="rId54"/>
    <p:sldId id="450" r:id="rId55"/>
    <p:sldId id="491" r:id="rId56"/>
    <p:sldId id="492" r:id="rId57"/>
    <p:sldId id="502" r:id="rId58"/>
    <p:sldId id="432" r:id="rId59"/>
    <p:sldId id="463" r:id="rId60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1" autoAdjust="0"/>
    <p:restoredTop sz="95394" autoAdjust="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76"/>
        <p:guide pos="28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2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2018XD-233.t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ZKYW-628.ep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56704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215398" y="2371124"/>
            <a:ext cx="492987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部分  电与磁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14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电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与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磁信息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的传递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43391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示，条形磁铁放在水平木桌上，电磁铁右端固定并与条形磁铁在同一水平面上。闭合</a:t>
            </a:r>
            <a:r>
              <a:rPr lang="zh-CN" altLang="en-US" sz="2800" dirty="0">
                <a:cs typeface="方正静蕾简体" panose="03000509000000000000" pitchFamily="65" charset="-122"/>
              </a:rPr>
              <a:t>开关</a:t>
            </a:r>
            <a:r>
              <a:rPr lang="en-US" altLang="zh-CN" sz="2800" dirty="0">
                <a:cs typeface="方正静蕾简体" panose="03000509000000000000" pitchFamily="65" charset="-122"/>
              </a:rPr>
              <a:t>S</a:t>
            </a:r>
            <a:r>
              <a:rPr lang="zh-CN" altLang="en-US" sz="2800" dirty="0">
                <a:cs typeface="方正静蕾简体" panose="03000509000000000000" pitchFamily="65" charset="-122"/>
              </a:rPr>
              <a:t>，当滑动变阻器的滑片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逐渐向右移动时，条形磁铁仍保持静止，此时电磁铁的左端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极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，条形磁铁受到的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摩擦力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选填“变大”“变小”或“不变”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，方向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水平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选填“向左”或“向右”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01968" y="3033837"/>
            <a:ext cx="84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N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639890" y="3033837"/>
            <a:ext cx="121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959" y="3557015"/>
            <a:ext cx="121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向左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683" y="4130657"/>
            <a:ext cx="3830233" cy="2611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29440" y="883744"/>
            <a:ext cx="843391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11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5</a:t>
            </a:r>
            <a:r>
              <a:rPr lang="zh-CN" altLang="zh-CN" sz="2800" dirty="0"/>
              <a:t>所求，闭合开关，静止的导体棒</a:t>
            </a:r>
            <a:r>
              <a:rPr lang="en-US" altLang="zh-CN" sz="2800" i="1" dirty="0"/>
              <a:t>ab</a:t>
            </a:r>
            <a:r>
              <a:rPr lang="zh-CN" altLang="zh-CN" sz="2800" dirty="0"/>
              <a:t>在轨道上向右运动，说明了通电导体在磁场中受到</a:t>
            </a:r>
            <a:r>
              <a:rPr lang="en-US" altLang="zh-CN" sz="2800" dirty="0"/>
              <a:t>________</a:t>
            </a:r>
            <a:r>
              <a:rPr lang="zh-CN" altLang="zh-CN" sz="2800" dirty="0"/>
              <a:t>的作用。若只将电源的正、负极对调，则导体棒</a:t>
            </a:r>
            <a:r>
              <a:rPr lang="en-US" altLang="zh-CN" sz="2800" i="1" dirty="0"/>
              <a:t>ab</a:t>
            </a:r>
            <a:r>
              <a:rPr lang="zh-CN" altLang="zh-CN" sz="2800" dirty="0"/>
              <a:t>将向</a:t>
            </a:r>
            <a:r>
              <a:rPr lang="en-US" altLang="zh-CN" sz="2800" dirty="0" smtClean="0"/>
              <a:t>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左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右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运动；若只将蹄形磁铁的</a:t>
            </a:r>
            <a:r>
              <a:rPr lang="en-US" altLang="zh-CN" sz="2800" dirty="0"/>
              <a:t>N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zh-CN" altLang="zh-CN" sz="2800" dirty="0"/>
              <a:t>极对调，则导体棒</a:t>
            </a:r>
            <a:r>
              <a:rPr lang="en-US" altLang="zh-CN" sz="2800" i="1" dirty="0"/>
              <a:t>ab</a:t>
            </a:r>
            <a:r>
              <a:rPr lang="zh-CN" altLang="zh-CN" sz="2800" dirty="0"/>
              <a:t>将向</a:t>
            </a:r>
            <a:r>
              <a:rPr lang="en-US" altLang="zh-CN" sz="2800" dirty="0" smtClean="0"/>
              <a:t>______</a:t>
            </a:r>
          </a:p>
          <a:p>
            <a:r>
              <a:rPr lang="en-US" altLang="zh-CN" sz="2800" dirty="0" smtClean="0"/>
              <a:t>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左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右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运动。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1626919" y="1699352"/>
            <a:ext cx="84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力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73" y="3830296"/>
            <a:ext cx="3765355" cy="2515510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2840368" y="2145050"/>
            <a:ext cx="84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左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7564768" y="2556243"/>
            <a:ext cx="84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左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磁场；电生磁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6" y="882653"/>
            <a:ext cx="8274781" cy="31444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关于磁体、磁场和磁感线，下列说法中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正确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(          )</a:t>
            </a:r>
            <a:endParaRPr lang="en-US" altLang="zh-CN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．铜、铁和铝都能够被磁体所吸引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．磁感线是磁场中真实存在的曲线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．磁体之间的相互作用都是通过磁场发生的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．物理学中，把小磁针静止时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S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极所指的方向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规定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该点磁场的方向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1460403" y="1255488"/>
            <a:ext cx="8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6955" y="3971842"/>
            <a:ext cx="8274781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ea typeface="宋体" panose="02010600030101010101" pitchFamily="2" charset="-122"/>
              </a:rPr>
              <a:t>磁体只能吸引铁、钴、镍等磁性材料；磁感线是人们为了描述磁场想象出来的曲线；磁体间的相互作用是通过磁场发生的；物理学中，把小磁针静止时</a:t>
            </a:r>
            <a:r>
              <a:rPr lang="en-US" altLang="zh-CN" sz="2800" dirty="0">
                <a:ea typeface="宋体" panose="02010600030101010101" pitchFamily="2" charset="-122"/>
              </a:rPr>
              <a:t>N</a:t>
            </a:r>
            <a:r>
              <a:rPr lang="zh-CN" altLang="en-US" sz="2800" dirty="0">
                <a:ea typeface="宋体" panose="02010600030101010101" pitchFamily="2" charset="-122"/>
              </a:rPr>
              <a:t>极所指的方向规定为该点磁场的方向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96954" y="5787724"/>
            <a:ext cx="8274781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磁场是真实存在的，磁感线不是真实存在的</a:t>
            </a:r>
            <a:r>
              <a:rPr lang="en-US" altLang="zh-CN" sz="2800" dirty="0"/>
              <a:t>——</a:t>
            </a:r>
            <a:r>
              <a:rPr lang="zh-CN" altLang="zh-CN" sz="2800" dirty="0"/>
              <a:t>磁感线是人们为了描述磁场，人为画的。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3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85875"/>
            <a:ext cx="8274780" cy="43242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cs typeface="方正静蕾简体" panose="03000509000000000000" pitchFamily="65" charset="-122"/>
              </a:rPr>
              <a:t>绵阳市</a:t>
            </a:r>
            <a:r>
              <a:rPr lang="en-US" altLang="zh-CN" sz="2800" dirty="0"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cs typeface="方正静蕾简体" panose="03000509000000000000" pitchFamily="65" charset="-122"/>
              </a:rPr>
              <a:t>指南针是我国四大发明之一，</a:t>
            </a:r>
            <a:r>
              <a:rPr lang="en-US" altLang="zh-CN" sz="2800" dirty="0">
                <a:cs typeface="方正静蕾简体" panose="03000509000000000000" pitchFamily="65" charset="-122"/>
              </a:rPr>
              <a:t>《</a:t>
            </a:r>
            <a:r>
              <a:rPr lang="zh-CN" altLang="en-US" sz="2800" dirty="0">
                <a:cs typeface="方正静蕾简体" panose="03000509000000000000" pitchFamily="65" charset="-122"/>
              </a:rPr>
              <a:t>论衡</a:t>
            </a:r>
            <a:r>
              <a:rPr lang="en-US" altLang="zh-CN" sz="2800" dirty="0">
                <a:cs typeface="方正静蕾简体" panose="03000509000000000000" pitchFamily="65" charset="-122"/>
              </a:rPr>
              <a:t>》</a:t>
            </a:r>
            <a:r>
              <a:rPr lang="zh-CN" altLang="en-US" sz="2800" dirty="0">
                <a:cs typeface="方正静蕾简体" panose="03000509000000000000" pitchFamily="65" charset="-122"/>
              </a:rPr>
              <a:t>记载：司南之杓，投之于地，其柢指南。如图</a:t>
            </a:r>
            <a:r>
              <a:rPr lang="en-US" altLang="zh-CN" sz="2800" dirty="0">
                <a:cs typeface="方正静蕾简体" panose="03000509000000000000" pitchFamily="65" charset="-122"/>
              </a:rPr>
              <a:t>14</a:t>
            </a:r>
            <a:r>
              <a:rPr lang="zh-CN" altLang="en-US" sz="2800" dirty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>
                <a:cs typeface="方正静蕾简体" panose="03000509000000000000" pitchFamily="65" charset="-122"/>
              </a:rPr>
              <a:t>6</a:t>
            </a:r>
            <a:r>
              <a:rPr lang="zh-CN" altLang="en-US" sz="2800" dirty="0">
                <a:cs typeface="方正静蕾简体" panose="03000509000000000000" pitchFamily="65" charset="-122"/>
              </a:rPr>
              <a:t>所示的司南放在水平光滑的“地盘”上，静止时它的长柄指向南方。司南长柄所指方向是</a:t>
            </a:r>
            <a:r>
              <a:rPr lang="en-US" altLang="zh-CN" sz="2800" dirty="0"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     )</a:t>
            </a:r>
            <a:endParaRPr lang="en-US" altLang="zh-CN" sz="2800" dirty="0"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．地理南极，地磁北极  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．地理南极，地磁南极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．地理北极，地磁北极  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cs typeface="方正静蕾简体" panose="03000509000000000000" pitchFamily="65" charset="-122"/>
              </a:rPr>
              <a:t>．地理北极，地磁南极</a:t>
            </a:r>
          </a:p>
        </p:txBody>
      </p:sp>
      <p:sp>
        <p:nvSpPr>
          <p:cNvPr id="4" name="矩形 3"/>
          <p:cNvSpPr/>
          <p:nvPr/>
        </p:nvSpPr>
        <p:spPr>
          <a:xfrm>
            <a:off x="7015475" y="318370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5122" name="Picture 2" descr="C:\Documents and Settings\Administrator\桌面\pai\正文pai\2018XD-23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41" y="3781632"/>
            <a:ext cx="3076367" cy="20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166294" y="5949279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ea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</a:rPr>
              <a:t>14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</a:rPr>
              <a:t>6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38885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2.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 下列</a:t>
            </a:r>
            <a:r>
              <a:rPr lang="zh-CN" altLang="en-US" sz="2800" dirty="0">
                <a:cs typeface="方正静蕾简体" panose="03000509000000000000" pitchFamily="65" charset="-122"/>
              </a:rPr>
              <a:t>关于磁场的描述，正确的是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（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．磁感线是磁场中真实存在的曲线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cs typeface="方正静蕾简体" panose="03000509000000000000" pitchFamily="65" charset="-122"/>
              </a:rPr>
              <a:t>．磁体间的吸引或排斥作用是通过磁场实现的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cs typeface="方正静蕾简体" panose="03000509000000000000" pitchFamily="65" charset="-122"/>
              </a:rPr>
              <a:t>．磁体周围的磁感线从磁体</a:t>
            </a:r>
            <a:r>
              <a:rPr lang="en-US" altLang="zh-CN" sz="2800" dirty="0">
                <a:cs typeface="方正静蕾简体" panose="03000509000000000000" pitchFamily="65" charset="-122"/>
              </a:rPr>
              <a:t>S</a:t>
            </a:r>
            <a:r>
              <a:rPr lang="zh-CN" altLang="en-US" sz="2800" dirty="0">
                <a:cs typeface="方正静蕾简体" panose="03000509000000000000" pitchFamily="65" charset="-122"/>
              </a:rPr>
              <a:t>极出发，回到磁体</a:t>
            </a:r>
            <a:r>
              <a:rPr lang="en-US" altLang="zh-CN" sz="2800" dirty="0"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cs typeface="方正静蕾简体" panose="03000509000000000000" pitchFamily="65" charset="-122"/>
              </a:rPr>
              <a:t>极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cs typeface="方正静蕾简体" panose="03000509000000000000" pitchFamily="65" charset="-122"/>
              </a:rPr>
              <a:t>．地磁的</a:t>
            </a:r>
            <a:r>
              <a:rPr lang="en-US" altLang="zh-CN" sz="2800" dirty="0"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cs typeface="方正静蕾简体" panose="03000509000000000000" pitchFamily="65" charset="-122"/>
              </a:rPr>
              <a:t>极在地理的北极附近，地磁的</a:t>
            </a:r>
            <a:r>
              <a:rPr lang="en-US" altLang="zh-CN" sz="2800" dirty="0">
                <a:cs typeface="方正静蕾简体" panose="03000509000000000000" pitchFamily="65" charset="-122"/>
              </a:rPr>
              <a:t>S</a:t>
            </a:r>
            <a:r>
              <a:rPr lang="zh-CN" altLang="en-US" sz="2800" dirty="0">
                <a:cs typeface="方正静蕾简体" panose="03000509000000000000" pitchFamily="65" charset="-122"/>
              </a:rPr>
              <a:t>极在地理</a:t>
            </a:r>
            <a:endParaRPr lang="en-US" altLang="zh-CN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cs typeface="方正静蕾简体" panose="03000509000000000000" pitchFamily="65" charset="-122"/>
              </a:rPr>
              <a:t>南极附近</a:t>
            </a:r>
            <a:endParaRPr lang="en-US" altLang="zh-CN" sz="2800" dirty="0"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6096709" y="1469507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17440" y="783132"/>
            <a:ext cx="8328025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7</a:t>
            </a:r>
            <a:r>
              <a:rPr lang="zh-CN" altLang="zh-CN" sz="2800" dirty="0"/>
              <a:t>是两磁极间磁感线的分布图。下列关于两个磁极的说法中正确的是</a:t>
            </a:r>
            <a:r>
              <a:rPr lang="en-US" altLang="zh-CN" sz="2800" dirty="0" smtClean="0"/>
              <a:t>(       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．左边是</a:t>
            </a:r>
            <a:r>
              <a:rPr lang="en-US" altLang="zh-CN" sz="2800" dirty="0"/>
              <a:t>N</a:t>
            </a:r>
            <a:r>
              <a:rPr lang="zh-CN" altLang="zh-CN" sz="2800" dirty="0"/>
              <a:t>极，右边是</a:t>
            </a:r>
            <a:r>
              <a:rPr lang="en-US" altLang="zh-CN" sz="2800" dirty="0"/>
              <a:t>N</a:t>
            </a:r>
            <a:r>
              <a:rPr lang="zh-CN" altLang="zh-CN" sz="2800" dirty="0"/>
              <a:t>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．左边是</a:t>
            </a:r>
            <a:r>
              <a:rPr lang="en-US" altLang="zh-CN" sz="2800" dirty="0"/>
              <a:t>S</a:t>
            </a:r>
            <a:r>
              <a:rPr lang="zh-CN" altLang="zh-CN" sz="2800" dirty="0"/>
              <a:t>极，右边是</a:t>
            </a:r>
            <a:r>
              <a:rPr lang="en-US" altLang="zh-CN" sz="2800" dirty="0"/>
              <a:t>S</a:t>
            </a:r>
            <a:r>
              <a:rPr lang="zh-CN" altLang="zh-CN" sz="2800" dirty="0"/>
              <a:t>极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．左边是 </a:t>
            </a:r>
            <a:r>
              <a:rPr lang="en-US" altLang="zh-CN" sz="2800" dirty="0"/>
              <a:t>S </a:t>
            </a:r>
            <a:r>
              <a:rPr lang="zh-CN" altLang="zh-CN" sz="2800" dirty="0"/>
              <a:t>极，右边是</a:t>
            </a:r>
            <a:r>
              <a:rPr lang="en-US" altLang="zh-CN" sz="2800" dirty="0"/>
              <a:t>N</a:t>
            </a:r>
            <a:r>
              <a:rPr lang="zh-CN" altLang="zh-CN" sz="2800" dirty="0"/>
              <a:t>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．左边是</a:t>
            </a:r>
            <a:r>
              <a:rPr lang="en-US" altLang="zh-CN" sz="2800" dirty="0"/>
              <a:t>N</a:t>
            </a:r>
            <a:r>
              <a:rPr lang="zh-CN" altLang="zh-CN" sz="2800" dirty="0"/>
              <a:t>极，右边是</a:t>
            </a:r>
            <a:r>
              <a:rPr lang="en-US" altLang="zh-CN" sz="2800" dirty="0"/>
              <a:t>S</a:t>
            </a:r>
            <a:r>
              <a:rPr lang="zh-CN" altLang="zh-CN" sz="2800" dirty="0" smtClean="0"/>
              <a:t>极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上海市</a:t>
            </a:r>
            <a:r>
              <a:rPr lang="en-US" altLang="zh-CN" sz="2800" dirty="0"/>
              <a:t>)</a:t>
            </a:r>
            <a:r>
              <a:rPr lang="zh-CN" altLang="zh-CN" sz="2800" dirty="0"/>
              <a:t>首先发现电流磁效应的物理学家是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．牛顿</a:t>
            </a:r>
            <a:r>
              <a:rPr lang="en-US" altLang="zh-CN" sz="2800" dirty="0"/>
              <a:t>  B</a:t>
            </a:r>
            <a:r>
              <a:rPr lang="zh-CN" altLang="zh-CN" sz="2800" dirty="0"/>
              <a:t>．欧姆</a:t>
            </a:r>
            <a:r>
              <a:rPr lang="en-US" altLang="zh-CN" sz="2800" dirty="0"/>
              <a:t>  C</a:t>
            </a:r>
            <a:r>
              <a:rPr lang="zh-CN" altLang="zh-CN" sz="2800" dirty="0"/>
              <a:t>．安培</a:t>
            </a:r>
            <a:r>
              <a:rPr lang="en-US" altLang="zh-CN" sz="2800" dirty="0"/>
              <a:t>  D</a:t>
            </a:r>
            <a:r>
              <a:rPr lang="zh-CN" altLang="zh-CN" sz="2800" dirty="0"/>
              <a:t>．奥斯特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4362619" y="1469507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98" y="1708029"/>
            <a:ext cx="3459225" cy="2808527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572748" y="5521046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71743"/>
            <a:ext cx="8274779" cy="54235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武汉市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所示，在探究通电螺线管外部的磁场分布的实验中，开关闭合后，下列说法正确的是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．小磁针甲静止时</a:t>
            </a:r>
            <a:r>
              <a:rPr lang="en-US" altLang="zh-CN" sz="2800" dirty="0"/>
              <a:t>N</a:t>
            </a:r>
            <a:r>
              <a:rPr lang="zh-CN" altLang="zh-CN" sz="2800" dirty="0"/>
              <a:t>极</a:t>
            </a:r>
            <a:r>
              <a:rPr lang="zh-CN" altLang="zh-CN" sz="2800" dirty="0" smtClean="0"/>
              <a:t>指向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右</a:t>
            </a:r>
            <a:r>
              <a:rPr lang="zh-CN" altLang="zh-CN" sz="2800" dirty="0"/>
              <a:t>端，小磁针乙静止时</a:t>
            </a:r>
            <a:r>
              <a:rPr lang="en-US" altLang="zh-CN" sz="2800" dirty="0" smtClean="0"/>
              <a:t>N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极</a:t>
            </a:r>
            <a:r>
              <a:rPr lang="zh-CN" altLang="zh-CN" sz="2800" dirty="0"/>
              <a:t>指向左端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．小磁针甲静止时</a:t>
            </a:r>
            <a:r>
              <a:rPr lang="en-US" altLang="zh-CN" sz="2800" dirty="0"/>
              <a:t>N</a:t>
            </a:r>
            <a:r>
              <a:rPr lang="zh-CN" altLang="zh-CN" sz="2800" dirty="0"/>
              <a:t>极</a:t>
            </a:r>
            <a:r>
              <a:rPr lang="zh-CN" altLang="zh-CN" sz="2800" dirty="0" smtClean="0"/>
              <a:t>指向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左端</a:t>
            </a:r>
            <a:r>
              <a:rPr lang="zh-CN" altLang="zh-CN" sz="2800" dirty="0"/>
              <a:t>，小磁针乙静止时</a:t>
            </a:r>
            <a:r>
              <a:rPr lang="en-US" altLang="zh-CN" sz="2800" dirty="0"/>
              <a:t>N</a:t>
            </a:r>
            <a:r>
              <a:rPr lang="zh-CN" altLang="zh-CN" sz="2800" dirty="0"/>
              <a:t>极指向右端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．小磁针甲和小磁针乙静止时</a:t>
            </a:r>
            <a:r>
              <a:rPr lang="en-US" altLang="zh-CN" sz="2800" dirty="0"/>
              <a:t>N</a:t>
            </a:r>
            <a:r>
              <a:rPr lang="zh-CN" altLang="zh-CN" sz="2800" dirty="0"/>
              <a:t>极均指向右端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．小磁针甲和小磁针乙静止时</a:t>
            </a:r>
            <a:r>
              <a:rPr lang="en-US" altLang="zh-CN" sz="2800" dirty="0"/>
              <a:t>N</a:t>
            </a:r>
            <a:r>
              <a:rPr lang="zh-CN" altLang="zh-CN" sz="2800" dirty="0"/>
              <a:t>极均指向左端</a:t>
            </a:r>
          </a:p>
        </p:txBody>
      </p:sp>
      <p:sp>
        <p:nvSpPr>
          <p:cNvPr id="12" name="矩形 11"/>
          <p:cNvSpPr/>
          <p:nvPr/>
        </p:nvSpPr>
        <p:spPr>
          <a:xfrm>
            <a:off x="1820710" y="201484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859" y="1923689"/>
            <a:ext cx="3633667" cy="2690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211" y="963617"/>
            <a:ext cx="827477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6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9</a:t>
            </a:r>
            <a:r>
              <a:rPr lang="zh-CN" altLang="zh-CN" sz="2800" dirty="0"/>
              <a:t>甲所示，在水平放置的</a:t>
            </a:r>
            <a:r>
              <a:rPr lang="zh-CN" altLang="zh-CN" sz="2800" dirty="0" smtClean="0"/>
              <a:t>条</a:t>
            </a:r>
            <a:endParaRPr lang="en-US" altLang="zh-CN" sz="2800" dirty="0" smtClean="0"/>
          </a:p>
          <a:p>
            <a:r>
              <a:rPr lang="zh-CN" altLang="zh-CN" sz="2800" dirty="0" smtClean="0"/>
              <a:t>形</a:t>
            </a:r>
            <a:r>
              <a:rPr lang="zh-CN" altLang="zh-CN" sz="2800" dirty="0"/>
              <a:t>磁体上方，有挂在弹簧测力计上的</a:t>
            </a:r>
            <a:r>
              <a:rPr lang="zh-CN" altLang="zh-CN" sz="2800" dirty="0" smtClean="0"/>
              <a:t>小</a:t>
            </a:r>
            <a:endParaRPr lang="en-US" altLang="zh-CN" sz="2800" dirty="0" smtClean="0"/>
          </a:p>
          <a:p>
            <a:r>
              <a:rPr lang="zh-CN" altLang="zh-CN" sz="2800" dirty="0" smtClean="0"/>
              <a:t>磁体</a:t>
            </a:r>
            <a:r>
              <a:rPr lang="en-US" altLang="zh-CN" sz="2800" dirty="0"/>
              <a:t>(</a:t>
            </a:r>
            <a:r>
              <a:rPr lang="zh-CN" altLang="zh-CN" sz="2800" dirty="0"/>
              <a:t>下部为</a:t>
            </a:r>
            <a:r>
              <a:rPr lang="en-US" altLang="zh-CN" sz="2800" dirty="0"/>
              <a:t>N</a:t>
            </a:r>
            <a:r>
              <a:rPr lang="zh-CN" altLang="zh-CN" sz="2800" dirty="0"/>
              <a:t>极</a:t>
            </a:r>
            <a:r>
              <a:rPr lang="en-US" altLang="zh-CN" sz="2800" dirty="0"/>
              <a:t>)</a:t>
            </a:r>
            <a:r>
              <a:rPr lang="zh-CN" altLang="zh-CN" sz="2800" dirty="0"/>
              <a:t>。小辉提着弹簧</a:t>
            </a:r>
            <a:r>
              <a:rPr lang="zh-CN" altLang="zh-CN" sz="2800" dirty="0" smtClean="0"/>
              <a:t>测力计</a:t>
            </a:r>
            <a:endParaRPr lang="en-US" altLang="zh-CN" sz="2800" dirty="0" smtClean="0"/>
          </a:p>
          <a:p>
            <a:r>
              <a:rPr lang="zh-CN" altLang="zh-CN" sz="2800" dirty="0" smtClean="0"/>
              <a:t>向右</a:t>
            </a:r>
            <a:r>
              <a:rPr lang="zh-CN" altLang="zh-CN" sz="2800" dirty="0"/>
              <a:t>缓慢移动，沿图示水平路线从</a:t>
            </a:r>
            <a:r>
              <a:rPr lang="en-US" altLang="zh-CN" sz="2800" i="1" dirty="0"/>
              <a:t>A</a:t>
            </a:r>
            <a:r>
              <a:rPr lang="zh-CN" altLang="zh-CN" sz="2800" dirty="0" smtClean="0"/>
              <a:t>缓</a:t>
            </a:r>
            <a:endParaRPr lang="en-US" altLang="zh-CN" sz="2800" dirty="0" smtClean="0"/>
          </a:p>
          <a:p>
            <a:r>
              <a:rPr lang="zh-CN" altLang="zh-CN" sz="2800" dirty="0" smtClean="0"/>
              <a:t>慢</a:t>
            </a:r>
            <a:r>
              <a:rPr lang="zh-CN" altLang="zh-CN" sz="2800" dirty="0"/>
              <a:t>移到</a:t>
            </a:r>
            <a:r>
              <a:rPr lang="en-US" altLang="zh-CN" sz="2800" i="1" dirty="0"/>
              <a:t>B</a:t>
            </a:r>
            <a:r>
              <a:rPr lang="zh-CN" altLang="zh-CN" sz="2800" dirty="0"/>
              <a:t>。则能反映弹簧测力计示数</a:t>
            </a:r>
            <a:r>
              <a:rPr lang="en-US" altLang="zh-CN" sz="2800" i="1" dirty="0"/>
              <a:t>F</a:t>
            </a:r>
            <a:r>
              <a:rPr lang="zh-CN" altLang="zh-CN" sz="2800" dirty="0" smtClean="0"/>
              <a:t>随</a:t>
            </a:r>
            <a:endParaRPr lang="en-US" altLang="zh-CN" sz="2800" dirty="0" smtClean="0"/>
          </a:p>
          <a:p>
            <a:r>
              <a:rPr lang="zh-CN" altLang="zh-CN" sz="2800" dirty="0" smtClean="0"/>
              <a:t>位置</a:t>
            </a:r>
            <a:r>
              <a:rPr lang="zh-CN" altLang="zh-CN" sz="2800" dirty="0"/>
              <a:t>变化的是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998" y="963617"/>
            <a:ext cx="2216983" cy="2607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72" y="3965906"/>
            <a:ext cx="8638983" cy="2176588"/>
          </a:xfrm>
          <a:prstGeom prst="rect">
            <a:avLst/>
          </a:prstGeom>
        </p:spPr>
      </p:pic>
      <p:sp>
        <p:nvSpPr>
          <p:cNvPr id="19" name="TextBox 16"/>
          <p:cNvSpPr txBox="1"/>
          <p:nvPr/>
        </p:nvSpPr>
        <p:spPr>
          <a:xfrm>
            <a:off x="2749480" y="3119303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2453" y="882653"/>
            <a:ext cx="8274779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广州市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10</a:t>
            </a:r>
            <a:r>
              <a:rPr lang="zh-CN" altLang="zh-CN" sz="2800" dirty="0"/>
              <a:t>中，表示导线中的电流方向垂直于纸面向里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表示</a:t>
            </a:r>
            <a:r>
              <a:rPr lang="zh-CN" altLang="zh-CN" sz="2800" dirty="0"/>
              <a:t>导线中的电流</a:t>
            </a:r>
            <a:r>
              <a:rPr lang="zh-CN" altLang="zh-CN" sz="2800" dirty="0" smtClean="0"/>
              <a:t>方向</a:t>
            </a:r>
            <a:endParaRPr lang="en-US" altLang="zh-CN" sz="2800" dirty="0" smtClean="0"/>
          </a:p>
          <a:p>
            <a:r>
              <a:rPr lang="zh-CN" altLang="zh-CN" sz="2800" dirty="0" smtClean="0"/>
              <a:t>垂直</a:t>
            </a:r>
            <a:r>
              <a:rPr lang="zh-CN" altLang="zh-CN" sz="2800" dirty="0"/>
              <a:t>于纸面向外，</a:t>
            </a:r>
            <a:r>
              <a:rPr lang="en-US" altLang="zh-CN" sz="2800" i="1" dirty="0"/>
              <a:t>F</a:t>
            </a:r>
            <a:r>
              <a:rPr lang="zh-CN" altLang="zh-CN" sz="2800" dirty="0" smtClean="0"/>
              <a:t>是</a:t>
            </a:r>
            <a:endParaRPr lang="en-US" altLang="zh-CN" sz="2800" dirty="0" smtClean="0"/>
          </a:p>
          <a:p>
            <a:r>
              <a:rPr lang="zh-CN" altLang="zh-CN" sz="2800" dirty="0" smtClean="0"/>
              <a:t>磁场</a:t>
            </a:r>
            <a:r>
              <a:rPr lang="zh-CN" altLang="zh-CN" sz="2800" dirty="0"/>
              <a:t>对通电导线的</a:t>
            </a:r>
            <a:r>
              <a:rPr lang="zh-CN" altLang="zh-CN" sz="2800" dirty="0" smtClean="0"/>
              <a:t>作用</a:t>
            </a:r>
            <a:endParaRPr lang="en-US" altLang="zh-CN" sz="2800" dirty="0" smtClean="0"/>
          </a:p>
          <a:p>
            <a:r>
              <a:rPr lang="zh-CN" altLang="zh-CN" sz="2800" dirty="0" smtClean="0"/>
              <a:t>力</a:t>
            </a:r>
            <a:r>
              <a:rPr lang="zh-CN" altLang="zh-CN" sz="2800" dirty="0"/>
              <a:t>。下列哪个选项中，磁场对通电导线的作用力与前图中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的方向相同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317" y="1364733"/>
            <a:ext cx="4822920" cy="17308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7" y="4250671"/>
            <a:ext cx="8505645" cy="173037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30332" y="358227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645" y="882653"/>
            <a:ext cx="8275078" cy="5760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．磁场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）磁性：能够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吸引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等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物质的性质。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（不能吸引铜、铝、玻璃、塑料）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）磁场：磁体周围存在着一种物质，能使小磁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针偏转，我们把这种物质叫磁场。物理学中把小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磁针静止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时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指的方向定为该点磁场方向。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磁感线的方向是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从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出来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，回到南极。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磁感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线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真实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存在。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）地磁场：地球周围存在磁场，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叫做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地磁北极在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地理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附近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，地磁南极在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地理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附近。</a:t>
            </a:r>
            <a:r>
              <a:rPr lang="zh-CN" altLang="zh-CN" sz="2800" dirty="0"/>
              <a:t>地磁南极与地理北极、地磁北极与</a:t>
            </a:r>
            <a:r>
              <a:rPr lang="zh-CN" altLang="zh-CN" sz="2800" dirty="0" smtClean="0"/>
              <a:t>地</a:t>
            </a:r>
            <a:r>
              <a:rPr lang="en-US" altLang="zh-CN" sz="2800" dirty="0" smtClean="0"/>
              <a:t>  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理</a:t>
            </a:r>
            <a:r>
              <a:rPr lang="zh-CN" altLang="zh-CN" sz="2800" dirty="0"/>
              <a:t>南极并不完全重合，中间有一个夹角，</a:t>
            </a:r>
            <a:r>
              <a:rPr lang="zh-CN" altLang="zh-CN" sz="2800" dirty="0" smtClean="0"/>
              <a:t>叫做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___          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__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</a:t>
            </a:r>
            <a:r>
              <a:rPr lang="zh-CN" altLang="zh-CN" sz="2800" dirty="0" smtClean="0"/>
              <a:t>，</a:t>
            </a:r>
            <a:r>
              <a:rPr lang="zh-CN" altLang="zh-CN" sz="2800" dirty="0"/>
              <a:t>是由我国宋代</a:t>
            </a:r>
            <a:r>
              <a:rPr lang="zh-CN" altLang="zh-CN" sz="2800" dirty="0" smtClean="0"/>
              <a:t>学者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__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___</a:t>
            </a:r>
            <a:r>
              <a:rPr lang="zh-CN" altLang="zh-CN" sz="2800" dirty="0" smtClean="0"/>
              <a:t>首先</a:t>
            </a:r>
            <a:r>
              <a:rPr lang="zh-CN" altLang="zh-CN" sz="2800" dirty="0"/>
              <a:t>发现。</a:t>
            </a:r>
            <a:endParaRPr lang="en-US" altLang="zh-CN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2965" y="1253493"/>
            <a:ext cx="238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铁、钴、镍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2732705" y="3037248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北极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3889040" y="3422653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北极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1396024" y="3819528"/>
            <a:ext cx="10575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6944025" y="4274537"/>
            <a:ext cx="1581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地磁场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3277852" y="4699198"/>
            <a:ext cx="1318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7390" y="5113853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5" name="TextBox 16"/>
          <p:cNvSpPr txBox="1"/>
          <p:nvPr/>
        </p:nvSpPr>
        <p:spPr>
          <a:xfrm>
            <a:off x="451449" y="5990872"/>
            <a:ext cx="142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磁偏角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5067062" y="5990872"/>
            <a:ext cx="142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沈括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4" grpId="0"/>
      <p:bldP spid="5" grpId="0"/>
      <p:bldP spid="6" grpId="0"/>
      <p:bldP spid="16" grpId="0"/>
      <p:bldP spid="15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17440" y="783132"/>
            <a:ext cx="8328025" cy="35825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8</a:t>
            </a:r>
            <a:r>
              <a:rPr lang="zh-CN" altLang="zh-CN" sz="2800" dirty="0"/>
              <a:t>．丹麦物理学家奥斯特通过实验证实了电流周围存在着磁场。当水平导线中通有如图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12</a:t>
            </a:r>
            <a:r>
              <a:rPr lang="zh-CN" altLang="zh-CN" sz="2800" dirty="0"/>
              <a:t>所示的电流时，产生的环形磁场如图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12</a:t>
            </a:r>
            <a:r>
              <a:rPr lang="zh-CN" altLang="zh-CN" sz="2800" dirty="0"/>
              <a:t>所示，</a:t>
            </a:r>
            <a:r>
              <a:rPr lang="en-US" altLang="zh-CN" sz="2800" dirty="0"/>
              <a:t>S</a:t>
            </a:r>
            <a:r>
              <a:rPr lang="zh-CN" altLang="zh-CN" sz="2800" dirty="0"/>
              <a:t>极将偏向</a:t>
            </a:r>
            <a:r>
              <a:rPr lang="en-US" altLang="zh-CN" sz="2800" dirty="0"/>
              <a:t>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纸内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纸外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；要使实验效果更加明显应使通电导线沿</a:t>
            </a:r>
            <a:r>
              <a:rPr lang="en-US" altLang="zh-CN" sz="2800" dirty="0"/>
              <a:t>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东西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南北”</a:t>
            </a:r>
            <a:r>
              <a:rPr lang="en-US" altLang="zh-CN" sz="2800" dirty="0"/>
              <a:t>)</a:t>
            </a:r>
            <a:r>
              <a:rPr lang="zh-CN" altLang="zh-CN" sz="2800" dirty="0"/>
              <a:t>方向放置。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317440" y="2556550"/>
            <a:ext cx="10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纸外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TextBox 16"/>
          <p:cNvSpPr txBox="1"/>
          <p:nvPr/>
        </p:nvSpPr>
        <p:spPr>
          <a:xfrm>
            <a:off x="3948551" y="3183287"/>
            <a:ext cx="90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南北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073" y="3856008"/>
            <a:ext cx="2402345" cy="2829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电磁铁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70635"/>
            <a:ext cx="8275022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】某同学为了增强通电螺线管的磁性，下列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做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法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中错误的是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   ）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．增加通电螺线管的匝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数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．在通电螺线管中插入铁芯</a:t>
            </a: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．增大通电螺线管中的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电流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．改变通电螺线管中的电流方向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3260670" y="1646075"/>
            <a:ext cx="5133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1463" y="4106545"/>
            <a:ext cx="8274780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ea typeface="宋体" panose="02010600030101010101" pitchFamily="2" charset="-122"/>
              </a:rPr>
              <a:t>选项</a:t>
            </a:r>
            <a:r>
              <a:rPr lang="en-US" altLang="zh-CN" sz="2800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，在相同条件下，增加螺线管的匝数，磁性增强，做法正确；选项</a:t>
            </a:r>
            <a:r>
              <a:rPr lang="en-US" altLang="zh-CN" sz="2800" dirty="0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，在相同条件下，插入铁芯，磁性增强，做法正确；选项</a:t>
            </a:r>
            <a:r>
              <a:rPr lang="en-US" altLang="zh-CN" sz="2800" dirty="0">
                <a:ea typeface="宋体" panose="02010600030101010101" pitchFamily="2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</a:rPr>
              <a:t>，在相同条件下，增大电流，磁性增强，做法正确；选项</a:t>
            </a:r>
            <a:r>
              <a:rPr lang="en-US" altLang="zh-CN" sz="2800" dirty="0">
                <a:ea typeface="宋体" panose="02010600030101010101" pitchFamily="2" charset="-122"/>
              </a:rPr>
              <a:t>D</a:t>
            </a:r>
            <a:r>
              <a:rPr lang="zh-CN" altLang="en-US" sz="2800" dirty="0">
                <a:ea typeface="宋体" panose="02010600030101010101" pitchFamily="2" charset="-122"/>
              </a:rPr>
              <a:t>，改变电流的方向，只能改变通电螺线管的磁极，做法错误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31462" y="4481354"/>
            <a:ext cx="8274781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本题考查影响电磁铁磁性强弱的因素，在明确影响通电螺线管磁性强弱的因素的基础上，再结合对应的措施来确定答案。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3" animBg="1"/>
      <p:bldP spid="17" grpId="4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89355"/>
            <a:ext cx="8274780" cy="49398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．下列用电器或设备中，没有电磁铁的是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．电烙铁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．电铃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C</a:t>
            </a:r>
            <a:r>
              <a:rPr lang="zh-CN" altLang="zh-CN" sz="2800" dirty="0"/>
              <a:t>．电磁起重机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D</a:t>
            </a:r>
            <a:r>
              <a:rPr lang="zh-CN" altLang="zh-CN" sz="2800" dirty="0"/>
              <a:t>．</a:t>
            </a:r>
            <a:r>
              <a:rPr lang="zh-CN" altLang="zh-CN" sz="2800" dirty="0" smtClean="0"/>
              <a:t>电磁继电器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．有关电磁铁，下列说法中正确的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) 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A</a:t>
            </a:r>
            <a:r>
              <a:rPr lang="zh-CN" altLang="zh-CN" sz="2800" dirty="0"/>
              <a:t>．电磁铁的铁芯，可以用铜棒代替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．电磁继电器中的磁体，可以使用永磁铁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．电磁铁磁性的强弱只与电流的大小有关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．电磁铁是根据电流的磁效应制成的</a:t>
            </a:r>
          </a:p>
        </p:txBody>
      </p:sp>
      <p:sp>
        <p:nvSpPr>
          <p:cNvPr id="4" name="矩形 3"/>
          <p:cNvSpPr/>
          <p:nvPr/>
        </p:nvSpPr>
        <p:spPr>
          <a:xfrm>
            <a:off x="6504462" y="33976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37708" y="130078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330" y="882653"/>
            <a:ext cx="8274387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．下列措施中能增强通电螺线管磁性的是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</a:t>
            </a:r>
            <a:r>
              <a:rPr lang="en-US" altLang="zh-CN" sz="2800" dirty="0"/>
              <a:t>)  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．减小螺线管的电流</a:t>
            </a:r>
            <a:r>
              <a:rPr lang="en-US" altLang="zh-CN" sz="2800" dirty="0"/>
              <a:t>  B</a:t>
            </a:r>
            <a:r>
              <a:rPr lang="zh-CN" altLang="zh-CN" sz="2800" dirty="0"/>
              <a:t>．减少螺线管的匝数 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．在螺线管内插入铁芯</a:t>
            </a:r>
            <a:r>
              <a:rPr lang="en-US" altLang="zh-CN" sz="2800" dirty="0"/>
              <a:t>  D</a:t>
            </a:r>
            <a:r>
              <a:rPr lang="zh-CN" altLang="zh-CN" sz="2800" dirty="0"/>
              <a:t>．改变螺线管的电流方向</a:t>
            </a:r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13</a:t>
            </a:r>
            <a:r>
              <a:rPr lang="zh-CN" altLang="zh-CN" sz="2800" dirty="0"/>
              <a:t>所示电路连接中，当开关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闭合时，下列说法中正确的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)  </a:t>
            </a:r>
            <a:endParaRPr lang="zh-CN" altLang="zh-CN" sz="2800" dirty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．螺线管上端为</a:t>
            </a:r>
            <a:r>
              <a:rPr lang="en-US" altLang="zh-CN" sz="2800" dirty="0"/>
              <a:t>S</a:t>
            </a:r>
            <a:r>
              <a:rPr lang="zh-CN" altLang="zh-CN" sz="2800" dirty="0"/>
              <a:t>极，滑片</a:t>
            </a:r>
            <a:r>
              <a:rPr lang="en-US" altLang="zh-CN" sz="2800" i="1" dirty="0"/>
              <a:t>P</a:t>
            </a:r>
            <a:r>
              <a:rPr lang="zh-CN" altLang="zh-CN" sz="2800" dirty="0" smtClean="0"/>
              <a:t>向左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移</a:t>
            </a:r>
            <a:r>
              <a:rPr lang="zh-CN" altLang="zh-CN" sz="2800" dirty="0"/>
              <a:t>，弹簧测力计示数增大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．螺线管上端为</a:t>
            </a:r>
            <a:r>
              <a:rPr lang="en-US" altLang="zh-CN" sz="2800" dirty="0"/>
              <a:t>N</a:t>
            </a:r>
            <a:r>
              <a:rPr lang="zh-CN" altLang="zh-CN" sz="2800" dirty="0"/>
              <a:t>极，滑片</a:t>
            </a:r>
            <a:r>
              <a:rPr lang="en-US" altLang="zh-CN" sz="2800" i="1" dirty="0"/>
              <a:t>P</a:t>
            </a:r>
            <a:r>
              <a:rPr lang="zh-CN" altLang="zh-CN" sz="2800" dirty="0" smtClean="0"/>
              <a:t>向左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移</a:t>
            </a:r>
            <a:r>
              <a:rPr lang="zh-CN" altLang="zh-CN" sz="2800" dirty="0"/>
              <a:t>，弹簧测力计示数减小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．螺线管上端为</a:t>
            </a:r>
            <a:r>
              <a:rPr lang="en-US" altLang="zh-CN" sz="2800" dirty="0"/>
              <a:t>S</a:t>
            </a:r>
            <a:r>
              <a:rPr lang="zh-CN" altLang="zh-CN" sz="2800" dirty="0"/>
              <a:t>极，滑片</a:t>
            </a:r>
            <a:r>
              <a:rPr lang="en-US" altLang="zh-CN" sz="2800" i="1" dirty="0"/>
              <a:t>P</a:t>
            </a:r>
            <a:r>
              <a:rPr lang="zh-CN" altLang="zh-CN" sz="2800" dirty="0" smtClean="0"/>
              <a:t>向右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移</a:t>
            </a:r>
            <a:r>
              <a:rPr lang="zh-CN" altLang="zh-CN" sz="2800" dirty="0"/>
              <a:t>，弹簧测力计示数增大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．螺线管上端为</a:t>
            </a:r>
            <a:r>
              <a:rPr lang="en-US" altLang="zh-CN" sz="2800" dirty="0"/>
              <a:t>N</a:t>
            </a:r>
            <a:r>
              <a:rPr lang="zh-CN" altLang="zh-CN" sz="2800" dirty="0"/>
              <a:t>极，滑片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向右移，弹簧测力计</a:t>
            </a:r>
            <a:r>
              <a:rPr lang="zh-CN" altLang="zh-CN" sz="2800" dirty="0" smtClean="0"/>
              <a:t>示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数</a:t>
            </a:r>
            <a:r>
              <a:rPr lang="zh-CN" altLang="zh-CN" sz="2800" dirty="0"/>
              <a:t>减小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7070222" y="947537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49" y="2734574"/>
            <a:ext cx="2859574" cy="2816973"/>
          </a:xfrm>
          <a:prstGeom prst="rect">
            <a:avLst/>
          </a:prstGeom>
        </p:spPr>
      </p:pic>
      <p:sp>
        <p:nvSpPr>
          <p:cNvPr id="11" name="TextBox 16"/>
          <p:cNvSpPr txBox="1"/>
          <p:nvPr/>
        </p:nvSpPr>
        <p:spPr>
          <a:xfrm>
            <a:off x="3711671" y="2644065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85875"/>
            <a:ext cx="8274387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德阳市</a:t>
            </a:r>
            <a:r>
              <a:rPr lang="en-US" altLang="zh-CN" sz="2800" dirty="0"/>
              <a:t>)</a:t>
            </a:r>
            <a:r>
              <a:rPr lang="zh-CN" altLang="zh-CN" sz="2800" dirty="0"/>
              <a:t>在图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中所示的自动控制电路中，当控制电路的</a:t>
            </a:r>
            <a:r>
              <a:rPr lang="zh-CN" altLang="zh-CN" sz="2800" dirty="0" smtClean="0"/>
              <a:t>开关</a:t>
            </a:r>
            <a:r>
              <a:rPr lang="en-US" altLang="zh-CN" sz="2800" dirty="0" smtClean="0"/>
              <a:t>S</a:t>
            </a:r>
            <a:r>
              <a:rPr lang="zh-CN" altLang="zh-CN" sz="2800" dirty="0"/>
              <a:t>闭合时，工作电路的情况是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．灯不亮，电铃响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．灯不亮，电铃不响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．灯亮，电铃不响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．灯亮，电铃响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41" y="2930700"/>
            <a:ext cx="3171031" cy="3282295"/>
          </a:xfrm>
          <a:prstGeom prst="rect">
            <a:avLst/>
          </a:prstGeom>
        </p:spPr>
      </p:pic>
      <p:sp>
        <p:nvSpPr>
          <p:cNvPr id="13" name="TextBox 16"/>
          <p:cNvSpPr txBox="1"/>
          <p:nvPr/>
        </p:nvSpPr>
        <p:spPr>
          <a:xfrm>
            <a:off x="688280" y="2747582"/>
            <a:ext cx="499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209" y="775415"/>
            <a:ext cx="827478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/>
              <a:t> </a:t>
            </a:r>
            <a:r>
              <a:rPr lang="en-US" altLang="zh-CN" sz="2800" dirty="0"/>
              <a:t>6.</a:t>
            </a:r>
            <a:r>
              <a:rPr lang="zh-CN" altLang="zh-CN" sz="2800" dirty="0"/>
              <a:t>在探究影响电磁铁磁性强弱的因素时，小科设计了如图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15 </a:t>
            </a:r>
            <a:r>
              <a:rPr lang="zh-CN" altLang="zh-CN" sz="2800" dirty="0"/>
              <a:t>所示的电路，下列相关说法不正确的是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．电磁铁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上方都是</a:t>
            </a:r>
            <a:r>
              <a:rPr lang="en-US" altLang="zh-CN" sz="2800" dirty="0"/>
              <a:t>S</a:t>
            </a:r>
            <a:r>
              <a:rPr lang="zh-CN" altLang="zh-CN" sz="2800" dirty="0"/>
              <a:t>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．通过电磁铁</a:t>
            </a:r>
            <a:r>
              <a:rPr lang="en-US" altLang="zh-CN" sz="2800" i="1" dirty="0"/>
              <a:t>A</a:t>
            </a:r>
            <a:r>
              <a:rPr lang="zh-CN" altLang="zh-CN" sz="2800" dirty="0"/>
              <a:t>和</a:t>
            </a:r>
            <a:r>
              <a:rPr lang="en-US" altLang="zh-CN" sz="2800" i="1" dirty="0"/>
              <a:t>B</a:t>
            </a:r>
            <a:r>
              <a:rPr lang="zh-CN" altLang="zh-CN" sz="2800" dirty="0"/>
              <a:t>的电流相等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．电磁铁</a:t>
            </a:r>
            <a:r>
              <a:rPr lang="en-US" altLang="zh-CN" sz="2800" i="1" dirty="0"/>
              <a:t>A</a:t>
            </a:r>
            <a:r>
              <a:rPr lang="zh-CN" altLang="zh-CN" sz="2800" dirty="0"/>
              <a:t>的磁性强于电磁铁</a:t>
            </a:r>
            <a:r>
              <a:rPr lang="en-US" altLang="zh-CN" sz="2800" i="1" dirty="0" smtClean="0"/>
              <a:t>B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/>
              <a:t> </a:t>
            </a:r>
            <a:r>
              <a:rPr lang="en-US" altLang="zh-CN" sz="2800" i="1" dirty="0" smtClean="0"/>
              <a:t>     </a:t>
            </a:r>
            <a:r>
              <a:rPr lang="zh-CN" altLang="zh-CN" sz="2800" dirty="0" smtClean="0"/>
              <a:t>的</a:t>
            </a:r>
            <a:r>
              <a:rPr lang="zh-CN" altLang="zh-CN" sz="2800" dirty="0"/>
              <a:t>磁性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．向右移动滑片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，电磁铁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磁性都减弱</a:t>
            </a:r>
          </a:p>
        </p:txBody>
      </p:sp>
      <p:sp>
        <p:nvSpPr>
          <p:cNvPr id="9" name="矩形 8"/>
          <p:cNvSpPr/>
          <p:nvPr/>
        </p:nvSpPr>
        <p:spPr>
          <a:xfrm>
            <a:off x="552295" y="22156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80" y="2374960"/>
            <a:ext cx="3193009" cy="2533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209" y="775415"/>
            <a:ext cx="827478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宜昌市</a:t>
            </a:r>
            <a:r>
              <a:rPr lang="en-US" altLang="zh-CN" sz="2800" dirty="0"/>
              <a:t>)</a:t>
            </a:r>
            <a:r>
              <a:rPr lang="zh-CN" altLang="zh-CN" sz="2800" dirty="0"/>
              <a:t>巨磁电阻</a:t>
            </a:r>
            <a:r>
              <a:rPr lang="en-US" altLang="zh-CN" sz="2800" dirty="0"/>
              <a:t>(GMR)</a:t>
            </a:r>
            <a:r>
              <a:rPr lang="zh-CN" altLang="zh-CN" sz="2800" dirty="0"/>
              <a:t>效应指某些材料的电阻在磁场中急剧减小的现象，如图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16</a:t>
            </a:r>
            <a:r>
              <a:rPr lang="zh-CN" altLang="zh-CN" sz="2800" dirty="0"/>
              <a:t>是说明巨磁电阻特性原理的示意图，当闭合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且将滑片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向右滑动时，下列说法正确的是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．指示灯变暗，电压表示数变大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．指示灯变暗，电压表示数变小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．指示灯变亮，电压表示数变大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．指示灯变亮，电压表示数变</a:t>
            </a:r>
            <a:r>
              <a:rPr lang="zh-CN" altLang="zh-CN" sz="2800" dirty="0" smtClean="0"/>
              <a:t>小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5659133" y="20862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9" y="4425351"/>
            <a:ext cx="4806817" cy="2294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6716" y="2393655"/>
            <a:ext cx="8274779" cy="15927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．电磁铁与永磁体相比，其优点是：磁性的有无可以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来实现；磁性的强弱可以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u="sng" dirty="0" smtClean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endParaRPr lang="en-US" altLang="zh-CN" sz="2800" u="sng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来控制；磁极的极性可以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来改变。 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6534" y="2804343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电流的有无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78122" y="2804343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通过电流的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411" y="332053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大小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69102" y="3276290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通过电流的方向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(2016·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黄冈市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14-14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所示是某宾馆走廊廊灯的自动控制电路，走廊入口上方安装有反射式光电传感器，当人靠近到一定距离时，从光电传感器上发射的红外线经人体反射后被接收器接收，接收器中的光敏电阻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en-US" altLang="zh-CN" sz="2800" baseline="-25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0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阻值减小，定值电阻</a:t>
            </a:r>
            <a:r>
              <a:rPr lang="en-US" altLang="zh-CN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两端的电压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，同时电磁铁磁性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，工作电路接通，灯泡发光，图中电磁铁的上端是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极。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9761" y="622350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14-14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846955" y="324260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96182" y="372930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增强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05125" y="422927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S</a:t>
            </a:r>
            <a:endParaRPr lang="zh-CN" altLang="en-US" dirty="0"/>
          </a:p>
        </p:txBody>
      </p:sp>
      <p:pic>
        <p:nvPicPr>
          <p:cNvPr id="11266" name="Picture 2" descr="C:\Documents and Settings\Administrator\桌面\pai\正文pai\ZKYW-628.ep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54" y="4254500"/>
            <a:ext cx="2597617" cy="197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645" y="882653"/>
            <a:ext cx="8275078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．电生磁、电动机、磁生电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发电机</a:t>
            </a:r>
            <a:r>
              <a:rPr lang="en-US" altLang="zh-CN" sz="2800" dirty="0">
                <a:latin typeface="+mn-ea"/>
              </a:rPr>
              <a:t>)</a:t>
            </a:r>
            <a:endParaRPr lang="en-US" altLang="zh-CN" sz="2800" dirty="0" smtClean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6435" y="1411003"/>
          <a:ext cx="8781904" cy="473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033"/>
                <a:gridCol w="2225615"/>
                <a:gridCol w="2432649"/>
                <a:gridCol w="2941607"/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电生磁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电动机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磁生电</a:t>
                      </a:r>
                      <a:r>
                        <a:rPr lang="en-US" sz="2400" kern="100">
                          <a:effectLst/>
                        </a:rPr>
                        <a:t>(</a:t>
                      </a:r>
                      <a:r>
                        <a:rPr lang="zh-CN" sz="2400" kern="100">
                          <a:effectLst/>
                        </a:rPr>
                        <a:t>发电机</a:t>
                      </a:r>
                      <a:r>
                        <a:rPr lang="en-US" sz="2400" kern="100">
                          <a:effectLst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科学家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____________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实验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30" y="3709358"/>
            <a:ext cx="1936546" cy="1854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484" y="3709358"/>
            <a:ext cx="2045374" cy="16333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766" y="3709358"/>
            <a:ext cx="2695907" cy="2131342"/>
          </a:xfrm>
          <a:prstGeom prst="rect">
            <a:avLst/>
          </a:prstGeom>
        </p:spPr>
      </p:pic>
      <p:sp>
        <p:nvSpPr>
          <p:cNvPr id="24" name="TextBox 16"/>
          <p:cNvSpPr txBox="1"/>
          <p:nvPr/>
        </p:nvSpPr>
        <p:spPr>
          <a:xfrm>
            <a:off x="1745935" y="2120576"/>
            <a:ext cx="142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奥斯特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747351" y="2163459"/>
            <a:ext cx="142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法拉第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8" y="768350"/>
            <a:ext cx="827477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9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一</a:t>
            </a:r>
            <a:r>
              <a:rPr lang="zh-CN" altLang="en-US" sz="2800" dirty="0">
                <a:cs typeface="方正静蕾简体" panose="03000509000000000000" pitchFamily="65" charset="-122"/>
              </a:rPr>
              <a:t>个空心小铁球放在盛水的烧杯中置于铁棒</a:t>
            </a:r>
            <a:r>
              <a:rPr lang="en-US" altLang="zh-CN" sz="2800" dirty="0">
                <a:cs typeface="方正静蕾简体" panose="03000509000000000000" pitchFamily="65" charset="-122"/>
              </a:rPr>
              <a:t>AB</a:t>
            </a:r>
            <a:r>
              <a:rPr lang="zh-CN" altLang="en-US" sz="2800" dirty="0">
                <a:cs typeface="方正静蕾简体" panose="03000509000000000000" pitchFamily="65" charset="-122"/>
              </a:rPr>
              <a:t>的上方，绕在铁棒上的线圈连接如图</a:t>
            </a:r>
            <a:r>
              <a:rPr lang="en-US" altLang="zh-CN" sz="2800" dirty="0">
                <a:cs typeface="方正静蕾简体" panose="03000509000000000000" pitchFamily="65" charset="-122"/>
              </a:rPr>
              <a:t>14</a:t>
            </a:r>
            <a:r>
              <a:rPr lang="zh-CN" altLang="en-US" sz="2800" dirty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>
                <a:cs typeface="方正静蕾简体" panose="03000509000000000000" pitchFamily="65" charset="-122"/>
              </a:rPr>
              <a:t>15</a:t>
            </a:r>
            <a:r>
              <a:rPr lang="zh-CN" altLang="en-US" sz="2800" dirty="0">
                <a:cs typeface="方正静蕾简体" panose="03000509000000000000" pitchFamily="65" charset="-122"/>
              </a:rPr>
              <a:t>所示的电路，开关</a:t>
            </a:r>
            <a:r>
              <a:rPr lang="en-US" altLang="zh-CN" sz="2800" dirty="0">
                <a:cs typeface="方正静蕾简体" panose="03000509000000000000" pitchFamily="65" charset="-122"/>
              </a:rPr>
              <a:t>S</a:t>
            </a:r>
            <a:r>
              <a:rPr lang="zh-CN" altLang="en-US" sz="2800" dirty="0">
                <a:cs typeface="方正静蕾简体" panose="03000509000000000000" pitchFamily="65" charset="-122"/>
              </a:rPr>
              <a:t>闭合后，空心小铁球仍漂浮在水面上，此时</a:t>
            </a: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端为电磁铁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极</a:t>
            </a:r>
            <a:r>
              <a:rPr lang="zh-CN" altLang="en-US" sz="2800" dirty="0">
                <a:cs typeface="方正静蕾简体" panose="03000509000000000000" pitchFamily="65" charset="-122"/>
              </a:rPr>
              <a:t>，当滑片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zh-CN" altLang="en-US" sz="2800" dirty="0">
                <a:cs typeface="方正静蕾简体" panose="03000509000000000000" pitchFamily="65" charset="-122"/>
              </a:rPr>
              <a:t>向左滑动，空心小铁球所受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浮力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cs typeface="方正静蕾简体" panose="03000509000000000000" pitchFamily="65" charset="-122"/>
              </a:rPr>
              <a:t>选填“增大” “减小”或“不变”</a:t>
            </a:r>
            <a:r>
              <a:rPr lang="en-US" altLang="zh-CN" sz="2800" dirty="0"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2701905" y="216855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南</a:t>
            </a:r>
          </a:p>
        </p:txBody>
      </p:sp>
      <p:sp>
        <p:nvSpPr>
          <p:cNvPr id="14" name="矩形 13"/>
          <p:cNvSpPr/>
          <p:nvPr/>
        </p:nvSpPr>
        <p:spPr>
          <a:xfrm>
            <a:off x="2248897" y="269177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增大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08" y="3493401"/>
            <a:ext cx="3406191" cy="2924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电动机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1270635"/>
            <a:ext cx="8292465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14-18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示的电路，直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导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线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通电时发生偏转，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说明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对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通电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导体有力的作用，可以利用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这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个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原理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制作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选填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“电动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机”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或“发电机”）。如果只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改变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电流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方向，直导线偏转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方向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0535" y="4266565"/>
            <a:ext cx="8352790" cy="10413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此题主要通过观察通电直导线在磁场受力运动这一现象找规律，从而得出电动机原理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4560252" y="1713085"/>
            <a:ext cx="124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磁场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2464402" y="2631728"/>
            <a:ext cx="152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电动机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21274" y="3570441"/>
            <a:ext cx="104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17" y="1527988"/>
            <a:ext cx="2527304" cy="2207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74942" y="5838973"/>
            <a:ext cx="827478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考查电动机的原理。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3" animBg="1"/>
      <p:bldP spid="10" grpId="0"/>
      <p:bldP spid="12" grpId="0"/>
      <p:bldP spid="16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583" y="943894"/>
            <a:ext cx="827478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．发电机和电动机的发明使人类步入电气化时代，制造电动机所依据的原理是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．电磁感应现象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．电流的周围存在着磁场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．磁场间的相互作用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．通电导体在磁场中受到力的作用</a:t>
            </a:r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成都市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19</a:t>
            </a:r>
            <a:r>
              <a:rPr lang="zh-CN" altLang="zh-CN" sz="2800" dirty="0"/>
              <a:t>所示的四个实验，反映电动机基本原理的是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4935361" y="14007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2" y="4658868"/>
            <a:ext cx="8476567" cy="19373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854184" y="398681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30021"/>
            <a:ext cx="8328025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．月球上没有大气，适合在月球上使用</a:t>
            </a:r>
            <a:r>
              <a:rPr lang="zh-CN" altLang="zh-CN" sz="2800" dirty="0">
                <a:latin typeface="+mn-ea"/>
              </a:rPr>
              <a:t>的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月球车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的动力装置是</a:t>
            </a:r>
            <a:r>
              <a:rPr lang="en-US" altLang="zh-CN" sz="2800" dirty="0"/>
              <a:t> 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．汽油机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．电动机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．空气喷气发动机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D</a:t>
            </a:r>
            <a:r>
              <a:rPr lang="zh-CN" altLang="zh-CN" sz="2800" dirty="0"/>
              <a:t>．风力装置</a:t>
            </a:r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．关于如图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所示的实验装置，下列说法正确的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) </a:t>
            </a:r>
            <a:endParaRPr lang="en-US" altLang="zh-CN" sz="2800" dirty="0" smtClean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．可以研究发电机的工作原理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．可以研究感应电流的方向</a:t>
            </a:r>
            <a:r>
              <a:rPr lang="zh-CN" altLang="zh-CN" sz="2800" dirty="0" smtClean="0"/>
              <a:t>与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磁场</a:t>
            </a:r>
            <a:r>
              <a:rPr lang="zh-CN" altLang="zh-CN" sz="2800" dirty="0"/>
              <a:t>方向的关系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．可以研究磁场对通电导体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作用力</a:t>
            </a:r>
            <a:r>
              <a:rPr lang="zh-CN" altLang="zh-CN" sz="2800" dirty="0"/>
              <a:t>方向与磁场方向的关系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．该装置在实验过程中将机械能转化为电能</a:t>
            </a:r>
          </a:p>
        </p:txBody>
      </p:sp>
      <p:sp>
        <p:nvSpPr>
          <p:cNvPr id="4" name="矩形 3"/>
          <p:cNvSpPr/>
          <p:nvPr/>
        </p:nvSpPr>
        <p:spPr>
          <a:xfrm>
            <a:off x="2944444" y="1379054"/>
            <a:ext cx="4203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339" y="3286664"/>
            <a:ext cx="3605433" cy="178566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88813" y="31014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4452" y="768350"/>
            <a:ext cx="827478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．扬声器是把电信号转化成</a:t>
            </a:r>
            <a:r>
              <a:rPr lang="en-US" altLang="zh-CN" sz="2800" dirty="0"/>
              <a:t>_____</a:t>
            </a:r>
            <a:r>
              <a:rPr lang="zh-CN" altLang="zh-CN" sz="2800" dirty="0"/>
              <a:t>信号的一种装置，它的原理跟</a:t>
            </a:r>
            <a:r>
              <a:rPr lang="en-US" altLang="zh-CN" sz="2800" dirty="0"/>
              <a:t>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电动机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发电机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原理相似。</a:t>
            </a:r>
          </a:p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安顺市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21</a:t>
            </a:r>
            <a:r>
              <a:rPr lang="zh-CN" altLang="zh-CN" sz="2800" dirty="0"/>
              <a:t>甲、乙两图所示，能说明电动机工作原理的是图</a:t>
            </a:r>
            <a:r>
              <a:rPr lang="en-US" altLang="zh-CN" sz="2800" dirty="0"/>
              <a:t>________</a:t>
            </a:r>
            <a:r>
              <a:rPr lang="zh-CN" altLang="zh-CN" sz="2800" dirty="0"/>
              <a:t>，如图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21</a:t>
            </a:r>
            <a:r>
              <a:rPr lang="zh-CN" altLang="zh-CN" sz="2800" dirty="0"/>
              <a:t>丙所示，在电磁铁正上方用弹簧挂着一条形磁铁，当开关</a:t>
            </a:r>
            <a:r>
              <a:rPr lang="en-US" altLang="zh-CN" sz="2800" dirty="0"/>
              <a:t>S</a:t>
            </a:r>
            <a:r>
              <a:rPr lang="zh-CN" altLang="zh-CN" sz="2800" dirty="0"/>
              <a:t>闭合后，在滑片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由</a:t>
            </a:r>
            <a:r>
              <a:rPr lang="en-US" altLang="zh-CN" sz="2800" i="1" dirty="0"/>
              <a:t>b</a:t>
            </a:r>
            <a:r>
              <a:rPr lang="zh-CN" altLang="zh-CN" sz="2800" dirty="0"/>
              <a:t>端向</a:t>
            </a:r>
            <a:r>
              <a:rPr lang="en-US" altLang="zh-CN" sz="2800" i="1" dirty="0"/>
              <a:t>a</a:t>
            </a:r>
            <a:r>
              <a:rPr lang="zh-CN" altLang="zh-CN" sz="2800" dirty="0"/>
              <a:t>端滑动过程中，弹簧长度</a:t>
            </a:r>
            <a:r>
              <a:rPr lang="en-US" altLang="zh-CN" sz="2800" dirty="0"/>
              <a:t>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变长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缩短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5063996" y="75101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95878" y="114052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电动机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94" y="4341376"/>
            <a:ext cx="7040494" cy="241838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33541" y="246160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1745" y="369230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3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996969"/>
            <a:ext cx="8274779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22</a:t>
            </a:r>
            <a:r>
              <a:rPr lang="zh-CN" altLang="zh-CN" sz="2800" dirty="0"/>
              <a:t>所示为小华同学</a:t>
            </a:r>
            <a:r>
              <a:rPr lang="zh-CN" altLang="zh-CN" sz="2800" dirty="0">
                <a:latin typeface="+mn-ea"/>
              </a:rPr>
              <a:t>探究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让线圈转起来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的实验装置</a:t>
            </a:r>
            <a:r>
              <a:rPr lang="zh-CN" altLang="zh-CN" sz="2800" dirty="0"/>
              <a:t>图，线圈能够转动的原因</a:t>
            </a:r>
            <a:r>
              <a:rPr lang="zh-CN" altLang="zh-CN" sz="2800" dirty="0" smtClean="0"/>
              <a:t>是</a:t>
            </a:r>
            <a:r>
              <a:rPr lang="en-US" altLang="zh-CN" sz="2800" dirty="0" smtClean="0"/>
              <a:t>__________</a:t>
            </a:r>
            <a:r>
              <a:rPr lang="en-US" altLang="zh-CN" sz="2800" dirty="0"/>
              <a:t>_</a:t>
            </a:r>
            <a:endParaRPr lang="en-US" altLang="zh-CN" sz="2800" dirty="0" smtClean="0"/>
          </a:p>
          <a:p>
            <a:r>
              <a:rPr lang="en-US" altLang="zh-CN" sz="2800" dirty="0" smtClean="0"/>
              <a:t>____________________________________</a:t>
            </a:r>
            <a:r>
              <a:rPr lang="zh-CN" altLang="zh-CN" sz="2800" dirty="0"/>
              <a:t>；要改变线圈转动方向，可采用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或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的方法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34" y="2978196"/>
            <a:ext cx="4820024" cy="357392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03508" y="1796130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通电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导体在磁场中受到磁场力的作用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81246" y="2258324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改变电流方向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20099" y="2254392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改变磁场方向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996969"/>
            <a:ext cx="8274779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/>
              <a:t>8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23</a:t>
            </a:r>
            <a:r>
              <a:rPr lang="zh-CN" altLang="zh-CN" sz="2800" dirty="0"/>
              <a:t>所示，</a:t>
            </a:r>
            <a:r>
              <a:rPr lang="zh-CN" altLang="zh-CN" sz="2800" dirty="0" smtClean="0"/>
              <a:t>导体</a:t>
            </a:r>
            <a:endParaRPr lang="en-US" altLang="zh-CN" sz="2800" dirty="0" smtClean="0"/>
          </a:p>
          <a:p>
            <a:r>
              <a:rPr lang="zh-CN" altLang="zh-CN" sz="2800" dirty="0" smtClean="0"/>
              <a:t>棒</a:t>
            </a:r>
            <a:r>
              <a:rPr lang="en-US" altLang="zh-CN" sz="2800" i="1" dirty="0"/>
              <a:t>AB</a:t>
            </a:r>
            <a:r>
              <a:rPr lang="zh-CN" altLang="zh-CN" sz="2800" dirty="0"/>
              <a:t>放在处于蹄形磁体</a:t>
            </a:r>
            <a:r>
              <a:rPr lang="zh-CN" altLang="zh-CN" sz="2800" dirty="0" smtClean="0"/>
              <a:t>磁</a:t>
            </a:r>
            <a:endParaRPr lang="en-US" altLang="zh-CN" sz="2800" dirty="0" smtClean="0"/>
          </a:p>
          <a:p>
            <a:r>
              <a:rPr lang="zh-CN" altLang="zh-CN" sz="2800" dirty="0" smtClean="0"/>
              <a:t>场</a:t>
            </a:r>
            <a:r>
              <a:rPr lang="zh-CN" altLang="zh-CN" sz="2800" dirty="0"/>
              <a:t>中的水平金属轨道上。</a:t>
            </a:r>
          </a:p>
          <a:p>
            <a:r>
              <a:rPr lang="en-US" altLang="zh-CN" sz="2800" dirty="0"/>
              <a:t> (1)</a:t>
            </a:r>
            <a:r>
              <a:rPr lang="zh-CN" altLang="zh-CN" sz="2800" dirty="0"/>
              <a:t>接通电源，这时会</a:t>
            </a:r>
            <a:r>
              <a:rPr lang="zh-CN" altLang="zh-CN" sz="2800" dirty="0" smtClean="0"/>
              <a:t>看到</a:t>
            </a:r>
            <a:endParaRPr lang="en-US" altLang="zh-CN" sz="2800" dirty="0" smtClean="0"/>
          </a:p>
          <a:p>
            <a:r>
              <a:rPr lang="zh-CN" altLang="zh-CN" sz="2800" dirty="0" smtClean="0"/>
              <a:t>导体</a:t>
            </a:r>
            <a:r>
              <a:rPr lang="en-US" altLang="zh-CN" sz="2800" i="1" dirty="0"/>
              <a:t>AB</a:t>
            </a:r>
            <a:r>
              <a:rPr lang="zh-CN" altLang="zh-CN" sz="2800" dirty="0"/>
              <a:t>运动起来，这</a:t>
            </a:r>
            <a:r>
              <a:rPr lang="zh-CN" altLang="zh-CN" sz="2800" dirty="0" smtClean="0"/>
              <a:t>表明</a:t>
            </a:r>
            <a:endParaRPr lang="en-US" altLang="zh-CN" sz="2800" dirty="0" smtClean="0"/>
          </a:p>
          <a:p>
            <a:r>
              <a:rPr lang="en-US" altLang="zh-CN" sz="2800" dirty="0" smtClean="0"/>
              <a:t>___________</a:t>
            </a:r>
            <a:r>
              <a:rPr lang="zh-CN" altLang="zh-CN" sz="2800" dirty="0"/>
              <a:t>有力的作用。</a:t>
            </a:r>
          </a:p>
          <a:p>
            <a:r>
              <a:rPr lang="en-US" altLang="zh-CN" sz="2800" dirty="0"/>
              <a:t>(2)</a:t>
            </a:r>
            <a:r>
              <a:rPr lang="zh-CN" altLang="zh-CN" sz="2800" dirty="0"/>
              <a:t>保持磁场方向不变，</a:t>
            </a:r>
            <a:r>
              <a:rPr lang="zh-CN" altLang="zh-CN" sz="2800" dirty="0" smtClean="0"/>
              <a:t>改</a:t>
            </a:r>
            <a:endParaRPr lang="en-US" altLang="zh-CN" sz="2800" dirty="0" smtClean="0"/>
          </a:p>
          <a:p>
            <a:r>
              <a:rPr lang="zh-CN" altLang="zh-CN" sz="2800" dirty="0" smtClean="0"/>
              <a:t>变</a:t>
            </a:r>
            <a:r>
              <a:rPr lang="zh-CN" altLang="zh-CN" sz="2800" dirty="0"/>
              <a:t>导体</a:t>
            </a:r>
            <a:r>
              <a:rPr lang="en-US" altLang="zh-CN" sz="2800" i="1" dirty="0"/>
              <a:t>AB</a:t>
            </a:r>
            <a:r>
              <a:rPr lang="zh-CN" altLang="zh-CN" sz="2800" dirty="0"/>
              <a:t>中的电流方向，导体</a:t>
            </a:r>
            <a:r>
              <a:rPr lang="en-US" altLang="zh-CN" sz="2800" i="1" dirty="0"/>
              <a:t>AB</a:t>
            </a:r>
            <a:r>
              <a:rPr lang="zh-CN" altLang="zh-CN" sz="2800" dirty="0"/>
              <a:t>的运动方向</a:t>
            </a:r>
            <a:r>
              <a:rPr lang="en-US" altLang="zh-CN" sz="2800" dirty="0"/>
              <a:t>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改变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</a:p>
          <a:p>
            <a:r>
              <a:rPr lang="en-US" altLang="zh-CN" sz="2800" dirty="0"/>
              <a:t>(3)</a:t>
            </a:r>
            <a:r>
              <a:rPr lang="zh-CN" altLang="zh-CN" sz="2800" dirty="0"/>
              <a:t>通电后导体</a:t>
            </a:r>
            <a:r>
              <a:rPr lang="en-US" altLang="zh-CN" sz="2800" i="1" dirty="0"/>
              <a:t>AB</a:t>
            </a:r>
            <a:r>
              <a:rPr lang="zh-CN" altLang="zh-CN" sz="2800" dirty="0"/>
              <a:t>运动的过程中，是把</a:t>
            </a:r>
            <a:r>
              <a:rPr lang="en-US" altLang="zh-CN" sz="2800" dirty="0"/>
              <a:t>_____</a:t>
            </a:r>
            <a:r>
              <a:rPr lang="zh-CN" altLang="zh-CN" sz="2800" dirty="0"/>
              <a:t>能转化为</a:t>
            </a:r>
            <a:r>
              <a:rPr lang="en-US" altLang="zh-CN" sz="2800" dirty="0"/>
              <a:t>______</a:t>
            </a:r>
            <a:r>
              <a:rPr lang="zh-CN" altLang="zh-CN" sz="2800" dirty="0"/>
              <a:t>能的过程。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5092" y="3182182"/>
            <a:ext cx="3115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磁场对通电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导体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500712" y="4429783"/>
            <a:ext cx="99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改变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362676" y="4867195"/>
            <a:ext cx="99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74943" y="5215719"/>
            <a:ext cx="998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机械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17" y="1131570"/>
            <a:ext cx="4142268" cy="2845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发电机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27756" y="882653"/>
            <a:ext cx="8421966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4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4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4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14-24</a:t>
            </a:r>
            <a:r>
              <a:rPr lang="zh-CN" altLang="en-US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示，磁感线方向竖直向下， </a:t>
            </a:r>
            <a:r>
              <a:rPr lang="en-US" altLang="zh-CN" sz="24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AB</a:t>
            </a:r>
            <a:r>
              <a:rPr lang="zh-CN" altLang="en-US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棒运动，电流表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指针偏转，则下列</a:t>
            </a:r>
            <a:r>
              <a:rPr lang="zh-CN" altLang="en-US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说法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中正确的</a:t>
            </a:r>
            <a:r>
              <a:rPr lang="zh-CN" altLang="en-US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(       )</a:t>
            </a:r>
            <a:endParaRPr lang="en-US" altLang="zh-CN" sz="24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4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AB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棒可能是竖直向下运动的</a:t>
            </a:r>
          </a:p>
          <a:p>
            <a:pPr>
              <a:lnSpc>
                <a:spcPts val="3660"/>
              </a:lnSpc>
            </a:pP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4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AB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棒可能是水平向左运动的</a:t>
            </a:r>
          </a:p>
          <a:p>
            <a:pPr>
              <a:lnSpc>
                <a:spcPts val="3660"/>
              </a:lnSpc>
            </a:pP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．开关断开，电流表指针也会偏转</a:t>
            </a:r>
          </a:p>
          <a:p>
            <a:pPr>
              <a:lnSpc>
                <a:spcPts val="3660"/>
              </a:lnSpc>
            </a:pPr>
            <a:r>
              <a:rPr lang="en-US" altLang="zh-CN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4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．实验说明电路有电流不一定</a:t>
            </a:r>
            <a:r>
              <a:rPr lang="zh-CN" altLang="en-US" sz="24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需要电源</a:t>
            </a:r>
            <a:endParaRPr lang="zh-CN" altLang="en-US" sz="24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809" y="1734099"/>
            <a:ext cx="2504587" cy="23809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8253" y="3742001"/>
            <a:ext cx="8551469" cy="30469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2400" i="1" dirty="0"/>
              <a:t>AB</a:t>
            </a:r>
            <a:r>
              <a:rPr lang="zh-CN" altLang="zh-CN" sz="2400" dirty="0"/>
              <a:t>棒竖直向下运动时，导体运动的方向与磁感线方向平行，没有切割磁感线，因此不产生感应电流，电流表指针不偏转，选项</a:t>
            </a:r>
            <a:r>
              <a:rPr lang="en-US" altLang="zh-CN" sz="2400" dirty="0"/>
              <a:t>A</a:t>
            </a:r>
            <a:r>
              <a:rPr lang="zh-CN" altLang="zh-CN" sz="2400" dirty="0"/>
              <a:t>错误；</a:t>
            </a:r>
            <a:r>
              <a:rPr lang="en-US" altLang="zh-CN" sz="2400" i="1" dirty="0"/>
              <a:t>AB</a:t>
            </a:r>
            <a:r>
              <a:rPr lang="zh-CN" altLang="zh-CN" sz="2400" dirty="0"/>
              <a:t>棒水平向左运动时，切割磁感线，同时电路中开关闭合，电路为通路，因此电路中有感应电流产生，电流表指针偏转，选项</a:t>
            </a:r>
            <a:r>
              <a:rPr lang="en-US" altLang="zh-CN" sz="2400" dirty="0"/>
              <a:t>B</a:t>
            </a:r>
            <a:r>
              <a:rPr lang="zh-CN" altLang="zh-CN" sz="2400" dirty="0"/>
              <a:t>正确；开关断开，电路为断路，因此电路中没有感应电流，电流表指针不偏转，选项</a:t>
            </a:r>
            <a:r>
              <a:rPr lang="en-US" altLang="zh-CN" sz="2400" dirty="0"/>
              <a:t>C</a:t>
            </a:r>
            <a:r>
              <a:rPr lang="zh-CN" altLang="zh-CN" sz="2400" dirty="0"/>
              <a:t>错误；电路中产生电流必须具备两个条件，一是有电源，二是电路为通路，因此电路中有电流说明电路中一定有电源，选项</a:t>
            </a:r>
            <a:r>
              <a:rPr lang="en-US" altLang="zh-CN" sz="2400" dirty="0"/>
              <a:t>D</a:t>
            </a:r>
            <a:r>
              <a:rPr lang="zh-CN" altLang="zh-CN" sz="2400" dirty="0"/>
              <a:t>错误。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5663190" y="1402309"/>
            <a:ext cx="46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1348" y="4341575"/>
            <a:ext cx="8274781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感应电流产生的条件是导体必须是闭合电路的一部分，且导体必须在磁场中做切割磁感线运动。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645" y="882653"/>
            <a:ext cx="8275078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．电生磁、电动机、磁生电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发电机</a:t>
            </a:r>
            <a:r>
              <a:rPr lang="en-US" altLang="zh-CN" sz="2800" dirty="0">
                <a:latin typeface="+mn-ea"/>
              </a:rPr>
              <a:t>)</a:t>
            </a:r>
            <a:endParaRPr lang="en-US" altLang="zh-CN" sz="2800" dirty="0" smtClean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6435" y="1411003"/>
          <a:ext cx="8781904" cy="5220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033"/>
                <a:gridCol w="2225615"/>
                <a:gridCol w="2432649"/>
                <a:gridCol w="2941607"/>
              </a:tblGrid>
              <a:tr h="3613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规律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(1)</a:t>
                      </a:r>
                      <a:r>
                        <a:rPr lang="zh-CN" sz="2400" kern="100" dirty="0">
                          <a:effectLst/>
                        </a:rPr>
                        <a:t>通电导体周围存在</a:t>
                      </a:r>
                      <a:r>
                        <a:rPr lang="en-US" sz="2400" kern="100" dirty="0" smtClean="0">
                          <a:effectLst/>
                        </a:rPr>
                        <a:t>_______</a:t>
                      </a:r>
                      <a:r>
                        <a:rPr lang="zh-CN" sz="2400" kern="100" dirty="0">
                          <a:effectLst/>
                        </a:rPr>
                        <a:t>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(2)</a:t>
                      </a:r>
                      <a:r>
                        <a:rPr lang="zh-CN" sz="2400" kern="100" dirty="0">
                          <a:effectLst/>
                        </a:rPr>
                        <a:t>磁场方向跟</a:t>
                      </a:r>
                      <a:r>
                        <a:rPr lang="en-US" sz="2400" kern="100" dirty="0" smtClean="0">
                          <a:effectLst/>
                        </a:rPr>
                        <a:t>_____________</a:t>
                      </a:r>
                      <a:r>
                        <a:rPr lang="zh-CN" sz="2400" kern="100" dirty="0" smtClean="0">
                          <a:effectLst/>
                        </a:rPr>
                        <a:t>有关</a:t>
                      </a:r>
                      <a:r>
                        <a:rPr lang="zh-CN" sz="2400" kern="100" dirty="0">
                          <a:effectLst/>
                        </a:rPr>
                        <a:t>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(1)</a:t>
                      </a:r>
                      <a:r>
                        <a:rPr lang="zh-CN" sz="2400" kern="100" dirty="0">
                          <a:effectLst/>
                        </a:rPr>
                        <a:t>通电导线在磁场中要</a:t>
                      </a:r>
                      <a:r>
                        <a:rPr lang="zh-CN" sz="2400" kern="100" dirty="0" smtClean="0">
                          <a:effectLst/>
                        </a:rPr>
                        <a:t>受到</a:t>
                      </a:r>
                      <a:r>
                        <a:rPr lang="en-US" altLang="zh-CN" sz="2400" kern="100" dirty="0" smtClean="0">
                          <a:effectLst/>
                        </a:rPr>
                        <a:t>____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</a:t>
                      </a:r>
                      <a:r>
                        <a:rPr lang="zh-CN" sz="2400" kern="100" dirty="0">
                          <a:effectLst/>
                        </a:rPr>
                        <a:t>的作用，力的方向</a:t>
                      </a:r>
                      <a:r>
                        <a:rPr lang="zh-CN" sz="2400" kern="100" dirty="0" smtClean="0">
                          <a:effectLst/>
                        </a:rPr>
                        <a:t>跟</a:t>
                      </a:r>
                      <a:r>
                        <a:rPr lang="en-US" altLang="zh-CN" sz="2400" kern="100" dirty="0" smtClean="0">
                          <a:effectLst/>
                        </a:rPr>
                        <a:t>____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__________</a:t>
                      </a:r>
                      <a:r>
                        <a:rPr lang="zh-CN" sz="2400" kern="100" dirty="0">
                          <a:effectLst/>
                        </a:rPr>
                        <a:t>的方向、</a:t>
                      </a:r>
                      <a:r>
                        <a:rPr lang="en-US" sz="2400" kern="100" dirty="0">
                          <a:effectLst/>
                        </a:rPr>
                        <a:t>__________</a:t>
                      </a:r>
                      <a:r>
                        <a:rPr lang="zh-CN" sz="2400" kern="100" dirty="0">
                          <a:effectLst/>
                        </a:rPr>
                        <a:t>的方向都有关。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(2)</a:t>
                      </a:r>
                      <a:r>
                        <a:rPr lang="zh-CN" sz="2400" kern="100" dirty="0">
                          <a:effectLst/>
                        </a:rPr>
                        <a:t>电能转化为</a:t>
                      </a:r>
                      <a:r>
                        <a:rPr lang="en-US" sz="2400" kern="100" dirty="0">
                          <a:effectLst/>
                        </a:rPr>
                        <a:t>________</a:t>
                      </a:r>
                      <a:r>
                        <a:rPr lang="zh-CN" sz="2400" kern="100" dirty="0">
                          <a:effectLst/>
                        </a:rPr>
                        <a:t>能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(1)________</a:t>
                      </a:r>
                      <a:r>
                        <a:rPr lang="zh-CN" sz="2400" kern="100" dirty="0">
                          <a:effectLst/>
                        </a:rPr>
                        <a:t>部分导体在磁场中</a:t>
                      </a:r>
                      <a:r>
                        <a:rPr lang="zh-CN" sz="2400" kern="100" dirty="0" smtClean="0">
                          <a:effectLst/>
                        </a:rPr>
                        <a:t>做</a:t>
                      </a:r>
                      <a:r>
                        <a:rPr lang="en-US" altLang="zh-CN" sz="2400" kern="100" dirty="0" smtClean="0">
                          <a:effectLst/>
                        </a:rPr>
                        <a:t>________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__________________</a:t>
                      </a:r>
                      <a:r>
                        <a:rPr lang="zh-CN" sz="2400" kern="100" dirty="0" smtClean="0">
                          <a:effectLst/>
                        </a:rPr>
                        <a:t>而</a:t>
                      </a:r>
                      <a:r>
                        <a:rPr lang="zh-CN" sz="2400" kern="100" dirty="0">
                          <a:effectLst/>
                        </a:rPr>
                        <a:t>产生电流的现象。感应电流方向</a:t>
                      </a:r>
                      <a:r>
                        <a:rPr lang="zh-CN" sz="2400" kern="100" dirty="0" smtClean="0">
                          <a:effectLst/>
                        </a:rPr>
                        <a:t>跟</a:t>
                      </a:r>
                      <a:r>
                        <a:rPr lang="en-US" altLang="zh-CN" sz="2400" kern="100" dirty="0" smtClean="0">
                          <a:effectLst/>
                        </a:rPr>
                        <a:t>____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</a:t>
                      </a:r>
                      <a:r>
                        <a:rPr lang="zh-CN" sz="2400" kern="100" dirty="0">
                          <a:effectLst/>
                        </a:rPr>
                        <a:t>和</a:t>
                      </a:r>
                      <a:r>
                        <a:rPr lang="en-US" sz="2400" kern="100" dirty="0" smtClean="0">
                          <a:effectLst/>
                        </a:rPr>
                        <a:t>________</a:t>
                      </a:r>
                      <a:r>
                        <a:rPr lang="zh-CN" sz="2400" kern="100" dirty="0">
                          <a:effectLst/>
                        </a:rPr>
                        <a:t>有关。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(2)</a:t>
                      </a:r>
                      <a:r>
                        <a:rPr lang="zh-CN" sz="2400" kern="100" dirty="0">
                          <a:effectLst/>
                        </a:rPr>
                        <a:t>机械能转化</a:t>
                      </a:r>
                      <a:r>
                        <a:rPr lang="zh-CN" sz="2400" kern="100" dirty="0" smtClean="0">
                          <a:effectLst/>
                        </a:rPr>
                        <a:t>为</a:t>
                      </a:r>
                      <a:r>
                        <a:rPr lang="en-US" altLang="zh-CN" sz="2400" kern="100" dirty="0" smtClean="0">
                          <a:effectLst/>
                        </a:rPr>
                        <a:t>____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</a:t>
                      </a:r>
                      <a:r>
                        <a:rPr lang="zh-CN" sz="2400" kern="100" dirty="0">
                          <a:effectLst/>
                        </a:rPr>
                        <a:t>能。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803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原理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________________</a:t>
                      </a:r>
                      <a:r>
                        <a:rPr lang="en-US" altLang="zh-CN" sz="2400" kern="100" dirty="0" smtClean="0">
                          <a:effectLst/>
                        </a:rPr>
                        <a:t>________</a:t>
                      </a:r>
                      <a:r>
                        <a:rPr lang="en-US" sz="2400" kern="100" dirty="0" smtClean="0">
                          <a:effectLst/>
                        </a:rPr>
                        <a:t>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______________________</a:t>
                      </a:r>
                      <a:r>
                        <a:rPr lang="en-US" altLang="zh-CN" sz="2400" kern="100" dirty="0" smtClean="0">
                          <a:effectLst/>
                        </a:rPr>
                        <a:t>_____</a:t>
                      </a:r>
                      <a:r>
                        <a:rPr lang="en-US" sz="2400" kern="100" dirty="0" smtClean="0">
                          <a:effectLst/>
                        </a:rPr>
                        <a:t>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______________________</a:t>
                      </a:r>
                      <a:r>
                        <a:rPr lang="en-US" altLang="zh-CN" sz="2400" kern="100" dirty="0" smtClean="0">
                          <a:effectLst/>
                        </a:rPr>
                        <a:t>__________</a:t>
                      </a:r>
                      <a:r>
                        <a:rPr lang="en-US" sz="2400" kern="100" dirty="0" smtClean="0">
                          <a:effectLst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803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应用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电磁继电器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动圈式扬声器、电风扇等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动圈式话筒等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16"/>
          <p:cNvSpPr txBox="1"/>
          <p:nvPr/>
        </p:nvSpPr>
        <p:spPr>
          <a:xfrm>
            <a:off x="2142750" y="2577776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磁场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458387" y="3336958"/>
            <a:ext cx="174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的方向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479046" y="2203965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力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3602592" y="2963147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4313960" y="3336958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磁场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3473108" y="4411704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机械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332313" y="1494577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闭合电路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50936" y="2253759"/>
            <a:ext cx="290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切割磁感线运动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9781" y="3347790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磁场方向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7198359" y="3369999"/>
            <a:ext cx="221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导体运动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6020099" y="4411513"/>
            <a:ext cx="142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1541776" y="4983981"/>
            <a:ext cx="174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电流磁效应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3608801" y="4976956"/>
            <a:ext cx="230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磁场对通电导体有力的作用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24309" y="5013571"/>
            <a:ext cx="206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电磁感应现象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37050"/>
            <a:ext cx="8580120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湘西土家族苗族自治州</a:t>
            </a:r>
            <a:r>
              <a:rPr lang="en-US" altLang="zh-CN" sz="2800" dirty="0"/>
              <a:t>)</a:t>
            </a:r>
            <a:r>
              <a:rPr lang="zh-CN" altLang="zh-CN" sz="2800" dirty="0"/>
              <a:t>发现利用磁场产生电流的条件和规律，进一步解释了电现象和磁现象之间联系的物理学家是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．奥斯特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．法拉第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．欧姆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</a:t>
            </a:r>
            <a:r>
              <a:rPr lang="zh-CN" altLang="zh-CN" sz="2800" dirty="0" smtClean="0"/>
              <a:t>安培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25</a:t>
            </a:r>
            <a:r>
              <a:rPr lang="zh-CN" altLang="zh-CN" sz="2800" dirty="0"/>
              <a:t>所示电与磁的实验装置中，属于发电机原理的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3267289" y="174955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74" y="4111434"/>
            <a:ext cx="8684372" cy="217109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42980" y="342833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1698" y="882653"/>
            <a:ext cx="8328025" cy="2595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广州市</a:t>
            </a:r>
            <a:r>
              <a:rPr lang="en-US" altLang="zh-CN" sz="2800" dirty="0"/>
              <a:t>)</a:t>
            </a:r>
            <a:r>
              <a:rPr lang="zh-CN" altLang="zh-CN" sz="2800" dirty="0"/>
              <a:t>导线</a:t>
            </a:r>
            <a:r>
              <a:rPr lang="en-US" altLang="zh-CN" sz="2800" i="1" dirty="0"/>
              <a:t>a</a:t>
            </a:r>
            <a:r>
              <a:rPr lang="zh-CN" altLang="zh-CN" sz="2800" dirty="0"/>
              <a:t>是闭合电路的一部分，</a:t>
            </a:r>
            <a:r>
              <a:rPr lang="en-US" altLang="zh-CN" sz="2800" i="1" dirty="0"/>
              <a:t>a</a:t>
            </a:r>
            <a:r>
              <a:rPr lang="zh-CN" altLang="zh-CN" sz="2800" dirty="0"/>
              <a:t>在磁场中按图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26</a:t>
            </a:r>
            <a:r>
              <a:rPr lang="zh-CN" altLang="zh-CN" sz="2800" dirty="0"/>
              <a:t>中</a:t>
            </a:r>
            <a:r>
              <a:rPr lang="en-US" altLang="zh-CN" sz="2800" i="1" dirty="0"/>
              <a:t>v</a:t>
            </a:r>
            <a:r>
              <a:rPr lang="zh-CN" altLang="zh-CN" sz="2800" dirty="0"/>
              <a:t>的方向运动时，能产生感应电流的是</a:t>
            </a:r>
            <a:r>
              <a:rPr lang="en-US" altLang="zh-CN" sz="2800" dirty="0"/>
              <a:t>(</a:t>
            </a:r>
            <a:r>
              <a:rPr lang="en-US" altLang="zh-CN" sz="2800" i="1" dirty="0"/>
              <a:t>a</a:t>
            </a:r>
            <a:r>
              <a:rPr lang="zh-CN" altLang="zh-CN" sz="2800" dirty="0"/>
              <a:t>在</a:t>
            </a:r>
            <a:r>
              <a:rPr lang="en-US" altLang="zh-CN" sz="2800" dirty="0"/>
              <a:t>A</a:t>
            </a:r>
            <a:r>
              <a:rPr lang="zh-CN" altLang="zh-CN" sz="2800" dirty="0"/>
              <a:t>、</a:t>
            </a:r>
            <a:r>
              <a:rPr lang="en-US" altLang="zh-CN" sz="2800" dirty="0"/>
              <a:t>B</a:t>
            </a:r>
            <a:r>
              <a:rPr lang="zh-CN" altLang="zh-CN" sz="2800" dirty="0"/>
              <a:t>选项中与磁感线平行，在</a:t>
            </a:r>
            <a:r>
              <a:rPr lang="en-US" altLang="zh-CN" sz="2800" dirty="0"/>
              <a:t>C</a:t>
            </a:r>
            <a:r>
              <a:rPr lang="zh-CN" altLang="zh-CN" sz="2800" dirty="0"/>
              <a:t>、</a:t>
            </a:r>
            <a:r>
              <a:rPr lang="en-US" altLang="zh-CN" sz="2800" dirty="0"/>
              <a:t>D</a:t>
            </a:r>
            <a:r>
              <a:rPr lang="zh-CN" altLang="zh-CN" sz="2800" dirty="0"/>
              <a:t>选项中垂直于纸面</a:t>
            </a:r>
            <a:r>
              <a:rPr lang="en-US" altLang="zh-CN" sz="2800" dirty="0"/>
              <a:t>)(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2556592" y="2955272"/>
            <a:ext cx="444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94" y="3839862"/>
            <a:ext cx="8710184" cy="164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8320" y="882653"/>
            <a:ext cx="8328025" cy="5478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天津市</a:t>
            </a:r>
            <a:r>
              <a:rPr lang="en-US" altLang="zh-CN" sz="2800" dirty="0"/>
              <a:t>)</a:t>
            </a:r>
            <a:r>
              <a:rPr lang="zh-CN" altLang="zh-CN" sz="2800" dirty="0"/>
              <a:t>利用图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27</a:t>
            </a:r>
            <a:r>
              <a:rPr lang="zh-CN" altLang="zh-CN" sz="2800" dirty="0"/>
              <a:t>所</a:t>
            </a:r>
            <a:r>
              <a:rPr lang="zh-CN" altLang="zh-CN" sz="2800" dirty="0" smtClean="0"/>
              <a:t>示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zh-CN" altLang="zh-CN" sz="2800" dirty="0" smtClean="0"/>
              <a:t>的</a:t>
            </a:r>
            <a:r>
              <a:rPr lang="zh-CN" altLang="zh-CN" sz="2800" dirty="0"/>
              <a:t>装置，可以进行的实验是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．探究通电螺线管外部磁场的</a:t>
            </a:r>
            <a:r>
              <a:rPr lang="zh-CN" altLang="zh-CN" sz="2800" dirty="0" smtClean="0"/>
              <a:t>方向</a:t>
            </a:r>
            <a:r>
              <a:rPr lang="en-US" altLang="zh-CN" sz="2800" dirty="0" smtClean="0"/>
              <a:t>  </a:t>
            </a:r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．探究通电导体在磁场中受力</a:t>
            </a:r>
            <a:r>
              <a:rPr lang="zh-CN" altLang="zh-CN" sz="2800" dirty="0" smtClean="0"/>
              <a:t>情况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．探究电磁铁磁性强弱与哪些</a:t>
            </a:r>
            <a:r>
              <a:rPr lang="zh-CN" altLang="zh-CN" sz="2800" dirty="0" smtClean="0"/>
              <a:t>因素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有关</a:t>
            </a:r>
            <a:r>
              <a:rPr lang="en-US" altLang="zh-CN" sz="2800" dirty="0" smtClean="0"/>
              <a:t>  </a:t>
            </a:r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．探究导体在磁场中运动时产生感应电流的</a:t>
            </a:r>
            <a:r>
              <a:rPr lang="zh-CN" altLang="zh-CN" sz="2800" dirty="0" smtClean="0"/>
              <a:t>条件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内江市</a:t>
            </a:r>
            <a:r>
              <a:rPr lang="en-US" altLang="zh-CN" sz="2800" dirty="0"/>
              <a:t>)</a:t>
            </a:r>
            <a:r>
              <a:rPr lang="zh-CN" altLang="zh-CN" sz="2800" dirty="0"/>
              <a:t>发电机是利用</a:t>
            </a:r>
            <a:r>
              <a:rPr lang="en-US" altLang="zh-CN" sz="2800" dirty="0"/>
              <a:t>________________</a:t>
            </a:r>
            <a:r>
              <a:rPr lang="zh-CN" altLang="zh-CN" sz="2800" dirty="0"/>
              <a:t>现象制成的，我国发电厂发出的交变电流的频率是</a:t>
            </a:r>
            <a:r>
              <a:rPr lang="en-US" altLang="zh-CN" sz="2800" dirty="0"/>
              <a:t>50 Hz</a:t>
            </a:r>
            <a:r>
              <a:rPr lang="zh-CN" altLang="zh-CN" sz="2800" dirty="0"/>
              <a:t>，其周期是</a:t>
            </a:r>
            <a:r>
              <a:rPr lang="en-US" altLang="zh-CN" sz="2800" dirty="0"/>
              <a:t>________s</a:t>
            </a:r>
            <a:r>
              <a:rPr lang="zh-CN" altLang="zh-CN" sz="2800" dirty="0"/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4970677" y="154784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63" y="1249198"/>
            <a:ext cx="2574682" cy="24429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861635" y="465047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电磁感应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8413" y="5717277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0.02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26066" y="791759"/>
            <a:ext cx="8328025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大庆市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28</a:t>
            </a:r>
            <a:r>
              <a:rPr lang="zh-CN" altLang="zh-CN" sz="2800" dirty="0"/>
              <a:t>所示实验装置中，磁体和导体棒均水平放置，断开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、闭合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，使导体棒水平向右运动，电流表</a:t>
            </a:r>
            <a:r>
              <a:rPr lang="en-US" altLang="zh-CN" sz="2800" dirty="0"/>
              <a:t>G</a:t>
            </a:r>
            <a:r>
              <a:rPr lang="zh-CN" altLang="zh-CN" sz="2800" dirty="0"/>
              <a:t>的</a:t>
            </a:r>
            <a:r>
              <a:rPr lang="zh-CN" altLang="zh-CN" sz="2800" dirty="0" smtClean="0"/>
              <a:t>指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针</a:t>
            </a:r>
            <a:r>
              <a:rPr lang="zh-CN" altLang="zh-CN" sz="2800" dirty="0"/>
              <a:t>向右偏，这是</a:t>
            </a:r>
            <a:r>
              <a:rPr lang="en-US" altLang="zh-CN" sz="2800" dirty="0" smtClean="0"/>
              <a:t>__________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现象</a:t>
            </a:r>
            <a:r>
              <a:rPr lang="zh-CN" altLang="zh-CN" sz="2800" dirty="0"/>
              <a:t>，为使</a:t>
            </a:r>
            <a:r>
              <a:rPr lang="en-US" altLang="zh-CN" sz="2800" dirty="0"/>
              <a:t>G</a:t>
            </a:r>
            <a:r>
              <a:rPr lang="zh-CN" altLang="zh-CN" sz="2800" dirty="0"/>
              <a:t>的指针向左偏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可</a:t>
            </a:r>
            <a:r>
              <a:rPr lang="zh-CN" altLang="zh-CN" sz="2800" dirty="0"/>
              <a:t>使导体棒向</a:t>
            </a:r>
            <a:r>
              <a:rPr lang="en-US" altLang="zh-CN" sz="2800" dirty="0"/>
              <a:t>________</a:t>
            </a:r>
            <a:r>
              <a:rPr lang="zh-CN" altLang="zh-CN" sz="2800" dirty="0"/>
              <a:t>运动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断开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、闭合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，导体棒</a:t>
            </a:r>
            <a:r>
              <a:rPr lang="zh-CN" altLang="zh-CN" sz="2800" dirty="0" smtClean="0"/>
              <a:t>能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运动</a:t>
            </a:r>
            <a:r>
              <a:rPr lang="zh-CN" altLang="zh-CN" sz="2800" dirty="0"/>
              <a:t>起来，依此可制成</a:t>
            </a:r>
            <a:r>
              <a:rPr lang="en-US" altLang="zh-CN" sz="2800" dirty="0"/>
              <a:t>__________(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电动机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发电机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988" y="2195016"/>
            <a:ext cx="4070605" cy="275564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56117" y="281880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电磁感应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93173" y="411851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左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0742" y="536906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电动机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．在央视</a:t>
            </a:r>
            <a:r>
              <a:rPr lang="en-US" altLang="zh-CN" sz="2800" dirty="0"/>
              <a:t>2</a:t>
            </a:r>
            <a:r>
              <a:rPr lang="zh-CN" altLang="zh-CN" sz="2800" dirty="0"/>
              <a:t>套《是真的吗》栏目中，一位网友演示了一把如图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29</a:t>
            </a:r>
            <a:r>
              <a:rPr lang="zh-CN" altLang="zh-CN" sz="2800" dirty="0"/>
              <a:t>所示的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铜丝琴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；他将一根张紧的铜丝两端与扬声器接通，铜丝旁边放置一块磁铁，用手指拨动铜丝，就能使扬声器发声，演奏出优美的乐曲。这个声音是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．振动的铜丝直接发出的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．空气振动而发出的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．通电铜丝在磁场中受</a:t>
            </a:r>
            <a:r>
              <a:rPr lang="zh-CN" altLang="zh-CN" sz="2800" dirty="0" smtClean="0"/>
              <a:t>力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振动</a:t>
            </a:r>
            <a:r>
              <a:rPr lang="zh-CN" altLang="zh-CN" sz="2800" dirty="0"/>
              <a:t>而发出的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．振动的铜丝切割</a:t>
            </a:r>
            <a:r>
              <a:rPr lang="zh-CN" altLang="zh-CN" sz="2800" dirty="0" smtClean="0"/>
              <a:t>磁感线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产生</a:t>
            </a:r>
            <a:r>
              <a:rPr lang="zh-CN" altLang="zh-CN" sz="2800" dirty="0"/>
              <a:t>感应电流使</a:t>
            </a:r>
            <a:r>
              <a:rPr lang="zh-CN" altLang="zh-CN" sz="2800" dirty="0" smtClean="0"/>
              <a:t>扬声器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发出</a:t>
            </a:r>
            <a:r>
              <a:rPr lang="zh-CN" altLang="zh-CN" sz="2800" dirty="0"/>
              <a:t>的</a:t>
            </a:r>
          </a:p>
        </p:txBody>
      </p:sp>
      <p:sp>
        <p:nvSpPr>
          <p:cNvPr id="9" name="矩形 8"/>
          <p:cNvSpPr/>
          <p:nvPr/>
        </p:nvSpPr>
        <p:spPr>
          <a:xfrm>
            <a:off x="3162381" y="30085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24" y="3093204"/>
            <a:ext cx="3626344" cy="2901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930021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8</a:t>
            </a:r>
            <a:r>
              <a:rPr lang="zh-CN" altLang="zh-CN" sz="2800" dirty="0"/>
              <a:t>．为了防止中考考试作弊，监考人员利用手持式金属探测器对考生进行检查</a:t>
            </a:r>
            <a:r>
              <a:rPr lang="en-US" altLang="zh-CN" sz="2800" dirty="0"/>
              <a:t>(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 smtClean="0"/>
              <a:t>－</a:t>
            </a:r>
            <a:endParaRPr lang="en-US" altLang="zh-CN" sz="2800" dirty="0" smtClean="0"/>
          </a:p>
          <a:p>
            <a:r>
              <a:rPr lang="en-US" altLang="zh-CN" sz="2800" dirty="0" smtClean="0"/>
              <a:t>30</a:t>
            </a:r>
            <a:r>
              <a:rPr lang="en-US" altLang="zh-CN" sz="2800" dirty="0"/>
              <a:t>)</a:t>
            </a:r>
            <a:r>
              <a:rPr lang="zh-CN" altLang="zh-CN" sz="2800" dirty="0"/>
              <a:t>，当靠近金属物体时，在</a:t>
            </a:r>
            <a:r>
              <a:rPr lang="zh-CN" altLang="zh-CN" sz="2800" dirty="0" smtClean="0"/>
              <a:t>金属</a:t>
            </a:r>
            <a:endParaRPr lang="en-US" altLang="zh-CN" sz="2800" dirty="0" smtClean="0"/>
          </a:p>
          <a:p>
            <a:r>
              <a:rPr lang="zh-CN" altLang="zh-CN" sz="2800" dirty="0" smtClean="0"/>
              <a:t>导体</a:t>
            </a:r>
            <a:r>
              <a:rPr lang="zh-CN" altLang="zh-CN" sz="2800" dirty="0"/>
              <a:t>中就会产生涡电流，</a:t>
            </a:r>
            <a:r>
              <a:rPr lang="zh-CN" altLang="zh-CN" sz="2800" dirty="0" smtClean="0"/>
              <a:t>探测器</a:t>
            </a:r>
            <a:endParaRPr lang="en-US" altLang="zh-CN" sz="2800" dirty="0" smtClean="0"/>
          </a:p>
          <a:p>
            <a:r>
              <a:rPr lang="zh-CN" altLang="zh-CN" sz="2800" dirty="0" smtClean="0"/>
              <a:t>发出</a:t>
            </a:r>
            <a:r>
              <a:rPr lang="zh-CN" altLang="zh-CN" sz="2800" dirty="0"/>
              <a:t>警报。下列选项中也是</a:t>
            </a:r>
            <a:r>
              <a:rPr lang="zh-CN" altLang="zh-CN" sz="2800" dirty="0" smtClean="0"/>
              <a:t>利用</a:t>
            </a:r>
            <a:endParaRPr lang="en-US" altLang="zh-CN" sz="2800" dirty="0" smtClean="0"/>
          </a:p>
          <a:p>
            <a:r>
              <a:rPr lang="zh-CN" altLang="zh-CN" sz="2800" dirty="0" smtClean="0"/>
              <a:t>该</a:t>
            </a:r>
            <a:r>
              <a:rPr lang="zh-CN" altLang="zh-CN" sz="2800" dirty="0"/>
              <a:t>原理工作的是</a:t>
            </a:r>
            <a:r>
              <a:rPr lang="en-US" altLang="zh-CN" sz="2800" dirty="0" smtClean="0"/>
              <a:t>(      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．发电机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B</a:t>
            </a:r>
            <a:r>
              <a:rPr lang="zh-CN" altLang="zh-CN" sz="2800" dirty="0"/>
              <a:t>．电铃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C</a:t>
            </a:r>
            <a:r>
              <a:rPr lang="zh-CN" altLang="zh-CN" sz="2800" dirty="0"/>
              <a:t>．电磁铁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D</a:t>
            </a:r>
            <a:r>
              <a:rPr lang="zh-CN" altLang="zh-CN" sz="2800" dirty="0"/>
              <a:t>．电动机</a:t>
            </a:r>
          </a:p>
          <a:p>
            <a:r>
              <a:rPr lang="en-US" altLang="zh-CN" sz="2800" dirty="0"/>
              <a:t>9</a:t>
            </a:r>
            <a:r>
              <a:rPr lang="zh-CN" altLang="zh-CN" sz="2800" dirty="0"/>
              <a:t>．老师上课时常</a:t>
            </a:r>
            <a:r>
              <a:rPr lang="zh-CN" altLang="zh-CN" sz="2800" dirty="0">
                <a:latin typeface="+mn-ea"/>
              </a:rPr>
              <a:t>使用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小蜜蜂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扩音</a:t>
            </a:r>
            <a:r>
              <a:rPr lang="zh-CN" altLang="zh-CN" sz="2800" dirty="0"/>
              <a:t>，声音信号由话筒传入扩音器扩大后从扬声器播出，话筒、扬声器的工作原理分别</a:t>
            </a:r>
            <a:r>
              <a:rPr lang="zh-CN" altLang="zh-CN" sz="2800" dirty="0" smtClean="0"/>
              <a:t>相当于</a:t>
            </a:r>
            <a:r>
              <a:rPr lang="en-US" altLang="zh-CN" sz="2800" dirty="0"/>
              <a:t>(      ) </a:t>
            </a:r>
            <a:endParaRPr lang="en-US" altLang="zh-CN" sz="2800" dirty="0" smtClean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．发电机、电动机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     B</a:t>
            </a:r>
            <a:r>
              <a:rPr lang="zh-CN" altLang="zh-CN" sz="2800" dirty="0"/>
              <a:t>．电动机、发电机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．发电机、发电机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     D</a:t>
            </a:r>
            <a:r>
              <a:rPr lang="zh-CN" altLang="zh-CN" sz="2800" dirty="0"/>
              <a:t>．电动机、电动机</a:t>
            </a:r>
          </a:p>
        </p:txBody>
      </p:sp>
      <p:sp>
        <p:nvSpPr>
          <p:cNvPr id="9" name="矩形 8"/>
          <p:cNvSpPr/>
          <p:nvPr/>
        </p:nvSpPr>
        <p:spPr>
          <a:xfrm>
            <a:off x="3157363" y="314622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99" y="1397480"/>
            <a:ext cx="2577948" cy="220278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193749" y="478236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1079" y="768350"/>
            <a:ext cx="827477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10</a:t>
            </a:r>
            <a:r>
              <a:rPr lang="zh-CN" altLang="zh-CN" sz="2800" dirty="0"/>
              <a:t>．智能手机无线充电主要是运用电磁感应技术，当电源的电流通过充电底座中的送电金属线圈产生磁场，带有金属线圈的智能手机靠近该磁场就能接受磁场，产生电流，实现充电过程</a:t>
            </a:r>
            <a:r>
              <a:rPr lang="en-US" altLang="zh-CN" sz="2800" dirty="0"/>
              <a:t>(</a:t>
            </a:r>
            <a:r>
              <a:rPr lang="zh-CN" altLang="zh-CN" sz="2800" dirty="0"/>
              <a:t>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31)</a:t>
            </a:r>
            <a:r>
              <a:rPr lang="zh-CN" altLang="zh-CN" sz="2800" dirty="0"/>
              <a:t>。以下设备也是利</a:t>
            </a:r>
            <a:r>
              <a:rPr lang="zh-CN" altLang="zh-CN" sz="2800" dirty="0">
                <a:latin typeface="+mn-ea"/>
              </a:rPr>
              <a:t>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磁生电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工作的是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．电磁起重机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．扬声器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．电烙铁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．动圈式</a:t>
            </a:r>
            <a:r>
              <a:rPr lang="zh-CN" altLang="zh-CN" sz="2800" dirty="0" smtClean="0"/>
              <a:t>话筒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4936116" y="250466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77" y="3061482"/>
            <a:ext cx="4300783" cy="3354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1079" y="768350"/>
            <a:ext cx="8274779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/>
              <a:t>11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32</a:t>
            </a:r>
            <a:r>
              <a:rPr lang="zh-CN" altLang="zh-CN" sz="2800" dirty="0"/>
              <a:t>所示的闭合电路中，铜棒</a:t>
            </a:r>
            <a:r>
              <a:rPr lang="en-US" altLang="zh-CN" sz="2800" i="1" dirty="0"/>
              <a:t>ab</a:t>
            </a:r>
            <a:r>
              <a:rPr lang="zh-CN" altLang="zh-CN" sz="2800" dirty="0"/>
              <a:t>静止，当蹄形磁铁竖直向上运动时，灵敏电流计的指针</a:t>
            </a:r>
            <a:r>
              <a:rPr lang="en-US" altLang="zh-CN" sz="2800" dirty="0"/>
              <a:t>_______</a:t>
            </a:r>
            <a:r>
              <a:rPr lang="zh-CN" altLang="zh-CN" sz="2800" dirty="0"/>
              <a:t>偏转。让铜棒</a:t>
            </a:r>
            <a:r>
              <a:rPr lang="en-US" altLang="zh-CN" sz="2800" i="1" dirty="0"/>
              <a:t>ab</a:t>
            </a:r>
            <a:r>
              <a:rPr lang="zh-CN" altLang="zh-CN" sz="2800" dirty="0"/>
              <a:t>向右缓慢运动时，灵敏电流计的指针偏转的角度较小；快速运动时，指针偏转的角度较大。这说明感应电流的大小与</a:t>
            </a:r>
            <a:r>
              <a:rPr lang="en-US" altLang="zh-CN" sz="2800" dirty="0"/>
              <a:t>______________</a:t>
            </a:r>
            <a:r>
              <a:rPr lang="zh-CN" altLang="zh-CN" sz="2800" dirty="0"/>
              <a:t>有关，</a:t>
            </a:r>
            <a:r>
              <a:rPr lang="en-US" altLang="zh-CN" sz="2800" dirty="0"/>
              <a:t>_________(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动圈式话筒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动圈式扬声器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是应用电磁</a:t>
            </a:r>
            <a:r>
              <a:rPr lang="zh-CN" altLang="zh-CN" sz="2800" dirty="0" smtClean="0"/>
              <a:t>感</a:t>
            </a:r>
            <a:endParaRPr lang="en-US" altLang="zh-CN" sz="2800" dirty="0" smtClean="0"/>
          </a:p>
          <a:p>
            <a:r>
              <a:rPr lang="zh-CN" altLang="zh-CN" sz="2800" dirty="0" smtClean="0"/>
              <a:t>应</a:t>
            </a:r>
            <a:r>
              <a:rPr lang="zh-CN" altLang="zh-CN" sz="2800" dirty="0"/>
              <a:t>原理制成的。</a:t>
            </a:r>
          </a:p>
        </p:txBody>
      </p:sp>
      <p:sp>
        <p:nvSpPr>
          <p:cNvPr id="10" name="矩形 9"/>
          <p:cNvSpPr/>
          <p:nvPr/>
        </p:nvSpPr>
        <p:spPr>
          <a:xfrm>
            <a:off x="304647" y="160041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不发生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699" y="3510951"/>
            <a:ext cx="4138297" cy="275240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58312" y="2538065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导体切割磁感线的速度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6650" y="2839815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式话筒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根据下列给出的工作原理，用电动机、发电机或验电器填空。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同种电荷相互排斥：</a:t>
            </a:r>
            <a:r>
              <a:rPr lang="en-US" altLang="zh-CN" sz="2800" dirty="0"/>
              <a:t>________________</a:t>
            </a:r>
            <a:r>
              <a:rPr lang="zh-CN" altLang="zh-CN" sz="2800" dirty="0"/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电磁感应：</a:t>
            </a:r>
            <a:r>
              <a:rPr lang="en-US" altLang="zh-CN" sz="2800" dirty="0"/>
              <a:t>________________</a:t>
            </a:r>
            <a:r>
              <a:rPr lang="zh-CN" altLang="zh-CN" sz="2800" dirty="0"/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通电导线在磁场中受到力的作用：</a:t>
            </a:r>
            <a:r>
              <a:rPr lang="en-US" altLang="zh-CN" sz="2800" dirty="0" smtClean="0"/>
              <a:t>______________</a:t>
            </a:r>
            <a:r>
              <a:rPr lang="zh-CN" altLang="zh-CN" sz="2800" dirty="0"/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84139" y="264879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验电器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3267852" y="325839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发电机</a:t>
            </a:r>
          </a:p>
        </p:txBody>
      </p:sp>
      <p:sp>
        <p:nvSpPr>
          <p:cNvPr id="20" name="矩形 19"/>
          <p:cNvSpPr/>
          <p:nvPr/>
        </p:nvSpPr>
        <p:spPr>
          <a:xfrm>
            <a:off x="6750048" y="390249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电动机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41683" y="779735"/>
            <a:ext cx="8274779" cy="60016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13</a:t>
            </a:r>
            <a:r>
              <a:rPr lang="zh-CN" altLang="zh-CN" sz="2400" dirty="0"/>
              <a:t>．</a:t>
            </a:r>
            <a:r>
              <a:rPr lang="en-US" altLang="zh-CN" sz="2400" dirty="0"/>
              <a:t>(2019·</a:t>
            </a:r>
            <a:r>
              <a:rPr lang="zh-CN" altLang="zh-CN" sz="2400" dirty="0"/>
              <a:t>武汉市</a:t>
            </a:r>
            <a:r>
              <a:rPr lang="en-US" altLang="zh-CN" sz="2400" dirty="0"/>
              <a:t>)</a:t>
            </a:r>
            <a:r>
              <a:rPr lang="zh-CN" altLang="zh-CN" sz="2400" dirty="0"/>
              <a:t>某同学利用如图</a:t>
            </a:r>
            <a:r>
              <a:rPr lang="en-US" altLang="zh-CN" sz="2400" dirty="0"/>
              <a:t>14</a:t>
            </a:r>
            <a:r>
              <a:rPr lang="zh-CN" altLang="zh-CN" sz="2400" dirty="0"/>
              <a:t>－</a:t>
            </a:r>
            <a:r>
              <a:rPr lang="en-US" altLang="zh-CN" sz="2400" dirty="0"/>
              <a:t>33</a:t>
            </a:r>
            <a:r>
              <a:rPr lang="zh-CN" altLang="zh-CN" sz="2400" dirty="0"/>
              <a:t>所示的实验装置探究什么情况下磁可以生电。</a:t>
            </a:r>
          </a:p>
          <a:p>
            <a:r>
              <a:rPr lang="en-US" altLang="zh-CN" sz="2400" dirty="0"/>
              <a:t> (1)</a:t>
            </a:r>
            <a:r>
              <a:rPr lang="zh-CN" altLang="zh-CN" sz="2400" dirty="0"/>
              <a:t>实验时应将电流表、导线</a:t>
            </a:r>
            <a:r>
              <a:rPr lang="en-US" altLang="zh-CN" sz="2400" i="1" dirty="0"/>
              <a:t>ab</a:t>
            </a:r>
            <a:r>
              <a:rPr lang="zh-CN" altLang="zh-CN" sz="2400" dirty="0"/>
              <a:t>串联起来组成</a:t>
            </a:r>
            <a:r>
              <a:rPr lang="en-US" altLang="zh-CN" sz="2400" dirty="0" smtClean="0"/>
              <a:t>__________</a:t>
            </a:r>
            <a:r>
              <a:rPr lang="zh-CN" altLang="zh-CN" sz="2400" dirty="0"/>
              <a:t>回路。</a:t>
            </a:r>
          </a:p>
          <a:p>
            <a:r>
              <a:rPr lang="en-US" altLang="zh-CN" sz="2400" dirty="0"/>
              <a:t>(2)</a:t>
            </a:r>
            <a:r>
              <a:rPr lang="zh-CN" altLang="zh-CN" sz="2400" dirty="0"/>
              <a:t>该同学进行以下尝试，能使电流表指针偏转的是</a:t>
            </a:r>
            <a:r>
              <a:rPr lang="en-US" altLang="zh-CN" sz="2400" dirty="0" smtClean="0"/>
              <a:t>_______(</a:t>
            </a:r>
            <a:r>
              <a:rPr lang="zh-CN" altLang="zh-CN" sz="2400" dirty="0"/>
              <a:t>选填字母</a:t>
            </a:r>
            <a:r>
              <a:rPr lang="en-US" altLang="zh-CN" sz="2400" dirty="0"/>
              <a:t>)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．导线</a:t>
            </a:r>
            <a:r>
              <a:rPr lang="en-US" altLang="zh-CN" sz="2400" i="1" dirty="0"/>
              <a:t>ab</a:t>
            </a:r>
            <a:r>
              <a:rPr lang="zh-CN" altLang="zh-CN" sz="2400" dirty="0"/>
              <a:t>在磁场中静止，换用磁性更强的蹄形磁体</a:t>
            </a:r>
          </a:p>
          <a:p>
            <a:r>
              <a:rPr lang="en-US" altLang="zh-CN" sz="2400" dirty="0"/>
              <a:t>B</a:t>
            </a:r>
            <a:r>
              <a:rPr lang="zh-CN" altLang="zh-CN" sz="2400" dirty="0"/>
              <a:t>．导线在磁场中静止，但不用单根</a:t>
            </a:r>
            <a:r>
              <a:rPr lang="zh-CN" altLang="zh-CN" sz="2400" dirty="0" smtClean="0"/>
              <a:t>导线</a:t>
            </a:r>
            <a:endParaRPr lang="en-US" altLang="zh-CN" sz="2400" dirty="0" smtClean="0"/>
          </a:p>
          <a:p>
            <a:r>
              <a:rPr lang="en-US" altLang="zh-CN" sz="2400" i="1" dirty="0" smtClean="0"/>
              <a:t>       ab</a:t>
            </a:r>
            <a:r>
              <a:rPr lang="zh-CN" altLang="zh-CN" sz="2400" dirty="0"/>
              <a:t>，而用匝数很多的线圈</a:t>
            </a:r>
          </a:p>
          <a:p>
            <a:r>
              <a:rPr lang="en-US" altLang="zh-CN" sz="2400" dirty="0"/>
              <a:t>C</a:t>
            </a:r>
            <a:r>
              <a:rPr lang="zh-CN" altLang="zh-CN" sz="2400" dirty="0"/>
              <a:t>．蹄形磁体静止，导线</a:t>
            </a:r>
            <a:r>
              <a:rPr lang="en-US" altLang="zh-CN" sz="2400" i="1" dirty="0"/>
              <a:t>ab</a:t>
            </a:r>
            <a:r>
              <a:rPr lang="zh-CN" altLang="zh-CN" sz="2400" dirty="0"/>
              <a:t>从图中所示</a:t>
            </a:r>
            <a:r>
              <a:rPr lang="zh-CN" altLang="zh-CN" sz="2400" dirty="0" smtClean="0"/>
              <a:t>位</a:t>
            </a:r>
            <a:endParaRPr lang="en-US" altLang="zh-CN" sz="2400" dirty="0" smtClean="0"/>
          </a:p>
          <a:p>
            <a:r>
              <a:rPr lang="en-US" altLang="zh-CN" sz="2400" dirty="0" smtClean="0"/>
              <a:t>       </a:t>
            </a:r>
            <a:r>
              <a:rPr lang="zh-CN" altLang="zh-CN" sz="2400" dirty="0" smtClean="0"/>
              <a:t>置</a:t>
            </a:r>
            <a:r>
              <a:rPr lang="zh-CN" altLang="zh-CN" sz="2400" dirty="0"/>
              <a:t>水平向左或水平向右运动</a:t>
            </a:r>
          </a:p>
          <a:p>
            <a:r>
              <a:rPr lang="en-US" altLang="zh-CN" sz="2400" dirty="0"/>
              <a:t>D</a:t>
            </a:r>
            <a:r>
              <a:rPr lang="zh-CN" altLang="zh-CN" sz="2400" dirty="0"/>
              <a:t>．蹄形磁体静止，导线</a:t>
            </a:r>
            <a:r>
              <a:rPr lang="en-US" altLang="zh-CN" sz="2400" i="1" dirty="0"/>
              <a:t>ab</a:t>
            </a:r>
            <a:r>
              <a:rPr lang="zh-CN" altLang="zh-CN" sz="2400" dirty="0"/>
              <a:t>从图中所示</a:t>
            </a:r>
            <a:r>
              <a:rPr lang="zh-CN" altLang="zh-CN" sz="2400" dirty="0" smtClean="0"/>
              <a:t>位</a:t>
            </a:r>
            <a:endParaRPr lang="en-US" altLang="zh-CN" sz="2400" dirty="0" smtClean="0"/>
          </a:p>
          <a:p>
            <a:r>
              <a:rPr lang="en-US" altLang="zh-CN" sz="2400" dirty="0" smtClean="0"/>
              <a:t>      </a:t>
            </a:r>
            <a:r>
              <a:rPr lang="zh-CN" altLang="zh-CN" sz="2400" dirty="0" smtClean="0"/>
              <a:t>置</a:t>
            </a:r>
            <a:r>
              <a:rPr lang="zh-CN" altLang="zh-CN" sz="2400" dirty="0"/>
              <a:t>竖直向上或斜向下运动</a:t>
            </a:r>
          </a:p>
          <a:p>
            <a:r>
              <a:rPr lang="en-US" altLang="zh-CN" sz="2400" dirty="0"/>
              <a:t>E</a:t>
            </a:r>
            <a:r>
              <a:rPr lang="zh-CN" altLang="zh-CN" sz="2400" dirty="0"/>
              <a:t>．蹄形磁体静止，导线</a:t>
            </a:r>
            <a:r>
              <a:rPr lang="en-US" altLang="zh-CN" sz="2400" i="1" dirty="0"/>
              <a:t>ab</a:t>
            </a:r>
            <a:r>
              <a:rPr lang="zh-CN" altLang="zh-CN" sz="2400" dirty="0"/>
              <a:t>从图中所示</a:t>
            </a:r>
            <a:r>
              <a:rPr lang="zh-CN" altLang="zh-CN" sz="2400" dirty="0" smtClean="0"/>
              <a:t>位</a:t>
            </a:r>
            <a:endParaRPr lang="en-US" altLang="zh-CN" sz="2400" dirty="0" smtClean="0"/>
          </a:p>
          <a:p>
            <a:r>
              <a:rPr lang="en-US" altLang="zh-CN" sz="2400" dirty="0" smtClean="0"/>
              <a:t>      </a:t>
            </a:r>
            <a:r>
              <a:rPr lang="zh-CN" altLang="zh-CN" sz="2400" dirty="0" smtClean="0"/>
              <a:t>置</a:t>
            </a:r>
            <a:r>
              <a:rPr lang="zh-CN" altLang="zh-CN" sz="2400" dirty="0"/>
              <a:t>斜向上或斜向下运动</a:t>
            </a:r>
          </a:p>
          <a:p>
            <a:r>
              <a:rPr lang="en-US" altLang="zh-CN" sz="2400" dirty="0"/>
              <a:t>(3)</a:t>
            </a:r>
            <a:r>
              <a:rPr lang="zh-CN" altLang="zh-CN" sz="2400" dirty="0"/>
              <a:t>如图</a:t>
            </a:r>
            <a:r>
              <a:rPr lang="en-US" altLang="zh-CN" sz="2400" dirty="0"/>
              <a:t>14</a:t>
            </a:r>
            <a:r>
              <a:rPr lang="zh-CN" altLang="zh-CN" sz="2400" dirty="0"/>
              <a:t>－</a:t>
            </a:r>
            <a:r>
              <a:rPr lang="en-US" altLang="zh-CN" sz="2400" dirty="0"/>
              <a:t>33</a:t>
            </a:r>
            <a:r>
              <a:rPr lang="zh-CN" altLang="zh-CN" sz="2400" dirty="0"/>
              <a:t>所示的实验装置中，将电流表换成</a:t>
            </a:r>
            <a:r>
              <a:rPr lang="en-US" altLang="zh-CN" sz="2400" dirty="0" smtClean="0"/>
              <a:t>___________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zh-CN" sz="2400" dirty="0" smtClean="0"/>
              <a:t>进行</a:t>
            </a:r>
            <a:r>
              <a:rPr lang="zh-CN" altLang="zh-CN" sz="2400" dirty="0"/>
              <a:t>触接，还可以探究电动机的工作原理。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488652" y="146950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闭合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87" y="3172013"/>
            <a:ext cx="2789338" cy="239575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201534" y="1859095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CE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06155" y="583159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9705" y="930021"/>
            <a:ext cx="827478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3.</a:t>
            </a:r>
            <a:r>
              <a:rPr lang="zh-CN" altLang="zh-CN" sz="2800" dirty="0"/>
              <a:t>通电螺线管和电磁铁</a:t>
            </a:r>
          </a:p>
          <a:p>
            <a:r>
              <a:rPr lang="en-US" altLang="zh-CN" sz="2800" dirty="0"/>
              <a:t>(1)</a:t>
            </a:r>
            <a:r>
              <a:rPr lang="zh-CN" altLang="zh-CN" sz="2800" dirty="0"/>
              <a:t>通电螺线管的周围存在磁场。此磁场与</a:t>
            </a:r>
            <a:r>
              <a:rPr lang="en-US" altLang="zh-CN" sz="2800" dirty="0" smtClean="0"/>
              <a:t>__________</a:t>
            </a:r>
            <a:r>
              <a:rPr lang="zh-CN" altLang="zh-CN" sz="2800" dirty="0"/>
              <a:t>的磁场相似，磁场方向与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有关。</a:t>
            </a:r>
          </a:p>
          <a:p>
            <a:r>
              <a:rPr lang="en-US" altLang="zh-CN" sz="2800" dirty="0"/>
              <a:t>(2)</a:t>
            </a:r>
            <a:r>
              <a:rPr lang="zh-CN" altLang="zh-CN" sz="2800" dirty="0"/>
              <a:t>通电螺线管和它里面的</a:t>
            </a:r>
            <a:r>
              <a:rPr lang="en-US" altLang="zh-CN" sz="2800" dirty="0"/>
              <a:t>________</a:t>
            </a:r>
            <a:r>
              <a:rPr lang="zh-CN" altLang="zh-CN" sz="2800" dirty="0"/>
              <a:t>就构成了一个电磁铁。电磁铁的磁性强弱与</a:t>
            </a:r>
            <a:r>
              <a:rPr lang="en-US" altLang="zh-CN" sz="2800" dirty="0"/>
              <a:t>________________</a:t>
            </a:r>
            <a:r>
              <a:rPr lang="zh-CN" altLang="zh-CN" sz="2800" dirty="0"/>
              <a:t>和</a:t>
            </a:r>
            <a:r>
              <a:rPr lang="en-US" altLang="zh-CN" sz="2800" dirty="0"/>
              <a:t>______________</a:t>
            </a:r>
            <a:r>
              <a:rPr lang="zh-CN" altLang="zh-CN" sz="2800" dirty="0"/>
              <a:t>有关，通过电流越强，磁性越强；电流一定，匝数越多磁性越强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．电磁继电器和扬声器：电磁继电器是利用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、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电路的通断，间接地控制高电压、强电流的装置。其实质是一个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。扬声器是把电信号转换成声信号的一种装置。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6895522" y="1308626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条形磁铁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TextBox 16"/>
          <p:cNvSpPr txBox="1"/>
          <p:nvPr/>
        </p:nvSpPr>
        <p:spPr>
          <a:xfrm>
            <a:off x="4517095" y="1754324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电流方向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4158073" y="2169262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铁芯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727417" y="2626139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电流强弱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794598" y="3038290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铁圈匝数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379705" y="4730438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低电压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553561" y="4730438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弱电流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6020099" y="5158883"/>
            <a:ext cx="175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2" grpId="0"/>
      <p:bldP spid="23" grpId="0"/>
      <p:bldP spid="24" grpId="0"/>
      <p:bldP spid="25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考点五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信息的传递；</a:t>
            </a:r>
            <a:endParaRPr lang="en-US" altLang="zh-CN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波长、频率和波速；</a:t>
            </a:r>
            <a:endParaRPr lang="en-US" altLang="zh-CN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波在信息传播中的作用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33" y="768350"/>
            <a:ext cx="8292465" cy="38882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】下列设备的运行与电磁波无关的是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(       )</a:t>
            </a:r>
            <a:endParaRPr lang="en-US" altLang="zh-CN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．“嫦娥二号”接收地面指挥中心的运行指令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实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现变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轨奔向月球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．汽车上安装有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GPS(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全球卫星定位系统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，以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确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定行驶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路线和距离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．医院里，医生利用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B 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超可观察到母体内婴儿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情况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．日常生活中，人们常利用手机进行通信联系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6933" y="4747854"/>
            <a:ext cx="8352790" cy="10413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ea typeface="宋体" panose="02010600030101010101" pitchFamily="2" charset="-122"/>
              </a:rPr>
              <a:t>广播、电视、手机、雷达和卫星导航是利用电磁波传递信息，</a:t>
            </a:r>
            <a:r>
              <a:rPr lang="en-US" altLang="zh-CN" sz="2800" dirty="0">
                <a:ea typeface="宋体" panose="02010600030101010101" pitchFamily="2" charset="-122"/>
              </a:rPr>
              <a:t>B </a:t>
            </a:r>
            <a:r>
              <a:rPr lang="zh-CN" altLang="en-US" sz="2800" dirty="0">
                <a:ea typeface="宋体" panose="02010600030101010101" pitchFamily="2" charset="-122"/>
              </a:rPr>
              <a:t>超是利用超声波传递信息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7186146" y="768350"/>
            <a:ext cx="4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35937" y="6077496"/>
            <a:ext cx="827478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考查电磁波与超声波的应用及区别。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884418"/>
            <a:ext cx="827478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．关于电磁波和声波的说法中正确的是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．它们都可以在真空中</a:t>
            </a:r>
            <a:r>
              <a:rPr lang="zh-CN" altLang="zh-CN" sz="2800" dirty="0" smtClean="0"/>
              <a:t>传播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．它们传播的速度都为</a:t>
            </a:r>
            <a:r>
              <a:rPr lang="en-US" altLang="zh-CN" sz="2800" dirty="0"/>
              <a:t>3×10</a:t>
            </a:r>
            <a:r>
              <a:rPr lang="en-US" altLang="zh-CN" sz="2800" baseline="30000" dirty="0"/>
              <a:t>8</a:t>
            </a:r>
            <a:r>
              <a:rPr lang="en-US" altLang="zh-CN" sz="2800" dirty="0"/>
              <a:t> m/s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．它们都可以传递</a:t>
            </a:r>
            <a:r>
              <a:rPr lang="zh-CN" altLang="zh-CN" sz="2800" dirty="0" smtClean="0"/>
              <a:t>信息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．它们都不会对人类和环境造成</a:t>
            </a:r>
            <a:r>
              <a:rPr lang="zh-CN" altLang="zh-CN" sz="2800" dirty="0" smtClean="0"/>
              <a:t>危害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．关于电磁波与信息技术，下列说法正确的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) </a:t>
            </a:r>
            <a:r>
              <a:rPr lang="en-US" altLang="zh-CN" sz="2800" dirty="0" smtClean="0"/>
              <a:t>A</a:t>
            </a:r>
            <a:r>
              <a:rPr lang="zh-CN" altLang="zh-CN" sz="2800" dirty="0"/>
              <a:t>．电磁波不能在真空中传播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．不同波长的电磁波在空气中的传播速度不同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．可见光不是电磁波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．日常生活中使用的手机既能发射电磁波，也能</a:t>
            </a:r>
            <a:r>
              <a:rPr lang="zh-CN" altLang="zh-CN" sz="2800" dirty="0" smtClean="0"/>
              <a:t>接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收</a:t>
            </a:r>
            <a:r>
              <a:rPr lang="zh-CN" altLang="zh-CN" sz="2800" dirty="0"/>
              <a:t>电磁波</a:t>
            </a:r>
          </a:p>
        </p:txBody>
      </p:sp>
      <p:sp>
        <p:nvSpPr>
          <p:cNvPr id="4" name="矩形 3"/>
          <p:cNvSpPr/>
          <p:nvPr/>
        </p:nvSpPr>
        <p:spPr>
          <a:xfrm>
            <a:off x="6947852" y="94628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8041296" y="351590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1698" y="733946"/>
            <a:ext cx="8328025" cy="58274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乐山市</a:t>
            </a:r>
            <a:r>
              <a:rPr lang="en-US" altLang="zh-CN" sz="2800" dirty="0"/>
              <a:t>)2019</a:t>
            </a:r>
            <a:r>
              <a:rPr lang="zh-CN" altLang="zh-CN" sz="2800" dirty="0"/>
              <a:t>年</a:t>
            </a:r>
            <a:r>
              <a:rPr lang="en-US" altLang="zh-CN" sz="2800" dirty="0"/>
              <a:t>4</a:t>
            </a:r>
            <a:r>
              <a:rPr lang="zh-CN" altLang="zh-CN" sz="2800" dirty="0"/>
              <a:t>月</a:t>
            </a:r>
            <a:r>
              <a:rPr lang="en-US" altLang="zh-CN" sz="2800" dirty="0"/>
              <a:t>20</a:t>
            </a:r>
            <a:r>
              <a:rPr lang="zh-CN" altLang="zh-CN" sz="2800" dirty="0"/>
              <a:t>日，长征三号乙运载火箭载着第</a:t>
            </a:r>
            <a:r>
              <a:rPr lang="en-US" altLang="zh-CN" sz="2800" dirty="0"/>
              <a:t>44</a:t>
            </a:r>
            <a:r>
              <a:rPr lang="zh-CN" altLang="zh-CN" sz="2800" dirty="0"/>
              <a:t>颗北斗导航卫星顺利升空。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北斗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卫星</a:t>
            </a:r>
            <a:r>
              <a:rPr lang="zh-CN" altLang="zh-CN" sz="2800" dirty="0"/>
              <a:t>是中国自行研制的通信系统，可在全球范围内全天候地为各类用户提供高精度、高可靠性的定位、导航等服务。该系统在传递信息过程中主要依靠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．紫外线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．电磁波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．次声波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．超声波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 4.</a:t>
            </a:r>
            <a:r>
              <a:rPr lang="zh-CN" altLang="zh-CN" sz="2800" dirty="0"/>
              <a:t>骑行共享单车前，需先用手机扫码将信息通过</a:t>
            </a:r>
            <a:r>
              <a:rPr lang="en-US" altLang="zh-CN" sz="2800" dirty="0"/>
              <a:t>_______</a:t>
            </a:r>
            <a:r>
              <a:rPr lang="zh-CN" altLang="zh-CN" sz="2800" dirty="0"/>
              <a:t>传递到共享平台，共享平台再将解锁信息以</a:t>
            </a:r>
            <a:r>
              <a:rPr lang="en-US" altLang="zh-CN" sz="2800" dirty="0" smtClean="0"/>
              <a:t>________</a:t>
            </a:r>
            <a:r>
              <a:rPr lang="en-US" altLang="zh-CN" sz="2800" dirty="0"/>
              <a:t>m/s</a:t>
            </a:r>
            <a:r>
              <a:rPr lang="zh-CN" altLang="zh-CN" sz="2800" dirty="0"/>
              <a:t>的速度传递到该车，进行解锁。</a:t>
            </a:r>
          </a:p>
        </p:txBody>
      </p:sp>
      <p:sp>
        <p:nvSpPr>
          <p:cNvPr id="4" name="矩形 3"/>
          <p:cNvSpPr/>
          <p:nvPr/>
        </p:nvSpPr>
        <p:spPr>
          <a:xfrm>
            <a:off x="7074291" y="350151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421698" y="530156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超声波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4098" y="5946759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68350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郴州市</a:t>
            </a:r>
            <a:r>
              <a:rPr lang="en-US" altLang="zh-CN" sz="2800" dirty="0"/>
              <a:t>)2019</a:t>
            </a:r>
            <a:r>
              <a:rPr lang="zh-CN" altLang="zh-CN" sz="2800" dirty="0"/>
              <a:t>年被称为</a:t>
            </a:r>
            <a:r>
              <a:rPr lang="en-US" altLang="zh-CN" sz="2800" dirty="0"/>
              <a:t>5G</a:t>
            </a:r>
            <a:r>
              <a:rPr lang="zh-CN" altLang="zh-CN" sz="2800" dirty="0"/>
              <a:t>元年，</a:t>
            </a:r>
            <a:r>
              <a:rPr lang="en-US" altLang="zh-CN" sz="2800" dirty="0"/>
              <a:t>6</a:t>
            </a:r>
            <a:r>
              <a:rPr lang="zh-CN" altLang="zh-CN" sz="2800" dirty="0"/>
              <a:t>月</a:t>
            </a:r>
            <a:r>
              <a:rPr lang="en-US" altLang="zh-CN" sz="2800" dirty="0"/>
              <a:t>6</a:t>
            </a:r>
            <a:r>
              <a:rPr lang="zh-CN" altLang="zh-CN" sz="2800" dirty="0"/>
              <a:t>日我国开始发放</a:t>
            </a:r>
            <a:r>
              <a:rPr lang="en-US" altLang="zh-CN" sz="2800" dirty="0"/>
              <a:t>5G</a:t>
            </a:r>
            <a:r>
              <a:rPr lang="zh-CN" altLang="zh-CN" sz="2800" dirty="0"/>
              <a:t>商用牌照。</a:t>
            </a:r>
            <a:r>
              <a:rPr lang="en-US" altLang="zh-CN" sz="2800" dirty="0"/>
              <a:t>5G</a:t>
            </a:r>
            <a:r>
              <a:rPr lang="zh-CN" altLang="zh-CN" sz="2800" dirty="0"/>
              <a:t>技术也是依靠电磁波传递信息的，下列有关电磁波的说法正确的是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．太空中是真空，电磁波不能传播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．电磁波在空气中的传播速度是</a:t>
            </a:r>
            <a:r>
              <a:rPr lang="en-US" altLang="zh-CN" sz="2800" dirty="0"/>
              <a:t>340 m/s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．光是一种电磁波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．中央电视台和郴州电视台发射的电磁波传播速度</a:t>
            </a:r>
            <a:r>
              <a:rPr lang="zh-CN" altLang="zh-CN" sz="2800" dirty="0" smtClean="0"/>
              <a:t>不同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6</a:t>
            </a:r>
            <a:r>
              <a:rPr lang="zh-CN" altLang="zh-CN" sz="2800" dirty="0"/>
              <a:t>．在下面所列举的电磁波谱大家庭中，其中频率最高的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 </a:t>
            </a:r>
            <a:endParaRPr lang="en-US" altLang="zh-CN" sz="2800" dirty="0" smtClean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．无线电波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．红外线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．紫外线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D</a:t>
            </a:r>
            <a:r>
              <a:rPr lang="zh-CN" altLang="zh-CN" sz="2800" dirty="0"/>
              <a:t>．</a:t>
            </a:r>
            <a:r>
              <a:rPr lang="en-US" altLang="zh-CN" sz="2800" dirty="0"/>
              <a:t>X</a:t>
            </a:r>
            <a:r>
              <a:rPr lang="zh-CN" altLang="zh-CN" sz="2800" dirty="0"/>
              <a:t>射线</a:t>
            </a:r>
          </a:p>
        </p:txBody>
      </p:sp>
      <p:sp>
        <p:nvSpPr>
          <p:cNvPr id="10" name="矩形 9"/>
          <p:cNvSpPr/>
          <p:nvPr/>
        </p:nvSpPr>
        <p:spPr>
          <a:xfrm>
            <a:off x="7152033" y="16599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1774901" y="505585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585" y="826264"/>
            <a:ext cx="8274779" cy="5777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600" dirty="0"/>
              <a:t>7</a:t>
            </a:r>
            <a:r>
              <a:rPr lang="zh-CN" altLang="zh-CN" sz="2600" dirty="0"/>
              <a:t>．近年来，我国在科研领域不断取得新的突破，一些研究和应用已经步入世界先进行列。下列研究中我国与世界先进国家还存在较大差距，需要努力追赶的是</a:t>
            </a:r>
            <a:r>
              <a:rPr lang="en-US" altLang="zh-CN" sz="2600" dirty="0"/>
              <a:t>( </a:t>
            </a:r>
            <a:r>
              <a:rPr lang="en-US" altLang="zh-CN" sz="2600" dirty="0" smtClean="0"/>
              <a:t>      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pPr>
              <a:lnSpc>
                <a:spcPct val="110000"/>
              </a:lnSpc>
            </a:pPr>
            <a:r>
              <a:rPr lang="en-US" altLang="zh-CN" sz="2600" dirty="0"/>
              <a:t>A</a:t>
            </a:r>
            <a:r>
              <a:rPr lang="zh-CN" altLang="zh-CN" sz="2600" dirty="0"/>
              <a:t>．量子科技</a:t>
            </a:r>
            <a:r>
              <a:rPr lang="en-US" altLang="zh-CN" sz="2600" dirty="0"/>
              <a:t>  </a:t>
            </a:r>
            <a:r>
              <a:rPr lang="en-US" altLang="zh-CN" sz="2600" dirty="0" smtClean="0"/>
              <a:t>			B</a:t>
            </a:r>
            <a:r>
              <a:rPr lang="zh-CN" altLang="zh-CN" sz="2600" dirty="0"/>
              <a:t>．</a:t>
            </a:r>
            <a:r>
              <a:rPr lang="en-US" altLang="zh-CN" sz="2600" dirty="0"/>
              <a:t>5G</a:t>
            </a:r>
            <a:r>
              <a:rPr lang="zh-CN" altLang="zh-CN" sz="2600" dirty="0"/>
              <a:t>通信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pPr>
              <a:lnSpc>
                <a:spcPct val="110000"/>
              </a:lnSpc>
            </a:pPr>
            <a:r>
              <a:rPr lang="en-US" altLang="zh-CN" sz="2600" dirty="0" smtClean="0"/>
              <a:t>C</a:t>
            </a:r>
            <a:r>
              <a:rPr lang="zh-CN" altLang="zh-CN" sz="2600" dirty="0"/>
              <a:t>．北斗导航系统</a:t>
            </a:r>
            <a:r>
              <a:rPr lang="en-US" altLang="zh-CN" sz="2600" dirty="0"/>
              <a:t>  </a:t>
            </a:r>
            <a:r>
              <a:rPr lang="en-US" altLang="zh-CN" sz="2600" dirty="0" smtClean="0"/>
              <a:t>			D</a:t>
            </a:r>
            <a:r>
              <a:rPr lang="zh-CN" altLang="zh-CN" sz="2600" dirty="0"/>
              <a:t>．芯片设计制造</a:t>
            </a:r>
          </a:p>
          <a:p>
            <a:pPr>
              <a:lnSpc>
                <a:spcPct val="110000"/>
              </a:lnSpc>
            </a:pPr>
            <a:r>
              <a:rPr lang="en-US" altLang="zh-CN" sz="2600" dirty="0"/>
              <a:t>8</a:t>
            </a:r>
            <a:r>
              <a:rPr lang="zh-CN" altLang="zh-CN" sz="2600" dirty="0"/>
              <a:t>．</a:t>
            </a:r>
            <a:r>
              <a:rPr lang="en-US" altLang="zh-CN" sz="2600" dirty="0"/>
              <a:t>(2018·</a:t>
            </a:r>
            <a:r>
              <a:rPr lang="zh-CN" altLang="zh-CN" sz="2600" dirty="0"/>
              <a:t>齐齐哈尔市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14</a:t>
            </a:r>
            <a:r>
              <a:rPr lang="zh-CN" altLang="zh-CN" sz="2600" dirty="0"/>
              <a:t>－</a:t>
            </a:r>
            <a:r>
              <a:rPr lang="en-US" altLang="zh-CN" sz="2600" dirty="0"/>
              <a:t>34</a:t>
            </a:r>
            <a:r>
              <a:rPr lang="zh-CN" altLang="zh-CN" sz="2600" dirty="0"/>
              <a:t>所示，</a:t>
            </a:r>
            <a:r>
              <a:rPr lang="en-US" altLang="zh-CN" sz="2600" dirty="0"/>
              <a:t>Wi</a:t>
            </a:r>
            <a:r>
              <a:rPr lang="zh-CN" altLang="zh-CN" sz="2600" dirty="0"/>
              <a:t>－</a:t>
            </a:r>
            <a:r>
              <a:rPr lang="en-US" altLang="zh-CN" sz="2600" dirty="0" smtClean="0"/>
              <a:t>Fi</a:t>
            </a:r>
          </a:p>
          <a:p>
            <a:pPr>
              <a:lnSpc>
                <a:spcPct val="110000"/>
              </a:lnSpc>
            </a:pPr>
            <a:r>
              <a:rPr lang="zh-CN" altLang="zh-CN" sz="2600" dirty="0" smtClean="0"/>
              <a:t>是</a:t>
            </a:r>
            <a:r>
              <a:rPr lang="zh-CN" altLang="zh-CN" sz="2600" dirty="0"/>
              <a:t>将电脑、手机与互联网以无线方式连接的</a:t>
            </a:r>
            <a:r>
              <a:rPr lang="zh-CN" altLang="zh-CN" sz="2600" dirty="0" smtClean="0"/>
              <a:t>技</a:t>
            </a:r>
            <a:endParaRPr lang="en-US" altLang="zh-CN" sz="2600" dirty="0" smtClean="0"/>
          </a:p>
          <a:p>
            <a:pPr>
              <a:lnSpc>
                <a:spcPct val="110000"/>
              </a:lnSpc>
            </a:pPr>
            <a:r>
              <a:rPr lang="zh-CN" altLang="zh-CN" sz="2600" dirty="0" smtClean="0"/>
              <a:t>术</a:t>
            </a:r>
            <a:r>
              <a:rPr lang="zh-CN" altLang="zh-CN" sz="2600" dirty="0"/>
              <a:t>，可进行信息、文件等材料的无线传输，</a:t>
            </a:r>
            <a:r>
              <a:rPr lang="zh-CN" altLang="zh-CN" sz="2600" dirty="0" smtClean="0"/>
              <a:t>此</a:t>
            </a:r>
            <a:endParaRPr lang="en-US" altLang="zh-CN" sz="2600" dirty="0" smtClean="0"/>
          </a:p>
          <a:p>
            <a:pPr>
              <a:lnSpc>
                <a:spcPct val="110000"/>
              </a:lnSpc>
            </a:pPr>
            <a:r>
              <a:rPr lang="zh-CN" altLang="zh-CN" sz="2600" dirty="0" smtClean="0"/>
              <a:t>过程</a:t>
            </a:r>
            <a:r>
              <a:rPr lang="zh-CN" altLang="zh-CN" sz="2600" dirty="0"/>
              <a:t>中各种信息是靠</a:t>
            </a:r>
            <a:r>
              <a:rPr lang="en-US" altLang="zh-CN" sz="2600" dirty="0"/>
              <a:t>_______</a:t>
            </a:r>
            <a:r>
              <a:rPr lang="zh-CN" altLang="zh-CN" sz="2600" dirty="0"/>
              <a:t>来传输的，它</a:t>
            </a:r>
            <a:r>
              <a:rPr lang="zh-CN" altLang="zh-CN" sz="2600" dirty="0" smtClean="0"/>
              <a:t>在</a:t>
            </a:r>
            <a:endParaRPr lang="en-US" altLang="zh-CN" sz="2600" dirty="0" smtClean="0"/>
          </a:p>
          <a:p>
            <a:pPr>
              <a:lnSpc>
                <a:spcPct val="110000"/>
              </a:lnSpc>
            </a:pPr>
            <a:r>
              <a:rPr lang="zh-CN" altLang="zh-CN" sz="2600" dirty="0" smtClean="0"/>
              <a:t>真空</a:t>
            </a:r>
            <a:r>
              <a:rPr lang="zh-CN" altLang="zh-CN" sz="2600" dirty="0"/>
              <a:t>中的传播速度是</a:t>
            </a:r>
            <a:r>
              <a:rPr lang="en-US" altLang="zh-CN" sz="2600" dirty="0" smtClean="0"/>
              <a:t>________</a:t>
            </a:r>
            <a:r>
              <a:rPr lang="en-US" altLang="zh-CN" sz="2600" dirty="0"/>
              <a:t>m/s</a:t>
            </a:r>
            <a:r>
              <a:rPr lang="zh-CN" altLang="zh-CN" sz="2600" dirty="0"/>
              <a:t>。</a:t>
            </a:r>
          </a:p>
          <a:p>
            <a:pPr>
              <a:lnSpc>
                <a:spcPct val="110000"/>
              </a:lnSpc>
            </a:pPr>
            <a:r>
              <a:rPr lang="en-US" altLang="zh-CN" sz="2600" dirty="0"/>
              <a:t>9</a:t>
            </a:r>
            <a:r>
              <a:rPr lang="zh-CN" altLang="zh-CN" sz="2600" dirty="0"/>
              <a:t>．雷达在生活和军事上都有着重要应用，其中汽车倒车雷达是利用</a:t>
            </a:r>
            <a:r>
              <a:rPr lang="en-US" altLang="zh-CN" sz="2600" dirty="0"/>
              <a:t>_______</a:t>
            </a:r>
            <a:r>
              <a:rPr lang="zh-CN" altLang="zh-CN" sz="2600" dirty="0"/>
              <a:t>传递信息的，飞机雷达是利用</a:t>
            </a:r>
            <a:r>
              <a:rPr lang="en-US" altLang="zh-CN" sz="2600" dirty="0"/>
              <a:t>_______</a:t>
            </a:r>
            <a:r>
              <a:rPr lang="zh-CN" altLang="zh-CN" sz="2600" dirty="0"/>
              <a:t>传递信息的。</a:t>
            </a:r>
            <a:r>
              <a:rPr lang="en-US" altLang="zh-CN" sz="2600" dirty="0"/>
              <a:t>(</a:t>
            </a:r>
            <a:r>
              <a:rPr lang="zh-CN" altLang="zh-CN" sz="2600" dirty="0"/>
              <a:t>以上两空均选填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超声波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>
                <a:latin typeface="+mn-ea"/>
              </a:rPr>
              <a:t>或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电磁波</a:t>
            </a:r>
            <a:r>
              <a:rPr lang="en-US" altLang="zh-CN" sz="2600" dirty="0">
                <a:latin typeface="+mn-ea"/>
              </a:rPr>
              <a:t>”</a:t>
            </a:r>
            <a:r>
              <a:rPr lang="en-US" altLang="zh-CN" sz="2600" dirty="0"/>
              <a:t>)</a:t>
            </a:r>
            <a:endParaRPr lang="zh-CN" altLang="zh-CN" sz="2600" dirty="0"/>
          </a:p>
        </p:txBody>
      </p:sp>
      <p:sp>
        <p:nvSpPr>
          <p:cNvPr id="10" name="矩形 9"/>
          <p:cNvSpPr/>
          <p:nvPr/>
        </p:nvSpPr>
        <p:spPr>
          <a:xfrm>
            <a:off x="7178550" y="174740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509" y="3191774"/>
            <a:ext cx="1865079" cy="154556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319762" y="428070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电磁波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08157" y="4737338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53069" y="557178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超声波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83030" y="557178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电磁波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济宁市</a:t>
            </a:r>
            <a:r>
              <a:rPr lang="en-US" altLang="zh-CN" sz="2600" dirty="0"/>
              <a:t>)</a:t>
            </a:r>
            <a:r>
              <a:rPr lang="zh-CN" altLang="zh-CN" sz="2600" dirty="0"/>
              <a:t>电磁波的传播</a:t>
            </a:r>
            <a:r>
              <a:rPr lang="en-US" altLang="zh-CN" sz="2600" dirty="0"/>
              <a:t>________(</a:t>
            </a:r>
            <a:r>
              <a:rPr lang="zh-CN" altLang="zh-CN" sz="2600" dirty="0"/>
              <a:t>选填“需要”或“不需要”</a:t>
            </a:r>
            <a:r>
              <a:rPr lang="en-US" altLang="zh-CN" sz="2600" dirty="0"/>
              <a:t>)</a:t>
            </a:r>
            <a:r>
              <a:rPr lang="zh-CN" altLang="zh-CN" sz="2600" dirty="0"/>
              <a:t>介质。将手机放在密闭的塑料容器中能正常接收到呼叫信号，放在密闭的金属容器中不能接收到呼叫信号，说明</a:t>
            </a:r>
            <a:r>
              <a:rPr lang="en-US" altLang="zh-CN" sz="2600" dirty="0"/>
              <a:t>____________(</a:t>
            </a:r>
            <a:r>
              <a:rPr lang="zh-CN" altLang="zh-CN" sz="2600" dirty="0"/>
              <a:t>选填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塑料容器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>
                <a:latin typeface="+mn-ea"/>
              </a:rPr>
              <a:t>或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金属容器</a:t>
            </a:r>
            <a:r>
              <a:rPr lang="en-US" altLang="zh-CN" sz="2600" dirty="0">
                <a:latin typeface="+mn-ea"/>
              </a:rPr>
              <a:t>”</a:t>
            </a:r>
            <a:r>
              <a:rPr lang="en-US" altLang="zh-CN" sz="2600" dirty="0"/>
              <a:t>)</a:t>
            </a:r>
            <a:r>
              <a:rPr lang="zh-CN" altLang="zh-CN" sz="2600" dirty="0"/>
              <a:t>对电磁波有屏蔽作用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endParaRPr lang="zh-CN" altLang="zh-CN" sz="2600" dirty="0"/>
          </a:p>
          <a:p>
            <a:r>
              <a:rPr lang="en-US" altLang="zh-CN" sz="2600" dirty="0"/>
              <a:t>11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盐城市</a:t>
            </a:r>
            <a:r>
              <a:rPr lang="en-US" altLang="zh-CN" sz="2600" dirty="0"/>
              <a:t>)2019</a:t>
            </a:r>
            <a:r>
              <a:rPr lang="zh-CN" altLang="zh-CN" sz="2600" dirty="0"/>
              <a:t>年</a:t>
            </a:r>
            <a:r>
              <a:rPr lang="en-US" altLang="zh-CN" sz="2600" dirty="0"/>
              <a:t>1</a:t>
            </a:r>
            <a:r>
              <a:rPr lang="zh-CN" altLang="zh-CN" sz="2600" dirty="0"/>
              <a:t>月</a:t>
            </a:r>
            <a:r>
              <a:rPr lang="en-US" altLang="zh-CN" sz="2600" dirty="0"/>
              <a:t>3</a:t>
            </a:r>
            <a:r>
              <a:rPr lang="zh-CN" altLang="zh-CN" sz="2600" dirty="0"/>
              <a:t>日，“嫦娥四号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/>
              <a:t>探测器在月球背面成功着陆，并通过中继星传回世界首张月球背面图片。着陆前，探测器在距离月面</a:t>
            </a:r>
            <a:r>
              <a:rPr lang="en-US" altLang="zh-CN" sz="2600" dirty="0"/>
              <a:t>15 km</a:t>
            </a:r>
            <a:r>
              <a:rPr lang="zh-CN" altLang="zh-CN" sz="2600" dirty="0"/>
              <a:t>处启动反向推进器，速度逐步从</a:t>
            </a:r>
            <a:r>
              <a:rPr lang="en-US" altLang="zh-CN" sz="2600" dirty="0"/>
              <a:t>1.7 km/s</a:t>
            </a:r>
            <a:r>
              <a:rPr lang="zh-CN" altLang="zh-CN" sz="2600" dirty="0"/>
              <a:t>降为</a:t>
            </a:r>
            <a:r>
              <a:rPr lang="en-US" altLang="zh-CN" sz="2600" dirty="0"/>
              <a:t>0</a:t>
            </a:r>
            <a:r>
              <a:rPr lang="zh-CN" altLang="zh-CN" sz="2600" dirty="0"/>
              <a:t>，在距月面</a:t>
            </a:r>
            <a:r>
              <a:rPr lang="en-US" altLang="zh-CN" sz="2600" dirty="0"/>
              <a:t>100 m</a:t>
            </a:r>
            <a:r>
              <a:rPr lang="zh-CN" altLang="zh-CN" sz="2600" dirty="0"/>
              <a:t>处悬停。这里的</a:t>
            </a:r>
            <a:r>
              <a:rPr lang="en-US" altLang="zh-CN" sz="2600" dirty="0"/>
              <a:t>1.7 km/s</a:t>
            </a:r>
            <a:r>
              <a:rPr lang="zh-CN" altLang="zh-CN" sz="2600" dirty="0"/>
              <a:t>是以</a:t>
            </a:r>
            <a:r>
              <a:rPr lang="en-US" altLang="zh-CN" sz="2600" dirty="0"/>
              <a:t>________</a:t>
            </a:r>
            <a:r>
              <a:rPr lang="zh-CN" altLang="zh-CN" sz="2600" dirty="0"/>
              <a:t>为参照物。悬停时，反向推进器对探测器作用力</a:t>
            </a:r>
            <a:r>
              <a:rPr lang="en-US" altLang="zh-CN" sz="2600" dirty="0" smtClean="0"/>
              <a:t>_______(</a:t>
            </a:r>
            <a:r>
              <a:rPr lang="zh-CN" altLang="zh-CN" sz="2600" dirty="0"/>
              <a:t>选填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大于</a:t>
            </a:r>
            <a:r>
              <a:rPr lang="en-US" altLang="zh-CN" sz="2600" dirty="0">
                <a:latin typeface="+mn-ea"/>
              </a:rPr>
              <a:t>”“</a:t>
            </a:r>
            <a:r>
              <a:rPr lang="zh-CN" altLang="zh-CN" sz="2600" dirty="0">
                <a:latin typeface="+mn-ea"/>
              </a:rPr>
              <a:t>小于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>
                <a:latin typeface="+mn-ea"/>
              </a:rPr>
              <a:t>或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等于</a:t>
            </a:r>
            <a:r>
              <a:rPr lang="en-US" altLang="zh-CN" sz="2600" dirty="0">
                <a:latin typeface="+mn-ea"/>
              </a:rPr>
              <a:t>”</a:t>
            </a:r>
            <a:r>
              <a:rPr lang="en-US" altLang="zh-CN" sz="2600" dirty="0"/>
              <a:t>)</a:t>
            </a:r>
            <a:r>
              <a:rPr lang="zh-CN" altLang="zh-CN" sz="2600" dirty="0"/>
              <a:t>月球对探测器的引力。中继星利用</a:t>
            </a:r>
            <a:r>
              <a:rPr lang="en-US" altLang="zh-CN" sz="2600" dirty="0" smtClean="0"/>
              <a:t>___________</a:t>
            </a:r>
            <a:r>
              <a:rPr lang="zh-CN" altLang="zh-CN" sz="2600" dirty="0"/>
              <a:t>传递信息。</a:t>
            </a:r>
          </a:p>
        </p:txBody>
      </p:sp>
      <p:sp>
        <p:nvSpPr>
          <p:cNvPr id="10" name="矩形 9"/>
          <p:cNvSpPr/>
          <p:nvPr/>
        </p:nvSpPr>
        <p:spPr>
          <a:xfrm>
            <a:off x="5163137" y="84905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不需要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2665361" y="2045253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金属容器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79045" y="477695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71060" y="518646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59649" y="559358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电磁波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讲探究要求的考点：</a:t>
            </a:r>
            <a:r>
              <a:rPr lang="zh-CN" altLang="zh-CN" sz="2800" u="sng" dirty="0">
                <a:latin typeface="+mn-ea"/>
              </a:rPr>
              <a:t>通电螺线管外部磁场的方向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导体在磁场中运动时产生感应电流的条件</a:t>
            </a:r>
            <a:r>
              <a:rPr lang="zh-CN" altLang="zh-CN" sz="2800" dirty="0">
                <a:latin typeface="+mn-ea"/>
              </a:rPr>
              <a:t>。认识要求的考点：通电导线在磁场中会受到力的作用；力的方向与电流及磁场方向的关系；光是电磁波；电磁波在真空中的传播速度。近三年中考题型以选择题、填空题、作图题为主。其中</a:t>
            </a:r>
            <a:r>
              <a:rPr lang="zh-CN" altLang="zh-CN" sz="2800" u="sng" dirty="0">
                <a:latin typeface="+mn-ea"/>
              </a:rPr>
              <a:t>安培定则；</a:t>
            </a:r>
            <a:r>
              <a:rPr lang="zh-CN" altLang="zh-CN" sz="2800" u="sng" dirty="0" smtClean="0">
                <a:latin typeface="+mn-ea"/>
              </a:rPr>
              <a:t>电磁感应</a:t>
            </a:r>
            <a:r>
              <a:rPr lang="zh-CN" altLang="en-US" sz="2800" u="sng" dirty="0" smtClean="0">
                <a:latin typeface="+mn-ea"/>
              </a:rPr>
              <a:t>；电磁波</a:t>
            </a:r>
            <a:r>
              <a:rPr lang="zh-CN" altLang="zh-CN" sz="2800" dirty="0" smtClean="0">
                <a:latin typeface="+mn-ea"/>
              </a:rPr>
              <a:t>为</a:t>
            </a:r>
            <a:r>
              <a:rPr lang="zh-CN" altLang="zh-CN" sz="2800" dirty="0">
                <a:latin typeface="+mn-ea"/>
              </a:rPr>
              <a:t>每年必考知识点。本讲分值大约是</a:t>
            </a:r>
            <a:r>
              <a:rPr lang="en-US" altLang="zh-CN" sz="2800" dirty="0">
                <a:latin typeface="+mn-ea"/>
              </a:rPr>
              <a:t>6</a:t>
            </a:r>
            <a:r>
              <a:rPr lang="zh-CN" altLang="zh-CN" sz="2800" dirty="0">
                <a:latin typeface="+mn-ea"/>
              </a:rPr>
              <a:t>～</a:t>
            </a:r>
            <a:r>
              <a:rPr lang="en-US" altLang="zh-CN" sz="2800" dirty="0">
                <a:latin typeface="+mn-ea"/>
              </a:rPr>
              <a:t>8</a:t>
            </a:r>
            <a:r>
              <a:rPr lang="zh-CN" altLang="zh-CN" sz="2800" dirty="0">
                <a:latin typeface="+mn-ea"/>
              </a:rPr>
              <a:t>分。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预测：以</a:t>
            </a:r>
            <a:r>
              <a:rPr lang="zh-CN" altLang="zh-CN" sz="2800" u="sng" dirty="0">
                <a:latin typeface="+mn-ea"/>
              </a:rPr>
              <a:t>安培定则作图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电动机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发电机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电磁波</a:t>
            </a:r>
            <a:r>
              <a:rPr lang="zh-CN" altLang="zh-CN" sz="2800" dirty="0">
                <a:latin typeface="+mn-ea"/>
              </a:rPr>
              <a:t>知识为主。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8" y="963617"/>
            <a:ext cx="8274780" cy="5632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5</a:t>
            </a:r>
            <a:r>
              <a:rPr lang="zh-CN" altLang="zh-CN" sz="2400" dirty="0"/>
              <a:t>．电动机换向器：当直流电动机的线圈转到</a:t>
            </a:r>
            <a:r>
              <a:rPr lang="en-US" altLang="zh-CN" sz="2400" dirty="0"/>
              <a:t>______________</a:t>
            </a:r>
            <a:r>
              <a:rPr lang="zh-CN" altLang="zh-CN" sz="2400" dirty="0"/>
              <a:t>时，线圈就不再转动，只有改变线圈中的电流方向，线圈才能继续转动下去，这一功能由换向器实现。换向器的作用是每当线圈转到</a:t>
            </a:r>
            <a:r>
              <a:rPr lang="en-US" altLang="zh-CN" sz="2400" dirty="0"/>
              <a:t>__________</a:t>
            </a:r>
            <a:r>
              <a:rPr lang="zh-CN" altLang="zh-CN" sz="2400" dirty="0"/>
              <a:t>时，自动改变线圈中的电流方向。</a:t>
            </a:r>
          </a:p>
          <a:p>
            <a:r>
              <a:rPr lang="en-US" altLang="zh-CN" sz="2400" dirty="0"/>
              <a:t>6</a:t>
            </a:r>
            <a:r>
              <a:rPr lang="zh-CN" altLang="zh-CN" sz="2400" dirty="0"/>
              <a:t>．直流电：使用了换向器的发电机，产生的电流</a:t>
            </a:r>
            <a:r>
              <a:rPr lang="en-US" altLang="zh-CN" sz="2400" dirty="0" smtClean="0"/>
              <a:t>___________</a:t>
            </a:r>
            <a:r>
              <a:rPr lang="zh-CN" altLang="zh-CN" sz="2400" dirty="0"/>
              <a:t>。</a:t>
            </a:r>
          </a:p>
          <a:p>
            <a:r>
              <a:rPr lang="zh-CN" altLang="zh-CN" sz="2400" dirty="0"/>
              <a:t>交流电：没有使用换向器的发电机，产生的电流</a:t>
            </a:r>
            <a:r>
              <a:rPr lang="en-US" altLang="zh-CN" sz="2400" dirty="0" smtClean="0"/>
              <a:t>____________</a:t>
            </a:r>
          </a:p>
          <a:p>
            <a:r>
              <a:rPr lang="en-US" altLang="zh-CN" sz="2400" dirty="0" smtClean="0"/>
              <a:t>________________________</a:t>
            </a:r>
            <a:r>
              <a:rPr lang="zh-CN" altLang="zh-CN" sz="2400" dirty="0"/>
              <a:t>。每秒钟电流方向改变的次数叫</a:t>
            </a:r>
            <a:r>
              <a:rPr lang="en-US" altLang="zh-CN" sz="2400" dirty="0"/>
              <a:t>__________</a:t>
            </a:r>
            <a:r>
              <a:rPr lang="zh-CN" altLang="zh-CN" sz="2400" dirty="0"/>
              <a:t>，单位是</a:t>
            </a:r>
            <a:r>
              <a:rPr lang="en-US" altLang="zh-CN" sz="2400" dirty="0"/>
              <a:t>Hz</a:t>
            </a:r>
            <a:r>
              <a:rPr lang="zh-CN" altLang="zh-CN" sz="2400" dirty="0"/>
              <a:t>，公式：</a:t>
            </a:r>
            <a:r>
              <a:rPr lang="en-US" altLang="zh-CN" sz="2400" dirty="0"/>
              <a:t>____________</a:t>
            </a:r>
            <a:r>
              <a:rPr lang="zh-CN" altLang="zh-CN" sz="2400" dirty="0"/>
              <a:t>。我国交流电频率是</a:t>
            </a:r>
            <a:r>
              <a:rPr lang="en-US" altLang="zh-CN" sz="2400" dirty="0"/>
              <a:t>________Hz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7</a:t>
            </a:r>
            <a:r>
              <a:rPr lang="zh-CN" altLang="zh-CN" sz="2400" dirty="0"/>
              <a:t>．电磁波</a:t>
            </a:r>
          </a:p>
          <a:p>
            <a:r>
              <a:rPr lang="en-US" altLang="zh-CN" sz="2400" dirty="0"/>
              <a:t>(1)</a:t>
            </a:r>
            <a:r>
              <a:rPr lang="zh-CN" altLang="zh-CN" sz="2400" dirty="0"/>
              <a:t>产生：电流的</a:t>
            </a:r>
            <a:r>
              <a:rPr lang="en-US" altLang="zh-CN" sz="2400" dirty="0"/>
              <a:t>________</a:t>
            </a:r>
            <a:r>
              <a:rPr lang="zh-CN" altLang="zh-CN" sz="2400" dirty="0"/>
              <a:t>会在空间激起电磁波。</a:t>
            </a:r>
          </a:p>
          <a:p>
            <a:r>
              <a:rPr lang="en-US" altLang="zh-CN" sz="2400" dirty="0"/>
              <a:t>(2)</a:t>
            </a:r>
            <a:r>
              <a:rPr lang="zh-CN" altLang="zh-CN" sz="2400" dirty="0"/>
              <a:t>传播：电磁波传播</a:t>
            </a:r>
            <a:r>
              <a:rPr lang="en-US" altLang="zh-CN" sz="2400" dirty="0"/>
              <a:t>_______</a:t>
            </a:r>
            <a:r>
              <a:rPr lang="zh-CN" altLang="zh-CN" sz="2400" dirty="0"/>
              <a:t>介质，在真空中的传播速度大约是</a:t>
            </a:r>
            <a:r>
              <a:rPr lang="en-US" altLang="zh-CN" sz="2400" dirty="0" smtClean="0"/>
              <a:t>________</a:t>
            </a:r>
            <a:r>
              <a:rPr lang="en-US" altLang="zh-CN" sz="2400" dirty="0"/>
              <a:t>m/s</a:t>
            </a:r>
            <a:r>
              <a:rPr lang="zh-CN" altLang="zh-CN" sz="2400" dirty="0"/>
              <a:t>。电磁波在传播过程中频率</a:t>
            </a:r>
            <a:r>
              <a:rPr lang="en-US" altLang="zh-CN" sz="2400" dirty="0"/>
              <a:t>______</a:t>
            </a:r>
            <a:r>
              <a:rPr lang="zh-CN" altLang="zh-CN" sz="2400" dirty="0"/>
              <a:t>，其波长和速度</a:t>
            </a:r>
            <a:r>
              <a:rPr lang="en-US" altLang="zh-CN" sz="2400" dirty="0"/>
              <a:t>_______</a:t>
            </a:r>
            <a:r>
              <a:rPr lang="zh-CN" altLang="zh-CN" sz="2400" dirty="0"/>
              <a:t>改变。</a:t>
            </a:r>
          </a:p>
          <a:p>
            <a:r>
              <a:rPr lang="en-US" altLang="zh-CN" sz="2400" dirty="0"/>
              <a:t>(3)</a:t>
            </a:r>
            <a:r>
              <a:rPr lang="zh-CN" altLang="zh-CN" sz="2400" dirty="0"/>
              <a:t>应用：电磁波谱。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6600795" y="930021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平衡位置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TextBox 16"/>
          <p:cNvSpPr txBox="1"/>
          <p:nvPr/>
        </p:nvSpPr>
        <p:spPr>
          <a:xfrm>
            <a:off x="1568720" y="2022700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平衡位置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6968855" y="2393636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方向不变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816360" y="3081783"/>
            <a:ext cx="266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方向会周期性改变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283383" y="3507882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频率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4769119" y="3507881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F</a:t>
            </a:r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=1/</a:t>
            </a:r>
            <a:r>
              <a:rPr lang="en-US" altLang="zh-CN" sz="24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T</a:t>
            </a:r>
            <a:endParaRPr lang="zh-CN" altLang="en-US" sz="24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1092691" y="3910033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50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2357243" y="4621405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迅速变化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2977134" y="4976833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不需要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500712" y="5339143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3×10</a:t>
            </a:r>
            <a:r>
              <a:rPr lang="en-US" altLang="zh-CN" sz="24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  <a:endParaRPr lang="zh-CN" altLang="en-US" sz="24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5687695" y="5348700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不变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748679" y="5733448"/>
            <a:ext cx="157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有可能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10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题）电磁波在空气中的传播速度约为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m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／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，当导线中通过电流时，放在旁边的小磁针发生偏转，说明电流周围存在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；丹麦物理学家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选填“法拉第”“奥斯特”或“欧姆”）是第一个发现电与磁之间联系的人。</a:t>
            </a:r>
            <a:endParaRPr lang="en-US" altLang="zh-CN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636104" y="1608133"/>
            <a:ext cx="162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3×10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6033052" y="2131353"/>
            <a:ext cx="1212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磁场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1394562" y="2512272"/>
            <a:ext cx="172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奥斯特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347755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14-3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所示的实验装置中，当导体棒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AB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竖直向上运动时，灵敏电流计的指针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u="sng" dirty="0" smtClean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偏转，让导体棒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AB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水平向右运动，灵敏电流计的指针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偏转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以上两空均选填“会”或“不会”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选填“电动机”或“发电机”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是应用电磁感应原理制成的。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7642503" y="1560326"/>
            <a:ext cx="119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不会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351071" y="2524421"/>
            <a:ext cx="70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09752" y="3093472"/>
            <a:ext cx="14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发电机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81" y="4233676"/>
            <a:ext cx="3376897" cy="2375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43707" y="964708"/>
            <a:ext cx="843391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(2017</a:t>
            </a:r>
            <a:r>
              <a:rPr lang="zh-CN" altLang="zh-CN" sz="2800" dirty="0"/>
              <a:t>年第</a:t>
            </a:r>
            <a:r>
              <a:rPr lang="en-US" altLang="zh-CN" sz="2800" dirty="0"/>
              <a:t>16</a:t>
            </a:r>
            <a:r>
              <a:rPr lang="zh-CN" altLang="zh-CN" sz="2800" dirty="0"/>
              <a:t>题</a:t>
            </a:r>
            <a:r>
              <a:rPr lang="en-US" altLang="zh-CN" sz="2800" dirty="0"/>
              <a:t>) (1)</a:t>
            </a:r>
            <a:r>
              <a:rPr lang="zh-CN" altLang="zh-CN" sz="2800" dirty="0"/>
              <a:t>螺线管通电后，小磁针静止时的指向如图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2</a:t>
            </a:r>
            <a:r>
              <a:rPr lang="zh-CN" altLang="zh-CN" sz="2800" dirty="0"/>
              <a:t>所示，则通电螺线管右端为</a:t>
            </a:r>
            <a:r>
              <a:rPr lang="en-US" altLang="zh-CN" sz="2800" dirty="0"/>
              <a:t>_____</a:t>
            </a:r>
            <a:r>
              <a:rPr lang="zh-CN" altLang="zh-CN" sz="2800" dirty="0"/>
              <a:t>极，电源的</a:t>
            </a:r>
            <a:r>
              <a:rPr lang="en-US" altLang="zh-CN" sz="2800" dirty="0"/>
              <a:t>_____</a:t>
            </a:r>
            <a:r>
              <a:rPr lang="zh-CN" altLang="zh-CN" sz="2800" dirty="0"/>
              <a:t>端为正极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(2018</a:t>
            </a:r>
            <a:r>
              <a:rPr lang="zh-CN" altLang="zh-CN" sz="2800" dirty="0"/>
              <a:t>年第</a:t>
            </a:r>
            <a:r>
              <a:rPr lang="en-US" altLang="zh-CN" sz="2800" dirty="0"/>
              <a:t>10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汽车</a:t>
            </a:r>
            <a:r>
              <a:rPr lang="en-US" altLang="zh-CN" sz="2800" dirty="0"/>
              <a:t>GPS</a:t>
            </a:r>
            <a:r>
              <a:rPr lang="zh-CN" altLang="zh-CN" sz="2800" dirty="0"/>
              <a:t>导航仪与通信卫星之间通过</a:t>
            </a:r>
            <a:r>
              <a:rPr lang="en-US" altLang="zh-CN" sz="2800" dirty="0"/>
              <a:t>_______</a:t>
            </a:r>
            <a:r>
              <a:rPr lang="zh-CN" altLang="zh-CN" sz="2800" dirty="0"/>
              <a:t>来传递信息，其在真空中的传播速度为</a:t>
            </a:r>
            <a:r>
              <a:rPr lang="en-US" altLang="zh-CN" sz="2800" dirty="0" smtClean="0"/>
              <a:t>________</a:t>
            </a:r>
            <a:r>
              <a:rPr lang="en-US" altLang="zh-CN" sz="2800" dirty="0"/>
              <a:t>m/s</a:t>
            </a:r>
            <a:r>
              <a:rPr lang="zh-CN" altLang="zh-CN" sz="2800" dirty="0"/>
              <a:t>；如图</a:t>
            </a:r>
            <a:r>
              <a:rPr lang="en-US" altLang="zh-CN" sz="2800" dirty="0"/>
              <a:t>14</a:t>
            </a:r>
            <a:r>
              <a:rPr lang="zh-CN" altLang="zh-CN" sz="2800" dirty="0"/>
              <a:t>－</a:t>
            </a:r>
            <a:r>
              <a:rPr lang="en-US" altLang="zh-CN" sz="2800" dirty="0"/>
              <a:t>3</a:t>
            </a:r>
            <a:r>
              <a:rPr lang="zh-CN" altLang="zh-CN" sz="2800" dirty="0"/>
              <a:t>所示是表示音频、视频和射频三种信号的波形示意图，频率最高的是</a:t>
            </a:r>
            <a:r>
              <a:rPr lang="en-US" altLang="zh-CN" sz="2800" dirty="0"/>
              <a:t>______</a:t>
            </a:r>
            <a:r>
              <a:rPr lang="zh-CN" altLang="zh-CN" sz="2800" dirty="0"/>
              <a:t>信号。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6786569" y="1423637"/>
            <a:ext cx="84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N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287008" y="1786635"/>
            <a:ext cx="84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右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76532" y="5214397"/>
            <a:ext cx="14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电磁波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363897" y="5678544"/>
            <a:ext cx="14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3×10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441453" y="6020035"/>
            <a:ext cx="14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射频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327" y="2424832"/>
            <a:ext cx="5615242" cy="233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7908</Words>
  <Application>Microsoft Office PowerPoint</Application>
  <PresentationFormat>自定义</PresentationFormat>
  <Paragraphs>613</Paragraphs>
  <Slides>58</Slides>
  <Notes>56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58</vt:i4>
      </vt:variant>
    </vt:vector>
  </HeadingPairs>
  <TitlesOfParts>
    <vt:vector size="60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2016-09-10T02:18:00Z</dcterms:created>
  <dcterms:modified xsi:type="dcterms:W3CDTF">2020-04-18T09:44:24Z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