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Default Extension="fntdata" ContentType="application/x-fontdata"/>
  <Default Extension="png" ContentType="image/png"/>
  <Default Extension="wmf" ContentType="image/x-wmf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Relationship Id="rId5" Type="http://schemas.openxmlformats.org/officeDocument/2006/relationships/custom-properties" Target="docProps/custom.xml" /></Relationships>
</file>

<file path=ppt/presentation.xml><?xml version="1.0" encoding="utf-8"?>
<!--Generated by Aspose.Slides for .NET 20.5-->
<p:presentation xmlns:r="http://schemas.openxmlformats.org/officeDocument/2006/relationships" xmlns:a="http://schemas.openxmlformats.org/drawingml/2006/main" xmlns:p="http://schemas.openxmlformats.org/presentationml/2006/main" embedTrueTypeFonts="1" saveSubsetFonts="1">
  <p:sldMasterIdLst>
    <p:sldMasterId id="2147483648" r:id="rId1"/>
  </p:sldMasterIdLst>
  <p:notesMasterIdLst>
    <p:notesMasterId r:id="rId2"/>
  </p:notesMasterIdLst>
  <p:sldIdLst>
    <p:sldId id="460" r:id="rId3"/>
    <p:sldId id="390" r:id="rId4"/>
    <p:sldId id="453" r:id="rId5"/>
    <p:sldId id="467" r:id="rId6"/>
    <p:sldId id="468" r:id="rId7"/>
    <p:sldId id="469" r:id="rId8"/>
    <p:sldId id="527" r:id="rId9"/>
    <p:sldId id="470" r:id="rId10"/>
    <p:sldId id="471" r:id="rId11"/>
    <p:sldId id="472" r:id="rId12"/>
    <p:sldId id="528" r:id="rId13"/>
    <p:sldId id="497" r:id="rId14"/>
    <p:sldId id="473" r:id="rId15"/>
    <p:sldId id="474" r:id="rId16"/>
    <p:sldId id="475" r:id="rId17"/>
    <p:sldId id="493" r:id="rId18"/>
    <p:sldId id="477" r:id="rId19"/>
    <p:sldId id="494" r:id="rId20"/>
    <p:sldId id="479" r:id="rId21"/>
    <p:sldId id="495" r:id="rId22"/>
    <p:sldId id="498" r:id="rId23"/>
    <p:sldId id="499" r:id="rId24"/>
    <p:sldId id="456" r:id="rId25"/>
    <p:sldId id="457" r:id="rId26"/>
    <p:sldId id="481" r:id="rId27"/>
    <p:sldId id="500" r:id="rId28"/>
    <p:sldId id="501" r:id="rId29"/>
    <p:sldId id="502" r:id="rId30"/>
    <p:sldId id="503" r:id="rId31"/>
    <p:sldId id="505" r:id="rId32"/>
    <p:sldId id="506" r:id="rId33"/>
    <p:sldId id="507" r:id="rId34"/>
    <p:sldId id="508" r:id="rId35"/>
    <p:sldId id="482" r:id="rId36"/>
    <p:sldId id="483" r:id="rId37"/>
    <p:sldId id="484" r:id="rId38"/>
    <p:sldId id="458" r:id="rId39"/>
    <p:sldId id="464" r:id="rId40"/>
    <p:sldId id="465" r:id="rId41"/>
    <p:sldId id="529" r:id="rId42"/>
    <p:sldId id="510" r:id="rId43"/>
    <p:sldId id="530" r:id="rId44"/>
    <p:sldId id="461" r:id="rId45"/>
    <p:sldId id="459" r:id="rId46"/>
    <p:sldId id="462" r:id="rId47"/>
    <p:sldId id="485" r:id="rId48"/>
    <p:sldId id="486" r:id="rId49"/>
    <p:sldId id="487" r:id="rId50"/>
    <p:sldId id="488" r:id="rId51"/>
    <p:sldId id="489" r:id="rId52"/>
    <p:sldId id="490" r:id="rId53"/>
    <p:sldId id="491" r:id="rId54"/>
    <p:sldId id="492" r:id="rId55"/>
    <p:sldId id="511" r:id="rId56"/>
    <p:sldId id="512" r:id="rId57"/>
    <p:sldId id="513" r:id="rId58"/>
    <p:sldId id="514" r:id="rId59"/>
    <p:sldId id="515" r:id="rId60"/>
    <p:sldId id="516" r:id="rId61"/>
    <p:sldId id="517" r:id="rId62"/>
    <p:sldId id="518" r:id="rId63"/>
    <p:sldId id="519" r:id="rId64"/>
    <p:sldId id="520" r:id="rId65"/>
    <p:sldId id="521" r:id="rId66"/>
    <p:sldId id="522" r:id="rId67"/>
    <p:sldId id="523" r:id="rId68"/>
    <p:sldId id="524" r:id="rId69"/>
    <p:sldId id="525" r:id="rId70"/>
    <p:sldId id="526" r:id="rId71"/>
  </p:sldIdLst>
  <p:sldSz cx="9144000" cy="5143500" type="screen16x9"/>
  <p:notesSz cx="6858000" cy="9144000"/>
  <p:embeddedFontLst>
    <p:embeddedFont>
      <p:font typeface="楷体_GB2312" panose="02010609030101010101" pitchFamily="49" charset="-122"/>
      <p:regular r:id="rId73"/>
    </p:embeddedFont>
    <p:embeddedFont>
      <p:font typeface="黑体" panose="02010609060101010101" pitchFamily="49" charset="-122"/>
      <p:regular r:id="rId74"/>
    </p:embeddedFont>
    <p:embeddedFont>
      <p:font typeface="经典繁仿黑" panose="02010609000101010101" pitchFamily="49" charset="-122"/>
      <p:regular r:id="rId75"/>
    </p:embeddedFont>
    <p:embeddedFont>
      <p:font typeface="MS Gothic" panose="020B0609070205080204" pitchFamily="49" charset="-128"/>
      <p:regular r:id="rId76"/>
    </p:embeddedFont>
    <p:embeddedFont>
      <p:font typeface="等线" panose="02010600030101010101" pitchFamily="2" charset="-122"/>
      <p:regular r:id="rId77"/>
    </p:embeddedFont>
  </p:embeddedFontLst>
  <p:custDataLst>
    <p:tags r:id="rId72"/>
  </p:custDataLst>
  <p:defaultTextStyle>
    <a:defPPr>
      <a:defRPr lang="zh-CN"/>
    </a:defPPr>
    <a:lvl1pPr algn="l" rtl="0" fontAlgn="base">
      <a:lnSpc>
        <a:spcPct val="150000"/>
      </a:lnSpc>
      <a:spcBef>
        <a:spcPct val="0"/>
      </a:spcBef>
      <a:spcAft>
        <a:spcPct val="0"/>
      </a:spcAft>
      <a:defRPr sz="2000" b="1" kern="1200">
        <a:solidFill>
          <a:srgbClr val="000000"/>
        </a:solidFill>
        <a:latin typeface="楷体_GB2312" panose="02010609030101010101" pitchFamily="49" charset="-122"/>
        <a:ea typeface="楷体_GB2312" panose="02010609030101010101" pitchFamily="49" charset="-122"/>
        <a:cs typeface="+mn-cs"/>
      </a:defRPr>
    </a:lvl1pPr>
    <a:lvl2pPr marL="341630" indent="116205" algn="l" rtl="0" fontAlgn="base">
      <a:lnSpc>
        <a:spcPct val="150000"/>
      </a:lnSpc>
      <a:spcBef>
        <a:spcPct val="0"/>
      </a:spcBef>
      <a:spcAft>
        <a:spcPct val="0"/>
      </a:spcAft>
      <a:defRPr sz="2000" b="1" kern="1200">
        <a:solidFill>
          <a:srgbClr val="000000"/>
        </a:solidFill>
        <a:latin typeface="楷体_GB2312" panose="02010609030101010101" pitchFamily="49" charset="-122"/>
        <a:ea typeface="楷体_GB2312" panose="02010609030101010101" pitchFamily="49" charset="-122"/>
        <a:cs typeface="+mn-cs"/>
      </a:defRPr>
    </a:lvl2pPr>
    <a:lvl3pPr marL="684530" indent="230505" algn="l" rtl="0" fontAlgn="base">
      <a:lnSpc>
        <a:spcPct val="150000"/>
      </a:lnSpc>
      <a:spcBef>
        <a:spcPct val="0"/>
      </a:spcBef>
      <a:spcAft>
        <a:spcPct val="0"/>
      </a:spcAft>
      <a:defRPr sz="2000" b="1" kern="1200">
        <a:solidFill>
          <a:srgbClr val="000000"/>
        </a:solidFill>
        <a:latin typeface="楷体_GB2312" panose="02010609030101010101" pitchFamily="49" charset="-122"/>
        <a:ea typeface="楷体_GB2312" panose="02010609030101010101" pitchFamily="49" charset="-122"/>
        <a:cs typeface="+mn-cs"/>
      </a:defRPr>
    </a:lvl3pPr>
    <a:lvl4pPr marL="1027430" indent="344805" algn="l" rtl="0" fontAlgn="base">
      <a:lnSpc>
        <a:spcPct val="150000"/>
      </a:lnSpc>
      <a:spcBef>
        <a:spcPct val="0"/>
      </a:spcBef>
      <a:spcAft>
        <a:spcPct val="0"/>
      </a:spcAft>
      <a:defRPr sz="2000" b="1" kern="1200">
        <a:solidFill>
          <a:srgbClr val="000000"/>
        </a:solidFill>
        <a:latin typeface="楷体_GB2312" panose="02010609030101010101" pitchFamily="49" charset="-122"/>
        <a:ea typeface="楷体_GB2312" panose="02010609030101010101" pitchFamily="49" charset="-122"/>
        <a:cs typeface="+mn-cs"/>
      </a:defRPr>
    </a:lvl4pPr>
    <a:lvl5pPr marL="1370330" indent="459105" algn="l" rtl="0" fontAlgn="base">
      <a:lnSpc>
        <a:spcPct val="150000"/>
      </a:lnSpc>
      <a:spcBef>
        <a:spcPct val="0"/>
      </a:spcBef>
      <a:spcAft>
        <a:spcPct val="0"/>
      </a:spcAft>
      <a:defRPr sz="2000" b="1" kern="1200">
        <a:solidFill>
          <a:srgbClr val="000000"/>
        </a:solidFill>
        <a:latin typeface="楷体_GB2312" panose="02010609030101010101" pitchFamily="49" charset="-122"/>
        <a:ea typeface="楷体_GB2312" panose="02010609030101010101" pitchFamily="49" charset="-122"/>
        <a:cs typeface="+mn-cs"/>
      </a:defRPr>
    </a:lvl5pPr>
    <a:lvl6pPr marL="2286000" algn="l" defTabSz="914400" rtl="0" eaLnBrk="1" latinLnBrk="0" hangingPunct="1">
      <a:defRPr sz="2000" b="1" kern="1200">
        <a:solidFill>
          <a:srgbClr val="000000"/>
        </a:solidFill>
        <a:latin typeface="楷体_GB2312" panose="02010609030101010101" pitchFamily="49" charset="-122"/>
        <a:ea typeface="楷体_GB2312" panose="02010609030101010101" pitchFamily="49" charset="-122"/>
        <a:cs typeface="+mn-cs"/>
      </a:defRPr>
    </a:lvl6pPr>
    <a:lvl7pPr marL="2743200" algn="l" defTabSz="914400" rtl="0" eaLnBrk="1" latinLnBrk="0" hangingPunct="1">
      <a:defRPr sz="2000" b="1" kern="1200">
        <a:solidFill>
          <a:srgbClr val="000000"/>
        </a:solidFill>
        <a:latin typeface="楷体_GB2312" panose="02010609030101010101" pitchFamily="49" charset="-122"/>
        <a:ea typeface="楷体_GB2312" panose="02010609030101010101" pitchFamily="49" charset="-122"/>
        <a:cs typeface="+mn-cs"/>
      </a:defRPr>
    </a:lvl7pPr>
    <a:lvl8pPr marL="3200400" algn="l" defTabSz="914400" rtl="0" eaLnBrk="1" latinLnBrk="0" hangingPunct="1">
      <a:defRPr sz="2000" b="1" kern="1200">
        <a:solidFill>
          <a:srgbClr val="000000"/>
        </a:solidFill>
        <a:latin typeface="楷体_GB2312" panose="02010609030101010101" pitchFamily="49" charset="-122"/>
        <a:ea typeface="楷体_GB2312" panose="02010609030101010101" pitchFamily="49" charset="-122"/>
        <a:cs typeface="+mn-cs"/>
      </a:defRPr>
    </a:lvl8pPr>
    <a:lvl9pPr marL="3657600" algn="l" defTabSz="914400" rtl="0" eaLnBrk="1" latinLnBrk="0" hangingPunct="1">
      <a:defRPr sz="2000" b="1" kern="1200">
        <a:solidFill>
          <a:srgbClr val="000000"/>
        </a:solidFill>
        <a:latin typeface="楷体_GB2312" panose="02010609030101010101" pitchFamily="49" charset="-122"/>
        <a:ea typeface="楷体_GB2312" panose="02010609030101010101" pitchFamily="49" charset="-122"/>
        <a:cs typeface="+mn-cs"/>
      </a:defRPr>
    </a:lvl9pPr>
  </p:defaultTextStyle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3" autoAdjust="0"/>
    <p:restoredTop sz="94728" autoAdjust="0"/>
  </p:normalViewPr>
  <p:slideViewPr>
    <p:cSldViewPr>
      <p:cViewPr varScale="1">
        <p:scale>
          <a:sx n="104" d="100"/>
          <a:sy n="104" d="100"/>
        </p:scale>
        <p:origin x="522" y="96"/>
      </p:cViewPr>
      <p:guideLst>
        <p:guide orient="horz" pos="1692"/>
        <p:guide pos="2861"/>
      </p:guideLst>
    </p:cSldViewPr>
  </p:slideViewPr>
  <p:outlineViewPr>
    <p:cViewPr>
      <p:scale>
        <a:sx n="33" d="100"/>
        <a:sy n="33" d="100"/>
      </p:scale>
      <p:origin x="0" y="1003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" d="100"/>
          <a:sy n="1" d="100"/>
        </p:scale>
        <p:origin x="0" y="0"/>
      </p:cViewPr>
    </p:cSldViewPr>
  </p:notesViewPr>
  <p:gridSpacing cx="36004" cy="36004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slide" Target="slides/slide8.xml" /><Relationship Id="rId11" Type="http://schemas.openxmlformats.org/officeDocument/2006/relationships/slide" Target="slides/slide9.xml" /><Relationship Id="rId12" Type="http://schemas.openxmlformats.org/officeDocument/2006/relationships/slide" Target="slides/slide10.xml" /><Relationship Id="rId13" Type="http://schemas.openxmlformats.org/officeDocument/2006/relationships/slide" Target="slides/slide11.xml" /><Relationship Id="rId14" Type="http://schemas.openxmlformats.org/officeDocument/2006/relationships/slide" Target="slides/slide12.xml" /><Relationship Id="rId15" Type="http://schemas.openxmlformats.org/officeDocument/2006/relationships/slide" Target="slides/slide13.xml" /><Relationship Id="rId16" Type="http://schemas.openxmlformats.org/officeDocument/2006/relationships/slide" Target="slides/slide14.xml" /><Relationship Id="rId17" Type="http://schemas.openxmlformats.org/officeDocument/2006/relationships/slide" Target="slides/slide15.xml" /><Relationship Id="rId18" Type="http://schemas.openxmlformats.org/officeDocument/2006/relationships/slide" Target="slides/slide16.xml" /><Relationship Id="rId19" Type="http://schemas.openxmlformats.org/officeDocument/2006/relationships/slide" Target="slides/slide17.xml" /><Relationship Id="rId2" Type="http://schemas.openxmlformats.org/officeDocument/2006/relationships/notesMaster" Target="notesMasters/notesMaster1.xml" /><Relationship Id="rId20" Type="http://schemas.openxmlformats.org/officeDocument/2006/relationships/slide" Target="slides/slide18.xml" /><Relationship Id="rId21" Type="http://schemas.openxmlformats.org/officeDocument/2006/relationships/slide" Target="slides/slide19.xml" /><Relationship Id="rId22" Type="http://schemas.openxmlformats.org/officeDocument/2006/relationships/slide" Target="slides/slide20.xml" /><Relationship Id="rId23" Type="http://schemas.openxmlformats.org/officeDocument/2006/relationships/slide" Target="slides/slide21.xml" /><Relationship Id="rId24" Type="http://schemas.openxmlformats.org/officeDocument/2006/relationships/slide" Target="slides/slide22.xml" /><Relationship Id="rId25" Type="http://schemas.openxmlformats.org/officeDocument/2006/relationships/slide" Target="slides/slide23.xml" /><Relationship Id="rId26" Type="http://schemas.openxmlformats.org/officeDocument/2006/relationships/slide" Target="slides/slide24.xml" /><Relationship Id="rId27" Type="http://schemas.openxmlformats.org/officeDocument/2006/relationships/slide" Target="slides/slide25.xml" /><Relationship Id="rId28" Type="http://schemas.openxmlformats.org/officeDocument/2006/relationships/slide" Target="slides/slide26.xml" /><Relationship Id="rId29" Type="http://schemas.openxmlformats.org/officeDocument/2006/relationships/slide" Target="slides/slide27.xml" /><Relationship Id="rId3" Type="http://schemas.openxmlformats.org/officeDocument/2006/relationships/slide" Target="slides/slide1.xml" /><Relationship Id="rId30" Type="http://schemas.openxmlformats.org/officeDocument/2006/relationships/slide" Target="slides/slide28.xml" /><Relationship Id="rId31" Type="http://schemas.openxmlformats.org/officeDocument/2006/relationships/slide" Target="slides/slide29.xml" /><Relationship Id="rId32" Type="http://schemas.openxmlformats.org/officeDocument/2006/relationships/slide" Target="slides/slide30.xml" /><Relationship Id="rId33" Type="http://schemas.openxmlformats.org/officeDocument/2006/relationships/slide" Target="slides/slide31.xml" /><Relationship Id="rId34" Type="http://schemas.openxmlformats.org/officeDocument/2006/relationships/slide" Target="slides/slide32.xml" /><Relationship Id="rId35" Type="http://schemas.openxmlformats.org/officeDocument/2006/relationships/slide" Target="slides/slide33.xml" /><Relationship Id="rId36" Type="http://schemas.openxmlformats.org/officeDocument/2006/relationships/slide" Target="slides/slide34.xml" /><Relationship Id="rId37" Type="http://schemas.openxmlformats.org/officeDocument/2006/relationships/slide" Target="slides/slide35.xml" /><Relationship Id="rId38" Type="http://schemas.openxmlformats.org/officeDocument/2006/relationships/slide" Target="slides/slide36.xml" /><Relationship Id="rId39" Type="http://schemas.openxmlformats.org/officeDocument/2006/relationships/slide" Target="slides/slide37.xml" /><Relationship Id="rId4" Type="http://schemas.openxmlformats.org/officeDocument/2006/relationships/slide" Target="slides/slide2.xml" /><Relationship Id="rId40" Type="http://schemas.openxmlformats.org/officeDocument/2006/relationships/slide" Target="slides/slide38.xml" /><Relationship Id="rId41" Type="http://schemas.openxmlformats.org/officeDocument/2006/relationships/slide" Target="slides/slide39.xml" /><Relationship Id="rId42" Type="http://schemas.openxmlformats.org/officeDocument/2006/relationships/slide" Target="slides/slide40.xml" /><Relationship Id="rId43" Type="http://schemas.openxmlformats.org/officeDocument/2006/relationships/slide" Target="slides/slide41.xml" /><Relationship Id="rId44" Type="http://schemas.openxmlformats.org/officeDocument/2006/relationships/slide" Target="slides/slide42.xml" /><Relationship Id="rId45" Type="http://schemas.openxmlformats.org/officeDocument/2006/relationships/slide" Target="slides/slide43.xml" /><Relationship Id="rId46" Type="http://schemas.openxmlformats.org/officeDocument/2006/relationships/slide" Target="slides/slide44.xml" /><Relationship Id="rId47" Type="http://schemas.openxmlformats.org/officeDocument/2006/relationships/slide" Target="slides/slide45.xml" /><Relationship Id="rId48" Type="http://schemas.openxmlformats.org/officeDocument/2006/relationships/slide" Target="slides/slide46.xml" /><Relationship Id="rId49" Type="http://schemas.openxmlformats.org/officeDocument/2006/relationships/slide" Target="slides/slide47.xml" /><Relationship Id="rId5" Type="http://schemas.openxmlformats.org/officeDocument/2006/relationships/slide" Target="slides/slide3.xml" /><Relationship Id="rId50" Type="http://schemas.openxmlformats.org/officeDocument/2006/relationships/slide" Target="slides/slide48.xml" /><Relationship Id="rId51" Type="http://schemas.openxmlformats.org/officeDocument/2006/relationships/slide" Target="slides/slide49.xml" /><Relationship Id="rId52" Type="http://schemas.openxmlformats.org/officeDocument/2006/relationships/slide" Target="slides/slide50.xml" /><Relationship Id="rId53" Type="http://schemas.openxmlformats.org/officeDocument/2006/relationships/slide" Target="slides/slide51.xml" /><Relationship Id="rId54" Type="http://schemas.openxmlformats.org/officeDocument/2006/relationships/slide" Target="slides/slide52.xml" /><Relationship Id="rId55" Type="http://schemas.openxmlformats.org/officeDocument/2006/relationships/slide" Target="slides/slide53.xml" /><Relationship Id="rId56" Type="http://schemas.openxmlformats.org/officeDocument/2006/relationships/slide" Target="slides/slide54.xml" /><Relationship Id="rId57" Type="http://schemas.openxmlformats.org/officeDocument/2006/relationships/slide" Target="slides/slide55.xml" /><Relationship Id="rId58" Type="http://schemas.openxmlformats.org/officeDocument/2006/relationships/slide" Target="slides/slide56.xml" /><Relationship Id="rId59" Type="http://schemas.openxmlformats.org/officeDocument/2006/relationships/slide" Target="slides/slide57.xml" /><Relationship Id="rId6" Type="http://schemas.openxmlformats.org/officeDocument/2006/relationships/slide" Target="slides/slide4.xml" /><Relationship Id="rId60" Type="http://schemas.openxmlformats.org/officeDocument/2006/relationships/slide" Target="slides/slide58.xml" /><Relationship Id="rId61" Type="http://schemas.openxmlformats.org/officeDocument/2006/relationships/slide" Target="slides/slide59.xml" /><Relationship Id="rId62" Type="http://schemas.openxmlformats.org/officeDocument/2006/relationships/slide" Target="slides/slide60.xml" /><Relationship Id="rId63" Type="http://schemas.openxmlformats.org/officeDocument/2006/relationships/slide" Target="slides/slide61.xml" /><Relationship Id="rId64" Type="http://schemas.openxmlformats.org/officeDocument/2006/relationships/slide" Target="slides/slide62.xml" /><Relationship Id="rId65" Type="http://schemas.openxmlformats.org/officeDocument/2006/relationships/slide" Target="slides/slide63.xml" /><Relationship Id="rId66" Type="http://schemas.openxmlformats.org/officeDocument/2006/relationships/slide" Target="slides/slide64.xml" /><Relationship Id="rId67" Type="http://schemas.openxmlformats.org/officeDocument/2006/relationships/slide" Target="slides/slide65.xml" /><Relationship Id="rId68" Type="http://schemas.openxmlformats.org/officeDocument/2006/relationships/slide" Target="slides/slide66.xml" /><Relationship Id="rId69" Type="http://schemas.openxmlformats.org/officeDocument/2006/relationships/slide" Target="slides/slide67.xml" /><Relationship Id="rId7" Type="http://schemas.openxmlformats.org/officeDocument/2006/relationships/slide" Target="slides/slide5.xml" /><Relationship Id="rId70" Type="http://schemas.openxmlformats.org/officeDocument/2006/relationships/slide" Target="slides/slide68.xml" /><Relationship Id="rId71" Type="http://schemas.openxmlformats.org/officeDocument/2006/relationships/slide" Target="slides/slide69.xml" /><Relationship Id="rId72" Type="http://schemas.openxmlformats.org/officeDocument/2006/relationships/tags" Target="tags/tag1.xml" /><Relationship Id="rId73" Type="http://schemas.openxmlformats.org/officeDocument/2006/relationships/font" Target="fonts/font1.fntdata" /><Relationship Id="rId74" Type="http://schemas.openxmlformats.org/officeDocument/2006/relationships/font" Target="fonts/font2.fntdata" /><Relationship Id="rId75" Type="http://schemas.openxmlformats.org/officeDocument/2006/relationships/font" Target="fonts/font3.fntdata" /><Relationship Id="rId76" Type="http://schemas.openxmlformats.org/officeDocument/2006/relationships/font" Target="fonts/font4.fntdata" /><Relationship Id="rId77" Type="http://schemas.openxmlformats.org/officeDocument/2006/relationships/font" Target="fonts/font5.fntdata" /><Relationship Id="rId78" Type="http://schemas.openxmlformats.org/officeDocument/2006/relationships/presProps" Target="presProps.xml" /><Relationship Id="rId79" Type="http://schemas.openxmlformats.org/officeDocument/2006/relationships/viewProps" Target="viewProps.xml" /><Relationship Id="rId8" Type="http://schemas.openxmlformats.org/officeDocument/2006/relationships/slide" Target="slides/slide6.xml" /><Relationship Id="rId80" Type="http://schemas.openxmlformats.org/officeDocument/2006/relationships/theme" Target="theme/theme1.xml" /><Relationship Id="rId81" Type="http://schemas.openxmlformats.org/officeDocument/2006/relationships/tableStyles" Target="tableStyles.xml" /><Relationship Id="rId9" Type="http://schemas.openxmlformats.org/officeDocument/2006/relationships/slide" Target="slides/slide7.xml" /></Relationships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050" name="页眉占位符 1"/>
          <p:cNvSpPr>
            <a:spLocks noGrp="1" noChangeArrowheads="1"/>
          </p:cNvSpPr>
          <p:nvPr>
            <p:ph type="hdr" sz="quarter" idx="4294967295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lnSpc>
                <a:spcPct val="100000"/>
              </a:lnSpc>
              <a:buFont typeface="Arial" panose="020b0604020202020204" pitchFamily="34" charset="0"/>
              <a:buNone/>
              <a:defRPr sz="1200" b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2051" name="日期占位符 2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 eaLnBrk="1" hangingPunct="1">
              <a:lnSpc>
                <a:spcPct val="100000"/>
              </a:lnSpc>
              <a:buFont typeface="Arial" panose="020b0604020202020204" pitchFamily="34" charset="0"/>
              <a:buNone/>
              <a:defRPr sz="1800" b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fld id="{D0212E7F-F97A-4F71-A3C0-801615C7B242}" type="datetime1">
              <a:rPr lang="zh-CN" altLang="en-US"/>
              <a:t/>
            </a:fld>
            <a:endParaRPr lang="zh-CN" altLang="en-US" sz="1200"/>
          </a:p>
        </p:txBody>
      </p:sp>
      <p:sp>
        <p:nvSpPr>
          <p:cNvPr id="7172" name="幻灯片图像占位符 3"/>
          <p:cNvSpPr>
            <a:spLocks noGrp="1" noRot="1" noChangeAspect="1" noChangeArrowheads="1"/>
          </p:cNvSpPr>
          <p:nvPr>
            <p:ph type="sldImg" idx="9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2053" name="备注占位符 4"/>
          <p:cNvSpPr>
            <a:spLocks noGrp="1" noRot="1" noChangeAspect="1"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bevel/>
              </a14:hiddenLine>
            </a:ext>
          </a:extLst>
        </p:spPr>
        <p:txBody>
          <a:bodyPr anchor="ctr"/>
          <a:lstStyle>
            <a:lvl1pPr defTabSz="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defTabSz="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defTabSz="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defTabSz="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457200" defTabSz="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914400" defTabSz="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1371600" defTabSz="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1828800" defTabSz="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defRPr/>
            </a:pPr>
            <a:r>
              <a:rPr lang="zh-CN" altLang="en-US" b="0" smtClean="0">
                <a:ea typeface="宋体" panose="02010600030101010101" pitchFamily="2" charset="-122"/>
              </a:rPr>
              <a:t>单击此处编辑母版文本样式</a:t>
            </a:r>
            <a:endParaRPr lang="zh-CN" altLang="en-US" b="0" smtClean="0">
              <a:ea typeface="宋体" panose="02010600030101010101" pitchFamily="2" charset="-122"/>
            </a:endParaRPr>
          </a:p>
          <a:p>
            <a:pPr>
              <a:lnSpc>
                <a:spcPct val="100000"/>
              </a:lnSpc>
              <a:defRPr/>
            </a:pPr>
            <a:r>
              <a:rPr lang="zh-CN" altLang="en-US" b="0" smtClean="0">
                <a:ea typeface="宋体" panose="02010600030101010101" pitchFamily="2" charset="-122"/>
              </a:rPr>
              <a:t>第二级</a:t>
            </a:r>
            <a:endParaRPr lang="zh-CN" altLang="en-US" b="0" smtClean="0">
              <a:ea typeface="宋体" panose="02010600030101010101" pitchFamily="2" charset="-122"/>
            </a:endParaRPr>
          </a:p>
          <a:p>
            <a:pPr>
              <a:lnSpc>
                <a:spcPct val="100000"/>
              </a:lnSpc>
              <a:defRPr/>
            </a:pPr>
            <a:r>
              <a:rPr lang="zh-CN" altLang="en-US" b="0" smtClean="0">
                <a:ea typeface="宋体" panose="02010600030101010101" pitchFamily="2" charset="-122"/>
              </a:rPr>
              <a:t>第三级</a:t>
            </a:r>
            <a:endParaRPr lang="zh-CN" altLang="en-US" b="0" smtClean="0">
              <a:ea typeface="宋体" panose="02010600030101010101" pitchFamily="2" charset="-122"/>
            </a:endParaRPr>
          </a:p>
          <a:p>
            <a:pPr>
              <a:lnSpc>
                <a:spcPct val="100000"/>
              </a:lnSpc>
              <a:defRPr/>
            </a:pPr>
            <a:r>
              <a:rPr lang="zh-CN" altLang="en-US" b="0" smtClean="0">
                <a:ea typeface="宋体" panose="02010600030101010101" pitchFamily="2" charset="-122"/>
              </a:rPr>
              <a:t>第四级</a:t>
            </a:r>
            <a:endParaRPr lang="zh-CN" altLang="en-US" b="0" smtClean="0">
              <a:ea typeface="宋体" panose="02010600030101010101" pitchFamily="2" charset="-122"/>
            </a:endParaRPr>
          </a:p>
          <a:p>
            <a:pPr>
              <a:lnSpc>
                <a:spcPct val="100000"/>
              </a:lnSpc>
              <a:defRPr/>
            </a:pPr>
            <a:r>
              <a:rPr lang="zh-CN" altLang="en-US" b="0" smtClean="0">
                <a:ea typeface="宋体" panose="02010600030101010101" pitchFamily="2" charset="-122"/>
              </a:rPr>
              <a:t>第五级</a:t>
            </a:r>
            <a:endParaRPr lang="zh-CN" altLang="en-US" b="0" smtClean="0">
              <a:ea typeface="宋体" panose="02010600030101010101" pitchFamily="2" charset="-122"/>
            </a:endParaRPr>
          </a:p>
        </p:txBody>
      </p:sp>
      <p:sp>
        <p:nvSpPr>
          <p:cNvPr id="2054" name="页脚占位符 5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/>
          <a:lstStyle>
            <a:lvl1pPr eaLnBrk="1" hangingPunct="1">
              <a:lnSpc>
                <a:spcPct val="100000"/>
              </a:lnSpc>
              <a:buFont typeface="Arial" panose="020b0604020202020204" pitchFamily="34" charset="0"/>
              <a:buNone/>
              <a:defRPr sz="1200" b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2055" name="灯片编号占位符 6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/>
          <a:lstStyle>
            <a:lvl1pPr algn="r" eaLnBrk="1" hangingPunct="1">
              <a:lnSpc>
                <a:spcPct val="100000"/>
              </a:lnSpc>
              <a:defRPr sz="1800" b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fld id="{9A2C9D4F-68E0-4183-B784-FC5F8D8848D8}" type="slidenum">
              <a:rPr lang="zh-CN" altLang="en-US"/>
              <a:t/>
            </a:fld>
            <a:endParaRPr lang="zh-CN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/>
  <p:notesStyle>
    <a:lvl1pPr algn="l" defTabSz="0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defTabSz="0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defTabSz="0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defTabSz="0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defTabSz="0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1266" name="幻灯片图像占位符 1"/>
          <p:cNvSpPr>
            <a:spLocks noGrp="1" noRot="1" noChangeAspect="1" noChangeArrowheads="1" noTextEdit="1"/>
          </p:cNvSpPr>
          <p:nvPr>
            <p:ph type="sldImg" idx="4294967295"/>
          </p:nvPr>
        </p:nvSpPr>
        <p:spPr/>
      </p:sp>
      <p:sp>
        <p:nvSpPr>
          <p:cNvPr id="11267" name="备注占位符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400550"/>
            <a:ext cx="5486400" cy="3600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 smtClean="0"/>
          </a:p>
        </p:txBody>
      </p:sp>
      <p:sp>
        <p:nvSpPr>
          <p:cNvPr id="11268" name="日期占位符 3"/>
          <p:cNvSpPr txBox="1">
            <a:spLocks noGrp="1" noChangeArrowheads="1"/>
          </p:cNvSpPr>
          <p:nvPr/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9pPr>
          </a:lstStyle>
          <a:p>
            <a:pPr algn="r" eaLnBrk="1" hangingPunct="1">
              <a:lnSpc>
                <a:spcPct val="100000"/>
              </a:lnSpc>
            </a:pPr>
            <a:fld id="{F3CB8EA0-732A-4218-A6BA-B978FB63E1EA}" type="datetime1">
              <a:rPr lang="zh-CN" altLang="en-US" sz="1000" b="0">
                <a:solidFill>
                  <a:schemeClr val="tx1"/>
                </a:solidFill>
                <a:latin typeface="Arial" panose="020b0604020202020204" pitchFamily="34" charset="0"/>
              </a:rPr>
              <a:t>2021/1/8</a:t>
            </a:fld>
            <a:endParaRPr lang="en-US" altLang="zh-CN" sz="1000" b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11269" name="灯片编号占位符 4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9pPr>
          </a:lstStyle>
          <a:p>
            <a:pPr algn="r" eaLnBrk="1" hangingPunct="1">
              <a:lnSpc>
                <a:spcPct val="100000"/>
              </a:lnSpc>
            </a:pPr>
            <a:fld id="{B61DF3E8-5D20-4342-8867-EB158DE0A946}" type="slidenum">
              <a:rPr lang="zh-CN" altLang="en-US" sz="1000" b="0">
                <a:solidFill>
                  <a:schemeClr val="tx1"/>
                </a:solidFill>
                <a:latin typeface="Arial" panose="020b0604020202020204" pitchFamily="34" charset="0"/>
              </a:rPr>
              <a:t>1</a:t>
            </a:fld>
            <a:endParaRPr lang="en-US" altLang="zh-CN" sz="1000" b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ransition/>
  <p:timing/>
  <p:txStyles>
    <p:titleStyle>
      <a:lvl1pPr algn="l" defTabSz="5143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 kern="1200">
          <a:solidFill>
            <a:schemeClr val="bg1"/>
          </a:solidFill>
          <a:latin typeface="+mj-lt"/>
          <a:ea typeface="+mj-ea"/>
          <a:cs typeface="+mj-cs"/>
        </a:defRPr>
      </a:lvl1pPr>
      <a:lvl2pPr algn="l" defTabSz="5143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华文中宋" panose="02010600040101010101" pitchFamily="2" charset="-122"/>
          <a:ea typeface="华文中宋" panose="02010600040101010101" pitchFamily="2" charset="-122"/>
        </a:defRPr>
      </a:lvl2pPr>
      <a:lvl3pPr algn="l" defTabSz="5143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华文中宋" panose="02010600040101010101" pitchFamily="2" charset="-122"/>
          <a:ea typeface="华文中宋" panose="02010600040101010101" pitchFamily="2" charset="-122"/>
        </a:defRPr>
      </a:lvl3pPr>
      <a:lvl4pPr algn="l" defTabSz="5143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华文中宋" panose="02010600040101010101" pitchFamily="2" charset="-122"/>
          <a:ea typeface="华文中宋" panose="02010600040101010101" pitchFamily="2" charset="-122"/>
        </a:defRPr>
      </a:lvl4pPr>
      <a:lvl5pPr algn="l" defTabSz="5143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华文中宋" panose="02010600040101010101" pitchFamily="2" charset="-122"/>
          <a:ea typeface="华文中宋" panose="02010600040101010101" pitchFamily="2" charset="-122"/>
        </a:defRPr>
      </a:lvl5pPr>
      <a:lvl6pPr marL="457200" algn="l" defTabSz="5143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华文中宋" panose="02010600040101010101" pitchFamily="2" charset="-122"/>
          <a:ea typeface="华文中宋" panose="02010600040101010101" pitchFamily="2" charset="-122"/>
        </a:defRPr>
      </a:lvl6pPr>
      <a:lvl7pPr marL="914400" algn="l" defTabSz="5143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华文中宋" panose="02010600040101010101" pitchFamily="2" charset="-122"/>
          <a:ea typeface="华文中宋" panose="02010600040101010101" pitchFamily="2" charset="-122"/>
        </a:defRPr>
      </a:lvl7pPr>
      <a:lvl8pPr marL="1371600" algn="l" defTabSz="5143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华文中宋" panose="02010600040101010101" pitchFamily="2" charset="-122"/>
          <a:ea typeface="华文中宋" panose="02010600040101010101" pitchFamily="2" charset="-122"/>
        </a:defRPr>
      </a:lvl8pPr>
      <a:lvl9pPr marL="1828800" algn="l" defTabSz="5143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华文中宋" panose="02010600040101010101" pitchFamily="2" charset="-122"/>
          <a:ea typeface="华文中宋" panose="02010600040101010101" pitchFamily="2" charset="-122"/>
        </a:defRPr>
      </a:lvl9pPr>
    </p:titleStyle>
    <p:bodyStyle>
      <a:lvl1pPr marL="271780" indent="-271780" algn="just" defTabSz="514350" rtl="0" eaLnBrk="0" fontAlgn="base" hangingPunct="0">
        <a:lnSpc>
          <a:spcPct val="110000"/>
        </a:lnSpc>
        <a:spcBef>
          <a:spcPts val="900"/>
        </a:spcBef>
        <a:spcAft>
          <a:spcPct val="0"/>
        </a:spcAft>
        <a:buClr>
          <a:schemeClr val="accent1"/>
        </a:buClr>
        <a:buSzPct val="60000"/>
        <a:buFont typeface="Wingdings" panose="05000000000000000000" pitchFamily="2" charset="2"/>
        <a:buChar char="u"/>
        <a:defRPr kern="1200">
          <a:solidFill>
            <a:schemeClr val="accent1"/>
          </a:solidFill>
          <a:latin typeface="+mn-lt"/>
          <a:ea typeface="+mn-ea"/>
          <a:cs typeface="+mn-cs"/>
        </a:defRPr>
      </a:lvl1pPr>
      <a:lvl2pPr marL="271780" indent="-271780" algn="just" defTabSz="514350" rtl="0" eaLnBrk="0" fontAlgn="base" hangingPunct="0">
        <a:lnSpc>
          <a:spcPct val="120000"/>
        </a:lnSpc>
        <a:spcBef>
          <a:spcPct val="0"/>
        </a:spcBef>
        <a:spcAft>
          <a:spcPts val="900"/>
        </a:spcAft>
        <a:buClr>
          <a:srgbClr val="ECA280"/>
        </a:buClr>
        <a:buFont typeface="幼圆" panose="02010509060101010101" pitchFamily="49" charset="-122"/>
        <a:buChar char=" "/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643255" indent="-128905" algn="l" defTabSz="514350" rtl="0" eaLnBrk="0" fontAlgn="base" hangingPunct="0">
        <a:lnSpc>
          <a:spcPct val="90000"/>
        </a:lnSpc>
        <a:spcBef>
          <a:spcPts val="275"/>
        </a:spcBef>
        <a:spcAft>
          <a:spcPct val="0"/>
        </a:spcAft>
        <a:buFont typeface="Arial" panose="020b0604020202020204" pitchFamily="34" charset="0"/>
        <a:buChar char="•"/>
        <a:defRPr sz="1100" kern="120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3pPr>
      <a:lvl4pPr marL="900430" indent="-128905" algn="l" defTabSz="514350" rtl="0" eaLnBrk="0" fontAlgn="base" hangingPunct="0">
        <a:lnSpc>
          <a:spcPct val="90000"/>
        </a:lnSpc>
        <a:spcBef>
          <a:spcPts val="275"/>
        </a:spcBef>
        <a:spcAft>
          <a:spcPct val="0"/>
        </a:spcAft>
        <a:buFont typeface="Arial" panose="020b0604020202020204" pitchFamily="34" charset="0"/>
        <a:buChar char="•"/>
        <a:defRPr sz="1000" kern="120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4pPr>
      <a:lvl5pPr marL="1157605" indent="-128905" algn="l" defTabSz="514350" rtl="0" eaLnBrk="0" fontAlgn="base" hangingPunct="0">
        <a:lnSpc>
          <a:spcPct val="90000"/>
        </a:lnSpc>
        <a:spcBef>
          <a:spcPts val="275"/>
        </a:spcBef>
        <a:spcAft>
          <a:spcPct val="0"/>
        </a:spcAft>
        <a:buFont typeface="Arial" panose="020b0604020202020204" pitchFamily="34" charset="0"/>
        <a:buChar char="•"/>
        <a:defRPr sz="1000" kern="120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/Relationships>
</file>

<file path=ppt/slides/_rels/slide1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3.png" /><Relationship Id="rId3" Type="http://schemas.openxmlformats.org/officeDocument/2006/relationships/image" Target="../media/image4.png" /></Relationships>
</file>

<file path=ppt/slides/_rels/slide1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5.wmf" /></Relationships>
</file>

<file path=ppt/slides/_rels/slide1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6.png" /></Relationships>
</file>

<file path=ppt/slides/_rels/slide1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7.wmf" /></Relationships>
</file>

<file path=ppt/slides/_rels/slide1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8.png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9.png" /></Relationships>
</file>

<file path=ppt/slides/_rels/slide2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0.png" /></Relationships>
</file>

<file path=ppt/slides/_rels/slide2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1.png" /><Relationship Id="rId3" Type="http://schemas.openxmlformats.org/officeDocument/2006/relationships/image" Target="../media/image12.png" /></Relationships>
</file>

<file path=ppt/slides/_rels/slide2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3.png" /></Relationships>
</file>

<file path=ppt/slides/_rels/slide2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4.png" /></Relationships>
</file>

<file path=ppt/slides/_rels/slide2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5.wmf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3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6.png" /></Relationships>
</file>

<file path=ppt/slides/_rels/slide3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3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7.png" /></Relationships>
</file>

<file path=ppt/slides/_rels/slide3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3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8.wmf" /></Relationships>
</file>

<file path=ppt/slides/_rels/slide3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3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3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9.png" /></Relationships>
</file>

<file path=ppt/slides/_rels/slide3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20.png" /></Relationships>
</file>

<file path=ppt/slides/_rels/slide3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21.png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4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22.png" /></Relationships>
</file>

<file path=ppt/slides/_rels/slide4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23.png" /></Relationships>
</file>

<file path=ppt/slides/_rels/slide4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24.png" /></Relationships>
</file>

<file path=ppt/slides/_rels/slide4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25.wmf" /><Relationship Id="rId3" Type="http://schemas.openxmlformats.org/officeDocument/2006/relationships/image" Target="../media/image26.png" /></Relationships>
</file>

<file path=ppt/slides/_rels/slide4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4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4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4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4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4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27.png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.png" /></Relationships>
</file>

<file path=ppt/slides/_rels/slide5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5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5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5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28.png" /></Relationships>
</file>

<file path=ppt/slides/_rels/slide5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5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29.wmf" /><Relationship Id="rId3" Type="http://schemas.openxmlformats.org/officeDocument/2006/relationships/image" Target="../media/image30.png" /></Relationships>
</file>

<file path=ppt/slides/_rels/slide5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5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5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31.png" /><Relationship Id="rId3" Type="http://schemas.openxmlformats.org/officeDocument/2006/relationships/image" Target="../media/image32.png" /></Relationships>
</file>

<file path=ppt/slides/_rels/slide5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6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6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6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33.png" /></Relationships>
</file>

<file path=ppt/slides/_rels/slide6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6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34.wmf" /></Relationships>
</file>

<file path=ppt/slides/_rels/slide6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6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35.png" /></Relationships>
</file>

<file path=ppt/slides/_rels/slide6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6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36.png" /></Relationships>
</file>

<file path=ppt/slides/_rels/slide6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37.png" /></Relationships>
</file>

<file path=ppt/slides/_rels/slide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2.png" /></Relationships>
</file>

<file path=ppt/slides/slide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2290" name="TextBox 1"/>
          <p:cNvSpPr txBox="1">
            <a:spLocks noChangeArrowheads="1"/>
          </p:cNvSpPr>
          <p:nvPr/>
        </p:nvSpPr>
        <p:spPr bwMode="auto">
          <a:xfrm>
            <a:off x="1597025" y="2176463"/>
            <a:ext cx="7151688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9pPr>
          </a:lstStyle>
          <a:p>
            <a:pPr algn="just" eaLnBrk="1" hangingPunct="1"/>
            <a:r>
              <a:rPr lang="zh-CN" altLang="en-US">
                <a:latin typeface="黑体" panose="02010609060101010101" pitchFamily="49" charset="-122"/>
                <a:ea typeface="黑体" panose="02010609060101010101" pitchFamily="49" charset="-122"/>
              </a:rPr>
              <a:t>温度与温度计</a:t>
            </a:r>
            <a:endParaRPr lang="en-US" altLang="zh-CN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244" name="TextBox 15"/>
          <p:cNvSpPr>
            <a:spLocks noChangeArrowheads="1"/>
          </p:cNvSpPr>
          <p:nvPr/>
        </p:nvSpPr>
        <p:spPr bwMode="auto">
          <a:xfrm>
            <a:off x="539750" y="638175"/>
            <a:ext cx="7667625" cy="709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9pPr>
          </a:lstStyle>
          <a:p>
            <a:pPr algn="ctr" eaLnBrk="1" hangingPunct="1">
              <a:buFont typeface="Arial" panose="020b0604020202020204" pitchFamily="34" charset="0"/>
              <a:buNone/>
            </a:pPr>
            <a:r>
              <a:rPr lang="en-US" altLang="zh-CN" sz="2700" b="0">
                <a:latin typeface="Times New Roman" panose="02020603050405020304" pitchFamily="18" charset="0"/>
                <a:ea typeface="黑体" panose="02010609060101010101" pitchFamily="49" charset="-122"/>
                <a:sym typeface="经典繁仿黑" panose="02010609000101010101" pitchFamily="49" charset="-122"/>
              </a:rPr>
              <a:t>第三讲　物态变化</a:t>
            </a:r>
            <a:endParaRPr lang="zh-CN" altLang="en-US" sz="2700" b="0">
              <a:latin typeface="Times New Roman" panose="02020603050405020304" pitchFamily="18" charset="0"/>
              <a:ea typeface="黑体" panose="02010609060101010101" pitchFamily="49" charset="-122"/>
              <a:sym typeface="经典繁仿黑" panose="02010609000101010101" pitchFamily="49" charset="-122"/>
            </a:endParaRPr>
          </a:p>
        </p:txBody>
      </p:sp>
      <p:sp>
        <p:nvSpPr>
          <p:cNvPr id="10247" name="TextBox 1"/>
          <p:cNvSpPr txBox="1">
            <a:spLocks noChangeArrowheads="1"/>
          </p:cNvSpPr>
          <p:nvPr/>
        </p:nvSpPr>
        <p:spPr bwMode="auto">
          <a:xfrm>
            <a:off x="346075" y="2617788"/>
            <a:ext cx="8389938" cy="237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>
                <a:cs typeface="Times New Roman" panose="02020603050405020304" pitchFamily="18" charset="0"/>
              </a:rPr>
              <a:t>1</a:t>
            </a:r>
            <a:r>
              <a:rPr lang="zh-CN" altLang="en-US">
                <a:cs typeface="Times New Roman" panose="02020603050405020304" pitchFamily="18" charset="0"/>
              </a:rPr>
              <a:t>．温度</a:t>
            </a:r>
            <a:endParaRPr lang="zh-CN" altLang="en-US"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zh-CN">
                <a:cs typeface="Times New Roman" panose="02020603050405020304" pitchFamily="18" charset="0"/>
              </a:rPr>
              <a:t>(1)</a:t>
            </a:r>
            <a:r>
              <a:rPr lang="zh-CN" altLang="en-US">
                <a:cs typeface="Times New Roman" panose="02020603050405020304" pitchFamily="18" charset="0"/>
              </a:rPr>
              <a:t>定义：表示物体的 </a:t>
            </a:r>
            <a:r>
              <a:rPr lang="en-US" altLang="zh-CN">
                <a:cs typeface="Times New Roman" panose="02020603050405020304" pitchFamily="18" charset="0"/>
              </a:rPr>
              <a:t>_________</a:t>
            </a:r>
            <a:r>
              <a:rPr lang="zh-CN" altLang="en-US">
                <a:cs typeface="Times New Roman" panose="02020603050405020304" pitchFamily="18" charset="0"/>
              </a:rPr>
              <a:t>。</a:t>
            </a:r>
            <a:endParaRPr lang="zh-CN" altLang="en-US"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zh-CN">
                <a:cs typeface="Times New Roman" panose="02020603050405020304" pitchFamily="18" charset="0"/>
              </a:rPr>
              <a:t>(2)</a:t>
            </a:r>
            <a:r>
              <a:rPr lang="zh-CN" altLang="en-US">
                <a:cs typeface="Times New Roman" panose="02020603050405020304" pitchFamily="18" charset="0"/>
              </a:rPr>
              <a:t>单位：摄氏度，符号℃。</a:t>
            </a:r>
            <a:endParaRPr lang="zh-CN" altLang="en-US"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zh-CN">
                <a:cs typeface="Times New Roman" panose="02020603050405020304" pitchFamily="18" charset="0"/>
              </a:rPr>
              <a:t>2</a:t>
            </a:r>
            <a:r>
              <a:rPr lang="zh-CN" altLang="en-US">
                <a:cs typeface="Times New Roman" panose="02020603050405020304" pitchFamily="18" charset="0"/>
              </a:rPr>
              <a:t>．温度计</a:t>
            </a:r>
            <a:endParaRPr lang="zh-CN" altLang="en-US"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zh-CN">
                <a:cs typeface="Times New Roman" panose="02020603050405020304" pitchFamily="18" charset="0"/>
              </a:rPr>
              <a:t>(1)</a:t>
            </a:r>
            <a:r>
              <a:rPr lang="zh-CN" altLang="en-US">
                <a:cs typeface="Times New Roman" panose="02020603050405020304" pitchFamily="18" charset="0"/>
              </a:rPr>
              <a:t>原理：常用的液体温度计是利用① </a:t>
            </a:r>
            <a:r>
              <a:rPr lang="en-US" altLang="zh-CN">
                <a:cs typeface="Times New Roman" panose="02020603050405020304" pitchFamily="18" charset="0"/>
              </a:rPr>
              <a:t>_____________</a:t>
            </a:r>
            <a:r>
              <a:rPr lang="zh-CN" altLang="en-US">
                <a:cs typeface="Times New Roman" panose="02020603050405020304" pitchFamily="18" charset="0"/>
              </a:rPr>
              <a:t>的原理制成的。</a:t>
            </a:r>
            <a:endParaRPr lang="zh-CN" altLang="en-US">
              <a:cs typeface="Times New Roman" panose="02020603050405020304" pitchFamily="18" charset="0"/>
            </a:endParaRPr>
          </a:p>
        </p:txBody>
      </p:sp>
      <p:sp>
        <p:nvSpPr>
          <p:cNvPr id="20" name="圆角矩形 2"/>
          <p:cNvSpPr/>
          <p:nvPr/>
        </p:nvSpPr>
        <p:spPr bwMode="auto">
          <a:xfrm>
            <a:off x="356709" y="2330450"/>
            <a:ext cx="1188827" cy="357957"/>
          </a:xfrm>
          <a:prstGeom prst="round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>
            <a:lvl1pPr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1pPr>
            <a:lvl2pPr marL="742950" indent="-28575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2pPr>
            <a:lvl3pPr marL="1143000" indent="-22860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3pPr>
            <a:lvl4pPr marL="1600200" indent="-22860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4pPr>
            <a:lvl5pPr marL="2057400" indent="-22860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9pPr>
          </a:lstStyle>
          <a:p>
            <a:pPr algn="ctr" eaLnBrk="0" hangingPunct="0">
              <a:lnSpc>
                <a:spcPct val="100000"/>
              </a:lnSpc>
              <a:defRPr/>
            </a:pPr>
            <a:r>
              <a:rPr lang="zh-CN" altLang="en-US" b="0">
                <a:ln>
                  <a:solidFill>
                    <a:schemeClr val="bg1"/>
                  </a:solidFill>
                </a:ln>
                <a:solidFill>
                  <a:srgbClr val="FFFF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知识点</a:t>
            </a:r>
            <a:r>
              <a:rPr lang="en-US" altLang="zh-CN" b="0" smtClean="0">
                <a:ln>
                  <a:solidFill>
                    <a:schemeClr val="bg1"/>
                  </a:solidFill>
                </a:ln>
                <a:solidFill>
                  <a:srgbClr val="FFFF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0">
              <a:ln>
                <a:solidFill>
                  <a:schemeClr val="bg1"/>
                </a:solidFill>
              </a:ln>
              <a:solidFill>
                <a:srgbClr val="FFFFFF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257" name="Text Box 17"/>
          <p:cNvSpPr txBox="1">
            <a:spLocks noChangeArrowheads="1"/>
          </p:cNvSpPr>
          <p:nvPr/>
        </p:nvSpPr>
        <p:spPr bwMode="auto">
          <a:xfrm>
            <a:off x="2541588" y="3032125"/>
            <a:ext cx="2066925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 anchorCtr="1">
            <a:spAutoFit/>
          </a:bodyPr>
          <a:lstStyle/>
          <a:p>
            <a:r>
              <a:rPr lang="zh-CN" altLang="en-US">
                <a:solidFill>
                  <a:srgbClr val="C4000B"/>
                </a:solidFill>
                <a:cs typeface="Times New Roman" panose="02020603050405020304" pitchFamily="18" charset="0"/>
              </a:rPr>
              <a:t>冷热程度</a:t>
            </a:r>
            <a:endParaRPr lang="zh-CN" altLang="en-US">
              <a:solidFill>
                <a:srgbClr val="C4000B"/>
              </a:solidFill>
              <a:cs typeface="Times New Roman" panose="02020603050405020304" pitchFamily="18" charset="0"/>
            </a:endParaRPr>
          </a:p>
        </p:txBody>
      </p:sp>
      <p:sp>
        <p:nvSpPr>
          <p:cNvPr id="10258" name="Text Box 18"/>
          <p:cNvSpPr txBox="1">
            <a:spLocks noChangeArrowheads="1"/>
          </p:cNvSpPr>
          <p:nvPr/>
        </p:nvSpPr>
        <p:spPr bwMode="auto">
          <a:xfrm>
            <a:off x="4154488" y="4403725"/>
            <a:ext cx="2943225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 anchorCtr="1">
            <a:spAutoFit/>
          </a:bodyPr>
          <a:lstStyle/>
          <a:p>
            <a:r>
              <a:rPr lang="zh-CN" altLang="en-US">
                <a:solidFill>
                  <a:srgbClr val="C4000B"/>
                </a:solidFill>
                <a:cs typeface="Times New Roman" panose="02020603050405020304" pitchFamily="18" charset="0"/>
              </a:rPr>
              <a:t>液体热胀冷缩</a:t>
            </a:r>
            <a:endParaRPr lang="zh-CN" altLang="en-US">
              <a:solidFill>
                <a:srgbClr val="C4000B"/>
              </a:solidFill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/>
      <p:bldP spid="10257" grpId="0"/>
      <p:bldP spid="1025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3010" name="TextBox 1"/>
          <p:cNvSpPr txBox="1">
            <a:spLocks noChangeArrowheads="1"/>
          </p:cNvSpPr>
          <p:nvPr/>
        </p:nvSpPr>
        <p:spPr bwMode="auto">
          <a:xfrm>
            <a:off x="215900" y="347663"/>
            <a:ext cx="8389938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/>
              <a:t>4</a:t>
            </a:r>
            <a:r>
              <a:rPr lang="zh-CN" altLang="en-US"/>
              <a:t>．汽化和液化两种方式</a:t>
            </a:r>
            <a:endParaRPr lang="zh-CN" altLang="en-US"/>
          </a:p>
          <a:p>
            <a:pPr eaLnBrk="1" hangingPunct="1"/>
            <a:r>
              <a:rPr lang="en-US" altLang="zh-CN"/>
              <a:t>(1)</a:t>
            </a:r>
            <a:r>
              <a:rPr lang="zh-CN" altLang="en-US"/>
              <a:t>蒸发与沸腾的比较</a:t>
            </a:r>
            <a:endParaRPr lang="zh-CN" altLang="en-US"/>
          </a:p>
        </p:txBody>
      </p:sp>
      <p:graphicFrame>
        <p:nvGraphicFramePr>
          <p:cNvPr id="43205" name="Group 197"/>
          <p:cNvGraphicFramePr>
            <a:graphicFrameLocks noGrp="1"/>
          </p:cNvGraphicFramePr>
          <p:nvPr/>
        </p:nvGraphicFramePr>
        <p:xfrm>
          <a:off x="250825" y="1568450"/>
          <a:ext cx="8316913" cy="2255520"/>
        </p:xfrm>
        <a:graphic>
          <a:graphicData uri="http://schemas.openxmlformats.org/drawingml/2006/table">
            <a:tbl>
              <a:tblPr/>
              <a:tblGrid>
                <a:gridCol w="504825"/>
                <a:gridCol w="1152525"/>
                <a:gridCol w="2951163"/>
                <a:gridCol w="3708400"/>
              </a:tblGrid>
              <a:tr h="0">
                <a:tc gridSpan="2">
                  <a:txBody>
                    <a:bodyPr vert="horz" wrap="square"/>
                    <a:lstStyle>
                      <a:lvl1pPr algn="just" eaLnBrk="0" hangingPunct="0">
                        <a:lnSpc>
                          <a:spcPct val="110000"/>
                        </a:lnSpc>
                        <a:spcBef>
                          <a:spcPts val="9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1600">
                          <a:solidFill>
                            <a:schemeClr val="accent1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1pPr>
                      <a:lvl2pPr algn="just" eaLnBrk="0" hangingPunct="0">
                        <a:lnSpc>
                          <a:spcPct val="120000"/>
                        </a:lnSpc>
                        <a:spcAft>
                          <a:spcPts val="900"/>
                        </a:spcAft>
                        <a:buClr>
                          <a:srgbClr val="ECA280"/>
                        </a:buClr>
                        <a:buFont typeface="幼圆" panose="02010509060101010101" pitchFamily="49" charset="-122"/>
                        <a:defRPr sz="1100">
                          <a:solidFill>
                            <a:schemeClr val="tx1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2pPr>
                      <a:lvl3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1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3pPr>
                      <a:lvl4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4pPr>
                      <a:lvl5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5pPr>
                      <a:lvl6pPr marL="18275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6pPr>
                      <a:lvl7pPr marL="22847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7pPr>
                      <a:lvl8pPr marL="27419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8pPr>
                      <a:lvl9pPr marL="31991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方式</a:t>
                      </a:r>
                      <a:endParaRPr kumimoji="0" lang="zh-CN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 vert="horz" wrap="square"/>
                    <a:lstStyle/>
                    <a:p/>
                  </a:txBody>
                  <a:tcPr/>
                </a:tc>
                <a:tc>
                  <a:txBody>
                    <a:bodyPr vert="horz" wrap="square"/>
                    <a:lstStyle>
                      <a:lvl1pPr algn="just" eaLnBrk="0" hangingPunct="0">
                        <a:lnSpc>
                          <a:spcPct val="110000"/>
                        </a:lnSpc>
                        <a:spcBef>
                          <a:spcPts val="9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1600">
                          <a:solidFill>
                            <a:schemeClr val="accent1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1pPr>
                      <a:lvl2pPr algn="just" eaLnBrk="0" hangingPunct="0">
                        <a:lnSpc>
                          <a:spcPct val="120000"/>
                        </a:lnSpc>
                        <a:spcAft>
                          <a:spcPts val="900"/>
                        </a:spcAft>
                        <a:buClr>
                          <a:srgbClr val="ECA280"/>
                        </a:buClr>
                        <a:buFont typeface="幼圆" panose="02010509060101010101" pitchFamily="49" charset="-122"/>
                        <a:defRPr sz="1100">
                          <a:solidFill>
                            <a:schemeClr val="tx1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2pPr>
                      <a:lvl3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1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3pPr>
                      <a:lvl4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4pPr>
                      <a:lvl5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5pPr>
                      <a:lvl6pPr marL="18275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6pPr>
                      <a:lvl7pPr marL="22847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7pPr>
                      <a:lvl8pPr marL="27419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8pPr>
                      <a:lvl9pPr marL="31991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蒸发</a:t>
                      </a:r>
                      <a:endParaRPr kumimoji="0" lang="zh-CN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>
                      <a:lvl1pPr algn="just" eaLnBrk="0" hangingPunct="0">
                        <a:lnSpc>
                          <a:spcPct val="110000"/>
                        </a:lnSpc>
                        <a:spcBef>
                          <a:spcPts val="9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1600">
                          <a:solidFill>
                            <a:schemeClr val="accent1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1pPr>
                      <a:lvl2pPr algn="just" eaLnBrk="0" hangingPunct="0">
                        <a:lnSpc>
                          <a:spcPct val="120000"/>
                        </a:lnSpc>
                        <a:spcAft>
                          <a:spcPts val="900"/>
                        </a:spcAft>
                        <a:buClr>
                          <a:srgbClr val="ECA280"/>
                        </a:buClr>
                        <a:buFont typeface="幼圆" panose="02010509060101010101" pitchFamily="49" charset="-122"/>
                        <a:defRPr sz="1100">
                          <a:solidFill>
                            <a:schemeClr val="tx1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2pPr>
                      <a:lvl3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1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3pPr>
                      <a:lvl4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4pPr>
                      <a:lvl5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5pPr>
                      <a:lvl6pPr marL="18275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6pPr>
                      <a:lvl7pPr marL="22847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7pPr>
                      <a:lvl8pPr marL="27419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8pPr>
                      <a:lvl9pPr marL="31991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沸腾</a:t>
                      </a:r>
                      <a:endParaRPr kumimoji="0" lang="zh-CN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4788">
                <a:tc rowSpan="2">
                  <a:txBody>
                    <a:bodyPr vert="horz" wrap="square"/>
                    <a:lstStyle>
                      <a:lvl1pPr algn="just" eaLnBrk="0" hangingPunct="0">
                        <a:lnSpc>
                          <a:spcPct val="110000"/>
                        </a:lnSpc>
                        <a:spcBef>
                          <a:spcPts val="9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1600">
                          <a:solidFill>
                            <a:schemeClr val="accent1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1pPr>
                      <a:lvl2pPr algn="just" eaLnBrk="0" hangingPunct="0">
                        <a:lnSpc>
                          <a:spcPct val="120000"/>
                        </a:lnSpc>
                        <a:spcAft>
                          <a:spcPts val="900"/>
                        </a:spcAft>
                        <a:buClr>
                          <a:srgbClr val="ECA280"/>
                        </a:buClr>
                        <a:buFont typeface="幼圆" panose="02010509060101010101" pitchFamily="49" charset="-122"/>
                        <a:defRPr sz="1100">
                          <a:solidFill>
                            <a:schemeClr val="tx1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2pPr>
                      <a:lvl3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1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3pPr>
                      <a:lvl4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4pPr>
                      <a:lvl5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5pPr>
                      <a:lvl6pPr marL="18275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6pPr>
                      <a:lvl7pPr marL="22847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7pPr>
                      <a:lvl8pPr marL="27419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8pPr>
                      <a:lvl9pPr marL="31991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不</a:t>
                      </a:r>
                      <a:endParaRPr kumimoji="0" lang="zh-CN" alt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同</a:t>
                      </a:r>
                      <a:endParaRPr kumimoji="0" lang="zh-CN" alt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等线" panose="02010600030101010101" pitchFamily="2" charset="-122"/>
                        </a:rPr>
                        <a:t>点</a:t>
                      </a:r>
                      <a:endParaRPr kumimoji="0" lang="zh-CN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>
                      <a:lvl1pPr algn="just" eaLnBrk="0" hangingPunct="0">
                        <a:lnSpc>
                          <a:spcPct val="110000"/>
                        </a:lnSpc>
                        <a:spcBef>
                          <a:spcPts val="9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1600">
                          <a:solidFill>
                            <a:schemeClr val="accent1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1pPr>
                      <a:lvl2pPr algn="just" eaLnBrk="0" hangingPunct="0">
                        <a:lnSpc>
                          <a:spcPct val="120000"/>
                        </a:lnSpc>
                        <a:spcAft>
                          <a:spcPts val="900"/>
                        </a:spcAft>
                        <a:buClr>
                          <a:srgbClr val="ECA280"/>
                        </a:buClr>
                        <a:buFont typeface="幼圆" panose="02010509060101010101" pitchFamily="49" charset="-122"/>
                        <a:defRPr sz="1100">
                          <a:solidFill>
                            <a:schemeClr val="tx1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2pPr>
                      <a:lvl3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1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3pPr>
                      <a:lvl4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4pPr>
                      <a:lvl5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5pPr>
                      <a:lvl6pPr marL="18275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6pPr>
                      <a:lvl7pPr marL="22847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7pPr>
                      <a:lvl8pPr marL="27419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8pPr>
                      <a:lvl9pPr marL="31991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发生</a:t>
                      </a:r>
                      <a:endParaRPr kumimoji="0" lang="zh-CN" alt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部位</a:t>
                      </a:r>
                      <a:endParaRPr kumimoji="0" lang="zh-CN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>
                      <a:lvl1pPr algn="just" eaLnBrk="0" hangingPunct="0">
                        <a:lnSpc>
                          <a:spcPct val="110000"/>
                        </a:lnSpc>
                        <a:spcBef>
                          <a:spcPts val="9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1600">
                          <a:solidFill>
                            <a:schemeClr val="accent1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1pPr>
                      <a:lvl2pPr algn="just" eaLnBrk="0" hangingPunct="0">
                        <a:lnSpc>
                          <a:spcPct val="120000"/>
                        </a:lnSpc>
                        <a:spcAft>
                          <a:spcPts val="900"/>
                        </a:spcAft>
                        <a:buClr>
                          <a:srgbClr val="ECA280"/>
                        </a:buClr>
                        <a:buFont typeface="幼圆" panose="02010509060101010101" pitchFamily="49" charset="-122"/>
                        <a:defRPr sz="1100">
                          <a:solidFill>
                            <a:schemeClr val="tx1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2pPr>
                      <a:lvl3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1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3pPr>
                      <a:lvl4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4pPr>
                      <a:lvl5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5pPr>
                      <a:lvl6pPr marL="18275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6pPr>
                      <a:lvl7pPr marL="22847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7pPr>
                      <a:lvl8pPr marL="27419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8pPr>
                      <a:lvl9pPr marL="31991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只在① </a:t>
                      </a:r>
                      <a:r>
                        <a:rPr kumimoji="0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_________</a:t>
                      </a:r>
                      <a:r>
                        <a:rPr kumimoji="0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发生</a:t>
                      </a:r>
                      <a:endParaRPr kumimoji="0" lang="zh-CN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>
                      <a:lvl1pPr algn="just" eaLnBrk="0" hangingPunct="0">
                        <a:lnSpc>
                          <a:spcPct val="110000"/>
                        </a:lnSpc>
                        <a:spcBef>
                          <a:spcPts val="9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1600">
                          <a:solidFill>
                            <a:schemeClr val="accent1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1pPr>
                      <a:lvl2pPr algn="just" eaLnBrk="0" hangingPunct="0">
                        <a:lnSpc>
                          <a:spcPct val="120000"/>
                        </a:lnSpc>
                        <a:spcAft>
                          <a:spcPts val="900"/>
                        </a:spcAft>
                        <a:buClr>
                          <a:srgbClr val="ECA280"/>
                        </a:buClr>
                        <a:buFont typeface="幼圆" panose="02010509060101010101" pitchFamily="49" charset="-122"/>
                        <a:defRPr sz="1100">
                          <a:solidFill>
                            <a:schemeClr val="tx1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2pPr>
                      <a:lvl3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1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3pPr>
                      <a:lvl4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4pPr>
                      <a:lvl5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5pPr>
                      <a:lvl6pPr marL="18275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6pPr>
                      <a:lvl7pPr marL="22847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7pPr>
                      <a:lvl8pPr marL="27419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8pPr>
                      <a:lvl9pPr marL="31991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在液体② </a:t>
                      </a:r>
                      <a:r>
                        <a:rPr kumimoji="0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___________</a:t>
                      </a:r>
                      <a:r>
                        <a:rPr kumimoji="0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同时发生</a:t>
                      </a:r>
                      <a:endParaRPr kumimoji="0" lang="zh-CN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2875">
                <a:tc vMerge="1">
                  <a:txBody>
                    <a:bodyPr vert="horz" wrap="square"/>
                    <a:lstStyle/>
                    <a:p/>
                  </a:txBody>
                  <a:tcPr/>
                </a:tc>
                <a:tc>
                  <a:txBody>
                    <a:bodyPr vert="horz" wrap="square"/>
                    <a:lstStyle>
                      <a:lvl1pPr algn="just" eaLnBrk="0" hangingPunct="0">
                        <a:lnSpc>
                          <a:spcPct val="110000"/>
                        </a:lnSpc>
                        <a:spcBef>
                          <a:spcPts val="9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1600">
                          <a:solidFill>
                            <a:schemeClr val="accent1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1pPr>
                      <a:lvl2pPr algn="just" eaLnBrk="0" hangingPunct="0">
                        <a:lnSpc>
                          <a:spcPct val="120000"/>
                        </a:lnSpc>
                        <a:spcAft>
                          <a:spcPts val="900"/>
                        </a:spcAft>
                        <a:buClr>
                          <a:srgbClr val="ECA280"/>
                        </a:buClr>
                        <a:buFont typeface="幼圆" panose="02010509060101010101" pitchFamily="49" charset="-122"/>
                        <a:defRPr sz="1100">
                          <a:solidFill>
                            <a:schemeClr val="tx1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2pPr>
                      <a:lvl3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1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3pPr>
                      <a:lvl4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4pPr>
                      <a:lvl5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5pPr>
                      <a:lvl6pPr marL="18275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6pPr>
                      <a:lvl7pPr marL="22847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7pPr>
                      <a:lvl8pPr marL="27419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8pPr>
                      <a:lvl9pPr marL="31991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温度</a:t>
                      </a:r>
                      <a:endParaRPr kumimoji="0" lang="zh-CN" alt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条件</a:t>
                      </a:r>
                      <a:endParaRPr kumimoji="0" lang="zh-CN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>
                      <a:lvl1pPr algn="just" eaLnBrk="0" hangingPunct="0">
                        <a:lnSpc>
                          <a:spcPct val="110000"/>
                        </a:lnSpc>
                        <a:spcBef>
                          <a:spcPts val="9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1600">
                          <a:solidFill>
                            <a:schemeClr val="accent1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1pPr>
                      <a:lvl2pPr algn="just" eaLnBrk="0" hangingPunct="0">
                        <a:lnSpc>
                          <a:spcPct val="120000"/>
                        </a:lnSpc>
                        <a:spcAft>
                          <a:spcPts val="900"/>
                        </a:spcAft>
                        <a:buClr>
                          <a:srgbClr val="ECA280"/>
                        </a:buClr>
                        <a:buFont typeface="幼圆" panose="02010509060101010101" pitchFamily="49" charset="-122"/>
                        <a:defRPr sz="1100">
                          <a:solidFill>
                            <a:schemeClr val="tx1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2pPr>
                      <a:lvl3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1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3pPr>
                      <a:lvl4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4pPr>
                      <a:lvl5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5pPr>
                      <a:lvl6pPr marL="18275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6pPr>
                      <a:lvl7pPr marL="22847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7pPr>
                      <a:lvl8pPr marL="27419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8pPr>
                      <a:lvl9pPr marL="31991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③</a:t>
                      </a:r>
                      <a:r>
                        <a:rPr kumimoji="0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_______</a:t>
                      </a:r>
                      <a:r>
                        <a:rPr kumimoji="0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温度　</a:t>
                      </a:r>
                      <a:endParaRPr kumimoji="0" lang="zh-CN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>
                      <a:lvl1pPr algn="just" eaLnBrk="0" hangingPunct="0">
                        <a:lnSpc>
                          <a:spcPct val="110000"/>
                        </a:lnSpc>
                        <a:spcBef>
                          <a:spcPts val="9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1600">
                          <a:solidFill>
                            <a:schemeClr val="accent1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1pPr>
                      <a:lvl2pPr algn="just" eaLnBrk="0" hangingPunct="0">
                        <a:lnSpc>
                          <a:spcPct val="120000"/>
                        </a:lnSpc>
                        <a:spcAft>
                          <a:spcPts val="900"/>
                        </a:spcAft>
                        <a:buClr>
                          <a:srgbClr val="ECA280"/>
                        </a:buClr>
                        <a:buFont typeface="幼圆" panose="02010509060101010101" pitchFamily="49" charset="-122"/>
                        <a:defRPr sz="1100">
                          <a:solidFill>
                            <a:schemeClr val="tx1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2pPr>
                      <a:lvl3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1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3pPr>
                      <a:lvl4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4pPr>
                      <a:lvl5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5pPr>
                      <a:lvl6pPr marL="18275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6pPr>
                      <a:lvl7pPr marL="22847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7pPr>
                      <a:lvl8pPr marL="27419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8pPr>
                      <a:lvl9pPr marL="31991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④</a:t>
                      </a:r>
                      <a:r>
                        <a:rPr kumimoji="0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_______</a:t>
                      </a:r>
                      <a:r>
                        <a:rPr kumimoji="0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温度</a:t>
                      </a:r>
                      <a:r>
                        <a:rPr kumimoji="0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沸点</a:t>
                      </a:r>
                      <a:r>
                        <a:rPr kumimoji="0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)</a:t>
                      </a:r>
                      <a:endParaRPr kumimoji="0" lang="en-US" altLang="zh-CN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3206" name="Text Box 198"/>
          <p:cNvSpPr txBox="1">
            <a:spLocks noChangeArrowheads="1"/>
          </p:cNvSpPr>
          <p:nvPr/>
        </p:nvSpPr>
        <p:spPr bwMode="auto">
          <a:xfrm>
            <a:off x="2740025" y="2178050"/>
            <a:ext cx="161925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 anchorCtr="1">
            <a:spAutoFit/>
          </a:bodyPr>
          <a:lstStyle/>
          <a:p>
            <a:r>
              <a:rPr lang="zh-CN" altLang="en-US">
                <a:solidFill>
                  <a:srgbClr val="C4000B"/>
                </a:solidFill>
                <a:cs typeface="Times New Roman" panose="02020603050405020304" pitchFamily="18" charset="0"/>
              </a:rPr>
              <a:t>液体表面</a:t>
            </a:r>
            <a:endParaRPr lang="zh-CN" altLang="en-US">
              <a:solidFill>
                <a:srgbClr val="C4000B"/>
              </a:solidFill>
              <a:cs typeface="Times New Roman" panose="02020603050405020304" pitchFamily="18" charset="0"/>
            </a:endParaRPr>
          </a:p>
        </p:txBody>
      </p:sp>
      <p:sp>
        <p:nvSpPr>
          <p:cNvPr id="43207" name="Text Box 199"/>
          <p:cNvSpPr txBox="1">
            <a:spLocks noChangeArrowheads="1"/>
          </p:cNvSpPr>
          <p:nvPr/>
        </p:nvSpPr>
        <p:spPr bwMode="auto">
          <a:xfrm>
            <a:off x="5894388" y="1987550"/>
            <a:ext cx="1965325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 anchorCtr="1">
            <a:spAutoFit/>
          </a:bodyPr>
          <a:lstStyle/>
          <a:p>
            <a:r>
              <a:rPr lang="zh-CN" altLang="en-US">
                <a:solidFill>
                  <a:srgbClr val="C4000B"/>
                </a:solidFill>
                <a:cs typeface="Times New Roman" panose="02020603050405020304" pitchFamily="18" charset="0"/>
              </a:rPr>
              <a:t>内部、表面</a:t>
            </a:r>
            <a:endParaRPr lang="zh-CN" altLang="en-US">
              <a:solidFill>
                <a:srgbClr val="C4000B"/>
              </a:solidFill>
              <a:cs typeface="Times New Roman" panose="02020603050405020304" pitchFamily="18" charset="0"/>
            </a:endParaRPr>
          </a:p>
        </p:txBody>
      </p:sp>
      <p:sp>
        <p:nvSpPr>
          <p:cNvPr id="43208" name="Text Box 200"/>
          <p:cNvSpPr txBox="1">
            <a:spLocks noChangeArrowheads="1"/>
          </p:cNvSpPr>
          <p:nvPr/>
        </p:nvSpPr>
        <p:spPr bwMode="auto">
          <a:xfrm>
            <a:off x="2592388" y="3067050"/>
            <a:ext cx="1279525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 anchorCtr="1">
            <a:spAutoFit/>
          </a:bodyPr>
          <a:lstStyle/>
          <a:p>
            <a:r>
              <a:rPr lang="zh-CN" altLang="en-US">
                <a:solidFill>
                  <a:srgbClr val="C4000B"/>
                </a:solidFill>
                <a:cs typeface="Times New Roman" panose="02020603050405020304" pitchFamily="18" charset="0"/>
              </a:rPr>
              <a:t> 任何 </a:t>
            </a:r>
            <a:endParaRPr lang="zh-CN" altLang="en-US">
              <a:solidFill>
                <a:srgbClr val="C4000B"/>
              </a:solidFill>
              <a:cs typeface="Times New Roman" panose="02020603050405020304" pitchFamily="18" charset="0"/>
            </a:endParaRPr>
          </a:p>
        </p:txBody>
      </p:sp>
      <p:sp>
        <p:nvSpPr>
          <p:cNvPr id="43209" name="Text Box 201"/>
          <p:cNvSpPr txBox="1">
            <a:spLocks noChangeArrowheads="1"/>
          </p:cNvSpPr>
          <p:nvPr/>
        </p:nvSpPr>
        <p:spPr bwMode="auto">
          <a:xfrm>
            <a:off x="5538788" y="3067050"/>
            <a:ext cx="1279525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 anchorCtr="1">
            <a:spAutoFit/>
          </a:bodyPr>
          <a:lstStyle/>
          <a:p>
            <a:r>
              <a:rPr lang="zh-CN" altLang="en-US">
                <a:solidFill>
                  <a:srgbClr val="C4000B"/>
                </a:solidFill>
                <a:cs typeface="Times New Roman" panose="02020603050405020304" pitchFamily="18" charset="0"/>
              </a:rPr>
              <a:t> 一定 </a:t>
            </a:r>
            <a:endParaRPr lang="zh-CN" altLang="en-US">
              <a:solidFill>
                <a:srgbClr val="C4000B"/>
              </a:solidFill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206" grpId="0"/>
      <p:bldP spid="43207" grpId="0"/>
      <p:bldP spid="43208" grpId="0"/>
      <p:bldP spid="4320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aphicFrame>
        <p:nvGraphicFramePr>
          <p:cNvPr id="118874" name="Group 90"/>
          <p:cNvGraphicFramePr>
            <a:graphicFrameLocks noGrp="1"/>
          </p:cNvGraphicFramePr>
          <p:nvPr/>
        </p:nvGraphicFramePr>
        <p:xfrm>
          <a:off x="358775" y="123825"/>
          <a:ext cx="8316913" cy="4592638"/>
        </p:xfrm>
        <a:graphic>
          <a:graphicData uri="http://schemas.openxmlformats.org/drawingml/2006/table">
            <a:tbl>
              <a:tblPr/>
              <a:tblGrid>
                <a:gridCol w="396875"/>
                <a:gridCol w="1403350"/>
                <a:gridCol w="4141788"/>
                <a:gridCol w="2374900"/>
              </a:tblGrid>
              <a:tr h="180975">
                <a:tc gridSpan="2">
                  <a:txBody>
                    <a:bodyPr vert="horz" wrap="square"/>
                    <a:lstStyle>
                      <a:lvl1pPr algn="just" eaLnBrk="0" hangingPunct="0">
                        <a:lnSpc>
                          <a:spcPct val="110000"/>
                        </a:lnSpc>
                        <a:spcBef>
                          <a:spcPts val="9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1600">
                          <a:solidFill>
                            <a:schemeClr val="accent1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1pPr>
                      <a:lvl2pPr algn="just" eaLnBrk="0" hangingPunct="0">
                        <a:lnSpc>
                          <a:spcPct val="120000"/>
                        </a:lnSpc>
                        <a:spcAft>
                          <a:spcPts val="900"/>
                        </a:spcAft>
                        <a:buClr>
                          <a:srgbClr val="ECA280"/>
                        </a:buClr>
                        <a:buFont typeface="幼圆" panose="02010509060101010101" pitchFamily="49" charset="-122"/>
                        <a:defRPr sz="1100">
                          <a:solidFill>
                            <a:schemeClr val="tx1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2pPr>
                      <a:lvl3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1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3pPr>
                      <a:lvl4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4pPr>
                      <a:lvl5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5pPr>
                      <a:lvl6pPr marL="18275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6pPr>
                      <a:lvl7pPr marL="22847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7pPr>
                      <a:lvl8pPr marL="27419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8pPr>
                      <a:lvl9pPr marL="31991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方式</a:t>
                      </a:r>
                      <a:endParaRPr kumimoji="0" lang="zh-CN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 vert="horz" wrap="square"/>
                    <a:lstStyle/>
                    <a:p/>
                  </a:txBody>
                  <a:tcPr/>
                </a:tc>
                <a:tc>
                  <a:txBody>
                    <a:bodyPr vert="horz" wrap="square"/>
                    <a:lstStyle>
                      <a:lvl1pPr algn="just" eaLnBrk="0" hangingPunct="0">
                        <a:lnSpc>
                          <a:spcPct val="110000"/>
                        </a:lnSpc>
                        <a:spcBef>
                          <a:spcPts val="9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1600">
                          <a:solidFill>
                            <a:schemeClr val="accent1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1pPr>
                      <a:lvl2pPr algn="just" eaLnBrk="0" hangingPunct="0">
                        <a:lnSpc>
                          <a:spcPct val="120000"/>
                        </a:lnSpc>
                        <a:spcAft>
                          <a:spcPts val="900"/>
                        </a:spcAft>
                        <a:buClr>
                          <a:srgbClr val="ECA280"/>
                        </a:buClr>
                        <a:buFont typeface="幼圆" panose="02010509060101010101" pitchFamily="49" charset="-122"/>
                        <a:defRPr sz="1100">
                          <a:solidFill>
                            <a:schemeClr val="tx1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2pPr>
                      <a:lvl3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1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3pPr>
                      <a:lvl4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4pPr>
                      <a:lvl5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5pPr>
                      <a:lvl6pPr marL="18275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6pPr>
                      <a:lvl7pPr marL="22847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7pPr>
                      <a:lvl8pPr marL="27419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8pPr>
                      <a:lvl9pPr marL="31991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蒸发</a:t>
                      </a:r>
                      <a:endParaRPr kumimoji="0" lang="zh-CN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>
                      <a:lvl1pPr algn="just" eaLnBrk="0" hangingPunct="0">
                        <a:lnSpc>
                          <a:spcPct val="110000"/>
                        </a:lnSpc>
                        <a:spcBef>
                          <a:spcPts val="9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1600">
                          <a:solidFill>
                            <a:schemeClr val="accent1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1pPr>
                      <a:lvl2pPr algn="just" eaLnBrk="0" hangingPunct="0">
                        <a:lnSpc>
                          <a:spcPct val="120000"/>
                        </a:lnSpc>
                        <a:spcAft>
                          <a:spcPts val="900"/>
                        </a:spcAft>
                        <a:buClr>
                          <a:srgbClr val="ECA280"/>
                        </a:buClr>
                        <a:buFont typeface="幼圆" panose="02010509060101010101" pitchFamily="49" charset="-122"/>
                        <a:defRPr sz="1100">
                          <a:solidFill>
                            <a:schemeClr val="tx1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2pPr>
                      <a:lvl3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1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3pPr>
                      <a:lvl4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4pPr>
                      <a:lvl5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5pPr>
                      <a:lvl6pPr marL="18275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6pPr>
                      <a:lvl7pPr marL="22847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7pPr>
                      <a:lvl8pPr marL="27419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8pPr>
                      <a:lvl9pPr marL="31991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沸腾</a:t>
                      </a:r>
                      <a:endParaRPr kumimoji="0" lang="zh-CN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2875">
                <a:tc rowSpan="4">
                  <a:txBody>
                    <a:bodyPr vert="horz" wrap="square"/>
                    <a:lstStyle>
                      <a:lvl1pPr algn="just" eaLnBrk="0" hangingPunct="0">
                        <a:lnSpc>
                          <a:spcPct val="110000"/>
                        </a:lnSpc>
                        <a:spcBef>
                          <a:spcPts val="9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1600">
                          <a:solidFill>
                            <a:schemeClr val="accent1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1pPr>
                      <a:lvl2pPr algn="just" eaLnBrk="0" hangingPunct="0">
                        <a:lnSpc>
                          <a:spcPct val="120000"/>
                        </a:lnSpc>
                        <a:spcAft>
                          <a:spcPts val="900"/>
                        </a:spcAft>
                        <a:buClr>
                          <a:srgbClr val="ECA280"/>
                        </a:buClr>
                        <a:buFont typeface="幼圆" panose="02010509060101010101" pitchFamily="49" charset="-122"/>
                        <a:defRPr sz="1100">
                          <a:solidFill>
                            <a:schemeClr val="tx1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2pPr>
                      <a:lvl3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1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3pPr>
                      <a:lvl4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4pPr>
                      <a:lvl5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5pPr>
                      <a:lvl6pPr marL="18275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6pPr>
                      <a:lvl7pPr marL="22847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7pPr>
                      <a:lvl8pPr marL="27419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8pPr>
                      <a:lvl9pPr marL="31991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不</a:t>
                      </a:r>
                      <a:endParaRPr kumimoji="0" lang="zh-CN" alt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同</a:t>
                      </a:r>
                      <a:endParaRPr kumimoji="0" lang="zh-CN" alt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等线" panose="02010600030101010101" pitchFamily="2" charset="-122"/>
                        </a:rPr>
                        <a:t>点</a:t>
                      </a:r>
                      <a:endParaRPr kumimoji="0" lang="zh-CN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等线" panose="02010600030101010101" pitchFamily="2" charset="-122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>
                      <a:lvl1pPr algn="just" eaLnBrk="0" hangingPunct="0">
                        <a:lnSpc>
                          <a:spcPct val="110000"/>
                        </a:lnSpc>
                        <a:spcBef>
                          <a:spcPts val="9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1600">
                          <a:solidFill>
                            <a:schemeClr val="accent1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1pPr>
                      <a:lvl2pPr algn="just" eaLnBrk="0" hangingPunct="0">
                        <a:lnSpc>
                          <a:spcPct val="120000"/>
                        </a:lnSpc>
                        <a:spcAft>
                          <a:spcPts val="900"/>
                        </a:spcAft>
                        <a:buClr>
                          <a:srgbClr val="ECA280"/>
                        </a:buClr>
                        <a:buFont typeface="幼圆" panose="02010509060101010101" pitchFamily="49" charset="-122"/>
                        <a:defRPr sz="1100">
                          <a:solidFill>
                            <a:schemeClr val="tx1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2pPr>
                      <a:lvl3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1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3pPr>
                      <a:lvl4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4pPr>
                      <a:lvl5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5pPr>
                      <a:lvl6pPr marL="18275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6pPr>
                      <a:lvl7pPr marL="22847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7pPr>
                      <a:lvl8pPr marL="27419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8pPr>
                      <a:lvl9pPr marL="31991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剧烈</a:t>
                      </a:r>
                      <a:endParaRPr kumimoji="0" lang="zh-CN" alt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程度</a:t>
                      </a:r>
                      <a:endParaRPr kumimoji="0" lang="zh-CN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>
                      <a:lvl1pPr algn="just" eaLnBrk="0" hangingPunct="0">
                        <a:lnSpc>
                          <a:spcPct val="110000"/>
                        </a:lnSpc>
                        <a:spcBef>
                          <a:spcPts val="9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1600">
                          <a:solidFill>
                            <a:schemeClr val="accent1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1pPr>
                      <a:lvl2pPr algn="just" eaLnBrk="0" hangingPunct="0">
                        <a:lnSpc>
                          <a:spcPct val="120000"/>
                        </a:lnSpc>
                        <a:spcAft>
                          <a:spcPts val="900"/>
                        </a:spcAft>
                        <a:buClr>
                          <a:srgbClr val="ECA280"/>
                        </a:buClr>
                        <a:buFont typeface="幼圆" panose="02010509060101010101" pitchFamily="49" charset="-122"/>
                        <a:defRPr sz="1100">
                          <a:solidFill>
                            <a:schemeClr val="tx1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2pPr>
                      <a:lvl3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1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3pPr>
                      <a:lvl4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4pPr>
                      <a:lvl5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5pPr>
                      <a:lvl6pPr marL="18275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6pPr>
                      <a:lvl7pPr marL="22847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7pPr>
                      <a:lvl8pPr marL="27419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8pPr>
                      <a:lvl9pPr marL="31991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⑤</a:t>
                      </a:r>
                      <a:r>
                        <a:rPr kumimoji="0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______ </a:t>
                      </a:r>
                      <a:endParaRPr kumimoji="0" lang="en-US" altLang="zh-CN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>
                      <a:lvl1pPr algn="just" eaLnBrk="0" hangingPunct="0">
                        <a:lnSpc>
                          <a:spcPct val="110000"/>
                        </a:lnSpc>
                        <a:spcBef>
                          <a:spcPts val="9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1600">
                          <a:solidFill>
                            <a:schemeClr val="accent1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1pPr>
                      <a:lvl2pPr algn="just" eaLnBrk="0" hangingPunct="0">
                        <a:lnSpc>
                          <a:spcPct val="120000"/>
                        </a:lnSpc>
                        <a:spcAft>
                          <a:spcPts val="900"/>
                        </a:spcAft>
                        <a:buClr>
                          <a:srgbClr val="ECA280"/>
                        </a:buClr>
                        <a:buFont typeface="幼圆" panose="02010509060101010101" pitchFamily="49" charset="-122"/>
                        <a:defRPr sz="1100">
                          <a:solidFill>
                            <a:schemeClr val="tx1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2pPr>
                      <a:lvl3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1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3pPr>
                      <a:lvl4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4pPr>
                      <a:lvl5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5pPr>
                      <a:lvl6pPr marL="18275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6pPr>
                      <a:lvl7pPr marL="22847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7pPr>
                      <a:lvl8pPr marL="27419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8pPr>
                      <a:lvl9pPr marL="31991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剧烈</a:t>
                      </a:r>
                      <a:endParaRPr kumimoji="0" lang="zh-CN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2113">
                <a:tc vMerge="1">
                  <a:txBody>
                    <a:bodyPr vert="horz" wrap="square"/>
                    <a:lstStyle/>
                    <a:p/>
                  </a:txBody>
                  <a:tcPr/>
                </a:tc>
                <a:tc>
                  <a:txBody>
                    <a:bodyPr vert="horz" wrap="square"/>
                    <a:lstStyle>
                      <a:lvl1pPr algn="just" eaLnBrk="0" hangingPunct="0">
                        <a:lnSpc>
                          <a:spcPct val="110000"/>
                        </a:lnSpc>
                        <a:spcBef>
                          <a:spcPts val="9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1600">
                          <a:solidFill>
                            <a:schemeClr val="accent1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1pPr>
                      <a:lvl2pPr algn="just" eaLnBrk="0" hangingPunct="0">
                        <a:lnSpc>
                          <a:spcPct val="120000"/>
                        </a:lnSpc>
                        <a:spcAft>
                          <a:spcPts val="900"/>
                        </a:spcAft>
                        <a:buClr>
                          <a:srgbClr val="ECA280"/>
                        </a:buClr>
                        <a:buFont typeface="幼圆" panose="02010509060101010101" pitchFamily="49" charset="-122"/>
                        <a:defRPr sz="1100">
                          <a:solidFill>
                            <a:schemeClr val="tx1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2pPr>
                      <a:lvl3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1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3pPr>
                      <a:lvl4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4pPr>
                      <a:lvl5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5pPr>
                      <a:lvl6pPr marL="18275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6pPr>
                      <a:lvl7pPr marL="22847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7pPr>
                      <a:lvl8pPr marL="27419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8pPr>
                      <a:lvl9pPr marL="31991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影响</a:t>
                      </a:r>
                      <a:endParaRPr kumimoji="0" lang="zh-CN" alt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因素</a:t>
                      </a:r>
                      <a:endParaRPr kumimoji="0" lang="zh-CN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>
                      <a:lvl1pPr algn="just" eaLnBrk="0" hangingPunct="0">
                        <a:lnSpc>
                          <a:spcPct val="110000"/>
                        </a:lnSpc>
                        <a:spcBef>
                          <a:spcPts val="9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1600">
                          <a:solidFill>
                            <a:schemeClr val="accent1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1pPr>
                      <a:lvl2pPr algn="just" eaLnBrk="0" hangingPunct="0">
                        <a:lnSpc>
                          <a:spcPct val="120000"/>
                        </a:lnSpc>
                        <a:spcAft>
                          <a:spcPts val="900"/>
                        </a:spcAft>
                        <a:buClr>
                          <a:srgbClr val="ECA280"/>
                        </a:buClr>
                        <a:buFont typeface="幼圆" panose="02010509060101010101" pitchFamily="49" charset="-122"/>
                        <a:defRPr sz="1100">
                          <a:solidFill>
                            <a:schemeClr val="tx1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2pPr>
                      <a:lvl3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1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3pPr>
                      <a:lvl4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4pPr>
                      <a:lvl5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5pPr>
                      <a:lvl6pPr marL="18275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6pPr>
                      <a:lvl7pPr marL="22847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7pPr>
                      <a:lvl8pPr marL="27419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8pPr>
                      <a:lvl9pPr marL="31991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液体的⑥</a:t>
                      </a:r>
                      <a:r>
                        <a:rPr kumimoji="0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_________</a:t>
                      </a:r>
                      <a:r>
                        <a:rPr kumimoji="0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、⑦</a:t>
                      </a:r>
                      <a:r>
                        <a:rPr kumimoji="0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_______</a:t>
                      </a:r>
                      <a:r>
                        <a:rPr kumimoji="0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、液面上方的⑧ </a:t>
                      </a:r>
                      <a:r>
                        <a:rPr kumimoji="0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_____________</a:t>
                      </a:r>
                      <a:endParaRPr kumimoji="0" lang="en-US" altLang="zh-CN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>
                      <a:lvl1pPr algn="just" eaLnBrk="0" hangingPunct="0">
                        <a:lnSpc>
                          <a:spcPct val="110000"/>
                        </a:lnSpc>
                        <a:spcBef>
                          <a:spcPts val="9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1600">
                          <a:solidFill>
                            <a:schemeClr val="accent1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1pPr>
                      <a:lvl2pPr algn="just" eaLnBrk="0" hangingPunct="0">
                        <a:lnSpc>
                          <a:spcPct val="120000"/>
                        </a:lnSpc>
                        <a:spcAft>
                          <a:spcPts val="900"/>
                        </a:spcAft>
                        <a:buClr>
                          <a:srgbClr val="ECA280"/>
                        </a:buClr>
                        <a:buFont typeface="幼圆" panose="02010509060101010101" pitchFamily="49" charset="-122"/>
                        <a:defRPr sz="1100">
                          <a:solidFill>
                            <a:schemeClr val="tx1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2pPr>
                      <a:lvl3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1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3pPr>
                      <a:lvl4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4pPr>
                      <a:lvl5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5pPr>
                      <a:lvl6pPr marL="18275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6pPr>
                      <a:lvl7pPr marL="22847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7pPr>
                      <a:lvl8pPr marL="27419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8pPr>
                      <a:lvl9pPr marL="31991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气压的高低</a:t>
                      </a:r>
                      <a:endParaRPr kumimoji="0" lang="zh-CN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2875">
                <a:tc vMerge="1">
                  <a:txBody>
                    <a:bodyPr vert="horz" wrap="square"/>
                    <a:lstStyle/>
                    <a:p/>
                  </a:txBody>
                  <a:tcPr/>
                </a:tc>
                <a:tc>
                  <a:txBody>
                    <a:bodyPr vert="horz" wrap="square"/>
                    <a:lstStyle>
                      <a:lvl1pPr algn="just" eaLnBrk="0" hangingPunct="0">
                        <a:lnSpc>
                          <a:spcPct val="110000"/>
                        </a:lnSpc>
                        <a:spcBef>
                          <a:spcPts val="9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1600">
                          <a:solidFill>
                            <a:schemeClr val="accent1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1pPr>
                      <a:lvl2pPr algn="just" eaLnBrk="0" hangingPunct="0">
                        <a:lnSpc>
                          <a:spcPct val="120000"/>
                        </a:lnSpc>
                        <a:spcAft>
                          <a:spcPts val="900"/>
                        </a:spcAft>
                        <a:buClr>
                          <a:srgbClr val="ECA280"/>
                        </a:buClr>
                        <a:buFont typeface="幼圆" panose="02010509060101010101" pitchFamily="49" charset="-122"/>
                        <a:defRPr sz="1100">
                          <a:solidFill>
                            <a:schemeClr val="tx1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2pPr>
                      <a:lvl3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1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3pPr>
                      <a:lvl4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4pPr>
                      <a:lvl5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5pPr>
                      <a:lvl6pPr marL="18275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6pPr>
                      <a:lvl7pPr marL="22847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7pPr>
                      <a:lvl8pPr marL="27419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8pPr>
                      <a:lvl9pPr marL="31991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温度</a:t>
                      </a:r>
                      <a:endParaRPr kumimoji="0" lang="zh-CN" alt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变化</a:t>
                      </a:r>
                      <a:endParaRPr kumimoji="0" lang="zh-CN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>
                      <a:lvl1pPr algn="just" eaLnBrk="0" hangingPunct="0">
                        <a:lnSpc>
                          <a:spcPct val="110000"/>
                        </a:lnSpc>
                        <a:spcBef>
                          <a:spcPts val="9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1600">
                          <a:solidFill>
                            <a:schemeClr val="accent1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1pPr>
                      <a:lvl2pPr algn="just" eaLnBrk="0" hangingPunct="0">
                        <a:lnSpc>
                          <a:spcPct val="120000"/>
                        </a:lnSpc>
                        <a:spcAft>
                          <a:spcPts val="900"/>
                        </a:spcAft>
                        <a:buClr>
                          <a:srgbClr val="ECA280"/>
                        </a:buClr>
                        <a:buFont typeface="幼圆" panose="02010509060101010101" pitchFamily="49" charset="-122"/>
                        <a:defRPr sz="1100">
                          <a:solidFill>
                            <a:schemeClr val="tx1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2pPr>
                      <a:lvl3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1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3pPr>
                      <a:lvl4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4pPr>
                      <a:lvl5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5pPr>
                      <a:lvl6pPr marL="18275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6pPr>
                      <a:lvl7pPr marL="22847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7pPr>
                      <a:lvl8pPr marL="27419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8pPr>
                      <a:lvl9pPr marL="31991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降低</a:t>
                      </a:r>
                      <a:endParaRPr kumimoji="0" lang="zh-CN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>
                      <a:lvl1pPr algn="just" eaLnBrk="0" hangingPunct="0">
                        <a:lnSpc>
                          <a:spcPct val="110000"/>
                        </a:lnSpc>
                        <a:spcBef>
                          <a:spcPts val="9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1600">
                          <a:solidFill>
                            <a:schemeClr val="accent1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1pPr>
                      <a:lvl2pPr algn="just" eaLnBrk="0" hangingPunct="0">
                        <a:lnSpc>
                          <a:spcPct val="120000"/>
                        </a:lnSpc>
                        <a:spcAft>
                          <a:spcPts val="900"/>
                        </a:spcAft>
                        <a:buClr>
                          <a:srgbClr val="ECA280"/>
                        </a:buClr>
                        <a:buFont typeface="幼圆" panose="02010509060101010101" pitchFamily="49" charset="-122"/>
                        <a:defRPr sz="1100">
                          <a:solidFill>
                            <a:schemeClr val="tx1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2pPr>
                      <a:lvl3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1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3pPr>
                      <a:lvl4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4pPr>
                      <a:lvl5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5pPr>
                      <a:lvl6pPr marL="18275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6pPr>
                      <a:lvl7pPr marL="22847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7pPr>
                      <a:lvl8pPr marL="27419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8pPr>
                      <a:lvl9pPr marL="31991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⑨</a:t>
                      </a:r>
                      <a:r>
                        <a:rPr kumimoji="0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_______</a:t>
                      </a:r>
                      <a:endParaRPr kumimoji="0" lang="en-US" altLang="zh-CN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92238">
                <a:tc vMerge="1">
                  <a:txBody>
                    <a:bodyPr vert="horz" wrap="square"/>
                    <a:lstStyle/>
                    <a:p/>
                  </a:txBody>
                  <a:tcPr/>
                </a:tc>
                <a:tc>
                  <a:txBody>
                    <a:bodyPr vert="horz" wrap="square"/>
                    <a:lstStyle>
                      <a:lvl1pPr algn="just" eaLnBrk="0" hangingPunct="0">
                        <a:lnSpc>
                          <a:spcPct val="110000"/>
                        </a:lnSpc>
                        <a:spcBef>
                          <a:spcPts val="9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1600">
                          <a:solidFill>
                            <a:schemeClr val="accent1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1pPr>
                      <a:lvl2pPr algn="just" eaLnBrk="0" hangingPunct="0">
                        <a:lnSpc>
                          <a:spcPct val="120000"/>
                        </a:lnSpc>
                        <a:spcAft>
                          <a:spcPts val="900"/>
                        </a:spcAft>
                        <a:buClr>
                          <a:srgbClr val="ECA280"/>
                        </a:buClr>
                        <a:buFont typeface="幼圆" panose="02010509060101010101" pitchFamily="49" charset="-122"/>
                        <a:defRPr sz="1100">
                          <a:solidFill>
                            <a:schemeClr val="tx1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2pPr>
                      <a:lvl3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1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3pPr>
                      <a:lvl4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4pPr>
                      <a:lvl5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5pPr>
                      <a:lvl6pPr marL="18275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6pPr>
                      <a:lvl7pPr marL="22847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7pPr>
                      <a:lvl8pPr marL="27419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8pPr>
                      <a:lvl9pPr marL="31991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现象</a:t>
                      </a:r>
                      <a:endParaRPr kumimoji="0" lang="zh-CN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>
                      <a:lvl1pPr algn="just" defTabSz="514350" eaLnBrk="0" hangingPunct="0">
                        <a:lnSpc>
                          <a:spcPct val="110000"/>
                        </a:lnSpc>
                        <a:spcBef>
                          <a:spcPts val="9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1600">
                          <a:solidFill>
                            <a:schemeClr val="accent1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1pPr>
                      <a:lvl2pPr algn="just" defTabSz="514350" eaLnBrk="0" hangingPunct="0">
                        <a:lnSpc>
                          <a:spcPct val="120000"/>
                        </a:lnSpc>
                        <a:spcAft>
                          <a:spcPts val="900"/>
                        </a:spcAft>
                        <a:buClr>
                          <a:srgbClr val="ECA280"/>
                        </a:buClr>
                        <a:buFont typeface="幼圆" panose="02010509060101010101" pitchFamily="49" charset="-122"/>
                        <a:defRPr sz="1100">
                          <a:solidFill>
                            <a:schemeClr val="tx1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2pPr>
                      <a:lvl3pPr marL="514350" defTabSz="514350"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1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3pPr>
                      <a:lvl4pPr marL="771525" defTabSz="514350"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4pPr>
                      <a:lvl5pPr marL="1028700" defTabSz="514350"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5pPr>
                      <a:lvl6pPr marL="1485900" defTabSz="514350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6pPr>
                      <a:lvl7pPr marL="1943100" defTabSz="514350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7pPr>
                      <a:lvl8pPr marL="2400300" defTabSz="514350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8pPr>
                      <a:lvl9pPr marL="2857500" defTabSz="514350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9pPr>
                    </a:lstStyle>
                    <a:p>
                      <a:pPr marL="0" marR="0" lvl="0" indent="0" algn="just" defTabSz="514350" rtl="0" eaLnBrk="0" fontAlgn="base" latinLnBrk="0" hangingPunct="0">
                        <a:lnSpc>
                          <a:spcPct val="110000"/>
                        </a:lnSpc>
                        <a:spcBef>
                          <a:spcPts val="9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buNone/>
                      </a:pPr>
                      <a:endParaRPr kumimoji="0" lang="zh-CN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幼圆" panose="02010509060101010101" pitchFamily="49" charset="-122"/>
                        <a:ea typeface="幼圆" panose="02010509060101010101" pitchFamily="49" charset="-122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>
                      <a:lvl1pPr algn="just" defTabSz="514350" eaLnBrk="0" hangingPunct="0">
                        <a:lnSpc>
                          <a:spcPct val="110000"/>
                        </a:lnSpc>
                        <a:spcBef>
                          <a:spcPts val="9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1600">
                          <a:solidFill>
                            <a:schemeClr val="accent1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1pPr>
                      <a:lvl2pPr algn="just" defTabSz="514350" eaLnBrk="0" hangingPunct="0">
                        <a:lnSpc>
                          <a:spcPct val="120000"/>
                        </a:lnSpc>
                        <a:spcAft>
                          <a:spcPts val="900"/>
                        </a:spcAft>
                        <a:buClr>
                          <a:srgbClr val="ECA280"/>
                        </a:buClr>
                        <a:buFont typeface="幼圆" panose="02010509060101010101" pitchFamily="49" charset="-122"/>
                        <a:defRPr sz="1100">
                          <a:solidFill>
                            <a:schemeClr val="tx1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2pPr>
                      <a:lvl3pPr marL="514350" defTabSz="514350"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1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3pPr>
                      <a:lvl4pPr marL="771525" defTabSz="514350"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4pPr>
                      <a:lvl5pPr marL="1028700" defTabSz="514350"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5pPr>
                      <a:lvl6pPr marL="1485900" defTabSz="514350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6pPr>
                      <a:lvl7pPr marL="1943100" defTabSz="514350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7pPr>
                      <a:lvl8pPr marL="2400300" defTabSz="514350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8pPr>
                      <a:lvl9pPr marL="2857500" defTabSz="514350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9pPr>
                    </a:lstStyle>
                    <a:p>
                      <a:pPr marL="0" marR="0" lvl="0" indent="0" algn="just" defTabSz="514350" rtl="0" eaLnBrk="0" fontAlgn="base" latinLnBrk="0" hangingPunct="0">
                        <a:lnSpc>
                          <a:spcPct val="110000"/>
                        </a:lnSpc>
                        <a:spcBef>
                          <a:spcPts val="9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buNone/>
                      </a:pPr>
                      <a:endParaRPr kumimoji="0" lang="zh-CN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幼圆" panose="02010509060101010101" pitchFamily="49" charset="-122"/>
                        <a:ea typeface="幼圆" pitchFamily="49" charset="-122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6700">
                <a:tc gridSpan="2">
                  <a:txBody>
                    <a:bodyPr vert="horz" wrap="square"/>
                    <a:lstStyle>
                      <a:lvl1pPr algn="just" eaLnBrk="0" hangingPunct="0">
                        <a:lnSpc>
                          <a:spcPct val="110000"/>
                        </a:lnSpc>
                        <a:spcBef>
                          <a:spcPts val="9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1600">
                          <a:solidFill>
                            <a:schemeClr val="accent1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1pPr>
                      <a:lvl2pPr algn="just" eaLnBrk="0" hangingPunct="0">
                        <a:lnSpc>
                          <a:spcPct val="120000"/>
                        </a:lnSpc>
                        <a:spcAft>
                          <a:spcPts val="900"/>
                        </a:spcAft>
                        <a:buClr>
                          <a:srgbClr val="ECA280"/>
                        </a:buClr>
                        <a:buFont typeface="幼圆" panose="02010509060101010101" pitchFamily="49" charset="-122"/>
                        <a:defRPr sz="1100">
                          <a:solidFill>
                            <a:schemeClr val="tx1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2pPr>
                      <a:lvl3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1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3pPr>
                      <a:lvl4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4pPr>
                      <a:lvl5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5pPr>
                      <a:lvl6pPr marL="18275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6pPr>
                      <a:lvl7pPr marL="22847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7pPr>
                      <a:lvl8pPr marL="27419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8pPr>
                      <a:lvl9pPr marL="31991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相同点</a:t>
                      </a:r>
                      <a:endParaRPr kumimoji="0" lang="zh-CN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 vert="horz" wrap="square"/>
                    <a:lstStyle/>
                    <a:p/>
                  </a:txBody>
                  <a:tcPr/>
                </a:tc>
                <a:tc gridSpan="2">
                  <a:txBody>
                    <a:bodyPr vert="horz" wrap="square"/>
                    <a:lstStyle>
                      <a:lvl1pPr algn="just" eaLnBrk="0" hangingPunct="0">
                        <a:lnSpc>
                          <a:spcPct val="110000"/>
                        </a:lnSpc>
                        <a:spcBef>
                          <a:spcPts val="9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1600">
                          <a:solidFill>
                            <a:schemeClr val="accent1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1pPr>
                      <a:lvl2pPr algn="just" eaLnBrk="0" hangingPunct="0">
                        <a:lnSpc>
                          <a:spcPct val="120000"/>
                        </a:lnSpc>
                        <a:spcAft>
                          <a:spcPts val="900"/>
                        </a:spcAft>
                        <a:buClr>
                          <a:srgbClr val="ECA280"/>
                        </a:buClr>
                        <a:buFont typeface="幼圆" panose="02010509060101010101" pitchFamily="49" charset="-122"/>
                        <a:defRPr sz="1100">
                          <a:solidFill>
                            <a:schemeClr val="tx1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2pPr>
                      <a:lvl3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1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3pPr>
                      <a:lvl4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4pPr>
                      <a:lvl5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5pPr>
                      <a:lvl6pPr marL="18275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6pPr>
                      <a:lvl7pPr marL="22847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7pPr>
                      <a:lvl8pPr marL="27419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8pPr>
                      <a:lvl9pPr marL="31991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都是⑩ </a:t>
                      </a:r>
                      <a:r>
                        <a:rPr kumimoji="0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_____ </a:t>
                      </a:r>
                      <a:r>
                        <a:rPr kumimoji="0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现象，发生时</a:t>
                      </a:r>
                      <a:endParaRPr kumimoji="0" lang="zh-CN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都</a:t>
                      </a:r>
                      <a:r>
                        <a:rPr kumimoji="0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等线" panose="02010600030101010101" pitchFamily="2" charset="-122"/>
                          <a:cs typeface="MS Gothic" panose="020b0609070205080204" pitchFamily="49" charset="-128"/>
                        </a:rPr>
                        <a:t>⑪</a:t>
                      </a:r>
                      <a:r>
                        <a:rPr kumimoji="0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_____ </a:t>
                      </a:r>
                      <a:r>
                        <a:rPr kumimoji="0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热量</a:t>
                      </a:r>
                      <a:endParaRPr kumimoji="0" lang="zh-CN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 vert="horz" wrap="square"/>
                    <a:lstStyle/>
                    <a:p/>
                  </a:txBody>
                  <a:tcPr/>
                </a:tc>
              </a:tr>
            </a:tbl>
          </a:graphicData>
        </a:graphic>
      </p:graphicFrame>
      <p:pic>
        <p:nvPicPr>
          <p:cNvPr id="118862" name="Picture 78" descr="A16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619500" y="2859088"/>
            <a:ext cx="965200" cy="1035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8863" name="Picture 79" descr="A16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127875" y="2824163"/>
            <a:ext cx="669925" cy="101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8866" name="Text Box 82"/>
          <p:cNvSpPr txBox="1">
            <a:spLocks noChangeArrowheads="1"/>
          </p:cNvSpPr>
          <p:nvPr/>
        </p:nvSpPr>
        <p:spPr bwMode="auto">
          <a:xfrm>
            <a:off x="3727450" y="504825"/>
            <a:ext cx="11557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 anchorCtr="1">
            <a:spAutoFit/>
          </a:bodyPr>
          <a:lstStyle/>
          <a:p>
            <a:r>
              <a:rPr lang="zh-CN" altLang="en-US">
                <a:solidFill>
                  <a:srgbClr val="C4000B"/>
                </a:solidFill>
                <a:cs typeface="Times New Roman" panose="02020603050405020304" pitchFamily="18" charset="0"/>
              </a:rPr>
              <a:t> 缓慢</a:t>
            </a:r>
            <a:endParaRPr lang="zh-CN" altLang="en-US">
              <a:solidFill>
                <a:srgbClr val="C4000B"/>
              </a:solidFill>
              <a:cs typeface="Times New Roman" panose="02020603050405020304" pitchFamily="18" charset="0"/>
            </a:endParaRPr>
          </a:p>
        </p:txBody>
      </p:sp>
      <p:sp>
        <p:nvSpPr>
          <p:cNvPr id="118867" name="Text Box 83"/>
          <p:cNvSpPr txBox="1">
            <a:spLocks noChangeArrowheads="1"/>
          </p:cNvSpPr>
          <p:nvPr/>
        </p:nvSpPr>
        <p:spPr bwMode="auto">
          <a:xfrm>
            <a:off x="2951163" y="1063625"/>
            <a:ext cx="1692275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 anchorCtr="1">
            <a:spAutoFit/>
          </a:bodyPr>
          <a:lstStyle/>
          <a:p>
            <a:r>
              <a:rPr lang="zh-CN" altLang="en-US">
                <a:solidFill>
                  <a:srgbClr val="C4000B"/>
                </a:solidFill>
                <a:cs typeface="Times New Roman" panose="02020603050405020304" pitchFamily="18" charset="0"/>
              </a:rPr>
              <a:t> 表面积 </a:t>
            </a:r>
            <a:endParaRPr lang="zh-CN" altLang="en-US">
              <a:solidFill>
                <a:srgbClr val="C4000B"/>
              </a:solidFill>
              <a:cs typeface="Times New Roman" panose="02020603050405020304" pitchFamily="18" charset="0"/>
            </a:endParaRPr>
          </a:p>
        </p:txBody>
      </p:sp>
      <p:sp>
        <p:nvSpPr>
          <p:cNvPr id="118868" name="Text Box 84"/>
          <p:cNvSpPr txBox="1">
            <a:spLocks noChangeArrowheads="1"/>
          </p:cNvSpPr>
          <p:nvPr/>
        </p:nvSpPr>
        <p:spPr bwMode="auto">
          <a:xfrm>
            <a:off x="4667250" y="1063625"/>
            <a:ext cx="13335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 anchorCtr="1">
            <a:spAutoFit/>
          </a:bodyPr>
          <a:lstStyle/>
          <a:p>
            <a:r>
              <a:rPr lang="zh-CN" altLang="en-US">
                <a:solidFill>
                  <a:srgbClr val="C4000B"/>
                </a:solidFill>
                <a:cs typeface="Times New Roman" panose="02020603050405020304" pitchFamily="18" charset="0"/>
              </a:rPr>
              <a:t> 温度 </a:t>
            </a:r>
            <a:endParaRPr lang="zh-CN" altLang="en-US">
              <a:solidFill>
                <a:srgbClr val="C4000B"/>
              </a:solidFill>
              <a:cs typeface="Times New Roman" panose="02020603050405020304" pitchFamily="18" charset="0"/>
            </a:endParaRPr>
          </a:p>
        </p:txBody>
      </p:sp>
      <p:sp>
        <p:nvSpPr>
          <p:cNvPr id="118869" name="Text Box 85"/>
          <p:cNvSpPr txBox="1">
            <a:spLocks noChangeArrowheads="1"/>
          </p:cNvSpPr>
          <p:nvPr/>
        </p:nvSpPr>
        <p:spPr bwMode="auto">
          <a:xfrm>
            <a:off x="3490913" y="1368425"/>
            <a:ext cx="2403475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 anchorCtr="1">
            <a:spAutoFit/>
          </a:bodyPr>
          <a:lstStyle/>
          <a:p>
            <a:r>
              <a:rPr lang="zh-CN" altLang="en-US">
                <a:solidFill>
                  <a:srgbClr val="C4000B"/>
                </a:solidFill>
                <a:cs typeface="Times New Roman" panose="02020603050405020304" pitchFamily="18" charset="0"/>
              </a:rPr>
              <a:t>空气流动速度</a:t>
            </a:r>
            <a:endParaRPr lang="zh-CN" altLang="en-US">
              <a:solidFill>
                <a:srgbClr val="C4000B"/>
              </a:solidFill>
              <a:cs typeface="Times New Roman" panose="02020603050405020304" pitchFamily="18" charset="0"/>
            </a:endParaRPr>
          </a:p>
        </p:txBody>
      </p:sp>
      <p:sp>
        <p:nvSpPr>
          <p:cNvPr id="118870" name="Text Box 86"/>
          <p:cNvSpPr txBox="1">
            <a:spLocks noChangeArrowheads="1"/>
          </p:cNvSpPr>
          <p:nvPr/>
        </p:nvSpPr>
        <p:spPr bwMode="auto">
          <a:xfrm>
            <a:off x="6889750" y="1914525"/>
            <a:ext cx="13335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 anchorCtr="1">
            <a:spAutoFit/>
          </a:bodyPr>
          <a:lstStyle/>
          <a:p>
            <a:r>
              <a:rPr lang="zh-CN" altLang="en-US">
                <a:solidFill>
                  <a:srgbClr val="C4000B"/>
                </a:solidFill>
                <a:cs typeface="Times New Roman" panose="02020603050405020304" pitchFamily="18" charset="0"/>
              </a:rPr>
              <a:t> 不变 </a:t>
            </a:r>
            <a:endParaRPr lang="zh-CN" altLang="en-US">
              <a:solidFill>
                <a:srgbClr val="C4000B"/>
              </a:solidFill>
              <a:cs typeface="Times New Roman" panose="02020603050405020304" pitchFamily="18" charset="0"/>
            </a:endParaRPr>
          </a:p>
        </p:txBody>
      </p:sp>
      <p:sp>
        <p:nvSpPr>
          <p:cNvPr id="118871" name="Text Box 87"/>
          <p:cNvSpPr txBox="1">
            <a:spLocks noChangeArrowheads="1"/>
          </p:cNvSpPr>
          <p:nvPr/>
        </p:nvSpPr>
        <p:spPr bwMode="auto">
          <a:xfrm>
            <a:off x="4454525" y="3867150"/>
            <a:ext cx="11049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 anchorCtr="1">
            <a:spAutoFit/>
          </a:bodyPr>
          <a:lstStyle/>
          <a:p>
            <a:r>
              <a:rPr lang="zh-CN" altLang="en-US">
                <a:solidFill>
                  <a:srgbClr val="C4000B"/>
                </a:solidFill>
                <a:cs typeface="Times New Roman" panose="02020603050405020304" pitchFamily="18" charset="0"/>
              </a:rPr>
              <a:t>汽化</a:t>
            </a:r>
            <a:endParaRPr lang="zh-CN" altLang="en-US">
              <a:solidFill>
                <a:srgbClr val="C4000B"/>
              </a:solidFill>
              <a:cs typeface="Times New Roman" panose="02020603050405020304" pitchFamily="18" charset="0"/>
            </a:endParaRPr>
          </a:p>
        </p:txBody>
      </p:sp>
      <p:sp>
        <p:nvSpPr>
          <p:cNvPr id="118872" name="Text Box 88"/>
          <p:cNvSpPr txBox="1">
            <a:spLocks noChangeArrowheads="1"/>
          </p:cNvSpPr>
          <p:nvPr/>
        </p:nvSpPr>
        <p:spPr bwMode="auto">
          <a:xfrm>
            <a:off x="4835525" y="4171950"/>
            <a:ext cx="11049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 anchorCtr="1">
            <a:spAutoFit/>
          </a:bodyPr>
          <a:lstStyle/>
          <a:p>
            <a:r>
              <a:rPr lang="zh-CN" altLang="en-US">
                <a:solidFill>
                  <a:srgbClr val="C4000B"/>
                </a:solidFill>
                <a:cs typeface="Times New Roman" panose="02020603050405020304" pitchFamily="18" charset="0"/>
              </a:rPr>
              <a:t>吸收</a:t>
            </a:r>
            <a:endParaRPr lang="zh-CN" altLang="en-US">
              <a:solidFill>
                <a:srgbClr val="C4000B"/>
              </a:solidFill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866" grpId="0"/>
      <p:bldP spid="118867" grpId="0"/>
      <p:bldP spid="118868" grpId="0"/>
      <p:bldP spid="118869" grpId="0"/>
      <p:bldP spid="118870" grpId="0"/>
      <p:bldP spid="118871" grpId="0"/>
      <p:bldP spid="11887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9634" name="TextBox 1"/>
          <p:cNvSpPr txBox="1">
            <a:spLocks noChangeArrowheads="1"/>
          </p:cNvSpPr>
          <p:nvPr/>
        </p:nvSpPr>
        <p:spPr bwMode="auto">
          <a:xfrm>
            <a:off x="250825" y="1563688"/>
            <a:ext cx="8389938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>
                <a:cs typeface="Times New Roman" panose="02020603050405020304" pitchFamily="18" charset="0"/>
              </a:rPr>
              <a:t>(2)</a:t>
            </a:r>
            <a:r>
              <a:rPr lang="zh-CN" altLang="en-US">
                <a:cs typeface="Times New Roman" panose="02020603050405020304" pitchFamily="18" charset="0"/>
              </a:rPr>
              <a:t>液化的两种方式：</a:t>
            </a:r>
            <a:r>
              <a:rPr lang="zh-CN" altLang="en-US"/>
              <a:t>⑫ </a:t>
            </a:r>
            <a:r>
              <a:rPr lang="en-US" altLang="zh-CN">
                <a:cs typeface="Times New Roman" panose="02020603050405020304" pitchFamily="18" charset="0"/>
              </a:rPr>
              <a:t>_________</a:t>
            </a:r>
            <a:r>
              <a:rPr lang="zh-CN" altLang="en-US">
                <a:cs typeface="Times New Roman" panose="02020603050405020304" pitchFamily="18" charset="0"/>
              </a:rPr>
              <a:t>；</a:t>
            </a:r>
            <a:r>
              <a:rPr lang="zh-CN" altLang="en-US"/>
              <a:t>⑬</a:t>
            </a:r>
            <a:r>
              <a:rPr lang="zh-CN" altLang="en-US">
                <a:cs typeface="Times New Roman" panose="02020603050405020304" pitchFamily="18" charset="0"/>
              </a:rPr>
              <a:t> </a:t>
            </a:r>
            <a:r>
              <a:rPr lang="en-US" altLang="zh-CN">
                <a:cs typeface="Times New Roman" panose="02020603050405020304" pitchFamily="18" charset="0"/>
              </a:rPr>
              <a:t>_________</a:t>
            </a:r>
            <a:r>
              <a:rPr lang="zh-CN" altLang="en-US">
                <a:cs typeface="Times New Roman" panose="02020603050405020304" pitchFamily="18" charset="0"/>
              </a:rPr>
              <a:t>。</a:t>
            </a:r>
            <a:r>
              <a:rPr lang="zh-CN" altLang="en-US"/>
              <a:t> </a:t>
            </a:r>
            <a:endParaRPr lang="zh-CN" altLang="en-US"/>
          </a:p>
        </p:txBody>
      </p:sp>
      <p:sp>
        <p:nvSpPr>
          <p:cNvPr id="69635" name="Text Box 3"/>
          <p:cNvSpPr txBox="1">
            <a:spLocks noChangeArrowheads="1"/>
          </p:cNvSpPr>
          <p:nvPr/>
        </p:nvSpPr>
        <p:spPr bwMode="auto">
          <a:xfrm>
            <a:off x="2790825" y="1514475"/>
            <a:ext cx="188595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 anchorCtr="1">
            <a:spAutoFit/>
          </a:bodyPr>
          <a:lstStyle/>
          <a:p>
            <a:r>
              <a:rPr lang="zh-CN" altLang="en-US">
                <a:solidFill>
                  <a:srgbClr val="C4000B"/>
                </a:solidFill>
                <a:cs typeface="Times New Roman" panose="02020603050405020304" pitchFamily="18" charset="0"/>
              </a:rPr>
              <a:t>降低温度</a:t>
            </a:r>
            <a:endParaRPr lang="zh-CN" altLang="en-US">
              <a:solidFill>
                <a:srgbClr val="C4000B"/>
              </a:solidFill>
              <a:cs typeface="Times New Roman" panose="02020603050405020304" pitchFamily="18" charset="0"/>
            </a:endParaRPr>
          </a:p>
        </p:txBody>
      </p:sp>
      <p:sp>
        <p:nvSpPr>
          <p:cNvPr id="69636" name="Text Box 4"/>
          <p:cNvSpPr txBox="1">
            <a:spLocks noChangeArrowheads="1"/>
          </p:cNvSpPr>
          <p:nvPr/>
        </p:nvSpPr>
        <p:spPr bwMode="auto">
          <a:xfrm>
            <a:off x="4594225" y="1514475"/>
            <a:ext cx="188595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 anchorCtr="1">
            <a:spAutoFit/>
          </a:bodyPr>
          <a:lstStyle/>
          <a:p>
            <a:r>
              <a:rPr lang="zh-CN" altLang="en-US">
                <a:solidFill>
                  <a:srgbClr val="C4000B"/>
                </a:solidFill>
                <a:cs typeface="Times New Roman" panose="02020603050405020304" pitchFamily="18" charset="0"/>
              </a:rPr>
              <a:t>压缩体积</a:t>
            </a:r>
            <a:endParaRPr lang="zh-CN" altLang="en-US">
              <a:solidFill>
                <a:srgbClr val="C4000B"/>
              </a:solidFill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35" grpId="0"/>
      <p:bldP spid="6963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4034" name="TextBox 1"/>
          <p:cNvSpPr txBox="1">
            <a:spLocks noChangeArrowheads="1"/>
          </p:cNvSpPr>
          <p:nvPr/>
        </p:nvSpPr>
        <p:spPr bwMode="auto">
          <a:xfrm>
            <a:off x="323850" y="1527175"/>
            <a:ext cx="8389938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>
                <a:solidFill>
                  <a:srgbClr val="C4000B"/>
                </a:solidFill>
              </a:rPr>
              <a:t>【</a:t>
            </a:r>
            <a:r>
              <a:rPr lang="zh-CN" altLang="en-US">
                <a:solidFill>
                  <a:srgbClr val="C4000B"/>
                </a:solidFill>
              </a:rPr>
              <a:t>图片</a:t>
            </a:r>
            <a:r>
              <a:rPr lang="en-US" altLang="zh-CN">
                <a:solidFill>
                  <a:srgbClr val="C4000B"/>
                </a:solidFill>
              </a:rPr>
              <a:t>】</a:t>
            </a:r>
            <a:endParaRPr lang="zh-CN" altLang="en-US">
              <a:solidFill>
                <a:srgbClr val="C4000B"/>
              </a:solidFill>
            </a:endParaRPr>
          </a:p>
        </p:txBody>
      </p:sp>
      <p:pic>
        <p:nvPicPr>
          <p:cNvPr id="44037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592388" y="2247900"/>
            <a:ext cx="3154362" cy="2154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>
    <p:fade/>
  </p:transition>
  <p:timing/>
</p:sld>
</file>

<file path=ppt/slides/slide1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5058" name="TextBox 1"/>
          <p:cNvSpPr txBox="1">
            <a:spLocks noChangeArrowheads="1"/>
          </p:cNvSpPr>
          <p:nvPr/>
        </p:nvSpPr>
        <p:spPr bwMode="auto">
          <a:xfrm>
            <a:off x="346075" y="617538"/>
            <a:ext cx="9266238" cy="33229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/>
              <a:t> </a:t>
            </a:r>
            <a:endParaRPr lang="en-US" altLang="zh-CN"/>
          </a:p>
          <a:p>
            <a:pPr eaLnBrk="1" hangingPunct="1"/>
            <a:r>
              <a:rPr lang="zh-CN" altLang="en-US"/>
              <a:t>自制温度计 </a:t>
            </a:r>
            <a:endParaRPr lang="zh-CN" altLang="en-US"/>
          </a:p>
          <a:p>
            <a:pPr eaLnBrk="1" hangingPunct="1"/>
            <a:endParaRPr lang="en-US" altLang="zh-CN">
              <a:solidFill>
                <a:srgbClr val="CC0000"/>
              </a:solidFill>
            </a:endParaRPr>
          </a:p>
          <a:p>
            <a:pPr eaLnBrk="1" hangingPunct="1"/>
            <a:r>
              <a:rPr lang="en-US" altLang="zh-CN">
                <a:cs typeface="Times New Roman" panose="02020603050405020304" pitchFamily="18" charset="0"/>
              </a:rPr>
              <a:t>1.</a:t>
            </a:r>
            <a:r>
              <a:rPr lang="zh-CN" altLang="en-US">
                <a:cs typeface="Times New Roman" panose="02020603050405020304" pitchFamily="18" charset="0"/>
              </a:rPr>
              <a:t>如图为一个简易的自制温度计，为了更明显地显示温度变化，应尽量选</a:t>
            </a:r>
            <a:endParaRPr lang="zh-CN" altLang="en-US">
              <a:cs typeface="Times New Roman" panose="02020603050405020304" pitchFamily="18" charset="0"/>
            </a:endParaRPr>
          </a:p>
          <a:p>
            <a:pPr eaLnBrk="1" hangingPunct="1"/>
            <a:r>
              <a:rPr lang="zh-CN" altLang="en-US">
                <a:cs typeface="Times New Roman" panose="02020603050405020304" pitchFamily="18" charset="0"/>
              </a:rPr>
              <a:t>择</a:t>
            </a:r>
            <a:r>
              <a:rPr lang="en-US" altLang="zh-CN">
                <a:cs typeface="Times New Roman" panose="02020603050405020304" pitchFamily="18" charset="0"/>
              </a:rPr>
              <a:t>_____(</a:t>
            </a:r>
            <a:r>
              <a:rPr lang="zh-CN" altLang="en-US">
                <a:cs typeface="Times New Roman" panose="02020603050405020304" pitchFamily="18" charset="0"/>
              </a:rPr>
              <a:t>选填“粗”或“细”</a:t>
            </a:r>
            <a:r>
              <a:rPr lang="en-US" altLang="zh-CN">
                <a:cs typeface="Times New Roman" panose="02020603050405020304" pitchFamily="18" charset="0"/>
              </a:rPr>
              <a:t>)</a:t>
            </a:r>
            <a:r>
              <a:rPr lang="zh-CN" altLang="en-US">
                <a:cs typeface="Times New Roman" panose="02020603050405020304" pitchFamily="18" charset="0"/>
              </a:rPr>
              <a:t>的吸管。将小瓶放入热水中，水柱的位置</a:t>
            </a:r>
            <a:endParaRPr lang="zh-CN" altLang="en-US">
              <a:cs typeface="Times New Roman" panose="02020603050405020304" pitchFamily="18" charset="0"/>
            </a:endParaRPr>
          </a:p>
          <a:p>
            <a:pPr eaLnBrk="1" hangingPunct="1"/>
            <a:r>
              <a:rPr lang="zh-CN" altLang="en-US">
                <a:cs typeface="Times New Roman" panose="02020603050405020304" pitchFamily="18" charset="0"/>
              </a:rPr>
              <a:t>会</a:t>
            </a:r>
            <a:r>
              <a:rPr lang="en-US" altLang="zh-CN">
                <a:cs typeface="Times New Roman" panose="02020603050405020304" pitchFamily="18" charset="0"/>
              </a:rPr>
              <a:t>_______</a:t>
            </a:r>
            <a:r>
              <a:rPr lang="zh-CN" altLang="en-US">
                <a:cs typeface="Times New Roman" panose="02020603050405020304" pitchFamily="18" charset="0"/>
              </a:rPr>
              <a:t>，放入冷水中时，水柱的位置会 </a:t>
            </a:r>
            <a:r>
              <a:rPr lang="en-US" altLang="zh-CN">
                <a:cs typeface="Times New Roman" panose="02020603050405020304" pitchFamily="18" charset="0"/>
              </a:rPr>
              <a:t>_____(</a:t>
            </a:r>
            <a:r>
              <a:rPr lang="zh-CN" altLang="en-US">
                <a:cs typeface="Times New Roman" panose="02020603050405020304" pitchFamily="18" charset="0"/>
              </a:rPr>
              <a:t>后两空均选填“升</a:t>
            </a:r>
            <a:endParaRPr lang="zh-CN" altLang="en-US">
              <a:cs typeface="Times New Roman" panose="02020603050405020304" pitchFamily="18" charset="0"/>
            </a:endParaRPr>
          </a:p>
          <a:p>
            <a:pPr eaLnBrk="1" hangingPunct="1"/>
            <a:r>
              <a:rPr lang="zh-CN" altLang="en-US">
                <a:cs typeface="Times New Roman" panose="02020603050405020304" pitchFamily="18" charset="0"/>
              </a:rPr>
              <a:t>高”“降低”或“不变”</a:t>
            </a:r>
            <a:r>
              <a:rPr lang="en-US" altLang="zh-CN">
                <a:cs typeface="Times New Roman" panose="02020603050405020304" pitchFamily="18" charset="0"/>
              </a:rPr>
              <a:t>)</a:t>
            </a:r>
            <a:r>
              <a:rPr lang="en-US" altLang="zh-CN"/>
              <a:t>  </a:t>
            </a:r>
            <a:endParaRPr lang="zh-CN" altLang="en-US"/>
          </a:p>
        </p:txBody>
      </p:sp>
      <p:sp>
        <p:nvSpPr>
          <p:cNvPr id="45059" name="Text Box 3"/>
          <p:cNvSpPr txBox="1">
            <a:spLocks noChangeArrowheads="1"/>
          </p:cNvSpPr>
          <p:nvPr/>
        </p:nvSpPr>
        <p:spPr bwMode="auto">
          <a:xfrm>
            <a:off x="568325" y="2397125"/>
            <a:ext cx="90805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 anchorCtr="1">
            <a:spAutoFit/>
          </a:bodyPr>
          <a:lstStyle/>
          <a:p>
            <a:r>
              <a:rPr lang="zh-CN" altLang="en-US">
                <a:solidFill>
                  <a:srgbClr val="C4000B"/>
                </a:solidFill>
                <a:cs typeface="Times New Roman" panose="02020603050405020304" pitchFamily="18" charset="0"/>
              </a:rPr>
              <a:t> 细 </a:t>
            </a:r>
            <a:endParaRPr lang="zh-CN" altLang="en-US">
              <a:solidFill>
                <a:srgbClr val="C4000B"/>
              </a:solidFill>
              <a:cs typeface="Times New Roman" panose="02020603050405020304" pitchFamily="18" charset="0"/>
            </a:endParaRPr>
          </a:p>
        </p:txBody>
      </p:sp>
      <p:sp>
        <p:nvSpPr>
          <p:cNvPr id="45060" name="Text Box 4"/>
          <p:cNvSpPr txBox="1">
            <a:spLocks noChangeArrowheads="1"/>
          </p:cNvSpPr>
          <p:nvPr/>
        </p:nvSpPr>
        <p:spPr bwMode="auto">
          <a:xfrm>
            <a:off x="530225" y="2854325"/>
            <a:ext cx="123825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 anchorCtr="1">
            <a:spAutoFit/>
          </a:bodyPr>
          <a:lstStyle/>
          <a:p>
            <a:r>
              <a:rPr lang="zh-CN" altLang="en-US">
                <a:solidFill>
                  <a:srgbClr val="C4000B"/>
                </a:solidFill>
                <a:cs typeface="Times New Roman" panose="02020603050405020304" pitchFamily="18" charset="0"/>
              </a:rPr>
              <a:t> 升高 </a:t>
            </a:r>
            <a:endParaRPr lang="zh-CN" altLang="en-US">
              <a:solidFill>
                <a:srgbClr val="C4000B"/>
              </a:solidFill>
              <a:cs typeface="Times New Roman" panose="02020603050405020304" pitchFamily="18" charset="0"/>
            </a:endParaRPr>
          </a:p>
        </p:txBody>
      </p:sp>
      <p:sp>
        <p:nvSpPr>
          <p:cNvPr id="45061" name="Text Box 5"/>
          <p:cNvSpPr txBox="1">
            <a:spLocks noChangeArrowheads="1"/>
          </p:cNvSpPr>
          <p:nvPr/>
        </p:nvSpPr>
        <p:spPr bwMode="auto">
          <a:xfrm>
            <a:off x="5167313" y="2854325"/>
            <a:ext cx="904875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 anchorCtr="1">
            <a:spAutoFit/>
          </a:bodyPr>
          <a:lstStyle/>
          <a:p>
            <a:r>
              <a:rPr lang="zh-CN" altLang="en-US">
                <a:solidFill>
                  <a:srgbClr val="C4000B"/>
                </a:solidFill>
                <a:cs typeface="Times New Roman" panose="02020603050405020304" pitchFamily="18" charset="0"/>
              </a:rPr>
              <a:t>降低</a:t>
            </a:r>
            <a:endParaRPr lang="zh-CN" altLang="en-US">
              <a:solidFill>
                <a:srgbClr val="C4000B"/>
              </a:solidFill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9" grpId="0"/>
      <p:bldP spid="45060" grpId="0"/>
      <p:bldP spid="4506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7106" name="TextBox 1"/>
          <p:cNvSpPr txBox="1">
            <a:spLocks noChangeArrowheads="1"/>
          </p:cNvSpPr>
          <p:nvPr/>
        </p:nvSpPr>
        <p:spPr bwMode="auto">
          <a:xfrm>
            <a:off x="346075" y="617538"/>
            <a:ext cx="8389938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>
                <a:solidFill>
                  <a:srgbClr val="C4000B"/>
                </a:solidFill>
              </a:rPr>
              <a:t>【</a:t>
            </a:r>
            <a:r>
              <a:rPr lang="zh-CN" altLang="en-US">
                <a:solidFill>
                  <a:srgbClr val="C4000B"/>
                </a:solidFill>
              </a:rPr>
              <a:t>图片</a:t>
            </a:r>
            <a:r>
              <a:rPr lang="en-US" altLang="zh-CN">
                <a:solidFill>
                  <a:srgbClr val="C4000B"/>
                </a:solidFill>
              </a:rPr>
              <a:t>】</a:t>
            </a:r>
            <a:endParaRPr lang="zh-CN" altLang="en-US">
              <a:solidFill>
                <a:srgbClr val="C4000B"/>
              </a:solidFill>
            </a:endParaRPr>
          </a:p>
        </p:txBody>
      </p:sp>
      <p:pic>
        <p:nvPicPr>
          <p:cNvPr id="47108" name="Picture 4" descr="20JXWLJ-15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519363" y="1455738"/>
            <a:ext cx="2844800" cy="177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fade/>
  </p:transition>
  <p:timing/>
</p:sld>
</file>

<file path=ppt/slides/slide1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5538" name="TextBox 1"/>
          <p:cNvSpPr txBox="1">
            <a:spLocks noChangeArrowheads="1"/>
          </p:cNvSpPr>
          <p:nvPr/>
        </p:nvSpPr>
        <p:spPr bwMode="auto">
          <a:xfrm>
            <a:off x="346075" y="617538"/>
            <a:ext cx="9229725" cy="2399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/>
              <a:t> </a:t>
            </a:r>
            <a:endParaRPr lang="en-US" altLang="zh-CN"/>
          </a:p>
          <a:p>
            <a:pPr eaLnBrk="1" hangingPunct="1"/>
            <a:r>
              <a:rPr lang="zh-CN" altLang="en-US"/>
              <a:t>物体的形态、物态变化的辨识 </a:t>
            </a:r>
            <a:endParaRPr lang="zh-CN" altLang="en-US"/>
          </a:p>
          <a:p>
            <a:pPr eaLnBrk="1" hangingPunct="1"/>
            <a:endParaRPr lang="en-US" altLang="zh-CN">
              <a:solidFill>
                <a:srgbClr val="CC0000"/>
              </a:solidFill>
            </a:endParaRPr>
          </a:p>
          <a:p>
            <a:pPr eaLnBrk="1" hangingPunct="1"/>
            <a:r>
              <a:rPr lang="en-US" altLang="zh-CN">
                <a:cs typeface="Times New Roman" panose="02020603050405020304" pitchFamily="18" charset="0"/>
              </a:rPr>
              <a:t>2.</a:t>
            </a:r>
            <a:r>
              <a:rPr lang="zh-CN" altLang="en-US">
                <a:cs typeface="Times New Roman" panose="02020603050405020304" pitchFamily="18" charset="0"/>
              </a:rPr>
              <a:t>如图形象地描述了物质在不同形态下的物理模型，甲图具有一定的</a:t>
            </a:r>
            <a:endParaRPr lang="zh-CN" altLang="en-US"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zh-CN">
                <a:cs typeface="Times New Roman" panose="02020603050405020304" pitchFamily="18" charset="0"/>
              </a:rPr>
              <a:t>_______</a:t>
            </a:r>
            <a:r>
              <a:rPr lang="zh-CN" altLang="en-US">
                <a:cs typeface="Times New Roman" panose="02020603050405020304" pitchFamily="18" charset="0"/>
              </a:rPr>
              <a:t>和形状，物质由乙图变为丙图的过程叫作</a:t>
            </a:r>
            <a:r>
              <a:rPr lang="en-US" altLang="zh-CN">
                <a:cs typeface="Times New Roman" panose="02020603050405020304" pitchFamily="18" charset="0"/>
              </a:rPr>
              <a:t>_______(</a:t>
            </a:r>
            <a:r>
              <a:rPr lang="zh-CN" altLang="en-US">
                <a:cs typeface="Times New Roman" panose="02020603050405020304" pitchFamily="18" charset="0"/>
              </a:rPr>
              <a:t>填物态变化名称</a:t>
            </a:r>
            <a:r>
              <a:rPr lang="en-US" altLang="zh-CN">
                <a:cs typeface="Times New Roman" panose="02020603050405020304" pitchFamily="18" charset="0"/>
              </a:rPr>
              <a:t>)</a:t>
            </a:r>
            <a:r>
              <a:rPr lang="en-US" altLang="zh-CN"/>
              <a:t>  </a:t>
            </a:r>
            <a:endParaRPr lang="zh-CN" altLang="en-US"/>
          </a:p>
        </p:txBody>
      </p:sp>
      <p:sp>
        <p:nvSpPr>
          <p:cNvPr id="65539" name="Text Box 3"/>
          <p:cNvSpPr txBox="1">
            <a:spLocks noChangeArrowheads="1"/>
          </p:cNvSpPr>
          <p:nvPr/>
        </p:nvSpPr>
        <p:spPr bwMode="auto">
          <a:xfrm>
            <a:off x="406400" y="2397125"/>
            <a:ext cx="9525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b" anchorCtr="1">
            <a:spAutoFit/>
          </a:bodyPr>
          <a:lstStyle/>
          <a:p>
            <a:r>
              <a:rPr lang="zh-CN" altLang="en-US">
                <a:solidFill>
                  <a:srgbClr val="C4000B"/>
                </a:solidFill>
                <a:cs typeface="Times New Roman" panose="02020603050405020304" pitchFamily="18" charset="0"/>
              </a:rPr>
              <a:t> 体积 </a:t>
            </a:r>
            <a:endParaRPr lang="zh-CN" altLang="en-US">
              <a:solidFill>
                <a:srgbClr val="C4000B"/>
              </a:solidFill>
              <a:cs typeface="Times New Roman" panose="02020603050405020304" pitchFamily="18" charset="0"/>
            </a:endParaRPr>
          </a:p>
        </p:txBody>
      </p:sp>
      <p:sp>
        <p:nvSpPr>
          <p:cNvPr id="65540" name="Text Box 4"/>
          <p:cNvSpPr txBox="1">
            <a:spLocks noChangeArrowheads="1"/>
          </p:cNvSpPr>
          <p:nvPr/>
        </p:nvSpPr>
        <p:spPr bwMode="auto">
          <a:xfrm>
            <a:off x="5918200" y="2397125"/>
            <a:ext cx="9525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b" anchorCtr="1">
            <a:spAutoFit/>
          </a:bodyPr>
          <a:lstStyle/>
          <a:p>
            <a:r>
              <a:rPr lang="zh-CN" altLang="en-US">
                <a:solidFill>
                  <a:srgbClr val="C4000B"/>
                </a:solidFill>
                <a:cs typeface="Times New Roman" panose="02020603050405020304" pitchFamily="18" charset="0"/>
              </a:rPr>
              <a:t> 汽化 </a:t>
            </a:r>
            <a:endParaRPr lang="zh-CN" altLang="en-US">
              <a:solidFill>
                <a:srgbClr val="C4000B"/>
              </a:solidFill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39" grpId="0"/>
      <p:bldP spid="6554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9154" name="TextBox 1"/>
          <p:cNvSpPr txBox="1">
            <a:spLocks noChangeArrowheads="1"/>
          </p:cNvSpPr>
          <p:nvPr/>
        </p:nvSpPr>
        <p:spPr bwMode="auto">
          <a:xfrm>
            <a:off x="346075" y="617538"/>
            <a:ext cx="8389938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>
                <a:solidFill>
                  <a:srgbClr val="C4000B"/>
                </a:solidFill>
              </a:rPr>
              <a:t>【</a:t>
            </a:r>
            <a:r>
              <a:rPr lang="zh-CN" altLang="en-US">
                <a:solidFill>
                  <a:srgbClr val="C4000B"/>
                </a:solidFill>
              </a:rPr>
              <a:t>图片</a:t>
            </a:r>
            <a:r>
              <a:rPr lang="en-US" altLang="zh-CN">
                <a:solidFill>
                  <a:srgbClr val="C4000B"/>
                </a:solidFill>
              </a:rPr>
              <a:t>】</a:t>
            </a:r>
            <a:endParaRPr lang="zh-CN" altLang="en-US">
              <a:solidFill>
                <a:srgbClr val="C4000B"/>
              </a:solidFill>
            </a:endParaRPr>
          </a:p>
        </p:txBody>
      </p:sp>
      <p:pic>
        <p:nvPicPr>
          <p:cNvPr id="4915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303463" y="1455738"/>
            <a:ext cx="3240087" cy="1793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>
    <p:fade/>
  </p:transition>
  <p:timing/>
</p:sld>
</file>

<file path=ppt/slides/slide18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6562" name="TextBox 1"/>
          <p:cNvSpPr txBox="1">
            <a:spLocks noChangeArrowheads="1"/>
          </p:cNvSpPr>
          <p:nvPr/>
        </p:nvSpPr>
        <p:spPr bwMode="auto">
          <a:xfrm>
            <a:off x="346075" y="617538"/>
            <a:ext cx="9013825" cy="2399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/>
              <a:t> </a:t>
            </a:r>
            <a:endParaRPr lang="en-US" altLang="zh-CN"/>
          </a:p>
          <a:p>
            <a:pPr eaLnBrk="1" hangingPunct="1"/>
            <a:r>
              <a:rPr lang="zh-CN" altLang="en-US"/>
              <a:t>沸腾时温度的变化特点 </a:t>
            </a:r>
            <a:endParaRPr lang="zh-CN" altLang="en-US"/>
          </a:p>
          <a:p>
            <a:pPr eaLnBrk="1" hangingPunct="1"/>
            <a:r>
              <a:rPr lang="en-US" altLang="zh-CN"/>
              <a:t> </a:t>
            </a:r>
            <a:endParaRPr lang="en-US" altLang="zh-CN"/>
          </a:p>
          <a:p>
            <a:pPr eaLnBrk="1" hangingPunct="1"/>
            <a:r>
              <a:rPr lang="en-US" altLang="zh-CN">
                <a:cs typeface="Times New Roman" panose="02020603050405020304" pitchFamily="18" charset="0"/>
              </a:rPr>
              <a:t>3.</a:t>
            </a:r>
            <a:r>
              <a:rPr lang="zh-CN" altLang="en-US">
                <a:cs typeface="Times New Roman" panose="02020603050405020304" pitchFamily="18" charset="0"/>
              </a:rPr>
              <a:t>用如图所示的小纸锅烧水，水烧开了，而锅不会损坏，主要原因是水沸</a:t>
            </a:r>
            <a:endParaRPr lang="zh-CN" altLang="en-US">
              <a:cs typeface="Times New Roman" panose="02020603050405020304" pitchFamily="18" charset="0"/>
            </a:endParaRPr>
          </a:p>
          <a:p>
            <a:pPr eaLnBrk="1" hangingPunct="1"/>
            <a:r>
              <a:rPr lang="zh-CN" altLang="en-US">
                <a:cs typeface="Times New Roman" panose="02020603050405020304" pitchFamily="18" charset="0"/>
              </a:rPr>
              <a:t>腾后温度</a:t>
            </a:r>
            <a:r>
              <a:rPr lang="en-US" altLang="zh-CN">
                <a:cs typeface="Times New Roman" panose="02020603050405020304" pitchFamily="18" charset="0"/>
              </a:rPr>
              <a:t>_______</a:t>
            </a:r>
            <a:r>
              <a:rPr lang="zh-CN" altLang="en-US">
                <a:cs typeface="Times New Roman" panose="02020603050405020304" pitchFamily="18" charset="0"/>
              </a:rPr>
              <a:t>，而这时还没有达到纸的着火点，故锅不会损坏</a:t>
            </a:r>
            <a:r>
              <a:rPr lang="zh-CN" altLang="en-US"/>
              <a:t> </a:t>
            </a:r>
            <a:endParaRPr lang="zh-CN" altLang="en-US"/>
          </a:p>
        </p:txBody>
      </p:sp>
      <p:sp>
        <p:nvSpPr>
          <p:cNvPr id="66563" name="Text Box 3"/>
          <p:cNvSpPr txBox="1">
            <a:spLocks noChangeArrowheads="1"/>
          </p:cNvSpPr>
          <p:nvPr/>
        </p:nvSpPr>
        <p:spPr bwMode="auto">
          <a:xfrm>
            <a:off x="1435100" y="2397125"/>
            <a:ext cx="9525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b" anchorCtr="1">
            <a:spAutoFit/>
          </a:bodyPr>
          <a:lstStyle/>
          <a:p>
            <a:r>
              <a:rPr lang="zh-CN" altLang="en-US">
                <a:solidFill>
                  <a:srgbClr val="C4000B"/>
                </a:solidFill>
                <a:cs typeface="Times New Roman" panose="02020603050405020304" pitchFamily="18" charset="0"/>
              </a:rPr>
              <a:t> 不变 </a:t>
            </a:r>
            <a:endParaRPr lang="zh-CN" altLang="en-US">
              <a:solidFill>
                <a:srgbClr val="C4000B"/>
              </a:solidFill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6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02" name="TextBox 1"/>
          <p:cNvSpPr txBox="1">
            <a:spLocks noChangeArrowheads="1"/>
          </p:cNvSpPr>
          <p:nvPr/>
        </p:nvSpPr>
        <p:spPr bwMode="auto">
          <a:xfrm>
            <a:off x="346075" y="617538"/>
            <a:ext cx="8389938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>
                <a:solidFill>
                  <a:srgbClr val="C4000B"/>
                </a:solidFill>
              </a:rPr>
              <a:t>【</a:t>
            </a:r>
            <a:r>
              <a:rPr lang="zh-CN" altLang="en-US">
                <a:solidFill>
                  <a:srgbClr val="C4000B"/>
                </a:solidFill>
              </a:rPr>
              <a:t>图片</a:t>
            </a:r>
            <a:r>
              <a:rPr lang="en-US" altLang="zh-CN">
                <a:solidFill>
                  <a:srgbClr val="C4000B"/>
                </a:solidFill>
              </a:rPr>
              <a:t>】</a:t>
            </a:r>
            <a:endParaRPr lang="zh-CN" altLang="en-US">
              <a:solidFill>
                <a:srgbClr val="C4000B"/>
              </a:solidFill>
            </a:endParaRPr>
          </a:p>
        </p:txBody>
      </p:sp>
      <p:pic>
        <p:nvPicPr>
          <p:cNvPr id="5120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339975" y="1527175"/>
            <a:ext cx="3889375" cy="2492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>
    <p:fade/>
  </p:transition>
  <p:timing/>
</p:sld>
</file>

<file path=ppt/slides/slide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2290" name="TextBox 1"/>
          <p:cNvSpPr txBox="1">
            <a:spLocks noChangeArrowheads="1"/>
          </p:cNvSpPr>
          <p:nvPr/>
        </p:nvSpPr>
        <p:spPr bwMode="auto">
          <a:xfrm>
            <a:off x="346075" y="617538"/>
            <a:ext cx="8797925" cy="237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>
                <a:cs typeface="Times New Roman" panose="02020603050405020304" pitchFamily="18" charset="0"/>
              </a:rPr>
              <a:t>(2)</a:t>
            </a:r>
            <a:r>
              <a:rPr lang="zh-CN" altLang="en-US">
                <a:cs typeface="Times New Roman" panose="02020603050405020304" pitchFamily="18" charset="0"/>
              </a:rPr>
              <a:t>使用方法</a:t>
            </a:r>
            <a:endParaRPr lang="zh-CN" altLang="en-US"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zh-CN">
                <a:cs typeface="Times New Roman" panose="02020603050405020304" pitchFamily="18" charset="0"/>
              </a:rPr>
              <a:t>A</a:t>
            </a:r>
            <a:r>
              <a:rPr lang="zh-CN" altLang="en-US">
                <a:cs typeface="Times New Roman" panose="02020603050405020304" pitchFamily="18" charset="0"/>
              </a:rPr>
              <a:t>．估：估计② </a:t>
            </a:r>
            <a:r>
              <a:rPr lang="en-US" altLang="zh-CN">
                <a:cs typeface="Times New Roman" panose="02020603050405020304" pitchFamily="18" charset="0"/>
              </a:rPr>
              <a:t>_______________</a:t>
            </a:r>
            <a:r>
              <a:rPr lang="zh-CN" altLang="en-US">
                <a:cs typeface="Times New Roman" panose="02020603050405020304" pitchFamily="18" charset="0"/>
              </a:rPr>
              <a:t>。</a:t>
            </a:r>
            <a:endParaRPr lang="zh-CN" altLang="en-US"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zh-CN">
                <a:cs typeface="Times New Roman" panose="02020603050405020304" pitchFamily="18" charset="0"/>
              </a:rPr>
              <a:t>B</a:t>
            </a:r>
            <a:r>
              <a:rPr lang="zh-CN" altLang="en-US">
                <a:cs typeface="Times New Roman" panose="02020603050405020304" pitchFamily="18" charset="0"/>
              </a:rPr>
              <a:t>．选：根据估测温度选择③ </a:t>
            </a:r>
            <a:r>
              <a:rPr lang="en-US" altLang="zh-CN">
                <a:cs typeface="Times New Roman" panose="02020603050405020304" pitchFamily="18" charset="0"/>
              </a:rPr>
              <a:t>_________</a:t>
            </a:r>
            <a:r>
              <a:rPr lang="zh-CN" altLang="en-US">
                <a:cs typeface="Times New Roman" panose="02020603050405020304" pitchFamily="18" charset="0"/>
              </a:rPr>
              <a:t>的温度计。</a:t>
            </a:r>
            <a:endParaRPr lang="zh-CN" altLang="en-US"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zh-CN">
                <a:cs typeface="Times New Roman" panose="02020603050405020304" pitchFamily="18" charset="0"/>
              </a:rPr>
              <a:t>C</a:t>
            </a:r>
            <a:r>
              <a:rPr lang="zh-CN" altLang="en-US">
                <a:cs typeface="Times New Roman" panose="02020603050405020304" pitchFamily="18" charset="0"/>
              </a:rPr>
              <a:t>．看：看清温度计的④ </a:t>
            </a:r>
            <a:r>
              <a:rPr lang="en-US" altLang="zh-CN">
                <a:cs typeface="Times New Roman" panose="02020603050405020304" pitchFamily="18" charset="0"/>
              </a:rPr>
              <a:t>_____________</a:t>
            </a:r>
            <a:r>
              <a:rPr lang="zh-CN" altLang="en-US">
                <a:cs typeface="Times New Roman" panose="02020603050405020304" pitchFamily="18" charset="0"/>
              </a:rPr>
              <a:t>。</a:t>
            </a:r>
            <a:endParaRPr lang="zh-CN" altLang="en-US"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zh-CN">
                <a:cs typeface="Times New Roman" panose="02020603050405020304" pitchFamily="18" charset="0"/>
              </a:rPr>
              <a:t>D</a:t>
            </a:r>
            <a:r>
              <a:rPr lang="zh-CN" altLang="en-US">
                <a:cs typeface="Times New Roman" panose="02020603050405020304" pitchFamily="18" charset="0"/>
              </a:rPr>
              <a:t>．放：玻璃泡全部⑤ </a:t>
            </a:r>
            <a:r>
              <a:rPr lang="en-US" altLang="zh-CN">
                <a:cs typeface="Times New Roman" panose="02020603050405020304" pitchFamily="18" charset="0"/>
              </a:rPr>
              <a:t>_____________</a:t>
            </a:r>
            <a:r>
              <a:rPr lang="zh-CN" altLang="en-US">
                <a:cs typeface="Times New Roman" panose="02020603050405020304" pitchFamily="18" charset="0"/>
              </a:rPr>
              <a:t>中，不要接触⑥ </a:t>
            </a:r>
            <a:r>
              <a:rPr lang="en-US" altLang="zh-CN">
                <a:cs typeface="Times New Roman" panose="02020603050405020304" pitchFamily="18" charset="0"/>
              </a:rPr>
              <a:t>_____________</a:t>
            </a:r>
            <a:r>
              <a:rPr lang="zh-CN" altLang="en-US">
                <a:cs typeface="Times New Roman" panose="02020603050405020304" pitchFamily="18" charset="0"/>
              </a:rPr>
              <a:t>。 </a:t>
            </a:r>
            <a:endParaRPr lang="zh-CN" altLang="en-US">
              <a:cs typeface="Times New Roman" panose="02020603050405020304" pitchFamily="18" charset="0"/>
            </a:endParaRPr>
          </a:p>
        </p:txBody>
      </p:sp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1755775" y="1025525"/>
            <a:ext cx="288925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 anchorCtr="1">
            <a:spAutoFit/>
          </a:bodyPr>
          <a:lstStyle/>
          <a:p>
            <a:r>
              <a:rPr lang="zh-CN" altLang="en-US">
                <a:solidFill>
                  <a:srgbClr val="C4000B"/>
                </a:solidFill>
                <a:cs typeface="Times New Roman" panose="02020603050405020304" pitchFamily="18" charset="0"/>
              </a:rPr>
              <a:t>被测物体的温度</a:t>
            </a:r>
            <a:endParaRPr lang="zh-CN" altLang="en-US">
              <a:solidFill>
                <a:srgbClr val="C4000B"/>
              </a:solidFill>
              <a:cs typeface="Times New Roman" panose="02020603050405020304" pitchFamily="18" charset="0"/>
            </a:endParaRP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3454400" y="1482725"/>
            <a:ext cx="17653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 anchorCtr="1">
            <a:spAutoFit/>
          </a:bodyPr>
          <a:lstStyle/>
          <a:p>
            <a:r>
              <a:rPr lang="zh-CN" altLang="en-US">
                <a:solidFill>
                  <a:srgbClr val="C4000B"/>
                </a:solidFill>
                <a:cs typeface="Times New Roman" panose="02020603050405020304" pitchFamily="18" charset="0"/>
              </a:rPr>
              <a:t>合适量程</a:t>
            </a:r>
            <a:endParaRPr lang="zh-CN" altLang="en-US">
              <a:solidFill>
                <a:srgbClr val="C4000B"/>
              </a:solidFill>
              <a:cs typeface="Times New Roman" panose="02020603050405020304" pitchFamily="18" charset="0"/>
            </a:endParaRP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2832100" y="1939925"/>
            <a:ext cx="25146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 anchorCtr="1">
            <a:spAutoFit/>
          </a:bodyPr>
          <a:lstStyle/>
          <a:p>
            <a:r>
              <a:rPr lang="zh-CN" altLang="en-US">
                <a:solidFill>
                  <a:srgbClr val="C4000B"/>
                </a:solidFill>
                <a:cs typeface="Times New Roman" panose="02020603050405020304" pitchFamily="18" charset="0"/>
              </a:rPr>
              <a:t>量程和分度值</a:t>
            </a:r>
            <a:endParaRPr lang="zh-CN" altLang="en-US">
              <a:solidFill>
                <a:srgbClr val="C4000B"/>
              </a:solidFill>
              <a:cs typeface="Times New Roman" panose="02020603050405020304" pitchFamily="18" charset="0"/>
            </a:endParaRPr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2578100" y="2397125"/>
            <a:ext cx="25146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 anchorCtr="1">
            <a:spAutoFit/>
          </a:bodyPr>
          <a:lstStyle/>
          <a:p>
            <a:r>
              <a:rPr lang="zh-CN" altLang="en-US">
                <a:solidFill>
                  <a:srgbClr val="C4000B"/>
                </a:solidFill>
                <a:cs typeface="Times New Roman" panose="02020603050405020304" pitchFamily="18" charset="0"/>
              </a:rPr>
              <a:t>浸入被测液体</a:t>
            </a:r>
            <a:endParaRPr lang="zh-CN" altLang="en-US">
              <a:solidFill>
                <a:srgbClr val="C4000B"/>
              </a:solidFill>
              <a:cs typeface="Times New Roman" panose="02020603050405020304" pitchFamily="18" charset="0"/>
            </a:endParaRPr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6159500" y="2397125"/>
            <a:ext cx="25146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 anchorCtr="1">
            <a:spAutoFit/>
          </a:bodyPr>
          <a:lstStyle/>
          <a:p>
            <a:r>
              <a:rPr lang="zh-CN" altLang="en-US">
                <a:solidFill>
                  <a:srgbClr val="C4000B"/>
                </a:solidFill>
                <a:cs typeface="Times New Roman" panose="02020603050405020304" pitchFamily="18" charset="0"/>
              </a:rPr>
              <a:t>容器底或侧壁</a:t>
            </a:r>
            <a:endParaRPr lang="zh-CN" altLang="en-US">
              <a:solidFill>
                <a:srgbClr val="C4000B"/>
              </a:solidFill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/>
      <p:bldP spid="12292" grpId="0"/>
      <p:bldP spid="12293" grpId="0"/>
      <p:bldP spid="12294" grpId="0"/>
      <p:bldP spid="12295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7586" name="TextBox 1"/>
          <p:cNvSpPr txBox="1">
            <a:spLocks noChangeArrowheads="1"/>
          </p:cNvSpPr>
          <p:nvPr/>
        </p:nvSpPr>
        <p:spPr bwMode="auto">
          <a:xfrm>
            <a:off x="269875" y="571818"/>
            <a:ext cx="9050338" cy="378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/>
              <a:t> </a:t>
            </a:r>
            <a:endParaRPr lang="en-US" altLang="zh-CN"/>
          </a:p>
          <a:p>
            <a:pPr eaLnBrk="1" hangingPunct="1"/>
            <a:r>
              <a:rPr lang="zh-CN" altLang="en-US"/>
              <a:t>生活中的物态变化 </a:t>
            </a:r>
            <a:endParaRPr lang="zh-CN" altLang="en-US"/>
          </a:p>
          <a:p>
            <a:pPr eaLnBrk="1" hangingPunct="1"/>
            <a:r>
              <a:rPr lang="en-US" altLang="zh-CN"/>
              <a:t> </a:t>
            </a:r>
            <a:endParaRPr lang="en-US" altLang="zh-CN"/>
          </a:p>
          <a:p>
            <a:pPr eaLnBrk="1" hangingPunct="1"/>
            <a:r>
              <a:rPr lang="en-US" altLang="zh-CN">
                <a:cs typeface="Times New Roman" panose="02020603050405020304" pitchFamily="18" charset="0"/>
              </a:rPr>
              <a:t>4.</a:t>
            </a:r>
            <a:r>
              <a:rPr lang="zh-CN" altLang="en-US">
                <a:cs typeface="Times New Roman" panose="02020603050405020304" pitchFamily="18" charset="0"/>
              </a:rPr>
              <a:t>夏天，盛一盆水，在盆里放两块高出水面的砖头，砖头上搁一只比盆小</a:t>
            </a:r>
            <a:endParaRPr lang="zh-CN" altLang="en-US">
              <a:cs typeface="Times New Roman" panose="02020603050405020304" pitchFamily="18" charset="0"/>
            </a:endParaRPr>
          </a:p>
          <a:p>
            <a:pPr eaLnBrk="1" hangingPunct="1"/>
            <a:r>
              <a:rPr lang="zh-CN" altLang="en-US">
                <a:cs typeface="Times New Roman" panose="02020603050405020304" pitchFamily="18" charset="0"/>
              </a:rPr>
              <a:t>一点的篮子。篮子里有剩饭，再把一个纱布袋罩在篮子上，并使袋口的边</a:t>
            </a:r>
            <a:endParaRPr lang="zh-CN" altLang="en-US">
              <a:cs typeface="Times New Roman" panose="02020603050405020304" pitchFamily="18" charset="0"/>
            </a:endParaRPr>
          </a:p>
          <a:p>
            <a:pPr eaLnBrk="1" hangingPunct="1"/>
            <a:r>
              <a:rPr lang="zh-CN" altLang="en-US">
                <a:cs typeface="Times New Roman" panose="02020603050405020304" pitchFamily="18" charset="0"/>
              </a:rPr>
              <a:t>缘浸入水里</a:t>
            </a:r>
            <a:r>
              <a:rPr lang="en-US" altLang="zh-CN">
                <a:cs typeface="Times New Roman" panose="02020603050405020304" pitchFamily="18" charset="0"/>
              </a:rPr>
              <a:t>(</a:t>
            </a:r>
            <a:r>
              <a:rPr lang="zh-CN" altLang="en-US">
                <a:cs typeface="Times New Roman" panose="02020603050405020304" pitchFamily="18" charset="0"/>
              </a:rPr>
              <a:t>如图所示</a:t>
            </a:r>
            <a:r>
              <a:rPr lang="en-US" altLang="zh-CN">
                <a:cs typeface="Times New Roman" panose="02020603050405020304" pitchFamily="18" charset="0"/>
              </a:rPr>
              <a:t>)</a:t>
            </a:r>
            <a:r>
              <a:rPr lang="zh-CN" altLang="en-US">
                <a:cs typeface="Times New Roman" panose="02020603050405020304" pitchFamily="18" charset="0"/>
              </a:rPr>
              <a:t>，就做成了一个“简易冰箱”。即使经过一天时间</a:t>
            </a:r>
            <a:endParaRPr lang="zh-CN" altLang="en-US">
              <a:cs typeface="Times New Roman" panose="02020603050405020304" pitchFamily="18" charset="0"/>
            </a:endParaRPr>
          </a:p>
          <a:p>
            <a:pPr eaLnBrk="1" hangingPunct="1"/>
            <a:r>
              <a:rPr lang="zh-CN" altLang="en-US">
                <a:cs typeface="Times New Roman" panose="02020603050405020304" pitchFamily="18" charset="0"/>
              </a:rPr>
              <a:t>里面的饭菜也不会变质。“简易冰箱”的工作原理是 </a:t>
            </a:r>
            <a:r>
              <a:rPr lang="en-US" altLang="zh-CN">
                <a:cs typeface="Times New Roman" panose="02020603050405020304" pitchFamily="18" charset="0"/>
              </a:rPr>
              <a:t>_________</a:t>
            </a:r>
            <a:r>
              <a:rPr lang="zh-CN" altLang="en-US">
                <a:cs typeface="Times New Roman" panose="02020603050405020304" pitchFamily="18" charset="0"/>
              </a:rPr>
              <a:t>，使饭菜</a:t>
            </a:r>
            <a:endParaRPr lang="zh-CN" altLang="en-US">
              <a:cs typeface="Times New Roman" panose="02020603050405020304" pitchFamily="18" charset="0"/>
            </a:endParaRPr>
          </a:p>
          <a:p>
            <a:pPr eaLnBrk="1" hangingPunct="1"/>
            <a:r>
              <a:rPr lang="zh-CN" altLang="en-US">
                <a:cs typeface="Times New Roman" panose="02020603050405020304" pitchFamily="18" charset="0"/>
              </a:rPr>
              <a:t>周围温度降低</a:t>
            </a:r>
            <a:r>
              <a:rPr lang="zh-CN" altLang="en-US"/>
              <a:t> </a:t>
            </a:r>
            <a:endParaRPr lang="zh-CN" altLang="en-US"/>
          </a:p>
        </p:txBody>
      </p:sp>
      <p:sp>
        <p:nvSpPr>
          <p:cNvPr id="67587" name="Text Box 3"/>
          <p:cNvSpPr txBox="1">
            <a:spLocks noChangeArrowheads="1"/>
          </p:cNvSpPr>
          <p:nvPr/>
        </p:nvSpPr>
        <p:spPr bwMode="auto">
          <a:xfrm>
            <a:off x="5849938" y="3311525"/>
            <a:ext cx="2359025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 anchorCtr="1">
            <a:spAutoFit/>
          </a:bodyPr>
          <a:lstStyle/>
          <a:p>
            <a:r>
              <a:rPr lang="zh-CN" altLang="en-US">
                <a:solidFill>
                  <a:srgbClr val="C4000B"/>
                </a:solidFill>
                <a:cs typeface="Times New Roman" panose="02020603050405020304" pitchFamily="18" charset="0"/>
              </a:rPr>
              <a:t>蒸发吸热</a:t>
            </a:r>
            <a:endParaRPr lang="zh-CN" altLang="en-US">
              <a:solidFill>
                <a:srgbClr val="C4000B"/>
              </a:solidFill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587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4754" name="TextBox 1"/>
          <p:cNvSpPr txBox="1">
            <a:spLocks noChangeArrowheads="1"/>
          </p:cNvSpPr>
          <p:nvPr/>
        </p:nvSpPr>
        <p:spPr bwMode="auto">
          <a:xfrm>
            <a:off x="346075" y="617538"/>
            <a:ext cx="8389938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>
                <a:solidFill>
                  <a:srgbClr val="C4000B"/>
                </a:solidFill>
              </a:rPr>
              <a:t>【</a:t>
            </a:r>
            <a:r>
              <a:rPr lang="zh-CN" altLang="en-US">
                <a:solidFill>
                  <a:srgbClr val="C4000B"/>
                </a:solidFill>
              </a:rPr>
              <a:t>图片</a:t>
            </a:r>
            <a:r>
              <a:rPr lang="en-US" altLang="zh-CN">
                <a:solidFill>
                  <a:srgbClr val="C4000B"/>
                </a:solidFill>
              </a:rPr>
              <a:t>】</a:t>
            </a:r>
            <a:endParaRPr lang="zh-CN" altLang="en-US">
              <a:solidFill>
                <a:srgbClr val="C4000B"/>
              </a:solidFill>
            </a:endParaRPr>
          </a:p>
        </p:txBody>
      </p:sp>
      <p:pic>
        <p:nvPicPr>
          <p:cNvPr id="7475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295400" y="1384300"/>
            <a:ext cx="5688013" cy="2646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>
    <p:fade/>
  </p:transition>
  <p:timing/>
</p:sld>
</file>

<file path=ppt/slides/slide2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5778" name="TextBox 1"/>
          <p:cNvSpPr txBox="1">
            <a:spLocks noChangeArrowheads="1"/>
          </p:cNvSpPr>
          <p:nvPr/>
        </p:nvSpPr>
        <p:spPr bwMode="auto">
          <a:xfrm>
            <a:off x="346075" y="617538"/>
            <a:ext cx="9158288" cy="378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/>
              <a:t> </a:t>
            </a:r>
            <a:endParaRPr lang="en-US" altLang="zh-CN"/>
          </a:p>
          <a:p>
            <a:pPr eaLnBrk="1" hangingPunct="1"/>
            <a:r>
              <a:rPr lang="zh-CN" altLang="en-US"/>
              <a:t>物态变化的辨识及吸放热的判断 </a:t>
            </a:r>
            <a:endParaRPr lang="zh-CN" altLang="en-US"/>
          </a:p>
          <a:p>
            <a:pPr eaLnBrk="1" hangingPunct="1"/>
            <a:r>
              <a:rPr lang="en-US" altLang="zh-CN"/>
              <a:t> </a:t>
            </a:r>
            <a:endParaRPr lang="en-US" altLang="zh-CN"/>
          </a:p>
          <a:p>
            <a:pPr eaLnBrk="1" hangingPunct="1"/>
            <a:r>
              <a:rPr lang="en-US" altLang="zh-CN">
                <a:cs typeface="Times New Roman" panose="02020603050405020304" pitchFamily="18" charset="0"/>
              </a:rPr>
              <a:t>5.</a:t>
            </a:r>
            <a:r>
              <a:rPr lang="zh-CN" altLang="en-US">
                <a:cs typeface="Times New Roman" panose="02020603050405020304" pitchFamily="18" charset="0"/>
              </a:rPr>
              <a:t>在一个标准大气压下，某同学将碎冰块放入易拉罐中并加入适量的盐，</a:t>
            </a:r>
            <a:endParaRPr lang="zh-CN" altLang="en-US">
              <a:cs typeface="Times New Roman" panose="02020603050405020304" pitchFamily="18" charset="0"/>
            </a:endParaRPr>
          </a:p>
          <a:p>
            <a:pPr eaLnBrk="1" hangingPunct="1"/>
            <a:r>
              <a:rPr lang="zh-CN" altLang="en-US">
                <a:cs typeface="Times New Roman" panose="02020603050405020304" pitchFamily="18" charset="0"/>
              </a:rPr>
              <a:t>用筷子搅拌大约半分钟，测得易拉罐中冰和盐水混合物的温度低于</a:t>
            </a:r>
            <a:r>
              <a:rPr lang="en-US" altLang="zh-CN">
                <a:cs typeface="Times New Roman" panose="02020603050405020304" pitchFamily="18" charset="0"/>
              </a:rPr>
              <a:t>0 ℃</a:t>
            </a:r>
            <a:r>
              <a:rPr lang="zh-CN" altLang="en-US">
                <a:cs typeface="Times New Roman" panose="02020603050405020304" pitchFamily="18" charset="0"/>
              </a:rPr>
              <a:t>，</a:t>
            </a:r>
            <a:endParaRPr lang="zh-CN" altLang="en-US">
              <a:cs typeface="Times New Roman" panose="02020603050405020304" pitchFamily="18" charset="0"/>
            </a:endParaRPr>
          </a:p>
          <a:p>
            <a:pPr eaLnBrk="1" hangingPunct="1"/>
            <a:r>
              <a:rPr lang="zh-CN" altLang="en-US">
                <a:cs typeface="Times New Roman" panose="02020603050405020304" pitchFamily="18" charset="0"/>
              </a:rPr>
              <a:t>同时发现易拉罐的底部外有白霜形成，该白霜的形成是</a:t>
            </a:r>
            <a:r>
              <a:rPr lang="en-US" altLang="zh-CN">
                <a:cs typeface="Times New Roman" panose="02020603050405020304" pitchFamily="18" charset="0"/>
              </a:rPr>
              <a:t>_______(</a:t>
            </a:r>
            <a:r>
              <a:rPr lang="zh-CN" altLang="en-US">
                <a:cs typeface="Times New Roman" panose="02020603050405020304" pitchFamily="18" charset="0"/>
              </a:rPr>
              <a:t>填物态变</a:t>
            </a:r>
            <a:endParaRPr lang="zh-CN" altLang="en-US">
              <a:cs typeface="Times New Roman" panose="02020603050405020304" pitchFamily="18" charset="0"/>
            </a:endParaRPr>
          </a:p>
          <a:p>
            <a:pPr eaLnBrk="1" hangingPunct="1"/>
            <a:r>
              <a:rPr lang="zh-CN" altLang="en-US">
                <a:cs typeface="Times New Roman" panose="02020603050405020304" pitchFamily="18" charset="0"/>
              </a:rPr>
              <a:t>化名称</a:t>
            </a:r>
            <a:r>
              <a:rPr lang="en-US" altLang="zh-CN">
                <a:cs typeface="Times New Roman" panose="02020603050405020304" pitchFamily="18" charset="0"/>
              </a:rPr>
              <a:t>)</a:t>
            </a:r>
            <a:r>
              <a:rPr lang="zh-CN" altLang="en-US">
                <a:cs typeface="Times New Roman" panose="02020603050405020304" pitchFamily="18" charset="0"/>
              </a:rPr>
              <a:t>现象，在形成白霜的过程中会</a:t>
            </a:r>
            <a:r>
              <a:rPr lang="en-US" altLang="zh-CN">
                <a:cs typeface="Times New Roman" panose="02020603050405020304" pitchFamily="18" charset="0"/>
              </a:rPr>
              <a:t>_______(</a:t>
            </a:r>
            <a:r>
              <a:rPr lang="zh-CN" altLang="en-US">
                <a:cs typeface="Times New Roman" panose="02020603050405020304" pitchFamily="18" charset="0"/>
              </a:rPr>
              <a:t>选填“吸收”或“放出”</a:t>
            </a:r>
            <a:r>
              <a:rPr lang="en-US" altLang="zh-CN">
                <a:cs typeface="Times New Roman" panose="02020603050405020304" pitchFamily="18" charset="0"/>
              </a:rPr>
              <a:t>)</a:t>
            </a:r>
            <a:endParaRPr lang="en-US" altLang="zh-CN">
              <a:cs typeface="Times New Roman" panose="02020603050405020304" pitchFamily="18" charset="0"/>
            </a:endParaRPr>
          </a:p>
          <a:p>
            <a:pPr eaLnBrk="1" hangingPunct="1"/>
            <a:r>
              <a:rPr lang="zh-CN" altLang="en-US">
                <a:cs typeface="Times New Roman" panose="02020603050405020304" pitchFamily="18" charset="0"/>
              </a:rPr>
              <a:t>热量</a:t>
            </a:r>
            <a:r>
              <a:rPr lang="zh-CN" altLang="en-US"/>
              <a:t> </a:t>
            </a:r>
            <a:endParaRPr lang="zh-CN" altLang="en-US"/>
          </a:p>
        </p:txBody>
      </p:sp>
      <p:sp>
        <p:nvSpPr>
          <p:cNvPr id="75779" name="Text Box 3"/>
          <p:cNvSpPr txBox="1">
            <a:spLocks noChangeArrowheads="1"/>
          </p:cNvSpPr>
          <p:nvPr/>
        </p:nvSpPr>
        <p:spPr bwMode="auto">
          <a:xfrm>
            <a:off x="6553200" y="2854325"/>
            <a:ext cx="9525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b" anchorCtr="1">
            <a:spAutoFit/>
          </a:bodyPr>
          <a:lstStyle/>
          <a:p>
            <a:r>
              <a:rPr lang="zh-CN" altLang="en-US">
                <a:solidFill>
                  <a:srgbClr val="C4000B"/>
                </a:solidFill>
                <a:cs typeface="Times New Roman" panose="02020603050405020304" pitchFamily="18" charset="0"/>
              </a:rPr>
              <a:t> 凝华 </a:t>
            </a:r>
            <a:endParaRPr lang="zh-CN" altLang="en-US">
              <a:solidFill>
                <a:srgbClr val="C4000B"/>
              </a:solidFill>
              <a:cs typeface="Times New Roman" panose="02020603050405020304" pitchFamily="18" charset="0"/>
            </a:endParaRPr>
          </a:p>
        </p:txBody>
      </p:sp>
      <p:sp>
        <p:nvSpPr>
          <p:cNvPr id="75780" name="Text Box 4"/>
          <p:cNvSpPr txBox="1">
            <a:spLocks noChangeArrowheads="1"/>
          </p:cNvSpPr>
          <p:nvPr/>
        </p:nvSpPr>
        <p:spPr bwMode="auto">
          <a:xfrm>
            <a:off x="4635500" y="3311525"/>
            <a:ext cx="9525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b" anchorCtr="1">
            <a:spAutoFit/>
          </a:bodyPr>
          <a:lstStyle/>
          <a:p>
            <a:r>
              <a:rPr lang="zh-CN" altLang="en-US">
                <a:solidFill>
                  <a:srgbClr val="C4000B"/>
                </a:solidFill>
                <a:cs typeface="Times New Roman" panose="02020603050405020304" pitchFamily="18" charset="0"/>
              </a:rPr>
              <a:t> 放出 </a:t>
            </a:r>
            <a:endParaRPr lang="zh-CN" altLang="en-US">
              <a:solidFill>
                <a:srgbClr val="C4000B"/>
              </a:solidFill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79" grpId="0"/>
      <p:bldP spid="75780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6386" name="TextBox 1"/>
          <p:cNvSpPr txBox="1">
            <a:spLocks noChangeArrowheads="1"/>
          </p:cNvSpPr>
          <p:nvPr/>
        </p:nvSpPr>
        <p:spPr bwMode="auto">
          <a:xfrm>
            <a:off x="1655763" y="1446213"/>
            <a:ext cx="7021512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>
                <a:latin typeface="黑体" panose="02010609060101010101" pitchFamily="49" charset="-122"/>
                <a:ea typeface="黑体" panose="02010609060101010101" pitchFamily="49" charset="-122"/>
              </a:rPr>
              <a:t>温度的估测及读数　  (10年4考)</a:t>
            </a:r>
            <a:endParaRPr lang="zh-CN" altLang="en-US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6390" name="TextBox 1"/>
          <p:cNvSpPr txBox="1">
            <a:spLocks noChangeArrowheads="1"/>
          </p:cNvSpPr>
          <p:nvPr/>
        </p:nvSpPr>
        <p:spPr bwMode="auto">
          <a:xfrm>
            <a:off x="323850" y="1995488"/>
            <a:ext cx="8389938" cy="237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>
                <a:cs typeface="Times New Roman" panose="02020603050405020304" pitchFamily="18" charset="0"/>
              </a:rPr>
              <a:t>1</a:t>
            </a:r>
            <a:r>
              <a:rPr lang="zh-CN" altLang="en-US">
                <a:cs typeface="Times New Roman" panose="02020603050405020304" pitchFamily="18" charset="0"/>
              </a:rPr>
              <a:t>．</a:t>
            </a:r>
            <a:r>
              <a:rPr lang="en-US" altLang="zh-CN">
                <a:cs typeface="Arial" panose="020b0604020202020204" pitchFamily="34" charset="0"/>
              </a:rPr>
              <a:t>(2015·</a:t>
            </a:r>
            <a:r>
              <a:rPr lang="zh-CN" altLang="en-US"/>
              <a:t>江西</a:t>
            </a:r>
            <a:r>
              <a:rPr lang="en-US" altLang="zh-CN"/>
              <a:t>)</a:t>
            </a:r>
            <a:r>
              <a:rPr lang="zh-CN" altLang="en-US"/>
              <a:t>以下是小明估计的常见温度值，其中合理的是</a:t>
            </a:r>
            <a:r>
              <a:rPr lang="en-US" altLang="zh-CN"/>
              <a:t>(</a:t>
            </a:r>
            <a:r>
              <a:rPr lang="zh-CN" altLang="en-US"/>
              <a:t>　　</a:t>
            </a:r>
            <a:r>
              <a:rPr lang="en-US" altLang="zh-CN"/>
              <a:t>)</a:t>
            </a:r>
            <a:endParaRPr lang="en-US" altLang="zh-CN"/>
          </a:p>
          <a:p>
            <a:pPr eaLnBrk="1" hangingPunct="1"/>
            <a:r>
              <a:rPr lang="en-US" altLang="zh-CN"/>
              <a:t>A</a:t>
            </a:r>
            <a:r>
              <a:rPr lang="zh-CN" altLang="en-US"/>
              <a:t>．中考考场的室温约为</a:t>
            </a:r>
            <a:r>
              <a:rPr lang="en-US" altLang="zh-CN"/>
              <a:t>50 ℃</a:t>
            </a:r>
            <a:endParaRPr lang="en-US" altLang="zh-CN"/>
          </a:p>
          <a:p>
            <a:pPr eaLnBrk="1" hangingPunct="1"/>
            <a:r>
              <a:rPr lang="en-US" altLang="zh-CN"/>
              <a:t>B</a:t>
            </a:r>
            <a:r>
              <a:rPr lang="zh-CN" altLang="en-US"/>
              <a:t>．冰箱保鲜室中矿泉水的温度约为－</a:t>
            </a:r>
            <a:r>
              <a:rPr lang="en-US" altLang="zh-CN"/>
              <a:t>5 ℃</a:t>
            </a:r>
            <a:endParaRPr lang="en-US" altLang="zh-CN"/>
          </a:p>
          <a:p>
            <a:pPr eaLnBrk="1" hangingPunct="1"/>
            <a:r>
              <a:rPr lang="en-US" altLang="zh-CN"/>
              <a:t>C</a:t>
            </a:r>
            <a:r>
              <a:rPr lang="zh-CN" altLang="en-US"/>
              <a:t>．洗澡时淋浴水温约为</a:t>
            </a:r>
            <a:r>
              <a:rPr lang="en-US" altLang="zh-CN"/>
              <a:t>70 ℃</a:t>
            </a:r>
            <a:endParaRPr lang="en-US" altLang="zh-CN"/>
          </a:p>
          <a:p>
            <a:pPr eaLnBrk="1" hangingPunct="1"/>
            <a:r>
              <a:rPr lang="en-US" altLang="zh-CN"/>
              <a:t>D</a:t>
            </a:r>
            <a:r>
              <a:rPr lang="zh-CN" altLang="en-US"/>
              <a:t>．健康成年人的腋下体温约为</a:t>
            </a:r>
            <a:r>
              <a:rPr lang="en-US" altLang="zh-CN"/>
              <a:t>37 ℃</a:t>
            </a:r>
            <a:endParaRPr lang="zh-CN" altLang="en-US"/>
          </a:p>
        </p:txBody>
      </p:sp>
      <p:sp>
        <p:nvSpPr>
          <p:cNvPr id="21" name="圆角矩形 2"/>
          <p:cNvSpPr/>
          <p:nvPr/>
        </p:nvSpPr>
        <p:spPr bwMode="auto">
          <a:xfrm>
            <a:off x="395741" y="1600200"/>
            <a:ext cx="1116137" cy="357957"/>
          </a:xfrm>
          <a:prstGeom prst="round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>
            <a:lvl1pPr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1pPr>
            <a:lvl2pPr marL="742950" indent="-28575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2pPr>
            <a:lvl3pPr marL="1143000" indent="-22860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3pPr>
            <a:lvl4pPr marL="1600200" indent="-22860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4pPr>
            <a:lvl5pPr marL="2057400" indent="-22860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9pPr>
          </a:lstStyle>
          <a:p>
            <a:pPr algn="ctr" eaLnBrk="0" hangingPunct="0">
              <a:lnSpc>
                <a:spcPct val="100000"/>
              </a:lnSpc>
              <a:defRPr/>
            </a:pPr>
            <a:r>
              <a:rPr lang="zh-CN" altLang="en-US" b="0" smtClean="0">
                <a:ln>
                  <a:solidFill>
                    <a:schemeClr val="bg1"/>
                  </a:solidFill>
                </a:ln>
                <a:solidFill>
                  <a:srgbClr val="FFFF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命题点</a:t>
            </a:r>
            <a:r>
              <a:rPr lang="en-US" altLang="zh-CN" b="0" smtClean="0">
                <a:ln>
                  <a:solidFill>
                    <a:schemeClr val="bg1"/>
                  </a:solidFill>
                </a:ln>
                <a:solidFill>
                  <a:srgbClr val="FFFF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0">
              <a:ln>
                <a:solidFill>
                  <a:schemeClr val="bg1"/>
                </a:solidFill>
              </a:ln>
              <a:solidFill>
                <a:srgbClr val="FFFFFF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6393" name="Rectangle 9"/>
          <p:cNvSpPr>
            <a:spLocks noChangeArrowheads="1"/>
          </p:cNvSpPr>
          <p:nvPr/>
        </p:nvSpPr>
        <p:spPr bwMode="auto">
          <a:xfrm>
            <a:off x="7667625" y="2103438"/>
            <a:ext cx="431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hangingPunct="0">
              <a:lnSpc>
                <a:spcPct val="100000"/>
              </a:lnSpc>
            </a:pPr>
            <a:r>
              <a:rPr lang="en-US" altLang="zh-CN">
                <a:solidFill>
                  <a:srgbClr val="C4000B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D </a:t>
            </a:r>
            <a:endParaRPr lang="en-US" altLang="zh-CN">
              <a:solidFill>
                <a:srgbClr val="C4000B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90" grpId="0"/>
      <p:bldP spid="16393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7410" name="TextBox 1"/>
          <p:cNvSpPr txBox="1">
            <a:spLocks noChangeArrowheads="1"/>
          </p:cNvSpPr>
          <p:nvPr/>
        </p:nvSpPr>
        <p:spPr bwMode="auto">
          <a:xfrm>
            <a:off x="346075" y="617538"/>
            <a:ext cx="930275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>
                <a:cs typeface="Times New Roman" panose="02020603050405020304" pitchFamily="18" charset="0"/>
              </a:rPr>
              <a:t>2</a:t>
            </a:r>
            <a:r>
              <a:rPr lang="zh-CN" altLang="en-US">
                <a:cs typeface="Times New Roman" panose="02020603050405020304" pitchFamily="18" charset="0"/>
              </a:rPr>
              <a:t>．</a:t>
            </a:r>
            <a:r>
              <a:rPr lang="en-US" altLang="zh-CN">
                <a:cs typeface="Arial" panose="020b0604020202020204" pitchFamily="34" charset="0"/>
              </a:rPr>
              <a:t>(2016·</a:t>
            </a:r>
            <a:r>
              <a:rPr lang="zh-CN" altLang="en-US"/>
              <a:t>江西</a:t>
            </a:r>
            <a:r>
              <a:rPr lang="en-US" altLang="zh-CN"/>
              <a:t>)</a:t>
            </a:r>
            <a:r>
              <a:rPr lang="zh-CN" altLang="en-US"/>
              <a:t>如图所示，是手机中显示天气预报的截图。观察此图可</a:t>
            </a:r>
            <a:endParaRPr lang="zh-CN" altLang="en-US"/>
          </a:p>
          <a:p>
            <a:pPr eaLnBrk="1" hangingPunct="1"/>
            <a:r>
              <a:rPr lang="zh-CN" altLang="en-US"/>
              <a:t>知，当天的最大温差是 </a:t>
            </a:r>
            <a:r>
              <a:rPr lang="en-US" altLang="zh-CN"/>
              <a:t>______</a:t>
            </a:r>
            <a:r>
              <a:rPr lang="zh-CN" altLang="en-US"/>
              <a:t>；</a:t>
            </a:r>
            <a:r>
              <a:rPr lang="en-US" altLang="zh-CN"/>
              <a:t>19</a:t>
            </a:r>
            <a:r>
              <a:rPr lang="zh-CN" altLang="en-US"/>
              <a:t>：</a:t>
            </a:r>
            <a:r>
              <a:rPr lang="en-US" altLang="zh-CN"/>
              <a:t>54 </a:t>
            </a:r>
            <a:r>
              <a:rPr lang="zh-CN" altLang="en-US"/>
              <a:t>时的气温是 </a:t>
            </a:r>
            <a:r>
              <a:rPr lang="en-US" altLang="zh-CN"/>
              <a:t>______</a:t>
            </a:r>
            <a:r>
              <a:rPr lang="zh-CN" altLang="en-US"/>
              <a:t>。</a:t>
            </a:r>
            <a:endParaRPr lang="zh-CN" altLang="en-US"/>
          </a:p>
        </p:txBody>
      </p:sp>
      <p:pic>
        <p:nvPicPr>
          <p:cNvPr id="17411" name="Picture 3" descr="18JXBT-1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167063" y="2032000"/>
            <a:ext cx="1998662" cy="201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2811463" y="1025525"/>
            <a:ext cx="1400175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 anchorCtr="1">
            <a:spAutoFit/>
          </a:bodyPr>
          <a:lstStyle/>
          <a:p>
            <a:r>
              <a:rPr lang="en-US" altLang="zh-CN">
                <a:solidFill>
                  <a:srgbClr val="C4000B"/>
                </a:solidFill>
              </a:rPr>
              <a:t>14 ℃</a:t>
            </a:r>
            <a:endParaRPr lang="zh-CN" altLang="en-US">
              <a:solidFill>
                <a:srgbClr val="C4000B"/>
              </a:solidFill>
            </a:endParaRPr>
          </a:p>
        </p:txBody>
      </p:sp>
      <p:sp>
        <p:nvSpPr>
          <p:cNvPr id="17413" name="Text Box 5"/>
          <p:cNvSpPr txBox="1">
            <a:spLocks noChangeArrowheads="1"/>
          </p:cNvSpPr>
          <p:nvPr/>
        </p:nvSpPr>
        <p:spPr bwMode="auto">
          <a:xfrm>
            <a:off x="6138863" y="1025525"/>
            <a:ext cx="1400175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 anchorCtr="1">
            <a:spAutoFit/>
          </a:bodyPr>
          <a:lstStyle/>
          <a:p>
            <a:r>
              <a:rPr lang="en-US" altLang="zh-CN">
                <a:solidFill>
                  <a:srgbClr val="C4000B"/>
                </a:solidFill>
              </a:rPr>
              <a:t>29 ℃</a:t>
            </a:r>
            <a:endParaRPr lang="zh-CN" altLang="en-US">
              <a:solidFill>
                <a:srgbClr val="C4000B"/>
              </a:solidFill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2" grpId="0"/>
      <p:bldP spid="17413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3250" name="TextBox 1"/>
          <p:cNvSpPr txBox="1">
            <a:spLocks noChangeArrowheads="1"/>
          </p:cNvSpPr>
          <p:nvPr/>
        </p:nvSpPr>
        <p:spPr bwMode="auto">
          <a:xfrm>
            <a:off x="346075" y="617538"/>
            <a:ext cx="8389938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>
                <a:latin typeface="黑体" panose="02010609060101010101" pitchFamily="49" charset="-122"/>
                <a:ea typeface="黑体" panose="02010609060101010101" pitchFamily="49" charset="-122"/>
              </a:rPr>
              <a:t>          温度计的使用与读数　  </a:t>
            </a:r>
            <a:r>
              <a:rPr lang="en-US" altLang="zh-CN">
                <a:latin typeface="黑体" panose="02010609060101010101" pitchFamily="49" charset="-122"/>
                <a:ea typeface="黑体" panose="02010609060101010101" pitchFamily="49" charset="-122"/>
              </a:rPr>
              <a:t>(10</a:t>
            </a:r>
            <a:r>
              <a:rPr lang="zh-CN" altLang="en-US">
                <a:latin typeface="黑体" panose="02010609060101010101" pitchFamily="49" charset="-122"/>
                <a:ea typeface="黑体" panose="02010609060101010101" pitchFamily="49" charset="-122"/>
              </a:rPr>
              <a:t>年</a:t>
            </a:r>
            <a:r>
              <a:rPr lang="en-US" altLang="zh-CN"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r>
              <a:rPr lang="zh-CN" altLang="en-US">
                <a:latin typeface="黑体" panose="02010609060101010101" pitchFamily="49" charset="-122"/>
                <a:ea typeface="黑体" panose="02010609060101010101" pitchFamily="49" charset="-122"/>
              </a:rPr>
              <a:t>考</a:t>
            </a:r>
            <a:r>
              <a:rPr lang="en-US" altLang="zh-CN"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eaLnBrk="1" hangingPunct="1"/>
            <a:r>
              <a:rPr lang="en-US" altLang="zh-CN"/>
              <a:t>3</a:t>
            </a:r>
            <a:r>
              <a:rPr lang="zh-CN" altLang="en-US"/>
              <a:t>．</a:t>
            </a:r>
            <a:r>
              <a:rPr lang="en-US" altLang="zh-CN"/>
              <a:t>(2014·</a:t>
            </a:r>
            <a:r>
              <a:rPr lang="zh-CN" altLang="en-US"/>
              <a:t>江西</a:t>
            </a:r>
            <a:r>
              <a:rPr lang="en-US" altLang="zh-CN"/>
              <a:t>)</a:t>
            </a:r>
            <a:r>
              <a:rPr lang="zh-CN" altLang="en-US"/>
              <a:t>如图所示，温度计的量程是</a:t>
            </a:r>
            <a:r>
              <a:rPr lang="zh-CN" altLang="en-US" u="sng"/>
              <a:t>             </a:t>
            </a:r>
            <a:r>
              <a:rPr lang="zh-CN" altLang="en-US"/>
              <a:t>℃。</a:t>
            </a:r>
            <a:endParaRPr lang="zh-CN" altLang="en-US"/>
          </a:p>
        </p:txBody>
      </p:sp>
      <p:pic>
        <p:nvPicPr>
          <p:cNvPr id="532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95288" y="771525"/>
            <a:ext cx="1116012" cy="360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53252" name="Picture 4" descr="JXWL-84B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03238" y="2139950"/>
            <a:ext cx="7343775" cy="32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3253" name="Rectangle 5"/>
          <p:cNvSpPr>
            <a:spLocks noChangeArrowheads="1"/>
          </p:cNvSpPr>
          <p:nvPr/>
        </p:nvSpPr>
        <p:spPr bwMode="auto">
          <a:xfrm>
            <a:off x="5580063" y="1166813"/>
            <a:ext cx="19081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0" hangingPunct="0">
              <a:lnSpc>
                <a:spcPct val="100000"/>
              </a:lnSpc>
            </a:pPr>
            <a:r>
              <a:rPr lang="zh-CN" altLang="en-US">
                <a:solidFill>
                  <a:srgbClr val="C4000B"/>
                </a:solidFill>
              </a:rPr>
              <a:t>－</a:t>
            </a:r>
            <a:r>
              <a:rPr lang="en-US" altLang="zh-CN">
                <a:solidFill>
                  <a:srgbClr val="C4000B"/>
                </a:solidFill>
              </a:rPr>
              <a:t>20</a:t>
            </a:r>
            <a:r>
              <a:rPr lang="zh-CN" altLang="en-US">
                <a:solidFill>
                  <a:srgbClr val="C4000B"/>
                </a:solidFill>
              </a:rPr>
              <a:t>～</a:t>
            </a:r>
            <a:r>
              <a:rPr lang="en-US" altLang="zh-CN">
                <a:solidFill>
                  <a:srgbClr val="C4000B"/>
                </a:solidFill>
              </a:rPr>
              <a:t>100 </a:t>
            </a:r>
            <a:endParaRPr lang="en-US" altLang="zh-CN">
              <a:solidFill>
                <a:srgbClr val="C4000B"/>
              </a:solidFill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3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80898" name="TextBox 1"/>
          <p:cNvSpPr txBox="1">
            <a:spLocks noChangeArrowheads="1"/>
          </p:cNvSpPr>
          <p:nvPr/>
        </p:nvSpPr>
        <p:spPr bwMode="auto">
          <a:xfrm>
            <a:off x="346075" y="617538"/>
            <a:ext cx="8389938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/>
              <a:t>4</a:t>
            </a:r>
            <a:r>
              <a:rPr lang="zh-CN" altLang="en-US"/>
              <a:t>．</a:t>
            </a:r>
            <a:r>
              <a:rPr lang="en-US" altLang="zh-CN"/>
              <a:t>(2013·</a:t>
            </a:r>
            <a:r>
              <a:rPr lang="zh-CN" altLang="en-US"/>
              <a:t>江西</a:t>
            </a:r>
            <a:r>
              <a:rPr lang="en-US" altLang="zh-CN"/>
              <a:t>)</a:t>
            </a:r>
            <a:r>
              <a:rPr lang="zh-CN" altLang="en-US"/>
              <a:t>许多基本仪器制作时都运用了转换法的思路，将不易观测的量转换为易观测的量。请将表格填写完整。</a:t>
            </a:r>
            <a:endParaRPr lang="zh-CN" altLang="en-US"/>
          </a:p>
        </p:txBody>
      </p:sp>
      <p:graphicFrame>
        <p:nvGraphicFramePr>
          <p:cNvPr id="80943" name="Group 47"/>
          <p:cNvGraphicFramePr>
            <a:graphicFrameLocks noGrp="1"/>
          </p:cNvGraphicFramePr>
          <p:nvPr/>
        </p:nvGraphicFramePr>
        <p:xfrm>
          <a:off x="503238" y="1887538"/>
          <a:ext cx="7740650" cy="1463040"/>
        </p:xfrm>
        <a:graphic>
          <a:graphicData uri="http://schemas.openxmlformats.org/drawingml/2006/table">
            <a:tbl>
              <a:tblPr/>
              <a:tblGrid>
                <a:gridCol w="1706562"/>
                <a:gridCol w="3017838"/>
                <a:gridCol w="3016250"/>
              </a:tblGrid>
              <a:tr h="265113">
                <a:tc>
                  <a:txBody>
                    <a:bodyPr vert="horz" wrap="square"/>
                    <a:lstStyle>
                      <a:lvl1pPr algn="just" eaLnBrk="0" hangingPunct="0">
                        <a:lnSpc>
                          <a:spcPct val="110000"/>
                        </a:lnSpc>
                        <a:spcBef>
                          <a:spcPts val="9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1600">
                          <a:solidFill>
                            <a:schemeClr val="accent1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1pPr>
                      <a:lvl2pPr algn="just" eaLnBrk="0" hangingPunct="0">
                        <a:lnSpc>
                          <a:spcPct val="120000"/>
                        </a:lnSpc>
                        <a:spcAft>
                          <a:spcPts val="900"/>
                        </a:spcAft>
                        <a:buClr>
                          <a:srgbClr val="ECA280"/>
                        </a:buClr>
                        <a:buFont typeface="幼圆" panose="02010509060101010101" pitchFamily="49" charset="-122"/>
                        <a:defRPr sz="1100">
                          <a:solidFill>
                            <a:schemeClr val="tx1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2pPr>
                      <a:lvl3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1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3pPr>
                      <a:lvl4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4pPr>
                      <a:lvl5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5pPr>
                      <a:lvl6pPr marL="18275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6pPr>
                      <a:lvl7pPr marL="22847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7pPr>
                      <a:lvl8pPr marL="27419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8pPr>
                      <a:lvl9pPr marL="31991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4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仪器名称</a:t>
                      </a:r>
                      <a:endParaRPr kumimoji="0" lang="zh-CN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>
                      <a:lvl1pPr algn="just" eaLnBrk="0" hangingPunct="0">
                        <a:lnSpc>
                          <a:spcPct val="110000"/>
                        </a:lnSpc>
                        <a:spcBef>
                          <a:spcPts val="9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1600">
                          <a:solidFill>
                            <a:schemeClr val="accent1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1pPr>
                      <a:lvl2pPr algn="just" eaLnBrk="0" hangingPunct="0">
                        <a:lnSpc>
                          <a:spcPct val="120000"/>
                        </a:lnSpc>
                        <a:spcAft>
                          <a:spcPts val="900"/>
                        </a:spcAft>
                        <a:buClr>
                          <a:srgbClr val="ECA280"/>
                        </a:buClr>
                        <a:buFont typeface="幼圆" panose="02010509060101010101" pitchFamily="49" charset="-122"/>
                        <a:defRPr sz="1100">
                          <a:solidFill>
                            <a:schemeClr val="tx1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2pPr>
                      <a:lvl3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1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3pPr>
                      <a:lvl4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4pPr>
                      <a:lvl5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5pPr>
                      <a:lvl6pPr marL="18275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6pPr>
                      <a:lvl7pPr marL="22847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7pPr>
                      <a:lvl8pPr marL="27419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8pPr>
                      <a:lvl9pPr marL="31991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4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工作原理</a:t>
                      </a:r>
                      <a:endParaRPr kumimoji="0" lang="zh-CN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>
                      <a:lvl1pPr algn="just" eaLnBrk="0" hangingPunct="0">
                        <a:lnSpc>
                          <a:spcPct val="110000"/>
                        </a:lnSpc>
                        <a:spcBef>
                          <a:spcPts val="9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1600">
                          <a:solidFill>
                            <a:schemeClr val="accent1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1pPr>
                      <a:lvl2pPr algn="just" eaLnBrk="0" hangingPunct="0">
                        <a:lnSpc>
                          <a:spcPct val="120000"/>
                        </a:lnSpc>
                        <a:spcAft>
                          <a:spcPts val="900"/>
                        </a:spcAft>
                        <a:buClr>
                          <a:srgbClr val="ECA280"/>
                        </a:buClr>
                        <a:buFont typeface="幼圆" panose="02010509060101010101" pitchFamily="49" charset="-122"/>
                        <a:defRPr sz="1100">
                          <a:solidFill>
                            <a:schemeClr val="tx1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2pPr>
                      <a:lvl3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1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3pPr>
                      <a:lvl4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4pPr>
                      <a:lvl5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5pPr>
                      <a:lvl6pPr marL="18275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6pPr>
                      <a:lvl7pPr marL="22847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7pPr>
                      <a:lvl8pPr marL="27419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8pPr>
                      <a:lvl9pPr marL="31991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4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制作思路</a:t>
                      </a:r>
                      <a:endParaRPr kumimoji="0" lang="zh-CN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875">
                <a:tc>
                  <a:txBody>
                    <a:bodyPr vert="horz" wrap="square"/>
                    <a:lstStyle>
                      <a:lvl1pPr algn="just" eaLnBrk="0" hangingPunct="0">
                        <a:lnSpc>
                          <a:spcPct val="110000"/>
                        </a:lnSpc>
                        <a:spcBef>
                          <a:spcPts val="9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1600">
                          <a:solidFill>
                            <a:schemeClr val="accent1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1pPr>
                      <a:lvl2pPr algn="just" eaLnBrk="0" hangingPunct="0">
                        <a:lnSpc>
                          <a:spcPct val="120000"/>
                        </a:lnSpc>
                        <a:spcAft>
                          <a:spcPts val="900"/>
                        </a:spcAft>
                        <a:buClr>
                          <a:srgbClr val="ECA280"/>
                        </a:buClr>
                        <a:buFont typeface="幼圆" panose="02010509060101010101" pitchFamily="49" charset="-122"/>
                        <a:defRPr sz="1100">
                          <a:solidFill>
                            <a:schemeClr val="tx1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2pPr>
                      <a:lvl3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1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3pPr>
                      <a:lvl4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4pPr>
                      <a:lvl5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5pPr>
                      <a:lvl6pPr marL="18275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6pPr>
                      <a:lvl7pPr marL="22847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7pPr>
                      <a:lvl8pPr marL="27419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8pPr>
                      <a:lvl9pPr marL="31991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4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温度计</a:t>
                      </a:r>
                      <a:endParaRPr kumimoji="0" lang="zh-CN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>
                      <a:lvl1pPr algn="just" eaLnBrk="0" hangingPunct="0">
                        <a:lnSpc>
                          <a:spcPct val="110000"/>
                        </a:lnSpc>
                        <a:spcBef>
                          <a:spcPts val="9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1600">
                          <a:solidFill>
                            <a:schemeClr val="accent1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1pPr>
                      <a:lvl2pPr algn="just" eaLnBrk="0" hangingPunct="0">
                        <a:lnSpc>
                          <a:spcPct val="120000"/>
                        </a:lnSpc>
                        <a:spcAft>
                          <a:spcPts val="900"/>
                        </a:spcAft>
                        <a:buClr>
                          <a:srgbClr val="ECA280"/>
                        </a:buClr>
                        <a:buFont typeface="幼圆" panose="02010509060101010101" pitchFamily="49" charset="-122"/>
                        <a:defRPr sz="1100">
                          <a:solidFill>
                            <a:schemeClr val="tx1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2pPr>
                      <a:lvl3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1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3pPr>
                      <a:lvl4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4pPr>
                      <a:lvl5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5pPr>
                      <a:lvl6pPr marL="18275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6pPr>
                      <a:lvl7pPr marL="22847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7pPr>
                      <a:lvl8pPr marL="27419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8pPr>
                      <a:lvl9pPr marL="31991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4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_______________</a:t>
                      </a:r>
                      <a:endParaRPr kumimoji="0" lang="en-US" altLang="zh-CN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>
                      <a:lvl1pPr algn="just" eaLnBrk="0" hangingPunct="0">
                        <a:lnSpc>
                          <a:spcPct val="110000"/>
                        </a:lnSpc>
                        <a:spcBef>
                          <a:spcPts val="9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1600">
                          <a:solidFill>
                            <a:schemeClr val="accent1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1pPr>
                      <a:lvl2pPr algn="just" eaLnBrk="0" hangingPunct="0">
                        <a:lnSpc>
                          <a:spcPct val="120000"/>
                        </a:lnSpc>
                        <a:spcAft>
                          <a:spcPts val="900"/>
                        </a:spcAft>
                        <a:buClr>
                          <a:srgbClr val="ECA280"/>
                        </a:buClr>
                        <a:buFont typeface="幼圆" panose="02010509060101010101" pitchFamily="49" charset="-122"/>
                        <a:defRPr sz="1100">
                          <a:solidFill>
                            <a:schemeClr val="tx1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2pPr>
                      <a:lvl3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1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3pPr>
                      <a:lvl4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4pPr>
                      <a:lvl5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5pPr>
                      <a:lvl6pPr marL="18275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6pPr>
                      <a:lvl7pPr marL="22847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7pPr>
                      <a:lvl8pPr marL="27419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8pPr>
                      <a:lvl9pPr marL="31991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4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将温度的高低转换为液柱的长短</a:t>
                      </a:r>
                      <a:endParaRPr kumimoji="0" lang="zh-CN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0944" name="Text Box 48"/>
          <p:cNvSpPr txBox="1">
            <a:spLocks noChangeArrowheads="1"/>
          </p:cNvSpPr>
          <p:nvPr/>
        </p:nvSpPr>
        <p:spPr bwMode="auto">
          <a:xfrm>
            <a:off x="2185988" y="2549525"/>
            <a:ext cx="3070225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 anchorCtr="1">
            <a:spAutoFit/>
          </a:bodyPr>
          <a:lstStyle/>
          <a:p>
            <a:r>
              <a:rPr lang="zh-CN" altLang="en-US">
                <a:solidFill>
                  <a:srgbClr val="C4000B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液体的热胀冷缩</a:t>
            </a:r>
            <a:endParaRPr lang="zh-CN" altLang="en-US">
              <a:solidFill>
                <a:srgbClr val="C4000B"/>
              </a:solidFill>
              <a:latin typeface="宋体" panose="02010600030101010101" pitchFamily="2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944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81922" name="TextBox 1"/>
          <p:cNvSpPr txBox="1">
            <a:spLocks noChangeArrowheads="1"/>
          </p:cNvSpPr>
          <p:nvPr/>
        </p:nvSpPr>
        <p:spPr bwMode="auto">
          <a:xfrm>
            <a:off x="346075" y="617538"/>
            <a:ext cx="9013825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>
                <a:cs typeface="Times New Roman" panose="02020603050405020304" pitchFamily="18" charset="0"/>
              </a:rPr>
              <a:t>5.</a:t>
            </a:r>
            <a:r>
              <a:rPr lang="en-US" altLang="zh-CN">
                <a:cs typeface="Arial" panose="020b0604020202020204" pitchFamily="34" charset="0"/>
              </a:rPr>
              <a:t>(2018·</a:t>
            </a:r>
            <a:r>
              <a:rPr lang="zh-CN" altLang="en-US"/>
              <a:t>江西</a:t>
            </a:r>
            <a:r>
              <a:rPr lang="en-US" altLang="zh-CN"/>
              <a:t>)</a:t>
            </a:r>
            <a:r>
              <a:rPr lang="zh-CN" altLang="en-US"/>
              <a:t>如图所示，是一种家庭常用的温度计，又称寒暑表，它是</a:t>
            </a:r>
            <a:endParaRPr lang="zh-CN" altLang="en-US"/>
          </a:p>
          <a:p>
            <a:pPr eaLnBrk="1" hangingPunct="1"/>
            <a:r>
              <a:rPr lang="zh-CN" altLang="en-US"/>
              <a:t>根据 </a:t>
            </a:r>
            <a:r>
              <a:rPr lang="en-US" altLang="zh-CN"/>
              <a:t>_______________</a:t>
            </a:r>
            <a:r>
              <a:rPr lang="zh-CN" altLang="en-US"/>
              <a:t>的规律制成的，其测量范围是 </a:t>
            </a:r>
            <a:r>
              <a:rPr lang="en-US" altLang="zh-CN"/>
              <a:t>____________</a:t>
            </a:r>
            <a:r>
              <a:rPr lang="zh-CN" altLang="en-US"/>
              <a:t>。</a:t>
            </a:r>
            <a:endParaRPr lang="zh-CN" altLang="en-US"/>
          </a:p>
        </p:txBody>
      </p:sp>
      <p:pic>
        <p:nvPicPr>
          <p:cNvPr id="81923" name="Picture 3" descr="WL-1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203575" y="1816100"/>
            <a:ext cx="746125" cy="273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24" name="Text Box 4"/>
          <p:cNvSpPr txBox="1">
            <a:spLocks noChangeArrowheads="1"/>
          </p:cNvSpPr>
          <p:nvPr/>
        </p:nvSpPr>
        <p:spPr bwMode="auto">
          <a:xfrm>
            <a:off x="596900" y="1025525"/>
            <a:ext cx="28956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 anchorCtr="1">
            <a:spAutoFit/>
          </a:bodyPr>
          <a:lstStyle/>
          <a:p>
            <a:r>
              <a:rPr lang="zh-CN" altLang="en-US">
                <a:solidFill>
                  <a:srgbClr val="C4000B"/>
                </a:solidFill>
              </a:rPr>
              <a:t>液体的热胀冷缩</a:t>
            </a:r>
            <a:endParaRPr lang="zh-CN" altLang="en-US">
              <a:solidFill>
                <a:srgbClr val="C4000B"/>
              </a:solidFill>
            </a:endParaRPr>
          </a:p>
        </p:txBody>
      </p:sp>
      <p:sp>
        <p:nvSpPr>
          <p:cNvPr id="81925" name="Text Box 5"/>
          <p:cNvSpPr txBox="1">
            <a:spLocks noChangeArrowheads="1"/>
          </p:cNvSpPr>
          <p:nvPr/>
        </p:nvSpPr>
        <p:spPr bwMode="auto">
          <a:xfrm>
            <a:off x="6056313" y="1025525"/>
            <a:ext cx="2339975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 anchorCtr="1">
            <a:spAutoFit/>
          </a:bodyPr>
          <a:lstStyle/>
          <a:p>
            <a:r>
              <a:rPr lang="zh-CN" altLang="en-US">
                <a:solidFill>
                  <a:srgbClr val="C4000B"/>
                </a:solidFill>
              </a:rPr>
              <a:t>－</a:t>
            </a:r>
            <a:r>
              <a:rPr lang="en-US" altLang="zh-CN">
                <a:solidFill>
                  <a:srgbClr val="C4000B"/>
                </a:solidFill>
              </a:rPr>
              <a:t>35</a:t>
            </a:r>
            <a:r>
              <a:rPr lang="zh-CN" altLang="en-US">
                <a:solidFill>
                  <a:srgbClr val="C4000B"/>
                </a:solidFill>
              </a:rPr>
              <a:t>～</a:t>
            </a:r>
            <a:r>
              <a:rPr lang="en-US" altLang="zh-CN">
                <a:solidFill>
                  <a:srgbClr val="C4000B"/>
                </a:solidFill>
              </a:rPr>
              <a:t>50 ℃</a:t>
            </a:r>
            <a:endParaRPr lang="zh-CN" altLang="en-US">
              <a:solidFill>
                <a:srgbClr val="C4000B"/>
              </a:solidFill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24" grpId="0"/>
      <p:bldP spid="81925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82946" name="TextBox 1"/>
          <p:cNvSpPr txBox="1">
            <a:spLocks noChangeArrowheads="1"/>
          </p:cNvSpPr>
          <p:nvPr/>
        </p:nvSpPr>
        <p:spPr bwMode="auto">
          <a:xfrm>
            <a:off x="346075" y="617538"/>
            <a:ext cx="8942388" cy="146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>
                <a:cs typeface="Times New Roman" panose="02020603050405020304" pitchFamily="18" charset="0"/>
              </a:rPr>
              <a:t>6</a:t>
            </a:r>
            <a:r>
              <a:rPr lang="zh-CN" altLang="en-US">
                <a:cs typeface="Times New Roman" panose="02020603050405020304" pitchFamily="18" charset="0"/>
              </a:rPr>
              <a:t>．</a:t>
            </a:r>
            <a:r>
              <a:rPr lang="en-US" altLang="zh-CN">
                <a:cs typeface="Arial" panose="020b0604020202020204" pitchFamily="34" charset="0"/>
              </a:rPr>
              <a:t>(2012·</a:t>
            </a:r>
            <a:r>
              <a:rPr lang="zh-CN" altLang="en-US"/>
              <a:t>江西</a:t>
            </a:r>
            <a:r>
              <a:rPr lang="en-US" altLang="zh-CN"/>
              <a:t>)</a:t>
            </a:r>
            <a:r>
              <a:rPr lang="zh-CN" altLang="en-US"/>
              <a:t>用同一支温度计分别测量当天正午与晚上的气温。两次</a:t>
            </a:r>
            <a:endParaRPr lang="zh-CN" altLang="en-US"/>
          </a:p>
          <a:p>
            <a:pPr eaLnBrk="1" hangingPunct="1"/>
            <a:r>
              <a:rPr lang="zh-CN" altLang="en-US"/>
              <a:t>温度计的示数如图甲、乙所示，其中</a:t>
            </a:r>
            <a:r>
              <a:rPr lang="en-US" altLang="zh-CN"/>
              <a:t>_____</a:t>
            </a:r>
            <a:r>
              <a:rPr lang="zh-CN" altLang="en-US"/>
              <a:t>图是晚上的气温，其示数是</a:t>
            </a:r>
            <a:endParaRPr lang="zh-CN" altLang="en-US"/>
          </a:p>
          <a:p>
            <a:pPr eaLnBrk="1" hangingPunct="1"/>
            <a:r>
              <a:rPr lang="en-US" altLang="zh-CN"/>
              <a:t>______℃</a:t>
            </a:r>
            <a:r>
              <a:rPr lang="zh-CN" altLang="en-US"/>
              <a:t>。</a:t>
            </a:r>
            <a:endParaRPr lang="zh-CN" altLang="en-US"/>
          </a:p>
        </p:txBody>
      </p:sp>
      <p:pic>
        <p:nvPicPr>
          <p:cNvPr id="82947" name="Picture 3" descr="20JXWLJ-3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987675" y="2103438"/>
            <a:ext cx="2268538" cy="2166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2948" name="Text Box 4"/>
          <p:cNvSpPr txBox="1">
            <a:spLocks noChangeArrowheads="1"/>
          </p:cNvSpPr>
          <p:nvPr/>
        </p:nvSpPr>
        <p:spPr bwMode="auto">
          <a:xfrm>
            <a:off x="4497388" y="1025525"/>
            <a:ext cx="696912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b" anchorCtr="1">
            <a:spAutoFit/>
          </a:bodyPr>
          <a:lstStyle/>
          <a:p>
            <a:r>
              <a:rPr lang="zh-CN" altLang="en-US">
                <a:solidFill>
                  <a:srgbClr val="C4000B"/>
                </a:solidFill>
              </a:rPr>
              <a:t> 乙 </a:t>
            </a:r>
            <a:endParaRPr lang="zh-CN" altLang="en-US">
              <a:solidFill>
                <a:srgbClr val="C4000B"/>
              </a:solidFill>
            </a:endParaRPr>
          </a:p>
        </p:txBody>
      </p:sp>
      <p:sp>
        <p:nvSpPr>
          <p:cNvPr id="82949" name="Text Box 5"/>
          <p:cNvSpPr txBox="1">
            <a:spLocks noChangeArrowheads="1"/>
          </p:cNvSpPr>
          <p:nvPr/>
        </p:nvSpPr>
        <p:spPr bwMode="auto">
          <a:xfrm>
            <a:off x="406400" y="1482725"/>
            <a:ext cx="8255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b" anchorCtr="1">
            <a:spAutoFit/>
          </a:bodyPr>
          <a:lstStyle/>
          <a:p>
            <a:r>
              <a:rPr lang="zh-CN" altLang="en-US">
                <a:solidFill>
                  <a:srgbClr val="C4000B"/>
                </a:solidFill>
              </a:rPr>
              <a:t> －</a:t>
            </a:r>
            <a:r>
              <a:rPr lang="en-US" altLang="zh-CN">
                <a:solidFill>
                  <a:srgbClr val="C4000B"/>
                </a:solidFill>
              </a:rPr>
              <a:t>4 </a:t>
            </a:r>
            <a:endParaRPr lang="zh-CN" altLang="en-US">
              <a:solidFill>
                <a:srgbClr val="C4000B"/>
              </a:solidFill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948" grpId="0"/>
      <p:bldP spid="82949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83970" name="TextBox 1"/>
          <p:cNvSpPr txBox="1">
            <a:spLocks noChangeArrowheads="1"/>
          </p:cNvSpPr>
          <p:nvPr/>
        </p:nvSpPr>
        <p:spPr bwMode="auto">
          <a:xfrm>
            <a:off x="346075" y="617538"/>
            <a:ext cx="9086850" cy="283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>
                <a:latin typeface="黑体" panose="02010609060101010101" pitchFamily="49" charset="-122"/>
                <a:ea typeface="黑体" panose="02010609060101010101" pitchFamily="49" charset="-122"/>
                <a:cs typeface="Arial" panose="020b0604020202020204" pitchFamily="34" charset="0"/>
              </a:rPr>
              <a:t>           物态变化的辨识及吸放热的判断</a:t>
            </a:r>
            <a:r>
              <a:rPr lang="zh-CN" altLang="en-US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  </a:t>
            </a:r>
            <a:r>
              <a:rPr lang="en-US" altLang="zh-CN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(10</a:t>
            </a:r>
            <a:r>
              <a:rPr lang="zh-CN" altLang="en-US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年</a:t>
            </a:r>
            <a:r>
              <a:rPr lang="en-US" altLang="zh-CN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8</a:t>
            </a:r>
            <a:r>
              <a:rPr lang="zh-CN" altLang="en-US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考</a:t>
            </a:r>
            <a:r>
              <a:rPr lang="en-US" altLang="zh-CN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)</a:t>
            </a:r>
            <a:endParaRPr lang="en-US" altLang="zh-CN">
              <a:latin typeface="黑体" panose="02010609060101010101" pitchFamily="49" charset="-122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zh-CN">
                <a:cs typeface="Times New Roman" panose="02020603050405020304" pitchFamily="18" charset="0"/>
              </a:rPr>
              <a:t>7</a:t>
            </a:r>
            <a:r>
              <a:rPr lang="zh-CN" altLang="en-US">
                <a:cs typeface="Times New Roman" panose="02020603050405020304" pitchFamily="18" charset="0"/>
              </a:rPr>
              <a:t>．</a:t>
            </a:r>
            <a:r>
              <a:rPr lang="en-US" altLang="zh-CN">
                <a:cs typeface="Arial" panose="020b0604020202020204" pitchFamily="34" charset="0"/>
              </a:rPr>
              <a:t>(2015·</a:t>
            </a:r>
            <a:r>
              <a:rPr lang="zh-CN" altLang="en-US"/>
              <a:t>江西</a:t>
            </a:r>
            <a:r>
              <a:rPr lang="en-US" altLang="zh-CN"/>
              <a:t>)</a:t>
            </a:r>
            <a:r>
              <a:rPr lang="zh-CN" altLang="en-US"/>
              <a:t>云、雨、雹、雪、雾、露、霜都是水的家族成员，其中</a:t>
            </a:r>
            <a:endParaRPr lang="zh-CN" altLang="en-US"/>
          </a:p>
          <a:p>
            <a:pPr eaLnBrk="1" hangingPunct="1"/>
            <a:r>
              <a:rPr lang="zh-CN" altLang="en-US"/>
              <a:t>露的形成属于</a:t>
            </a:r>
            <a:r>
              <a:rPr lang="en-US" altLang="zh-CN"/>
              <a:t>_______</a:t>
            </a:r>
            <a:r>
              <a:rPr lang="zh-CN" altLang="en-US"/>
              <a:t>，霜的形成属于</a:t>
            </a:r>
            <a:r>
              <a:rPr lang="en-US" altLang="zh-CN"/>
              <a:t>_______</a:t>
            </a:r>
            <a:r>
              <a:rPr lang="zh-CN" altLang="en-US"/>
              <a:t>。</a:t>
            </a:r>
            <a:r>
              <a:rPr lang="en-US" altLang="zh-CN"/>
              <a:t>(</a:t>
            </a:r>
            <a:r>
              <a:rPr lang="zh-CN" altLang="en-US"/>
              <a:t>均填物态变化名称</a:t>
            </a:r>
            <a:r>
              <a:rPr lang="en-US" altLang="zh-CN"/>
              <a:t>)</a:t>
            </a:r>
            <a:endParaRPr lang="en-US" altLang="zh-CN"/>
          </a:p>
          <a:p>
            <a:pPr eaLnBrk="1" hangingPunct="1"/>
            <a:r>
              <a:rPr lang="en-US" altLang="zh-CN"/>
              <a:t>8</a:t>
            </a:r>
            <a:r>
              <a:rPr lang="zh-CN" altLang="en-US"/>
              <a:t>．</a:t>
            </a:r>
            <a:r>
              <a:rPr lang="en-US" altLang="zh-CN"/>
              <a:t>(2020</a:t>
            </a:r>
            <a:r>
              <a:rPr lang="en-US" altLang="zh-CN">
                <a:cs typeface="Arial" panose="020b0604020202020204" pitchFamily="34" charset="0"/>
              </a:rPr>
              <a:t>·</a:t>
            </a:r>
            <a:r>
              <a:rPr lang="zh-CN" altLang="en-US"/>
              <a:t>江西</a:t>
            </a:r>
            <a:r>
              <a:rPr lang="en-US" altLang="zh-CN"/>
              <a:t>)</a:t>
            </a:r>
            <a:r>
              <a:rPr lang="zh-CN" altLang="en-US"/>
              <a:t>炎热的夏天，小莹从冰箱拿出一支冰激凌，剥去包装</a:t>
            </a:r>
            <a:endParaRPr lang="zh-CN" altLang="en-US"/>
          </a:p>
          <a:p>
            <a:pPr eaLnBrk="1" hangingPunct="1"/>
            <a:r>
              <a:rPr lang="zh-CN" altLang="en-US"/>
              <a:t>纸，冰激凌冒</a:t>
            </a:r>
            <a:r>
              <a:rPr lang="zh-CN" altLang="en-US">
                <a:cs typeface="Times New Roman" panose="02020603050405020304" pitchFamily="18" charset="0"/>
              </a:rPr>
              <a:t>“</a:t>
            </a:r>
            <a:r>
              <a:rPr lang="zh-CN" altLang="en-US"/>
              <a:t>白气</a:t>
            </a:r>
            <a:r>
              <a:rPr lang="zh-CN" altLang="en-US">
                <a:cs typeface="Times New Roman" panose="02020603050405020304" pitchFamily="18" charset="0"/>
              </a:rPr>
              <a:t>”</a:t>
            </a:r>
            <a:r>
              <a:rPr lang="zh-CN" altLang="en-US"/>
              <a:t>，这是一种</a:t>
            </a:r>
            <a:r>
              <a:rPr lang="en-US" altLang="zh-CN"/>
              <a:t>_______(</a:t>
            </a:r>
            <a:r>
              <a:rPr lang="zh-CN" altLang="en-US"/>
              <a:t>填物态变化名称</a:t>
            </a:r>
            <a:r>
              <a:rPr lang="en-US" altLang="zh-CN"/>
              <a:t>)</a:t>
            </a:r>
            <a:r>
              <a:rPr lang="zh-CN" altLang="en-US"/>
              <a:t>现象；吃冰</a:t>
            </a:r>
            <a:endParaRPr lang="zh-CN" altLang="en-US"/>
          </a:p>
          <a:p>
            <a:pPr eaLnBrk="1" hangingPunct="1"/>
            <a:r>
              <a:rPr lang="zh-CN" altLang="en-US"/>
              <a:t>激凌觉得凉爽，是因为冰激凌熔化时要</a:t>
            </a:r>
            <a:r>
              <a:rPr lang="en-US" altLang="zh-CN"/>
              <a:t>_______ </a:t>
            </a:r>
            <a:r>
              <a:rPr lang="zh-CN" altLang="en-US"/>
              <a:t>热量。</a:t>
            </a:r>
            <a:endParaRPr lang="zh-CN" altLang="en-US"/>
          </a:p>
        </p:txBody>
      </p:sp>
      <p:pic>
        <p:nvPicPr>
          <p:cNvPr id="8397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68313" y="771525"/>
            <a:ext cx="1133475" cy="360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83972" name="Text Box 4"/>
          <p:cNvSpPr txBox="1">
            <a:spLocks noChangeArrowheads="1"/>
          </p:cNvSpPr>
          <p:nvPr/>
        </p:nvSpPr>
        <p:spPr bwMode="auto">
          <a:xfrm>
            <a:off x="1943100" y="1482725"/>
            <a:ext cx="9525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b" anchorCtr="1">
            <a:spAutoFit/>
          </a:bodyPr>
          <a:lstStyle/>
          <a:p>
            <a:r>
              <a:rPr lang="zh-CN" altLang="en-US">
                <a:solidFill>
                  <a:srgbClr val="C4000B"/>
                </a:solidFill>
              </a:rPr>
              <a:t> 液化 </a:t>
            </a:r>
            <a:endParaRPr lang="zh-CN" altLang="en-US">
              <a:solidFill>
                <a:srgbClr val="C4000B"/>
              </a:solidFill>
            </a:endParaRPr>
          </a:p>
        </p:txBody>
      </p:sp>
      <p:sp>
        <p:nvSpPr>
          <p:cNvPr id="83973" name="Text Box 5"/>
          <p:cNvSpPr txBox="1">
            <a:spLocks noChangeArrowheads="1"/>
          </p:cNvSpPr>
          <p:nvPr/>
        </p:nvSpPr>
        <p:spPr bwMode="auto">
          <a:xfrm>
            <a:off x="4635500" y="1482725"/>
            <a:ext cx="9525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b" anchorCtr="1">
            <a:spAutoFit/>
          </a:bodyPr>
          <a:lstStyle/>
          <a:p>
            <a:r>
              <a:rPr lang="zh-CN" altLang="en-US">
                <a:solidFill>
                  <a:srgbClr val="C4000B"/>
                </a:solidFill>
              </a:rPr>
              <a:t> 凝华 </a:t>
            </a:r>
            <a:endParaRPr lang="zh-CN" altLang="en-US">
              <a:solidFill>
                <a:srgbClr val="C4000B"/>
              </a:solidFill>
            </a:endParaRPr>
          </a:p>
        </p:txBody>
      </p:sp>
      <p:sp>
        <p:nvSpPr>
          <p:cNvPr id="83974" name="Text Box 6"/>
          <p:cNvSpPr txBox="1">
            <a:spLocks noChangeArrowheads="1"/>
          </p:cNvSpPr>
          <p:nvPr/>
        </p:nvSpPr>
        <p:spPr bwMode="auto">
          <a:xfrm>
            <a:off x="4241800" y="2397125"/>
            <a:ext cx="9525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b" anchorCtr="1">
            <a:spAutoFit/>
          </a:bodyPr>
          <a:lstStyle/>
          <a:p>
            <a:r>
              <a:rPr lang="zh-CN" altLang="en-US">
                <a:solidFill>
                  <a:srgbClr val="C4000B"/>
                </a:solidFill>
              </a:rPr>
              <a:t> 液化 </a:t>
            </a:r>
            <a:endParaRPr lang="zh-CN" altLang="en-US">
              <a:solidFill>
                <a:srgbClr val="C4000B"/>
              </a:solidFill>
            </a:endParaRPr>
          </a:p>
        </p:txBody>
      </p:sp>
      <p:sp>
        <p:nvSpPr>
          <p:cNvPr id="83975" name="Text Box 7"/>
          <p:cNvSpPr txBox="1">
            <a:spLocks noChangeArrowheads="1"/>
          </p:cNvSpPr>
          <p:nvPr/>
        </p:nvSpPr>
        <p:spPr bwMode="auto">
          <a:xfrm>
            <a:off x="4762500" y="2854325"/>
            <a:ext cx="9525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b" anchorCtr="1">
            <a:spAutoFit/>
          </a:bodyPr>
          <a:lstStyle/>
          <a:p>
            <a:r>
              <a:rPr lang="zh-CN" altLang="en-US">
                <a:solidFill>
                  <a:srgbClr val="C4000B"/>
                </a:solidFill>
              </a:rPr>
              <a:t> 吸收 </a:t>
            </a:r>
            <a:endParaRPr lang="zh-CN" altLang="en-US">
              <a:solidFill>
                <a:srgbClr val="C4000B"/>
              </a:solidFill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972" grpId="0"/>
      <p:bldP spid="83973" grpId="0"/>
      <p:bldP spid="83974" grpId="0"/>
      <p:bldP spid="8397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3314" name="TextBox 1"/>
          <p:cNvSpPr txBox="1">
            <a:spLocks noChangeArrowheads="1"/>
          </p:cNvSpPr>
          <p:nvPr/>
        </p:nvSpPr>
        <p:spPr bwMode="auto">
          <a:xfrm>
            <a:off x="346075" y="617538"/>
            <a:ext cx="9447213" cy="374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>
                <a:cs typeface="Times New Roman" panose="02020603050405020304" pitchFamily="18" charset="0"/>
              </a:rPr>
              <a:t>E</a:t>
            </a:r>
            <a:r>
              <a:rPr lang="zh-CN" altLang="en-US">
                <a:cs typeface="Times New Roman" panose="02020603050405020304" pitchFamily="18" charset="0"/>
              </a:rPr>
              <a:t>．读：</a:t>
            </a:r>
            <a:endParaRPr lang="zh-CN" altLang="en-US"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zh-CN">
                <a:cs typeface="Times New Roman" panose="02020603050405020304" pitchFamily="18" charset="0"/>
              </a:rPr>
              <a:t>a</a:t>
            </a:r>
            <a:r>
              <a:rPr lang="zh-CN" altLang="en-US">
                <a:cs typeface="Times New Roman" panose="02020603050405020304" pitchFamily="18" charset="0"/>
              </a:rPr>
              <a:t>．待示数稳定后读取；</a:t>
            </a:r>
            <a:endParaRPr lang="zh-CN" altLang="en-US"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zh-CN">
                <a:cs typeface="Times New Roman" panose="02020603050405020304" pitchFamily="18" charset="0"/>
              </a:rPr>
              <a:t>b</a:t>
            </a:r>
            <a:r>
              <a:rPr lang="zh-CN" altLang="en-US">
                <a:cs typeface="Times New Roman" panose="02020603050405020304" pitchFamily="18" charset="0"/>
              </a:rPr>
              <a:t>．读数时玻璃泡要留在被测液体中；</a:t>
            </a:r>
            <a:endParaRPr lang="zh-CN" altLang="en-US"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zh-CN">
                <a:cs typeface="Times New Roman" panose="02020603050405020304" pitchFamily="18" charset="0"/>
              </a:rPr>
              <a:t>c</a:t>
            </a:r>
            <a:r>
              <a:rPr lang="zh-CN" altLang="en-US">
                <a:cs typeface="Times New Roman" panose="02020603050405020304" pitchFamily="18" charset="0"/>
              </a:rPr>
              <a:t>．视线与液柱的液面⑦ </a:t>
            </a:r>
            <a:r>
              <a:rPr lang="en-US" altLang="zh-CN">
                <a:cs typeface="Times New Roman" panose="02020603050405020304" pitchFamily="18" charset="0"/>
              </a:rPr>
              <a:t>_____</a:t>
            </a:r>
            <a:r>
              <a:rPr lang="zh-CN" altLang="en-US">
                <a:cs typeface="Times New Roman" panose="02020603050405020304" pitchFamily="18" charset="0"/>
              </a:rPr>
              <a:t>；</a:t>
            </a:r>
            <a:endParaRPr lang="zh-CN" altLang="en-US"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zh-CN">
                <a:cs typeface="Times New Roman" panose="02020603050405020304" pitchFamily="18" charset="0"/>
              </a:rPr>
              <a:t>d</a:t>
            </a:r>
            <a:r>
              <a:rPr lang="zh-CN" altLang="en-US">
                <a:cs typeface="Times New Roman" panose="02020603050405020304" pitchFamily="18" charset="0"/>
              </a:rPr>
              <a:t>．看刻度是在零刻度线的上方，还是下方。若温度计未标明零刻度线，</a:t>
            </a:r>
            <a:endParaRPr lang="zh-CN" altLang="en-US">
              <a:cs typeface="Times New Roman" panose="02020603050405020304" pitchFamily="18" charset="0"/>
            </a:endParaRPr>
          </a:p>
          <a:p>
            <a:pPr eaLnBrk="1" hangingPunct="1"/>
            <a:r>
              <a:rPr lang="zh-CN" altLang="en-US">
                <a:cs typeface="Times New Roman" panose="02020603050405020304" pitchFamily="18" charset="0"/>
              </a:rPr>
              <a:t>则刻度由下往上越来越大，为⑧</a:t>
            </a:r>
            <a:r>
              <a:rPr lang="en-US" altLang="zh-CN">
                <a:cs typeface="Times New Roman" panose="02020603050405020304" pitchFamily="18" charset="0"/>
              </a:rPr>
              <a:t>_______</a:t>
            </a:r>
            <a:r>
              <a:rPr lang="zh-CN" altLang="en-US">
                <a:cs typeface="Times New Roman" panose="02020603050405020304" pitchFamily="18" charset="0"/>
              </a:rPr>
              <a:t>，反之，为⑨</a:t>
            </a:r>
            <a:r>
              <a:rPr lang="en-US" altLang="zh-CN">
                <a:cs typeface="Times New Roman" panose="02020603050405020304" pitchFamily="18" charset="0"/>
              </a:rPr>
              <a:t>_______</a:t>
            </a:r>
            <a:r>
              <a:rPr lang="zh-CN" altLang="en-US">
                <a:cs typeface="Times New Roman" panose="02020603050405020304" pitchFamily="18" charset="0"/>
              </a:rPr>
              <a:t>。</a:t>
            </a:r>
            <a:r>
              <a:rPr lang="en-US" altLang="zh-CN">
                <a:cs typeface="Times New Roman" panose="02020603050405020304" pitchFamily="18" charset="0"/>
              </a:rPr>
              <a:t>(</a:t>
            </a:r>
            <a:r>
              <a:rPr lang="zh-CN" altLang="en-US">
                <a:cs typeface="Times New Roman" panose="02020603050405020304" pitchFamily="18" charset="0"/>
              </a:rPr>
              <a:t>均选填</a:t>
            </a:r>
            <a:endParaRPr lang="zh-CN" altLang="en-US">
              <a:cs typeface="Times New Roman" panose="02020603050405020304" pitchFamily="18" charset="0"/>
            </a:endParaRPr>
          </a:p>
          <a:p>
            <a:pPr eaLnBrk="1" hangingPunct="1"/>
            <a:r>
              <a:rPr lang="zh-CN" altLang="en-US">
                <a:cs typeface="Times New Roman" panose="02020603050405020304" pitchFamily="18" charset="0"/>
              </a:rPr>
              <a:t>“零上”或“零下”</a:t>
            </a:r>
            <a:r>
              <a:rPr lang="en-US" altLang="zh-CN">
                <a:cs typeface="Times New Roman" panose="02020603050405020304" pitchFamily="18" charset="0"/>
              </a:rPr>
              <a:t>)</a:t>
            </a:r>
            <a:endParaRPr lang="en-US" altLang="zh-CN"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zh-CN">
                <a:cs typeface="Times New Roman" panose="02020603050405020304" pitchFamily="18" charset="0"/>
              </a:rPr>
              <a:t>F</a:t>
            </a:r>
            <a:r>
              <a:rPr lang="zh-CN" altLang="en-US">
                <a:cs typeface="Times New Roman" panose="02020603050405020304" pitchFamily="18" charset="0"/>
              </a:rPr>
              <a:t>．记：正确记录测量的温度，不要漏掉⑩</a:t>
            </a:r>
            <a:r>
              <a:rPr lang="en-US" altLang="zh-CN">
                <a:cs typeface="Times New Roman" panose="02020603050405020304" pitchFamily="18" charset="0"/>
              </a:rPr>
              <a:t>_______</a:t>
            </a:r>
            <a:r>
              <a:rPr lang="zh-CN" altLang="en-US">
                <a:cs typeface="Times New Roman" panose="02020603050405020304" pitchFamily="18" charset="0"/>
              </a:rPr>
              <a:t>。</a:t>
            </a:r>
            <a:endParaRPr lang="zh-CN" altLang="en-US">
              <a:cs typeface="Times New Roman" panose="02020603050405020304" pitchFamily="18" charset="0"/>
            </a:endParaRPr>
          </a:p>
        </p:txBody>
      </p:sp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2951163" y="1957388"/>
            <a:ext cx="1203325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 anchorCtr="1">
            <a:spAutoFit/>
          </a:bodyPr>
          <a:lstStyle/>
          <a:p>
            <a:r>
              <a:rPr lang="zh-CN" altLang="en-US">
                <a:solidFill>
                  <a:srgbClr val="C4000B"/>
                </a:solidFill>
                <a:cs typeface="Times New Roman" panose="02020603050405020304" pitchFamily="18" charset="0"/>
              </a:rPr>
              <a:t>相平</a:t>
            </a:r>
            <a:endParaRPr lang="zh-CN" altLang="en-US">
              <a:solidFill>
                <a:srgbClr val="C4000B"/>
              </a:solidFill>
              <a:cs typeface="Times New Roman" panose="02020603050405020304" pitchFamily="18" charset="0"/>
            </a:endParaRPr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3617913" y="2871788"/>
            <a:ext cx="1647825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 anchorCtr="1">
            <a:spAutoFit/>
          </a:bodyPr>
          <a:lstStyle/>
          <a:p>
            <a:r>
              <a:rPr lang="zh-CN" altLang="en-US">
                <a:solidFill>
                  <a:srgbClr val="C4000B"/>
                </a:solidFill>
                <a:cs typeface="Times New Roman" panose="02020603050405020304" pitchFamily="18" charset="0"/>
              </a:rPr>
              <a:t> 零上 </a:t>
            </a:r>
            <a:endParaRPr lang="zh-CN" altLang="en-US">
              <a:solidFill>
                <a:srgbClr val="C4000B"/>
              </a:solidFill>
              <a:cs typeface="Times New Roman" panose="02020603050405020304" pitchFamily="18" charset="0"/>
            </a:endParaRPr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6056313" y="2871788"/>
            <a:ext cx="1647825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 anchorCtr="1">
            <a:spAutoFit/>
          </a:bodyPr>
          <a:lstStyle/>
          <a:p>
            <a:r>
              <a:rPr lang="zh-CN" altLang="en-US">
                <a:solidFill>
                  <a:srgbClr val="C4000B"/>
                </a:solidFill>
                <a:cs typeface="Times New Roman" panose="02020603050405020304" pitchFamily="18" charset="0"/>
              </a:rPr>
              <a:t> 零下 </a:t>
            </a:r>
            <a:endParaRPr lang="zh-CN" altLang="en-US">
              <a:solidFill>
                <a:srgbClr val="C4000B"/>
              </a:solidFill>
              <a:cs typeface="Times New Roman" panose="02020603050405020304" pitchFamily="18" charset="0"/>
            </a:endParaRPr>
          </a:p>
        </p:txBody>
      </p:sp>
      <p:sp>
        <p:nvSpPr>
          <p:cNvPr id="13318" name="Text Box 6"/>
          <p:cNvSpPr txBox="1">
            <a:spLocks noChangeArrowheads="1"/>
          </p:cNvSpPr>
          <p:nvPr/>
        </p:nvSpPr>
        <p:spPr bwMode="auto">
          <a:xfrm>
            <a:off x="4773613" y="3786188"/>
            <a:ext cx="1647825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 anchorCtr="1">
            <a:spAutoFit/>
          </a:bodyPr>
          <a:lstStyle/>
          <a:p>
            <a:r>
              <a:rPr lang="zh-CN" altLang="en-US">
                <a:solidFill>
                  <a:srgbClr val="C4000B"/>
                </a:solidFill>
                <a:cs typeface="Times New Roman" panose="02020603050405020304" pitchFamily="18" charset="0"/>
              </a:rPr>
              <a:t> 单位 </a:t>
            </a:r>
            <a:endParaRPr lang="zh-CN" altLang="en-US">
              <a:solidFill>
                <a:srgbClr val="C4000B"/>
              </a:solidFill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/>
      <p:bldP spid="13316" grpId="0"/>
      <p:bldP spid="13317" grpId="0"/>
      <p:bldP spid="13318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86018" name="TextBox 1"/>
          <p:cNvSpPr txBox="1">
            <a:spLocks noChangeArrowheads="1"/>
          </p:cNvSpPr>
          <p:nvPr/>
        </p:nvSpPr>
        <p:spPr bwMode="auto">
          <a:xfrm>
            <a:off x="346075" y="617538"/>
            <a:ext cx="908685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>
                <a:cs typeface="Times New Roman" panose="02020603050405020304" pitchFamily="18" charset="0"/>
              </a:rPr>
              <a:t>9</a:t>
            </a:r>
            <a:r>
              <a:rPr lang="zh-CN" altLang="en-US">
                <a:cs typeface="Times New Roman" panose="02020603050405020304" pitchFamily="18" charset="0"/>
              </a:rPr>
              <a:t>．</a:t>
            </a:r>
            <a:r>
              <a:rPr lang="en-US" altLang="zh-CN">
                <a:cs typeface="Arial" panose="020b0604020202020204" pitchFamily="34" charset="0"/>
              </a:rPr>
              <a:t>(2016·</a:t>
            </a:r>
            <a:r>
              <a:rPr lang="zh-CN" altLang="en-US"/>
              <a:t>江西</a:t>
            </a:r>
            <a:r>
              <a:rPr lang="en-US" altLang="zh-CN"/>
              <a:t>)</a:t>
            </a:r>
            <a:r>
              <a:rPr lang="zh-CN" altLang="en-US"/>
              <a:t>如图所示，是水的循环示意图。请补充完成图中</a:t>
            </a:r>
            <a:r>
              <a:rPr lang="en-US" altLang="zh-CN"/>
              <a:t>(1)</a:t>
            </a:r>
            <a:endParaRPr lang="en-US" altLang="zh-CN"/>
          </a:p>
          <a:p>
            <a:pPr eaLnBrk="1" hangingPunct="1"/>
            <a:r>
              <a:rPr lang="en-US" altLang="zh-CN"/>
              <a:t>___________</a:t>
            </a:r>
            <a:r>
              <a:rPr lang="zh-CN" altLang="en-US"/>
              <a:t>、</a:t>
            </a:r>
            <a:r>
              <a:rPr lang="en-US" altLang="zh-CN"/>
              <a:t>(2) _________</a:t>
            </a:r>
            <a:r>
              <a:rPr lang="zh-CN" altLang="en-US"/>
              <a:t>两处所对应的物态变化名称及吸放热情况。</a:t>
            </a:r>
            <a:endParaRPr lang="zh-CN" altLang="en-US"/>
          </a:p>
        </p:txBody>
      </p:sp>
      <p:pic>
        <p:nvPicPr>
          <p:cNvPr id="86019" name="Picture 3" descr="JXWL-3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232025" y="1887538"/>
            <a:ext cx="3779838" cy="275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6020" name="Text Box 4"/>
          <p:cNvSpPr txBox="1">
            <a:spLocks noChangeArrowheads="1"/>
          </p:cNvSpPr>
          <p:nvPr/>
        </p:nvSpPr>
        <p:spPr bwMode="auto">
          <a:xfrm>
            <a:off x="107950" y="1050925"/>
            <a:ext cx="2035175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 anchorCtr="1">
            <a:spAutoFit/>
          </a:bodyPr>
          <a:lstStyle/>
          <a:p>
            <a:r>
              <a:rPr lang="en-US" altLang="zh-CN">
                <a:solidFill>
                  <a:srgbClr val="C4000B"/>
                </a:solidFill>
              </a:rPr>
              <a:t> </a:t>
            </a:r>
            <a:r>
              <a:rPr lang="zh-CN" altLang="en-US">
                <a:solidFill>
                  <a:srgbClr val="C4000B"/>
                </a:solidFill>
              </a:rPr>
              <a:t>凝固放热 </a:t>
            </a:r>
            <a:endParaRPr lang="zh-CN" altLang="en-US">
              <a:solidFill>
                <a:srgbClr val="C4000B"/>
              </a:solidFill>
            </a:endParaRPr>
          </a:p>
        </p:txBody>
      </p:sp>
      <p:sp>
        <p:nvSpPr>
          <p:cNvPr id="86021" name="Text Box 5"/>
          <p:cNvSpPr txBox="1">
            <a:spLocks noChangeArrowheads="1"/>
          </p:cNvSpPr>
          <p:nvPr/>
        </p:nvSpPr>
        <p:spPr bwMode="auto">
          <a:xfrm>
            <a:off x="2344738" y="1050925"/>
            <a:ext cx="16764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 anchorCtr="1">
            <a:spAutoFit/>
          </a:bodyPr>
          <a:lstStyle/>
          <a:p>
            <a:r>
              <a:rPr lang="zh-CN" altLang="en-US">
                <a:solidFill>
                  <a:srgbClr val="C4000B"/>
                </a:solidFill>
              </a:rPr>
              <a:t>汽化吸热</a:t>
            </a:r>
            <a:endParaRPr lang="zh-CN" altLang="en-US">
              <a:solidFill>
                <a:srgbClr val="C4000B"/>
              </a:solidFill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020" grpId="0"/>
      <p:bldP spid="86021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87042" name="TextBox 1"/>
          <p:cNvSpPr txBox="1">
            <a:spLocks noChangeArrowheads="1"/>
          </p:cNvSpPr>
          <p:nvPr/>
        </p:nvSpPr>
        <p:spPr bwMode="auto">
          <a:xfrm>
            <a:off x="346075" y="617538"/>
            <a:ext cx="9013825" cy="192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>
                <a:cs typeface="Times New Roman" panose="02020603050405020304" pitchFamily="18" charset="0"/>
              </a:rPr>
              <a:t>10</a:t>
            </a:r>
            <a:r>
              <a:rPr lang="zh-CN" altLang="en-US">
                <a:cs typeface="Times New Roman" panose="02020603050405020304" pitchFamily="18" charset="0"/>
              </a:rPr>
              <a:t>．</a:t>
            </a:r>
            <a:r>
              <a:rPr lang="en-US" altLang="zh-CN">
                <a:cs typeface="Arial" panose="020b0604020202020204" pitchFamily="34" charset="0"/>
              </a:rPr>
              <a:t>(2013·</a:t>
            </a:r>
            <a:r>
              <a:rPr lang="zh-CN" altLang="en-US"/>
              <a:t>江西</a:t>
            </a:r>
            <a:r>
              <a:rPr lang="en-US" altLang="zh-CN"/>
              <a:t>)</a:t>
            </a:r>
            <a:r>
              <a:rPr lang="zh-CN" altLang="en-US"/>
              <a:t>温泉的开发是人们利用地热的一种形式。冬天，温泉水</a:t>
            </a:r>
            <a:endParaRPr lang="zh-CN" altLang="en-US"/>
          </a:p>
          <a:p>
            <a:pPr eaLnBrk="1" hangingPunct="1"/>
            <a:r>
              <a:rPr lang="zh-CN" altLang="en-US"/>
              <a:t>面的上方笼罩着一层白雾，这是水蒸气遇冷</a:t>
            </a:r>
            <a:r>
              <a:rPr lang="en-US" altLang="zh-CN"/>
              <a:t>_______</a:t>
            </a:r>
            <a:r>
              <a:rPr lang="zh-CN" altLang="en-US"/>
              <a:t>形成的小水滴；雪花</a:t>
            </a:r>
            <a:endParaRPr lang="zh-CN" altLang="en-US"/>
          </a:p>
          <a:p>
            <a:pPr eaLnBrk="1" hangingPunct="1"/>
            <a:r>
              <a:rPr lang="zh-CN" altLang="en-US"/>
              <a:t>飘落到池水中立刻不见踪影，这是雪花</a:t>
            </a:r>
            <a:r>
              <a:rPr lang="en-US" altLang="zh-CN"/>
              <a:t>_______</a:t>
            </a:r>
            <a:r>
              <a:rPr lang="zh-CN" altLang="en-US"/>
              <a:t>成水融入温泉水中。</a:t>
            </a:r>
            <a:r>
              <a:rPr lang="en-US" altLang="zh-CN"/>
              <a:t>(</a:t>
            </a:r>
            <a:r>
              <a:rPr lang="zh-CN" altLang="en-US"/>
              <a:t>均填</a:t>
            </a:r>
            <a:endParaRPr lang="zh-CN" altLang="en-US"/>
          </a:p>
          <a:p>
            <a:pPr eaLnBrk="1" hangingPunct="1"/>
            <a:r>
              <a:rPr lang="zh-CN" altLang="en-US"/>
              <a:t>物态变化名称</a:t>
            </a:r>
            <a:r>
              <a:rPr lang="en-US" altLang="zh-CN"/>
              <a:t>)</a:t>
            </a:r>
            <a:endParaRPr lang="zh-CN" altLang="en-US"/>
          </a:p>
        </p:txBody>
      </p:sp>
      <p:sp>
        <p:nvSpPr>
          <p:cNvPr id="87043" name="Text Box 3"/>
          <p:cNvSpPr txBox="1">
            <a:spLocks noChangeArrowheads="1"/>
          </p:cNvSpPr>
          <p:nvPr/>
        </p:nvSpPr>
        <p:spPr bwMode="auto">
          <a:xfrm>
            <a:off x="5270500" y="1025525"/>
            <a:ext cx="9525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b" anchorCtr="1">
            <a:spAutoFit/>
          </a:bodyPr>
          <a:lstStyle/>
          <a:p>
            <a:r>
              <a:rPr lang="zh-CN" altLang="en-US">
                <a:solidFill>
                  <a:srgbClr val="C4000B"/>
                </a:solidFill>
              </a:rPr>
              <a:t> 液化 </a:t>
            </a:r>
            <a:endParaRPr lang="zh-CN" altLang="en-US">
              <a:solidFill>
                <a:srgbClr val="C4000B"/>
              </a:solidFill>
            </a:endParaRPr>
          </a:p>
        </p:txBody>
      </p:sp>
      <p:sp>
        <p:nvSpPr>
          <p:cNvPr id="87044" name="Text Box 4"/>
          <p:cNvSpPr txBox="1">
            <a:spLocks noChangeArrowheads="1"/>
          </p:cNvSpPr>
          <p:nvPr/>
        </p:nvSpPr>
        <p:spPr bwMode="auto">
          <a:xfrm>
            <a:off x="4762500" y="1482725"/>
            <a:ext cx="9525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b" anchorCtr="1">
            <a:spAutoFit/>
          </a:bodyPr>
          <a:lstStyle/>
          <a:p>
            <a:r>
              <a:rPr lang="zh-CN" altLang="en-US">
                <a:solidFill>
                  <a:srgbClr val="C4000B"/>
                </a:solidFill>
              </a:rPr>
              <a:t> 熔化 </a:t>
            </a:r>
            <a:endParaRPr lang="zh-CN" altLang="en-US">
              <a:solidFill>
                <a:srgbClr val="C4000B"/>
              </a:solidFill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043" grpId="0"/>
      <p:bldP spid="87044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88066" name="TextBox 1"/>
          <p:cNvSpPr txBox="1">
            <a:spLocks noChangeArrowheads="1"/>
          </p:cNvSpPr>
          <p:nvPr/>
        </p:nvSpPr>
        <p:spPr bwMode="auto">
          <a:xfrm>
            <a:off x="346075" y="617538"/>
            <a:ext cx="8942388" cy="146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>
                <a:cs typeface="Times New Roman" panose="02020603050405020304" pitchFamily="18" charset="0"/>
              </a:rPr>
              <a:t>11</a:t>
            </a:r>
            <a:r>
              <a:rPr lang="zh-CN" altLang="en-US">
                <a:cs typeface="Times New Roman" panose="02020603050405020304" pitchFamily="18" charset="0"/>
              </a:rPr>
              <a:t>．</a:t>
            </a:r>
            <a:r>
              <a:rPr lang="en-US" altLang="zh-CN">
                <a:cs typeface="Arial" panose="020b0604020202020204" pitchFamily="34" charset="0"/>
              </a:rPr>
              <a:t>(2014·</a:t>
            </a:r>
            <a:r>
              <a:rPr lang="zh-CN" altLang="en-US"/>
              <a:t>江西</a:t>
            </a:r>
            <a:r>
              <a:rPr lang="en-US" altLang="zh-CN"/>
              <a:t>)</a:t>
            </a:r>
            <a:r>
              <a:rPr lang="zh-CN" altLang="en-US"/>
              <a:t>如图所示，是物质三种状态下的物理模型，丙图的物质</a:t>
            </a:r>
            <a:endParaRPr lang="zh-CN" altLang="en-US"/>
          </a:p>
          <a:p>
            <a:pPr eaLnBrk="1" hangingPunct="1"/>
            <a:r>
              <a:rPr lang="zh-CN" altLang="en-US"/>
              <a:t>处于</a:t>
            </a:r>
            <a:r>
              <a:rPr lang="en-US" altLang="zh-CN"/>
              <a:t>_______</a:t>
            </a:r>
            <a:r>
              <a:rPr lang="zh-CN" altLang="en-US"/>
              <a:t>状态，物质由甲图直接变成丙图的过程为</a:t>
            </a:r>
            <a:r>
              <a:rPr lang="en-US" altLang="zh-CN"/>
              <a:t>_______(</a:t>
            </a:r>
            <a:r>
              <a:rPr lang="zh-CN" altLang="en-US"/>
              <a:t>填物态变</a:t>
            </a:r>
            <a:endParaRPr lang="zh-CN" altLang="en-US"/>
          </a:p>
          <a:p>
            <a:pPr eaLnBrk="1" hangingPunct="1"/>
            <a:r>
              <a:rPr lang="zh-CN" altLang="en-US"/>
              <a:t>化名称</a:t>
            </a:r>
            <a:r>
              <a:rPr lang="en-US" altLang="zh-CN"/>
              <a:t>)</a:t>
            </a:r>
            <a:r>
              <a:rPr lang="zh-CN" altLang="en-US"/>
              <a:t>。</a:t>
            </a:r>
            <a:endParaRPr lang="zh-CN" altLang="en-US"/>
          </a:p>
        </p:txBody>
      </p:sp>
      <p:pic>
        <p:nvPicPr>
          <p:cNvPr id="88067" name="Picture 3" descr="JXWL-7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016125" y="2284413"/>
            <a:ext cx="4824413" cy="149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8068" name="Text Box 4"/>
          <p:cNvSpPr txBox="1">
            <a:spLocks noChangeArrowheads="1"/>
          </p:cNvSpPr>
          <p:nvPr/>
        </p:nvSpPr>
        <p:spPr bwMode="auto">
          <a:xfrm>
            <a:off x="927100" y="1025525"/>
            <a:ext cx="9525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b" anchorCtr="1">
            <a:spAutoFit/>
          </a:bodyPr>
          <a:lstStyle/>
          <a:p>
            <a:r>
              <a:rPr lang="zh-CN" altLang="en-US">
                <a:solidFill>
                  <a:srgbClr val="C4000B"/>
                </a:solidFill>
              </a:rPr>
              <a:t> 固体 </a:t>
            </a:r>
            <a:endParaRPr lang="zh-CN" altLang="en-US">
              <a:solidFill>
                <a:srgbClr val="C4000B"/>
              </a:solidFill>
            </a:endParaRPr>
          </a:p>
        </p:txBody>
      </p:sp>
      <p:sp>
        <p:nvSpPr>
          <p:cNvPr id="88069" name="Text Box 5"/>
          <p:cNvSpPr txBox="1">
            <a:spLocks noChangeArrowheads="1"/>
          </p:cNvSpPr>
          <p:nvPr/>
        </p:nvSpPr>
        <p:spPr bwMode="auto">
          <a:xfrm>
            <a:off x="6426200" y="1025525"/>
            <a:ext cx="9525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b" anchorCtr="1">
            <a:spAutoFit/>
          </a:bodyPr>
          <a:lstStyle/>
          <a:p>
            <a:r>
              <a:rPr lang="zh-CN" altLang="en-US">
                <a:solidFill>
                  <a:srgbClr val="C4000B"/>
                </a:solidFill>
              </a:rPr>
              <a:t> 凝华 </a:t>
            </a:r>
            <a:endParaRPr lang="zh-CN" altLang="en-US">
              <a:solidFill>
                <a:srgbClr val="C4000B"/>
              </a:solidFill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068" grpId="0"/>
      <p:bldP spid="88069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89090" name="TextBox 1"/>
          <p:cNvSpPr txBox="1">
            <a:spLocks noChangeArrowheads="1"/>
          </p:cNvSpPr>
          <p:nvPr/>
        </p:nvSpPr>
        <p:spPr bwMode="auto">
          <a:xfrm>
            <a:off x="346075" y="617538"/>
            <a:ext cx="9229725" cy="192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/>
              <a:t>12</a:t>
            </a:r>
            <a:r>
              <a:rPr lang="zh-CN" altLang="en-US"/>
              <a:t>．</a:t>
            </a:r>
            <a:r>
              <a:rPr lang="en-US" altLang="zh-CN"/>
              <a:t>(2012·</a:t>
            </a:r>
            <a:r>
              <a:rPr lang="zh-CN" altLang="en-US"/>
              <a:t>江西</a:t>
            </a:r>
            <a:r>
              <a:rPr lang="en-US" altLang="zh-CN"/>
              <a:t>)</a:t>
            </a:r>
            <a:r>
              <a:rPr lang="zh-CN" altLang="en-US"/>
              <a:t>以下现象是自然界常见的物态变化，在其物态变化过程</a:t>
            </a:r>
            <a:endParaRPr lang="zh-CN" altLang="en-US"/>
          </a:p>
          <a:p>
            <a:pPr eaLnBrk="1" hangingPunct="1"/>
            <a:r>
              <a:rPr lang="zh-CN" altLang="en-US"/>
              <a:t>中吸热的是</a:t>
            </a:r>
            <a:r>
              <a:rPr lang="en-US" altLang="zh-CN"/>
              <a:t>(</a:t>
            </a:r>
            <a:r>
              <a:rPr lang="zh-CN" altLang="en-US"/>
              <a:t>　　</a:t>
            </a:r>
            <a:r>
              <a:rPr lang="en-US" altLang="zh-CN"/>
              <a:t>)</a:t>
            </a:r>
            <a:endParaRPr lang="en-US" altLang="zh-CN"/>
          </a:p>
          <a:p>
            <a:pPr eaLnBrk="1" hangingPunct="1"/>
            <a:r>
              <a:rPr lang="en-US" altLang="zh-CN"/>
              <a:t>A</a:t>
            </a:r>
            <a:r>
              <a:rPr lang="zh-CN" altLang="en-US"/>
              <a:t>．冰的消融　　　　</a:t>
            </a:r>
            <a:r>
              <a:rPr lang="en-US" altLang="zh-CN"/>
              <a:t>B</a:t>
            </a:r>
            <a:r>
              <a:rPr lang="zh-CN" altLang="en-US"/>
              <a:t>．霜的形成</a:t>
            </a:r>
            <a:endParaRPr lang="zh-CN" altLang="en-US"/>
          </a:p>
          <a:p>
            <a:pPr eaLnBrk="1" hangingPunct="1"/>
            <a:r>
              <a:rPr lang="en-US" altLang="zh-CN"/>
              <a:t>C</a:t>
            </a:r>
            <a:r>
              <a:rPr lang="zh-CN" altLang="en-US"/>
              <a:t>．雪的形成        </a:t>
            </a:r>
            <a:r>
              <a:rPr lang="en-US" altLang="zh-CN"/>
              <a:t>D</a:t>
            </a:r>
            <a:r>
              <a:rPr lang="zh-CN" altLang="en-US"/>
              <a:t>．露珠的形成</a:t>
            </a:r>
            <a:endParaRPr lang="zh-CN" altLang="en-US"/>
          </a:p>
        </p:txBody>
      </p:sp>
      <p:sp>
        <p:nvSpPr>
          <p:cNvPr id="89091" name="Rectangle 3"/>
          <p:cNvSpPr>
            <a:spLocks noChangeArrowheads="1"/>
          </p:cNvSpPr>
          <p:nvPr/>
        </p:nvSpPr>
        <p:spPr bwMode="auto">
          <a:xfrm>
            <a:off x="1943100" y="1203325"/>
            <a:ext cx="431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hangingPunct="0">
              <a:lnSpc>
                <a:spcPct val="100000"/>
              </a:lnSpc>
            </a:pPr>
            <a:r>
              <a:rPr lang="en-US" altLang="zh-CN">
                <a:solidFill>
                  <a:srgbClr val="C4000B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A </a:t>
            </a:r>
            <a:endParaRPr lang="en-US" altLang="zh-CN">
              <a:solidFill>
                <a:srgbClr val="C4000B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091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4274" name="TextBox 1"/>
          <p:cNvSpPr txBox="1">
            <a:spLocks noChangeArrowheads="1"/>
          </p:cNvSpPr>
          <p:nvPr/>
        </p:nvSpPr>
        <p:spPr bwMode="auto">
          <a:xfrm>
            <a:off x="1727200" y="1482725"/>
            <a:ext cx="7058025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>
                <a:latin typeface="黑体" panose="02010609060101010101" pitchFamily="49" charset="-122"/>
                <a:ea typeface="黑体" panose="02010609060101010101" pitchFamily="49" charset="-122"/>
              </a:rPr>
              <a:t>熔化、凝固图象的理解及判断(10年2考)</a:t>
            </a:r>
            <a:endParaRPr lang="zh-CN" altLang="en-US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4276" name="TextBox 1"/>
          <p:cNvSpPr txBox="1">
            <a:spLocks noChangeArrowheads="1"/>
          </p:cNvSpPr>
          <p:nvPr/>
        </p:nvSpPr>
        <p:spPr bwMode="auto">
          <a:xfrm>
            <a:off x="358775" y="1995488"/>
            <a:ext cx="8389938" cy="192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>
                <a:cs typeface="Times New Roman" panose="02020603050405020304" pitchFamily="18" charset="0"/>
              </a:rPr>
              <a:t>(1)</a:t>
            </a:r>
            <a:r>
              <a:rPr lang="zh-CN" altLang="en-US">
                <a:cs typeface="Times New Roman" panose="02020603050405020304" pitchFamily="18" charset="0"/>
              </a:rPr>
              <a:t>常考题型：作图题、实验与探究题。</a:t>
            </a:r>
            <a:endParaRPr lang="zh-CN" altLang="en-US"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zh-CN">
                <a:cs typeface="Times New Roman" panose="02020603050405020304" pitchFamily="18" charset="0"/>
              </a:rPr>
              <a:t>(2)</a:t>
            </a:r>
            <a:r>
              <a:rPr lang="zh-CN" altLang="en-US">
                <a:cs typeface="Times New Roman" panose="02020603050405020304" pitchFamily="18" charset="0"/>
              </a:rPr>
              <a:t>常规考法：</a:t>
            </a:r>
            <a:endParaRPr lang="zh-CN" altLang="en-US">
              <a:cs typeface="Times New Roman" panose="02020603050405020304" pitchFamily="18" charset="0"/>
            </a:endParaRPr>
          </a:p>
          <a:p>
            <a:pPr eaLnBrk="1" hangingPunct="1"/>
            <a:r>
              <a:rPr lang="zh-CN" altLang="en-US">
                <a:cs typeface="Times New Roman" panose="02020603050405020304" pitchFamily="18" charset="0"/>
              </a:rPr>
              <a:t>①在作图题中考查根据题目已知条件描绘</a:t>
            </a:r>
            <a:r>
              <a:rPr lang="en-US" altLang="zh-CN" i="1">
                <a:cs typeface="Times New Roman" panose="02020603050405020304" pitchFamily="18" charset="0"/>
              </a:rPr>
              <a:t>T</a:t>
            </a:r>
            <a:r>
              <a:rPr lang="en-US" altLang="zh-CN">
                <a:cs typeface="Times New Roman" panose="02020603050405020304" pitchFamily="18" charset="0"/>
              </a:rPr>
              <a:t>­</a:t>
            </a:r>
            <a:r>
              <a:rPr lang="en-US" altLang="zh-CN" i="1">
                <a:cs typeface="Times New Roman" panose="02020603050405020304" pitchFamily="18" charset="0"/>
              </a:rPr>
              <a:t>t</a:t>
            </a:r>
            <a:r>
              <a:rPr lang="zh-CN" altLang="en-US">
                <a:cs typeface="Times New Roman" panose="02020603050405020304" pitchFamily="18" charset="0"/>
              </a:rPr>
              <a:t>图象。</a:t>
            </a:r>
            <a:endParaRPr lang="zh-CN" altLang="en-US">
              <a:cs typeface="Times New Roman" panose="02020603050405020304" pitchFamily="18" charset="0"/>
            </a:endParaRPr>
          </a:p>
          <a:p>
            <a:pPr eaLnBrk="1" hangingPunct="1"/>
            <a:r>
              <a:rPr lang="zh-CN" altLang="en-US">
                <a:cs typeface="Times New Roman" panose="02020603050405020304" pitchFamily="18" charset="0"/>
              </a:rPr>
              <a:t>②在实验与探究题中考查</a:t>
            </a:r>
            <a:r>
              <a:rPr lang="en-US" altLang="zh-CN" i="1">
                <a:cs typeface="Times New Roman" panose="02020603050405020304" pitchFamily="18" charset="0"/>
              </a:rPr>
              <a:t>T</a:t>
            </a:r>
            <a:r>
              <a:rPr lang="en-US" altLang="zh-CN">
                <a:cs typeface="Times New Roman" panose="02020603050405020304" pitchFamily="18" charset="0"/>
              </a:rPr>
              <a:t>­</a:t>
            </a:r>
            <a:r>
              <a:rPr lang="en-US" altLang="zh-CN" i="1">
                <a:cs typeface="Times New Roman" panose="02020603050405020304" pitchFamily="18" charset="0"/>
              </a:rPr>
              <a:t>t</a:t>
            </a:r>
            <a:r>
              <a:rPr lang="zh-CN" altLang="en-US">
                <a:cs typeface="Times New Roman" panose="02020603050405020304" pitchFamily="18" charset="0"/>
              </a:rPr>
              <a:t>图象的分析及描绘。 </a:t>
            </a:r>
            <a:endParaRPr lang="zh-CN" altLang="en-US">
              <a:cs typeface="Times New Roman" panose="02020603050405020304" pitchFamily="18" charset="0"/>
            </a:endParaRPr>
          </a:p>
        </p:txBody>
      </p:sp>
      <p:pic>
        <p:nvPicPr>
          <p:cNvPr id="54278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31800" y="1635125"/>
            <a:ext cx="1143000" cy="420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5298" name="TextBox 1"/>
          <p:cNvSpPr txBox="1">
            <a:spLocks noChangeArrowheads="1"/>
          </p:cNvSpPr>
          <p:nvPr/>
        </p:nvSpPr>
        <p:spPr bwMode="auto">
          <a:xfrm>
            <a:off x="346075" y="617538"/>
            <a:ext cx="8389938" cy="3292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/>
              <a:t>(3)</a:t>
            </a:r>
            <a:r>
              <a:rPr lang="zh-CN" altLang="en-US"/>
              <a:t>备考方法：</a:t>
            </a:r>
            <a:endParaRPr lang="zh-CN" altLang="en-US"/>
          </a:p>
          <a:p>
            <a:pPr eaLnBrk="1" hangingPunct="1"/>
            <a:r>
              <a:rPr lang="zh-CN" altLang="en-US"/>
              <a:t>①判别晶体和非晶体的方法：晶体有固定的熔点和凝固点，非晶体没有固定的熔点和凝固点。</a:t>
            </a:r>
            <a:endParaRPr lang="zh-CN" altLang="en-US"/>
          </a:p>
          <a:p>
            <a:pPr eaLnBrk="1" hangingPunct="1"/>
            <a:r>
              <a:rPr lang="zh-CN" altLang="en-US"/>
              <a:t>②熔化、凝固图象的判别：</a:t>
            </a:r>
            <a:endParaRPr lang="zh-CN" altLang="en-US"/>
          </a:p>
          <a:p>
            <a:pPr eaLnBrk="1" hangingPunct="1"/>
            <a:r>
              <a:rPr lang="en-US" altLang="zh-CN"/>
              <a:t>A</a:t>
            </a:r>
            <a:r>
              <a:rPr lang="zh-CN" altLang="en-US"/>
              <a:t>．晶体的熔化和凝固图象中都有与时间轴平行的一段图象，而非晶体的图象没有；</a:t>
            </a:r>
            <a:endParaRPr lang="zh-CN" altLang="en-US"/>
          </a:p>
          <a:p>
            <a:pPr eaLnBrk="1" hangingPunct="1"/>
            <a:r>
              <a:rPr lang="en-US" altLang="zh-CN"/>
              <a:t>B</a:t>
            </a:r>
            <a:r>
              <a:rPr lang="zh-CN" altLang="en-US"/>
              <a:t>．熔化图象总体上是升温趋势，凝固图象总体上是降温趋势。</a:t>
            </a:r>
            <a:endParaRPr lang="zh-CN" altLang="en-US"/>
          </a:p>
        </p:txBody>
      </p:sp>
    </p:spTree>
  </p:cSld>
  <p:clrMapOvr>
    <a:masterClrMapping/>
  </p:clrMapOvr>
  <p:transition spd="med">
    <p:fade/>
  </p:transition>
  <p:timing/>
</p:sld>
</file>

<file path=ppt/slides/slide3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6322" name="TextBox 1"/>
          <p:cNvSpPr txBox="1">
            <a:spLocks noChangeArrowheads="1"/>
          </p:cNvSpPr>
          <p:nvPr/>
        </p:nvSpPr>
        <p:spPr bwMode="auto">
          <a:xfrm>
            <a:off x="346075" y="617538"/>
            <a:ext cx="8389938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/>
              <a:t>③</a:t>
            </a:r>
            <a:r>
              <a:rPr lang="zh-CN" altLang="en-US"/>
              <a:t>分析不同阶段物质的状态：物质的温度处于熔点或凝固点时，状态都表现为固液共存态。</a:t>
            </a:r>
            <a:endParaRPr lang="zh-CN" altLang="en-US"/>
          </a:p>
        </p:txBody>
      </p:sp>
    </p:spTree>
  </p:cSld>
  <p:clrMapOvr>
    <a:masterClrMapping/>
  </p:clrMapOvr>
  <p:transition spd="med">
    <p:fade/>
  </p:transition>
  <p:timing/>
</p:sld>
</file>

<file path=ppt/slides/slide3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8434" name="TextBox 1"/>
          <p:cNvSpPr txBox="1">
            <a:spLocks noChangeArrowheads="1"/>
          </p:cNvSpPr>
          <p:nvPr/>
        </p:nvSpPr>
        <p:spPr bwMode="auto">
          <a:xfrm>
            <a:off x="250825" y="123825"/>
            <a:ext cx="9182100" cy="466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>
                <a:solidFill>
                  <a:srgbClr val="C0000B"/>
                </a:solidFill>
                <a:latin typeface="黑体" panose="02010609060101010101" pitchFamily="49" charset="-122"/>
                <a:ea typeface="黑体" panose="02010609060101010101" pitchFamily="49" charset="-122"/>
                <a:cs typeface="Arial" panose="020b0604020202020204" pitchFamily="34" charset="0"/>
              </a:rPr>
              <a:t>考法❶　根据</a:t>
            </a:r>
            <a:r>
              <a:rPr lang="en-US" altLang="zh-CN">
                <a:solidFill>
                  <a:srgbClr val="C0000B"/>
                </a:solidFill>
                <a:latin typeface="黑体" panose="02010609060101010101" pitchFamily="49" charset="-122"/>
                <a:ea typeface="黑体" panose="02010609060101010101" pitchFamily="49" charset="-122"/>
                <a:cs typeface="Arial" panose="020b0604020202020204" pitchFamily="34" charset="0"/>
              </a:rPr>
              <a:t>T</a:t>
            </a:r>
            <a:r>
              <a:rPr lang="en-US" altLang="zh-CN">
                <a:solidFill>
                  <a:srgbClr val="C0000B"/>
                </a:solidFill>
                <a:ea typeface="黑体" panose="02010609060101010101" pitchFamily="49" charset="-122"/>
                <a:cs typeface="Arial" panose="020b0604020202020204" pitchFamily="34" charset="0"/>
              </a:rPr>
              <a:t>­</a:t>
            </a:r>
            <a:r>
              <a:rPr lang="en-US" altLang="zh-CN">
                <a:solidFill>
                  <a:srgbClr val="C0000B"/>
                </a:solidFill>
                <a:latin typeface="黑体" panose="02010609060101010101" pitchFamily="49" charset="-122"/>
                <a:ea typeface="黑体" panose="02010609060101010101" pitchFamily="49" charset="-122"/>
                <a:cs typeface="Arial" panose="020b0604020202020204" pitchFamily="34" charset="0"/>
              </a:rPr>
              <a:t>t</a:t>
            </a:r>
            <a:r>
              <a:rPr lang="zh-CN" altLang="en-US">
                <a:solidFill>
                  <a:srgbClr val="C0000B"/>
                </a:solidFill>
                <a:latin typeface="黑体" panose="02010609060101010101" pitchFamily="49" charset="-122"/>
                <a:ea typeface="黑体" panose="02010609060101010101" pitchFamily="49" charset="-122"/>
                <a:cs typeface="Arial" panose="020b0604020202020204" pitchFamily="34" charset="0"/>
              </a:rPr>
              <a:t>图象获取信息</a:t>
            </a:r>
            <a:endParaRPr lang="zh-CN" altLang="en-US">
              <a:solidFill>
                <a:srgbClr val="C0000B"/>
              </a:solidFill>
              <a:latin typeface="黑体" panose="02010609060101010101" pitchFamily="49" charset="-122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pPr eaLnBrk="1" hangingPunct="1"/>
            <a:r>
              <a:rPr lang="zh-CN" altLang="en-US">
                <a:cs typeface="Times New Roman" panose="02020603050405020304" pitchFamily="18" charset="0"/>
              </a:rPr>
              <a:t>       </a:t>
            </a:r>
            <a:r>
              <a:rPr lang="en-US" altLang="zh-CN">
                <a:cs typeface="Arial" panose="020b0604020202020204" pitchFamily="34" charset="0"/>
              </a:rPr>
              <a:t>(2020·</a:t>
            </a:r>
            <a:r>
              <a:rPr lang="zh-CN" altLang="en-US"/>
              <a:t>赣州石城模拟</a:t>
            </a:r>
            <a:r>
              <a:rPr lang="en-US" altLang="zh-CN"/>
              <a:t>)(</a:t>
            </a:r>
            <a:r>
              <a:rPr lang="zh-CN" altLang="en-US"/>
              <a:t>不定项</a:t>
            </a:r>
            <a:r>
              <a:rPr lang="en-US" altLang="zh-CN"/>
              <a:t>)</a:t>
            </a:r>
            <a:r>
              <a:rPr lang="zh-CN" altLang="en-US"/>
              <a:t>如图所示是某种物质熔化时温度</a:t>
            </a:r>
            <a:endParaRPr lang="zh-CN" altLang="en-US"/>
          </a:p>
          <a:p>
            <a:pPr eaLnBrk="1" hangingPunct="1"/>
            <a:r>
              <a:rPr lang="zh-CN" altLang="en-US"/>
              <a:t>随时间变化的图象。根据图象中的信息，判断下列说法正确的是</a:t>
            </a:r>
            <a:r>
              <a:rPr lang="en-US" altLang="zh-CN"/>
              <a:t>(</a:t>
            </a:r>
            <a:r>
              <a:rPr lang="zh-CN" altLang="en-US"/>
              <a:t>　　</a:t>
            </a:r>
            <a:r>
              <a:rPr lang="en-US" altLang="zh-CN"/>
              <a:t>)</a:t>
            </a:r>
            <a:endParaRPr lang="en-US" altLang="zh-CN"/>
          </a:p>
          <a:p>
            <a:pPr eaLnBrk="1" hangingPunct="1"/>
            <a:endParaRPr lang="en-US" altLang="zh-CN"/>
          </a:p>
          <a:p>
            <a:pPr eaLnBrk="1" hangingPunct="1"/>
            <a:endParaRPr lang="en-US" altLang="zh-CN"/>
          </a:p>
          <a:p>
            <a:pPr eaLnBrk="1" hangingPunct="1"/>
            <a:endParaRPr lang="en-US" altLang="zh-CN"/>
          </a:p>
          <a:p>
            <a:pPr eaLnBrk="1" hangingPunct="1"/>
            <a:r>
              <a:rPr lang="en-US" altLang="zh-CN"/>
              <a:t>A</a:t>
            </a:r>
            <a:r>
              <a:rPr lang="zh-CN" altLang="en-US"/>
              <a:t>．该物质为非晶体</a:t>
            </a:r>
            <a:endParaRPr lang="zh-CN" altLang="en-US"/>
          </a:p>
          <a:p>
            <a:pPr eaLnBrk="1" hangingPunct="1"/>
            <a:r>
              <a:rPr lang="en-US" altLang="zh-CN"/>
              <a:t>B</a:t>
            </a:r>
            <a:r>
              <a:rPr lang="zh-CN" altLang="en-US"/>
              <a:t>．该物质熔化时间共用了</a:t>
            </a:r>
            <a:r>
              <a:rPr lang="en-US" altLang="zh-CN"/>
              <a:t>20 min</a:t>
            </a:r>
            <a:endParaRPr lang="en-US" altLang="zh-CN"/>
          </a:p>
          <a:p>
            <a:pPr eaLnBrk="1" hangingPunct="1"/>
            <a:r>
              <a:rPr lang="en-US" altLang="zh-CN"/>
              <a:t>C</a:t>
            </a:r>
            <a:r>
              <a:rPr lang="zh-CN" altLang="en-US"/>
              <a:t>．在第</a:t>
            </a:r>
            <a:r>
              <a:rPr lang="en-US" altLang="zh-CN"/>
              <a:t>10 min</a:t>
            </a:r>
            <a:r>
              <a:rPr lang="zh-CN" altLang="en-US"/>
              <a:t>时该物质处于固液共存态</a:t>
            </a:r>
            <a:endParaRPr lang="zh-CN" altLang="en-US"/>
          </a:p>
          <a:p>
            <a:pPr eaLnBrk="1" hangingPunct="1"/>
            <a:r>
              <a:rPr lang="en-US" altLang="zh-CN"/>
              <a:t>D</a:t>
            </a:r>
            <a:r>
              <a:rPr lang="zh-CN" altLang="en-US"/>
              <a:t>．该物质的凝固点为</a:t>
            </a:r>
            <a:r>
              <a:rPr lang="en-US" altLang="zh-CN"/>
              <a:t>80 ℃</a:t>
            </a:r>
            <a:endParaRPr lang="zh-CN" altLang="en-US"/>
          </a:p>
        </p:txBody>
      </p:sp>
      <p:pic>
        <p:nvPicPr>
          <p:cNvPr id="18435" name="Picture 3" descr="20JXWLJ-4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987675" y="1708150"/>
            <a:ext cx="2665413" cy="145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7632700" y="1166813"/>
            <a:ext cx="6159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hangingPunct="0">
              <a:lnSpc>
                <a:spcPct val="100000"/>
              </a:lnSpc>
            </a:pPr>
            <a:r>
              <a:rPr lang="en-US" altLang="zh-CN">
                <a:solidFill>
                  <a:srgbClr val="C4000B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CD </a:t>
            </a:r>
            <a:endParaRPr lang="en-US" altLang="zh-CN">
              <a:solidFill>
                <a:srgbClr val="C4000B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7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4818" name="TextBox 1"/>
          <p:cNvSpPr txBox="1">
            <a:spLocks noChangeArrowheads="1"/>
          </p:cNvSpPr>
          <p:nvPr/>
        </p:nvSpPr>
        <p:spPr bwMode="auto">
          <a:xfrm>
            <a:off x="346075" y="617538"/>
            <a:ext cx="9158288" cy="283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>
                <a:cs typeface="Times New Roman" panose="02020603050405020304" pitchFamily="18" charset="0"/>
              </a:rPr>
              <a:t>1.</a:t>
            </a:r>
            <a:r>
              <a:rPr lang="en-US" altLang="zh-CN">
                <a:cs typeface="Arial" panose="020b0604020202020204" pitchFamily="34" charset="0"/>
              </a:rPr>
              <a:t>(2020·</a:t>
            </a:r>
            <a:r>
              <a:rPr lang="zh-CN" altLang="en-US"/>
              <a:t>江西样卷一</a:t>
            </a:r>
            <a:r>
              <a:rPr lang="en-US" altLang="zh-CN"/>
              <a:t>)</a:t>
            </a:r>
            <a:r>
              <a:rPr lang="zh-CN" altLang="en-US"/>
              <a:t>现对甲、乙两种物质同时持续加热，一段时间后，</a:t>
            </a:r>
            <a:endParaRPr lang="zh-CN" altLang="en-US"/>
          </a:p>
          <a:p>
            <a:pPr eaLnBrk="1" hangingPunct="1"/>
            <a:r>
              <a:rPr lang="zh-CN" altLang="en-US"/>
              <a:t>两种物质的温度随时间变化的图象如图所示。下列说法正确的是</a:t>
            </a:r>
            <a:r>
              <a:rPr lang="en-US" altLang="zh-CN"/>
              <a:t>(</a:t>
            </a:r>
            <a:r>
              <a:rPr lang="zh-CN" altLang="en-US"/>
              <a:t>　　</a:t>
            </a:r>
            <a:r>
              <a:rPr lang="en-US" altLang="zh-CN"/>
              <a:t>)</a:t>
            </a:r>
            <a:endParaRPr lang="en-US" altLang="zh-CN"/>
          </a:p>
          <a:p>
            <a:pPr eaLnBrk="1" hangingPunct="1"/>
            <a:r>
              <a:rPr lang="en-US" altLang="zh-CN"/>
              <a:t>A</a:t>
            </a:r>
            <a:r>
              <a:rPr lang="zh-CN" altLang="en-US"/>
              <a:t>．甲物质的沸点一定是</a:t>
            </a:r>
            <a:r>
              <a:rPr lang="en-US" altLang="zh-CN" i="1"/>
              <a:t>t</a:t>
            </a:r>
            <a:r>
              <a:rPr lang="en-US" altLang="zh-CN" baseline="-30000"/>
              <a:t>2</a:t>
            </a:r>
            <a:r>
              <a:rPr lang="en-US" altLang="zh-CN"/>
              <a:t>℃</a:t>
            </a:r>
            <a:endParaRPr lang="en-US" altLang="zh-CN"/>
          </a:p>
          <a:p>
            <a:pPr eaLnBrk="1" hangingPunct="1"/>
            <a:r>
              <a:rPr lang="en-US" altLang="zh-CN"/>
              <a:t>B</a:t>
            </a:r>
            <a:r>
              <a:rPr lang="zh-CN" altLang="en-US"/>
              <a:t>．乙物质的沸点可能大于</a:t>
            </a:r>
            <a:r>
              <a:rPr lang="en-US" altLang="zh-CN" i="1"/>
              <a:t>t</a:t>
            </a:r>
            <a:r>
              <a:rPr lang="en-US" altLang="zh-CN" baseline="-30000"/>
              <a:t>2</a:t>
            </a:r>
            <a:r>
              <a:rPr lang="en-US" altLang="zh-CN"/>
              <a:t>℃</a:t>
            </a:r>
            <a:endParaRPr lang="en-US" altLang="zh-CN"/>
          </a:p>
          <a:p>
            <a:pPr eaLnBrk="1" hangingPunct="1"/>
            <a:r>
              <a:rPr lang="en-US" altLang="zh-CN"/>
              <a:t>C</a:t>
            </a:r>
            <a:r>
              <a:rPr lang="zh-CN" altLang="en-US"/>
              <a:t>．甲物质在</a:t>
            </a:r>
            <a:r>
              <a:rPr lang="en-US" altLang="zh-CN"/>
              <a:t>6</a:t>
            </a:r>
            <a:r>
              <a:rPr lang="zh-CN" altLang="en-US"/>
              <a:t>～</a:t>
            </a:r>
            <a:r>
              <a:rPr lang="en-US" altLang="zh-CN"/>
              <a:t>10 min</a:t>
            </a:r>
            <a:r>
              <a:rPr lang="zh-CN" altLang="en-US"/>
              <a:t>内可能没有吸热</a:t>
            </a:r>
            <a:endParaRPr lang="zh-CN" altLang="en-US"/>
          </a:p>
          <a:p>
            <a:pPr eaLnBrk="1" hangingPunct="1"/>
            <a:r>
              <a:rPr lang="en-US" altLang="zh-CN"/>
              <a:t>D</a:t>
            </a:r>
            <a:r>
              <a:rPr lang="zh-CN" altLang="en-US"/>
              <a:t>．乙物质在</a:t>
            </a:r>
            <a:r>
              <a:rPr lang="en-US" altLang="zh-CN"/>
              <a:t>6</a:t>
            </a:r>
            <a:r>
              <a:rPr lang="zh-CN" altLang="en-US"/>
              <a:t>～</a:t>
            </a:r>
            <a:r>
              <a:rPr lang="en-US" altLang="zh-CN"/>
              <a:t>10 min</a:t>
            </a:r>
            <a:r>
              <a:rPr lang="zh-CN" altLang="en-US"/>
              <a:t>内一定是固液共存态</a:t>
            </a:r>
            <a:endParaRPr lang="zh-CN" altLang="en-US"/>
          </a:p>
        </p:txBody>
      </p:sp>
      <p:pic>
        <p:nvPicPr>
          <p:cNvPr id="34820" name="Picture 4" descr="20JXWLJ-4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867400" y="1958975"/>
            <a:ext cx="2413000" cy="184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21" name="Rectangle 5"/>
          <p:cNvSpPr>
            <a:spLocks noChangeArrowheads="1"/>
          </p:cNvSpPr>
          <p:nvPr/>
        </p:nvSpPr>
        <p:spPr bwMode="auto">
          <a:xfrm>
            <a:off x="7812088" y="1203325"/>
            <a:ext cx="41751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hangingPunct="0">
              <a:lnSpc>
                <a:spcPct val="100000"/>
              </a:lnSpc>
            </a:pPr>
            <a:r>
              <a:rPr lang="en-US" altLang="zh-CN">
                <a:solidFill>
                  <a:srgbClr val="C4000B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B </a:t>
            </a:r>
            <a:endParaRPr lang="en-US" altLang="zh-CN">
              <a:solidFill>
                <a:srgbClr val="C4000B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21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5842" name="TextBox 1"/>
          <p:cNvSpPr txBox="1">
            <a:spLocks noChangeArrowheads="1"/>
          </p:cNvSpPr>
          <p:nvPr/>
        </p:nvSpPr>
        <p:spPr bwMode="auto">
          <a:xfrm>
            <a:off x="357188" y="520700"/>
            <a:ext cx="8389937" cy="146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>
                <a:solidFill>
                  <a:srgbClr val="C0000B"/>
                </a:solidFill>
                <a:latin typeface="黑体" panose="02010609060101010101" pitchFamily="49" charset="-122"/>
                <a:ea typeface="黑体" panose="02010609060101010101" pitchFamily="49" charset="-122"/>
                <a:cs typeface="Arial" panose="020b0604020202020204" pitchFamily="34" charset="0"/>
              </a:rPr>
              <a:t>考法❷　根据题目已知条件描绘</a:t>
            </a:r>
            <a:r>
              <a:rPr lang="en-US" altLang="zh-CN">
                <a:solidFill>
                  <a:srgbClr val="C0000B"/>
                </a:solidFill>
                <a:latin typeface="黑体" panose="02010609060101010101" pitchFamily="49" charset="-122"/>
                <a:ea typeface="黑体" panose="02010609060101010101" pitchFamily="49" charset="-122"/>
                <a:cs typeface="Arial" panose="020b0604020202020204" pitchFamily="34" charset="0"/>
              </a:rPr>
              <a:t>T</a:t>
            </a:r>
            <a:r>
              <a:rPr lang="en-US" altLang="zh-CN">
                <a:solidFill>
                  <a:srgbClr val="C0000B"/>
                </a:solidFill>
                <a:ea typeface="黑体" panose="02010609060101010101" pitchFamily="49" charset="-122"/>
                <a:cs typeface="Arial" panose="020b0604020202020204" pitchFamily="34" charset="0"/>
              </a:rPr>
              <a:t>­</a:t>
            </a:r>
            <a:r>
              <a:rPr lang="en-US" altLang="zh-CN">
                <a:solidFill>
                  <a:srgbClr val="C0000B"/>
                </a:solidFill>
                <a:latin typeface="黑体" panose="02010609060101010101" pitchFamily="49" charset="-122"/>
                <a:ea typeface="黑体" panose="02010609060101010101" pitchFamily="49" charset="-122"/>
                <a:cs typeface="Arial" panose="020b0604020202020204" pitchFamily="34" charset="0"/>
              </a:rPr>
              <a:t>t</a:t>
            </a:r>
            <a:r>
              <a:rPr lang="zh-CN" altLang="en-US">
                <a:solidFill>
                  <a:srgbClr val="C0000B"/>
                </a:solidFill>
                <a:latin typeface="黑体" panose="02010609060101010101" pitchFamily="49" charset="-122"/>
                <a:ea typeface="黑体" panose="02010609060101010101" pitchFamily="49" charset="-122"/>
                <a:cs typeface="Arial" panose="020b0604020202020204" pitchFamily="34" charset="0"/>
              </a:rPr>
              <a:t>图象</a:t>
            </a:r>
            <a:endParaRPr lang="zh-CN" altLang="en-US">
              <a:solidFill>
                <a:srgbClr val="C0000B"/>
              </a:solidFill>
              <a:latin typeface="黑体" panose="02010609060101010101" pitchFamily="49" charset="-122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pPr eaLnBrk="1" hangingPunct="1"/>
            <a:r>
              <a:rPr lang="zh-CN" altLang="en-US">
                <a:cs typeface="Times New Roman" panose="02020603050405020304" pitchFamily="18" charset="0"/>
              </a:rPr>
              <a:t>       </a:t>
            </a:r>
            <a:r>
              <a:rPr lang="en-US" altLang="zh-CN">
                <a:cs typeface="Arial" panose="020b0604020202020204" pitchFamily="34" charset="0"/>
              </a:rPr>
              <a:t>(2011·</a:t>
            </a:r>
            <a:r>
              <a:rPr lang="zh-CN" altLang="en-US"/>
              <a:t>江西</a:t>
            </a:r>
            <a:r>
              <a:rPr lang="en-US" altLang="zh-CN"/>
              <a:t>)</a:t>
            </a:r>
            <a:r>
              <a:rPr lang="zh-CN" altLang="en-US"/>
              <a:t>我们知道晶体在凝固过程中放热且温度保持不变，根据这一特点，请在图中的坐标系中大致画出能描述晶体凝固的图象。</a:t>
            </a:r>
            <a:endParaRPr lang="zh-CN" altLang="en-US"/>
          </a:p>
        </p:txBody>
      </p:sp>
      <p:pic>
        <p:nvPicPr>
          <p:cNvPr id="35843" name="Picture 3" descr="20JXWLJ-4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024188" y="2247900"/>
            <a:ext cx="1908175" cy="166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7890" name="TextBox 1"/>
          <p:cNvSpPr txBox="1">
            <a:spLocks noChangeArrowheads="1"/>
          </p:cNvSpPr>
          <p:nvPr/>
        </p:nvSpPr>
        <p:spPr bwMode="auto">
          <a:xfrm>
            <a:off x="346075" y="617538"/>
            <a:ext cx="8389938" cy="237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>
                <a:cs typeface="Times New Roman" panose="02020603050405020304" pitchFamily="18" charset="0"/>
              </a:rPr>
              <a:t>3</a:t>
            </a:r>
            <a:r>
              <a:rPr lang="zh-CN" altLang="en-US">
                <a:cs typeface="Times New Roman" panose="02020603050405020304" pitchFamily="18" charset="0"/>
              </a:rPr>
              <a:t>．体温计</a:t>
            </a:r>
            <a:endParaRPr lang="zh-CN" altLang="en-US"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zh-CN">
                <a:cs typeface="Times New Roman" panose="02020603050405020304" pitchFamily="18" charset="0"/>
              </a:rPr>
              <a:t>(1)</a:t>
            </a:r>
            <a:r>
              <a:rPr lang="zh-CN" altLang="en-US">
                <a:cs typeface="Times New Roman" panose="02020603050405020304" pitchFamily="18" charset="0"/>
              </a:rPr>
              <a:t>测量范围：</a:t>
            </a:r>
            <a:r>
              <a:rPr lang="en-US" altLang="zh-CN">
                <a:cs typeface="Times New Roman" panose="02020603050405020304" pitchFamily="18" charset="0"/>
              </a:rPr>
              <a:t>35</a:t>
            </a:r>
            <a:r>
              <a:rPr lang="zh-CN" altLang="en-US">
                <a:cs typeface="Times New Roman" panose="02020603050405020304" pitchFamily="18" charset="0"/>
              </a:rPr>
              <a:t>～</a:t>
            </a:r>
            <a:r>
              <a:rPr lang="en-US" altLang="zh-CN">
                <a:cs typeface="Times New Roman" panose="02020603050405020304" pitchFamily="18" charset="0"/>
              </a:rPr>
              <a:t>42 ℃</a:t>
            </a:r>
            <a:r>
              <a:rPr lang="zh-CN" altLang="en-US">
                <a:cs typeface="Times New Roman" panose="02020603050405020304" pitchFamily="18" charset="0"/>
              </a:rPr>
              <a:t>。</a:t>
            </a:r>
            <a:endParaRPr lang="zh-CN" altLang="en-US"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zh-CN">
                <a:cs typeface="Times New Roman" panose="02020603050405020304" pitchFamily="18" charset="0"/>
              </a:rPr>
              <a:t>(2)</a:t>
            </a:r>
            <a:r>
              <a:rPr lang="zh-CN" altLang="en-US">
                <a:cs typeface="Times New Roman" panose="02020603050405020304" pitchFamily="18" charset="0"/>
              </a:rPr>
              <a:t>分度值：① </a:t>
            </a:r>
            <a:r>
              <a:rPr lang="en-US" altLang="zh-CN">
                <a:cs typeface="Times New Roman" panose="02020603050405020304" pitchFamily="18" charset="0"/>
              </a:rPr>
              <a:t>_______</a:t>
            </a:r>
            <a:r>
              <a:rPr lang="zh-CN" altLang="en-US">
                <a:cs typeface="Times New Roman" panose="02020603050405020304" pitchFamily="18" charset="0"/>
              </a:rPr>
              <a:t>。</a:t>
            </a:r>
            <a:endParaRPr lang="zh-CN" altLang="en-US"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zh-CN">
                <a:cs typeface="Times New Roman" panose="02020603050405020304" pitchFamily="18" charset="0"/>
              </a:rPr>
              <a:t>(3)</a:t>
            </a:r>
            <a:r>
              <a:rPr lang="zh-CN" altLang="en-US">
                <a:cs typeface="Times New Roman" panose="02020603050405020304" pitchFamily="18" charset="0"/>
              </a:rPr>
              <a:t>使用方法：使用体温计前要② </a:t>
            </a:r>
            <a:r>
              <a:rPr lang="en-US" altLang="zh-CN">
                <a:cs typeface="Times New Roman" panose="02020603050405020304" pitchFamily="18" charset="0"/>
              </a:rPr>
              <a:t>_______</a:t>
            </a:r>
            <a:r>
              <a:rPr lang="zh-CN" altLang="en-US">
                <a:cs typeface="Times New Roman" panose="02020603050405020304" pitchFamily="18" charset="0"/>
              </a:rPr>
              <a:t>，使管内水银回到</a:t>
            </a:r>
            <a:r>
              <a:rPr lang="en-US" altLang="zh-CN">
                <a:cs typeface="Times New Roman" panose="02020603050405020304" pitchFamily="18" charset="0"/>
              </a:rPr>
              <a:t>35 ℃</a:t>
            </a:r>
            <a:r>
              <a:rPr lang="zh-CN" altLang="en-US">
                <a:cs typeface="Times New Roman" panose="02020603050405020304" pitchFamily="18" charset="0"/>
              </a:rPr>
              <a:t>以下，然后将体温计夹在腋下测温。读数时可从腋下取出。</a:t>
            </a:r>
            <a:endParaRPr lang="zh-CN" altLang="en-US">
              <a:cs typeface="Times New Roman" panose="02020603050405020304" pitchFamily="18" charset="0"/>
            </a:endParaRPr>
          </a:p>
        </p:txBody>
      </p:sp>
      <p:sp>
        <p:nvSpPr>
          <p:cNvPr id="37891" name="Text Box 3"/>
          <p:cNvSpPr txBox="1">
            <a:spLocks noChangeArrowheads="1"/>
          </p:cNvSpPr>
          <p:nvPr/>
        </p:nvSpPr>
        <p:spPr bwMode="auto">
          <a:xfrm>
            <a:off x="1771650" y="1482725"/>
            <a:ext cx="18288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 anchorCtr="1">
            <a:spAutoFit/>
          </a:bodyPr>
          <a:lstStyle/>
          <a:p>
            <a:r>
              <a:rPr lang="en-US" altLang="zh-CN">
                <a:solidFill>
                  <a:srgbClr val="C4000B"/>
                </a:solidFill>
                <a:cs typeface="Times New Roman" panose="02020603050405020304" pitchFamily="18" charset="0"/>
              </a:rPr>
              <a:t>0.1 ℃</a:t>
            </a:r>
            <a:endParaRPr lang="zh-CN" altLang="en-US">
              <a:solidFill>
                <a:srgbClr val="C4000B"/>
              </a:solidFill>
              <a:cs typeface="Times New Roman" panose="02020603050405020304" pitchFamily="18" charset="0"/>
            </a:endParaRPr>
          </a:p>
        </p:txBody>
      </p:sp>
      <p:sp>
        <p:nvSpPr>
          <p:cNvPr id="37892" name="Text Box 4"/>
          <p:cNvSpPr txBox="1">
            <a:spLocks noChangeArrowheads="1"/>
          </p:cNvSpPr>
          <p:nvPr/>
        </p:nvSpPr>
        <p:spPr bwMode="auto">
          <a:xfrm>
            <a:off x="3819525" y="1939925"/>
            <a:ext cx="182245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 anchorCtr="1">
            <a:spAutoFit/>
          </a:bodyPr>
          <a:lstStyle/>
          <a:p>
            <a:r>
              <a:rPr lang="zh-CN" altLang="en-US">
                <a:solidFill>
                  <a:srgbClr val="C4000B"/>
                </a:solidFill>
                <a:cs typeface="Times New Roman" panose="02020603050405020304" pitchFamily="18" charset="0"/>
              </a:rPr>
              <a:t>甩几下</a:t>
            </a:r>
            <a:endParaRPr lang="zh-CN" altLang="en-US">
              <a:solidFill>
                <a:srgbClr val="C4000B"/>
              </a:solidFill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1" grpId="0"/>
      <p:bldP spid="37892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19812" name="Rectangle 4"/>
          <p:cNvSpPr>
            <a:spLocks noChangeArrowheads="1"/>
          </p:cNvSpPr>
          <p:nvPr/>
        </p:nvSpPr>
        <p:spPr bwMode="auto">
          <a:xfrm>
            <a:off x="576263" y="735013"/>
            <a:ext cx="2016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0" hangingPunct="0">
              <a:lnSpc>
                <a:spcPct val="100000"/>
              </a:lnSpc>
            </a:pPr>
            <a:r>
              <a:rPr lang="zh-CN" altLang="en-US"/>
              <a:t>如答图所示 </a:t>
            </a:r>
            <a:endParaRPr lang="zh-CN" altLang="en-US"/>
          </a:p>
        </p:txBody>
      </p:sp>
      <p:pic>
        <p:nvPicPr>
          <p:cNvPr id="119813" name="Picture 5" descr="20JXWLJ-4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095625" y="1635125"/>
            <a:ext cx="1908175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/>
</p:sld>
</file>

<file path=ppt/slides/slide4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93186" name="TextBox 1"/>
          <p:cNvSpPr txBox="1">
            <a:spLocks noChangeArrowheads="1"/>
          </p:cNvSpPr>
          <p:nvPr/>
        </p:nvSpPr>
        <p:spPr bwMode="auto">
          <a:xfrm>
            <a:off x="346075" y="617538"/>
            <a:ext cx="8389938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/>
              <a:t>2.(2013·</a:t>
            </a:r>
            <a:r>
              <a:rPr lang="zh-CN" altLang="en-US"/>
              <a:t>南昌</a:t>
            </a:r>
            <a:r>
              <a:rPr lang="en-US" altLang="zh-CN"/>
              <a:t>)</a:t>
            </a:r>
            <a:r>
              <a:rPr lang="zh-CN" altLang="en-US"/>
              <a:t>在图中画出从钢锭铸造成钢轨的过程中温度随时间变化的大致图象。</a:t>
            </a:r>
            <a:endParaRPr lang="zh-CN" altLang="en-US"/>
          </a:p>
        </p:txBody>
      </p:sp>
      <p:pic>
        <p:nvPicPr>
          <p:cNvPr id="93188" name="Picture 4" descr="20JXWLJ-4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987675" y="1779588"/>
            <a:ext cx="2268538" cy="1922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fade/>
  </p:transition>
  <p:timing/>
</p:sld>
</file>

<file path=ppt/slides/slide4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20836" name="Rectangle 4"/>
          <p:cNvSpPr>
            <a:spLocks noChangeArrowheads="1"/>
          </p:cNvSpPr>
          <p:nvPr/>
        </p:nvSpPr>
        <p:spPr bwMode="auto">
          <a:xfrm>
            <a:off x="792163" y="987425"/>
            <a:ext cx="197961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0" hangingPunct="0">
              <a:lnSpc>
                <a:spcPct val="100000"/>
              </a:lnSpc>
            </a:pPr>
            <a:r>
              <a:rPr lang="zh-CN" altLang="en-US"/>
              <a:t>如答图所示</a:t>
            </a:r>
            <a:endParaRPr lang="zh-CN" altLang="en-US"/>
          </a:p>
        </p:txBody>
      </p:sp>
      <p:pic>
        <p:nvPicPr>
          <p:cNvPr id="120837" name="Picture 5" descr="20JXWLJ-4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879725" y="1671638"/>
            <a:ext cx="2305050" cy="194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/>
</p:sld>
</file>

<file path=ppt/slides/slide4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1746" name="TextBox 1"/>
          <p:cNvSpPr txBox="1">
            <a:spLocks noChangeArrowheads="1"/>
          </p:cNvSpPr>
          <p:nvPr/>
        </p:nvSpPr>
        <p:spPr bwMode="auto">
          <a:xfrm>
            <a:off x="1584325" y="1409700"/>
            <a:ext cx="6842125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>
                <a:latin typeface="黑体" panose="02010609060101010101" pitchFamily="49" charset="-122"/>
                <a:ea typeface="黑体" panose="02010609060101010101" pitchFamily="49" charset="-122"/>
              </a:rPr>
              <a:t>探究固体熔化时温度的变化规律  (近10年未考)</a:t>
            </a:r>
            <a:endParaRPr lang="en-US" altLang="zh-CN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1750" name="TextBox 1"/>
          <p:cNvSpPr txBox="1">
            <a:spLocks noChangeArrowheads="1"/>
          </p:cNvSpPr>
          <p:nvPr/>
        </p:nvSpPr>
        <p:spPr bwMode="auto">
          <a:xfrm>
            <a:off x="323850" y="1951038"/>
            <a:ext cx="8389938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>
                <a:solidFill>
                  <a:srgbClr val="CC0000"/>
                </a:solidFill>
                <a:cs typeface="Times New Roman" panose="02020603050405020304" pitchFamily="18" charset="0"/>
              </a:rPr>
              <a:t>【</a:t>
            </a:r>
            <a:r>
              <a:rPr lang="zh-CN" altLang="en-US">
                <a:solidFill>
                  <a:srgbClr val="CC0000"/>
                </a:solidFill>
                <a:cs typeface="Times New Roman" panose="02020603050405020304" pitchFamily="18" charset="0"/>
              </a:rPr>
              <a:t>设计和进行实验</a:t>
            </a:r>
            <a:r>
              <a:rPr lang="en-US" altLang="zh-CN">
                <a:solidFill>
                  <a:srgbClr val="CC0000"/>
                </a:solidFill>
                <a:cs typeface="Times New Roman" panose="02020603050405020304" pitchFamily="18" charset="0"/>
              </a:rPr>
              <a:t>】</a:t>
            </a:r>
            <a:endParaRPr lang="en-US" altLang="zh-CN"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zh-CN">
                <a:cs typeface="Times New Roman" panose="02020603050405020304" pitchFamily="18" charset="0"/>
              </a:rPr>
              <a:t>1</a:t>
            </a:r>
            <a:r>
              <a:rPr lang="zh-CN" altLang="en-US">
                <a:cs typeface="Times New Roman" panose="02020603050405020304" pitchFamily="18" charset="0"/>
              </a:rPr>
              <a:t>．重点实验器材及作用</a:t>
            </a:r>
            <a:endParaRPr lang="zh-CN" altLang="en-US">
              <a:cs typeface="Times New Roman" panose="02020603050405020304" pitchFamily="18" charset="0"/>
            </a:endParaRPr>
          </a:p>
        </p:txBody>
      </p:sp>
      <p:pic>
        <p:nvPicPr>
          <p:cNvPr id="31752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95288" y="1563688"/>
            <a:ext cx="1042987" cy="358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1753" name="Picture 9" descr="LHWL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311525" y="3076575"/>
            <a:ext cx="1038225" cy="1871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9458" name="TextBox 1"/>
          <p:cNvSpPr txBox="1">
            <a:spLocks noChangeArrowheads="1"/>
          </p:cNvSpPr>
          <p:nvPr/>
        </p:nvSpPr>
        <p:spPr bwMode="auto">
          <a:xfrm>
            <a:off x="346075" y="617538"/>
            <a:ext cx="8389938" cy="3292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>
                <a:cs typeface="Times New Roman" panose="02020603050405020304" pitchFamily="18" charset="0"/>
              </a:rPr>
              <a:t>(1)</a:t>
            </a:r>
            <a:r>
              <a:rPr lang="zh-CN" altLang="en-US">
                <a:cs typeface="Times New Roman" panose="02020603050405020304" pitchFamily="18" charset="0"/>
              </a:rPr>
              <a:t>实验器材的组装顺序： </a:t>
            </a:r>
            <a:r>
              <a:rPr lang="en-US" altLang="zh-CN">
                <a:cs typeface="Times New Roman" panose="02020603050405020304" pitchFamily="18" charset="0"/>
              </a:rPr>
              <a:t>_________</a:t>
            </a:r>
            <a:r>
              <a:rPr lang="zh-CN" altLang="en-US">
                <a:cs typeface="Times New Roman" panose="02020603050405020304" pitchFamily="18" charset="0"/>
              </a:rPr>
              <a:t>。</a:t>
            </a:r>
            <a:endParaRPr lang="zh-CN" altLang="en-US"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zh-CN">
                <a:cs typeface="Times New Roman" panose="02020603050405020304" pitchFamily="18" charset="0"/>
              </a:rPr>
              <a:t>(2)</a:t>
            </a:r>
            <a:r>
              <a:rPr lang="zh-CN" altLang="en-US">
                <a:cs typeface="Times New Roman" panose="02020603050405020304" pitchFamily="18" charset="0"/>
              </a:rPr>
              <a:t>石棉网的作用： </a:t>
            </a:r>
            <a:r>
              <a:rPr lang="en-US" altLang="zh-CN">
                <a:cs typeface="Times New Roman" panose="02020603050405020304" pitchFamily="18" charset="0"/>
              </a:rPr>
              <a:t>_______________</a:t>
            </a:r>
            <a:r>
              <a:rPr lang="zh-CN" altLang="en-US">
                <a:cs typeface="Times New Roman" panose="02020603050405020304" pitchFamily="18" charset="0"/>
              </a:rPr>
              <a:t>。</a:t>
            </a:r>
            <a:endParaRPr lang="zh-CN" altLang="en-US"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zh-CN">
                <a:cs typeface="Times New Roman" panose="02020603050405020304" pitchFamily="18" charset="0"/>
              </a:rPr>
              <a:t>(3)</a:t>
            </a:r>
            <a:r>
              <a:rPr lang="zh-CN" altLang="en-US">
                <a:cs typeface="Times New Roman" panose="02020603050405020304" pitchFamily="18" charset="0"/>
              </a:rPr>
              <a:t>温度计的使用与读数。</a:t>
            </a:r>
            <a:endParaRPr lang="zh-CN" altLang="en-US"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zh-CN">
                <a:cs typeface="Times New Roman" panose="02020603050405020304" pitchFamily="18" charset="0"/>
              </a:rPr>
              <a:t>(4)</a:t>
            </a:r>
            <a:r>
              <a:rPr lang="zh-CN" altLang="en-US">
                <a:cs typeface="Times New Roman" panose="02020603050405020304" pitchFamily="18" charset="0"/>
              </a:rPr>
              <a:t>温度计的原理： </a:t>
            </a:r>
            <a:r>
              <a:rPr lang="en-US" altLang="zh-CN">
                <a:cs typeface="Times New Roman" panose="02020603050405020304" pitchFamily="18" charset="0"/>
              </a:rPr>
              <a:t>_______________</a:t>
            </a:r>
            <a:r>
              <a:rPr lang="zh-CN" altLang="en-US">
                <a:cs typeface="Times New Roman" panose="02020603050405020304" pitchFamily="18" charset="0"/>
              </a:rPr>
              <a:t>。</a:t>
            </a:r>
            <a:endParaRPr lang="zh-CN" altLang="en-US"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zh-CN">
                <a:cs typeface="Times New Roman" panose="02020603050405020304" pitchFamily="18" charset="0"/>
              </a:rPr>
              <a:t>(5)</a:t>
            </a:r>
            <a:r>
              <a:rPr lang="zh-CN" altLang="en-US">
                <a:cs typeface="Times New Roman" panose="02020603050405020304" pitchFamily="18" charset="0"/>
              </a:rPr>
              <a:t>选取小颗粒固体</a:t>
            </a:r>
            <a:r>
              <a:rPr lang="en-US" altLang="zh-CN">
                <a:cs typeface="Times New Roman" panose="02020603050405020304" pitchFamily="18" charset="0"/>
              </a:rPr>
              <a:t>(</a:t>
            </a:r>
            <a:r>
              <a:rPr lang="zh-CN" altLang="en-US">
                <a:cs typeface="Times New Roman" panose="02020603050405020304" pitchFamily="18" charset="0"/>
              </a:rPr>
              <a:t>或粉末状</a:t>
            </a:r>
            <a:r>
              <a:rPr lang="en-US" altLang="zh-CN">
                <a:cs typeface="Times New Roman" panose="02020603050405020304" pitchFamily="18" charset="0"/>
              </a:rPr>
              <a:t>)</a:t>
            </a:r>
            <a:r>
              <a:rPr lang="zh-CN" altLang="en-US">
                <a:cs typeface="Times New Roman" panose="02020603050405020304" pitchFamily="18" charset="0"/>
              </a:rPr>
              <a:t>的目的：</a:t>
            </a:r>
            <a:endParaRPr lang="zh-CN" altLang="en-US">
              <a:cs typeface="Times New Roman" panose="02020603050405020304" pitchFamily="18" charset="0"/>
            </a:endParaRPr>
          </a:p>
          <a:p>
            <a:pPr eaLnBrk="1" hangingPunct="1"/>
            <a:r>
              <a:rPr lang="zh-CN" altLang="en-US">
                <a:cs typeface="Times New Roman" panose="02020603050405020304" pitchFamily="18" charset="0"/>
              </a:rPr>
              <a:t>①使温度计的玻璃泡与固体充分接触，但玻璃泡不能接触试管壁或底；</a:t>
            </a:r>
            <a:endParaRPr lang="zh-CN" altLang="en-US">
              <a:cs typeface="Times New Roman" panose="02020603050405020304" pitchFamily="18" charset="0"/>
            </a:endParaRPr>
          </a:p>
          <a:p>
            <a:pPr eaLnBrk="1" hangingPunct="1"/>
            <a:r>
              <a:rPr lang="zh-CN" altLang="en-US">
                <a:cs typeface="Times New Roman" panose="02020603050405020304" pitchFamily="18" charset="0"/>
              </a:rPr>
              <a:t>②易受热均匀。</a:t>
            </a:r>
            <a:endParaRPr lang="zh-CN" altLang="en-US">
              <a:cs typeface="Times New Roman" panose="02020603050405020304" pitchFamily="18" charset="0"/>
            </a:endParaRPr>
          </a:p>
        </p:txBody>
      </p:sp>
      <p:sp>
        <p:nvSpPr>
          <p:cNvPr id="19459" name="Text Box 3"/>
          <p:cNvSpPr txBox="1">
            <a:spLocks noChangeArrowheads="1"/>
          </p:cNvSpPr>
          <p:nvPr/>
        </p:nvSpPr>
        <p:spPr bwMode="auto">
          <a:xfrm>
            <a:off x="3203575" y="568325"/>
            <a:ext cx="175895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 anchorCtr="1">
            <a:spAutoFit/>
          </a:bodyPr>
          <a:lstStyle/>
          <a:p>
            <a:r>
              <a:rPr lang="zh-CN" altLang="en-US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从下到上</a:t>
            </a:r>
            <a:endParaRPr lang="zh-CN" altLang="en-US"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2268538" y="1025525"/>
            <a:ext cx="2879725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 anchorCtr="1">
            <a:spAutoFit/>
          </a:bodyPr>
          <a:lstStyle/>
          <a:p>
            <a:r>
              <a:rPr lang="zh-CN" altLang="en-US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使烧杯受热均匀</a:t>
            </a:r>
            <a:endParaRPr lang="zh-CN" altLang="en-US"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9461" name="Text Box 5"/>
          <p:cNvSpPr txBox="1">
            <a:spLocks noChangeArrowheads="1"/>
          </p:cNvSpPr>
          <p:nvPr/>
        </p:nvSpPr>
        <p:spPr bwMode="auto">
          <a:xfrm>
            <a:off x="2268538" y="1939925"/>
            <a:ext cx="2879725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 anchorCtr="1">
            <a:spAutoFit/>
          </a:bodyPr>
          <a:lstStyle/>
          <a:p>
            <a:r>
              <a:rPr lang="zh-CN" altLang="en-US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液体的热胀冷缩</a:t>
            </a:r>
            <a:endParaRPr lang="zh-CN" altLang="en-US"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>
    <p:fade/>
  </p:transition>
  <p:timing/>
</p:sld>
</file>

<file path=ppt/slides/slide4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2770" name="TextBox 1"/>
          <p:cNvSpPr txBox="1">
            <a:spLocks noChangeArrowheads="1"/>
          </p:cNvSpPr>
          <p:nvPr/>
        </p:nvSpPr>
        <p:spPr bwMode="auto">
          <a:xfrm>
            <a:off x="346075" y="617538"/>
            <a:ext cx="8389938" cy="374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>
                <a:cs typeface="Times New Roman" panose="02020603050405020304" pitchFamily="18" charset="0"/>
              </a:rPr>
              <a:t>2</a:t>
            </a:r>
            <a:r>
              <a:rPr lang="zh-CN" altLang="en-US">
                <a:cs typeface="Times New Roman" panose="02020603050405020304" pitchFamily="18" charset="0"/>
              </a:rPr>
              <a:t>．实验操作</a:t>
            </a:r>
            <a:endParaRPr lang="zh-CN" altLang="en-US"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zh-CN">
                <a:cs typeface="Times New Roman" panose="02020603050405020304" pitchFamily="18" charset="0"/>
              </a:rPr>
              <a:t>(1)</a:t>
            </a:r>
            <a:r>
              <a:rPr lang="zh-CN" altLang="en-US">
                <a:cs typeface="Times New Roman" panose="02020603050405020304" pitchFamily="18" charset="0"/>
              </a:rPr>
              <a:t>加热过程中不断搅拌的目的： </a:t>
            </a:r>
            <a:r>
              <a:rPr lang="en-US" altLang="zh-CN">
                <a:cs typeface="Times New Roman" panose="02020603050405020304" pitchFamily="18" charset="0"/>
              </a:rPr>
              <a:t>_______________</a:t>
            </a:r>
            <a:r>
              <a:rPr lang="zh-CN" altLang="en-US">
                <a:cs typeface="Times New Roman" panose="02020603050405020304" pitchFamily="18" charset="0"/>
              </a:rPr>
              <a:t>。</a:t>
            </a:r>
            <a:endParaRPr lang="zh-CN" altLang="en-US"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zh-CN">
                <a:cs typeface="Times New Roman" panose="02020603050405020304" pitchFamily="18" charset="0"/>
              </a:rPr>
              <a:t>(2)</a:t>
            </a:r>
            <a:r>
              <a:rPr lang="zh-CN" altLang="en-US">
                <a:cs typeface="Times New Roman" panose="02020603050405020304" pitchFamily="18" charset="0"/>
              </a:rPr>
              <a:t>试管插入烧杯中的位置要适当：</a:t>
            </a:r>
            <a:endParaRPr lang="zh-CN" altLang="en-US">
              <a:cs typeface="Times New Roman" panose="02020603050405020304" pitchFamily="18" charset="0"/>
            </a:endParaRPr>
          </a:p>
          <a:p>
            <a:pPr eaLnBrk="1" hangingPunct="1"/>
            <a:r>
              <a:rPr lang="zh-CN" altLang="en-US">
                <a:cs typeface="Times New Roman" panose="02020603050405020304" pitchFamily="18" charset="0"/>
              </a:rPr>
              <a:t>①试管中所装物质要低于</a:t>
            </a:r>
            <a:r>
              <a:rPr lang="en-US" altLang="zh-CN">
                <a:cs typeface="Times New Roman" panose="02020603050405020304" pitchFamily="18" charset="0"/>
              </a:rPr>
              <a:t>_______</a:t>
            </a:r>
            <a:r>
              <a:rPr lang="zh-CN" altLang="en-US">
                <a:cs typeface="Times New Roman" panose="02020603050405020304" pitchFamily="18" charset="0"/>
              </a:rPr>
              <a:t>；</a:t>
            </a:r>
            <a:endParaRPr lang="zh-CN" altLang="en-US">
              <a:cs typeface="Times New Roman" panose="02020603050405020304" pitchFamily="18" charset="0"/>
            </a:endParaRPr>
          </a:p>
          <a:p>
            <a:pPr eaLnBrk="1" hangingPunct="1"/>
            <a:r>
              <a:rPr lang="zh-CN" altLang="en-US">
                <a:cs typeface="Times New Roman" panose="02020603050405020304" pitchFamily="18" charset="0"/>
              </a:rPr>
              <a:t>②试管不接触 </a:t>
            </a:r>
            <a:r>
              <a:rPr lang="en-US" altLang="zh-CN">
                <a:cs typeface="Times New Roman" panose="02020603050405020304" pitchFamily="18" charset="0"/>
              </a:rPr>
              <a:t>_______________</a:t>
            </a:r>
            <a:r>
              <a:rPr lang="zh-CN" altLang="en-US">
                <a:cs typeface="Times New Roman" panose="02020603050405020304" pitchFamily="18" charset="0"/>
              </a:rPr>
              <a:t>。</a:t>
            </a:r>
            <a:endParaRPr lang="zh-CN" altLang="en-US"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zh-CN">
                <a:cs typeface="Times New Roman" panose="02020603050405020304" pitchFamily="18" charset="0"/>
              </a:rPr>
              <a:t>(3)</a:t>
            </a:r>
            <a:r>
              <a:rPr lang="zh-CN" altLang="en-US">
                <a:cs typeface="Times New Roman" panose="02020603050405020304" pitchFamily="18" charset="0"/>
              </a:rPr>
              <a:t>采用水浴法加热的优点：</a:t>
            </a:r>
            <a:endParaRPr lang="zh-CN" altLang="en-US">
              <a:cs typeface="Times New Roman" panose="02020603050405020304" pitchFamily="18" charset="0"/>
            </a:endParaRPr>
          </a:p>
          <a:p>
            <a:pPr eaLnBrk="1" hangingPunct="1"/>
            <a:r>
              <a:rPr lang="zh-CN" altLang="en-US">
                <a:cs typeface="Times New Roman" panose="02020603050405020304" pitchFamily="18" charset="0"/>
              </a:rPr>
              <a:t>①使被加热的物质受热均匀；</a:t>
            </a:r>
            <a:endParaRPr lang="zh-CN" altLang="en-US">
              <a:cs typeface="Times New Roman" panose="02020603050405020304" pitchFamily="18" charset="0"/>
            </a:endParaRPr>
          </a:p>
          <a:p>
            <a:pPr eaLnBrk="1" hangingPunct="1"/>
            <a:r>
              <a:rPr lang="zh-CN" altLang="en-US">
                <a:cs typeface="Times New Roman" panose="02020603050405020304" pitchFamily="18" charset="0"/>
              </a:rPr>
              <a:t>②使被加热的物质受热缓慢，便于观察温度变化规律。</a:t>
            </a:r>
            <a:endParaRPr lang="zh-CN" altLang="en-US">
              <a:cs typeface="Times New Roman" panose="02020603050405020304" pitchFamily="18" charset="0"/>
            </a:endParaRPr>
          </a:p>
        </p:txBody>
      </p:sp>
      <p:sp>
        <p:nvSpPr>
          <p:cNvPr id="32771" name="Text Box 3"/>
          <p:cNvSpPr txBox="1">
            <a:spLocks noChangeArrowheads="1"/>
          </p:cNvSpPr>
          <p:nvPr/>
        </p:nvSpPr>
        <p:spPr bwMode="auto">
          <a:xfrm>
            <a:off x="3441700" y="1025525"/>
            <a:ext cx="36068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 anchorCtr="1">
            <a:spAutoFit/>
          </a:bodyPr>
          <a:lstStyle/>
          <a:p>
            <a:r>
              <a:rPr lang="zh-CN" altLang="en-US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使物体受热均匀</a:t>
            </a:r>
            <a:endParaRPr lang="zh-CN" altLang="en-US"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32772" name="Text Box 4"/>
          <p:cNvSpPr txBox="1">
            <a:spLocks noChangeArrowheads="1"/>
          </p:cNvSpPr>
          <p:nvPr/>
        </p:nvSpPr>
        <p:spPr bwMode="auto">
          <a:xfrm>
            <a:off x="2832100" y="1939925"/>
            <a:ext cx="17399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 anchorCtr="1">
            <a:spAutoFit/>
          </a:bodyPr>
          <a:lstStyle/>
          <a:p>
            <a:r>
              <a:rPr lang="zh-CN" altLang="en-US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 液面 </a:t>
            </a:r>
            <a:endParaRPr lang="zh-CN" altLang="en-US"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32773" name="Text Box 5"/>
          <p:cNvSpPr txBox="1">
            <a:spLocks noChangeArrowheads="1"/>
          </p:cNvSpPr>
          <p:nvPr/>
        </p:nvSpPr>
        <p:spPr bwMode="auto">
          <a:xfrm>
            <a:off x="1257300" y="2397125"/>
            <a:ext cx="36068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 anchorCtr="1">
            <a:spAutoFit/>
          </a:bodyPr>
          <a:lstStyle/>
          <a:p>
            <a:r>
              <a:rPr lang="zh-CN" altLang="en-US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烧杯的侧壁或底</a:t>
            </a:r>
            <a:endParaRPr lang="zh-CN" altLang="en-US"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>
    <p:fade/>
  </p:transition>
  <p:timing/>
</p:sld>
</file>

<file path=ppt/slides/slide4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7346" name="TextBox 1"/>
          <p:cNvSpPr txBox="1">
            <a:spLocks noChangeArrowheads="1"/>
          </p:cNvSpPr>
          <p:nvPr/>
        </p:nvSpPr>
        <p:spPr bwMode="auto">
          <a:xfrm>
            <a:off x="323850" y="411163"/>
            <a:ext cx="9036050" cy="420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>
                <a:solidFill>
                  <a:srgbClr val="CC0000"/>
                </a:solidFill>
                <a:cs typeface="Times New Roman" panose="02020603050405020304" pitchFamily="18" charset="0"/>
              </a:rPr>
              <a:t>【</a:t>
            </a:r>
            <a:r>
              <a:rPr lang="zh-CN" altLang="en-US">
                <a:solidFill>
                  <a:srgbClr val="CC0000"/>
                </a:solidFill>
                <a:cs typeface="Times New Roman" panose="02020603050405020304" pitchFamily="18" charset="0"/>
              </a:rPr>
              <a:t>现象分析</a:t>
            </a:r>
            <a:r>
              <a:rPr lang="en-US" altLang="zh-CN">
                <a:solidFill>
                  <a:srgbClr val="CC0000"/>
                </a:solidFill>
                <a:cs typeface="Times New Roman" panose="02020603050405020304" pitchFamily="18" charset="0"/>
              </a:rPr>
              <a:t>】</a:t>
            </a:r>
            <a:endParaRPr lang="en-US" altLang="zh-CN"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zh-CN">
                <a:cs typeface="Times New Roman" panose="02020603050405020304" pitchFamily="18" charset="0"/>
              </a:rPr>
              <a:t>3</a:t>
            </a:r>
            <a:r>
              <a:rPr lang="zh-CN" altLang="en-US">
                <a:cs typeface="Times New Roman" panose="02020603050405020304" pitchFamily="18" charset="0"/>
              </a:rPr>
              <a:t>．熔化前、熔化中和熔化后三个阶段温度变化特点：</a:t>
            </a:r>
            <a:endParaRPr lang="zh-CN" altLang="en-US">
              <a:cs typeface="Times New Roman" panose="02020603050405020304" pitchFamily="18" charset="0"/>
            </a:endParaRPr>
          </a:p>
          <a:p>
            <a:pPr eaLnBrk="1" hangingPunct="1"/>
            <a:r>
              <a:rPr lang="zh-CN" altLang="en-US">
                <a:cs typeface="Times New Roman" panose="02020603050405020304" pitchFamily="18" charset="0"/>
              </a:rPr>
              <a:t>①熔化前温度 </a:t>
            </a:r>
            <a:r>
              <a:rPr lang="en-US" altLang="zh-CN">
                <a:cs typeface="Times New Roman" panose="02020603050405020304" pitchFamily="18" charset="0"/>
              </a:rPr>
              <a:t>_________</a:t>
            </a:r>
            <a:r>
              <a:rPr lang="zh-CN" altLang="en-US">
                <a:cs typeface="Times New Roman" panose="02020603050405020304" pitchFamily="18" charset="0"/>
              </a:rPr>
              <a:t>；</a:t>
            </a:r>
            <a:endParaRPr lang="zh-CN" altLang="en-US">
              <a:cs typeface="Times New Roman" panose="02020603050405020304" pitchFamily="18" charset="0"/>
            </a:endParaRPr>
          </a:p>
          <a:p>
            <a:pPr eaLnBrk="1" hangingPunct="1"/>
            <a:r>
              <a:rPr lang="zh-CN" altLang="en-US">
                <a:cs typeface="Times New Roman" panose="02020603050405020304" pitchFamily="18" charset="0"/>
              </a:rPr>
              <a:t>②熔化中持续吸热，温度保持不变；</a:t>
            </a:r>
            <a:endParaRPr lang="zh-CN" altLang="en-US">
              <a:cs typeface="Times New Roman" panose="02020603050405020304" pitchFamily="18" charset="0"/>
            </a:endParaRPr>
          </a:p>
          <a:p>
            <a:pPr eaLnBrk="1" hangingPunct="1"/>
            <a:r>
              <a:rPr lang="zh-CN" altLang="en-US">
                <a:cs typeface="Times New Roman" panose="02020603050405020304" pitchFamily="18" charset="0"/>
              </a:rPr>
              <a:t>③熔化后温度 </a:t>
            </a:r>
            <a:r>
              <a:rPr lang="en-US" altLang="zh-CN">
                <a:cs typeface="Times New Roman" panose="02020603050405020304" pitchFamily="18" charset="0"/>
              </a:rPr>
              <a:t>_________</a:t>
            </a:r>
            <a:r>
              <a:rPr lang="zh-CN" altLang="en-US">
                <a:cs typeface="Times New Roman" panose="02020603050405020304" pitchFamily="18" charset="0"/>
              </a:rPr>
              <a:t>。</a:t>
            </a:r>
            <a:endParaRPr lang="zh-CN" altLang="en-US"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zh-CN">
                <a:cs typeface="Times New Roman" panose="02020603050405020304" pitchFamily="18" charset="0"/>
              </a:rPr>
              <a:t>4</a:t>
            </a:r>
            <a:r>
              <a:rPr lang="zh-CN" altLang="en-US">
                <a:cs typeface="Times New Roman" panose="02020603050405020304" pitchFamily="18" charset="0"/>
              </a:rPr>
              <a:t>．熔化过程中内能及热量的变化规律：物体在熔化过程中持续吸收</a:t>
            </a:r>
            <a:endParaRPr lang="zh-CN" altLang="en-US"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zh-CN">
                <a:cs typeface="Times New Roman" panose="02020603050405020304" pitchFamily="18" charset="0"/>
              </a:rPr>
              <a:t>_______</a:t>
            </a:r>
            <a:r>
              <a:rPr lang="zh-CN" altLang="en-US">
                <a:cs typeface="Times New Roman" panose="02020603050405020304" pitchFamily="18" charset="0"/>
              </a:rPr>
              <a:t>，</a:t>
            </a:r>
            <a:r>
              <a:rPr lang="en-US" altLang="zh-CN">
                <a:cs typeface="Times New Roman" panose="02020603050405020304" pitchFamily="18" charset="0"/>
              </a:rPr>
              <a:t>_______</a:t>
            </a:r>
            <a:r>
              <a:rPr lang="zh-CN" altLang="en-US">
                <a:cs typeface="Times New Roman" panose="02020603050405020304" pitchFamily="18" charset="0"/>
              </a:rPr>
              <a:t>增加。</a:t>
            </a:r>
            <a:endParaRPr lang="zh-CN" altLang="en-US"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zh-CN">
                <a:cs typeface="Times New Roman" panose="02020603050405020304" pitchFamily="18" charset="0"/>
              </a:rPr>
              <a:t>5</a:t>
            </a:r>
            <a:r>
              <a:rPr lang="zh-CN" altLang="en-US">
                <a:cs typeface="Times New Roman" panose="02020603050405020304" pitchFamily="18" charset="0"/>
              </a:rPr>
              <a:t>．烧杯口处的“白气”</a:t>
            </a:r>
            <a:r>
              <a:rPr lang="zh-CN" altLang="en-US"/>
              <a:t>以及试管、烧杯壁出现的水珠是水蒸气遇冷液</a:t>
            </a:r>
            <a:endParaRPr lang="zh-CN" altLang="en-US"/>
          </a:p>
          <a:p>
            <a:pPr eaLnBrk="1" hangingPunct="1"/>
            <a:r>
              <a:rPr lang="zh-CN" altLang="en-US"/>
              <a:t>化形成的。</a:t>
            </a:r>
            <a:endParaRPr lang="zh-CN" altLang="en-US"/>
          </a:p>
        </p:txBody>
      </p:sp>
      <p:sp>
        <p:nvSpPr>
          <p:cNvPr id="57347" name="Text Box 3"/>
          <p:cNvSpPr txBox="1">
            <a:spLocks noChangeArrowheads="1"/>
          </p:cNvSpPr>
          <p:nvPr/>
        </p:nvSpPr>
        <p:spPr bwMode="auto">
          <a:xfrm>
            <a:off x="1541463" y="1279525"/>
            <a:ext cx="2238375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 anchorCtr="1">
            <a:spAutoFit/>
          </a:bodyPr>
          <a:lstStyle/>
          <a:p>
            <a:r>
              <a:rPr lang="zh-CN" altLang="en-US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持续升高</a:t>
            </a:r>
            <a:endParaRPr lang="zh-CN" altLang="en-US"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57348" name="Text Box 4"/>
          <p:cNvSpPr txBox="1">
            <a:spLocks noChangeArrowheads="1"/>
          </p:cNvSpPr>
          <p:nvPr/>
        </p:nvSpPr>
        <p:spPr bwMode="auto">
          <a:xfrm>
            <a:off x="1541463" y="2193925"/>
            <a:ext cx="2238375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 anchorCtr="1">
            <a:spAutoFit/>
          </a:bodyPr>
          <a:lstStyle/>
          <a:p>
            <a:r>
              <a:rPr lang="zh-CN" altLang="en-US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继续升高</a:t>
            </a:r>
            <a:endParaRPr lang="zh-CN" altLang="en-US"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57349" name="Text Box 5"/>
          <p:cNvSpPr txBox="1">
            <a:spLocks noChangeArrowheads="1"/>
          </p:cNvSpPr>
          <p:nvPr/>
        </p:nvSpPr>
        <p:spPr bwMode="auto">
          <a:xfrm>
            <a:off x="-73025" y="3108325"/>
            <a:ext cx="1768475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 anchorCtr="1">
            <a:spAutoFit/>
          </a:bodyPr>
          <a:lstStyle/>
          <a:p>
            <a:r>
              <a:rPr lang="zh-CN" altLang="en-US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 热量 </a:t>
            </a:r>
            <a:endParaRPr lang="zh-CN" altLang="en-US"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57350" name="Text Box 6"/>
          <p:cNvSpPr txBox="1">
            <a:spLocks noChangeArrowheads="1"/>
          </p:cNvSpPr>
          <p:nvPr/>
        </p:nvSpPr>
        <p:spPr bwMode="auto">
          <a:xfrm>
            <a:off x="1141413" y="3108325"/>
            <a:ext cx="1768475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 anchorCtr="1">
            <a:spAutoFit/>
          </a:bodyPr>
          <a:lstStyle/>
          <a:p>
            <a:r>
              <a:rPr lang="zh-CN" altLang="en-US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 内能 </a:t>
            </a:r>
            <a:endParaRPr lang="zh-CN" altLang="en-US"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>
    <p:fade/>
  </p:transition>
  <p:timing/>
</p:sld>
</file>

<file path=ppt/slides/slide4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8370" name="TextBox 1"/>
          <p:cNvSpPr txBox="1">
            <a:spLocks noChangeArrowheads="1"/>
          </p:cNvSpPr>
          <p:nvPr/>
        </p:nvSpPr>
        <p:spPr bwMode="auto">
          <a:xfrm>
            <a:off x="346075" y="617538"/>
            <a:ext cx="9121775" cy="3292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>
                <a:solidFill>
                  <a:srgbClr val="CC0000"/>
                </a:solidFill>
                <a:cs typeface="Times New Roman" panose="02020603050405020304" pitchFamily="18" charset="0"/>
              </a:rPr>
              <a:t>【</a:t>
            </a:r>
            <a:r>
              <a:rPr lang="zh-CN" altLang="en-US">
                <a:solidFill>
                  <a:srgbClr val="CC0000"/>
                </a:solidFill>
                <a:cs typeface="Times New Roman" panose="02020603050405020304" pitchFamily="18" charset="0"/>
              </a:rPr>
              <a:t>数据及图象分析</a:t>
            </a:r>
            <a:r>
              <a:rPr lang="en-US" altLang="zh-CN">
                <a:solidFill>
                  <a:srgbClr val="CC0000"/>
                </a:solidFill>
                <a:cs typeface="Times New Roman" panose="02020603050405020304" pitchFamily="18" charset="0"/>
              </a:rPr>
              <a:t>】</a:t>
            </a:r>
            <a:endParaRPr lang="en-US" altLang="zh-CN"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zh-CN">
                <a:cs typeface="Times New Roman" panose="02020603050405020304" pitchFamily="18" charset="0"/>
              </a:rPr>
              <a:t>6</a:t>
            </a:r>
            <a:r>
              <a:rPr lang="zh-CN" altLang="en-US">
                <a:cs typeface="Times New Roman" panose="02020603050405020304" pitchFamily="18" charset="0"/>
              </a:rPr>
              <a:t>．根据表格数据或曲线图象判断物质是晶体还是非晶体、确定物质的熔</a:t>
            </a:r>
            <a:endParaRPr lang="zh-CN" altLang="en-US">
              <a:cs typeface="Times New Roman" panose="02020603050405020304" pitchFamily="18" charset="0"/>
            </a:endParaRPr>
          </a:p>
          <a:p>
            <a:pPr eaLnBrk="1" hangingPunct="1"/>
            <a:r>
              <a:rPr lang="zh-CN" altLang="en-US">
                <a:cs typeface="Times New Roman" panose="02020603050405020304" pitchFamily="18" charset="0"/>
              </a:rPr>
              <a:t>点、某时刻的状态等。</a:t>
            </a:r>
            <a:endParaRPr lang="zh-CN" altLang="en-US"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zh-CN">
                <a:cs typeface="Times New Roman" panose="02020603050405020304" pitchFamily="18" charset="0"/>
              </a:rPr>
              <a:t>7</a:t>
            </a:r>
            <a:r>
              <a:rPr lang="zh-CN" altLang="en-US">
                <a:cs typeface="Times New Roman" panose="02020603050405020304" pitchFamily="18" charset="0"/>
              </a:rPr>
              <a:t>．熔化前后曲线的倾斜程度不一样的原因： </a:t>
            </a:r>
            <a:r>
              <a:rPr lang="en-US" altLang="zh-CN">
                <a:cs typeface="Times New Roman" panose="02020603050405020304" pitchFamily="18" charset="0"/>
              </a:rPr>
              <a:t>_________________________</a:t>
            </a:r>
            <a:endParaRPr lang="en-US" altLang="zh-CN"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zh-CN">
                <a:cs typeface="Times New Roman" panose="02020603050405020304" pitchFamily="18" charset="0"/>
              </a:rPr>
              <a:t>___________</a:t>
            </a:r>
            <a:r>
              <a:rPr lang="zh-CN" altLang="en-US">
                <a:cs typeface="Times New Roman" panose="02020603050405020304" pitchFamily="18" charset="0"/>
              </a:rPr>
              <a:t>。</a:t>
            </a:r>
            <a:endParaRPr lang="zh-CN" altLang="en-US"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zh-CN">
                <a:cs typeface="Times New Roman" panose="02020603050405020304" pitchFamily="18" charset="0"/>
              </a:rPr>
              <a:t>8</a:t>
            </a:r>
            <a:r>
              <a:rPr lang="zh-CN" altLang="en-US">
                <a:cs typeface="Times New Roman" panose="02020603050405020304" pitchFamily="18" charset="0"/>
              </a:rPr>
              <a:t>．晶体、非晶体熔化曲线的绘制。</a:t>
            </a:r>
            <a:endParaRPr lang="zh-CN" altLang="en-US"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zh-CN">
                <a:cs typeface="Times New Roman" panose="02020603050405020304" pitchFamily="18" charset="0"/>
              </a:rPr>
              <a:t>9</a:t>
            </a:r>
            <a:r>
              <a:rPr lang="zh-CN" altLang="en-US">
                <a:cs typeface="Times New Roman" panose="02020603050405020304" pitchFamily="18" charset="0"/>
              </a:rPr>
              <a:t>．收集多组数据的目的： </a:t>
            </a:r>
            <a:r>
              <a:rPr lang="en-US" altLang="zh-CN">
                <a:cs typeface="Times New Roman" panose="02020603050405020304" pitchFamily="18" charset="0"/>
              </a:rPr>
              <a:t>_____________</a:t>
            </a:r>
            <a:r>
              <a:rPr lang="zh-CN" altLang="en-US">
                <a:cs typeface="Times New Roman" panose="02020603050405020304" pitchFamily="18" charset="0"/>
              </a:rPr>
              <a:t>。</a:t>
            </a:r>
            <a:endParaRPr lang="zh-CN" altLang="en-US">
              <a:cs typeface="Times New Roman" panose="02020603050405020304" pitchFamily="18" charset="0"/>
            </a:endParaRPr>
          </a:p>
        </p:txBody>
      </p:sp>
      <p:sp>
        <p:nvSpPr>
          <p:cNvPr id="58371" name="Text Box 3"/>
          <p:cNvSpPr txBox="1">
            <a:spLocks noChangeArrowheads="1"/>
          </p:cNvSpPr>
          <p:nvPr/>
        </p:nvSpPr>
        <p:spPr bwMode="auto">
          <a:xfrm>
            <a:off x="4803775" y="1939925"/>
            <a:ext cx="470535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 anchorCtr="1">
            <a:spAutoFit/>
          </a:bodyPr>
          <a:lstStyle/>
          <a:p>
            <a:r>
              <a:rPr lang="zh-CN" altLang="en-US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同种物质，在不同状态下的</a:t>
            </a:r>
            <a:endParaRPr lang="zh-CN" altLang="en-US"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58372" name="Text Box 4"/>
          <p:cNvSpPr txBox="1">
            <a:spLocks noChangeArrowheads="1"/>
          </p:cNvSpPr>
          <p:nvPr/>
        </p:nvSpPr>
        <p:spPr bwMode="auto">
          <a:xfrm>
            <a:off x="77788" y="2397125"/>
            <a:ext cx="2117725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 anchorCtr="1">
            <a:spAutoFit/>
          </a:bodyPr>
          <a:lstStyle/>
          <a:p>
            <a:r>
              <a:rPr lang="zh-CN" altLang="en-US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比热容不同</a:t>
            </a:r>
            <a:endParaRPr lang="zh-CN" altLang="en-US"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58373" name="Text Box 5"/>
          <p:cNvSpPr txBox="1">
            <a:spLocks noChangeArrowheads="1"/>
          </p:cNvSpPr>
          <p:nvPr/>
        </p:nvSpPr>
        <p:spPr bwMode="auto">
          <a:xfrm>
            <a:off x="3100388" y="3311525"/>
            <a:ext cx="2486025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 anchorCtr="1">
            <a:spAutoFit/>
          </a:bodyPr>
          <a:lstStyle/>
          <a:p>
            <a:r>
              <a:rPr lang="zh-CN" altLang="en-US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寻找普遍规律</a:t>
            </a:r>
            <a:endParaRPr lang="zh-CN" altLang="en-US"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>
    <p:fade/>
  </p:transition>
  <p:timing/>
</p:sld>
</file>

<file path=ppt/slides/slide48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9394" name="TextBox 1"/>
          <p:cNvSpPr txBox="1">
            <a:spLocks noChangeArrowheads="1"/>
          </p:cNvSpPr>
          <p:nvPr/>
        </p:nvSpPr>
        <p:spPr bwMode="auto">
          <a:xfrm>
            <a:off x="346075" y="617538"/>
            <a:ext cx="8389938" cy="146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>
                <a:solidFill>
                  <a:srgbClr val="CC0000"/>
                </a:solidFill>
                <a:cs typeface="Times New Roman" panose="02020603050405020304" pitchFamily="18" charset="0"/>
              </a:rPr>
              <a:t>【</a:t>
            </a:r>
            <a:r>
              <a:rPr lang="zh-CN" altLang="en-US">
                <a:solidFill>
                  <a:srgbClr val="CC0000"/>
                </a:solidFill>
                <a:cs typeface="Times New Roman" panose="02020603050405020304" pitchFamily="18" charset="0"/>
              </a:rPr>
              <a:t>实验结论</a:t>
            </a:r>
            <a:r>
              <a:rPr lang="en-US" altLang="zh-CN">
                <a:solidFill>
                  <a:srgbClr val="CC0000"/>
                </a:solidFill>
                <a:cs typeface="Times New Roman" panose="02020603050405020304" pitchFamily="18" charset="0"/>
              </a:rPr>
              <a:t>】</a:t>
            </a:r>
            <a:endParaRPr lang="en-US" altLang="zh-CN">
              <a:cs typeface="Times New Roman" panose="02020603050405020304" pitchFamily="18" charset="0"/>
            </a:endParaRPr>
          </a:p>
          <a:p>
            <a:pPr eaLnBrk="1" hangingPunct="1"/>
            <a:r>
              <a:rPr lang="zh-CN" altLang="en-US">
                <a:cs typeface="Times New Roman" panose="02020603050405020304" pitchFamily="18" charset="0"/>
              </a:rPr>
              <a:t>晶体熔化时有一定的熔化温度，即熔点，而非晶体没有熔点；晶体熔化时要吸热，但温度保持不变；非晶体熔化时要吸热，温度一直升高。</a:t>
            </a:r>
            <a:endParaRPr lang="zh-CN" altLang="en-US"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>
    <p:fade/>
  </p:transition>
  <p:timing/>
</p:sld>
</file>

<file path=ppt/slides/slide49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0418" name="TextBox 1"/>
          <p:cNvSpPr txBox="1">
            <a:spLocks noChangeArrowheads="1"/>
          </p:cNvSpPr>
          <p:nvPr/>
        </p:nvSpPr>
        <p:spPr bwMode="auto">
          <a:xfrm>
            <a:off x="346075" y="617538"/>
            <a:ext cx="8389938" cy="192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>
                <a:cs typeface="Times New Roman" panose="02020603050405020304" pitchFamily="18" charset="0"/>
              </a:rPr>
              <a:t>1</a:t>
            </a:r>
            <a:r>
              <a:rPr lang="zh-CN" altLang="en-US">
                <a:cs typeface="Times New Roman" panose="02020603050405020304" pitchFamily="18" charset="0"/>
              </a:rPr>
              <a:t>．如图甲是“探究固体熔化时温度的变化规律”</a:t>
            </a:r>
            <a:r>
              <a:rPr lang="zh-CN" altLang="en-US"/>
              <a:t>的实验装置。</a:t>
            </a:r>
            <a:endParaRPr lang="zh-CN" altLang="en-US">
              <a:solidFill>
                <a:srgbClr val="CC0000"/>
              </a:solidFill>
            </a:endParaRPr>
          </a:p>
          <a:p>
            <a:pPr eaLnBrk="1" hangingPunct="1"/>
            <a:r>
              <a:rPr lang="en-US" altLang="zh-CN">
                <a:solidFill>
                  <a:srgbClr val="CC0000"/>
                </a:solidFill>
              </a:rPr>
              <a:t>【</a:t>
            </a:r>
            <a:r>
              <a:rPr lang="zh-CN" altLang="en-US">
                <a:solidFill>
                  <a:srgbClr val="CC0000"/>
                </a:solidFill>
              </a:rPr>
              <a:t>设计实验与制订计划</a:t>
            </a:r>
            <a:r>
              <a:rPr lang="en-US" altLang="zh-CN">
                <a:solidFill>
                  <a:srgbClr val="CC0000"/>
                </a:solidFill>
              </a:rPr>
              <a:t>】</a:t>
            </a:r>
            <a:endParaRPr lang="en-US" altLang="zh-CN"/>
          </a:p>
          <a:p>
            <a:pPr eaLnBrk="1" hangingPunct="1"/>
            <a:r>
              <a:rPr lang="en-US" altLang="zh-CN"/>
              <a:t>(1)</a:t>
            </a:r>
            <a:r>
              <a:rPr lang="zh-CN" altLang="en-US"/>
              <a:t>实验时应选用颗粒</a:t>
            </a:r>
            <a:r>
              <a:rPr lang="en-US" altLang="zh-CN"/>
              <a:t>_______ (</a:t>
            </a:r>
            <a:r>
              <a:rPr lang="zh-CN" altLang="en-US"/>
              <a:t>选填</a:t>
            </a:r>
            <a:r>
              <a:rPr lang="zh-CN" altLang="en-US">
                <a:cs typeface="Times New Roman" panose="02020603050405020304" pitchFamily="18" charset="0"/>
              </a:rPr>
              <a:t>“</a:t>
            </a:r>
            <a:r>
              <a:rPr lang="zh-CN" altLang="en-US"/>
              <a:t>较大</a:t>
            </a:r>
            <a:r>
              <a:rPr lang="zh-CN" altLang="en-US">
                <a:cs typeface="Times New Roman" panose="02020603050405020304" pitchFamily="18" charset="0"/>
              </a:rPr>
              <a:t>”</a:t>
            </a:r>
            <a:r>
              <a:rPr lang="zh-CN" altLang="en-US"/>
              <a:t>或</a:t>
            </a:r>
            <a:r>
              <a:rPr lang="zh-CN" altLang="en-US">
                <a:cs typeface="Times New Roman" panose="02020603050405020304" pitchFamily="18" charset="0"/>
              </a:rPr>
              <a:t>“</a:t>
            </a:r>
            <a:r>
              <a:rPr lang="zh-CN" altLang="en-US"/>
              <a:t>较小</a:t>
            </a:r>
            <a:r>
              <a:rPr lang="zh-CN" altLang="en-US">
                <a:cs typeface="Times New Roman" panose="02020603050405020304" pitchFamily="18" charset="0"/>
              </a:rPr>
              <a:t>”</a:t>
            </a:r>
            <a:r>
              <a:rPr lang="en-US" altLang="zh-CN"/>
              <a:t>)</a:t>
            </a:r>
            <a:r>
              <a:rPr lang="zh-CN" altLang="en-US"/>
              <a:t>的固体做实验。</a:t>
            </a:r>
            <a:endParaRPr lang="zh-CN" altLang="en-US"/>
          </a:p>
        </p:txBody>
      </p:sp>
      <p:pic>
        <p:nvPicPr>
          <p:cNvPr id="60420" name="Picture 4" descr="20JXWLJ-4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159000" y="2319338"/>
            <a:ext cx="3924300" cy="2532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0421" name="Text Box 5"/>
          <p:cNvSpPr txBox="1">
            <a:spLocks noChangeArrowheads="1"/>
          </p:cNvSpPr>
          <p:nvPr/>
        </p:nvSpPr>
        <p:spPr bwMode="auto">
          <a:xfrm>
            <a:off x="2538413" y="1482725"/>
            <a:ext cx="1565275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 anchorCtr="1">
            <a:spAutoFit/>
          </a:bodyPr>
          <a:lstStyle/>
          <a:p>
            <a:r>
              <a:rPr lang="zh-CN" altLang="en-US">
                <a:solidFill>
                  <a:srgbClr val="C4000B"/>
                </a:solidFill>
              </a:rPr>
              <a:t> 较小 </a:t>
            </a:r>
            <a:endParaRPr lang="zh-CN" altLang="en-US">
              <a:solidFill>
                <a:srgbClr val="C4000B"/>
              </a:solidFill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2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8914" name="TextBox 1"/>
          <p:cNvSpPr txBox="1">
            <a:spLocks noChangeArrowheads="1"/>
          </p:cNvSpPr>
          <p:nvPr/>
        </p:nvSpPr>
        <p:spPr bwMode="auto">
          <a:xfrm>
            <a:off x="346075" y="617538"/>
            <a:ext cx="8389938" cy="237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>
                <a:cs typeface="Arial" panose="020b0604020202020204" pitchFamily="34" charset="0"/>
              </a:rPr>
              <a:t>          </a:t>
            </a:r>
            <a:r>
              <a:rPr lang="zh-CN" altLang="en-US">
                <a:latin typeface="黑体" panose="02010609060101010101" pitchFamily="49" charset="-122"/>
                <a:ea typeface="黑体" panose="02010609060101010101" pitchFamily="49" charset="-122"/>
                <a:cs typeface="Arial" panose="020b0604020202020204" pitchFamily="34" charset="0"/>
              </a:rPr>
              <a:t>物态变化</a:t>
            </a:r>
            <a:endParaRPr lang="zh-CN" altLang="en-US">
              <a:latin typeface="黑体" panose="02010609060101010101" pitchFamily="49" charset="-122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zh-CN">
                <a:cs typeface="Times New Roman" panose="02020603050405020304" pitchFamily="18" charset="0"/>
              </a:rPr>
              <a:t>1</a:t>
            </a:r>
            <a:r>
              <a:rPr lang="zh-CN" altLang="en-US">
                <a:cs typeface="Times New Roman" panose="02020603050405020304" pitchFamily="18" charset="0"/>
              </a:rPr>
              <a:t>．物质的三态</a:t>
            </a:r>
            <a:endParaRPr lang="zh-CN" altLang="en-US"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zh-CN">
                <a:cs typeface="Times New Roman" panose="02020603050405020304" pitchFamily="18" charset="0"/>
              </a:rPr>
              <a:t>(1)</a:t>
            </a:r>
            <a:r>
              <a:rPr lang="zh-CN" altLang="en-US">
                <a:cs typeface="Times New Roman" panose="02020603050405020304" pitchFamily="18" charset="0"/>
              </a:rPr>
              <a:t>固态：分子间距离较小，有一定的体积和形状。</a:t>
            </a:r>
            <a:endParaRPr lang="zh-CN" altLang="en-US"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zh-CN">
                <a:cs typeface="Times New Roman" panose="02020603050405020304" pitchFamily="18" charset="0"/>
              </a:rPr>
              <a:t>(2)</a:t>
            </a:r>
            <a:r>
              <a:rPr lang="zh-CN" altLang="en-US">
                <a:cs typeface="Times New Roman" panose="02020603050405020304" pitchFamily="18" charset="0"/>
              </a:rPr>
              <a:t>液态：分子间距离较大，有一定的体积，但形状不确定。</a:t>
            </a:r>
            <a:endParaRPr lang="zh-CN" altLang="en-US"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zh-CN">
                <a:cs typeface="Times New Roman" panose="02020603050405020304" pitchFamily="18" charset="0"/>
              </a:rPr>
              <a:t>(3)</a:t>
            </a:r>
            <a:r>
              <a:rPr lang="zh-CN" altLang="en-US">
                <a:cs typeface="Times New Roman" panose="02020603050405020304" pitchFamily="18" charset="0"/>
              </a:rPr>
              <a:t>气态：分子间距离很大，没有固定的体积和形状。</a:t>
            </a:r>
            <a:endParaRPr lang="zh-CN" altLang="en-US">
              <a:cs typeface="Times New Roman" panose="02020603050405020304" pitchFamily="18" charset="0"/>
            </a:endParaRPr>
          </a:p>
        </p:txBody>
      </p:sp>
      <p:pic>
        <p:nvPicPr>
          <p:cNvPr id="3891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68313" y="738188"/>
            <a:ext cx="1143000" cy="393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42" name="TextBox 1"/>
          <p:cNvSpPr txBox="1">
            <a:spLocks noChangeArrowheads="1"/>
          </p:cNvSpPr>
          <p:nvPr/>
        </p:nvSpPr>
        <p:spPr bwMode="auto">
          <a:xfrm>
            <a:off x="346075" y="617538"/>
            <a:ext cx="8797925" cy="3292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>
                <a:cs typeface="Times New Roman" panose="02020603050405020304" pitchFamily="18" charset="0"/>
              </a:rPr>
              <a:t>(2)</a:t>
            </a:r>
            <a:r>
              <a:rPr lang="zh-CN" altLang="en-US">
                <a:cs typeface="Times New Roman" panose="02020603050405020304" pitchFamily="18" charset="0"/>
              </a:rPr>
              <a:t>把石棉网垫在烧杯下，并将试管放在水中加热，是为了使固体受热</a:t>
            </a:r>
            <a:endParaRPr lang="zh-CN" altLang="en-US"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zh-CN">
                <a:cs typeface="Times New Roman" panose="02020603050405020304" pitchFamily="18" charset="0"/>
              </a:rPr>
              <a:t>_______(</a:t>
            </a:r>
            <a:r>
              <a:rPr lang="zh-CN" altLang="en-US">
                <a:cs typeface="Times New Roman" panose="02020603050405020304" pitchFamily="18" charset="0"/>
              </a:rPr>
              <a:t>选填“均匀”</a:t>
            </a:r>
            <a:r>
              <a:rPr lang="zh-CN" altLang="en-US"/>
              <a:t>或</a:t>
            </a:r>
            <a:r>
              <a:rPr lang="zh-CN" altLang="en-US">
                <a:cs typeface="Times New Roman" panose="02020603050405020304" pitchFamily="18" charset="0"/>
              </a:rPr>
              <a:t>“</a:t>
            </a:r>
            <a:r>
              <a:rPr lang="zh-CN" altLang="en-US"/>
              <a:t>不均匀</a:t>
            </a:r>
            <a:r>
              <a:rPr lang="zh-CN" altLang="en-US">
                <a:cs typeface="Times New Roman" panose="02020603050405020304" pitchFamily="18" charset="0"/>
              </a:rPr>
              <a:t>”</a:t>
            </a:r>
            <a:r>
              <a:rPr lang="en-US" altLang="zh-CN"/>
              <a:t>)</a:t>
            </a:r>
            <a:r>
              <a:rPr lang="zh-CN" altLang="en-US"/>
              <a:t>。</a:t>
            </a:r>
            <a:endParaRPr lang="zh-CN" altLang="en-US"/>
          </a:p>
          <a:p>
            <a:pPr eaLnBrk="1" hangingPunct="1"/>
            <a:r>
              <a:rPr lang="en-US" altLang="zh-CN"/>
              <a:t>(3)</a:t>
            </a:r>
            <a:r>
              <a:rPr lang="zh-CN" altLang="en-US"/>
              <a:t>将温度计插入试管中时，温度计的玻璃泡要全部插入固体中，不要碰</a:t>
            </a:r>
            <a:endParaRPr lang="zh-CN" altLang="en-US"/>
          </a:p>
          <a:p>
            <a:pPr eaLnBrk="1" hangingPunct="1"/>
            <a:r>
              <a:rPr lang="zh-CN" altLang="en-US"/>
              <a:t>到 </a:t>
            </a:r>
            <a:r>
              <a:rPr lang="en-US" altLang="zh-CN"/>
              <a:t>_______________</a:t>
            </a:r>
            <a:r>
              <a:rPr lang="zh-CN" altLang="en-US"/>
              <a:t>。</a:t>
            </a:r>
            <a:endParaRPr lang="zh-CN" altLang="en-US"/>
          </a:p>
          <a:p>
            <a:pPr eaLnBrk="1" hangingPunct="1"/>
            <a:r>
              <a:rPr lang="en-US" altLang="zh-CN"/>
              <a:t>(4)</a:t>
            </a:r>
            <a:r>
              <a:rPr lang="zh-CN" altLang="en-US"/>
              <a:t>实验室常用的温度计是利用 </a:t>
            </a:r>
            <a:r>
              <a:rPr lang="en-US" altLang="zh-CN"/>
              <a:t>_______________</a:t>
            </a:r>
            <a:r>
              <a:rPr lang="zh-CN" altLang="en-US"/>
              <a:t>的性质制成的。如图乙</a:t>
            </a:r>
            <a:endParaRPr lang="zh-CN" altLang="en-US"/>
          </a:p>
          <a:p>
            <a:pPr eaLnBrk="1" hangingPunct="1"/>
            <a:r>
              <a:rPr lang="zh-CN" altLang="en-US"/>
              <a:t>所示，温度计读数方法正确的是</a:t>
            </a:r>
            <a:r>
              <a:rPr lang="en-US" altLang="zh-CN"/>
              <a:t>____(</a:t>
            </a:r>
            <a:r>
              <a:rPr lang="zh-CN" altLang="en-US"/>
              <a:t>选填</a:t>
            </a:r>
            <a:r>
              <a:rPr lang="zh-CN" altLang="en-US">
                <a:cs typeface="Times New Roman" panose="02020603050405020304" pitchFamily="18" charset="0"/>
              </a:rPr>
              <a:t>“</a:t>
            </a:r>
            <a:r>
              <a:rPr lang="en-US" altLang="zh-CN" i="1"/>
              <a:t>A</a:t>
            </a:r>
            <a:r>
              <a:rPr lang="en-US" altLang="zh-CN">
                <a:cs typeface="Times New Roman" panose="02020603050405020304" pitchFamily="18" charset="0"/>
              </a:rPr>
              <a:t>”“</a:t>
            </a:r>
            <a:r>
              <a:rPr lang="en-US" altLang="zh-CN" i="1"/>
              <a:t>B</a:t>
            </a:r>
            <a:r>
              <a:rPr lang="en-US" altLang="zh-CN">
                <a:cs typeface="Times New Roman" panose="02020603050405020304" pitchFamily="18" charset="0"/>
              </a:rPr>
              <a:t>”</a:t>
            </a:r>
            <a:r>
              <a:rPr lang="zh-CN" altLang="en-US"/>
              <a:t>或</a:t>
            </a:r>
            <a:r>
              <a:rPr lang="zh-CN" altLang="en-US">
                <a:cs typeface="Times New Roman" panose="02020603050405020304" pitchFamily="18" charset="0"/>
              </a:rPr>
              <a:t>“</a:t>
            </a:r>
            <a:r>
              <a:rPr lang="en-US" altLang="zh-CN" i="1"/>
              <a:t>C</a:t>
            </a:r>
            <a:r>
              <a:rPr lang="en-US" altLang="zh-CN">
                <a:cs typeface="Times New Roman" panose="02020603050405020304" pitchFamily="18" charset="0"/>
              </a:rPr>
              <a:t>”</a:t>
            </a:r>
            <a:r>
              <a:rPr lang="en-US" altLang="zh-CN"/>
              <a:t>)</a:t>
            </a:r>
            <a:r>
              <a:rPr lang="zh-CN" altLang="en-US"/>
              <a:t>，则此时</a:t>
            </a:r>
            <a:endParaRPr lang="zh-CN" altLang="en-US"/>
          </a:p>
          <a:p>
            <a:pPr eaLnBrk="1" hangingPunct="1"/>
            <a:r>
              <a:rPr lang="zh-CN" altLang="en-US"/>
              <a:t>温度计的读数为</a:t>
            </a:r>
            <a:r>
              <a:rPr lang="en-US" altLang="zh-CN"/>
              <a:t>_____℃</a:t>
            </a:r>
            <a:r>
              <a:rPr lang="zh-CN" altLang="en-US"/>
              <a:t>。</a:t>
            </a:r>
            <a:endParaRPr lang="zh-CN" altLang="en-US"/>
          </a:p>
        </p:txBody>
      </p:sp>
      <p:sp>
        <p:nvSpPr>
          <p:cNvPr id="61443" name="Text Box 3"/>
          <p:cNvSpPr txBox="1">
            <a:spLocks noChangeArrowheads="1"/>
          </p:cNvSpPr>
          <p:nvPr/>
        </p:nvSpPr>
        <p:spPr bwMode="auto">
          <a:xfrm>
            <a:off x="146050" y="1025525"/>
            <a:ext cx="14732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 anchorCtr="1">
            <a:spAutoFit/>
          </a:bodyPr>
          <a:lstStyle/>
          <a:p>
            <a:r>
              <a:rPr lang="zh-CN" altLang="en-US">
                <a:solidFill>
                  <a:srgbClr val="C4000B"/>
                </a:solidFill>
                <a:cs typeface="Times New Roman" panose="02020603050405020304" pitchFamily="18" charset="0"/>
              </a:rPr>
              <a:t> 均匀 </a:t>
            </a:r>
            <a:endParaRPr lang="zh-CN" altLang="en-US">
              <a:solidFill>
                <a:srgbClr val="C4000B"/>
              </a:solidFill>
              <a:cs typeface="Times New Roman" panose="02020603050405020304" pitchFamily="18" charset="0"/>
            </a:endParaRPr>
          </a:p>
        </p:txBody>
      </p:sp>
      <p:sp>
        <p:nvSpPr>
          <p:cNvPr id="61444" name="Text Box 4"/>
          <p:cNvSpPr txBox="1">
            <a:spLocks noChangeArrowheads="1"/>
          </p:cNvSpPr>
          <p:nvPr/>
        </p:nvSpPr>
        <p:spPr bwMode="auto">
          <a:xfrm>
            <a:off x="263525" y="1939925"/>
            <a:ext cx="305435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 anchorCtr="1">
            <a:spAutoFit/>
          </a:bodyPr>
          <a:lstStyle/>
          <a:p>
            <a:r>
              <a:rPr lang="zh-CN" altLang="en-US">
                <a:solidFill>
                  <a:srgbClr val="C4000B"/>
                </a:solidFill>
              </a:rPr>
              <a:t>试管底或试管壁</a:t>
            </a:r>
            <a:endParaRPr lang="zh-CN" altLang="en-US">
              <a:solidFill>
                <a:srgbClr val="C4000B"/>
              </a:solidFill>
            </a:endParaRPr>
          </a:p>
        </p:txBody>
      </p:sp>
      <p:sp>
        <p:nvSpPr>
          <p:cNvPr id="61445" name="Text Box 5"/>
          <p:cNvSpPr txBox="1">
            <a:spLocks noChangeArrowheads="1"/>
          </p:cNvSpPr>
          <p:nvPr/>
        </p:nvSpPr>
        <p:spPr bwMode="auto">
          <a:xfrm>
            <a:off x="3451225" y="2397125"/>
            <a:ext cx="305435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 anchorCtr="1">
            <a:spAutoFit/>
          </a:bodyPr>
          <a:lstStyle/>
          <a:p>
            <a:r>
              <a:rPr lang="zh-CN" altLang="en-US">
                <a:solidFill>
                  <a:srgbClr val="C4000B"/>
                </a:solidFill>
              </a:rPr>
              <a:t>液体的热胀冷缩</a:t>
            </a:r>
            <a:endParaRPr lang="zh-CN" altLang="en-US">
              <a:solidFill>
                <a:srgbClr val="C4000B"/>
              </a:solidFill>
            </a:endParaRPr>
          </a:p>
        </p:txBody>
      </p:sp>
      <p:sp>
        <p:nvSpPr>
          <p:cNvPr id="61446" name="Text Box 6"/>
          <p:cNvSpPr txBox="1">
            <a:spLocks noChangeArrowheads="1"/>
          </p:cNvSpPr>
          <p:nvPr/>
        </p:nvSpPr>
        <p:spPr bwMode="auto">
          <a:xfrm>
            <a:off x="3825875" y="2854325"/>
            <a:ext cx="88265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 anchorCtr="1">
            <a:spAutoFit/>
          </a:bodyPr>
          <a:lstStyle/>
          <a:p>
            <a:r>
              <a:rPr lang="zh-CN" altLang="en-US">
                <a:solidFill>
                  <a:srgbClr val="C4000B"/>
                </a:solidFill>
              </a:rPr>
              <a:t> </a:t>
            </a:r>
            <a:r>
              <a:rPr lang="en-US" altLang="zh-CN" i="1">
                <a:solidFill>
                  <a:srgbClr val="C4000B"/>
                </a:solidFill>
              </a:rPr>
              <a:t>B</a:t>
            </a:r>
            <a:r>
              <a:rPr lang="en-US" altLang="zh-CN">
                <a:solidFill>
                  <a:srgbClr val="C4000B"/>
                </a:solidFill>
              </a:rPr>
              <a:t> </a:t>
            </a:r>
            <a:endParaRPr lang="zh-CN" altLang="en-US">
              <a:solidFill>
                <a:srgbClr val="C4000B"/>
              </a:solidFill>
            </a:endParaRPr>
          </a:p>
        </p:txBody>
      </p:sp>
      <p:sp>
        <p:nvSpPr>
          <p:cNvPr id="61447" name="Text Box 7"/>
          <p:cNvSpPr txBox="1">
            <a:spLocks noChangeArrowheads="1"/>
          </p:cNvSpPr>
          <p:nvPr/>
        </p:nvSpPr>
        <p:spPr bwMode="auto">
          <a:xfrm>
            <a:off x="2006600" y="3311525"/>
            <a:ext cx="10795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 anchorCtr="1">
            <a:spAutoFit/>
          </a:bodyPr>
          <a:lstStyle/>
          <a:p>
            <a:r>
              <a:rPr lang="zh-CN" altLang="en-US">
                <a:solidFill>
                  <a:srgbClr val="C4000B"/>
                </a:solidFill>
              </a:rPr>
              <a:t> </a:t>
            </a:r>
            <a:r>
              <a:rPr lang="en-US" altLang="zh-CN">
                <a:solidFill>
                  <a:srgbClr val="C4000B"/>
                </a:solidFill>
              </a:rPr>
              <a:t>46 </a:t>
            </a:r>
            <a:endParaRPr lang="zh-CN" altLang="en-US">
              <a:solidFill>
                <a:srgbClr val="C4000B"/>
              </a:solidFill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3" grpId="0"/>
      <p:bldP spid="61444" grpId="0"/>
      <p:bldP spid="61445" grpId="0"/>
      <p:bldP spid="61446" grpId="0"/>
      <p:bldP spid="61447" grpId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2466" name="TextBox 1"/>
          <p:cNvSpPr txBox="1">
            <a:spLocks noChangeArrowheads="1"/>
          </p:cNvSpPr>
          <p:nvPr/>
        </p:nvSpPr>
        <p:spPr bwMode="auto">
          <a:xfrm>
            <a:off x="346075" y="617538"/>
            <a:ext cx="8389938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>
                <a:solidFill>
                  <a:srgbClr val="CC0000"/>
                </a:solidFill>
                <a:cs typeface="Times New Roman" panose="02020603050405020304" pitchFamily="18" charset="0"/>
              </a:rPr>
              <a:t>【</a:t>
            </a:r>
            <a:r>
              <a:rPr lang="zh-CN" altLang="en-US">
                <a:solidFill>
                  <a:srgbClr val="CC0000"/>
                </a:solidFill>
                <a:cs typeface="Times New Roman" panose="02020603050405020304" pitchFamily="18" charset="0"/>
              </a:rPr>
              <a:t>进行实验与收集证据</a:t>
            </a:r>
            <a:r>
              <a:rPr lang="en-US" altLang="zh-CN">
                <a:solidFill>
                  <a:srgbClr val="CC0000"/>
                </a:solidFill>
                <a:cs typeface="Times New Roman" panose="02020603050405020304" pitchFamily="18" charset="0"/>
              </a:rPr>
              <a:t>】</a:t>
            </a:r>
            <a:r>
              <a:rPr lang="zh-CN" altLang="en-US">
                <a:cs typeface="Times New Roman" panose="02020603050405020304" pitchFamily="18" charset="0"/>
              </a:rPr>
              <a:t>下表是实验中记录的数据。</a:t>
            </a:r>
            <a:endParaRPr lang="zh-CN" altLang="en-US">
              <a:cs typeface="Times New Roman" panose="02020603050405020304" pitchFamily="18" charset="0"/>
            </a:endParaRPr>
          </a:p>
        </p:txBody>
      </p:sp>
      <p:graphicFrame>
        <p:nvGraphicFramePr>
          <p:cNvPr id="62614" name="Group 150"/>
          <p:cNvGraphicFramePr>
            <a:graphicFrameLocks noGrp="1"/>
          </p:cNvGraphicFramePr>
          <p:nvPr/>
        </p:nvGraphicFramePr>
        <p:xfrm>
          <a:off x="503238" y="1419225"/>
          <a:ext cx="8137525" cy="1402080"/>
        </p:xfrm>
        <a:graphic>
          <a:graphicData uri="http://schemas.openxmlformats.org/drawingml/2006/table">
            <a:tbl>
              <a:tblPr/>
              <a:tblGrid>
                <a:gridCol w="914400"/>
                <a:gridCol w="657225"/>
                <a:gridCol w="655637"/>
                <a:gridCol w="657225"/>
                <a:gridCol w="657225"/>
                <a:gridCol w="655638"/>
                <a:gridCol w="657225"/>
                <a:gridCol w="655637"/>
                <a:gridCol w="657225"/>
                <a:gridCol w="657225"/>
                <a:gridCol w="655638"/>
                <a:gridCol w="657225"/>
              </a:tblGrid>
              <a:tr h="396875">
                <a:tc>
                  <a:txBody>
                    <a:bodyPr vert="horz" wrap="square"/>
                    <a:lstStyle>
                      <a:lvl1pPr algn="just" eaLnBrk="0" hangingPunct="0">
                        <a:lnSpc>
                          <a:spcPct val="110000"/>
                        </a:lnSpc>
                        <a:spcBef>
                          <a:spcPts val="9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1600">
                          <a:solidFill>
                            <a:schemeClr val="accent1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1pPr>
                      <a:lvl2pPr algn="just" eaLnBrk="0" hangingPunct="0">
                        <a:lnSpc>
                          <a:spcPct val="120000"/>
                        </a:lnSpc>
                        <a:spcAft>
                          <a:spcPts val="900"/>
                        </a:spcAft>
                        <a:buClr>
                          <a:srgbClr val="ECA280"/>
                        </a:buClr>
                        <a:buFont typeface="幼圆" panose="02010509060101010101" pitchFamily="49" charset="-122"/>
                        <a:defRPr sz="1100">
                          <a:solidFill>
                            <a:schemeClr val="tx1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2pPr>
                      <a:lvl3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1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3pPr>
                      <a:lvl4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4pPr>
                      <a:lvl5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5pPr>
                      <a:lvl6pPr marL="18275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6pPr>
                      <a:lvl7pPr marL="22847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7pPr>
                      <a:lvl8pPr marL="27419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8pPr>
                      <a:lvl9pPr marL="31991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时间</a:t>
                      </a:r>
                      <a:r>
                        <a:rPr kumimoji="0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/min</a:t>
                      </a:r>
                      <a:endParaRPr kumimoji="0" lang="en-US" altLang="zh-CN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>
                      <a:lvl1pPr algn="just" eaLnBrk="0" hangingPunct="0">
                        <a:lnSpc>
                          <a:spcPct val="110000"/>
                        </a:lnSpc>
                        <a:spcBef>
                          <a:spcPts val="9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1600">
                          <a:solidFill>
                            <a:schemeClr val="accent1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1pPr>
                      <a:lvl2pPr algn="just" eaLnBrk="0" hangingPunct="0">
                        <a:lnSpc>
                          <a:spcPct val="120000"/>
                        </a:lnSpc>
                        <a:spcAft>
                          <a:spcPts val="900"/>
                        </a:spcAft>
                        <a:buClr>
                          <a:srgbClr val="ECA280"/>
                        </a:buClr>
                        <a:buFont typeface="幼圆" panose="02010509060101010101" pitchFamily="49" charset="-122"/>
                        <a:defRPr sz="1100">
                          <a:solidFill>
                            <a:schemeClr val="tx1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2pPr>
                      <a:lvl3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1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3pPr>
                      <a:lvl4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4pPr>
                      <a:lvl5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5pPr>
                      <a:lvl6pPr marL="18275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6pPr>
                      <a:lvl7pPr marL="22847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7pPr>
                      <a:lvl8pPr marL="27419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8pPr>
                      <a:lvl9pPr marL="31991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0</a:t>
                      </a:r>
                      <a:endParaRPr kumimoji="0" lang="en-US" altLang="zh-CN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>
                      <a:lvl1pPr algn="just" eaLnBrk="0" hangingPunct="0">
                        <a:lnSpc>
                          <a:spcPct val="110000"/>
                        </a:lnSpc>
                        <a:spcBef>
                          <a:spcPts val="9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1600">
                          <a:solidFill>
                            <a:schemeClr val="accent1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1pPr>
                      <a:lvl2pPr algn="just" eaLnBrk="0" hangingPunct="0">
                        <a:lnSpc>
                          <a:spcPct val="120000"/>
                        </a:lnSpc>
                        <a:spcAft>
                          <a:spcPts val="900"/>
                        </a:spcAft>
                        <a:buClr>
                          <a:srgbClr val="ECA280"/>
                        </a:buClr>
                        <a:buFont typeface="幼圆" panose="02010509060101010101" pitchFamily="49" charset="-122"/>
                        <a:defRPr sz="1100">
                          <a:solidFill>
                            <a:schemeClr val="tx1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2pPr>
                      <a:lvl3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1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3pPr>
                      <a:lvl4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4pPr>
                      <a:lvl5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5pPr>
                      <a:lvl6pPr marL="18275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6pPr>
                      <a:lvl7pPr marL="22847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7pPr>
                      <a:lvl8pPr marL="27419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8pPr>
                      <a:lvl9pPr marL="31991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</a:t>
                      </a:r>
                      <a:endParaRPr kumimoji="0" lang="en-US" altLang="zh-CN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>
                      <a:lvl1pPr algn="just" eaLnBrk="0" hangingPunct="0">
                        <a:lnSpc>
                          <a:spcPct val="110000"/>
                        </a:lnSpc>
                        <a:spcBef>
                          <a:spcPts val="9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1600">
                          <a:solidFill>
                            <a:schemeClr val="accent1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1pPr>
                      <a:lvl2pPr algn="just" eaLnBrk="0" hangingPunct="0">
                        <a:lnSpc>
                          <a:spcPct val="120000"/>
                        </a:lnSpc>
                        <a:spcAft>
                          <a:spcPts val="900"/>
                        </a:spcAft>
                        <a:buClr>
                          <a:srgbClr val="ECA280"/>
                        </a:buClr>
                        <a:buFont typeface="幼圆" panose="02010509060101010101" pitchFamily="49" charset="-122"/>
                        <a:defRPr sz="1100">
                          <a:solidFill>
                            <a:schemeClr val="tx1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2pPr>
                      <a:lvl3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1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3pPr>
                      <a:lvl4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4pPr>
                      <a:lvl5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5pPr>
                      <a:lvl6pPr marL="18275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6pPr>
                      <a:lvl7pPr marL="22847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7pPr>
                      <a:lvl8pPr marL="27419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8pPr>
                      <a:lvl9pPr marL="31991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2</a:t>
                      </a:r>
                      <a:endParaRPr kumimoji="0" lang="en-US" altLang="zh-CN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>
                      <a:lvl1pPr algn="just" eaLnBrk="0" hangingPunct="0">
                        <a:lnSpc>
                          <a:spcPct val="110000"/>
                        </a:lnSpc>
                        <a:spcBef>
                          <a:spcPts val="9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1600">
                          <a:solidFill>
                            <a:schemeClr val="accent1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1pPr>
                      <a:lvl2pPr algn="just" eaLnBrk="0" hangingPunct="0">
                        <a:lnSpc>
                          <a:spcPct val="120000"/>
                        </a:lnSpc>
                        <a:spcAft>
                          <a:spcPts val="900"/>
                        </a:spcAft>
                        <a:buClr>
                          <a:srgbClr val="ECA280"/>
                        </a:buClr>
                        <a:buFont typeface="幼圆" panose="02010509060101010101" pitchFamily="49" charset="-122"/>
                        <a:defRPr sz="1100">
                          <a:solidFill>
                            <a:schemeClr val="tx1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2pPr>
                      <a:lvl3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1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3pPr>
                      <a:lvl4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4pPr>
                      <a:lvl5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5pPr>
                      <a:lvl6pPr marL="18275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6pPr>
                      <a:lvl7pPr marL="22847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7pPr>
                      <a:lvl8pPr marL="27419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8pPr>
                      <a:lvl9pPr marL="31991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3</a:t>
                      </a:r>
                      <a:endParaRPr kumimoji="0" lang="en-US" altLang="zh-CN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>
                      <a:lvl1pPr algn="just" eaLnBrk="0" hangingPunct="0">
                        <a:lnSpc>
                          <a:spcPct val="110000"/>
                        </a:lnSpc>
                        <a:spcBef>
                          <a:spcPts val="9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1600">
                          <a:solidFill>
                            <a:schemeClr val="accent1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1pPr>
                      <a:lvl2pPr algn="just" eaLnBrk="0" hangingPunct="0">
                        <a:lnSpc>
                          <a:spcPct val="120000"/>
                        </a:lnSpc>
                        <a:spcAft>
                          <a:spcPts val="900"/>
                        </a:spcAft>
                        <a:buClr>
                          <a:srgbClr val="ECA280"/>
                        </a:buClr>
                        <a:buFont typeface="幼圆" panose="02010509060101010101" pitchFamily="49" charset="-122"/>
                        <a:defRPr sz="1100">
                          <a:solidFill>
                            <a:schemeClr val="tx1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2pPr>
                      <a:lvl3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1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3pPr>
                      <a:lvl4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4pPr>
                      <a:lvl5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5pPr>
                      <a:lvl6pPr marL="18275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6pPr>
                      <a:lvl7pPr marL="22847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7pPr>
                      <a:lvl8pPr marL="27419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8pPr>
                      <a:lvl9pPr marL="31991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4</a:t>
                      </a:r>
                      <a:endParaRPr kumimoji="0" lang="en-US" altLang="zh-CN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>
                      <a:lvl1pPr algn="just" eaLnBrk="0" hangingPunct="0">
                        <a:lnSpc>
                          <a:spcPct val="110000"/>
                        </a:lnSpc>
                        <a:spcBef>
                          <a:spcPts val="9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1600">
                          <a:solidFill>
                            <a:schemeClr val="accent1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1pPr>
                      <a:lvl2pPr algn="just" eaLnBrk="0" hangingPunct="0">
                        <a:lnSpc>
                          <a:spcPct val="120000"/>
                        </a:lnSpc>
                        <a:spcAft>
                          <a:spcPts val="900"/>
                        </a:spcAft>
                        <a:buClr>
                          <a:srgbClr val="ECA280"/>
                        </a:buClr>
                        <a:buFont typeface="幼圆" panose="02010509060101010101" pitchFamily="49" charset="-122"/>
                        <a:defRPr sz="1100">
                          <a:solidFill>
                            <a:schemeClr val="tx1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2pPr>
                      <a:lvl3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1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3pPr>
                      <a:lvl4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4pPr>
                      <a:lvl5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5pPr>
                      <a:lvl6pPr marL="18275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6pPr>
                      <a:lvl7pPr marL="22847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7pPr>
                      <a:lvl8pPr marL="27419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8pPr>
                      <a:lvl9pPr marL="31991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5</a:t>
                      </a:r>
                      <a:endParaRPr kumimoji="0" lang="en-US" altLang="zh-CN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>
                      <a:lvl1pPr algn="just" eaLnBrk="0" hangingPunct="0">
                        <a:lnSpc>
                          <a:spcPct val="110000"/>
                        </a:lnSpc>
                        <a:spcBef>
                          <a:spcPts val="9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1600">
                          <a:solidFill>
                            <a:schemeClr val="accent1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1pPr>
                      <a:lvl2pPr algn="just" eaLnBrk="0" hangingPunct="0">
                        <a:lnSpc>
                          <a:spcPct val="120000"/>
                        </a:lnSpc>
                        <a:spcAft>
                          <a:spcPts val="900"/>
                        </a:spcAft>
                        <a:buClr>
                          <a:srgbClr val="ECA280"/>
                        </a:buClr>
                        <a:buFont typeface="幼圆" panose="02010509060101010101" pitchFamily="49" charset="-122"/>
                        <a:defRPr sz="1100">
                          <a:solidFill>
                            <a:schemeClr val="tx1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2pPr>
                      <a:lvl3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1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3pPr>
                      <a:lvl4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4pPr>
                      <a:lvl5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5pPr>
                      <a:lvl6pPr marL="18275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6pPr>
                      <a:lvl7pPr marL="22847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7pPr>
                      <a:lvl8pPr marL="27419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8pPr>
                      <a:lvl9pPr marL="31991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6</a:t>
                      </a:r>
                      <a:endParaRPr kumimoji="0" lang="en-US" altLang="zh-CN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>
                      <a:lvl1pPr algn="just" eaLnBrk="0" hangingPunct="0">
                        <a:lnSpc>
                          <a:spcPct val="110000"/>
                        </a:lnSpc>
                        <a:spcBef>
                          <a:spcPts val="9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1600">
                          <a:solidFill>
                            <a:schemeClr val="accent1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1pPr>
                      <a:lvl2pPr algn="just" eaLnBrk="0" hangingPunct="0">
                        <a:lnSpc>
                          <a:spcPct val="120000"/>
                        </a:lnSpc>
                        <a:spcAft>
                          <a:spcPts val="900"/>
                        </a:spcAft>
                        <a:buClr>
                          <a:srgbClr val="ECA280"/>
                        </a:buClr>
                        <a:buFont typeface="幼圆" panose="02010509060101010101" pitchFamily="49" charset="-122"/>
                        <a:defRPr sz="1100">
                          <a:solidFill>
                            <a:schemeClr val="tx1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2pPr>
                      <a:lvl3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1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3pPr>
                      <a:lvl4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4pPr>
                      <a:lvl5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5pPr>
                      <a:lvl6pPr marL="18275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6pPr>
                      <a:lvl7pPr marL="22847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7pPr>
                      <a:lvl8pPr marL="27419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8pPr>
                      <a:lvl9pPr marL="31991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7</a:t>
                      </a:r>
                      <a:endParaRPr kumimoji="0" lang="en-US" altLang="zh-CN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>
                      <a:lvl1pPr algn="just" eaLnBrk="0" hangingPunct="0">
                        <a:lnSpc>
                          <a:spcPct val="110000"/>
                        </a:lnSpc>
                        <a:spcBef>
                          <a:spcPts val="9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1600">
                          <a:solidFill>
                            <a:schemeClr val="accent1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1pPr>
                      <a:lvl2pPr algn="just" eaLnBrk="0" hangingPunct="0">
                        <a:lnSpc>
                          <a:spcPct val="120000"/>
                        </a:lnSpc>
                        <a:spcAft>
                          <a:spcPts val="900"/>
                        </a:spcAft>
                        <a:buClr>
                          <a:srgbClr val="ECA280"/>
                        </a:buClr>
                        <a:buFont typeface="幼圆" panose="02010509060101010101" pitchFamily="49" charset="-122"/>
                        <a:defRPr sz="1100">
                          <a:solidFill>
                            <a:schemeClr val="tx1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2pPr>
                      <a:lvl3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1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3pPr>
                      <a:lvl4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4pPr>
                      <a:lvl5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5pPr>
                      <a:lvl6pPr marL="18275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6pPr>
                      <a:lvl7pPr marL="22847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7pPr>
                      <a:lvl8pPr marL="27419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8pPr>
                      <a:lvl9pPr marL="31991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8</a:t>
                      </a:r>
                      <a:endParaRPr kumimoji="0" lang="en-US" altLang="zh-CN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>
                      <a:lvl1pPr algn="just" eaLnBrk="0" hangingPunct="0">
                        <a:lnSpc>
                          <a:spcPct val="110000"/>
                        </a:lnSpc>
                        <a:spcBef>
                          <a:spcPts val="9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1600">
                          <a:solidFill>
                            <a:schemeClr val="accent1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1pPr>
                      <a:lvl2pPr algn="just" eaLnBrk="0" hangingPunct="0">
                        <a:lnSpc>
                          <a:spcPct val="120000"/>
                        </a:lnSpc>
                        <a:spcAft>
                          <a:spcPts val="900"/>
                        </a:spcAft>
                        <a:buClr>
                          <a:srgbClr val="ECA280"/>
                        </a:buClr>
                        <a:buFont typeface="幼圆" panose="02010509060101010101" pitchFamily="49" charset="-122"/>
                        <a:defRPr sz="1100">
                          <a:solidFill>
                            <a:schemeClr val="tx1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2pPr>
                      <a:lvl3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1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3pPr>
                      <a:lvl4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4pPr>
                      <a:lvl5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5pPr>
                      <a:lvl6pPr marL="18275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6pPr>
                      <a:lvl7pPr marL="22847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7pPr>
                      <a:lvl8pPr marL="27419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8pPr>
                      <a:lvl9pPr marL="31991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9</a:t>
                      </a:r>
                      <a:endParaRPr kumimoji="0" lang="en-US" altLang="zh-CN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>
                      <a:lvl1pPr algn="just" eaLnBrk="0" hangingPunct="0">
                        <a:lnSpc>
                          <a:spcPct val="110000"/>
                        </a:lnSpc>
                        <a:spcBef>
                          <a:spcPts val="9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1600">
                          <a:solidFill>
                            <a:schemeClr val="accent1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1pPr>
                      <a:lvl2pPr algn="just" eaLnBrk="0" hangingPunct="0">
                        <a:lnSpc>
                          <a:spcPct val="120000"/>
                        </a:lnSpc>
                        <a:spcAft>
                          <a:spcPts val="900"/>
                        </a:spcAft>
                        <a:buClr>
                          <a:srgbClr val="ECA280"/>
                        </a:buClr>
                        <a:buFont typeface="幼圆" panose="02010509060101010101" pitchFamily="49" charset="-122"/>
                        <a:defRPr sz="1100">
                          <a:solidFill>
                            <a:schemeClr val="tx1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2pPr>
                      <a:lvl3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1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3pPr>
                      <a:lvl4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4pPr>
                      <a:lvl5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5pPr>
                      <a:lvl6pPr marL="18275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6pPr>
                      <a:lvl7pPr marL="22847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7pPr>
                      <a:lvl8pPr marL="27419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8pPr>
                      <a:lvl9pPr marL="31991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10</a:t>
                      </a:r>
                      <a:endParaRPr kumimoji="0" lang="en-US" altLang="zh-CN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875">
                <a:tc>
                  <a:txBody>
                    <a:bodyPr vert="horz" wrap="square"/>
                    <a:lstStyle>
                      <a:lvl1pPr algn="just" eaLnBrk="0" hangingPunct="0">
                        <a:lnSpc>
                          <a:spcPct val="110000"/>
                        </a:lnSpc>
                        <a:spcBef>
                          <a:spcPts val="9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1600">
                          <a:solidFill>
                            <a:schemeClr val="accent1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1pPr>
                      <a:lvl2pPr algn="just" eaLnBrk="0" hangingPunct="0">
                        <a:lnSpc>
                          <a:spcPct val="120000"/>
                        </a:lnSpc>
                        <a:spcAft>
                          <a:spcPts val="900"/>
                        </a:spcAft>
                        <a:buClr>
                          <a:srgbClr val="ECA280"/>
                        </a:buClr>
                        <a:buFont typeface="幼圆" panose="02010509060101010101" pitchFamily="49" charset="-122"/>
                        <a:defRPr sz="1100">
                          <a:solidFill>
                            <a:schemeClr val="tx1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2pPr>
                      <a:lvl3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1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3pPr>
                      <a:lvl4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4pPr>
                      <a:lvl5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5pPr>
                      <a:lvl6pPr marL="18275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6pPr>
                      <a:lvl7pPr marL="22847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7pPr>
                      <a:lvl8pPr marL="27419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8pPr>
                      <a:lvl9pPr marL="31991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温度</a:t>
                      </a:r>
                      <a:r>
                        <a:rPr kumimoji="0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/℃</a:t>
                      </a:r>
                      <a:endParaRPr kumimoji="0" lang="en-US" altLang="zh-CN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>
                      <a:lvl1pPr algn="just" eaLnBrk="0" hangingPunct="0">
                        <a:lnSpc>
                          <a:spcPct val="110000"/>
                        </a:lnSpc>
                        <a:spcBef>
                          <a:spcPts val="9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1600">
                          <a:solidFill>
                            <a:schemeClr val="accent1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1pPr>
                      <a:lvl2pPr algn="just" eaLnBrk="0" hangingPunct="0">
                        <a:lnSpc>
                          <a:spcPct val="120000"/>
                        </a:lnSpc>
                        <a:spcAft>
                          <a:spcPts val="900"/>
                        </a:spcAft>
                        <a:buClr>
                          <a:srgbClr val="ECA280"/>
                        </a:buClr>
                        <a:buFont typeface="幼圆" panose="02010509060101010101" pitchFamily="49" charset="-122"/>
                        <a:defRPr sz="1100">
                          <a:solidFill>
                            <a:schemeClr val="tx1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2pPr>
                      <a:lvl3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1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3pPr>
                      <a:lvl4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4pPr>
                      <a:lvl5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5pPr>
                      <a:lvl6pPr marL="18275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6pPr>
                      <a:lvl7pPr marL="22847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7pPr>
                      <a:lvl8pPr marL="27419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8pPr>
                      <a:lvl9pPr marL="31991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40</a:t>
                      </a:r>
                      <a:endParaRPr kumimoji="0" lang="en-US" altLang="zh-CN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>
                      <a:lvl1pPr algn="just" eaLnBrk="0" hangingPunct="0">
                        <a:lnSpc>
                          <a:spcPct val="110000"/>
                        </a:lnSpc>
                        <a:spcBef>
                          <a:spcPts val="9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1600">
                          <a:solidFill>
                            <a:schemeClr val="accent1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1pPr>
                      <a:lvl2pPr algn="just" eaLnBrk="0" hangingPunct="0">
                        <a:lnSpc>
                          <a:spcPct val="120000"/>
                        </a:lnSpc>
                        <a:spcAft>
                          <a:spcPts val="900"/>
                        </a:spcAft>
                        <a:buClr>
                          <a:srgbClr val="ECA280"/>
                        </a:buClr>
                        <a:buFont typeface="幼圆" panose="02010509060101010101" pitchFamily="49" charset="-122"/>
                        <a:defRPr sz="1100">
                          <a:solidFill>
                            <a:schemeClr val="tx1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2pPr>
                      <a:lvl3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1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3pPr>
                      <a:lvl4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4pPr>
                      <a:lvl5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5pPr>
                      <a:lvl6pPr marL="18275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6pPr>
                      <a:lvl7pPr marL="22847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7pPr>
                      <a:lvl8pPr marL="27419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8pPr>
                      <a:lvl9pPr marL="31991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42</a:t>
                      </a:r>
                      <a:endParaRPr kumimoji="0" lang="en-US" altLang="zh-CN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>
                      <a:lvl1pPr algn="just" eaLnBrk="0" hangingPunct="0">
                        <a:lnSpc>
                          <a:spcPct val="110000"/>
                        </a:lnSpc>
                        <a:spcBef>
                          <a:spcPts val="9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1600">
                          <a:solidFill>
                            <a:schemeClr val="accent1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1pPr>
                      <a:lvl2pPr algn="just" eaLnBrk="0" hangingPunct="0">
                        <a:lnSpc>
                          <a:spcPct val="120000"/>
                        </a:lnSpc>
                        <a:spcAft>
                          <a:spcPts val="900"/>
                        </a:spcAft>
                        <a:buClr>
                          <a:srgbClr val="ECA280"/>
                        </a:buClr>
                        <a:buFont typeface="幼圆" panose="02010509060101010101" pitchFamily="49" charset="-122"/>
                        <a:defRPr sz="1100">
                          <a:solidFill>
                            <a:schemeClr val="tx1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2pPr>
                      <a:lvl3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1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3pPr>
                      <a:lvl4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4pPr>
                      <a:lvl5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5pPr>
                      <a:lvl6pPr marL="18275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6pPr>
                      <a:lvl7pPr marL="22847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7pPr>
                      <a:lvl8pPr marL="27419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8pPr>
                      <a:lvl9pPr marL="31991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44</a:t>
                      </a:r>
                      <a:endParaRPr kumimoji="0" lang="en-US" altLang="zh-CN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>
                      <a:lvl1pPr algn="just" eaLnBrk="0" hangingPunct="0">
                        <a:lnSpc>
                          <a:spcPct val="110000"/>
                        </a:lnSpc>
                        <a:spcBef>
                          <a:spcPts val="9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1600">
                          <a:solidFill>
                            <a:schemeClr val="accent1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1pPr>
                      <a:lvl2pPr algn="just" eaLnBrk="0" hangingPunct="0">
                        <a:lnSpc>
                          <a:spcPct val="120000"/>
                        </a:lnSpc>
                        <a:spcAft>
                          <a:spcPts val="900"/>
                        </a:spcAft>
                        <a:buClr>
                          <a:srgbClr val="ECA280"/>
                        </a:buClr>
                        <a:buFont typeface="幼圆" panose="02010509060101010101" pitchFamily="49" charset="-122"/>
                        <a:defRPr sz="1100">
                          <a:solidFill>
                            <a:schemeClr val="tx1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2pPr>
                      <a:lvl3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1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3pPr>
                      <a:lvl4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4pPr>
                      <a:lvl5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5pPr>
                      <a:lvl6pPr marL="18275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6pPr>
                      <a:lvl7pPr marL="22847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7pPr>
                      <a:lvl8pPr marL="27419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8pPr>
                      <a:lvl9pPr marL="31991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45</a:t>
                      </a:r>
                      <a:endParaRPr kumimoji="0" lang="en-US" altLang="zh-CN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>
                      <a:lvl1pPr algn="just" eaLnBrk="0" hangingPunct="0">
                        <a:lnSpc>
                          <a:spcPct val="110000"/>
                        </a:lnSpc>
                        <a:spcBef>
                          <a:spcPts val="9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1600">
                          <a:solidFill>
                            <a:schemeClr val="accent1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1pPr>
                      <a:lvl2pPr algn="just" eaLnBrk="0" hangingPunct="0">
                        <a:lnSpc>
                          <a:spcPct val="120000"/>
                        </a:lnSpc>
                        <a:spcAft>
                          <a:spcPts val="900"/>
                        </a:spcAft>
                        <a:buClr>
                          <a:srgbClr val="ECA280"/>
                        </a:buClr>
                        <a:buFont typeface="幼圆" panose="02010509060101010101" pitchFamily="49" charset="-122"/>
                        <a:defRPr sz="1100">
                          <a:solidFill>
                            <a:schemeClr val="tx1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2pPr>
                      <a:lvl3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1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3pPr>
                      <a:lvl4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4pPr>
                      <a:lvl5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5pPr>
                      <a:lvl6pPr marL="18275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6pPr>
                      <a:lvl7pPr marL="22847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7pPr>
                      <a:lvl8pPr marL="27419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8pPr>
                      <a:lvl9pPr marL="31991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48</a:t>
                      </a:r>
                      <a:endParaRPr kumimoji="0" lang="en-US" altLang="zh-CN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>
                      <a:lvl1pPr algn="just" eaLnBrk="0" hangingPunct="0">
                        <a:lnSpc>
                          <a:spcPct val="110000"/>
                        </a:lnSpc>
                        <a:spcBef>
                          <a:spcPts val="9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1600">
                          <a:solidFill>
                            <a:schemeClr val="accent1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1pPr>
                      <a:lvl2pPr algn="just" eaLnBrk="0" hangingPunct="0">
                        <a:lnSpc>
                          <a:spcPct val="120000"/>
                        </a:lnSpc>
                        <a:spcAft>
                          <a:spcPts val="900"/>
                        </a:spcAft>
                        <a:buClr>
                          <a:srgbClr val="ECA280"/>
                        </a:buClr>
                        <a:buFont typeface="幼圆" panose="02010509060101010101" pitchFamily="49" charset="-122"/>
                        <a:defRPr sz="1100">
                          <a:solidFill>
                            <a:schemeClr val="tx1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2pPr>
                      <a:lvl3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1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3pPr>
                      <a:lvl4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4pPr>
                      <a:lvl5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5pPr>
                      <a:lvl6pPr marL="18275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6pPr>
                      <a:lvl7pPr marL="22847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7pPr>
                      <a:lvl8pPr marL="27419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8pPr>
                      <a:lvl9pPr marL="31991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48</a:t>
                      </a:r>
                      <a:endParaRPr kumimoji="0" lang="en-US" altLang="zh-CN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>
                      <a:lvl1pPr algn="just" eaLnBrk="0" hangingPunct="0">
                        <a:lnSpc>
                          <a:spcPct val="110000"/>
                        </a:lnSpc>
                        <a:spcBef>
                          <a:spcPts val="9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1600">
                          <a:solidFill>
                            <a:schemeClr val="accent1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1pPr>
                      <a:lvl2pPr algn="just" eaLnBrk="0" hangingPunct="0">
                        <a:lnSpc>
                          <a:spcPct val="120000"/>
                        </a:lnSpc>
                        <a:spcAft>
                          <a:spcPts val="900"/>
                        </a:spcAft>
                        <a:buClr>
                          <a:srgbClr val="ECA280"/>
                        </a:buClr>
                        <a:buFont typeface="幼圆" panose="02010509060101010101" pitchFamily="49" charset="-122"/>
                        <a:defRPr sz="1100">
                          <a:solidFill>
                            <a:schemeClr val="tx1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2pPr>
                      <a:lvl3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1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3pPr>
                      <a:lvl4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4pPr>
                      <a:lvl5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5pPr>
                      <a:lvl6pPr marL="18275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6pPr>
                      <a:lvl7pPr marL="22847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7pPr>
                      <a:lvl8pPr marL="27419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8pPr>
                      <a:lvl9pPr marL="31991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48</a:t>
                      </a:r>
                      <a:endParaRPr kumimoji="0" lang="en-US" altLang="zh-CN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>
                      <a:lvl1pPr algn="just" eaLnBrk="0" hangingPunct="0">
                        <a:lnSpc>
                          <a:spcPct val="110000"/>
                        </a:lnSpc>
                        <a:spcBef>
                          <a:spcPts val="9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1600">
                          <a:solidFill>
                            <a:schemeClr val="accent1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1pPr>
                      <a:lvl2pPr algn="just" eaLnBrk="0" hangingPunct="0">
                        <a:lnSpc>
                          <a:spcPct val="120000"/>
                        </a:lnSpc>
                        <a:spcAft>
                          <a:spcPts val="900"/>
                        </a:spcAft>
                        <a:buClr>
                          <a:srgbClr val="ECA280"/>
                        </a:buClr>
                        <a:buFont typeface="幼圆" panose="02010509060101010101" pitchFamily="49" charset="-122"/>
                        <a:defRPr sz="1100">
                          <a:solidFill>
                            <a:schemeClr val="tx1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2pPr>
                      <a:lvl3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1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3pPr>
                      <a:lvl4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4pPr>
                      <a:lvl5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5pPr>
                      <a:lvl6pPr marL="18275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6pPr>
                      <a:lvl7pPr marL="22847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7pPr>
                      <a:lvl8pPr marL="27419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8pPr>
                      <a:lvl9pPr marL="31991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48</a:t>
                      </a:r>
                      <a:endParaRPr kumimoji="0" lang="en-US" altLang="zh-CN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>
                      <a:lvl1pPr algn="just" eaLnBrk="0" hangingPunct="0">
                        <a:lnSpc>
                          <a:spcPct val="110000"/>
                        </a:lnSpc>
                        <a:spcBef>
                          <a:spcPts val="9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1600">
                          <a:solidFill>
                            <a:schemeClr val="accent1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1pPr>
                      <a:lvl2pPr algn="just" eaLnBrk="0" hangingPunct="0">
                        <a:lnSpc>
                          <a:spcPct val="120000"/>
                        </a:lnSpc>
                        <a:spcAft>
                          <a:spcPts val="900"/>
                        </a:spcAft>
                        <a:buClr>
                          <a:srgbClr val="ECA280"/>
                        </a:buClr>
                        <a:buFont typeface="幼圆" panose="02010509060101010101" pitchFamily="49" charset="-122"/>
                        <a:defRPr sz="1100">
                          <a:solidFill>
                            <a:schemeClr val="tx1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2pPr>
                      <a:lvl3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1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3pPr>
                      <a:lvl4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4pPr>
                      <a:lvl5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5pPr>
                      <a:lvl6pPr marL="18275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6pPr>
                      <a:lvl7pPr marL="22847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7pPr>
                      <a:lvl8pPr marL="27419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8pPr>
                      <a:lvl9pPr marL="31991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48</a:t>
                      </a:r>
                      <a:endParaRPr kumimoji="0" lang="en-US" altLang="zh-CN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>
                      <a:lvl1pPr algn="just" eaLnBrk="0" hangingPunct="0">
                        <a:lnSpc>
                          <a:spcPct val="110000"/>
                        </a:lnSpc>
                        <a:spcBef>
                          <a:spcPts val="9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1600">
                          <a:solidFill>
                            <a:schemeClr val="accent1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1pPr>
                      <a:lvl2pPr algn="just" eaLnBrk="0" hangingPunct="0">
                        <a:lnSpc>
                          <a:spcPct val="120000"/>
                        </a:lnSpc>
                        <a:spcAft>
                          <a:spcPts val="900"/>
                        </a:spcAft>
                        <a:buClr>
                          <a:srgbClr val="ECA280"/>
                        </a:buClr>
                        <a:buFont typeface="幼圆" panose="02010509060101010101" pitchFamily="49" charset="-122"/>
                        <a:defRPr sz="1100">
                          <a:solidFill>
                            <a:schemeClr val="tx1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2pPr>
                      <a:lvl3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1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3pPr>
                      <a:lvl4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4pPr>
                      <a:lvl5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5pPr>
                      <a:lvl6pPr marL="18275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6pPr>
                      <a:lvl7pPr marL="22847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7pPr>
                      <a:lvl8pPr marL="27419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8pPr>
                      <a:lvl9pPr marL="31991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50</a:t>
                      </a:r>
                      <a:endParaRPr kumimoji="0" lang="en-US" altLang="zh-CN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>
                      <a:lvl1pPr algn="just" eaLnBrk="0" hangingPunct="0">
                        <a:lnSpc>
                          <a:spcPct val="110000"/>
                        </a:lnSpc>
                        <a:spcBef>
                          <a:spcPts val="9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1600">
                          <a:solidFill>
                            <a:schemeClr val="accent1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1pPr>
                      <a:lvl2pPr algn="just" eaLnBrk="0" hangingPunct="0">
                        <a:lnSpc>
                          <a:spcPct val="120000"/>
                        </a:lnSpc>
                        <a:spcAft>
                          <a:spcPts val="900"/>
                        </a:spcAft>
                        <a:buClr>
                          <a:srgbClr val="ECA280"/>
                        </a:buClr>
                        <a:buFont typeface="幼圆" panose="02010509060101010101" pitchFamily="49" charset="-122"/>
                        <a:defRPr sz="1100">
                          <a:solidFill>
                            <a:schemeClr val="tx1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2pPr>
                      <a:lvl3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1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3pPr>
                      <a:lvl4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4pPr>
                      <a:lvl5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5pPr>
                      <a:lvl6pPr marL="18275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6pPr>
                      <a:lvl7pPr marL="22847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7pPr>
                      <a:lvl8pPr marL="27419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8pPr>
                      <a:lvl9pPr marL="31991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53</a:t>
                      </a:r>
                      <a:endParaRPr kumimoji="0" lang="en-US" altLang="zh-CN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fade/>
  </p:transition>
  <p:timing/>
</p:sld>
</file>

<file path=ppt/slides/slide5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3490" name="TextBox 1"/>
          <p:cNvSpPr txBox="1">
            <a:spLocks noChangeArrowheads="1"/>
          </p:cNvSpPr>
          <p:nvPr/>
        </p:nvSpPr>
        <p:spPr bwMode="auto">
          <a:xfrm>
            <a:off x="346075" y="617538"/>
            <a:ext cx="9158288" cy="237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>
                <a:solidFill>
                  <a:srgbClr val="CC0000"/>
                </a:solidFill>
                <a:cs typeface="Times New Roman" panose="02020603050405020304" pitchFamily="18" charset="0"/>
              </a:rPr>
              <a:t>【</a:t>
            </a:r>
            <a:r>
              <a:rPr lang="zh-CN" altLang="en-US">
                <a:solidFill>
                  <a:srgbClr val="CC0000"/>
                </a:solidFill>
                <a:cs typeface="Times New Roman" panose="02020603050405020304" pitchFamily="18" charset="0"/>
              </a:rPr>
              <a:t>分析与论证</a:t>
            </a:r>
            <a:r>
              <a:rPr lang="en-US" altLang="zh-CN">
                <a:solidFill>
                  <a:srgbClr val="CC0000"/>
                </a:solidFill>
                <a:cs typeface="Times New Roman" panose="02020603050405020304" pitchFamily="18" charset="0"/>
              </a:rPr>
              <a:t>】</a:t>
            </a:r>
            <a:endParaRPr lang="en-US" altLang="zh-CN">
              <a:cs typeface="Times New Roman" panose="02020603050405020304" pitchFamily="18" charset="0"/>
            </a:endParaRPr>
          </a:p>
          <a:p>
            <a:pPr eaLnBrk="1" hangingPunct="1"/>
            <a:r>
              <a:rPr lang="zh-CN" altLang="en-US">
                <a:cs typeface="Times New Roman" panose="02020603050405020304" pitchFamily="18" charset="0"/>
              </a:rPr>
              <a:t>根据表中数据可知，该物质是</a:t>
            </a:r>
            <a:r>
              <a:rPr lang="en-US" altLang="zh-CN">
                <a:cs typeface="Times New Roman" panose="02020603050405020304" pitchFamily="18" charset="0"/>
              </a:rPr>
              <a:t>_______(</a:t>
            </a:r>
            <a:r>
              <a:rPr lang="zh-CN" altLang="en-US">
                <a:cs typeface="Times New Roman" panose="02020603050405020304" pitchFamily="18" charset="0"/>
              </a:rPr>
              <a:t>选填“晶体”或“</a:t>
            </a:r>
            <a:r>
              <a:rPr lang="zh-CN" altLang="en-US"/>
              <a:t>非晶体</a:t>
            </a:r>
            <a:r>
              <a:rPr lang="zh-CN" altLang="en-US">
                <a:cs typeface="Times New Roman" panose="02020603050405020304" pitchFamily="18" charset="0"/>
              </a:rPr>
              <a:t>”</a:t>
            </a:r>
            <a:r>
              <a:rPr lang="en-US" altLang="zh-CN"/>
              <a:t>)</a:t>
            </a:r>
            <a:r>
              <a:rPr lang="zh-CN" altLang="en-US"/>
              <a:t>；在</a:t>
            </a:r>
            <a:endParaRPr lang="zh-CN" altLang="en-US"/>
          </a:p>
          <a:p>
            <a:pPr eaLnBrk="1" hangingPunct="1"/>
            <a:r>
              <a:rPr lang="zh-CN" altLang="en-US"/>
              <a:t>第</a:t>
            </a:r>
            <a:r>
              <a:rPr lang="en-US" altLang="zh-CN"/>
              <a:t>5 min</a:t>
            </a:r>
            <a:r>
              <a:rPr lang="zh-CN" altLang="en-US"/>
              <a:t>时，该物质</a:t>
            </a:r>
            <a:r>
              <a:rPr lang="en-US" altLang="zh-CN"/>
              <a:t>_______(</a:t>
            </a:r>
            <a:r>
              <a:rPr lang="zh-CN" altLang="en-US"/>
              <a:t>选填</a:t>
            </a:r>
            <a:r>
              <a:rPr lang="zh-CN" altLang="en-US">
                <a:cs typeface="Times New Roman" panose="02020603050405020304" pitchFamily="18" charset="0"/>
              </a:rPr>
              <a:t>“</a:t>
            </a:r>
            <a:r>
              <a:rPr lang="zh-CN" altLang="en-US"/>
              <a:t>吸收</a:t>
            </a:r>
            <a:r>
              <a:rPr lang="zh-CN" altLang="en-US">
                <a:cs typeface="Times New Roman" panose="02020603050405020304" pitchFamily="18" charset="0"/>
              </a:rPr>
              <a:t>”</a:t>
            </a:r>
            <a:r>
              <a:rPr lang="zh-CN" altLang="en-US"/>
              <a:t>或</a:t>
            </a:r>
            <a:r>
              <a:rPr lang="zh-CN" altLang="en-US">
                <a:cs typeface="Times New Roman" panose="02020603050405020304" pitchFamily="18" charset="0"/>
              </a:rPr>
              <a:t>“</a:t>
            </a:r>
            <a:r>
              <a:rPr lang="zh-CN" altLang="en-US"/>
              <a:t>不吸收</a:t>
            </a:r>
            <a:r>
              <a:rPr lang="zh-CN" altLang="en-US">
                <a:cs typeface="Times New Roman" panose="02020603050405020304" pitchFamily="18" charset="0"/>
              </a:rPr>
              <a:t>”</a:t>
            </a:r>
            <a:r>
              <a:rPr lang="en-US" altLang="zh-CN"/>
              <a:t>)</a:t>
            </a:r>
            <a:r>
              <a:rPr lang="zh-CN" altLang="en-US"/>
              <a:t>热量，处于</a:t>
            </a:r>
            <a:endParaRPr lang="zh-CN" altLang="en-US"/>
          </a:p>
          <a:p>
            <a:pPr eaLnBrk="1" hangingPunct="1"/>
            <a:r>
              <a:rPr lang="zh-CN" altLang="en-US"/>
              <a:t> </a:t>
            </a:r>
            <a:r>
              <a:rPr lang="en-US" altLang="zh-CN"/>
              <a:t>_________(</a:t>
            </a:r>
            <a:r>
              <a:rPr lang="zh-CN" altLang="en-US"/>
              <a:t>选填</a:t>
            </a:r>
            <a:r>
              <a:rPr lang="zh-CN" altLang="en-US">
                <a:cs typeface="Times New Roman" panose="02020603050405020304" pitchFamily="18" charset="0"/>
              </a:rPr>
              <a:t>“</a:t>
            </a:r>
            <a:r>
              <a:rPr lang="zh-CN" altLang="en-US"/>
              <a:t>固</a:t>
            </a:r>
            <a:r>
              <a:rPr lang="zh-CN" altLang="en-US">
                <a:cs typeface="Times New Roman" panose="02020603050405020304" pitchFamily="18" charset="0"/>
              </a:rPr>
              <a:t>”“</a:t>
            </a:r>
            <a:r>
              <a:rPr lang="zh-CN" altLang="en-US"/>
              <a:t>液</a:t>
            </a:r>
            <a:r>
              <a:rPr lang="zh-CN" altLang="en-US">
                <a:cs typeface="Times New Roman" panose="02020603050405020304" pitchFamily="18" charset="0"/>
              </a:rPr>
              <a:t>”</a:t>
            </a:r>
            <a:r>
              <a:rPr lang="zh-CN" altLang="en-US"/>
              <a:t>或</a:t>
            </a:r>
            <a:r>
              <a:rPr lang="zh-CN" altLang="en-US">
                <a:cs typeface="Times New Roman" panose="02020603050405020304" pitchFamily="18" charset="0"/>
              </a:rPr>
              <a:t>“</a:t>
            </a:r>
            <a:r>
              <a:rPr lang="zh-CN" altLang="en-US"/>
              <a:t>固液共存</a:t>
            </a:r>
            <a:r>
              <a:rPr lang="zh-CN" altLang="en-US">
                <a:cs typeface="Times New Roman" panose="02020603050405020304" pitchFamily="18" charset="0"/>
              </a:rPr>
              <a:t>”</a:t>
            </a:r>
            <a:r>
              <a:rPr lang="en-US" altLang="zh-CN"/>
              <a:t>)</a:t>
            </a:r>
            <a:r>
              <a:rPr lang="zh-CN" altLang="en-US"/>
              <a:t>态；温度为</a:t>
            </a:r>
            <a:r>
              <a:rPr lang="en-US" altLang="zh-CN"/>
              <a:t>50 ℃</a:t>
            </a:r>
            <a:r>
              <a:rPr lang="zh-CN" altLang="en-US"/>
              <a:t>时，</a:t>
            </a:r>
            <a:endParaRPr lang="zh-CN" altLang="en-US"/>
          </a:p>
          <a:p>
            <a:pPr eaLnBrk="1" hangingPunct="1"/>
            <a:r>
              <a:rPr lang="zh-CN" altLang="en-US"/>
              <a:t>该物质处于 </a:t>
            </a:r>
            <a:r>
              <a:rPr lang="en-US" altLang="zh-CN"/>
              <a:t>___(</a:t>
            </a:r>
            <a:r>
              <a:rPr lang="zh-CN" altLang="en-US"/>
              <a:t>选填</a:t>
            </a:r>
            <a:r>
              <a:rPr lang="zh-CN" altLang="en-US">
                <a:cs typeface="Times New Roman" panose="02020603050405020304" pitchFamily="18" charset="0"/>
              </a:rPr>
              <a:t>“</a:t>
            </a:r>
            <a:r>
              <a:rPr lang="zh-CN" altLang="en-US"/>
              <a:t>固</a:t>
            </a:r>
            <a:r>
              <a:rPr lang="zh-CN" altLang="en-US">
                <a:cs typeface="Times New Roman" panose="02020603050405020304" pitchFamily="18" charset="0"/>
              </a:rPr>
              <a:t>”“</a:t>
            </a:r>
            <a:r>
              <a:rPr lang="zh-CN" altLang="en-US"/>
              <a:t>液</a:t>
            </a:r>
            <a:r>
              <a:rPr lang="zh-CN" altLang="en-US">
                <a:cs typeface="Times New Roman" panose="02020603050405020304" pitchFamily="18" charset="0"/>
              </a:rPr>
              <a:t>”</a:t>
            </a:r>
            <a:r>
              <a:rPr lang="zh-CN" altLang="en-US"/>
              <a:t>或</a:t>
            </a:r>
            <a:r>
              <a:rPr lang="zh-CN" altLang="en-US">
                <a:cs typeface="Times New Roman" panose="02020603050405020304" pitchFamily="18" charset="0"/>
              </a:rPr>
              <a:t>“</a:t>
            </a:r>
            <a:r>
              <a:rPr lang="zh-CN" altLang="en-US"/>
              <a:t>固液共存</a:t>
            </a:r>
            <a:r>
              <a:rPr lang="zh-CN" altLang="en-US">
                <a:cs typeface="Times New Roman" panose="02020603050405020304" pitchFamily="18" charset="0"/>
              </a:rPr>
              <a:t>”</a:t>
            </a:r>
            <a:r>
              <a:rPr lang="en-US" altLang="zh-CN"/>
              <a:t>)</a:t>
            </a:r>
            <a:r>
              <a:rPr lang="zh-CN" altLang="en-US"/>
              <a:t>态。</a:t>
            </a:r>
            <a:endParaRPr lang="zh-CN" altLang="en-US"/>
          </a:p>
        </p:txBody>
      </p:sp>
      <p:sp>
        <p:nvSpPr>
          <p:cNvPr id="63491" name="Text Box 3"/>
          <p:cNvSpPr txBox="1">
            <a:spLocks noChangeArrowheads="1"/>
          </p:cNvSpPr>
          <p:nvPr/>
        </p:nvSpPr>
        <p:spPr bwMode="auto">
          <a:xfrm>
            <a:off x="3460750" y="1025525"/>
            <a:ext cx="14986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 anchorCtr="1">
            <a:spAutoFit/>
          </a:bodyPr>
          <a:lstStyle/>
          <a:p>
            <a:r>
              <a:rPr lang="zh-CN" altLang="en-US">
                <a:solidFill>
                  <a:srgbClr val="C4000B"/>
                </a:solidFill>
                <a:cs typeface="Times New Roman" panose="02020603050405020304" pitchFamily="18" charset="0"/>
              </a:rPr>
              <a:t> 晶体 </a:t>
            </a:r>
            <a:endParaRPr lang="zh-CN" altLang="en-US">
              <a:solidFill>
                <a:srgbClr val="C4000B"/>
              </a:solidFill>
              <a:cs typeface="Times New Roman" panose="02020603050405020304" pitchFamily="18" charset="0"/>
            </a:endParaRPr>
          </a:p>
        </p:txBody>
      </p:sp>
      <p:sp>
        <p:nvSpPr>
          <p:cNvPr id="63492" name="Text Box 4"/>
          <p:cNvSpPr txBox="1">
            <a:spLocks noChangeArrowheads="1"/>
          </p:cNvSpPr>
          <p:nvPr/>
        </p:nvSpPr>
        <p:spPr bwMode="auto">
          <a:xfrm>
            <a:off x="2317750" y="1482725"/>
            <a:ext cx="14986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 anchorCtr="1">
            <a:spAutoFit/>
          </a:bodyPr>
          <a:lstStyle/>
          <a:p>
            <a:r>
              <a:rPr lang="zh-CN" altLang="en-US">
                <a:solidFill>
                  <a:srgbClr val="C4000B"/>
                </a:solidFill>
              </a:rPr>
              <a:t> 吸收 </a:t>
            </a:r>
            <a:endParaRPr lang="zh-CN" altLang="en-US">
              <a:solidFill>
                <a:srgbClr val="C4000B"/>
              </a:solidFill>
            </a:endParaRPr>
          </a:p>
        </p:txBody>
      </p:sp>
      <p:sp>
        <p:nvSpPr>
          <p:cNvPr id="63493" name="Text Box 5"/>
          <p:cNvSpPr txBox="1">
            <a:spLocks noChangeArrowheads="1"/>
          </p:cNvSpPr>
          <p:nvPr/>
        </p:nvSpPr>
        <p:spPr bwMode="auto">
          <a:xfrm>
            <a:off x="200025" y="1939925"/>
            <a:ext cx="189865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 anchorCtr="1">
            <a:spAutoFit/>
          </a:bodyPr>
          <a:lstStyle/>
          <a:p>
            <a:r>
              <a:rPr lang="zh-CN" altLang="en-US">
                <a:solidFill>
                  <a:srgbClr val="C4000B"/>
                </a:solidFill>
              </a:rPr>
              <a:t>固液共存</a:t>
            </a:r>
            <a:endParaRPr lang="zh-CN" altLang="en-US">
              <a:solidFill>
                <a:srgbClr val="C4000B"/>
              </a:solidFill>
            </a:endParaRPr>
          </a:p>
        </p:txBody>
      </p:sp>
      <p:sp>
        <p:nvSpPr>
          <p:cNvPr id="63494" name="Text Box 6"/>
          <p:cNvSpPr txBox="1">
            <a:spLocks noChangeArrowheads="1"/>
          </p:cNvSpPr>
          <p:nvPr/>
        </p:nvSpPr>
        <p:spPr bwMode="auto">
          <a:xfrm>
            <a:off x="1685925" y="2397125"/>
            <a:ext cx="69215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 anchorCtr="1">
            <a:spAutoFit/>
          </a:bodyPr>
          <a:lstStyle/>
          <a:p>
            <a:r>
              <a:rPr lang="zh-CN" altLang="en-US">
                <a:solidFill>
                  <a:srgbClr val="C4000B"/>
                </a:solidFill>
              </a:rPr>
              <a:t>液</a:t>
            </a:r>
            <a:endParaRPr lang="zh-CN" altLang="en-US">
              <a:solidFill>
                <a:srgbClr val="C4000B"/>
              </a:solidFill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1" grpId="0"/>
      <p:bldP spid="63492" grpId="0"/>
      <p:bldP spid="63493" grpId="0"/>
      <p:bldP spid="63494" grpId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4514" name="TextBox 1"/>
          <p:cNvSpPr txBox="1">
            <a:spLocks noChangeArrowheads="1"/>
          </p:cNvSpPr>
          <p:nvPr/>
        </p:nvSpPr>
        <p:spPr bwMode="auto">
          <a:xfrm>
            <a:off x="287338" y="411163"/>
            <a:ext cx="8389937" cy="192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zh-CN" altLang="en-US"/>
              <a:t>补充设问</a:t>
            </a:r>
            <a:endParaRPr lang="zh-CN" altLang="en-US"/>
          </a:p>
          <a:p>
            <a:pPr eaLnBrk="1" hangingPunct="1"/>
            <a:r>
              <a:rPr lang="en-US" altLang="zh-CN">
                <a:solidFill>
                  <a:srgbClr val="CC0000"/>
                </a:solidFill>
                <a:cs typeface="Times New Roman" panose="02020603050405020304" pitchFamily="18" charset="0"/>
              </a:rPr>
              <a:t>【</a:t>
            </a:r>
            <a:r>
              <a:rPr lang="zh-CN" altLang="en-US">
                <a:solidFill>
                  <a:srgbClr val="CC0000"/>
                </a:solidFill>
                <a:cs typeface="Times New Roman" panose="02020603050405020304" pitchFamily="18" charset="0"/>
              </a:rPr>
              <a:t>交流与反思</a:t>
            </a:r>
            <a:r>
              <a:rPr lang="en-US" altLang="zh-CN">
                <a:solidFill>
                  <a:srgbClr val="CC0000"/>
                </a:solidFill>
                <a:cs typeface="Times New Roman" panose="02020603050405020304" pitchFamily="18" charset="0"/>
              </a:rPr>
              <a:t>】</a:t>
            </a:r>
            <a:r>
              <a:rPr lang="en-US" altLang="zh-CN">
                <a:cs typeface="Times New Roman" panose="02020603050405020304" pitchFamily="18" charset="0"/>
              </a:rPr>
              <a:t> </a:t>
            </a:r>
            <a:endParaRPr lang="en-US" altLang="zh-CN"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zh-CN">
                <a:cs typeface="Times New Roman" panose="02020603050405020304" pitchFamily="18" charset="0"/>
              </a:rPr>
              <a:t>(1)</a:t>
            </a:r>
            <a:r>
              <a:rPr lang="zh-CN" altLang="en-US">
                <a:cs typeface="Times New Roman" panose="02020603050405020304" pitchFamily="18" charset="0"/>
              </a:rPr>
              <a:t>能反映上述固体熔化时温度变化规律的是图丙中的</a:t>
            </a:r>
            <a:r>
              <a:rPr lang="zh-CN" altLang="en-US" u="sng">
                <a:cs typeface="Times New Roman" panose="02020603050405020304" pitchFamily="18" charset="0"/>
              </a:rPr>
              <a:t>      </a:t>
            </a:r>
            <a:r>
              <a:rPr lang="en-US" altLang="zh-CN">
                <a:cs typeface="Times New Roman" panose="02020603050405020304" pitchFamily="18" charset="0"/>
              </a:rPr>
              <a:t>(</a:t>
            </a:r>
            <a:r>
              <a:rPr lang="zh-CN" altLang="en-US">
                <a:cs typeface="Times New Roman" panose="02020603050405020304" pitchFamily="18" charset="0"/>
              </a:rPr>
              <a:t>选填“</a:t>
            </a:r>
            <a:r>
              <a:rPr lang="en-US" altLang="zh-CN">
                <a:cs typeface="Times New Roman" panose="02020603050405020304" pitchFamily="18" charset="0"/>
              </a:rPr>
              <a:t>a”</a:t>
            </a:r>
            <a:r>
              <a:rPr lang="zh-CN" altLang="en-US"/>
              <a:t>或</a:t>
            </a:r>
            <a:r>
              <a:rPr lang="zh-CN" altLang="en-US">
                <a:cs typeface="Times New Roman" panose="02020603050405020304" pitchFamily="18" charset="0"/>
              </a:rPr>
              <a:t>“</a:t>
            </a:r>
            <a:r>
              <a:rPr lang="en-US" altLang="zh-CN"/>
              <a:t>b</a:t>
            </a:r>
            <a:r>
              <a:rPr lang="en-US" altLang="zh-CN">
                <a:cs typeface="Times New Roman" panose="02020603050405020304" pitchFamily="18" charset="0"/>
              </a:rPr>
              <a:t>”</a:t>
            </a:r>
            <a:r>
              <a:rPr lang="en-US" altLang="zh-CN"/>
              <a:t>)</a:t>
            </a:r>
            <a:r>
              <a:rPr lang="zh-CN" altLang="en-US"/>
              <a:t>。 </a:t>
            </a:r>
            <a:endParaRPr lang="zh-CN" altLang="en-US"/>
          </a:p>
        </p:txBody>
      </p:sp>
      <p:pic>
        <p:nvPicPr>
          <p:cNvPr id="64515" name="Picture 3" descr="20JXWLJ-4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232025" y="2139950"/>
            <a:ext cx="3960813" cy="242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4516" name="Rectangle 4"/>
          <p:cNvSpPr>
            <a:spLocks noChangeArrowheads="1"/>
          </p:cNvSpPr>
          <p:nvPr/>
        </p:nvSpPr>
        <p:spPr bwMode="auto">
          <a:xfrm>
            <a:off x="6588125" y="1419225"/>
            <a:ext cx="441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hangingPunct="0">
              <a:lnSpc>
                <a:spcPct val="100000"/>
              </a:lnSpc>
            </a:pPr>
            <a:r>
              <a:rPr lang="en-US" altLang="zh-CN">
                <a:solidFill>
                  <a:srgbClr val="C4000B"/>
                </a:solidFill>
              </a:rPr>
              <a:t>a </a:t>
            </a:r>
            <a:endParaRPr lang="en-US" altLang="zh-CN">
              <a:solidFill>
                <a:srgbClr val="C4000B"/>
              </a:solidFill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6" grpId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97282" name="TextBox 1"/>
          <p:cNvSpPr txBox="1">
            <a:spLocks noChangeArrowheads="1"/>
          </p:cNvSpPr>
          <p:nvPr/>
        </p:nvSpPr>
        <p:spPr bwMode="auto">
          <a:xfrm>
            <a:off x="346075" y="617538"/>
            <a:ext cx="8978900" cy="146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>
                <a:cs typeface="Times New Roman" panose="02020603050405020304" pitchFamily="18" charset="0"/>
              </a:rPr>
              <a:t>(2)</a:t>
            </a:r>
            <a:r>
              <a:rPr lang="zh-CN" altLang="en-US">
                <a:cs typeface="Times New Roman" panose="02020603050405020304" pitchFamily="18" charset="0"/>
              </a:rPr>
              <a:t>该物质在熔化过程中第</a:t>
            </a:r>
            <a:r>
              <a:rPr lang="en-US" altLang="zh-CN">
                <a:cs typeface="Times New Roman" panose="02020603050405020304" pitchFamily="18" charset="0"/>
              </a:rPr>
              <a:t>4 min</a:t>
            </a:r>
            <a:r>
              <a:rPr lang="zh-CN" altLang="en-US">
                <a:cs typeface="Times New Roman" panose="02020603050405020304" pitchFamily="18" charset="0"/>
              </a:rPr>
              <a:t>时的内能</a:t>
            </a:r>
            <a:r>
              <a:rPr lang="en-US" altLang="zh-CN">
                <a:cs typeface="Times New Roman" panose="02020603050405020304" pitchFamily="18" charset="0"/>
              </a:rPr>
              <a:t>_______ (</a:t>
            </a:r>
            <a:r>
              <a:rPr lang="zh-CN" altLang="en-US">
                <a:cs typeface="Times New Roman" panose="02020603050405020304" pitchFamily="18" charset="0"/>
              </a:rPr>
              <a:t>选填“大于”“</a:t>
            </a:r>
            <a:r>
              <a:rPr lang="zh-CN" altLang="en-US"/>
              <a:t>等</a:t>
            </a:r>
            <a:endParaRPr lang="zh-CN" altLang="en-US"/>
          </a:p>
          <a:p>
            <a:pPr eaLnBrk="1" hangingPunct="1"/>
            <a:r>
              <a:rPr lang="zh-CN" altLang="en-US"/>
              <a:t>于</a:t>
            </a:r>
            <a:r>
              <a:rPr lang="zh-CN" altLang="en-US">
                <a:cs typeface="Times New Roman" panose="02020603050405020304" pitchFamily="18" charset="0"/>
              </a:rPr>
              <a:t>”</a:t>
            </a:r>
            <a:r>
              <a:rPr lang="zh-CN" altLang="en-US"/>
              <a:t>或</a:t>
            </a:r>
            <a:r>
              <a:rPr lang="zh-CN" altLang="en-US">
                <a:cs typeface="Times New Roman" panose="02020603050405020304" pitchFamily="18" charset="0"/>
              </a:rPr>
              <a:t>“</a:t>
            </a:r>
            <a:r>
              <a:rPr lang="zh-CN" altLang="en-US"/>
              <a:t>小于</a:t>
            </a:r>
            <a:r>
              <a:rPr lang="zh-CN" altLang="en-US">
                <a:cs typeface="Times New Roman" panose="02020603050405020304" pitchFamily="18" charset="0"/>
              </a:rPr>
              <a:t>”</a:t>
            </a:r>
            <a:r>
              <a:rPr lang="en-US" altLang="zh-CN"/>
              <a:t>)</a:t>
            </a:r>
            <a:r>
              <a:rPr lang="zh-CN" altLang="en-US"/>
              <a:t>第</a:t>
            </a:r>
            <a:r>
              <a:rPr lang="en-US" altLang="zh-CN"/>
              <a:t>8 min</a:t>
            </a:r>
            <a:r>
              <a:rPr lang="zh-CN" altLang="en-US"/>
              <a:t>时的内能，这是利用 </a:t>
            </a:r>
            <a:r>
              <a:rPr lang="en-US" altLang="zh-CN"/>
              <a:t>_______</a:t>
            </a:r>
            <a:r>
              <a:rPr lang="zh-CN" altLang="en-US"/>
              <a:t>的方式改变物体</a:t>
            </a:r>
            <a:endParaRPr lang="zh-CN" altLang="en-US"/>
          </a:p>
          <a:p>
            <a:pPr eaLnBrk="1" hangingPunct="1"/>
            <a:r>
              <a:rPr lang="zh-CN" altLang="en-US"/>
              <a:t>的内能。</a:t>
            </a:r>
            <a:endParaRPr lang="zh-CN" altLang="en-US"/>
          </a:p>
        </p:txBody>
      </p:sp>
      <p:sp>
        <p:nvSpPr>
          <p:cNvPr id="97283" name="Text Box 3"/>
          <p:cNvSpPr txBox="1">
            <a:spLocks noChangeArrowheads="1"/>
          </p:cNvSpPr>
          <p:nvPr/>
        </p:nvSpPr>
        <p:spPr bwMode="auto">
          <a:xfrm>
            <a:off x="4576763" y="568325"/>
            <a:ext cx="1831975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 anchorCtr="1">
            <a:spAutoFit/>
          </a:bodyPr>
          <a:lstStyle/>
          <a:p>
            <a:r>
              <a:rPr lang="zh-CN" altLang="en-US">
                <a:solidFill>
                  <a:srgbClr val="C4000B"/>
                </a:solidFill>
                <a:cs typeface="Times New Roman" panose="02020603050405020304" pitchFamily="18" charset="0"/>
              </a:rPr>
              <a:t> 小于</a:t>
            </a:r>
            <a:r>
              <a:rPr lang="zh-CN" altLang="en-US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endParaRPr lang="zh-CN" altLang="en-US">
              <a:solidFill>
                <a:srgbClr val="FF0000"/>
              </a:solidFill>
              <a:cs typeface="Times New Roman" panose="02020603050405020304" pitchFamily="18" charset="0"/>
            </a:endParaRPr>
          </a:p>
        </p:txBody>
      </p:sp>
      <p:sp>
        <p:nvSpPr>
          <p:cNvPr id="97284" name="Text Box 4"/>
          <p:cNvSpPr txBox="1">
            <a:spLocks noChangeArrowheads="1"/>
          </p:cNvSpPr>
          <p:nvPr/>
        </p:nvSpPr>
        <p:spPr bwMode="auto">
          <a:xfrm>
            <a:off x="5224463" y="1025525"/>
            <a:ext cx="1831975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 anchorCtr="1">
            <a:spAutoFit/>
          </a:bodyPr>
          <a:lstStyle/>
          <a:p>
            <a:r>
              <a:rPr lang="zh-CN" altLang="en-US">
                <a:solidFill>
                  <a:srgbClr val="C4000B"/>
                </a:solidFill>
                <a:cs typeface="Times New Roman" panose="02020603050405020304" pitchFamily="18" charset="0"/>
              </a:rPr>
              <a:t>热传递</a:t>
            </a:r>
            <a:endParaRPr lang="zh-CN" altLang="en-US">
              <a:solidFill>
                <a:srgbClr val="C4000B"/>
              </a:solidFill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283" grpId="0"/>
      <p:bldP spid="97284" grpId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98306" name="TextBox 1"/>
          <p:cNvSpPr txBox="1">
            <a:spLocks noChangeArrowheads="1"/>
          </p:cNvSpPr>
          <p:nvPr/>
        </p:nvSpPr>
        <p:spPr bwMode="auto">
          <a:xfrm>
            <a:off x="346075" y="617538"/>
            <a:ext cx="8389938" cy="146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>
                <a:latin typeface="黑体" panose="02010609060101010101" pitchFamily="49" charset="-122"/>
                <a:ea typeface="黑体" panose="02010609060101010101" pitchFamily="49" charset="-122"/>
                <a:cs typeface="Arial" panose="020b0604020202020204" pitchFamily="34" charset="0"/>
              </a:rPr>
              <a:t>        探究水沸腾时温度的变化特点</a:t>
            </a:r>
            <a:r>
              <a:rPr lang="en-US" altLang="zh-CN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(10</a:t>
            </a:r>
            <a:r>
              <a:rPr lang="zh-CN" altLang="en-US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年</a:t>
            </a:r>
            <a:r>
              <a:rPr lang="en-US" altLang="zh-CN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2</a:t>
            </a:r>
            <a:r>
              <a:rPr lang="zh-CN" altLang="en-US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考</a:t>
            </a:r>
            <a:r>
              <a:rPr lang="en-US" altLang="zh-CN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)</a:t>
            </a:r>
            <a:endParaRPr lang="en-US" altLang="zh-CN">
              <a:solidFill>
                <a:srgbClr val="CC0000"/>
              </a:solidFill>
              <a:latin typeface="黑体" panose="02010609060101010101" pitchFamily="49" charset="-122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zh-CN">
                <a:solidFill>
                  <a:srgbClr val="CC0000"/>
                </a:solidFill>
                <a:cs typeface="Times New Roman" panose="02020603050405020304" pitchFamily="18" charset="0"/>
              </a:rPr>
              <a:t>【</a:t>
            </a:r>
            <a:r>
              <a:rPr lang="zh-CN" altLang="en-US">
                <a:solidFill>
                  <a:srgbClr val="CC0000"/>
                </a:solidFill>
                <a:cs typeface="Times New Roman" panose="02020603050405020304" pitchFamily="18" charset="0"/>
              </a:rPr>
              <a:t>设计和进行实验</a:t>
            </a:r>
            <a:r>
              <a:rPr lang="en-US" altLang="zh-CN">
                <a:solidFill>
                  <a:srgbClr val="CC0000"/>
                </a:solidFill>
                <a:cs typeface="Times New Roman" panose="02020603050405020304" pitchFamily="18" charset="0"/>
              </a:rPr>
              <a:t>】</a:t>
            </a:r>
            <a:endParaRPr lang="en-US" altLang="zh-CN"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zh-CN">
                <a:cs typeface="Times New Roman" panose="02020603050405020304" pitchFamily="18" charset="0"/>
              </a:rPr>
              <a:t>1</a:t>
            </a:r>
            <a:r>
              <a:rPr lang="zh-CN" altLang="en-US">
                <a:cs typeface="Times New Roman" panose="02020603050405020304" pitchFamily="18" charset="0"/>
              </a:rPr>
              <a:t>．实验器材及作用</a:t>
            </a:r>
            <a:endParaRPr lang="zh-CN" altLang="en-US">
              <a:cs typeface="Times New Roman" panose="02020603050405020304" pitchFamily="18" charset="0"/>
            </a:endParaRPr>
          </a:p>
        </p:txBody>
      </p:sp>
      <p:pic>
        <p:nvPicPr>
          <p:cNvPr id="9830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95288" y="788988"/>
            <a:ext cx="935037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8308" name="Picture 4" descr="LHWL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635375" y="2032000"/>
            <a:ext cx="1123950" cy="255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99330" name="TextBox 1"/>
          <p:cNvSpPr txBox="1">
            <a:spLocks noChangeArrowheads="1"/>
          </p:cNvSpPr>
          <p:nvPr/>
        </p:nvSpPr>
        <p:spPr bwMode="auto">
          <a:xfrm>
            <a:off x="346075" y="617538"/>
            <a:ext cx="8389938" cy="237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/>
              <a:t>(1)</a:t>
            </a:r>
            <a:r>
              <a:rPr lang="zh-CN" altLang="en-US"/>
              <a:t>实验器材的组装顺序：</a:t>
            </a:r>
            <a:r>
              <a:rPr lang="zh-CN" altLang="en-US" u="sng"/>
              <a:t> 从下到上 </a:t>
            </a:r>
            <a:r>
              <a:rPr lang="zh-CN" altLang="en-US"/>
              <a:t>。</a:t>
            </a:r>
            <a:endParaRPr lang="zh-CN" altLang="en-US"/>
          </a:p>
          <a:p>
            <a:pPr eaLnBrk="1" hangingPunct="1"/>
            <a:r>
              <a:rPr lang="en-US" altLang="zh-CN"/>
              <a:t>(2)</a:t>
            </a:r>
            <a:r>
              <a:rPr lang="zh-CN" altLang="en-US"/>
              <a:t>石棉网的作用：</a:t>
            </a:r>
            <a:r>
              <a:rPr lang="zh-CN" altLang="en-US" u="sng"/>
              <a:t> 使烧杯受热均匀 </a:t>
            </a:r>
            <a:r>
              <a:rPr lang="zh-CN" altLang="en-US"/>
              <a:t>。</a:t>
            </a:r>
            <a:endParaRPr lang="zh-CN" altLang="en-US"/>
          </a:p>
          <a:p>
            <a:pPr eaLnBrk="1" hangingPunct="1"/>
            <a:r>
              <a:rPr lang="en-US" altLang="zh-CN"/>
              <a:t>(3)</a:t>
            </a:r>
            <a:r>
              <a:rPr lang="zh-CN" altLang="en-US"/>
              <a:t>温度计的使用与读数。</a:t>
            </a:r>
            <a:endParaRPr lang="zh-CN" altLang="en-US"/>
          </a:p>
          <a:p>
            <a:pPr eaLnBrk="1" hangingPunct="1"/>
            <a:r>
              <a:rPr lang="en-US" altLang="zh-CN"/>
              <a:t>(4)</a:t>
            </a:r>
            <a:r>
              <a:rPr lang="zh-CN" altLang="en-US"/>
              <a:t>温度计的原理：</a:t>
            </a:r>
            <a:r>
              <a:rPr lang="zh-CN" altLang="en-US" u="sng"/>
              <a:t> 液体的热胀冷缩 </a:t>
            </a:r>
            <a:r>
              <a:rPr lang="zh-CN" altLang="en-US"/>
              <a:t>。</a:t>
            </a:r>
            <a:endParaRPr lang="zh-CN" altLang="en-US"/>
          </a:p>
          <a:p>
            <a:pPr eaLnBrk="1" hangingPunct="1"/>
            <a:r>
              <a:rPr lang="en-US" altLang="zh-CN"/>
              <a:t>(5)</a:t>
            </a:r>
            <a:r>
              <a:rPr lang="zh-CN" altLang="en-US"/>
              <a:t>纸板上留有小孔的目的：</a:t>
            </a:r>
            <a:r>
              <a:rPr lang="zh-CN" altLang="en-US" u="sng"/>
              <a:t> 使烧杯内外气压相等 </a:t>
            </a:r>
            <a:r>
              <a:rPr lang="zh-CN" altLang="en-US"/>
              <a:t>。</a:t>
            </a:r>
            <a:endParaRPr lang="zh-CN" altLang="en-US"/>
          </a:p>
        </p:txBody>
      </p:sp>
    </p:spTree>
  </p:cSld>
  <p:clrMapOvr>
    <a:masterClrMapping/>
  </p:clrMapOvr>
  <p:transition spd="med">
    <p:fade/>
  </p:transition>
  <p:timing/>
</p:sld>
</file>

<file path=ppt/slides/slide5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00354" name="TextBox 1"/>
          <p:cNvSpPr txBox="1">
            <a:spLocks noChangeArrowheads="1"/>
          </p:cNvSpPr>
          <p:nvPr/>
        </p:nvSpPr>
        <p:spPr bwMode="auto">
          <a:xfrm>
            <a:off x="346075" y="617538"/>
            <a:ext cx="8389938" cy="237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/>
              <a:t>2</a:t>
            </a:r>
            <a:r>
              <a:rPr lang="zh-CN" altLang="en-US"/>
              <a:t>．实验操作</a:t>
            </a:r>
            <a:endParaRPr lang="zh-CN" altLang="en-US"/>
          </a:p>
          <a:p>
            <a:pPr eaLnBrk="1" hangingPunct="1"/>
            <a:r>
              <a:rPr lang="zh-CN" altLang="en-US"/>
              <a:t>缩短加热时间的方法：</a:t>
            </a:r>
            <a:endParaRPr lang="zh-CN" altLang="en-US"/>
          </a:p>
          <a:p>
            <a:pPr eaLnBrk="1" hangingPunct="1"/>
            <a:r>
              <a:rPr lang="zh-CN" altLang="en-US"/>
              <a:t>①减少实验所用水的质量；</a:t>
            </a:r>
            <a:endParaRPr lang="zh-CN" altLang="en-US"/>
          </a:p>
          <a:p>
            <a:pPr eaLnBrk="1" hangingPunct="1"/>
            <a:r>
              <a:rPr lang="zh-CN" altLang="en-US"/>
              <a:t>②可用初温较高的水进行实验；</a:t>
            </a:r>
            <a:endParaRPr lang="zh-CN" altLang="en-US"/>
          </a:p>
          <a:p>
            <a:pPr eaLnBrk="1" hangingPunct="1"/>
            <a:r>
              <a:rPr lang="zh-CN" altLang="en-US"/>
              <a:t>③加热过程中，在烧杯口盖纸板等。</a:t>
            </a:r>
            <a:endParaRPr lang="zh-CN" altLang="en-US"/>
          </a:p>
        </p:txBody>
      </p:sp>
    </p:spTree>
  </p:cSld>
  <p:clrMapOvr>
    <a:masterClrMapping/>
  </p:clrMapOvr>
  <p:transition spd="med">
    <p:fade/>
  </p:transition>
  <p:timing/>
</p:sld>
</file>

<file path=ppt/slides/slide58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01378" name="TextBox 1"/>
          <p:cNvSpPr txBox="1">
            <a:spLocks noChangeArrowheads="1"/>
          </p:cNvSpPr>
          <p:nvPr/>
        </p:nvSpPr>
        <p:spPr bwMode="auto">
          <a:xfrm>
            <a:off x="346075" y="617538"/>
            <a:ext cx="8389938" cy="146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>
                <a:solidFill>
                  <a:srgbClr val="CC0000"/>
                </a:solidFill>
                <a:cs typeface="Times New Roman" panose="02020603050405020304" pitchFamily="18" charset="0"/>
              </a:rPr>
              <a:t>【</a:t>
            </a:r>
            <a:r>
              <a:rPr lang="zh-CN" altLang="en-US">
                <a:solidFill>
                  <a:srgbClr val="CC0000"/>
                </a:solidFill>
                <a:cs typeface="Times New Roman" panose="02020603050405020304" pitchFamily="18" charset="0"/>
              </a:rPr>
              <a:t>现象及图象分析</a:t>
            </a:r>
            <a:r>
              <a:rPr lang="en-US" altLang="zh-CN">
                <a:solidFill>
                  <a:srgbClr val="CC0000"/>
                </a:solidFill>
                <a:cs typeface="Times New Roman" panose="02020603050405020304" pitchFamily="18" charset="0"/>
              </a:rPr>
              <a:t>】</a:t>
            </a:r>
            <a:endParaRPr lang="en-US" altLang="zh-CN"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zh-CN">
                <a:cs typeface="Times New Roman" panose="02020603050405020304" pitchFamily="18" charset="0"/>
              </a:rPr>
              <a:t>3</a:t>
            </a:r>
            <a:r>
              <a:rPr lang="zh-CN" altLang="en-US">
                <a:cs typeface="Times New Roman" panose="02020603050405020304" pitchFamily="18" charset="0"/>
              </a:rPr>
              <a:t>．沸腾前后气泡的特点</a:t>
            </a:r>
            <a:r>
              <a:rPr lang="en-US" altLang="zh-CN">
                <a:cs typeface="Times New Roman" panose="02020603050405020304" pitchFamily="18" charset="0"/>
              </a:rPr>
              <a:t>(</a:t>
            </a:r>
            <a:r>
              <a:rPr lang="zh-CN" altLang="en-US">
                <a:cs typeface="Times New Roman" panose="02020603050405020304" pitchFamily="18" charset="0"/>
              </a:rPr>
              <a:t>如图所示</a:t>
            </a:r>
            <a:r>
              <a:rPr lang="en-US" altLang="zh-CN">
                <a:cs typeface="Times New Roman" panose="02020603050405020304" pitchFamily="18" charset="0"/>
              </a:rPr>
              <a:t>)</a:t>
            </a:r>
            <a:r>
              <a:rPr lang="zh-CN" altLang="en-US">
                <a:cs typeface="Times New Roman" panose="02020603050405020304" pitchFamily="18" charset="0"/>
              </a:rPr>
              <a:t>：沸腾前</a:t>
            </a:r>
            <a:r>
              <a:rPr lang="zh-CN" altLang="en-US" u="sng">
                <a:cs typeface="Times New Roman" panose="02020603050405020304" pitchFamily="18" charset="0"/>
              </a:rPr>
              <a:t> 气泡自下而上变小 </a:t>
            </a:r>
            <a:r>
              <a:rPr lang="zh-CN" altLang="en-US">
                <a:cs typeface="Times New Roman" panose="02020603050405020304" pitchFamily="18" charset="0"/>
              </a:rPr>
              <a:t>；沸腾时</a:t>
            </a:r>
            <a:r>
              <a:rPr lang="zh-CN" altLang="en-US" u="sng">
                <a:cs typeface="Times New Roman" panose="02020603050405020304" pitchFamily="18" charset="0"/>
              </a:rPr>
              <a:t> 气泡自下而上变大 </a:t>
            </a:r>
            <a:r>
              <a:rPr lang="zh-CN" altLang="en-US">
                <a:cs typeface="Times New Roman" panose="02020603050405020304" pitchFamily="18" charset="0"/>
              </a:rPr>
              <a:t>。</a:t>
            </a:r>
            <a:endParaRPr lang="zh-CN" altLang="en-US">
              <a:cs typeface="Times New Roman" panose="02020603050405020304" pitchFamily="18" charset="0"/>
            </a:endParaRPr>
          </a:p>
        </p:txBody>
      </p:sp>
      <p:pic>
        <p:nvPicPr>
          <p:cNvPr id="101379" name="Picture 3" descr="LHWL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554288" y="2355850"/>
            <a:ext cx="1041400" cy="1401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1380" name="Picture 4" descr="LHWL4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003800" y="2355850"/>
            <a:ext cx="1044575" cy="140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fade/>
  </p:transition>
  <p:timing/>
</p:sld>
</file>

<file path=ppt/slides/slide59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02402" name="TextBox 1"/>
          <p:cNvSpPr txBox="1">
            <a:spLocks noChangeArrowheads="1"/>
          </p:cNvSpPr>
          <p:nvPr/>
        </p:nvSpPr>
        <p:spPr bwMode="auto">
          <a:xfrm>
            <a:off x="346075" y="617538"/>
            <a:ext cx="8389938" cy="283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>
                <a:cs typeface="Times New Roman" panose="02020603050405020304" pitchFamily="18" charset="0"/>
              </a:rPr>
              <a:t>4</a:t>
            </a:r>
            <a:r>
              <a:rPr lang="zh-CN" altLang="en-US">
                <a:cs typeface="Times New Roman" panose="02020603050405020304" pitchFamily="18" charset="0"/>
              </a:rPr>
              <a:t>．撤去酒精灯，水未立即停止沸腾的原因：</a:t>
            </a:r>
            <a:r>
              <a:rPr lang="zh-CN" altLang="en-US" u="sng">
                <a:cs typeface="Times New Roman" panose="02020603050405020304" pitchFamily="18" charset="0"/>
              </a:rPr>
              <a:t> 石棉网温度较高，水会继续吸热 </a:t>
            </a:r>
            <a:r>
              <a:rPr lang="zh-CN" altLang="en-US">
                <a:cs typeface="Times New Roman" panose="02020603050405020304" pitchFamily="18" charset="0"/>
              </a:rPr>
              <a:t>。</a:t>
            </a:r>
            <a:endParaRPr lang="zh-CN" altLang="en-US"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zh-CN">
                <a:cs typeface="Times New Roman" panose="02020603050405020304" pitchFamily="18" charset="0"/>
              </a:rPr>
              <a:t>5</a:t>
            </a:r>
            <a:r>
              <a:rPr lang="zh-CN" altLang="en-US">
                <a:cs typeface="Times New Roman" panose="02020603050405020304" pitchFamily="18" charset="0"/>
              </a:rPr>
              <a:t>．改变物体内能的方式的判断。</a:t>
            </a:r>
            <a:endParaRPr lang="zh-CN" altLang="en-US"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zh-CN">
                <a:cs typeface="Times New Roman" panose="02020603050405020304" pitchFamily="18" charset="0"/>
              </a:rPr>
              <a:t>6</a:t>
            </a:r>
            <a:r>
              <a:rPr lang="zh-CN" altLang="en-US">
                <a:cs typeface="Times New Roman" panose="02020603050405020304" pitchFamily="18" charset="0"/>
              </a:rPr>
              <a:t>．根据实验数据绘制温度</a:t>
            </a:r>
            <a:r>
              <a:rPr lang="en-US" altLang="zh-CN">
                <a:cs typeface="Times New Roman" panose="02020603050405020304" pitchFamily="18" charset="0"/>
              </a:rPr>
              <a:t>—</a:t>
            </a:r>
            <a:r>
              <a:rPr lang="zh-CN" altLang="en-US">
                <a:cs typeface="Times New Roman" panose="02020603050405020304" pitchFamily="18" charset="0"/>
              </a:rPr>
              <a:t>时间图象。</a:t>
            </a:r>
            <a:endParaRPr lang="zh-CN" altLang="en-US"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zh-CN">
                <a:cs typeface="Times New Roman" panose="02020603050405020304" pitchFamily="18" charset="0"/>
              </a:rPr>
              <a:t>7</a:t>
            </a:r>
            <a:r>
              <a:rPr lang="zh-CN" altLang="en-US">
                <a:cs typeface="Times New Roman" panose="02020603050405020304" pitchFamily="18" charset="0"/>
              </a:rPr>
              <a:t>．水的沸点的判断：水的温度升高到一定程度后，温度保持不变，此时的温度就是水的沸点。</a:t>
            </a:r>
            <a:endParaRPr lang="zh-CN" altLang="en-US"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>
    <p:fade/>
  </p:transition>
  <p:timing/>
</p:sld>
</file>

<file path=ppt/slides/slide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9938" name="TextBox 1"/>
          <p:cNvSpPr txBox="1">
            <a:spLocks noChangeArrowheads="1"/>
          </p:cNvSpPr>
          <p:nvPr/>
        </p:nvSpPr>
        <p:spPr bwMode="auto">
          <a:xfrm>
            <a:off x="250825" y="195263"/>
            <a:ext cx="8389938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/>
              <a:t>2</a:t>
            </a:r>
            <a:r>
              <a:rPr lang="zh-CN" altLang="en-US"/>
              <a:t>．六种物态变化</a:t>
            </a:r>
            <a:endParaRPr lang="zh-CN" altLang="en-US"/>
          </a:p>
        </p:txBody>
      </p:sp>
      <p:graphicFrame>
        <p:nvGraphicFramePr>
          <p:cNvPr id="40218" name="Group 282"/>
          <p:cNvGraphicFramePr>
            <a:graphicFrameLocks noGrp="1"/>
          </p:cNvGraphicFramePr>
          <p:nvPr/>
        </p:nvGraphicFramePr>
        <p:xfrm>
          <a:off x="431800" y="989013"/>
          <a:ext cx="7812088" cy="3169920"/>
        </p:xfrm>
        <a:graphic>
          <a:graphicData uri="http://schemas.openxmlformats.org/drawingml/2006/table">
            <a:tbl>
              <a:tblPr/>
              <a:tblGrid>
                <a:gridCol w="1079500"/>
                <a:gridCol w="3025775"/>
                <a:gridCol w="1655763"/>
                <a:gridCol w="2051050"/>
              </a:tblGrid>
              <a:tr h="396875">
                <a:tc>
                  <a:txBody>
                    <a:bodyPr vert="horz" wrap="square"/>
                    <a:lstStyle>
                      <a:lvl1pPr algn="just" eaLnBrk="0" hangingPunct="0">
                        <a:lnSpc>
                          <a:spcPct val="110000"/>
                        </a:lnSpc>
                        <a:spcBef>
                          <a:spcPts val="9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1600">
                          <a:solidFill>
                            <a:schemeClr val="accent1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1pPr>
                      <a:lvl2pPr algn="just" eaLnBrk="0" hangingPunct="0">
                        <a:lnSpc>
                          <a:spcPct val="120000"/>
                        </a:lnSpc>
                        <a:spcAft>
                          <a:spcPts val="900"/>
                        </a:spcAft>
                        <a:buClr>
                          <a:srgbClr val="ECA280"/>
                        </a:buClr>
                        <a:buFont typeface="幼圆" panose="02010509060101010101" pitchFamily="49" charset="-122"/>
                        <a:defRPr sz="1100">
                          <a:solidFill>
                            <a:schemeClr val="tx1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2pPr>
                      <a:lvl3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1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3pPr>
                      <a:lvl4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4pPr>
                      <a:lvl5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5pPr>
                      <a:lvl6pPr marL="18275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6pPr>
                      <a:lvl7pPr marL="22847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7pPr>
                      <a:lvl8pPr marL="27419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8pPr>
                      <a:lvl9pPr marL="31991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物态</a:t>
                      </a:r>
                      <a:endParaRPr kumimoji="0" lang="zh-CN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变化</a:t>
                      </a:r>
                      <a:endParaRPr kumimoji="0" lang="zh-CN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>
                      <a:lvl1pPr algn="just" eaLnBrk="0" hangingPunct="0">
                        <a:lnSpc>
                          <a:spcPct val="110000"/>
                        </a:lnSpc>
                        <a:spcBef>
                          <a:spcPts val="9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1600">
                          <a:solidFill>
                            <a:schemeClr val="accent1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1pPr>
                      <a:lvl2pPr algn="just" eaLnBrk="0" hangingPunct="0">
                        <a:lnSpc>
                          <a:spcPct val="120000"/>
                        </a:lnSpc>
                        <a:spcAft>
                          <a:spcPts val="900"/>
                        </a:spcAft>
                        <a:buClr>
                          <a:srgbClr val="ECA280"/>
                        </a:buClr>
                        <a:buFont typeface="幼圆" panose="02010509060101010101" pitchFamily="49" charset="-122"/>
                        <a:defRPr sz="1100">
                          <a:solidFill>
                            <a:schemeClr val="tx1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2pPr>
                      <a:lvl3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1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3pPr>
                      <a:lvl4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4pPr>
                      <a:lvl5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5pPr>
                      <a:lvl6pPr marL="18275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6pPr>
                      <a:lvl7pPr marL="22847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7pPr>
                      <a:lvl8pPr marL="27419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8pPr>
                      <a:lvl9pPr marL="31991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定义</a:t>
                      </a:r>
                      <a:endParaRPr kumimoji="0" lang="zh-CN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>
                      <a:lvl1pPr algn="just" eaLnBrk="0" hangingPunct="0">
                        <a:lnSpc>
                          <a:spcPct val="110000"/>
                        </a:lnSpc>
                        <a:spcBef>
                          <a:spcPts val="9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1600">
                          <a:solidFill>
                            <a:schemeClr val="accent1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1pPr>
                      <a:lvl2pPr algn="just" eaLnBrk="0" hangingPunct="0">
                        <a:lnSpc>
                          <a:spcPct val="120000"/>
                        </a:lnSpc>
                        <a:spcAft>
                          <a:spcPts val="900"/>
                        </a:spcAft>
                        <a:buClr>
                          <a:srgbClr val="ECA280"/>
                        </a:buClr>
                        <a:buFont typeface="幼圆" panose="02010509060101010101" pitchFamily="49" charset="-122"/>
                        <a:defRPr sz="1100">
                          <a:solidFill>
                            <a:schemeClr val="tx1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2pPr>
                      <a:lvl3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1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3pPr>
                      <a:lvl4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4pPr>
                      <a:lvl5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5pPr>
                      <a:lvl6pPr marL="18275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6pPr>
                      <a:lvl7pPr marL="22847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7pPr>
                      <a:lvl8pPr marL="27419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8pPr>
                      <a:lvl9pPr marL="31991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吸、放热</a:t>
                      </a:r>
                      <a:endParaRPr kumimoji="0" lang="zh-CN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>
                      <a:lvl1pPr algn="just" eaLnBrk="0" hangingPunct="0">
                        <a:lnSpc>
                          <a:spcPct val="110000"/>
                        </a:lnSpc>
                        <a:spcBef>
                          <a:spcPts val="9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1600">
                          <a:solidFill>
                            <a:schemeClr val="accent1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1pPr>
                      <a:lvl2pPr algn="just" eaLnBrk="0" hangingPunct="0">
                        <a:lnSpc>
                          <a:spcPct val="120000"/>
                        </a:lnSpc>
                        <a:spcAft>
                          <a:spcPts val="900"/>
                        </a:spcAft>
                        <a:buClr>
                          <a:srgbClr val="ECA280"/>
                        </a:buClr>
                        <a:buFont typeface="幼圆" panose="02010509060101010101" pitchFamily="49" charset="-122"/>
                        <a:defRPr sz="1100">
                          <a:solidFill>
                            <a:schemeClr val="tx1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2pPr>
                      <a:lvl3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1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3pPr>
                      <a:lvl4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4pPr>
                      <a:lvl5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5pPr>
                      <a:lvl6pPr marL="18275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6pPr>
                      <a:lvl7pPr marL="22847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7pPr>
                      <a:lvl8pPr marL="27419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8pPr>
                      <a:lvl9pPr marL="31991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举例</a:t>
                      </a:r>
                      <a:endParaRPr kumimoji="0" lang="zh-CN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875">
                <a:tc>
                  <a:txBody>
                    <a:bodyPr vert="horz" wrap="square"/>
                    <a:lstStyle>
                      <a:lvl1pPr algn="just" eaLnBrk="0" hangingPunct="0">
                        <a:lnSpc>
                          <a:spcPct val="110000"/>
                        </a:lnSpc>
                        <a:spcBef>
                          <a:spcPts val="9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1600">
                          <a:solidFill>
                            <a:schemeClr val="accent1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1pPr>
                      <a:lvl2pPr algn="just" eaLnBrk="0" hangingPunct="0">
                        <a:lnSpc>
                          <a:spcPct val="120000"/>
                        </a:lnSpc>
                        <a:spcAft>
                          <a:spcPts val="900"/>
                        </a:spcAft>
                        <a:buClr>
                          <a:srgbClr val="ECA280"/>
                        </a:buClr>
                        <a:buFont typeface="幼圆" panose="02010509060101010101" pitchFamily="49" charset="-122"/>
                        <a:defRPr sz="1100">
                          <a:solidFill>
                            <a:schemeClr val="tx1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2pPr>
                      <a:lvl3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1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3pPr>
                      <a:lvl4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4pPr>
                      <a:lvl5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5pPr>
                      <a:lvl6pPr marL="18275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6pPr>
                      <a:lvl7pPr marL="22847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7pPr>
                      <a:lvl8pPr marL="27419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8pPr>
                      <a:lvl9pPr marL="31991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熔化</a:t>
                      </a:r>
                      <a:endParaRPr kumimoji="0" lang="zh-CN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>
                      <a:lvl1pPr algn="just" eaLnBrk="0" hangingPunct="0">
                        <a:lnSpc>
                          <a:spcPct val="110000"/>
                        </a:lnSpc>
                        <a:spcBef>
                          <a:spcPts val="9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1600">
                          <a:solidFill>
                            <a:schemeClr val="accent1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1pPr>
                      <a:lvl2pPr algn="just" eaLnBrk="0" hangingPunct="0">
                        <a:lnSpc>
                          <a:spcPct val="120000"/>
                        </a:lnSpc>
                        <a:spcAft>
                          <a:spcPts val="900"/>
                        </a:spcAft>
                        <a:buClr>
                          <a:srgbClr val="ECA280"/>
                        </a:buClr>
                        <a:buFont typeface="幼圆" panose="02010509060101010101" pitchFamily="49" charset="-122"/>
                        <a:defRPr sz="1100">
                          <a:solidFill>
                            <a:schemeClr val="tx1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2pPr>
                      <a:lvl3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1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3pPr>
                      <a:lvl4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4pPr>
                      <a:lvl5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5pPr>
                      <a:lvl6pPr marL="18275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6pPr>
                      <a:lvl7pPr marL="22847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7pPr>
                      <a:lvl8pPr marL="27419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8pPr>
                      <a:lvl9pPr marL="31991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物质从①</a:t>
                      </a:r>
                      <a:r>
                        <a:rPr kumimoji="0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_____</a:t>
                      </a:r>
                      <a:r>
                        <a:rPr kumimoji="0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态变为</a:t>
                      </a:r>
                      <a:endParaRPr kumimoji="0" lang="zh-CN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②</a:t>
                      </a:r>
                      <a:r>
                        <a:rPr kumimoji="0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_____</a:t>
                      </a:r>
                      <a:r>
                        <a:rPr kumimoji="0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态的过程</a:t>
                      </a:r>
                      <a:endParaRPr kumimoji="0" lang="zh-CN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>
                      <a:lvl1pPr algn="just" eaLnBrk="0" hangingPunct="0">
                        <a:lnSpc>
                          <a:spcPct val="110000"/>
                        </a:lnSpc>
                        <a:spcBef>
                          <a:spcPts val="9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1600">
                          <a:solidFill>
                            <a:schemeClr val="accent1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1pPr>
                      <a:lvl2pPr algn="just" eaLnBrk="0" hangingPunct="0">
                        <a:lnSpc>
                          <a:spcPct val="120000"/>
                        </a:lnSpc>
                        <a:spcAft>
                          <a:spcPts val="900"/>
                        </a:spcAft>
                        <a:buClr>
                          <a:srgbClr val="ECA280"/>
                        </a:buClr>
                        <a:buFont typeface="幼圆" panose="02010509060101010101" pitchFamily="49" charset="-122"/>
                        <a:defRPr sz="1100">
                          <a:solidFill>
                            <a:schemeClr val="tx1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2pPr>
                      <a:lvl3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1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3pPr>
                      <a:lvl4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4pPr>
                      <a:lvl5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5pPr>
                      <a:lvl6pPr marL="18275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6pPr>
                      <a:lvl7pPr marL="22847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7pPr>
                      <a:lvl8pPr marL="27419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8pPr>
                      <a:lvl9pPr marL="31991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③</a:t>
                      </a:r>
                      <a:r>
                        <a:rPr kumimoji="0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_____</a:t>
                      </a:r>
                      <a:r>
                        <a:rPr kumimoji="0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热</a:t>
                      </a:r>
                      <a:endParaRPr kumimoji="0" lang="zh-CN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>
                      <a:lvl1pPr algn="just" eaLnBrk="0" hangingPunct="0">
                        <a:lnSpc>
                          <a:spcPct val="110000"/>
                        </a:lnSpc>
                        <a:spcBef>
                          <a:spcPts val="9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1600">
                          <a:solidFill>
                            <a:schemeClr val="accent1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1pPr>
                      <a:lvl2pPr algn="just" eaLnBrk="0" hangingPunct="0">
                        <a:lnSpc>
                          <a:spcPct val="120000"/>
                        </a:lnSpc>
                        <a:spcAft>
                          <a:spcPts val="900"/>
                        </a:spcAft>
                        <a:buClr>
                          <a:srgbClr val="ECA280"/>
                        </a:buClr>
                        <a:buFont typeface="幼圆" panose="02010509060101010101" pitchFamily="49" charset="-122"/>
                        <a:defRPr sz="1100">
                          <a:solidFill>
                            <a:schemeClr val="tx1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2pPr>
                      <a:lvl3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1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3pPr>
                      <a:lvl4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4pPr>
                      <a:lvl5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5pPr>
                      <a:lvl6pPr marL="18275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6pPr>
                      <a:lvl7pPr marL="22847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7pPr>
                      <a:lvl8pPr marL="27419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8pPr>
                      <a:lvl9pPr marL="31991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冰雪消融、加在饮料中的冰块逐渐变小</a:t>
                      </a:r>
                      <a:endParaRPr kumimoji="0" lang="zh-CN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875">
                <a:tc>
                  <a:txBody>
                    <a:bodyPr vert="horz" wrap="square"/>
                    <a:lstStyle>
                      <a:lvl1pPr algn="just" eaLnBrk="0" hangingPunct="0">
                        <a:lnSpc>
                          <a:spcPct val="110000"/>
                        </a:lnSpc>
                        <a:spcBef>
                          <a:spcPts val="9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1600">
                          <a:solidFill>
                            <a:schemeClr val="accent1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1pPr>
                      <a:lvl2pPr algn="just" eaLnBrk="0" hangingPunct="0">
                        <a:lnSpc>
                          <a:spcPct val="120000"/>
                        </a:lnSpc>
                        <a:spcAft>
                          <a:spcPts val="900"/>
                        </a:spcAft>
                        <a:buClr>
                          <a:srgbClr val="ECA280"/>
                        </a:buClr>
                        <a:buFont typeface="幼圆" panose="02010509060101010101" pitchFamily="49" charset="-122"/>
                        <a:defRPr sz="1100">
                          <a:solidFill>
                            <a:schemeClr val="tx1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2pPr>
                      <a:lvl3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1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3pPr>
                      <a:lvl4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4pPr>
                      <a:lvl5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5pPr>
                      <a:lvl6pPr marL="18275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6pPr>
                      <a:lvl7pPr marL="22847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7pPr>
                      <a:lvl8pPr marL="27419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8pPr>
                      <a:lvl9pPr marL="31991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凝固</a:t>
                      </a:r>
                      <a:endParaRPr kumimoji="0" lang="zh-CN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>
                      <a:lvl1pPr algn="just" eaLnBrk="0" hangingPunct="0">
                        <a:lnSpc>
                          <a:spcPct val="110000"/>
                        </a:lnSpc>
                        <a:spcBef>
                          <a:spcPts val="9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1600">
                          <a:solidFill>
                            <a:schemeClr val="accent1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1pPr>
                      <a:lvl2pPr algn="just" eaLnBrk="0" hangingPunct="0">
                        <a:lnSpc>
                          <a:spcPct val="120000"/>
                        </a:lnSpc>
                        <a:spcAft>
                          <a:spcPts val="900"/>
                        </a:spcAft>
                        <a:buClr>
                          <a:srgbClr val="ECA280"/>
                        </a:buClr>
                        <a:buFont typeface="幼圆" panose="02010509060101010101" pitchFamily="49" charset="-122"/>
                        <a:defRPr sz="1100">
                          <a:solidFill>
                            <a:schemeClr val="tx1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2pPr>
                      <a:lvl3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1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3pPr>
                      <a:lvl4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4pPr>
                      <a:lvl5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5pPr>
                      <a:lvl6pPr marL="18275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6pPr>
                      <a:lvl7pPr marL="22847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7pPr>
                      <a:lvl8pPr marL="27419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8pPr>
                      <a:lvl9pPr marL="31991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物质从④</a:t>
                      </a:r>
                      <a:r>
                        <a:rPr kumimoji="0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_____</a:t>
                      </a:r>
                      <a:r>
                        <a:rPr kumimoji="0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态变为</a:t>
                      </a:r>
                      <a:endParaRPr kumimoji="0" lang="zh-CN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⑤</a:t>
                      </a:r>
                      <a:r>
                        <a:rPr kumimoji="0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_____</a:t>
                      </a:r>
                      <a:r>
                        <a:rPr kumimoji="0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态的过程</a:t>
                      </a:r>
                      <a:endParaRPr kumimoji="0" lang="zh-CN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>
                      <a:lvl1pPr algn="just" eaLnBrk="0" hangingPunct="0">
                        <a:lnSpc>
                          <a:spcPct val="110000"/>
                        </a:lnSpc>
                        <a:spcBef>
                          <a:spcPts val="9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1600">
                          <a:solidFill>
                            <a:schemeClr val="accent1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1pPr>
                      <a:lvl2pPr algn="just" eaLnBrk="0" hangingPunct="0">
                        <a:lnSpc>
                          <a:spcPct val="120000"/>
                        </a:lnSpc>
                        <a:spcAft>
                          <a:spcPts val="900"/>
                        </a:spcAft>
                        <a:buClr>
                          <a:srgbClr val="ECA280"/>
                        </a:buClr>
                        <a:buFont typeface="幼圆" panose="02010509060101010101" pitchFamily="49" charset="-122"/>
                        <a:defRPr sz="1100">
                          <a:solidFill>
                            <a:schemeClr val="tx1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2pPr>
                      <a:lvl3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1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3pPr>
                      <a:lvl4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4pPr>
                      <a:lvl5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5pPr>
                      <a:lvl6pPr marL="18275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6pPr>
                      <a:lvl7pPr marL="22847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7pPr>
                      <a:lvl8pPr marL="27419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8pPr>
                      <a:lvl9pPr marL="31991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⑥</a:t>
                      </a:r>
                      <a:r>
                        <a:rPr kumimoji="0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_____</a:t>
                      </a:r>
                      <a:r>
                        <a:rPr kumimoji="0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热</a:t>
                      </a:r>
                      <a:endParaRPr kumimoji="0" lang="zh-CN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>
                      <a:lvl1pPr algn="just" eaLnBrk="0" hangingPunct="0">
                        <a:lnSpc>
                          <a:spcPct val="110000"/>
                        </a:lnSpc>
                        <a:spcBef>
                          <a:spcPts val="9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1600">
                          <a:solidFill>
                            <a:schemeClr val="accent1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1pPr>
                      <a:lvl2pPr algn="just" eaLnBrk="0" hangingPunct="0">
                        <a:lnSpc>
                          <a:spcPct val="120000"/>
                        </a:lnSpc>
                        <a:spcAft>
                          <a:spcPts val="900"/>
                        </a:spcAft>
                        <a:buClr>
                          <a:srgbClr val="ECA280"/>
                        </a:buClr>
                        <a:buFont typeface="幼圆" panose="02010509060101010101" pitchFamily="49" charset="-122"/>
                        <a:defRPr sz="1100">
                          <a:solidFill>
                            <a:schemeClr val="tx1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2pPr>
                      <a:lvl3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1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3pPr>
                      <a:lvl4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4pPr>
                      <a:lvl5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5pPr>
                      <a:lvl6pPr marL="18275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6pPr>
                      <a:lvl7pPr marL="22847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7pPr>
                      <a:lvl8pPr marL="27419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8pPr>
                      <a:lvl9pPr marL="31991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水结冰、吃冰棒“粘”舌头</a:t>
                      </a:r>
                      <a:endParaRPr kumimoji="0" lang="zh-CN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0204" name="Text Box 268"/>
          <p:cNvSpPr txBox="1">
            <a:spLocks noChangeArrowheads="1"/>
          </p:cNvSpPr>
          <p:nvPr/>
        </p:nvSpPr>
        <p:spPr bwMode="auto">
          <a:xfrm>
            <a:off x="2808288" y="1868488"/>
            <a:ext cx="696912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b" anchorCtr="1">
            <a:spAutoFit/>
          </a:bodyPr>
          <a:lstStyle/>
          <a:p>
            <a:r>
              <a:rPr lang="zh-CN" altLang="en-US">
                <a:solidFill>
                  <a:srgbClr val="C4000B"/>
                </a:solidFill>
                <a:cs typeface="Times New Roman" panose="02020603050405020304" pitchFamily="18" charset="0"/>
              </a:rPr>
              <a:t> 固 </a:t>
            </a:r>
            <a:endParaRPr lang="zh-CN" altLang="en-US">
              <a:solidFill>
                <a:srgbClr val="C4000B"/>
              </a:solidFill>
              <a:cs typeface="Times New Roman" panose="02020603050405020304" pitchFamily="18" charset="0"/>
            </a:endParaRPr>
          </a:p>
        </p:txBody>
      </p:sp>
      <p:sp>
        <p:nvSpPr>
          <p:cNvPr id="40205" name="Text Box 269"/>
          <p:cNvSpPr txBox="1">
            <a:spLocks noChangeArrowheads="1"/>
          </p:cNvSpPr>
          <p:nvPr/>
        </p:nvSpPr>
        <p:spPr bwMode="auto">
          <a:xfrm>
            <a:off x="2300288" y="2292350"/>
            <a:ext cx="696912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b" anchorCtr="1">
            <a:spAutoFit/>
          </a:bodyPr>
          <a:lstStyle/>
          <a:p>
            <a:r>
              <a:rPr lang="zh-CN" altLang="en-US">
                <a:solidFill>
                  <a:srgbClr val="C4000B"/>
                </a:solidFill>
                <a:cs typeface="Times New Roman" panose="02020603050405020304" pitchFamily="18" charset="0"/>
              </a:rPr>
              <a:t> 液 </a:t>
            </a:r>
            <a:endParaRPr lang="zh-CN" altLang="en-US">
              <a:solidFill>
                <a:srgbClr val="C4000B"/>
              </a:solidFill>
              <a:cs typeface="Times New Roman" panose="02020603050405020304" pitchFamily="18" charset="0"/>
            </a:endParaRPr>
          </a:p>
        </p:txBody>
      </p:sp>
      <p:sp>
        <p:nvSpPr>
          <p:cNvPr id="40206" name="Text Box 270"/>
          <p:cNvSpPr txBox="1">
            <a:spLocks noChangeArrowheads="1"/>
          </p:cNvSpPr>
          <p:nvPr/>
        </p:nvSpPr>
        <p:spPr bwMode="auto">
          <a:xfrm>
            <a:off x="5018088" y="2093913"/>
            <a:ext cx="696912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b" anchorCtr="1">
            <a:spAutoFit/>
          </a:bodyPr>
          <a:lstStyle/>
          <a:p>
            <a:r>
              <a:rPr lang="zh-CN" altLang="en-US">
                <a:solidFill>
                  <a:srgbClr val="C4000B"/>
                </a:solidFill>
                <a:cs typeface="Times New Roman" panose="02020603050405020304" pitchFamily="18" charset="0"/>
              </a:rPr>
              <a:t> 吸 </a:t>
            </a:r>
            <a:endParaRPr lang="zh-CN" altLang="en-US">
              <a:solidFill>
                <a:srgbClr val="C4000B"/>
              </a:solidFill>
              <a:cs typeface="Times New Roman" panose="02020603050405020304" pitchFamily="18" charset="0"/>
            </a:endParaRPr>
          </a:p>
        </p:txBody>
      </p:sp>
      <p:sp>
        <p:nvSpPr>
          <p:cNvPr id="40207" name="Text Box 271"/>
          <p:cNvSpPr txBox="1">
            <a:spLocks noChangeArrowheads="1"/>
          </p:cNvSpPr>
          <p:nvPr/>
        </p:nvSpPr>
        <p:spPr bwMode="auto">
          <a:xfrm>
            <a:off x="2681288" y="3128963"/>
            <a:ext cx="696912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b" anchorCtr="1">
            <a:spAutoFit/>
          </a:bodyPr>
          <a:lstStyle/>
          <a:p>
            <a:r>
              <a:rPr lang="zh-CN" altLang="en-US">
                <a:solidFill>
                  <a:srgbClr val="C4000B"/>
                </a:solidFill>
                <a:cs typeface="Times New Roman" panose="02020603050405020304" pitchFamily="18" charset="0"/>
              </a:rPr>
              <a:t> 液 </a:t>
            </a:r>
            <a:endParaRPr lang="zh-CN" altLang="en-US">
              <a:solidFill>
                <a:srgbClr val="C4000B"/>
              </a:solidFill>
              <a:cs typeface="Times New Roman" panose="02020603050405020304" pitchFamily="18" charset="0"/>
            </a:endParaRPr>
          </a:p>
        </p:txBody>
      </p:sp>
      <p:sp>
        <p:nvSpPr>
          <p:cNvPr id="40209" name="Text Box 273"/>
          <p:cNvSpPr txBox="1">
            <a:spLocks noChangeArrowheads="1"/>
          </p:cNvSpPr>
          <p:nvPr/>
        </p:nvSpPr>
        <p:spPr bwMode="auto">
          <a:xfrm>
            <a:off x="2300288" y="3552825"/>
            <a:ext cx="696912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b" anchorCtr="1">
            <a:spAutoFit/>
          </a:bodyPr>
          <a:lstStyle/>
          <a:p>
            <a:r>
              <a:rPr lang="zh-CN" altLang="en-US">
                <a:solidFill>
                  <a:srgbClr val="C4000B"/>
                </a:solidFill>
                <a:cs typeface="Times New Roman" panose="02020603050405020304" pitchFamily="18" charset="0"/>
              </a:rPr>
              <a:t> 固 </a:t>
            </a:r>
            <a:endParaRPr lang="zh-CN" altLang="en-US">
              <a:solidFill>
                <a:srgbClr val="C4000B"/>
              </a:solidFill>
              <a:cs typeface="Times New Roman" panose="02020603050405020304" pitchFamily="18" charset="0"/>
            </a:endParaRPr>
          </a:p>
        </p:txBody>
      </p:sp>
      <p:sp>
        <p:nvSpPr>
          <p:cNvPr id="40210" name="Text Box 274"/>
          <p:cNvSpPr txBox="1">
            <a:spLocks noChangeArrowheads="1"/>
          </p:cNvSpPr>
          <p:nvPr/>
        </p:nvSpPr>
        <p:spPr bwMode="auto">
          <a:xfrm>
            <a:off x="5018088" y="3317875"/>
            <a:ext cx="696912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b" anchorCtr="1">
            <a:spAutoFit/>
          </a:bodyPr>
          <a:lstStyle/>
          <a:p>
            <a:r>
              <a:rPr lang="zh-CN" altLang="en-US">
                <a:solidFill>
                  <a:srgbClr val="C4000B"/>
                </a:solidFill>
                <a:cs typeface="Times New Roman" panose="02020603050405020304" pitchFamily="18" charset="0"/>
              </a:rPr>
              <a:t> 放 </a:t>
            </a:r>
            <a:endParaRPr lang="zh-CN" altLang="en-US">
              <a:solidFill>
                <a:srgbClr val="C4000B"/>
              </a:solidFill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204" grpId="0"/>
      <p:bldP spid="40205" grpId="0"/>
      <p:bldP spid="40206" grpId="0"/>
      <p:bldP spid="40207" grpId="0"/>
      <p:bldP spid="40209" grpId="0"/>
      <p:bldP spid="40210" grpId="0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03426" name="TextBox 1"/>
          <p:cNvSpPr txBox="1">
            <a:spLocks noChangeArrowheads="1"/>
          </p:cNvSpPr>
          <p:nvPr/>
        </p:nvSpPr>
        <p:spPr bwMode="auto">
          <a:xfrm>
            <a:off x="346075" y="617538"/>
            <a:ext cx="8389938" cy="283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>
                <a:cs typeface="Times New Roman" panose="02020603050405020304" pitchFamily="18" charset="0"/>
              </a:rPr>
              <a:t>8</a:t>
            </a:r>
            <a:r>
              <a:rPr lang="zh-CN" altLang="en-US">
                <a:cs typeface="Times New Roman" panose="02020603050405020304" pitchFamily="18" charset="0"/>
              </a:rPr>
              <a:t>．沸点非</a:t>
            </a:r>
            <a:r>
              <a:rPr lang="en-US" altLang="zh-CN">
                <a:cs typeface="Times New Roman" panose="02020603050405020304" pitchFamily="18" charset="0"/>
              </a:rPr>
              <a:t>100 ℃</a:t>
            </a:r>
            <a:r>
              <a:rPr lang="zh-CN" altLang="en-US">
                <a:cs typeface="Times New Roman" panose="02020603050405020304" pitchFamily="18" charset="0"/>
              </a:rPr>
              <a:t>的情况：</a:t>
            </a:r>
            <a:endParaRPr lang="zh-CN" altLang="en-US"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zh-CN">
                <a:cs typeface="Times New Roman" panose="02020603050405020304" pitchFamily="18" charset="0"/>
              </a:rPr>
              <a:t>(1)</a:t>
            </a:r>
            <a:r>
              <a:rPr lang="zh-CN" altLang="en-US">
                <a:cs typeface="Times New Roman" panose="02020603050405020304" pitchFamily="18" charset="0"/>
              </a:rPr>
              <a:t>当大气压小于一个标准大气压时，水的沸点低于</a:t>
            </a:r>
            <a:r>
              <a:rPr lang="en-US" altLang="zh-CN">
                <a:cs typeface="Times New Roman" panose="02020603050405020304" pitchFamily="18" charset="0"/>
              </a:rPr>
              <a:t>100 ℃</a:t>
            </a:r>
            <a:r>
              <a:rPr lang="zh-CN" altLang="en-US">
                <a:cs typeface="Times New Roman" panose="02020603050405020304" pitchFamily="18" charset="0"/>
              </a:rPr>
              <a:t>；</a:t>
            </a:r>
            <a:endParaRPr lang="zh-CN" altLang="en-US"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zh-CN">
                <a:cs typeface="Times New Roman" panose="02020603050405020304" pitchFamily="18" charset="0"/>
              </a:rPr>
              <a:t>(2)</a:t>
            </a:r>
            <a:r>
              <a:rPr lang="zh-CN" altLang="en-US">
                <a:cs typeface="Times New Roman" panose="02020603050405020304" pitchFamily="18" charset="0"/>
              </a:rPr>
              <a:t>杯口的盖子密封较严时，烧杯内的气压大于一个标准大气压，水的沸点高于</a:t>
            </a:r>
            <a:r>
              <a:rPr lang="en-US" altLang="zh-CN">
                <a:cs typeface="Times New Roman" panose="02020603050405020304" pitchFamily="18" charset="0"/>
              </a:rPr>
              <a:t>100 ℃</a:t>
            </a:r>
            <a:r>
              <a:rPr lang="zh-CN" altLang="en-US">
                <a:cs typeface="Times New Roman" panose="02020603050405020304" pitchFamily="18" charset="0"/>
              </a:rPr>
              <a:t>；</a:t>
            </a:r>
            <a:endParaRPr lang="zh-CN" altLang="en-US"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zh-CN">
                <a:cs typeface="Times New Roman" panose="02020603050405020304" pitchFamily="18" charset="0"/>
              </a:rPr>
              <a:t>(3)</a:t>
            </a:r>
            <a:r>
              <a:rPr lang="zh-CN" altLang="en-US">
                <a:cs typeface="Times New Roman" panose="02020603050405020304" pitchFamily="18" charset="0"/>
              </a:rPr>
              <a:t>水中有杂质、温度计的示数不准确，水的沸点不是</a:t>
            </a:r>
            <a:r>
              <a:rPr lang="en-US" altLang="zh-CN">
                <a:cs typeface="Times New Roman" panose="02020603050405020304" pitchFamily="18" charset="0"/>
              </a:rPr>
              <a:t>100 ℃</a:t>
            </a:r>
            <a:r>
              <a:rPr lang="zh-CN" altLang="en-US">
                <a:cs typeface="Times New Roman" panose="02020603050405020304" pitchFamily="18" charset="0"/>
              </a:rPr>
              <a:t>。</a:t>
            </a:r>
            <a:endParaRPr lang="zh-CN" altLang="en-US"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zh-CN">
                <a:cs typeface="Times New Roman" panose="02020603050405020304" pitchFamily="18" charset="0"/>
              </a:rPr>
              <a:t>9</a:t>
            </a:r>
            <a:r>
              <a:rPr lang="zh-CN" altLang="en-US">
                <a:cs typeface="Times New Roman" panose="02020603050405020304" pitchFamily="18" charset="0"/>
              </a:rPr>
              <a:t>．水沸腾过程中温度与热量之间的关系：吸收热量，温度不变。</a:t>
            </a:r>
            <a:endParaRPr lang="zh-CN" altLang="en-US"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>
    <p:fade/>
  </p:transition>
  <p:timing/>
</p:sld>
</file>

<file path=ppt/slides/slide6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04450" name="TextBox 1"/>
          <p:cNvSpPr txBox="1">
            <a:spLocks noChangeArrowheads="1"/>
          </p:cNvSpPr>
          <p:nvPr/>
        </p:nvSpPr>
        <p:spPr bwMode="auto">
          <a:xfrm>
            <a:off x="346075" y="617538"/>
            <a:ext cx="8389938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>
                <a:solidFill>
                  <a:srgbClr val="CC0000"/>
                </a:solidFill>
                <a:cs typeface="Times New Roman" panose="02020603050405020304" pitchFamily="18" charset="0"/>
              </a:rPr>
              <a:t>【</a:t>
            </a:r>
            <a:r>
              <a:rPr lang="zh-CN" altLang="en-US">
                <a:solidFill>
                  <a:srgbClr val="CC0000"/>
                </a:solidFill>
                <a:cs typeface="Times New Roman" panose="02020603050405020304" pitchFamily="18" charset="0"/>
              </a:rPr>
              <a:t>实验结论</a:t>
            </a:r>
            <a:r>
              <a:rPr lang="en-US" altLang="zh-CN">
                <a:solidFill>
                  <a:srgbClr val="CC0000"/>
                </a:solidFill>
                <a:cs typeface="Times New Roman" panose="02020603050405020304" pitchFamily="18" charset="0"/>
              </a:rPr>
              <a:t>】</a:t>
            </a:r>
            <a:endParaRPr lang="en-US" altLang="zh-CN">
              <a:cs typeface="Times New Roman" panose="02020603050405020304" pitchFamily="18" charset="0"/>
            </a:endParaRPr>
          </a:p>
          <a:p>
            <a:pPr eaLnBrk="1" hangingPunct="1"/>
            <a:r>
              <a:rPr lang="zh-CN" altLang="en-US">
                <a:cs typeface="Times New Roman" panose="02020603050405020304" pitchFamily="18" charset="0"/>
              </a:rPr>
              <a:t>在水沸腾的过程中，水持续吸热，但温度保持不变。</a:t>
            </a:r>
            <a:endParaRPr lang="zh-CN" altLang="en-US"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>
    <p:fade/>
  </p:transition>
  <p:timing/>
</p:sld>
</file>

<file path=ppt/slides/slide6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05474" name="TextBox 1"/>
          <p:cNvSpPr txBox="1">
            <a:spLocks noChangeArrowheads="1"/>
          </p:cNvSpPr>
          <p:nvPr/>
        </p:nvSpPr>
        <p:spPr bwMode="auto">
          <a:xfrm>
            <a:off x="346075" y="617538"/>
            <a:ext cx="9194800" cy="237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>
                <a:cs typeface="Times New Roman" panose="02020603050405020304" pitchFamily="18" charset="0"/>
              </a:rPr>
              <a:t>2</a:t>
            </a:r>
            <a:r>
              <a:rPr lang="zh-CN" altLang="en-US">
                <a:cs typeface="Times New Roman" panose="02020603050405020304" pitchFamily="18" charset="0"/>
              </a:rPr>
              <a:t>．</a:t>
            </a:r>
            <a:r>
              <a:rPr lang="en-US" altLang="zh-CN">
                <a:cs typeface="Arial" panose="020b0604020202020204" pitchFamily="34" charset="0"/>
              </a:rPr>
              <a:t>(2017·</a:t>
            </a:r>
            <a:r>
              <a:rPr lang="zh-CN" altLang="en-US"/>
              <a:t>江西改编</a:t>
            </a:r>
            <a:r>
              <a:rPr lang="en-US" altLang="zh-CN"/>
              <a:t>)</a:t>
            </a:r>
            <a:r>
              <a:rPr lang="zh-CN" altLang="en-US"/>
              <a:t>探究水沸腾时温度变化的特点。</a:t>
            </a:r>
            <a:endParaRPr lang="zh-CN" altLang="en-US">
              <a:solidFill>
                <a:srgbClr val="CC0000"/>
              </a:solidFill>
            </a:endParaRPr>
          </a:p>
          <a:p>
            <a:pPr eaLnBrk="1" hangingPunct="1"/>
            <a:r>
              <a:rPr lang="en-US" altLang="zh-CN">
                <a:solidFill>
                  <a:srgbClr val="CC0000"/>
                </a:solidFill>
              </a:rPr>
              <a:t>【</a:t>
            </a:r>
            <a:r>
              <a:rPr lang="zh-CN" altLang="en-US">
                <a:solidFill>
                  <a:srgbClr val="CC0000"/>
                </a:solidFill>
              </a:rPr>
              <a:t>设计实验与制订计划</a:t>
            </a:r>
            <a:r>
              <a:rPr lang="en-US" altLang="zh-CN">
                <a:solidFill>
                  <a:srgbClr val="CC0000"/>
                </a:solidFill>
              </a:rPr>
              <a:t>】</a:t>
            </a:r>
            <a:endParaRPr lang="en-US" altLang="zh-CN"/>
          </a:p>
          <a:p>
            <a:pPr eaLnBrk="1" hangingPunct="1"/>
            <a:r>
              <a:rPr lang="en-US" altLang="zh-CN"/>
              <a:t>(1)</a:t>
            </a:r>
            <a:r>
              <a:rPr lang="zh-CN" altLang="en-US"/>
              <a:t>如图甲所示，是某小组安装的实验装置，合理的安装顺序是 </a:t>
            </a:r>
            <a:r>
              <a:rPr lang="en-US" altLang="zh-CN"/>
              <a:t>_________</a:t>
            </a:r>
            <a:endParaRPr lang="en-US" altLang="zh-CN"/>
          </a:p>
          <a:p>
            <a:pPr eaLnBrk="1" hangingPunct="1"/>
            <a:r>
              <a:rPr lang="en-US" altLang="zh-CN"/>
              <a:t>(</a:t>
            </a:r>
            <a:r>
              <a:rPr lang="zh-CN" altLang="en-US"/>
              <a:t>填序号</a:t>
            </a:r>
            <a:r>
              <a:rPr lang="en-US" altLang="zh-CN"/>
              <a:t>)</a:t>
            </a:r>
            <a:r>
              <a:rPr lang="zh-CN" altLang="en-US"/>
              <a:t>。</a:t>
            </a:r>
            <a:endParaRPr lang="zh-CN" altLang="en-US"/>
          </a:p>
          <a:p>
            <a:pPr eaLnBrk="1" hangingPunct="1"/>
            <a:r>
              <a:rPr lang="zh-CN" altLang="en-US"/>
              <a:t>①烧杯和水　②酒精灯　③铁杆和温度计</a:t>
            </a:r>
            <a:r>
              <a:rPr lang="en-US" altLang="zh-CN"/>
              <a:t>(</a:t>
            </a:r>
            <a:r>
              <a:rPr lang="zh-CN" altLang="en-US"/>
              <a:t>含纸盖</a:t>
            </a:r>
            <a:r>
              <a:rPr lang="en-US" altLang="zh-CN"/>
              <a:t>)  ④</a:t>
            </a:r>
            <a:r>
              <a:rPr lang="zh-CN" altLang="en-US"/>
              <a:t>铁圈和石棉网</a:t>
            </a:r>
            <a:endParaRPr lang="zh-CN" altLang="en-US"/>
          </a:p>
        </p:txBody>
      </p:sp>
      <p:pic>
        <p:nvPicPr>
          <p:cNvPr id="10547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700338" y="3184525"/>
            <a:ext cx="3106737" cy="1760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5477" name="Text Box 5"/>
          <p:cNvSpPr txBox="1">
            <a:spLocks noChangeArrowheads="1"/>
          </p:cNvSpPr>
          <p:nvPr/>
        </p:nvSpPr>
        <p:spPr bwMode="auto">
          <a:xfrm>
            <a:off x="7200900" y="1482725"/>
            <a:ext cx="19431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 anchorCtr="1">
            <a:spAutoFit/>
          </a:bodyPr>
          <a:lstStyle/>
          <a:p>
            <a:r>
              <a:rPr lang="zh-CN" altLang="en-US">
                <a:solidFill>
                  <a:srgbClr val="C4000B"/>
                </a:solidFill>
                <a:cs typeface="Times New Roman" panose="02020603050405020304" pitchFamily="18" charset="0"/>
              </a:rPr>
              <a:t>②④①③</a:t>
            </a:r>
            <a:endParaRPr lang="zh-CN" altLang="en-US">
              <a:solidFill>
                <a:srgbClr val="C4000B"/>
              </a:solidFill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477" grpId="0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06498" name="TextBox 1"/>
          <p:cNvSpPr txBox="1">
            <a:spLocks noChangeArrowheads="1"/>
          </p:cNvSpPr>
          <p:nvPr/>
        </p:nvSpPr>
        <p:spPr bwMode="auto">
          <a:xfrm>
            <a:off x="539750" y="1563688"/>
            <a:ext cx="9001125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>
                <a:cs typeface="Times New Roman" panose="02020603050405020304" pitchFamily="18" charset="0"/>
              </a:rPr>
              <a:t>(2)</a:t>
            </a:r>
            <a:r>
              <a:rPr lang="zh-CN" altLang="en-US">
                <a:cs typeface="Times New Roman" panose="02020603050405020304" pitchFamily="18" charset="0"/>
              </a:rPr>
              <a:t>加热时烧杯上所盖纸板上留有小孔的目的是 </a:t>
            </a:r>
            <a:r>
              <a:rPr lang="en-US" altLang="zh-CN">
                <a:cs typeface="Times New Roman" panose="02020603050405020304" pitchFamily="18" charset="0"/>
              </a:rPr>
              <a:t>_____________________</a:t>
            </a:r>
            <a:r>
              <a:rPr lang="zh-CN" altLang="en-US">
                <a:cs typeface="Times New Roman" panose="02020603050405020304" pitchFamily="18" charset="0"/>
              </a:rPr>
              <a:t>。</a:t>
            </a:r>
            <a:r>
              <a:rPr lang="zh-CN" altLang="en-US"/>
              <a:t> </a:t>
            </a:r>
            <a:endParaRPr lang="zh-CN" altLang="en-US"/>
          </a:p>
        </p:txBody>
      </p:sp>
      <p:sp>
        <p:nvSpPr>
          <p:cNvPr id="106499" name="Text Box 3"/>
          <p:cNvSpPr txBox="1">
            <a:spLocks noChangeArrowheads="1"/>
          </p:cNvSpPr>
          <p:nvPr/>
        </p:nvSpPr>
        <p:spPr bwMode="auto">
          <a:xfrm>
            <a:off x="5251450" y="1520825"/>
            <a:ext cx="42164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 anchorCtr="1">
            <a:spAutoFit/>
          </a:bodyPr>
          <a:lstStyle/>
          <a:p>
            <a:r>
              <a:rPr lang="zh-CN" altLang="en-US">
                <a:solidFill>
                  <a:srgbClr val="C4000B"/>
                </a:solidFill>
                <a:cs typeface="Times New Roman" panose="02020603050405020304" pitchFamily="18" charset="0"/>
              </a:rPr>
              <a:t>保持烧杯内外气压平衡</a:t>
            </a:r>
            <a:endParaRPr lang="zh-CN" altLang="en-US">
              <a:solidFill>
                <a:srgbClr val="C4000B"/>
              </a:solidFill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499" grpId="1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07522" name="TextBox 1"/>
          <p:cNvSpPr txBox="1">
            <a:spLocks noChangeArrowheads="1"/>
          </p:cNvSpPr>
          <p:nvPr/>
        </p:nvSpPr>
        <p:spPr bwMode="auto">
          <a:xfrm>
            <a:off x="346075" y="617538"/>
            <a:ext cx="8389938" cy="146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>
                <a:solidFill>
                  <a:srgbClr val="CC0000"/>
                </a:solidFill>
                <a:cs typeface="Times New Roman" panose="02020603050405020304" pitchFamily="18" charset="0"/>
              </a:rPr>
              <a:t>【</a:t>
            </a:r>
            <a:r>
              <a:rPr lang="zh-CN" altLang="en-US">
                <a:solidFill>
                  <a:srgbClr val="CC0000"/>
                </a:solidFill>
                <a:cs typeface="Times New Roman" panose="02020603050405020304" pitchFamily="18" charset="0"/>
              </a:rPr>
              <a:t>进行实验与收集证据</a:t>
            </a:r>
            <a:r>
              <a:rPr lang="en-US" altLang="zh-CN">
                <a:solidFill>
                  <a:srgbClr val="CC0000"/>
                </a:solidFill>
                <a:cs typeface="Times New Roman" panose="02020603050405020304" pitchFamily="18" charset="0"/>
              </a:rPr>
              <a:t>】</a:t>
            </a:r>
            <a:endParaRPr lang="en-US" altLang="zh-CN"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zh-CN">
                <a:cs typeface="Times New Roman" panose="02020603050405020304" pitchFamily="18" charset="0"/>
              </a:rPr>
              <a:t>(1)</a:t>
            </a:r>
            <a:r>
              <a:rPr lang="zh-CN" altLang="en-US">
                <a:cs typeface="Times New Roman" panose="02020603050405020304" pitchFamily="18" charset="0"/>
              </a:rPr>
              <a:t>实验过程中，小燕观察到水沸腾前水中气泡的情景为图丙中的</a:t>
            </a:r>
            <a:r>
              <a:rPr lang="en-US" altLang="zh-CN">
                <a:cs typeface="Times New Roman" panose="02020603050405020304" pitchFamily="18" charset="0"/>
              </a:rPr>
              <a:t>____(</a:t>
            </a:r>
            <a:r>
              <a:rPr lang="zh-CN" altLang="en-US">
                <a:cs typeface="Times New Roman" panose="02020603050405020304" pitchFamily="18" charset="0"/>
              </a:rPr>
              <a:t>选填“</a:t>
            </a:r>
            <a:r>
              <a:rPr lang="en-US" altLang="zh-CN">
                <a:cs typeface="Times New Roman" panose="02020603050405020304" pitchFamily="18" charset="0"/>
              </a:rPr>
              <a:t>a”</a:t>
            </a:r>
            <a:r>
              <a:rPr lang="zh-CN" altLang="en-US"/>
              <a:t>或</a:t>
            </a:r>
            <a:r>
              <a:rPr lang="zh-CN" altLang="en-US">
                <a:cs typeface="Times New Roman" panose="02020603050405020304" pitchFamily="18" charset="0"/>
              </a:rPr>
              <a:t>“</a:t>
            </a:r>
            <a:r>
              <a:rPr lang="en-US" altLang="zh-CN"/>
              <a:t>b</a:t>
            </a:r>
            <a:r>
              <a:rPr lang="en-US" altLang="zh-CN">
                <a:cs typeface="Times New Roman" panose="02020603050405020304" pitchFamily="18" charset="0"/>
              </a:rPr>
              <a:t>”</a:t>
            </a:r>
            <a:r>
              <a:rPr lang="en-US" altLang="zh-CN"/>
              <a:t>)</a:t>
            </a:r>
            <a:r>
              <a:rPr lang="zh-CN" altLang="en-US"/>
              <a:t>图。</a:t>
            </a:r>
            <a:endParaRPr lang="zh-CN" altLang="en-US"/>
          </a:p>
        </p:txBody>
      </p:sp>
      <p:pic>
        <p:nvPicPr>
          <p:cNvPr id="1075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663825" y="2319338"/>
            <a:ext cx="3119438" cy="21224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7524" name="Text Box 4"/>
          <p:cNvSpPr txBox="1">
            <a:spLocks noChangeArrowheads="1"/>
          </p:cNvSpPr>
          <p:nvPr/>
        </p:nvSpPr>
        <p:spPr bwMode="auto">
          <a:xfrm>
            <a:off x="7691438" y="1025525"/>
            <a:ext cx="569912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b" anchorCtr="1">
            <a:spAutoFit/>
          </a:bodyPr>
          <a:lstStyle/>
          <a:p>
            <a:r>
              <a:rPr lang="zh-CN" altLang="en-US">
                <a:solidFill>
                  <a:srgbClr val="C4000B"/>
                </a:solidFill>
                <a:cs typeface="Times New Roman" panose="02020603050405020304" pitchFamily="18" charset="0"/>
              </a:rPr>
              <a:t> </a:t>
            </a:r>
            <a:r>
              <a:rPr lang="en-US" altLang="zh-CN">
                <a:solidFill>
                  <a:srgbClr val="C4000B"/>
                </a:solidFill>
                <a:cs typeface="Times New Roman" panose="02020603050405020304" pitchFamily="18" charset="0"/>
              </a:rPr>
              <a:t>b</a:t>
            </a:r>
            <a:r>
              <a:rPr lang="en-US" altLang="zh-CN">
                <a:solidFill>
                  <a:srgbClr val="FF0000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 </a:t>
            </a:r>
            <a:endParaRPr lang="zh-CN" altLang="en-US">
              <a:solidFill>
                <a:srgbClr val="FF0000"/>
              </a:solidFill>
              <a:latin typeface="宋体" panose="02010600030101010101" pitchFamily="2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524" grpId="1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08546" name="TextBox 1"/>
          <p:cNvSpPr txBox="1">
            <a:spLocks noChangeArrowheads="1"/>
          </p:cNvSpPr>
          <p:nvPr/>
        </p:nvSpPr>
        <p:spPr bwMode="auto">
          <a:xfrm>
            <a:off x="346075" y="617538"/>
            <a:ext cx="8389938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/>
              <a:t>(2)</a:t>
            </a:r>
            <a:r>
              <a:rPr lang="zh-CN" altLang="en-US"/>
              <a:t>下表是小燕记录的实验数据：</a:t>
            </a:r>
            <a:endParaRPr lang="zh-CN" altLang="en-US"/>
          </a:p>
        </p:txBody>
      </p:sp>
      <p:graphicFrame>
        <p:nvGraphicFramePr>
          <p:cNvPr id="108658" name="Group 114"/>
          <p:cNvGraphicFramePr>
            <a:graphicFrameLocks noGrp="1"/>
          </p:cNvGraphicFramePr>
          <p:nvPr/>
        </p:nvGraphicFramePr>
        <p:xfrm>
          <a:off x="611188" y="1527175"/>
          <a:ext cx="8029575" cy="793750"/>
        </p:xfrm>
        <a:graphic>
          <a:graphicData uri="http://schemas.openxmlformats.org/drawingml/2006/table">
            <a:tbl>
              <a:tblPr/>
              <a:tblGrid>
                <a:gridCol w="2814637"/>
                <a:gridCol w="665163"/>
                <a:gridCol w="666750"/>
                <a:gridCol w="666750"/>
                <a:gridCol w="666750"/>
                <a:gridCol w="666750"/>
                <a:gridCol w="665162"/>
                <a:gridCol w="550863"/>
                <a:gridCol w="666750"/>
              </a:tblGrid>
              <a:tr h="396875">
                <a:tc>
                  <a:txBody>
                    <a:bodyPr vert="horz" wrap="square"/>
                    <a:lstStyle>
                      <a:lvl1pPr algn="just" eaLnBrk="0" hangingPunct="0">
                        <a:lnSpc>
                          <a:spcPct val="110000"/>
                        </a:lnSpc>
                        <a:spcBef>
                          <a:spcPts val="9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1600">
                          <a:solidFill>
                            <a:schemeClr val="accent1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1pPr>
                      <a:lvl2pPr algn="just" eaLnBrk="0" hangingPunct="0">
                        <a:lnSpc>
                          <a:spcPct val="120000"/>
                        </a:lnSpc>
                        <a:spcAft>
                          <a:spcPts val="900"/>
                        </a:spcAft>
                        <a:buClr>
                          <a:srgbClr val="ECA280"/>
                        </a:buClr>
                        <a:buFont typeface="幼圆" panose="02010509060101010101" pitchFamily="49" charset="-122"/>
                        <a:defRPr sz="1100">
                          <a:solidFill>
                            <a:schemeClr val="tx1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2pPr>
                      <a:lvl3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1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3pPr>
                      <a:lvl4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4pPr>
                      <a:lvl5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5pPr>
                      <a:lvl6pPr marL="18275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6pPr>
                      <a:lvl7pPr marL="22847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7pPr>
                      <a:lvl8pPr marL="27419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8pPr>
                      <a:lvl9pPr marL="31991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时间</a:t>
                      </a:r>
                      <a:r>
                        <a:rPr kumimoji="0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/min</a:t>
                      </a:r>
                      <a:endParaRPr kumimoji="0" lang="en-US" altLang="zh-CN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>
                      <a:lvl1pPr algn="just" eaLnBrk="0" hangingPunct="0">
                        <a:lnSpc>
                          <a:spcPct val="110000"/>
                        </a:lnSpc>
                        <a:spcBef>
                          <a:spcPts val="9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1600">
                          <a:solidFill>
                            <a:schemeClr val="accent1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1pPr>
                      <a:lvl2pPr algn="just" eaLnBrk="0" hangingPunct="0">
                        <a:lnSpc>
                          <a:spcPct val="120000"/>
                        </a:lnSpc>
                        <a:spcAft>
                          <a:spcPts val="900"/>
                        </a:spcAft>
                        <a:buClr>
                          <a:srgbClr val="ECA280"/>
                        </a:buClr>
                        <a:buFont typeface="幼圆" panose="02010509060101010101" pitchFamily="49" charset="-122"/>
                        <a:defRPr sz="1100">
                          <a:solidFill>
                            <a:schemeClr val="tx1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2pPr>
                      <a:lvl3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1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3pPr>
                      <a:lvl4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4pPr>
                      <a:lvl5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5pPr>
                      <a:lvl6pPr marL="18275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6pPr>
                      <a:lvl7pPr marL="22847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7pPr>
                      <a:lvl8pPr marL="27419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8pPr>
                      <a:lvl9pPr marL="31991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0</a:t>
                      </a:r>
                      <a:endParaRPr kumimoji="0" lang="en-US" altLang="zh-CN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>
                      <a:lvl1pPr algn="just" eaLnBrk="0" hangingPunct="0">
                        <a:lnSpc>
                          <a:spcPct val="110000"/>
                        </a:lnSpc>
                        <a:spcBef>
                          <a:spcPts val="9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1600">
                          <a:solidFill>
                            <a:schemeClr val="accent1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1pPr>
                      <a:lvl2pPr algn="just" eaLnBrk="0" hangingPunct="0">
                        <a:lnSpc>
                          <a:spcPct val="120000"/>
                        </a:lnSpc>
                        <a:spcAft>
                          <a:spcPts val="900"/>
                        </a:spcAft>
                        <a:buClr>
                          <a:srgbClr val="ECA280"/>
                        </a:buClr>
                        <a:buFont typeface="幼圆" panose="02010509060101010101" pitchFamily="49" charset="-122"/>
                        <a:defRPr sz="1100">
                          <a:solidFill>
                            <a:schemeClr val="tx1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2pPr>
                      <a:lvl3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1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3pPr>
                      <a:lvl4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4pPr>
                      <a:lvl5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5pPr>
                      <a:lvl6pPr marL="18275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6pPr>
                      <a:lvl7pPr marL="22847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7pPr>
                      <a:lvl8pPr marL="27419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8pPr>
                      <a:lvl9pPr marL="31991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</a:t>
                      </a:r>
                      <a:endParaRPr kumimoji="0" lang="en-US" altLang="zh-CN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>
                      <a:lvl1pPr algn="just" eaLnBrk="0" hangingPunct="0">
                        <a:lnSpc>
                          <a:spcPct val="110000"/>
                        </a:lnSpc>
                        <a:spcBef>
                          <a:spcPts val="9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1600">
                          <a:solidFill>
                            <a:schemeClr val="accent1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1pPr>
                      <a:lvl2pPr algn="just" eaLnBrk="0" hangingPunct="0">
                        <a:lnSpc>
                          <a:spcPct val="120000"/>
                        </a:lnSpc>
                        <a:spcAft>
                          <a:spcPts val="900"/>
                        </a:spcAft>
                        <a:buClr>
                          <a:srgbClr val="ECA280"/>
                        </a:buClr>
                        <a:buFont typeface="幼圆" panose="02010509060101010101" pitchFamily="49" charset="-122"/>
                        <a:defRPr sz="1100">
                          <a:solidFill>
                            <a:schemeClr val="tx1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2pPr>
                      <a:lvl3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1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3pPr>
                      <a:lvl4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4pPr>
                      <a:lvl5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5pPr>
                      <a:lvl6pPr marL="18275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6pPr>
                      <a:lvl7pPr marL="22847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7pPr>
                      <a:lvl8pPr marL="27419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8pPr>
                      <a:lvl9pPr marL="31991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2</a:t>
                      </a:r>
                      <a:endParaRPr kumimoji="0" lang="en-US" altLang="zh-CN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>
                      <a:lvl1pPr algn="just" eaLnBrk="0" hangingPunct="0">
                        <a:lnSpc>
                          <a:spcPct val="110000"/>
                        </a:lnSpc>
                        <a:spcBef>
                          <a:spcPts val="9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1600">
                          <a:solidFill>
                            <a:schemeClr val="accent1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1pPr>
                      <a:lvl2pPr algn="just" eaLnBrk="0" hangingPunct="0">
                        <a:lnSpc>
                          <a:spcPct val="120000"/>
                        </a:lnSpc>
                        <a:spcAft>
                          <a:spcPts val="900"/>
                        </a:spcAft>
                        <a:buClr>
                          <a:srgbClr val="ECA280"/>
                        </a:buClr>
                        <a:buFont typeface="幼圆" panose="02010509060101010101" pitchFamily="49" charset="-122"/>
                        <a:defRPr sz="1100">
                          <a:solidFill>
                            <a:schemeClr val="tx1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2pPr>
                      <a:lvl3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1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3pPr>
                      <a:lvl4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4pPr>
                      <a:lvl5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5pPr>
                      <a:lvl6pPr marL="18275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6pPr>
                      <a:lvl7pPr marL="22847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7pPr>
                      <a:lvl8pPr marL="27419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8pPr>
                      <a:lvl9pPr marL="31991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3</a:t>
                      </a:r>
                      <a:endParaRPr kumimoji="0" lang="en-US" altLang="zh-CN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>
                      <a:lvl1pPr algn="just" eaLnBrk="0" hangingPunct="0">
                        <a:lnSpc>
                          <a:spcPct val="110000"/>
                        </a:lnSpc>
                        <a:spcBef>
                          <a:spcPts val="9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1600">
                          <a:solidFill>
                            <a:schemeClr val="accent1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1pPr>
                      <a:lvl2pPr algn="just" eaLnBrk="0" hangingPunct="0">
                        <a:lnSpc>
                          <a:spcPct val="120000"/>
                        </a:lnSpc>
                        <a:spcAft>
                          <a:spcPts val="900"/>
                        </a:spcAft>
                        <a:buClr>
                          <a:srgbClr val="ECA280"/>
                        </a:buClr>
                        <a:buFont typeface="幼圆" panose="02010509060101010101" pitchFamily="49" charset="-122"/>
                        <a:defRPr sz="1100">
                          <a:solidFill>
                            <a:schemeClr val="tx1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2pPr>
                      <a:lvl3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1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3pPr>
                      <a:lvl4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4pPr>
                      <a:lvl5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5pPr>
                      <a:lvl6pPr marL="18275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6pPr>
                      <a:lvl7pPr marL="22847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7pPr>
                      <a:lvl8pPr marL="27419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8pPr>
                      <a:lvl9pPr marL="31991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4</a:t>
                      </a:r>
                      <a:endParaRPr kumimoji="0" lang="en-US" altLang="zh-CN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>
                      <a:lvl1pPr algn="just" eaLnBrk="0" hangingPunct="0">
                        <a:lnSpc>
                          <a:spcPct val="110000"/>
                        </a:lnSpc>
                        <a:spcBef>
                          <a:spcPts val="9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1600">
                          <a:solidFill>
                            <a:schemeClr val="accent1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1pPr>
                      <a:lvl2pPr algn="just" eaLnBrk="0" hangingPunct="0">
                        <a:lnSpc>
                          <a:spcPct val="120000"/>
                        </a:lnSpc>
                        <a:spcAft>
                          <a:spcPts val="900"/>
                        </a:spcAft>
                        <a:buClr>
                          <a:srgbClr val="ECA280"/>
                        </a:buClr>
                        <a:buFont typeface="幼圆" panose="02010509060101010101" pitchFamily="49" charset="-122"/>
                        <a:defRPr sz="1100">
                          <a:solidFill>
                            <a:schemeClr val="tx1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2pPr>
                      <a:lvl3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1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3pPr>
                      <a:lvl4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4pPr>
                      <a:lvl5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5pPr>
                      <a:lvl6pPr marL="18275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6pPr>
                      <a:lvl7pPr marL="22847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7pPr>
                      <a:lvl8pPr marL="27419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8pPr>
                      <a:lvl9pPr marL="31991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5</a:t>
                      </a:r>
                      <a:endParaRPr kumimoji="0" lang="en-US" altLang="zh-CN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>
                      <a:lvl1pPr algn="just" eaLnBrk="0" hangingPunct="0">
                        <a:lnSpc>
                          <a:spcPct val="110000"/>
                        </a:lnSpc>
                        <a:spcBef>
                          <a:spcPts val="9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1600">
                          <a:solidFill>
                            <a:schemeClr val="accent1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1pPr>
                      <a:lvl2pPr algn="just" eaLnBrk="0" hangingPunct="0">
                        <a:lnSpc>
                          <a:spcPct val="120000"/>
                        </a:lnSpc>
                        <a:spcAft>
                          <a:spcPts val="900"/>
                        </a:spcAft>
                        <a:buClr>
                          <a:srgbClr val="ECA280"/>
                        </a:buClr>
                        <a:buFont typeface="幼圆" panose="02010509060101010101" pitchFamily="49" charset="-122"/>
                        <a:defRPr sz="1100">
                          <a:solidFill>
                            <a:schemeClr val="tx1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2pPr>
                      <a:lvl3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1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3pPr>
                      <a:lvl4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4pPr>
                      <a:lvl5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5pPr>
                      <a:lvl6pPr marL="18275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6pPr>
                      <a:lvl7pPr marL="22847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7pPr>
                      <a:lvl8pPr marL="27419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8pPr>
                      <a:lvl9pPr marL="31991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6</a:t>
                      </a:r>
                      <a:endParaRPr kumimoji="0" lang="en-US" altLang="zh-CN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>
                      <a:lvl1pPr algn="just" eaLnBrk="0" hangingPunct="0">
                        <a:lnSpc>
                          <a:spcPct val="110000"/>
                        </a:lnSpc>
                        <a:spcBef>
                          <a:spcPts val="9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1600">
                          <a:solidFill>
                            <a:schemeClr val="accent1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1pPr>
                      <a:lvl2pPr algn="just" eaLnBrk="0" hangingPunct="0">
                        <a:lnSpc>
                          <a:spcPct val="120000"/>
                        </a:lnSpc>
                        <a:spcAft>
                          <a:spcPts val="900"/>
                        </a:spcAft>
                        <a:buClr>
                          <a:srgbClr val="ECA280"/>
                        </a:buClr>
                        <a:buFont typeface="幼圆" panose="02010509060101010101" pitchFamily="49" charset="-122"/>
                        <a:defRPr sz="1100">
                          <a:solidFill>
                            <a:schemeClr val="tx1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2pPr>
                      <a:lvl3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1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3pPr>
                      <a:lvl4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4pPr>
                      <a:lvl5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5pPr>
                      <a:lvl6pPr marL="18275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6pPr>
                      <a:lvl7pPr marL="22847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7pPr>
                      <a:lvl8pPr marL="27419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8pPr>
                      <a:lvl9pPr marL="31991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7</a:t>
                      </a:r>
                      <a:endParaRPr kumimoji="0" lang="en-US" altLang="zh-CN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875">
                <a:tc>
                  <a:txBody>
                    <a:bodyPr vert="horz" wrap="square"/>
                    <a:lstStyle>
                      <a:lvl1pPr algn="just" eaLnBrk="0" hangingPunct="0">
                        <a:lnSpc>
                          <a:spcPct val="110000"/>
                        </a:lnSpc>
                        <a:spcBef>
                          <a:spcPts val="9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1600">
                          <a:solidFill>
                            <a:schemeClr val="accent1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1pPr>
                      <a:lvl2pPr algn="just" eaLnBrk="0" hangingPunct="0">
                        <a:lnSpc>
                          <a:spcPct val="120000"/>
                        </a:lnSpc>
                        <a:spcAft>
                          <a:spcPts val="900"/>
                        </a:spcAft>
                        <a:buClr>
                          <a:srgbClr val="ECA280"/>
                        </a:buClr>
                        <a:buFont typeface="幼圆" panose="02010509060101010101" pitchFamily="49" charset="-122"/>
                        <a:defRPr sz="1100">
                          <a:solidFill>
                            <a:schemeClr val="tx1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2pPr>
                      <a:lvl3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1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3pPr>
                      <a:lvl4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4pPr>
                      <a:lvl5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5pPr>
                      <a:lvl6pPr marL="18275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6pPr>
                      <a:lvl7pPr marL="22847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7pPr>
                      <a:lvl8pPr marL="27419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8pPr>
                      <a:lvl9pPr marL="31991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温度</a:t>
                      </a:r>
                      <a:r>
                        <a:rPr kumimoji="0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/℃</a:t>
                      </a:r>
                      <a:endParaRPr kumimoji="0" lang="en-US" altLang="zh-CN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>
                      <a:lvl1pPr algn="just" eaLnBrk="0" hangingPunct="0">
                        <a:lnSpc>
                          <a:spcPct val="110000"/>
                        </a:lnSpc>
                        <a:spcBef>
                          <a:spcPts val="9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1600">
                          <a:solidFill>
                            <a:schemeClr val="accent1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1pPr>
                      <a:lvl2pPr algn="just" eaLnBrk="0" hangingPunct="0">
                        <a:lnSpc>
                          <a:spcPct val="120000"/>
                        </a:lnSpc>
                        <a:spcAft>
                          <a:spcPts val="900"/>
                        </a:spcAft>
                        <a:buClr>
                          <a:srgbClr val="ECA280"/>
                        </a:buClr>
                        <a:buFont typeface="幼圆" panose="02010509060101010101" pitchFamily="49" charset="-122"/>
                        <a:defRPr sz="1100">
                          <a:solidFill>
                            <a:schemeClr val="tx1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2pPr>
                      <a:lvl3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1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3pPr>
                      <a:lvl4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4pPr>
                      <a:lvl5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5pPr>
                      <a:lvl6pPr marL="18275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6pPr>
                      <a:lvl7pPr marL="22847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7pPr>
                      <a:lvl8pPr marL="27419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8pPr>
                      <a:lvl9pPr marL="31991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88</a:t>
                      </a:r>
                      <a:endParaRPr kumimoji="0" lang="en-US" altLang="zh-CN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>
                      <a:lvl1pPr algn="just" eaLnBrk="0" hangingPunct="0">
                        <a:lnSpc>
                          <a:spcPct val="110000"/>
                        </a:lnSpc>
                        <a:spcBef>
                          <a:spcPts val="9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1600">
                          <a:solidFill>
                            <a:schemeClr val="accent1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1pPr>
                      <a:lvl2pPr algn="just" eaLnBrk="0" hangingPunct="0">
                        <a:lnSpc>
                          <a:spcPct val="120000"/>
                        </a:lnSpc>
                        <a:spcAft>
                          <a:spcPts val="900"/>
                        </a:spcAft>
                        <a:buClr>
                          <a:srgbClr val="ECA280"/>
                        </a:buClr>
                        <a:buFont typeface="幼圆" panose="02010509060101010101" pitchFamily="49" charset="-122"/>
                        <a:defRPr sz="1100">
                          <a:solidFill>
                            <a:schemeClr val="tx1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2pPr>
                      <a:lvl3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1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3pPr>
                      <a:lvl4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4pPr>
                      <a:lvl5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5pPr>
                      <a:lvl6pPr marL="18275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6pPr>
                      <a:lvl7pPr marL="22847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7pPr>
                      <a:lvl8pPr marL="27419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8pPr>
                      <a:lvl9pPr marL="31991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90</a:t>
                      </a:r>
                      <a:endParaRPr kumimoji="0" lang="en-US" altLang="zh-CN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>
                      <a:lvl1pPr algn="just" eaLnBrk="0" hangingPunct="0">
                        <a:lnSpc>
                          <a:spcPct val="110000"/>
                        </a:lnSpc>
                        <a:spcBef>
                          <a:spcPts val="9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1600">
                          <a:solidFill>
                            <a:schemeClr val="accent1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1pPr>
                      <a:lvl2pPr algn="just" eaLnBrk="0" hangingPunct="0">
                        <a:lnSpc>
                          <a:spcPct val="120000"/>
                        </a:lnSpc>
                        <a:spcAft>
                          <a:spcPts val="900"/>
                        </a:spcAft>
                        <a:buClr>
                          <a:srgbClr val="ECA280"/>
                        </a:buClr>
                        <a:buFont typeface="幼圆" panose="02010509060101010101" pitchFamily="49" charset="-122"/>
                        <a:defRPr sz="1100">
                          <a:solidFill>
                            <a:schemeClr val="tx1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2pPr>
                      <a:lvl3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1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3pPr>
                      <a:lvl4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4pPr>
                      <a:lvl5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5pPr>
                      <a:lvl6pPr marL="18275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6pPr>
                      <a:lvl7pPr marL="22847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7pPr>
                      <a:lvl8pPr marL="27419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8pPr>
                      <a:lvl9pPr marL="31991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92</a:t>
                      </a:r>
                      <a:endParaRPr kumimoji="0" lang="en-US" altLang="zh-CN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>
                      <a:lvl1pPr algn="just" eaLnBrk="0" hangingPunct="0">
                        <a:lnSpc>
                          <a:spcPct val="110000"/>
                        </a:lnSpc>
                        <a:spcBef>
                          <a:spcPts val="9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1600">
                          <a:solidFill>
                            <a:schemeClr val="accent1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1pPr>
                      <a:lvl2pPr algn="just" eaLnBrk="0" hangingPunct="0">
                        <a:lnSpc>
                          <a:spcPct val="120000"/>
                        </a:lnSpc>
                        <a:spcAft>
                          <a:spcPts val="900"/>
                        </a:spcAft>
                        <a:buClr>
                          <a:srgbClr val="ECA280"/>
                        </a:buClr>
                        <a:buFont typeface="幼圆" panose="02010509060101010101" pitchFamily="49" charset="-122"/>
                        <a:defRPr sz="1100">
                          <a:solidFill>
                            <a:schemeClr val="tx1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2pPr>
                      <a:lvl3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1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3pPr>
                      <a:lvl4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4pPr>
                      <a:lvl5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5pPr>
                      <a:lvl6pPr marL="18275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6pPr>
                      <a:lvl7pPr marL="22847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7pPr>
                      <a:lvl8pPr marL="27419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8pPr>
                      <a:lvl9pPr marL="31991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94</a:t>
                      </a:r>
                      <a:endParaRPr kumimoji="0" lang="en-US" altLang="zh-CN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>
                      <a:lvl1pPr algn="just" eaLnBrk="0" hangingPunct="0">
                        <a:lnSpc>
                          <a:spcPct val="110000"/>
                        </a:lnSpc>
                        <a:spcBef>
                          <a:spcPts val="9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1600">
                          <a:solidFill>
                            <a:schemeClr val="accent1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1pPr>
                      <a:lvl2pPr algn="just" eaLnBrk="0" hangingPunct="0">
                        <a:lnSpc>
                          <a:spcPct val="120000"/>
                        </a:lnSpc>
                        <a:spcAft>
                          <a:spcPts val="900"/>
                        </a:spcAft>
                        <a:buClr>
                          <a:srgbClr val="ECA280"/>
                        </a:buClr>
                        <a:buFont typeface="幼圆" panose="02010509060101010101" pitchFamily="49" charset="-122"/>
                        <a:defRPr sz="1100">
                          <a:solidFill>
                            <a:schemeClr val="tx1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2pPr>
                      <a:lvl3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1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3pPr>
                      <a:lvl4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4pPr>
                      <a:lvl5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5pPr>
                      <a:lvl6pPr marL="18275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6pPr>
                      <a:lvl7pPr marL="22847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7pPr>
                      <a:lvl8pPr marL="27419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8pPr>
                      <a:lvl9pPr marL="31991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96</a:t>
                      </a:r>
                      <a:endParaRPr kumimoji="0" lang="en-US" altLang="zh-CN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>
                      <a:lvl1pPr algn="just" eaLnBrk="0" hangingPunct="0">
                        <a:lnSpc>
                          <a:spcPct val="110000"/>
                        </a:lnSpc>
                        <a:spcBef>
                          <a:spcPts val="9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1600">
                          <a:solidFill>
                            <a:schemeClr val="accent1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1pPr>
                      <a:lvl2pPr algn="just" eaLnBrk="0" hangingPunct="0">
                        <a:lnSpc>
                          <a:spcPct val="120000"/>
                        </a:lnSpc>
                        <a:spcAft>
                          <a:spcPts val="900"/>
                        </a:spcAft>
                        <a:buClr>
                          <a:srgbClr val="ECA280"/>
                        </a:buClr>
                        <a:buFont typeface="幼圆" panose="02010509060101010101" pitchFamily="49" charset="-122"/>
                        <a:defRPr sz="1100">
                          <a:solidFill>
                            <a:schemeClr val="tx1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2pPr>
                      <a:lvl3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1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3pPr>
                      <a:lvl4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4pPr>
                      <a:lvl5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5pPr>
                      <a:lvl6pPr marL="18275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6pPr>
                      <a:lvl7pPr marL="22847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7pPr>
                      <a:lvl8pPr marL="27419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8pPr>
                      <a:lvl9pPr marL="31991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98</a:t>
                      </a:r>
                      <a:endParaRPr kumimoji="0" lang="en-US" altLang="zh-CN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>
                      <a:lvl1pPr algn="just" defTabSz="514350" eaLnBrk="0" hangingPunct="0">
                        <a:lnSpc>
                          <a:spcPct val="110000"/>
                        </a:lnSpc>
                        <a:spcBef>
                          <a:spcPts val="9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1600">
                          <a:solidFill>
                            <a:schemeClr val="accent1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1pPr>
                      <a:lvl2pPr algn="just" defTabSz="514350" eaLnBrk="0" hangingPunct="0">
                        <a:lnSpc>
                          <a:spcPct val="120000"/>
                        </a:lnSpc>
                        <a:spcAft>
                          <a:spcPts val="900"/>
                        </a:spcAft>
                        <a:buClr>
                          <a:srgbClr val="ECA280"/>
                        </a:buClr>
                        <a:buFont typeface="幼圆" panose="02010509060101010101" pitchFamily="49" charset="-122"/>
                        <a:defRPr sz="1100">
                          <a:solidFill>
                            <a:schemeClr val="tx1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2pPr>
                      <a:lvl3pPr marL="514350" defTabSz="514350"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1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3pPr>
                      <a:lvl4pPr marL="771525" defTabSz="514350"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4pPr>
                      <a:lvl5pPr marL="1028700" defTabSz="514350"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5pPr>
                      <a:lvl6pPr marL="1485900" defTabSz="514350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6pPr>
                      <a:lvl7pPr marL="1943100" defTabSz="514350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7pPr>
                      <a:lvl8pPr marL="2400300" defTabSz="514350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8pPr>
                      <a:lvl9pPr marL="2857500" defTabSz="514350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9pPr>
                    </a:lstStyle>
                    <a:p>
                      <a:pPr marL="0" marR="0" lvl="0" indent="0" algn="just" defTabSz="514350" rtl="0" eaLnBrk="0" fontAlgn="base" latinLnBrk="0" hangingPunct="0">
                        <a:lnSpc>
                          <a:spcPct val="110000"/>
                        </a:lnSpc>
                        <a:spcBef>
                          <a:spcPts val="9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buNone/>
                      </a:pPr>
                      <a:endParaRPr kumimoji="0" lang="zh-CN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幼圆" panose="02010509060101010101" pitchFamily="49" charset="-122"/>
                        <a:ea typeface="幼圆" pitchFamily="49" charset="-122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>
                      <a:lvl1pPr algn="just" eaLnBrk="0" hangingPunct="0">
                        <a:lnSpc>
                          <a:spcPct val="110000"/>
                        </a:lnSpc>
                        <a:spcBef>
                          <a:spcPts val="9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1600">
                          <a:solidFill>
                            <a:schemeClr val="accent1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1pPr>
                      <a:lvl2pPr algn="just" eaLnBrk="0" hangingPunct="0">
                        <a:lnSpc>
                          <a:spcPct val="120000"/>
                        </a:lnSpc>
                        <a:spcAft>
                          <a:spcPts val="900"/>
                        </a:spcAft>
                        <a:buClr>
                          <a:srgbClr val="ECA280"/>
                        </a:buClr>
                        <a:buFont typeface="幼圆" panose="02010509060101010101" pitchFamily="49" charset="-122"/>
                        <a:defRPr sz="1100">
                          <a:solidFill>
                            <a:schemeClr val="tx1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2pPr>
                      <a:lvl3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1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3pPr>
                      <a:lvl4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4pPr>
                      <a:lvl5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5pPr>
                      <a:lvl6pPr marL="18275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6pPr>
                      <a:lvl7pPr marL="22847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7pPr>
                      <a:lvl8pPr marL="27419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8pPr>
                      <a:lvl9pPr marL="31991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98</a:t>
                      </a:r>
                      <a:endParaRPr kumimoji="0" lang="en-US" altLang="zh-CN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fade/>
  </p:transition>
  <p:timing/>
</p:sld>
</file>

<file path=ppt/slides/slide6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09570" name="TextBox 1"/>
          <p:cNvSpPr txBox="1">
            <a:spLocks noChangeArrowheads="1"/>
          </p:cNvSpPr>
          <p:nvPr/>
        </p:nvSpPr>
        <p:spPr bwMode="auto">
          <a:xfrm>
            <a:off x="346075" y="617538"/>
            <a:ext cx="8389938" cy="420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>
                <a:solidFill>
                  <a:srgbClr val="CC0000"/>
                </a:solidFill>
                <a:cs typeface="Times New Roman" panose="02020603050405020304" pitchFamily="18" charset="0"/>
              </a:rPr>
              <a:t>【</a:t>
            </a:r>
            <a:r>
              <a:rPr lang="zh-CN" altLang="en-US">
                <a:solidFill>
                  <a:srgbClr val="CC0000"/>
                </a:solidFill>
                <a:cs typeface="Times New Roman" panose="02020603050405020304" pitchFamily="18" charset="0"/>
              </a:rPr>
              <a:t>分析与论证</a:t>
            </a:r>
            <a:r>
              <a:rPr lang="en-US" altLang="zh-CN">
                <a:solidFill>
                  <a:srgbClr val="CC0000"/>
                </a:solidFill>
                <a:cs typeface="Times New Roman" panose="02020603050405020304" pitchFamily="18" charset="0"/>
              </a:rPr>
              <a:t>】</a:t>
            </a:r>
            <a:endParaRPr lang="en-US" altLang="zh-CN"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zh-CN">
                <a:cs typeface="Times New Roman" panose="02020603050405020304" pitchFamily="18" charset="0"/>
              </a:rPr>
              <a:t>(1)</a:t>
            </a:r>
            <a:r>
              <a:rPr lang="zh-CN" altLang="en-US">
                <a:cs typeface="Times New Roman" panose="02020603050405020304" pitchFamily="18" charset="0"/>
              </a:rPr>
              <a:t>小燕在第</a:t>
            </a:r>
            <a:r>
              <a:rPr lang="en-US" altLang="zh-CN">
                <a:cs typeface="Times New Roman" panose="02020603050405020304" pitchFamily="18" charset="0"/>
              </a:rPr>
              <a:t>6 min</a:t>
            </a:r>
            <a:r>
              <a:rPr lang="zh-CN" altLang="en-US">
                <a:cs typeface="Times New Roman" panose="02020603050405020304" pitchFamily="18" charset="0"/>
              </a:rPr>
              <a:t>忘记记录数据，此时的温度应为</a:t>
            </a:r>
            <a:r>
              <a:rPr lang="en-US" altLang="zh-CN">
                <a:cs typeface="Times New Roman" panose="02020603050405020304" pitchFamily="18" charset="0"/>
              </a:rPr>
              <a:t>_____℃</a:t>
            </a:r>
            <a:r>
              <a:rPr lang="zh-CN" altLang="en-US">
                <a:cs typeface="Times New Roman" panose="02020603050405020304" pitchFamily="18" charset="0"/>
              </a:rPr>
              <a:t>。</a:t>
            </a:r>
            <a:endParaRPr lang="zh-CN" altLang="en-US"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zh-CN">
                <a:cs typeface="Times New Roman" panose="02020603050405020304" pitchFamily="18" charset="0"/>
              </a:rPr>
              <a:t>(2)</a:t>
            </a:r>
            <a:r>
              <a:rPr lang="zh-CN" altLang="en-US">
                <a:cs typeface="Times New Roman" panose="02020603050405020304" pitchFamily="18" charset="0"/>
              </a:rPr>
              <a:t>请将图乙中的坐标系补充完整，并根据上表数据绘出水温与时间的关系图象。</a:t>
            </a:r>
            <a:endParaRPr lang="zh-CN" altLang="en-US">
              <a:cs typeface="Times New Roman" panose="02020603050405020304" pitchFamily="18" charset="0"/>
            </a:endParaRPr>
          </a:p>
          <a:p>
            <a:pPr eaLnBrk="1" hangingPunct="1"/>
            <a:endParaRPr lang="zh-CN" altLang="en-US">
              <a:cs typeface="Times New Roman" panose="02020603050405020304" pitchFamily="18" charset="0"/>
            </a:endParaRPr>
          </a:p>
          <a:p>
            <a:pPr eaLnBrk="1" hangingPunct="1"/>
            <a:endParaRPr lang="zh-CN" altLang="en-US">
              <a:cs typeface="Times New Roman" panose="02020603050405020304" pitchFamily="18" charset="0"/>
            </a:endParaRPr>
          </a:p>
          <a:p>
            <a:pPr eaLnBrk="1" hangingPunct="1"/>
            <a:endParaRPr lang="zh-CN" altLang="en-US">
              <a:cs typeface="Times New Roman" panose="02020603050405020304" pitchFamily="18" charset="0"/>
            </a:endParaRPr>
          </a:p>
          <a:p>
            <a:pPr eaLnBrk="1" hangingPunct="1"/>
            <a:endParaRPr lang="zh-CN" altLang="en-US"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zh-CN">
                <a:cs typeface="Times New Roman" panose="02020603050405020304" pitchFamily="18" charset="0"/>
              </a:rPr>
              <a:t>(3)</a:t>
            </a:r>
            <a:r>
              <a:rPr lang="zh-CN" altLang="en-US">
                <a:cs typeface="Times New Roman" panose="02020603050405020304" pitchFamily="18" charset="0"/>
              </a:rPr>
              <a:t>由数据及图象可知，水沸腾时，继续加热，水的温度 </a:t>
            </a:r>
            <a:r>
              <a:rPr lang="en-US" altLang="zh-CN">
                <a:cs typeface="Times New Roman" panose="02020603050405020304" pitchFamily="18" charset="0"/>
              </a:rPr>
              <a:t>_________</a:t>
            </a:r>
            <a:r>
              <a:rPr lang="zh-CN" altLang="en-US">
                <a:cs typeface="Times New Roman" panose="02020603050405020304" pitchFamily="18" charset="0"/>
              </a:rPr>
              <a:t>。</a:t>
            </a:r>
            <a:endParaRPr lang="zh-CN" altLang="en-US">
              <a:cs typeface="Times New Roman" panose="02020603050405020304" pitchFamily="18" charset="0"/>
            </a:endParaRPr>
          </a:p>
        </p:txBody>
      </p:sp>
      <p:sp>
        <p:nvSpPr>
          <p:cNvPr id="109571" name="Text Box 3"/>
          <p:cNvSpPr txBox="1">
            <a:spLocks noChangeArrowheads="1"/>
          </p:cNvSpPr>
          <p:nvPr/>
        </p:nvSpPr>
        <p:spPr bwMode="auto">
          <a:xfrm>
            <a:off x="5768975" y="1025525"/>
            <a:ext cx="125095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 anchorCtr="1">
            <a:spAutoFit/>
          </a:bodyPr>
          <a:lstStyle/>
          <a:p>
            <a:r>
              <a:rPr lang="zh-CN" altLang="en-US">
                <a:solidFill>
                  <a:srgbClr val="C4000B"/>
                </a:solidFill>
                <a:cs typeface="Times New Roman" panose="02020603050405020304" pitchFamily="18" charset="0"/>
              </a:rPr>
              <a:t> </a:t>
            </a:r>
            <a:r>
              <a:rPr lang="en-US" altLang="zh-CN">
                <a:solidFill>
                  <a:srgbClr val="C4000B"/>
                </a:solidFill>
                <a:cs typeface="Times New Roman" panose="02020603050405020304" pitchFamily="18" charset="0"/>
              </a:rPr>
              <a:t>98</a:t>
            </a:r>
            <a:r>
              <a:rPr lang="en-US" altLang="zh-CN">
                <a:solidFill>
                  <a:srgbClr val="FF0000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 </a:t>
            </a:r>
            <a:endParaRPr lang="zh-CN" altLang="en-US">
              <a:solidFill>
                <a:srgbClr val="FF0000"/>
              </a:solidFill>
              <a:latin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09572" name="Text Box 4"/>
          <p:cNvSpPr txBox="1">
            <a:spLocks noChangeArrowheads="1"/>
          </p:cNvSpPr>
          <p:nvPr/>
        </p:nvSpPr>
        <p:spPr bwMode="auto">
          <a:xfrm>
            <a:off x="6335713" y="4254500"/>
            <a:ext cx="2162175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 anchorCtr="1">
            <a:spAutoFit/>
          </a:bodyPr>
          <a:lstStyle/>
          <a:p>
            <a:r>
              <a:rPr lang="zh-CN" altLang="en-US">
                <a:solidFill>
                  <a:srgbClr val="C4000B"/>
                </a:solidFill>
                <a:cs typeface="Times New Roman" panose="02020603050405020304" pitchFamily="18" charset="0"/>
              </a:rPr>
              <a:t>保持不变</a:t>
            </a:r>
            <a:endParaRPr lang="zh-CN" altLang="en-US">
              <a:solidFill>
                <a:srgbClr val="C4000B"/>
              </a:solidFill>
              <a:cs typeface="Times New Roman" panose="02020603050405020304" pitchFamily="18" charset="0"/>
            </a:endParaRPr>
          </a:p>
        </p:txBody>
      </p:sp>
      <p:sp>
        <p:nvSpPr>
          <p:cNvPr id="109573" name="Rectangle 5"/>
          <p:cNvSpPr>
            <a:spLocks noChangeArrowheads="1"/>
          </p:cNvSpPr>
          <p:nvPr/>
        </p:nvSpPr>
        <p:spPr bwMode="auto">
          <a:xfrm>
            <a:off x="1871663" y="2319338"/>
            <a:ext cx="21240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0" hangingPunct="0">
              <a:lnSpc>
                <a:spcPct val="100000"/>
              </a:lnSpc>
            </a:pPr>
            <a:r>
              <a:rPr lang="zh-CN" altLang="en-US"/>
              <a:t>如答图所示 </a:t>
            </a:r>
            <a:endParaRPr lang="zh-CN" altLang="en-US"/>
          </a:p>
        </p:txBody>
      </p:sp>
      <p:pic>
        <p:nvPicPr>
          <p:cNvPr id="109574" name="Picture 6" descr="JXWL-3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095625" y="2751138"/>
            <a:ext cx="2016125" cy="152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571" grpId="0"/>
      <p:bldP spid="109572" grpId="0"/>
      <p:bldP spid="109573" grpId="0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10594" name="TextBox 1"/>
          <p:cNvSpPr txBox="1">
            <a:spLocks noChangeArrowheads="1"/>
          </p:cNvSpPr>
          <p:nvPr/>
        </p:nvSpPr>
        <p:spPr bwMode="auto">
          <a:xfrm>
            <a:off x="346075" y="617538"/>
            <a:ext cx="8797925" cy="283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zh-CN" altLang="en-US">
                <a:cs typeface="Times New Roman" panose="02020603050405020304" pitchFamily="18" charset="0"/>
              </a:rPr>
              <a:t>补充设问</a:t>
            </a:r>
            <a:endParaRPr lang="zh-CN" altLang="en-US"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zh-CN">
                <a:solidFill>
                  <a:srgbClr val="CC0000"/>
                </a:solidFill>
                <a:cs typeface="Times New Roman" panose="02020603050405020304" pitchFamily="18" charset="0"/>
              </a:rPr>
              <a:t>【</a:t>
            </a:r>
            <a:r>
              <a:rPr lang="zh-CN" altLang="en-US">
                <a:solidFill>
                  <a:srgbClr val="CC0000"/>
                </a:solidFill>
                <a:cs typeface="Times New Roman" panose="02020603050405020304" pitchFamily="18" charset="0"/>
              </a:rPr>
              <a:t>交流与反思</a:t>
            </a:r>
            <a:r>
              <a:rPr lang="en-US" altLang="zh-CN">
                <a:solidFill>
                  <a:srgbClr val="CC0000"/>
                </a:solidFill>
                <a:cs typeface="Times New Roman" panose="02020603050405020304" pitchFamily="18" charset="0"/>
              </a:rPr>
              <a:t>】</a:t>
            </a:r>
            <a:endParaRPr lang="en-US" altLang="zh-CN"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zh-CN">
                <a:cs typeface="Times New Roman" panose="02020603050405020304" pitchFamily="18" charset="0"/>
              </a:rPr>
              <a:t>(1)</a:t>
            </a:r>
            <a:r>
              <a:rPr lang="zh-CN" altLang="en-US">
                <a:cs typeface="Times New Roman" panose="02020603050405020304" pitchFamily="18" charset="0"/>
              </a:rPr>
              <a:t>水在沸腾时，杯口附近会出现大量“白气”，“白气”是水蒸气遇冷</a:t>
            </a:r>
            <a:endParaRPr lang="zh-CN" altLang="en-US"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zh-CN">
                <a:cs typeface="Times New Roman" panose="02020603050405020304" pitchFamily="18" charset="0"/>
              </a:rPr>
              <a:t>_______(</a:t>
            </a:r>
            <a:r>
              <a:rPr lang="zh-CN" altLang="en-US">
                <a:cs typeface="Times New Roman" panose="02020603050405020304" pitchFamily="18" charset="0"/>
              </a:rPr>
              <a:t>填物态变化名称</a:t>
            </a:r>
            <a:r>
              <a:rPr lang="en-US" altLang="zh-CN">
                <a:cs typeface="Times New Roman" panose="02020603050405020304" pitchFamily="18" charset="0"/>
              </a:rPr>
              <a:t>)</a:t>
            </a:r>
            <a:r>
              <a:rPr lang="zh-CN" altLang="en-US">
                <a:cs typeface="Times New Roman" panose="02020603050405020304" pitchFamily="18" charset="0"/>
              </a:rPr>
              <a:t>形成的。</a:t>
            </a:r>
            <a:endParaRPr lang="zh-CN" altLang="en-US"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zh-CN">
                <a:cs typeface="Times New Roman" panose="02020603050405020304" pitchFamily="18" charset="0"/>
              </a:rPr>
              <a:t>(2)</a:t>
            </a:r>
            <a:r>
              <a:rPr lang="zh-CN" altLang="en-US">
                <a:cs typeface="Times New Roman" panose="02020603050405020304" pitchFamily="18" charset="0"/>
              </a:rPr>
              <a:t>小燕撤去酒精灯后，发现水未停止沸腾，试分析其原因：                    </a:t>
            </a:r>
            <a:r>
              <a:rPr lang="en-US" altLang="zh-CN">
                <a:cs typeface="Times New Roman" panose="02020603050405020304" pitchFamily="18" charset="0"/>
              </a:rPr>
              <a:t>_____________________________________________</a:t>
            </a:r>
            <a:r>
              <a:rPr lang="zh-CN" altLang="en-US">
                <a:cs typeface="Times New Roman" panose="02020603050405020304" pitchFamily="18" charset="0"/>
              </a:rPr>
              <a:t>。</a:t>
            </a:r>
            <a:endParaRPr lang="zh-CN" altLang="en-US">
              <a:cs typeface="Times New Roman" panose="02020603050405020304" pitchFamily="18" charset="0"/>
            </a:endParaRPr>
          </a:p>
        </p:txBody>
      </p:sp>
      <p:sp>
        <p:nvSpPr>
          <p:cNvPr id="110595" name="Text Box 3"/>
          <p:cNvSpPr txBox="1">
            <a:spLocks noChangeArrowheads="1"/>
          </p:cNvSpPr>
          <p:nvPr/>
        </p:nvSpPr>
        <p:spPr bwMode="auto">
          <a:xfrm>
            <a:off x="254000" y="1939925"/>
            <a:ext cx="12573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 anchorCtr="1">
            <a:spAutoFit/>
          </a:bodyPr>
          <a:lstStyle/>
          <a:p>
            <a:r>
              <a:rPr lang="zh-CN" altLang="en-US">
                <a:solidFill>
                  <a:srgbClr val="C4000B"/>
                </a:solidFill>
                <a:cs typeface="Times New Roman" panose="02020603050405020304" pitchFamily="18" charset="0"/>
              </a:rPr>
              <a:t> 液化</a:t>
            </a:r>
            <a:r>
              <a:rPr lang="zh-CN" altLang="en-US">
                <a:solidFill>
                  <a:srgbClr val="FF0000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 </a:t>
            </a:r>
            <a:endParaRPr lang="zh-CN" altLang="en-US">
              <a:solidFill>
                <a:srgbClr val="FF0000"/>
              </a:solidFill>
              <a:latin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10596" name="Text Box 4"/>
          <p:cNvSpPr txBox="1">
            <a:spLocks noChangeArrowheads="1"/>
          </p:cNvSpPr>
          <p:nvPr/>
        </p:nvSpPr>
        <p:spPr bwMode="auto">
          <a:xfrm>
            <a:off x="-504825" y="2854325"/>
            <a:ext cx="766445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 anchorCtr="1">
            <a:spAutoFit/>
          </a:bodyPr>
          <a:lstStyle/>
          <a:p>
            <a:r>
              <a:rPr lang="zh-CN" altLang="en-US">
                <a:solidFill>
                  <a:srgbClr val="C4000B"/>
                </a:solidFill>
                <a:cs typeface="Times New Roman" panose="02020603050405020304" pitchFamily="18" charset="0"/>
              </a:rPr>
              <a:t>烧杯底和石棉网的温度高于水的沸点，水继续吸热</a:t>
            </a:r>
            <a:endParaRPr lang="zh-CN" altLang="en-US">
              <a:solidFill>
                <a:srgbClr val="C4000B"/>
              </a:solidFill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595" grpId="0"/>
      <p:bldP spid="110596" grpId="0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11618" name="TextBox 1"/>
          <p:cNvSpPr txBox="1">
            <a:spLocks noChangeArrowheads="1"/>
          </p:cNvSpPr>
          <p:nvPr/>
        </p:nvSpPr>
        <p:spPr bwMode="auto">
          <a:xfrm>
            <a:off x="346075" y="617538"/>
            <a:ext cx="8618538" cy="146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>
                <a:cs typeface="Times New Roman" panose="02020603050405020304" pitchFamily="18" charset="0"/>
              </a:rPr>
              <a:t>(3)</a:t>
            </a:r>
            <a:r>
              <a:rPr lang="zh-CN" altLang="en-US">
                <a:cs typeface="Times New Roman" panose="02020603050405020304" pitchFamily="18" charset="0"/>
              </a:rPr>
              <a:t>如图丁所示分别是同组的小华和小明根据实验记录数据得到的沸</a:t>
            </a:r>
            <a:endParaRPr lang="zh-CN" altLang="en-US">
              <a:cs typeface="Times New Roman" panose="02020603050405020304" pitchFamily="18" charset="0"/>
            </a:endParaRPr>
          </a:p>
          <a:p>
            <a:pPr eaLnBrk="1" hangingPunct="1"/>
            <a:r>
              <a:rPr lang="zh-CN" altLang="en-US">
                <a:cs typeface="Times New Roman" panose="02020603050405020304" pitchFamily="18" charset="0"/>
              </a:rPr>
              <a:t>腾图象，小华将水加热至沸腾的时间明显较长，最有可能的原因是 </a:t>
            </a:r>
            <a:endParaRPr lang="zh-CN" altLang="en-US"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zh-CN">
                <a:cs typeface="Times New Roman" panose="02020603050405020304" pitchFamily="18" charset="0"/>
              </a:rPr>
              <a:t>___________________________</a:t>
            </a:r>
            <a:r>
              <a:rPr lang="zh-CN" altLang="en-US">
                <a:cs typeface="Times New Roman" panose="02020603050405020304" pitchFamily="18" charset="0"/>
              </a:rPr>
              <a:t>。</a:t>
            </a:r>
            <a:endParaRPr lang="zh-CN" altLang="en-US">
              <a:cs typeface="Times New Roman" panose="02020603050405020304" pitchFamily="18" charset="0"/>
            </a:endParaRPr>
          </a:p>
        </p:txBody>
      </p:sp>
      <p:pic>
        <p:nvPicPr>
          <p:cNvPr id="11161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376488" y="2319338"/>
            <a:ext cx="3708400" cy="2303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11620" name="Text Box 4"/>
          <p:cNvSpPr txBox="1">
            <a:spLocks noChangeArrowheads="1"/>
          </p:cNvSpPr>
          <p:nvPr/>
        </p:nvSpPr>
        <p:spPr bwMode="auto">
          <a:xfrm>
            <a:off x="-107950" y="1517650"/>
            <a:ext cx="45974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 anchorCtr="1">
            <a:spAutoFit/>
          </a:bodyPr>
          <a:lstStyle/>
          <a:p>
            <a:r>
              <a:rPr lang="zh-CN" altLang="en-US">
                <a:solidFill>
                  <a:srgbClr val="C4000B"/>
                </a:solidFill>
                <a:cs typeface="Times New Roman" panose="02020603050405020304" pitchFamily="18" charset="0"/>
              </a:rPr>
              <a:t>小华用的水的质量比小明的大</a:t>
            </a:r>
            <a:endParaRPr lang="zh-CN" altLang="en-US">
              <a:solidFill>
                <a:srgbClr val="C4000B"/>
              </a:solidFill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620" grpId="0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12642" name="TextBox 1"/>
          <p:cNvSpPr txBox="1">
            <a:spLocks noChangeArrowheads="1"/>
          </p:cNvSpPr>
          <p:nvPr/>
        </p:nvSpPr>
        <p:spPr bwMode="auto">
          <a:xfrm>
            <a:off x="346075" y="617538"/>
            <a:ext cx="9050338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>
                <a:solidFill>
                  <a:srgbClr val="CC0000"/>
                </a:solidFill>
                <a:cs typeface="Times New Roman" panose="02020603050405020304" pitchFamily="18" charset="0"/>
              </a:rPr>
              <a:t>【</a:t>
            </a:r>
            <a:r>
              <a:rPr lang="zh-CN" altLang="en-US">
                <a:solidFill>
                  <a:srgbClr val="CC0000"/>
                </a:solidFill>
                <a:cs typeface="Times New Roman" panose="02020603050405020304" pitchFamily="18" charset="0"/>
              </a:rPr>
              <a:t>拓展应用</a:t>
            </a:r>
            <a:r>
              <a:rPr lang="en-US" altLang="zh-CN">
                <a:solidFill>
                  <a:srgbClr val="CC0000"/>
                </a:solidFill>
                <a:cs typeface="Times New Roman" panose="02020603050405020304" pitchFamily="18" charset="0"/>
              </a:rPr>
              <a:t>】</a:t>
            </a:r>
            <a:r>
              <a:rPr lang="zh-CN" altLang="en-US">
                <a:cs typeface="Times New Roman" panose="02020603050405020304" pitchFamily="18" charset="0"/>
              </a:rPr>
              <a:t>通过学习，小燕终于明白妈妈用炉火炖汤时，在汤沸腾后总</a:t>
            </a:r>
            <a:endParaRPr lang="zh-CN" altLang="en-US">
              <a:cs typeface="Times New Roman" panose="02020603050405020304" pitchFamily="18" charset="0"/>
            </a:endParaRPr>
          </a:p>
          <a:p>
            <a:pPr eaLnBrk="1" hangingPunct="1"/>
            <a:r>
              <a:rPr lang="zh-CN" altLang="en-US">
                <a:cs typeface="Times New Roman" panose="02020603050405020304" pitchFamily="18" charset="0"/>
              </a:rPr>
              <a:t>是 </a:t>
            </a:r>
            <a:r>
              <a:rPr lang="en-US" altLang="zh-CN">
                <a:cs typeface="Times New Roman" panose="02020603050405020304" pitchFamily="18" charset="0"/>
              </a:rPr>
              <a:t>_________(</a:t>
            </a:r>
            <a:r>
              <a:rPr lang="zh-CN" altLang="en-US">
                <a:cs typeface="Times New Roman" panose="02020603050405020304" pitchFamily="18" charset="0"/>
              </a:rPr>
              <a:t>选填“保持大火”或“调为小火”</a:t>
            </a:r>
            <a:r>
              <a:rPr lang="en-US" altLang="zh-CN">
                <a:cs typeface="Times New Roman" panose="02020603050405020304" pitchFamily="18" charset="0"/>
              </a:rPr>
              <a:t>)</a:t>
            </a:r>
            <a:r>
              <a:rPr lang="zh-CN" altLang="en-US">
                <a:cs typeface="Times New Roman" panose="02020603050405020304" pitchFamily="18" charset="0"/>
              </a:rPr>
              <a:t>的道理。</a:t>
            </a:r>
            <a:endParaRPr lang="zh-CN" altLang="en-US">
              <a:cs typeface="Times New Roman" panose="02020603050405020304" pitchFamily="18" charset="0"/>
            </a:endParaRPr>
          </a:p>
        </p:txBody>
      </p:sp>
      <p:sp>
        <p:nvSpPr>
          <p:cNvPr id="112643" name="Text Box 3"/>
          <p:cNvSpPr txBox="1">
            <a:spLocks noChangeArrowheads="1"/>
          </p:cNvSpPr>
          <p:nvPr/>
        </p:nvSpPr>
        <p:spPr bwMode="auto">
          <a:xfrm>
            <a:off x="287338" y="1025525"/>
            <a:ext cx="2232025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 anchorCtr="1">
            <a:spAutoFit/>
          </a:bodyPr>
          <a:lstStyle/>
          <a:p>
            <a:r>
              <a:rPr lang="zh-CN" altLang="en-US">
                <a:solidFill>
                  <a:srgbClr val="C4000B"/>
                </a:solidFill>
                <a:cs typeface="Times New Roman" panose="02020603050405020304" pitchFamily="18" charset="0"/>
              </a:rPr>
              <a:t>调为小火</a:t>
            </a:r>
            <a:endParaRPr lang="zh-CN" altLang="en-US">
              <a:solidFill>
                <a:srgbClr val="C4000B"/>
              </a:solidFill>
              <a:cs typeface="Times New Roman" panose="02020603050405020304" pitchFamily="18" charset="0"/>
            </a:endParaRPr>
          </a:p>
        </p:txBody>
      </p:sp>
      <p:pic>
        <p:nvPicPr>
          <p:cNvPr id="112645" name="New picture" hidden="1"/>
          <p:cNvPicPr/>
          <p:nvPr/>
        </p:nvPicPr>
        <p:blipFill>
          <a:blip r:embed="rId2"/>
          <a:stretch>
            <a:fillRect/>
          </a:stretch>
        </p:blipFill>
        <p:spPr>
          <a:xfrm>
            <a:off x="10896600" y="12242800"/>
            <a:ext cx="482600" cy="279400"/>
          </a:xfrm>
          <a:prstGeom prst="cube">
            <a:avLst/>
          </a:prstGeom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4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aphicFrame>
        <p:nvGraphicFramePr>
          <p:cNvPr id="117823" name="Group 63"/>
          <p:cNvGraphicFramePr>
            <a:graphicFrameLocks noGrp="1"/>
          </p:cNvGraphicFramePr>
          <p:nvPr/>
        </p:nvGraphicFramePr>
        <p:xfrm>
          <a:off x="287338" y="447675"/>
          <a:ext cx="8426450" cy="3810000"/>
        </p:xfrm>
        <a:graphic>
          <a:graphicData uri="http://schemas.openxmlformats.org/drawingml/2006/table">
            <a:tbl>
              <a:tblPr/>
              <a:tblGrid>
                <a:gridCol w="1079500"/>
                <a:gridCol w="3025775"/>
                <a:gridCol w="1979612"/>
                <a:gridCol w="2341563"/>
              </a:tblGrid>
              <a:tr h="396875">
                <a:tc>
                  <a:txBody>
                    <a:bodyPr vert="horz" wrap="square"/>
                    <a:lstStyle>
                      <a:lvl1pPr algn="just" eaLnBrk="0" hangingPunct="0">
                        <a:lnSpc>
                          <a:spcPct val="110000"/>
                        </a:lnSpc>
                        <a:spcBef>
                          <a:spcPts val="9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1600">
                          <a:solidFill>
                            <a:schemeClr val="accent1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1pPr>
                      <a:lvl2pPr algn="just" eaLnBrk="0" hangingPunct="0">
                        <a:lnSpc>
                          <a:spcPct val="120000"/>
                        </a:lnSpc>
                        <a:spcAft>
                          <a:spcPts val="900"/>
                        </a:spcAft>
                        <a:buClr>
                          <a:srgbClr val="ECA280"/>
                        </a:buClr>
                        <a:buFont typeface="幼圆" panose="02010509060101010101" pitchFamily="49" charset="-122"/>
                        <a:defRPr sz="1100">
                          <a:solidFill>
                            <a:schemeClr val="tx1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2pPr>
                      <a:lvl3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1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3pPr>
                      <a:lvl4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4pPr>
                      <a:lvl5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5pPr>
                      <a:lvl6pPr marL="18275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6pPr>
                      <a:lvl7pPr marL="22847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7pPr>
                      <a:lvl8pPr marL="27419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8pPr>
                      <a:lvl9pPr marL="31991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物态</a:t>
                      </a:r>
                      <a:endParaRPr kumimoji="0" lang="zh-CN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变化</a:t>
                      </a:r>
                      <a:endParaRPr kumimoji="0" lang="zh-CN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>
                      <a:lvl1pPr algn="just" defTabSz="514350" eaLnBrk="0" hangingPunct="0">
                        <a:lnSpc>
                          <a:spcPct val="110000"/>
                        </a:lnSpc>
                        <a:spcBef>
                          <a:spcPts val="9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1600">
                          <a:solidFill>
                            <a:schemeClr val="accent1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1pPr>
                      <a:lvl2pPr algn="just" defTabSz="514350" eaLnBrk="0" hangingPunct="0">
                        <a:lnSpc>
                          <a:spcPct val="120000"/>
                        </a:lnSpc>
                        <a:spcAft>
                          <a:spcPts val="900"/>
                        </a:spcAft>
                        <a:buClr>
                          <a:srgbClr val="ECA280"/>
                        </a:buClr>
                        <a:buFont typeface="幼圆" panose="02010509060101010101" pitchFamily="49" charset="-122"/>
                        <a:defRPr sz="1100">
                          <a:solidFill>
                            <a:schemeClr val="tx1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2pPr>
                      <a:lvl3pPr marL="514350" defTabSz="514350"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1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3pPr>
                      <a:lvl4pPr marL="771525" defTabSz="514350"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4pPr>
                      <a:lvl5pPr marL="1028700" defTabSz="514350"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5pPr>
                      <a:lvl6pPr marL="1485900" defTabSz="514350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6pPr>
                      <a:lvl7pPr marL="1943100" defTabSz="514350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7pPr>
                      <a:lvl8pPr marL="2400300" defTabSz="514350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8pPr>
                      <a:lvl9pPr marL="2857500" defTabSz="514350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9pPr>
                    </a:lstStyle>
                    <a:p>
                      <a:pPr marL="0" marR="0" lvl="0" indent="0" algn="ctr" defTabSz="514350" rtl="0" eaLnBrk="0" fontAlgn="base" latinLnBrk="0" hangingPunct="0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定义</a:t>
                      </a:r>
                      <a:endParaRPr kumimoji="0" lang="zh-CN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>
                      <a:lvl1pPr algn="just" defTabSz="514350" eaLnBrk="0" hangingPunct="0">
                        <a:lnSpc>
                          <a:spcPct val="110000"/>
                        </a:lnSpc>
                        <a:spcBef>
                          <a:spcPts val="9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1600">
                          <a:solidFill>
                            <a:schemeClr val="accent1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1pPr>
                      <a:lvl2pPr algn="just" defTabSz="514350" eaLnBrk="0" hangingPunct="0">
                        <a:lnSpc>
                          <a:spcPct val="120000"/>
                        </a:lnSpc>
                        <a:spcAft>
                          <a:spcPts val="900"/>
                        </a:spcAft>
                        <a:buClr>
                          <a:srgbClr val="ECA280"/>
                        </a:buClr>
                        <a:buFont typeface="幼圆" panose="02010509060101010101" pitchFamily="49" charset="-122"/>
                        <a:defRPr sz="1100">
                          <a:solidFill>
                            <a:schemeClr val="tx1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2pPr>
                      <a:lvl3pPr marL="514350" defTabSz="514350"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1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3pPr>
                      <a:lvl4pPr marL="771525" defTabSz="514350"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4pPr>
                      <a:lvl5pPr marL="1028700" defTabSz="514350"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5pPr>
                      <a:lvl6pPr marL="1485900" defTabSz="514350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6pPr>
                      <a:lvl7pPr marL="1943100" defTabSz="514350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7pPr>
                      <a:lvl8pPr marL="2400300" defTabSz="514350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8pPr>
                      <a:lvl9pPr marL="2857500" defTabSz="514350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9pPr>
                    </a:lstStyle>
                    <a:p>
                      <a:pPr marL="0" marR="0" lvl="0" indent="0" algn="ctr" defTabSz="514350" rtl="0" eaLnBrk="0" fontAlgn="base" latinLnBrk="0" hangingPunct="0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吸、放热</a:t>
                      </a:r>
                      <a:endParaRPr kumimoji="0" lang="zh-CN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>
                      <a:lvl1pPr algn="just" defTabSz="514350" eaLnBrk="0" hangingPunct="0">
                        <a:lnSpc>
                          <a:spcPct val="110000"/>
                        </a:lnSpc>
                        <a:spcBef>
                          <a:spcPts val="9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1600">
                          <a:solidFill>
                            <a:schemeClr val="accent1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1pPr>
                      <a:lvl2pPr algn="just" defTabSz="514350" eaLnBrk="0" hangingPunct="0">
                        <a:lnSpc>
                          <a:spcPct val="120000"/>
                        </a:lnSpc>
                        <a:spcAft>
                          <a:spcPts val="900"/>
                        </a:spcAft>
                        <a:buClr>
                          <a:srgbClr val="ECA280"/>
                        </a:buClr>
                        <a:buFont typeface="幼圆" panose="02010509060101010101" pitchFamily="49" charset="-122"/>
                        <a:defRPr sz="1100">
                          <a:solidFill>
                            <a:schemeClr val="tx1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2pPr>
                      <a:lvl3pPr marL="514350" defTabSz="514350"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1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3pPr>
                      <a:lvl4pPr marL="771525" defTabSz="514350"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4pPr>
                      <a:lvl5pPr marL="1028700" defTabSz="514350"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5pPr>
                      <a:lvl6pPr marL="1485900" defTabSz="514350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6pPr>
                      <a:lvl7pPr marL="1943100" defTabSz="514350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7pPr>
                      <a:lvl8pPr marL="2400300" defTabSz="514350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8pPr>
                      <a:lvl9pPr marL="2857500" defTabSz="514350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9pPr>
                    </a:lstStyle>
                    <a:p>
                      <a:pPr marL="0" marR="0" lvl="0" indent="0" algn="ctr" defTabSz="514350" rtl="0" eaLnBrk="0" fontAlgn="base" latinLnBrk="0" hangingPunct="0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举例</a:t>
                      </a:r>
                      <a:endParaRPr kumimoji="0" lang="zh-CN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875">
                <a:tc>
                  <a:txBody>
                    <a:bodyPr vert="horz" wrap="square"/>
                    <a:lstStyle>
                      <a:lvl1pPr algn="just" eaLnBrk="0" hangingPunct="0">
                        <a:lnSpc>
                          <a:spcPct val="110000"/>
                        </a:lnSpc>
                        <a:spcBef>
                          <a:spcPts val="9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1600">
                          <a:solidFill>
                            <a:schemeClr val="accent1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1pPr>
                      <a:lvl2pPr algn="just" eaLnBrk="0" hangingPunct="0">
                        <a:lnSpc>
                          <a:spcPct val="120000"/>
                        </a:lnSpc>
                        <a:spcAft>
                          <a:spcPts val="900"/>
                        </a:spcAft>
                        <a:buClr>
                          <a:srgbClr val="ECA280"/>
                        </a:buClr>
                        <a:buFont typeface="幼圆" panose="02010509060101010101" pitchFamily="49" charset="-122"/>
                        <a:defRPr sz="1100">
                          <a:solidFill>
                            <a:schemeClr val="tx1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2pPr>
                      <a:lvl3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1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3pPr>
                      <a:lvl4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4pPr>
                      <a:lvl5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5pPr>
                      <a:lvl6pPr marL="18275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6pPr>
                      <a:lvl7pPr marL="22847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7pPr>
                      <a:lvl8pPr marL="27419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8pPr>
                      <a:lvl9pPr marL="31991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汽化</a:t>
                      </a:r>
                      <a:endParaRPr kumimoji="0" lang="zh-CN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>
                      <a:lvl1pPr algn="just" eaLnBrk="0" hangingPunct="0">
                        <a:lnSpc>
                          <a:spcPct val="110000"/>
                        </a:lnSpc>
                        <a:spcBef>
                          <a:spcPts val="9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1600">
                          <a:solidFill>
                            <a:schemeClr val="accent1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1pPr>
                      <a:lvl2pPr algn="just" eaLnBrk="0" hangingPunct="0">
                        <a:lnSpc>
                          <a:spcPct val="120000"/>
                        </a:lnSpc>
                        <a:spcAft>
                          <a:spcPts val="900"/>
                        </a:spcAft>
                        <a:buClr>
                          <a:srgbClr val="ECA280"/>
                        </a:buClr>
                        <a:buFont typeface="幼圆" panose="02010509060101010101" pitchFamily="49" charset="-122"/>
                        <a:defRPr sz="1100">
                          <a:solidFill>
                            <a:schemeClr val="tx1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2pPr>
                      <a:lvl3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1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3pPr>
                      <a:lvl4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4pPr>
                      <a:lvl5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5pPr>
                      <a:lvl6pPr marL="18275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6pPr>
                      <a:lvl7pPr marL="22847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7pPr>
                      <a:lvl8pPr marL="27419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8pPr>
                      <a:lvl9pPr marL="31991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物质从⑦</a:t>
                      </a:r>
                      <a:r>
                        <a:rPr kumimoji="0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_____</a:t>
                      </a:r>
                      <a:r>
                        <a:rPr kumimoji="0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态变为</a:t>
                      </a:r>
                      <a:endParaRPr kumimoji="0" lang="zh-CN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⑧</a:t>
                      </a:r>
                      <a:r>
                        <a:rPr kumimoji="0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_____</a:t>
                      </a:r>
                      <a:r>
                        <a:rPr kumimoji="0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态的过程</a:t>
                      </a:r>
                      <a:endParaRPr kumimoji="0" lang="zh-CN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>
                      <a:lvl1pPr algn="just" eaLnBrk="0" hangingPunct="0">
                        <a:lnSpc>
                          <a:spcPct val="110000"/>
                        </a:lnSpc>
                        <a:spcBef>
                          <a:spcPts val="9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1600">
                          <a:solidFill>
                            <a:schemeClr val="accent1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1pPr>
                      <a:lvl2pPr algn="just" eaLnBrk="0" hangingPunct="0">
                        <a:lnSpc>
                          <a:spcPct val="120000"/>
                        </a:lnSpc>
                        <a:spcAft>
                          <a:spcPts val="900"/>
                        </a:spcAft>
                        <a:buClr>
                          <a:srgbClr val="ECA280"/>
                        </a:buClr>
                        <a:buFont typeface="幼圆" panose="02010509060101010101" pitchFamily="49" charset="-122"/>
                        <a:defRPr sz="1100">
                          <a:solidFill>
                            <a:schemeClr val="tx1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2pPr>
                      <a:lvl3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1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3pPr>
                      <a:lvl4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4pPr>
                      <a:lvl5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5pPr>
                      <a:lvl6pPr marL="18275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6pPr>
                      <a:lvl7pPr marL="22847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7pPr>
                      <a:lvl8pPr marL="27419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8pPr>
                      <a:lvl9pPr marL="31991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⑨</a:t>
                      </a:r>
                      <a:r>
                        <a:rPr kumimoji="0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_____</a:t>
                      </a:r>
                      <a:r>
                        <a:rPr kumimoji="0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热</a:t>
                      </a:r>
                      <a:endParaRPr kumimoji="0" lang="zh-CN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>
                      <a:lvl1pPr algn="just" eaLnBrk="0" hangingPunct="0">
                        <a:lnSpc>
                          <a:spcPct val="110000"/>
                        </a:lnSpc>
                        <a:spcBef>
                          <a:spcPts val="9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1600">
                          <a:solidFill>
                            <a:schemeClr val="accent1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1pPr>
                      <a:lvl2pPr algn="just" eaLnBrk="0" hangingPunct="0">
                        <a:lnSpc>
                          <a:spcPct val="120000"/>
                        </a:lnSpc>
                        <a:spcAft>
                          <a:spcPts val="900"/>
                        </a:spcAft>
                        <a:buClr>
                          <a:srgbClr val="ECA280"/>
                        </a:buClr>
                        <a:buFont typeface="幼圆" panose="02010509060101010101" pitchFamily="49" charset="-122"/>
                        <a:defRPr sz="1100">
                          <a:solidFill>
                            <a:schemeClr val="tx1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2pPr>
                      <a:lvl3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1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3pPr>
                      <a:lvl4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4pPr>
                      <a:lvl5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5pPr>
                      <a:lvl6pPr marL="18275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6pPr>
                      <a:lvl7pPr marL="22847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7pPr>
                      <a:lvl8pPr marL="27419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8pPr>
                      <a:lvl9pPr marL="31991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擦在皮肤上的酒精很快变干</a:t>
                      </a:r>
                      <a:endParaRPr kumimoji="0" lang="zh-CN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875">
                <a:tc>
                  <a:txBody>
                    <a:bodyPr vert="horz" wrap="square"/>
                    <a:lstStyle>
                      <a:lvl1pPr algn="just" eaLnBrk="0" hangingPunct="0">
                        <a:lnSpc>
                          <a:spcPct val="110000"/>
                        </a:lnSpc>
                        <a:spcBef>
                          <a:spcPts val="9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1600">
                          <a:solidFill>
                            <a:schemeClr val="accent1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1pPr>
                      <a:lvl2pPr algn="just" eaLnBrk="0" hangingPunct="0">
                        <a:lnSpc>
                          <a:spcPct val="120000"/>
                        </a:lnSpc>
                        <a:spcAft>
                          <a:spcPts val="900"/>
                        </a:spcAft>
                        <a:buClr>
                          <a:srgbClr val="ECA280"/>
                        </a:buClr>
                        <a:buFont typeface="幼圆" panose="02010509060101010101" pitchFamily="49" charset="-122"/>
                        <a:defRPr sz="1100">
                          <a:solidFill>
                            <a:schemeClr val="tx1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2pPr>
                      <a:lvl3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1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3pPr>
                      <a:lvl4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4pPr>
                      <a:lvl5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5pPr>
                      <a:lvl6pPr marL="18275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6pPr>
                      <a:lvl7pPr marL="22847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7pPr>
                      <a:lvl8pPr marL="27419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8pPr>
                      <a:lvl9pPr marL="31991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液化</a:t>
                      </a:r>
                      <a:endParaRPr kumimoji="0" lang="zh-CN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>
                      <a:lvl1pPr algn="just" eaLnBrk="0" hangingPunct="0">
                        <a:lnSpc>
                          <a:spcPct val="110000"/>
                        </a:lnSpc>
                        <a:spcBef>
                          <a:spcPts val="9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1600">
                          <a:solidFill>
                            <a:schemeClr val="accent1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1pPr>
                      <a:lvl2pPr algn="just" eaLnBrk="0" hangingPunct="0">
                        <a:lnSpc>
                          <a:spcPct val="120000"/>
                        </a:lnSpc>
                        <a:spcAft>
                          <a:spcPts val="900"/>
                        </a:spcAft>
                        <a:buClr>
                          <a:srgbClr val="ECA280"/>
                        </a:buClr>
                        <a:buFont typeface="幼圆" panose="02010509060101010101" pitchFamily="49" charset="-122"/>
                        <a:defRPr sz="1100">
                          <a:solidFill>
                            <a:schemeClr val="tx1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2pPr>
                      <a:lvl3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1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3pPr>
                      <a:lvl4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4pPr>
                      <a:lvl5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5pPr>
                      <a:lvl6pPr marL="18275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6pPr>
                      <a:lvl7pPr marL="22847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7pPr>
                      <a:lvl8pPr marL="27419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8pPr>
                      <a:lvl9pPr marL="31991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物质从⑩</a:t>
                      </a:r>
                      <a:r>
                        <a:rPr kumimoji="0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_____</a:t>
                      </a:r>
                      <a:r>
                        <a:rPr kumimoji="0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态变为</a:t>
                      </a:r>
                      <a:endParaRPr kumimoji="0" lang="zh-CN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MS Gothic" panose="020b0609070205080204" pitchFamily="49" charset="-128"/>
                        </a:rPr>
                        <a:t>⑪</a:t>
                      </a:r>
                      <a:r>
                        <a:rPr kumimoji="0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_____</a:t>
                      </a:r>
                      <a:r>
                        <a:rPr kumimoji="0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态的过程</a:t>
                      </a:r>
                      <a:endParaRPr kumimoji="0" lang="zh-CN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>
                      <a:lvl1pPr algn="just" eaLnBrk="0" hangingPunct="0">
                        <a:lnSpc>
                          <a:spcPct val="110000"/>
                        </a:lnSpc>
                        <a:spcBef>
                          <a:spcPts val="9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1600">
                          <a:solidFill>
                            <a:schemeClr val="accent1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1pPr>
                      <a:lvl2pPr algn="just" eaLnBrk="0" hangingPunct="0">
                        <a:lnSpc>
                          <a:spcPct val="120000"/>
                        </a:lnSpc>
                        <a:spcAft>
                          <a:spcPts val="900"/>
                        </a:spcAft>
                        <a:buClr>
                          <a:srgbClr val="ECA280"/>
                        </a:buClr>
                        <a:buFont typeface="幼圆" panose="02010509060101010101" pitchFamily="49" charset="-122"/>
                        <a:defRPr sz="1100">
                          <a:solidFill>
                            <a:schemeClr val="tx1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2pPr>
                      <a:lvl3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1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3pPr>
                      <a:lvl4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4pPr>
                      <a:lvl5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5pPr>
                      <a:lvl6pPr marL="18275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6pPr>
                      <a:lvl7pPr marL="22847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7pPr>
                      <a:lvl8pPr marL="27419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8pPr>
                      <a:lvl9pPr marL="31991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MS Gothic" panose="020b0609070205080204" pitchFamily="49" charset="-128"/>
                        </a:rPr>
                        <a:t>⑫</a:t>
                      </a:r>
                      <a:r>
                        <a:rPr kumimoji="0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_____</a:t>
                      </a:r>
                      <a:r>
                        <a:rPr kumimoji="0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热</a:t>
                      </a:r>
                      <a:endParaRPr kumimoji="0" lang="zh-CN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>
                      <a:lvl1pPr algn="just" eaLnBrk="0" hangingPunct="0">
                        <a:lnSpc>
                          <a:spcPct val="110000"/>
                        </a:lnSpc>
                        <a:spcBef>
                          <a:spcPts val="9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1600">
                          <a:solidFill>
                            <a:schemeClr val="accent1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1pPr>
                      <a:lvl2pPr algn="just" eaLnBrk="0" hangingPunct="0">
                        <a:lnSpc>
                          <a:spcPct val="120000"/>
                        </a:lnSpc>
                        <a:spcAft>
                          <a:spcPts val="900"/>
                        </a:spcAft>
                        <a:buClr>
                          <a:srgbClr val="ECA280"/>
                        </a:buClr>
                        <a:buFont typeface="幼圆" panose="02010509060101010101" pitchFamily="49" charset="-122"/>
                        <a:defRPr sz="1100">
                          <a:solidFill>
                            <a:schemeClr val="tx1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2pPr>
                      <a:lvl3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1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3pPr>
                      <a:lvl4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4pPr>
                      <a:lvl5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5pPr>
                      <a:lvl6pPr marL="18275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6pPr>
                      <a:lvl7pPr marL="22847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7pPr>
                      <a:lvl8pPr marL="27419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8pPr>
                      <a:lvl9pPr marL="31991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露、雾、白气、冰镇饮料瓶“出汗”</a:t>
                      </a:r>
                      <a:endParaRPr kumimoji="0" lang="zh-CN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875">
                <a:tc>
                  <a:txBody>
                    <a:bodyPr vert="horz" wrap="square"/>
                    <a:lstStyle>
                      <a:lvl1pPr algn="just" eaLnBrk="0" hangingPunct="0">
                        <a:lnSpc>
                          <a:spcPct val="110000"/>
                        </a:lnSpc>
                        <a:spcBef>
                          <a:spcPts val="9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1600">
                          <a:solidFill>
                            <a:schemeClr val="accent1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1pPr>
                      <a:lvl2pPr algn="just" eaLnBrk="0" hangingPunct="0">
                        <a:lnSpc>
                          <a:spcPct val="120000"/>
                        </a:lnSpc>
                        <a:spcAft>
                          <a:spcPts val="900"/>
                        </a:spcAft>
                        <a:buClr>
                          <a:srgbClr val="ECA280"/>
                        </a:buClr>
                        <a:buFont typeface="幼圆" panose="02010509060101010101" pitchFamily="49" charset="-122"/>
                        <a:defRPr sz="1100">
                          <a:solidFill>
                            <a:schemeClr val="tx1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2pPr>
                      <a:lvl3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1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3pPr>
                      <a:lvl4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4pPr>
                      <a:lvl5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5pPr>
                      <a:lvl6pPr marL="18275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6pPr>
                      <a:lvl7pPr marL="22847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7pPr>
                      <a:lvl8pPr marL="27419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8pPr>
                      <a:lvl9pPr marL="31991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升华</a:t>
                      </a:r>
                      <a:endParaRPr kumimoji="0" lang="zh-CN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>
                      <a:lvl1pPr algn="just" eaLnBrk="0" hangingPunct="0">
                        <a:lnSpc>
                          <a:spcPct val="110000"/>
                        </a:lnSpc>
                        <a:spcBef>
                          <a:spcPts val="9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1600">
                          <a:solidFill>
                            <a:schemeClr val="accent1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1pPr>
                      <a:lvl2pPr algn="just" eaLnBrk="0" hangingPunct="0">
                        <a:lnSpc>
                          <a:spcPct val="120000"/>
                        </a:lnSpc>
                        <a:spcAft>
                          <a:spcPts val="900"/>
                        </a:spcAft>
                        <a:buClr>
                          <a:srgbClr val="ECA280"/>
                        </a:buClr>
                        <a:buFont typeface="幼圆" panose="02010509060101010101" pitchFamily="49" charset="-122"/>
                        <a:defRPr sz="1100">
                          <a:solidFill>
                            <a:schemeClr val="tx1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2pPr>
                      <a:lvl3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1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3pPr>
                      <a:lvl4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4pPr>
                      <a:lvl5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5pPr>
                      <a:lvl6pPr marL="18275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6pPr>
                      <a:lvl7pPr marL="22847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7pPr>
                      <a:lvl8pPr marL="27419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8pPr>
                      <a:lvl9pPr marL="31991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物质从</a:t>
                      </a:r>
                      <a:r>
                        <a:rPr kumimoji="0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MS Gothic" panose="020b0609070205080204" pitchFamily="49" charset="-128"/>
                        </a:rPr>
                        <a:t>⑬</a:t>
                      </a:r>
                      <a:r>
                        <a:rPr kumimoji="0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_____</a:t>
                      </a:r>
                      <a:r>
                        <a:rPr kumimoji="0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态变为</a:t>
                      </a:r>
                      <a:endParaRPr kumimoji="0" lang="zh-CN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MS Gothic" panose="020b0609070205080204" pitchFamily="49" charset="-128"/>
                        </a:rPr>
                        <a:t>⑭</a:t>
                      </a:r>
                      <a:r>
                        <a:rPr kumimoji="0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_____</a:t>
                      </a:r>
                      <a:r>
                        <a:rPr kumimoji="0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态的过程</a:t>
                      </a:r>
                      <a:endParaRPr kumimoji="0" lang="zh-CN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>
                      <a:lvl1pPr algn="just" eaLnBrk="0" hangingPunct="0">
                        <a:lnSpc>
                          <a:spcPct val="110000"/>
                        </a:lnSpc>
                        <a:spcBef>
                          <a:spcPts val="9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1600">
                          <a:solidFill>
                            <a:schemeClr val="accent1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1pPr>
                      <a:lvl2pPr algn="just" eaLnBrk="0" hangingPunct="0">
                        <a:lnSpc>
                          <a:spcPct val="120000"/>
                        </a:lnSpc>
                        <a:spcAft>
                          <a:spcPts val="900"/>
                        </a:spcAft>
                        <a:buClr>
                          <a:srgbClr val="ECA280"/>
                        </a:buClr>
                        <a:buFont typeface="幼圆" panose="02010509060101010101" pitchFamily="49" charset="-122"/>
                        <a:defRPr sz="1100">
                          <a:solidFill>
                            <a:schemeClr val="tx1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2pPr>
                      <a:lvl3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1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3pPr>
                      <a:lvl4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4pPr>
                      <a:lvl5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5pPr>
                      <a:lvl6pPr marL="18275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6pPr>
                      <a:lvl7pPr marL="22847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7pPr>
                      <a:lvl8pPr marL="27419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8pPr>
                      <a:lvl9pPr marL="31991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MS Gothic" panose="020b0609070205080204" pitchFamily="49" charset="-128"/>
                        </a:rPr>
                        <a:t>⑮</a:t>
                      </a:r>
                      <a:r>
                        <a:rPr kumimoji="0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_____</a:t>
                      </a:r>
                      <a:r>
                        <a:rPr kumimoji="0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热</a:t>
                      </a:r>
                      <a:endParaRPr kumimoji="0" lang="zh-CN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>
                      <a:lvl1pPr algn="just" eaLnBrk="0" hangingPunct="0">
                        <a:lnSpc>
                          <a:spcPct val="110000"/>
                        </a:lnSpc>
                        <a:spcBef>
                          <a:spcPts val="9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1600">
                          <a:solidFill>
                            <a:schemeClr val="accent1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1pPr>
                      <a:lvl2pPr algn="just" eaLnBrk="0" hangingPunct="0">
                        <a:lnSpc>
                          <a:spcPct val="120000"/>
                        </a:lnSpc>
                        <a:spcAft>
                          <a:spcPts val="900"/>
                        </a:spcAft>
                        <a:buClr>
                          <a:srgbClr val="ECA280"/>
                        </a:buClr>
                        <a:buFont typeface="幼圆" panose="02010509060101010101" pitchFamily="49" charset="-122"/>
                        <a:defRPr sz="1100">
                          <a:solidFill>
                            <a:schemeClr val="tx1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2pPr>
                      <a:lvl3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1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3pPr>
                      <a:lvl4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4pPr>
                      <a:lvl5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5pPr>
                      <a:lvl6pPr marL="18275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6pPr>
                      <a:lvl7pPr marL="22847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7pPr>
                      <a:lvl8pPr marL="27419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8pPr>
                      <a:lvl9pPr marL="31991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放在衣柜的樟脑丸变小了</a:t>
                      </a:r>
                      <a:endParaRPr kumimoji="0" lang="zh-CN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875">
                <a:tc>
                  <a:txBody>
                    <a:bodyPr vert="horz" wrap="square"/>
                    <a:lstStyle>
                      <a:lvl1pPr algn="just" eaLnBrk="0" hangingPunct="0">
                        <a:lnSpc>
                          <a:spcPct val="110000"/>
                        </a:lnSpc>
                        <a:spcBef>
                          <a:spcPts val="9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1600">
                          <a:solidFill>
                            <a:schemeClr val="accent1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1pPr>
                      <a:lvl2pPr algn="just" eaLnBrk="0" hangingPunct="0">
                        <a:lnSpc>
                          <a:spcPct val="120000"/>
                        </a:lnSpc>
                        <a:spcAft>
                          <a:spcPts val="900"/>
                        </a:spcAft>
                        <a:buClr>
                          <a:srgbClr val="ECA280"/>
                        </a:buClr>
                        <a:buFont typeface="幼圆" panose="02010509060101010101" pitchFamily="49" charset="-122"/>
                        <a:defRPr sz="1100">
                          <a:solidFill>
                            <a:schemeClr val="tx1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2pPr>
                      <a:lvl3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1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3pPr>
                      <a:lvl4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4pPr>
                      <a:lvl5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5pPr>
                      <a:lvl6pPr marL="18275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6pPr>
                      <a:lvl7pPr marL="22847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7pPr>
                      <a:lvl8pPr marL="27419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8pPr>
                      <a:lvl9pPr marL="31991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凝华</a:t>
                      </a:r>
                      <a:endParaRPr kumimoji="0" lang="zh-CN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>
                      <a:lvl1pPr algn="just" eaLnBrk="0" hangingPunct="0">
                        <a:lnSpc>
                          <a:spcPct val="110000"/>
                        </a:lnSpc>
                        <a:spcBef>
                          <a:spcPts val="9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1600">
                          <a:solidFill>
                            <a:schemeClr val="accent1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1pPr>
                      <a:lvl2pPr algn="just" eaLnBrk="0" hangingPunct="0">
                        <a:lnSpc>
                          <a:spcPct val="120000"/>
                        </a:lnSpc>
                        <a:spcAft>
                          <a:spcPts val="900"/>
                        </a:spcAft>
                        <a:buClr>
                          <a:srgbClr val="ECA280"/>
                        </a:buClr>
                        <a:buFont typeface="幼圆" panose="02010509060101010101" pitchFamily="49" charset="-122"/>
                        <a:defRPr sz="1100">
                          <a:solidFill>
                            <a:schemeClr val="tx1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2pPr>
                      <a:lvl3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1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3pPr>
                      <a:lvl4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4pPr>
                      <a:lvl5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5pPr>
                      <a:lvl6pPr marL="18275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6pPr>
                      <a:lvl7pPr marL="22847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7pPr>
                      <a:lvl8pPr marL="27419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8pPr>
                      <a:lvl9pPr marL="31991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物质从</a:t>
                      </a:r>
                      <a:r>
                        <a:rPr kumimoji="0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MS Gothic" panose="020b0609070205080204" pitchFamily="49" charset="-128"/>
                        </a:rPr>
                        <a:t>⑯</a:t>
                      </a:r>
                      <a:r>
                        <a:rPr kumimoji="0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_____</a:t>
                      </a:r>
                      <a:r>
                        <a:rPr kumimoji="0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态变为</a:t>
                      </a:r>
                      <a:endParaRPr kumimoji="0" lang="zh-CN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MS Gothic" panose="020b0609070205080204" pitchFamily="49" charset="-128"/>
                        </a:rPr>
                        <a:t>⑰</a:t>
                      </a:r>
                      <a:r>
                        <a:rPr kumimoji="0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_____</a:t>
                      </a:r>
                      <a:r>
                        <a:rPr kumimoji="0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态的过程</a:t>
                      </a:r>
                      <a:endParaRPr kumimoji="0" lang="zh-CN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>
                      <a:lvl1pPr algn="just" eaLnBrk="0" hangingPunct="0">
                        <a:lnSpc>
                          <a:spcPct val="110000"/>
                        </a:lnSpc>
                        <a:spcBef>
                          <a:spcPts val="9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1600">
                          <a:solidFill>
                            <a:schemeClr val="accent1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1pPr>
                      <a:lvl2pPr algn="just" eaLnBrk="0" hangingPunct="0">
                        <a:lnSpc>
                          <a:spcPct val="120000"/>
                        </a:lnSpc>
                        <a:spcAft>
                          <a:spcPts val="900"/>
                        </a:spcAft>
                        <a:buClr>
                          <a:srgbClr val="ECA280"/>
                        </a:buClr>
                        <a:buFont typeface="幼圆" panose="02010509060101010101" pitchFamily="49" charset="-122"/>
                        <a:defRPr sz="1100">
                          <a:solidFill>
                            <a:schemeClr val="tx1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2pPr>
                      <a:lvl3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1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3pPr>
                      <a:lvl4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4pPr>
                      <a:lvl5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5pPr>
                      <a:lvl6pPr marL="18275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6pPr>
                      <a:lvl7pPr marL="22847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7pPr>
                      <a:lvl8pPr marL="27419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8pPr>
                      <a:lvl9pPr marL="31991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MS Gothic" panose="020b0609070205080204" pitchFamily="49" charset="-128"/>
                        </a:rPr>
                        <a:t>⑱</a:t>
                      </a:r>
                      <a:r>
                        <a:rPr kumimoji="0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_____</a:t>
                      </a:r>
                      <a:r>
                        <a:rPr kumimoji="0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热</a:t>
                      </a:r>
                      <a:endParaRPr kumimoji="0" lang="zh-CN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>
                      <a:lvl1pPr algn="just" eaLnBrk="0" hangingPunct="0">
                        <a:lnSpc>
                          <a:spcPct val="110000"/>
                        </a:lnSpc>
                        <a:spcBef>
                          <a:spcPts val="900"/>
                        </a:spcBef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defRPr sz="1600">
                          <a:solidFill>
                            <a:schemeClr val="accent1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1pPr>
                      <a:lvl2pPr algn="just" eaLnBrk="0" hangingPunct="0">
                        <a:lnSpc>
                          <a:spcPct val="120000"/>
                        </a:lnSpc>
                        <a:spcAft>
                          <a:spcPts val="900"/>
                        </a:spcAft>
                        <a:buClr>
                          <a:srgbClr val="ECA280"/>
                        </a:buClr>
                        <a:buFont typeface="幼圆" panose="02010509060101010101" pitchFamily="49" charset="-122"/>
                        <a:defRPr sz="1100">
                          <a:solidFill>
                            <a:schemeClr val="tx1"/>
                          </a:solidFill>
                          <a:latin typeface="幼圆" panose="02010509060101010101" pitchFamily="49" charset="-122"/>
                          <a:ea typeface="幼圆" panose="02010509060101010101" pitchFamily="49" charset="-122"/>
                        </a:defRPr>
                      </a:lvl2pPr>
                      <a:lvl3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1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3pPr>
                      <a:lvl4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4pPr>
                      <a:lvl5pPr eaLnBrk="0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5pPr>
                      <a:lvl6pPr marL="18275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6pPr>
                      <a:lvl7pPr marL="22847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7pPr>
                      <a:lvl8pPr marL="27419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8pPr>
                      <a:lvl9pPr marL="3199130" indent="459105" eaLnBrk="0" fontAlgn="base" hangingPunct="0">
                        <a:lnSpc>
                          <a:spcPct val="9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幼圆" panose="02010509060101010101" pitchFamily="49" charset="-122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霜、雪、雾凇、灯泡灯丝变黑</a:t>
                      </a:r>
                      <a:endParaRPr kumimoji="0" lang="zh-CN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7824" name="Text Box 64"/>
          <p:cNvSpPr txBox="1">
            <a:spLocks noChangeArrowheads="1"/>
          </p:cNvSpPr>
          <p:nvPr/>
        </p:nvSpPr>
        <p:spPr bwMode="auto">
          <a:xfrm>
            <a:off x="2668588" y="1095375"/>
            <a:ext cx="696912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b" anchorCtr="1">
            <a:spAutoFit/>
          </a:bodyPr>
          <a:lstStyle/>
          <a:p>
            <a:r>
              <a:rPr lang="zh-CN" altLang="en-US">
                <a:solidFill>
                  <a:srgbClr val="C4000B"/>
                </a:solidFill>
                <a:cs typeface="Times New Roman" panose="02020603050405020304" pitchFamily="18" charset="0"/>
              </a:rPr>
              <a:t> 液 </a:t>
            </a:r>
            <a:endParaRPr lang="zh-CN" altLang="en-US">
              <a:solidFill>
                <a:srgbClr val="C4000B"/>
              </a:solidFill>
              <a:cs typeface="Times New Roman" panose="02020603050405020304" pitchFamily="18" charset="0"/>
            </a:endParaRPr>
          </a:p>
        </p:txBody>
      </p:sp>
      <p:sp>
        <p:nvSpPr>
          <p:cNvPr id="117825" name="Text Box 65"/>
          <p:cNvSpPr txBox="1">
            <a:spLocks noChangeArrowheads="1"/>
          </p:cNvSpPr>
          <p:nvPr/>
        </p:nvSpPr>
        <p:spPr bwMode="auto">
          <a:xfrm>
            <a:off x="2147888" y="1425575"/>
            <a:ext cx="696912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b" anchorCtr="1">
            <a:spAutoFit/>
          </a:bodyPr>
          <a:lstStyle/>
          <a:p>
            <a:r>
              <a:rPr lang="zh-CN" altLang="en-US">
                <a:solidFill>
                  <a:srgbClr val="C4000B"/>
                </a:solidFill>
                <a:cs typeface="Times New Roman" panose="02020603050405020304" pitchFamily="18" charset="0"/>
              </a:rPr>
              <a:t> 气 </a:t>
            </a:r>
            <a:endParaRPr lang="zh-CN" altLang="en-US">
              <a:solidFill>
                <a:srgbClr val="C4000B"/>
              </a:solidFill>
              <a:cs typeface="Times New Roman" panose="02020603050405020304" pitchFamily="18" charset="0"/>
            </a:endParaRPr>
          </a:p>
        </p:txBody>
      </p:sp>
      <p:sp>
        <p:nvSpPr>
          <p:cNvPr id="117826" name="Text Box 66"/>
          <p:cNvSpPr txBox="1">
            <a:spLocks noChangeArrowheads="1"/>
          </p:cNvSpPr>
          <p:nvPr/>
        </p:nvSpPr>
        <p:spPr bwMode="auto">
          <a:xfrm>
            <a:off x="5030788" y="1260475"/>
            <a:ext cx="696912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b" anchorCtr="1">
            <a:spAutoFit/>
          </a:bodyPr>
          <a:lstStyle/>
          <a:p>
            <a:r>
              <a:rPr lang="zh-CN" altLang="en-US">
                <a:solidFill>
                  <a:srgbClr val="C4000B"/>
                </a:solidFill>
                <a:cs typeface="Times New Roman" panose="02020603050405020304" pitchFamily="18" charset="0"/>
              </a:rPr>
              <a:t> 吸 </a:t>
            </a:r>
            <a:endParaRPr lang="zh-CN" altLang="en-US">
              <a:solidFill>
                <a:srgbClr val="C4000B"/>
              </a:solidFill>
              <a:cs typeface="Times New Roman" panose="02020603050405020304" pitchFamily="18" charset="0"/>
            </a:endParaRPr>
          </a:p>
        </p:txBody>
      </p:sp>
      <p:sp>
        <p:nvSpPr>
          <p:cNvPr id="117827" name="Text Box 67"/>
          <p:cNvSpPr txBox="1">
            <a:spLocks noChangeArrowheads="1"/>
          </p:cNvSpPr>
          <p:nvPr/>
        </p:nvSpPr>
        <p:spPr bwMode="auto">
          <a:xfrm>
            <a:off x="2668588" y="1857375"/>
            <a:ext cx="696912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b" anchorCtr="1">
            <a:spAutoFit/>
          </a:bodyPr>
          <a:lstStyle/>
          <a:p>
            <a:r>
              <a:rPr lang="zh-CN" altLang="en-US">
                <a:solidFill>
                  <a:srgbClr val="C4000B"/>
                </a:solidFill>
                <a:cs typeface="Times New Roman" panose="02020603050405020304" pitchFamily="18" charset="0"/>
              </a:rPr>
              <a:t> 气 </a:t>
            </a:r>
            <a:endParaRPr lang="zh-CN" altLang="en-US">
              <a:solidFill>
                <a:srgbClr val="C4000B"/>
              </a:solidFill>
              <a:cs typeface="Times New Roman" panose="02020603050405020304" pitchFamily="18" charset="0"/>
            </a:endParaRPr>
          </a:p>
        </p:txBody>
      </p:sp>
      <p:sp>
        <p:nvSpPr>
          <p:cNvPr id="117828" name="Text Box 68"/>
          <p:cNvSpPr txBox="1">
            <a:spLocks noChangeArrowheads="1"/>
          </p:cNvSpPr>
          <p:nvPr/>
        </p:nvSpPr>
        <p:spPr bwMode="auto">
          <a:xfrm>
            <a:off x="2147888" y="2187575"/>
            <a:ext cx="696912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b" anchorCtr="1">
            <a:spAutoFit/>
          </a:bodyPr>
          <a:lstStyle/>
          <a:p>
            <a:r>
              <a:rPr lang="zh-CN" altLang="en-US">
                <a:solidFill>
                  <a:srgbClr val="C4000B"/>
                </a:solidFill>
                <a:cs typeface="Times New Roman" panose="02020603050405020304" pitchFamily="18" charset="0"/>
              </a:rPr>
              <a:t> 液 </a:t>
            </a:r>
            <a:endParaRPr lang="zh-CN" altLang="en-US">
              <a:solidFill>
                <a:srgbClr val="C4000B"/>
              </a:solidFill>
              <a:cs typeface="Times New Roman" panose="02020603050405020304" pitchFamily="18" charset="0"/>
            </a:endParaRPr>
          </a:p>
        </p:txBody>
      </p:sp>
      <p:sp>
        <p:nvSpPr>
          <p:cNvPr id="117829" name="Text Box 69"/>
          <p:cNvSpPr txBox="1">
            <a:spLocks noChangeArrowheads="1"/>
          </p:cNvSpPr>
          <p:nvPr/>
        </p:nvSpPr>
        <p:spPr bwMode="auto">
          <a:xfrm>
            <a:off x="5030788" y="2022475"/>
            <a:ext cx="696912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b" anchorCtr="1">
            <a:spAutoFit/>
          </a:bodyPr>
          <a:lstStyle/>
          <a:p>
            <a:r>
              <a:rPr lang="zh-CN" altLang="en-US">
                <a:solidFill>
                  <a:srgbClr val="C4000B"/>
                </a:solidFill>
                <a:cs typeface="Times New Roman" panose="02020603050405020304" pitchFamily="18" charset="0"/>
              </a:rPr>
              <a:t> 放 </a:t>
            </a:r>
            <a:endParaRPr lang="zh-CN" altLang="en-US">
              <a:solidFill>
                <a:srgbClr val="C4000B"/>
              </a:solidFill>
              <a:cs typeface="Times New Roman" panose="02020603050405020304" pitchFamily="18" charset="0"/>
            </a:endParaRPr>
          </a:p>
        </p:txBody>
      </p:sp>
      <p:sp>
        <p:nvSpPr>
          <p:cNvPr id="117830" name="Text Box 70"/>
          <p:cNvSpPr txBox="1">
            <a:spLocks noChangeArrowheads="1"/>
          </p:cNvSpPr>
          <p:nvPr/>
        </p:nvSpPr>
        <p:spPr bwMode="auto">
          <a:xfrm>
            <a:off x="2668588" y="2606675"/>
            <a:ext cx="696912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b" anchorCtr="1">
            <a:spAutoFit/>
          </a:bodyPr>
          <a:lstStyle/>
          <a:p>
            <a:r>
              <a:rPr lang="zh-CN" altLang="en-US">
                <a:solidFill>
                  <a:srgbClr val="C4000B"/>
                </a:solidFill>
                <a:cs typeface="Times New Roman" panose="02020603050405020304" pitchFamily="18" charset="0"/>
              </a:rPr>
              <a:t> 固 </a:t>
            </a:r>
            <a:endParaRPr lang="zh-CN" altLang="en-US">
              <a:solidFill>
                <a:srgbClr val="C4000B"/>
              </a:solidFill>
              <a:cs typeface="Times New Roman" panose="02020603050405020304" pitchFamily="18" charset="0"/>
            </a:endParaRPr>
          </a:p>
        </p:txBody>
      </p:sp>
      <p:sp>
        <p:nvSpPr>
          <p:cNvPr id="117831" name="Text Box 71"/>
          <p:cNvSpPr txBox="1">
            <a:spLocks noChangeArrowheads="1"/>
          </p:cNvSpPr>
          <p:nvPr/>
        </p:nvSpPr>
        <p:spPr bwMode="auto">
          <a:xfrm>
            <a:off x="2147888" y="2949575"/>
            <a:ext cx="696912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b" anchorCtr="1">
            <a:spAutoFit/>
          </a:bodyPr>
          <a:lstStyle/>
          <a:p>
            <a:r>
              <a:rPr lang="zh-CN" altLang="en-US">
                <a:solidFill>
                  <a:srgbClr val="C4000B"/>
                </a:solidFill>
                <a:cs typeface="Times New Roman" panose="02020603050405020304" pitchFamily="18" charset="0"/>
              </a:rPr>
              <a:t> 气 </a:t>
            </a:r>
            <a:endParaRPr lang="zh-CN" altLang="en-US">
              <a:solidFill>
                <a:srgbClr val="C4000B"/>
              </a:solidFill>
              <a:cs typeface="Times New Roman" panose="02020603050405020304" pitchFamily="18" charset="0"/>
            </a:endParaRPr>
          </a:p>
        </p:txBody>
      </p:sp>
      <p:sp>
        <p:nvSpPr>
          <p:cNvPr id="117832" name="Text Box 72"/>
          <p:cNvSpPr txBox="1">
            <a:spLocks noChangeArrowheads="1"/>
          </p:cNvSpPr>
          <p:nvPr/>
        </p:nvSpPr>
        <p:spPr bwMode="auto">
          <a:xfrm>
            <a:off x="5030788" y="2784475"/>
            <a:ext cx="696912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b" anchorCtr="1">
            <a:spAutoFit/>
          </a:bodyPr>
          <a:lstStyle/>
          <a:p>
            <a:r>
              <a:rPr lang="zh-CN" altLang="en-US">
                <a:solidFill>
                  <a:srgbClr val="C4000B"/>
                </a:solidFill>
                <a:cs typeface="Times New Roman" panose="02020603050405020304" pitchFamily="18" charset="0"/>
              </a:rPr>
              <a:t> 吸 </a:t>
            </a:r>
            <a:endParaRPr lang="zh-CN" altLang="en-US">
              <a:solidFill>
                <a:srgbClr val="C4000B"/>
              </a:solidFill>
              <a:cs typeface="Times New Roman" panose="02020603050405020304" pitchFamily="18" charset="0"/>
            </a:endParaRPr>
          </a:p>
        </p:txBody>
      </p:sp>
      <p:sp>
        <p:nvSpPr>
          <p:cNvPr id="117833" name="Text Box 73"/>
          <p:cNvSpPr txBox="1">
            <a:spLocks noChangeArrowheads="1"/>
          </p:cNvSpPr>
          <p:nvPr/>
        </p:nvSpPr>
        <p:spPr bwMode="auto">
          <a:xfrm>
            <a:off x="2668588" y="3368675"/>
            <a:ext cx="696912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b" anchorCtr="1">
            <a:spAutoFit/>
          </a:bodyPr>
          <a:lstStyle/>
          <a:p>
            <a:r>
              <a:rPr lang="zh-CN" altLang="en-US">
                <a:solidFill>
                  <a:srgbClr val="C4000B"/>
                </a:solidFill>
                <a:cs typeface="Times New Roman" panose="02020603050405020304" pitchFamily="18" charset="0"/>
              </a:rPr>
              <a:t> 气 </a:t>
            </a:r>
            <a:endParaRPr lang="zh-CN" altLang="en-US">
              <a:solidFill>
                <a:srgbClr val="C4000B"/>
              </a:solidFill>
              <a:cs typeface="Times New Roman" panose="02020603050405020304" pitchFamily="18" charset="0"/>
            </a:endParaRPr>
          </a:p>
        </p:txBody>
      </p:sp>
      <p:sp>
        <p:nvSpPr>
          <p:cNvPr id="117834" name="Text Box 74"/>
          <p:cNvSpPr txBox="1">
            <a:spLocks noChangeArrowheads="1"/>
          </p:cNvSpPr>
          <p:nvPr/>
        </p:nvSpPr>
        <p:spPr bwMode="auto">
          <a:xfrm>
            <a:off x="2147888" y="3711575"/>
            <a:ext cx="696912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b" anchorCtr="1">
            <a:spAutoFit/>
          </a:bodyPr>
          <a:lstStyle/>
          <a:p>
            <a:r>
              <a:rPr lang="zh-CN" altLang="en-US">
                <a:solidFill>
                  <a:srgbClr val="C4000B"/>
                </a:solidFill>
                <a:cs typeface="Times New Roman" panose="02020603050405020304" pitchFamily="18" charset="0"/>
              </a:rPr>
              <a:t> 固 </a:t>
            </a:r>
            <a:endParaRPr lang="zh-CN" altLang="en-US">
              <a:solidFill>
                <a:srgbClr val="C4000B"/>
              </a:solidFill>
              <a:cs typeface="Times New Roman" panose="02020603050405020304" pitchFamily="18" charset="0"/>
            </a:endParaRPr>
          </a:p>
        </p:txBody>
      </p:sp>
      <p:sp>
        <p:nvSpPr>
          <p:cNvPr id="117835" name="Text Box 75"/>
          <p:cNvSpPr txBox="1">
            <a:spLocks noChangeArrowheads="1"/>
          </p:cNvSpPr>
          <p:nvPr/>
        </p:nvSpPr>
        <p:spPr bwMode="auto">
          <a:xfrm>
            <a:off x="5030788" y="3546475"/>
            <a:ext cx="696912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b" anchorCtr="1">
            <a:spAutoFit/>
          </a:bodyPr>
          <a:lstStyle/>
          <a:p>
            <a:r>
              <a:rPr lang="zh-CN" altLang="en-US">
                <a:solidFill>
                  <a:srgbClr val="C4000B"/>
                </a:solidFill>
                <a:cs typeface="Times New Roman" panose="02020603050405020304" pitchFamily="18" charset="0"/>
              </a:rPr>
              <a:t> 放 </a:t>
            </a:r>
            <a:endParaRPr lang="zh-CN" altLang="en-US">
              <a:solidFill>
                <a:srgbClr val="C4000B"/>
              </a:solidFill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824" grpId="0"/>
      <p:bldP spid="117825" grpId="0"/>
      <p:bldP spid="117826" grpId="0"/>
      <p:bldP spid="117827" grpId="0"/>
      <p:bldP spid="117828" grpId="0"/>
      <p:bldP spid="117829" grpId="0"/>
      <p:bldP spid="117830" grpId="0"/>
      <p:bldP spid="117831" grpId="0"/>
      <p:bldP spid="117832" grpId="0"/>
      <p:bldP spid="117833" grpId="0"/>
      <p:bldP spid="117834" grpId="0"/>
      <p:bldP spid="11783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0962" name="TextBox 1"/>
          <p:cNvSpPr txBox="1">
            <a:spLocks noChangeArrowheads="1"/>
          </p:cNvSpPr>
          <p:nvPr/>
        </p:nvSpPr>
        <p:spPr bwMode="auto">
          <a:xfrm>
            <a:off x="346075" y="617538"/>
            <a:ext cx="8389938" cy="192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/>
              <a:t>3.</a:t>
            </a:r>
            <a:r>
              <a:rPr lang="zh-CN" altLang="en-US"/>
              <a:t>晶体和非晶体</a:t>
            </a:r>
            <a:endParaRPr lang="zh-CN" altLang="en-US"/>
          </a:p>
          <a:p>
            <a:pPr eaLnBrk="1" hangingPunct="1"/>
            <a:r>
              <a:rPr lang="en-US" altLang="zh-CN"/>
              <a:t>(1)</a:t>
            </a:r>
            <a:r>
              <a:rPr lang="zh-CN" altLang="en-US"/>
              <a:t>区别：① </a:t>
            </a:r>
            <a:r>
              <a:rPr lang="en-US" altLang="zh-CN"/>
              <a:t>_______________</a:t>
            </a:r>
            <a:r>
              <a:rPr lang="zh-CN" altLang="en-US"/>
              <a:t>。</a:t>
            </a:r>
            <a:endParaRPr lang="zh-CN" altLang="en-US"/>
          </a:p>
          <a:p>
            <a:pPr eaLnBrk="1" hangingPunct="1"/>
            <a:r>
              <a:rPr lang="en-US" altLang="zh-CN"/>
              <a:t>(2)</a:t>
            </a:r>
            <a:r>
              <a:rPr lang="zh-CN" altLang="en-US"/>
              <a:t>举例：冰、海波、各种金属等为晶体；蜡、松香、玻璃、沥青等为非晶体。</a:t>
            </a:r>
            <a:endParaRPr lang="zh-CN" altLang="en-US"/>
          </a:p>
        </p:txBody>
      </p:sp>
      <p:sp>
        <p:nvSpPr>
          <p:cNvPr id="40963" name="Text Box 3"/>
          <p:cNvSpPr txBox="1">
            <a:spLocks noChangeArrowheads="1"/>
          </p:cNvSpPr>
          <p:nvPr/>
        </p:nvSpPr>
        <p:spPr bwMode="auto">
          <a:xfrm>
            <a:off x="1428750" y="1025525"/>
            <a:ext cx="30353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 anchorCtr="1">
            <a:spAutoFit/>
          </a:bodyPr>
          <a:lstStyle/>
          <a:p>
            <a:r>
              <a:rPr lang="zh-CN" altLang="en-US">
                <a:solidFill>
                  <a:srgbClr val="C4000B"/>
                </a:solidFill>
              </a:rPr>
              <a:t>有无确定的熔点</a:t>
            </a:r>
            <a:endParaRPr lang="zh-CN" altLang="en-US">
              <a:solidFill>
                <a:srgbClr val="C4000B"/>
              </a:solidFill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1986" name="TextBox 1"/>
          <p:cNvSpPr txBox="1">
            <a:spLocks noChangeArrowheads="1"/>
          </p:cNvSpPr>
          <p:nvPr/>
        </p:nvSpPr>
        <p:spPr bwMode="auto">
          <a:xfrm>
            <a:off x="323850" y="-20638"/>
            <a:ext cx="8964613" cy="5121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/>
              <a:t>(3)</a:t>
            </a:r>
            <a:r>
              <a:rPr lang="zh-CN" altLang="en-US"/>
              <a:t>图象</a:t>
            </a:r>
            <a:endParaRPr lang="zh-CN" altLang="en-US"/>
          </a:p>
          <a:p>
            <a:pPr eaLnBrk="1" hangingPunct="1"/>
            <a:endParaRPr lang="zh-CN" altLang="en-US"/>
          </a:p>
          <a:p>
            <a:pPr eaLnBrk="1" hangingPunct="1"/>
            <a:endParaRPr lang="zh-CN" altLang="en-US"/>
          </a:p>
          <a:p>
            <a:pPr eaLnBrk="1" hangingPunct="1"/>
            <a:endParaRPr lang="zh-CN" altLang="en-US"/>
          </a:p>
          <a:p>
            <a:pPr eaLnBrk="1" hangingPunct="1"/>
            <a:endParaRPr lang="zh-CN" altLang="en-US"/>
          </a:p>
          <a:p>
            <a:pPr eaLnBrk="1" hangingPunct="1"/>
            <a:r>
              <a:rPr lang="en-US" altLang="zh-CN">
                <a:cs typeface="Times New Roman" panose="02020603050405020304" pitchFamily="18" charset="0"/>
              </a:rPr>
              <a:t>A</a:t>
            </a:r>
            <a:r>
              <a:rPr lang="zh-CN" altLang="en-US">
                <a:cs typeface="Times New Roman" panose="02020603050405020304" pitchFamily="18" charset="0"/>
              </a:rPr>
              <a:t>．② </a:t>
            </a:r>
            <a:r>
              <a:rPr lang="en-US" altLang="zh-CN">
                <a:cs typeface="Times New Roman" panose="02020603050405020304" pitchFamily="18" charset="0"/>
              </a:rPr>
              <a:t>____</a:t>
            </a:r>
            <a:r>
              <a:rPr lang="zh-CN" altLang="en-US">
                <a:cs typeface="Times New Roman" panose="02020603050405020304" pitchFamily="18" charset="0"/>
              </a:rPr>
              <a:t>为晶体熔化图象。</a:t>
            </a:r>
            <a:endParaRPr lang="zh-CN" altLang="en-US">
              <a:cs typeface="Times New Roman" panose="02020603050405020304" pitchFamily="18" charset="0"/>
            </a:endParaRPr>
          </a:p>
          <a:p>
            <a:pPr eaLnBrk="1" hangingPunct="1"/>
            <a:r>
              <a:rPr lang="zh-CN" altLang="en-US">
                <a:cs typeface="Times New Roman" panose="02020603050405020304" pitchFamily="18" charset="0"/>
              </a:rPr>
              <a:t>特点：</a:t>
            </a:r>
            <a:r>
              <a:rPr lang="en-US" altLang="zh-CN" i="1">
                <a:cs typeface="Times New Roman" panose="02020603050405020304" pitchFamily="18" charset="0"/>
              </a:rPr>
              <a:t>AB</a:t>
            </a:r>
            <a:r>
              <a:rPr lang="zh-CN" altLang="en-US">
                <a:cs typeface="Times New Roman" panose="02020603050405020304" pitchFamily="18" charset="0"/>
              </a:rPr>
              <a:t>段持续吸热，温度升高，为③</a:t>
            </a:r>
            <a:r>
              <a:rPr lang="en-US" altLang="zh-CN">
                <a:cs typeface="Times New Roman" panose="02020603050405020304" pitchFamily="18" charset="0"/>
              </a:rPr>
              <a:t>_____</a:t>
            </a:r>
            <a:r>
              <a:rPr lang="zh-CN" altLang="en-US">
                <a:cs typeface="Times New Roman" panose="02020603050405020304" pitchFamily="18" charset="0"/>
              </a:rPr>
              <a:t>态；</a:t>
            </a:r>
            <a:r>
              <a:rPr lang="en-US" altLang="zh-CN" i="1">
                <a:cs typeface="Times New Roman" panose="02020603050405020304" pitchFamily="18" charset="0"/>
              </a:rPr>
              <a:t>BC</a:t>
            </a:r>
            <a:r>
              <a:rPr lang="zh-CN" altLang="en-US">
                <a:cs typeface="Times New Roman" panose="02020603050405020304" pitchFamily="18" charset="0"/>
              </a:rPr>
              <a:t>段持续吸热，温度</a:t>
            </a:r>
            <a:endParaRPr lang="zh-CN" altLang="en-US">
              <a:cs typeface="Times New Roman" panose="02020603050405020304" pitchFamily="18" charset="0"/>
            </a:endParaRPr>
          </a:p>
          <a:p>
            <a:pPr eaLnBrk="1" hangingPunct="1"/>
            <a:r>
              <a:rPr lang="zh-CN" altLang="en-US">
                <a:cs typeface="Times New Roman" panose="02020603050405020304" pitchFamily="18" charset="0"/>
              </a:rPr>
              <a:t>④</a:t>
            </a:r>
            <a:r>
              <a:rPr lang="en-US" altLang="zh-CN">
                <a:cs typeface="Times New Roman" panose="02020603050405020304" pitchFamily="18" charset="0"/>
              </a:rPr>
              <a:t>_______</a:t>
            </a:r>
            <a:r>
              <a:rPr lang="zh-CN" altLang="en-US">
                <a:cs typeface="Times New Roman" panose="02020603050405020304" pitchFamily="18" charset="0"/>
              </a:rPr>
              <a:t>，为⑤ </a:t>
            </a:r>
            <a:r>
              <a:rPr lang="en-US" altLang="zh-CN">
                <a:cs typeface="Times New Roman" panose="02020603050405020304" pitchFamily="18" charset="0"/>
              </a:rPr>
              <a:t>_________</a:t>
            </a:r>
            <a:r>
              <a:rPr lang="zh-CN" altLang="en-US">
                <a:cs typeface="Times New Roman" panose="02020603050405020304" pitchFamily="18" charset="0"/>
              </a:rPr>
              <a:t>态；</a:t>
            </a:r>
            <a:r>
              <a:rPr lang="en-US" altLang="zh-CN" i="1">
                <a:cs typeface="Times New Roman" panose="02020603050405020304" pitchFamily="18" charset="0"/>
              </a:rPr>
              <a:t>CD</a:t>
            </a:r>
            <a:r>
              <a:rPr lang="zh-CN" altLang="en-US">
                <a:cs typeface="Times New Roman" panose="02020603050405020304" pitchFamily="18" charset="0"/>
              </a:rPr>
              <a:t>段持续吸热，温度升高，为液态。</a:t>
            </a:r>
            <a:endParaRPr lang="zh-CN" altLang="en-US"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zh-CN">
                <a:cs typeface="Times New Roman" panose="02020603050405020304" pitchFamily="18" charset="0"/>
              </a:rPr>
              <a:t>B</a:t>
            </a:r>
            <a:r>
              <a:rPr lang="zh-CN" altLang="en-US">
                <a:cs typeface="Times New Roman" panose="02020603050405020304" pitchFamily="18" charset="0"/>
              </a:rPr>
              <a:t>．⑥ </a:t>
            </a:r>
            <a:r>
              <a:rPr lang="en-US" altLang="zh-CN">
                <a:cs typeface="Times New Roman" panose="02020603050405020304" pitchFamily="18" charset="0"/>
              </a:rPr>
              <a:t>____</a:t>
            </a:r>
            <a:r>
              <a:rPr lang="zh-CN" altLang="en-US">
                <a:cs typeface="Times New Roman" panose="02020603050405020304" pitchFamily="18" charset="0"/>
              </a:rPr>
              <a:t>为非晶体熔化图象。</a:t>
            </a:r>
            <a:endParaRPr lang="zh-CN" altLang="en-US"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zh-CN">
                <a:cs typeface="Times New Roman" panose="02020603050405020304" pitchFamily="18" charset="0"/>
              </a:rPr>
              <a:t>C</a:t>
            </a:r>
            <a:r>
              <a:rPr lang="zh-CN" altLang="en-US">
                <a:cs typeface="Times New Roman" panose="02020603050405020304" pitchFamily="18" charset="0"/>
              </a:rPr>
              <a:t>．⑦ </a:t>
            </a:r>
            <a:r>
              <a:rPr lang="en-US" altLang="zh-CN">
                <a:cs typeface="Times New Roman" panose="02020603050405020304" pitchFamily="18" charset="0"/>
              </a:rPr>
              <a:t>____</a:t>
            </a:r>
            <a:r>
              <a:rPr lang="zh-CN" altLang="en-US">
                <a:cs typeface="Times New Roman" panose="02020603050405020304" pitchFamily="18" charset="0"/>
              </a:rPr>
              <a:t>为晶体凝固图象。</a:t>
            </a:r>
            <a:endParaRPr lang="zh-CN" altLang="en-US"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zh-CN">
                <a:cs typeface="Times New Roman" panose="02020603050405020304" pitchFamily="18" charset="0"/>
              </a:rPr>
              <a:t>D</a:t>
            </a:r>
            <a:r>
              <a:rPr lang="zh-CN" altLang="en-US">
                <a:cs typeface="Times New Roman" panose="02020603050405020304" pitchFamily="18" charset="0"/>
              </a:rPr>
              <a:t>．⑧ </a:t>
            </a:r>
            <a:r>
              <a:rPr lang="en-US" altLang="zh-CN">
                <a:cs typeface="Times New Roman" panose="02020603050405020304" pitchFamily="18" charset="0"/>
              </a:rPr>
              <a:t>____</a:t>
            </a:r>
            <a:r>
              <a:rPr lang="zh-CN" altLang="en-US">
                <a:cs typeface="Times New Roman" panose="02020603050405020304" pitchFamily="18" charset="0"/>
              </a:rPr>
              <a:t>为非晶体凝固图象。</a:t>
            </a:r>
            <a:endParaRPr lang="zh-CN" altLang="en-US">
              <a:cs typeface="Times New Roman" panose="02020603050405020304" pitchFamily="18" charset="0"/>
            </a:endParaRPr>
          </a:p>
        </p:txBody>
      </p:sp>
      <p:pic>
        <p:nvPicPr>
          <p:cNvPr id="41987" name="Picture 3" descr="18QDWL1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76375" y="584200"/>
            <a:ext cx="5292725" cy="162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988" name="Text Box 4"/>
          <p:cNvSpPr txBox="1">
            <a:spLocks noChangeArrowheads="1"/>
          </p:cNvSpPr>
          <p:nvPr/>
        </p:nvSpPr>
        <p:spPr bwMode="auto">
          <a:xfrm>
            <a:off x="984250" y="2214563"/>
            <a:ext cx="9017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 anchorCtr="1">
            <a:spAutoFit/>
          </a:bodyPr>
          <a:lstStyle/>
          <a:p>
            <a:r>
              <a:rPr lang="en-US" altLang="zh-CN">
                <a:solidFill>
                  <a:srgbClr val="C4000B"/>
                </a:solidFill>
                <a:cs typeface="Times New Roman" panose="02020603050405020304" pitchFamily="18" charset="0"/>
              </a:rPr>
              <a:t>(a)</a:t>
            </a:r>
            <a:endParaRPr lang="zh-CN" altLang="en-US">
              <a:solidFill>
                <a:srgbClr val="C4000B"/>
              </a:solidFill>
              <a:cs typeface="Times New Roman" panose="02020603050405020304" pitchFamily="18" charset="0"/>
            </a:endParaRPr>
          </a:p>
        </p:txBody>
      </p:sp>
      <p:sp>
        <p:nvSpPr>
          <p:cNvPr id="41989" name="Text Box 5"/>
          <p:cNvSpPr txBox="1">
            <a:spLocks noChangeArrowheads="1"/>
          </p:cNvSpPr>
          <p:nvPr/>
        </p:nvSpPr>
        <p:spPr bwMode="auto">
          <a:xfrm>
            <a:off x="4533900" y="2671763"/>
            <a:ext cx="11049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 anchorCtr="1">
            <a:spAutoFit/>
          </a:bodyPr>
          <a:lstStyle/>
          <a:p>
            <a:r>
              <a:rPr lang="zh-CN" altLang="en-US">
                <a:solidFill>
                  <a:srgbClr val="C4000B"/>
                </a:solidFill>
                <a:cs typeface="Times New Roman" panose="02020603050405020304" pitchFamily="18" charset="0"/>
              </a:rPr>
              <a:t> 固 </a:t>
            </a:r>
            <a:endParaRPr lang="zh-CN" altLang="en-US">
              <a:solidFill>
                <a:srgbClr val="C4000B"/>
              </a:solidFill>
              <a:cs typeface="Times New Roman" panose="02020603050405020304" pitchFamily="18" charset="0"/>
            </a:endParaRPr>
          </a:p>
        </p:txBody>
      </p:sp>
      <p:sp>
        <p:nvSpPr>
          <p:cNvPr id="41990" name="Text Box 6"/>
          <p:cNvSpPr txBox="1">
            <a:spLocks noChangeArrowheads="1"/>
          </p:cNvSpPr>
          <p:nvPr/>
        </p:nvSpPr>
        <p:spPr bwMode="auto">
          <a:xfrm>
            <a:off x="371475" y="3128963"/>
            <a:ext cx="150495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 anchorCtr="1">
            <a:spAutoFit/>
          </a:bodyPr>
          <a:lstStyle/>
          <a:p>
            <a:r>
              <a:rPr lang="zh-CN" altLang="en-US">
                <a:solidFill>
                  <a:srgbClr val="C4000B"/>
                </a:solidFill>
                <a:cs typeface="Times New Roman" panose="02020603050405020304" pitchFamily="18" charset="0"/>
              </a:rPr>
              <a:t> 不变 </a:t>
            </a:r>
            <a:endParaRPr lang="zh-CN" altLang="en-US">
              <a:solidFill>
                <a:srgbClr val="C4000B"/>
              </a:solidFill>
              <a:cs typeface="Times New Roman" panose="02020603050405020304" pitchFamily="18" charset="0"/>
            </a:endParaRPr>
          </a:p>
        </p:txBody>
      </p:sp>
      <p:sp>
        <p:nvSpPr>
          <p:cNvPr id="41991" name="Text Box 7"/>
          <p:cNvSpPr txBox="1">
            <a:spLocks noChangeArrowheads="1"/>
          </p:cNvSpPr>
          <p:nvPr/>
        </p:nvSpPr>
        <p:spPr bwMode="auto">
          <a:xfrm>
            <a:off x="2087563" y="3128963"/>
            <a:ext cx="1908175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 anchorCtr="1">
            <a:spAutoFit/>
          </a:bodyPr>
          <a:lstStyle/>
          <a:p>
            <a:r>
              <a:rPr lang="zh-CN" altLang="en-US">
                <a:solidFill>
                  <a:srgbClr val="C4000B"/>
                </a:solidFill>
                <a:cs typeface="Times New Roman" panose="02020603050405020304" pitchFamily="18" charset="0"/>
              </a:rPr>
              <a:t>固液共存</a:t>
            </a:r>
            <a:endParaRPr lang="zh-CN" altLang="en-US">
              <a:solidFill>
                <a:srgbClr val="C4000B"/>
              </a:solidFill>
              <a:cs typeface="Times New Roman" panose="02020603050405020304" pitchFamily="18" charset="0"/>
            </a:endParaRPr>
          </a:p>
        </p:txBody>
      </p:sp>
      <p:sp>
        <p:nvSpPr>
          <p:cNvPr id="41992" name="Text Box 8"/>
          <p:cNvSpPr txBox="1">
            <a:spLocks noChangeArrowheads="1"/>
          </p:cNvSpPr>
          <p:nvPr/>
        </p:nvSpPr>
        <p:spPr bwMode="auto">
          <a:xfrm>
            <a:off x="984250" y="3586163"/>
            <a:ext cx="9017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 anchorCtr="1">
            <a:spAutoFit/>
          </a:bodyPr>
          <a:lstStyle/>
          <a:p>
            <a:r>
              <a:rPr lang="en-US" altLang="zh-CN">
                <a:solidFill>
                  <a:srgbClr val="C4000B"/>
                </a:solidFill>
                <a:cs typeface="Times New Roman" panose="02020603050405020304" pitchFamily="18" charset="0"/>
              </a:rPr>
              <a:t>(b)</a:t>
            </a:r>
            <a:endParaRPr lang="zh-CN" altLang="en-US">
              <a:solidFill>
                <a:srgbClr val="C4000B"/>
              </a:solidFill>
              <a:cs typeface="Times New Roman" panose="02020603050405020304" pitchFamily="18" charset="0"/>
            </a:endParaRPr>
          </a:p>
        </p:txBody>
      </p:sp>
      <p:sp>
        <p:nvSpPr>
          <p:cNvPr id="41993" name="Text Box 9"/>
          <p:cNvSpPr txBox="1">
            <a:spLocks noChangeArrowheads="1"/>
          </p:cNvSpPr>
          <p:nvPr/>
        </p:nvSpPr>
        <p:spPr bwMode="auto">
          <a:xfrm>
            <a:off x="984250" y="4043363"/>
            <a:ext cx="9017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 anchorCtr="1">
            <a:spAutoFit/>
          </a:bodyPr>
          <a:lstStyle/>
          <a:p>
            <a:r>
              <a:rPr lang="en-US" altLang="zh-CN">
                <a:solidFill>
                  <a:srgbClr val="C4000B"/>
                </a:solidFill>
                <a:cs typeface="Times New Roman" panose="02020603050405020304" pitchFamily="18" charset="0"/>
              </a:rPr>
              <a:t>(c)</a:t>
            </a:r>
            <a:endParaRPr lang="zh-CN" altLang="en-US">
              <a:solidFill>
                <a:srgbClr val="C4000B"/>
              </a:solidFill>
              <a:cs typeface="Times New Roman" panose="02020603050405020304" pitchFamily="18" charset="0"/>
            </a:endParaRPr>
          </a:p>
        </p:txBody>
      </p:sp>
      <p:sp>
        <p:nvSpPr>
          <p:cNvPr id="41994" name="Text Box 10"/>
          <p:cNvSpPr txBox="1">
            <a:spLocks noChangeArrowheads="1"/>
          </p:cNvSpPr>
          <p:nvPr/>
        </p:nvSpPr>
        <p:spPr bwMode="auto">
          <a:xfrm>
            <a:off x="984250" y="4500563"/>
            <a:ext cx="9017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 anchorCtr="1">
            <a:spAutoFit/>
          </a:bodyPr>
          <a:lstStyle/>
          <a:p>
            <a:r>
              <a:rPr lang="en-US" altLang="zh-CN">
                <a:solidFill>
                  <a:srgbClr val="C4000B"/>
                </a:solidFill>
                <a:cs typeface="Times New Roman" panose="02020603050405020304" pitchFamily="18" charset="0"/>
              </a:rPr>
              <a:t>(d)</a:t>
            </a:r>
            <a:endParaRPr lang="zh-CN" altLang="en-US">
              <a:solidFill>
                <a:srgbClr val="C4000B"/>
              </a:solidFill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8" grpId="0"/>
      <p:bldP spid="41989" grpId="0"/>
      <p:bldP spid="41990" grpId="0"/>
      <p:bldP spid="41991" grpId="0"/>
      <p:bldP spid="41992" grpId="0"/>
      <p:bldP spid="41993" grpId="0"/>
      <p:bldP spid="41994" grpId="0"/>
    </p:bldLst>
  </p:timing>
</p:sld>
</file>

<file path=ppt/tags/tag1.xml><?xml version="1.0" encoding="utf-8"?>
<p:tagLst xmlns:p="http://schemas.openxmlformats.org/presentationml/2006/main">
  <p:tag name="AS_NET" val="4.0.30319.42000"/>
  <p:tag name="AS_OS" val="Microsoft Windows NT 6.1.7601 Service Pack 1"/>
  <p:tag name="AS_RELEASE_DATE" val="2020.05.14"/>
  <p:tag name="AS_TITLE" val="Aspose.Slides for .NET 4.0 Client Profile"/>
  <p:tag name="AS_VERSION" val="20.5"/>
</p:tagLst>
</file>

<file path=ppt/theme/theme1.xml><?xml version="1.0" encoding="utf-8"?>
<a:theme xmlns:r="http://schemas.openxmlformats.org/officeDocument/2006/relationships" xmlns:a="http://schemas.openxmlformats.org/drawingml/2006/main" name="3_A000120140530A99PPBG">
  <a:themeElements>
    <a:clrScheme name="3_A000120140530A99PPBG 1">
      <a:dk1>
        <a:srgbClr val="5F5F5F"/>
      </a:dk1>
      <a:lt1>
        <a:srgbClr val="FFFFFF"/>
      </a:lt1>
      <a:dk2>
        <a:srgbClr val="5F5F5F"/>
      </a:dk2>
      <a:lt2>
        <a:srgbClr val="FFFFFF"/>
      </a:lt2>
      <a:accent1>
        <a:srgbClr val="E74E3E"/>
      </a:accent1>
      <a:accent2>
        <a:srgbClr val="E0642C"/>
      </a:accent2>
      <a:accent3>
        <a:srgbClr val="FFFFFF"/>
      </a:accent3>
      <a:accent4>
        <a:srgbClr val="505050"/>
      </a:accent4>
      <a:accent5>
        <a:srgbClr val="F1B2AF"/>
      </a:accent5>
      <a:accent6>
        <a:srgbClr val="CB5A27"/>
      </a:accent6>
      <a:hlink>
        <a:srgbClr val="00B0F0"/>
      </a:hlink>
      <a:folHlink>
        <a:srgbClr val="7F7F7F"/>
      </a:folHlink>
    </a:clrScheme>
    <a:fontScheme name="3_A000120140530A99PPBG">
      <a:majorFont>
        <a:latin typeface="华文中宋"/>
        <a:ea typeface="华文中宋"/>
        <a:cs typeface="Arial"/>
      </a:majorFont>
      <a:minorFont>
        <a:latin typeface="幼圆"/>
        <a:ea typeface="幼圆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3_A000120140530A99PPBG 1">
        <a:dk1>
          <a:srgbClr val="5F5F5F"/>
        </a:dk1>
        <a:lt1>
          <a:srgbClr val="FFFFFF"/>
        </a:lt1>
        <a:dk2>
          <a:srgbClr val="5F5F5F"/>
        </a:dk2>
        <a:lt2>
          <a:srgbClr val="FFFFFF"/>
        </a:lt2>
        <a:accent1>
          <a:srgbClr val="E74E3E"/>
        </a:accent1>
        <a:accent2>
          <a:srgbClr val="E0642C"/>
        </a:accent2>
        <a:accent3>
          <a:srgbClr val="FFFFFF"/>
        </a:accent3>
        <a:accent4>
          <a:srgbClr val="505050"/>
        </a:accent4>
        <a:accent5>
          <a:srgbClr val="F1B2AF"/>
        </a:accent5>
        <a:accent6>
          <a:srgbClr val="CB5A27"/>
        </a:accent6>
        <a:hlink>
          <a:srgbClr val="00B0F0"/>
        </a:hlink>
        <a:folHlink>
          <a:srgbClr val="7F7F7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PresentationFormat>On-screen Show (16:9)</PresentationFormat>
  <Paragraphs>371</Paragraphs>
  <Slides>69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69</vt:i4>
      </vt:variant>
    </vt:vector>
  </HeadingPairs>
  <TitlesOfParts>
    <vt:vector size="83" baseType="lpstr">
      <vt:lpstr>Arial</vt:lpstr>
      <vt:lpstr>华文中宋</vt:lpstr>
      <vt:lpstr>幼圆</vt:lpstr>
      <vt:lpstr>Wingdings</vt:lpstr>
      <vt:lpstr>Times New Roman</vt:lpstr>
      <vt:lpstr>宋体</vt:lpstr>
      <vt:lpstr>Calibri Light</vt:lpstr>
      <vt:lpstr>Calibri</vt:lpstr>
      <vt:lpstr>黑体</vt:lpstr>
      <vt:lpstr>经典繁仿黑</vt:lpstr>
      <vt:lpstr>MS Gothic</vt:lpstr>
      <vt:lpstr>等线</vt:lpstr>
      <vt:lpstr>楷体_GB2312</vt:lpstr>
      <vt:lpstr>3_A000120140530A99PPBG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20.0500</AppVersion>
  <TotalTime>0</TotalTime>
  <Application>Aspose.Slides for .NET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2020-12-30T12:26:12Z</cp:lastPrinted>
  <dcterms:created xsi:type="dcterms:W3CDTF">2020-12-30T12:26:12Z</dcterms:created>
  <dcterms:modified xsi:type="dcterms:W3CDTF">2021-01-08T11:41:35Z</dcterms:modified>
</cp:coreProperties>
</file>

<file path=docProps/custom.xml><?xml version="1.0" encoding="utf-8"?>
<Properties xmlns:vt="http://schemas.openxmlformats.org/officeDocument/2006/docPropsVTypes" xmlns="http://schemas.openxmlformats.org/officeDocument/2006/custom-properties">
  <property fmtid="{D5CDD505-2E9C-101B-9397-08002B2CF9AE}" pid="2" name="album">
    <vt:lpwstr>rbm.xkw.com</vt:lpwstr>
  </property>
  <property fmtid="{D5CDD505-2E9C-101B-9397-08002B2CF9AE}" pid="3" name="author">
    <vt:lpwstr>rbm.xkw.com</vt:lpwstr>
  </property>
  <property fmtid="{D5CDD505-2E9C-101B-9397-08002B2CF9AE}" pid="4" name="company">
    <vt:lpwstr>学科网</vt:lpwstr>
  </property>
  <property fmtid="{D5CDD505-2E9C-101B-9397-08002B2CF9AE}" pid="5" name="copyright">
    <vt:lpwstr>学科网版权所有</vt:lpwstr>
  </property>
</Properties>
</file>