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3" r:id="rId2"/>
    <p:sldId id="489" r:id="rId3"/>
    <p:sldId id="491" r:id="rId4"/>
    <p:sldId id="492" r:id="rId5"/>
    <p:sldId id="493" r:id="rId6"/>
    <p:sldId id="494" r:id="rId7"/>
    <p:sldId id="495" r:id="rId8"/>
    <p:sldId id="496" r:id="rId9"/>
    <p:sldId id="497" r:id="rId10"/>
    <p:sldId id="498" r:id="rId11"/>
    <p:sldId id="509" r:id="rId12"/>
    <p:sldId id="504" r:id="rId13"/>
    <p:sldId id="499" r:id="rId14"/>
    <p:sldId id="500" r:id="rId15"/>
    <p:sldId id="523" r:id="rId16"/>
    <p:sldId id="501" r:id="rId17"/>
    <p:sldId id="502" r:id="rId18"/>
    <p:sldId id="503" r:id="rId19"/>
    <p:sldId id="522" r:id="rId20"/>
    <p:sldId id="510" r:id="rId21"/>
    <p:sldId id="473" r:id="rId22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54">
          <p15:clr>
            <a:srgbClr val="A4A3A4"/>
          </p15:clr>
        </p15:guide>
        <p15:guide id="2" pos="27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00"/>
    <a:srgbClr val="008000"/>
    <a:srgbClr val="CCECFF"/>
    <a:srgbClr val="660066"/>
    <a:srgbClr val="0000FF"/>
    <a:srgbClr val="FF330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66"/>
  </p:normalViewPr>
  <p:slideViewPr>
    <p:cSldViewPr showGuides="1">
      <p:cViewPr varScale="1">
        <p:scale>
          <a:sx n="110" d="100"/>
          <a:sy n="110" d="100"/>
        </p:scale>
        <p:origin x="114" y="108"/>
      </p:cViewPr>
      <p:guideLst>
        <p:guide orient="horz" pos="1454"/>
        <p:guide pos="27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10" Type="http://schemas.openxmlformats.org/officeDocument/2006/relationships/image" Target="../media/image27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2900"/>
            <a:ext cx="8229600" cy="10287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5900"/>
            <a:ext cx="8229600" cy="291465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sp>
        <p:nvSpPr>
          <p:cNvPr id="40976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2.png"/><Relationship Id="rId4" Type="http://schemas.openxmlformats.org/officeDocument/2006/relationships/image" Target="file:///C:\Documents%20and%20Settings\Administrator\&#26700;&#38754;\2020&#27827;&#21335;&#35797;&#39064;&#30740;&#31350;&#29289;&#29702;\H41.TI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Administrator\&#26700;&#38754;\2020&#27827;&#21335;&#35797;&#39064;&#30740;&#31350;&#29289;&#29702;\H42.TIF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Administrator\&#26700;&#38754;\2020&#27827;&#21335;&#35797;&#39064;&#30740;&#31350;&#29289;&#29702;\&#21494;17.TIF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Administrator\&#26700;&#38754;\2020&#27827;&#21335;&#35797;&#39064;&#30740;&#31350;&#29289;&#29702;\H45.TIF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Administrator\&#26700;&#38754;\2020&#27827;&#21335;&#35797;&#39064;&#30740;&#31350;&#29289;&#29702;\H46.tif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Administrator\&#26700;&#38754;\2020&#27827;&#21335;&#35797;&#39064;&#30740;&#31350;&#29289;&#29702;\&#21494;52.TIF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25.wmf"/><Relationship Id="rId3" Type="http://schemas.openxmlformats.org/officeDocument/2006/relationships/oleObject" Target="../embeddings/oleObject5.bin"/><Relationship Id="rId21" Type="http://schemas.openxmlformats.org/officeDocument/2006/relationships/oleObject" Target="../embeddings/oleObject14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13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23.wmf"/><Relationship Id="rId22" Type="http://schemas.openxmlformats.org/officeDocument/2006/relationships/image" Target="../media/image27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6905" y="1286510"/>
            <a:ext cx="8151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专题：电功、电功率与电热的综合计算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5160" y="807085"/>
            <a:ext cx="84156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焦耳定律可用公式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：在纯电阻电路中，电流做功消耗的电能全部转化为内能，有</a:t>
            </a:r>
            <a:r>
              <a:rPr lang="zh-CN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UIt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=     </a:t>
            </a:r>
            <a:r>
              <a:rPr lang="zh-CN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endParaRPr lang="zh-CN" altLang="en-US" sz="2000"/>
          </a:p>
        </p:txBody>
      </p:sp>
      <p:sp>
        <p:nvSpPr>
          <p:cNvPr id="3" name="矩形 2"/>
          <p:cNvSpPr/>
          <p:nvPr/>
        </p:nvSpPr>
        <p:spPr>
          <a:xfrm>
            <a:off x="3234649" y="908646"/>
            <a:ext cx="855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Q=I</a:t>
            </a:r>
            <a:r>
              <a:rPr lang="en-US" altLang="zh-CN" sz="18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2286079" y="1662906"/>
          <a:ext cx="389573" cy="653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r:id="rId3" imgW="254000" imgH="419100" progId="Equation.DSMT4">
                  <p:embed/>
                </p:oleObj>
              </mc:Choice>
              <mc:Fallback>
                <p:oleObj r:id="rId3" imgW="254000" imgH="4191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79" y="1662906"/>
                        <a:ext cx="389573" cy="6538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59130" y="2317115"/>
            <a:ext cx="782574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电热的利用和防范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利用：电热水壶、电饭锅、电熨斗、养鸡场的电热孵化器等。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防范：带有孔的电视机后盖利于散热、电脑用微型风扇散热等。</a:t>
            </a:r>
            <a:endParaRPr lang="zh-CN" altLang="en-US" sz="200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4" name="Text Box 8"/>
          <p:cNvSpPr txBox="1"/>
          <p:nvPr/>
        </p:nvSpPr>
        <p:spPr>
          <a:xfrm>
            <a:off x="3767773" y="1230313"/>
            <a:ext cx="39376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、铭牌信息类相关计算</a:t>
            </a:r>
            <a:endParaRPr lang="zh-CN" altLang="en-US" sz="2800" b="1" i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6985" name="Text Box 9"/>
          <p:cNvSpPr txBox="1"/>
          <p:nvPr/>
        </p:nvSpPr>
        <p:spPr>
          <a:xfrm>
            <a:off x="3768090" y="2961958"/>
            <a:ext cx="42951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、多档位电热器计算问题</a:t>
            </a:r>
          </a:p>
        </p:txBody>
      </p:sp>
      <p:sp>
        <p:nvSpPr>
          <p:cNvPr id="126981" name="AutoShape 5"/>
          <p:cNvSpPr/>
          <p:nvPr/>
        </p:nvSpPr>
        <p:spPr>
          <a:xfrm>
            <a:off x="3127375" y="1530350"/>
            <a:ext cx="287338" cy="1711325"/>
          </a:xfrm>
          <a:prstGeom prst="leftBrace">
            <a:avLst>
              <a:gd name="adj1" fmla="val 121008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pPr fontAlgn="base"/>
            <a:endParaRPr lang="zh-CN" altLang="en-US" sz="2800" strike="noStrike" noProof="1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8"/>
          <p:cNvSpPr txBox="1"/>
          <p:nvPr/>
        </p:nvSpPr>
        <p:spPr>
          <a:xfrm>
            <a:off x="1232218" y="212439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重点突破</a:t>
            </a:r>
          </a:p>
        </p:txBody>
      </p:sp>
      <p:sp>
        <p:nvSpPr>
          <p:cNvPr id="2" name="Text Box 9"/>
          <p:cNvSpPr txBox="1"/>
          <p:nvPr/>
        </p:nvSpPr>
        <p:spPr>
          <a:xfrm>
            <a:off x="3768090" y="2047558"/>
            <a:ext cx="50101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、纯电阻电路动态分析及计算</a:t>
            </a:r>
          </a:p>
        </p:txBody>
      </p:sp>
      <p:grpSp>
        <p:nvGrpSpPr>
          <p:cNvPr id="25602" name="组合 67"/>
          <p:cNvGrpSpPr/>
          <p:nvPr/>
        </p:nvGrpSpPr>
        <p:grpSpPr>
          <a:xfrm>
            <a:off x="395652" y="699379"/>
            <a:ext cx="1960562" cy="576263"/>
            <a:chOff x="2455" y="1376"/>
            <a:chExt cx="3977" cy="849"/>
          </a:xfrm>
        </p:grpSpPr>
        <p:pic>
          <p:nvPicPr>
            <p:cNvPr id="25603" name="图片 68" descr="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5" y="1376"/>
              <a:ext cx="3977" cy="8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69"/>
            <p:cNvSpPr txBox="1"/>
            <p:nvPr/>
          </p:nvSpPr>
          <p:spPr>
            <a:xfrm>
              <a:off x="2528" y="1403"/>
              <a:ext cx="3831" cy="7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 defTabSz="1219200">
                <a:buSzPct val="75000"/>
                <a:buFont typeface="Wingdings" panose="05000000000000000000" pitchFamily="2" charset="2"/>
                <a:buNone/>
              </a:pPr>
              <a:r>
                <a:rPr lang="zh-CN" altLang="en-US" sz="28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重点突破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343" y="1472268"/>
            <a:ext cx="6642738" cy="991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一、铭牌信息类相关计算</a:t>
            </a:r>
            <a:r>
              <a:rPr lang="zh-CN" altLang="zh-CN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10年结合用电器、交通工具和电能表铭牌考查）</a:t>
            </a:r>
          </a:p>
        </p:txBody>
      </p:sp>
      <p:sp>
        <p:nvSpPr>
          <p:cNvPr id="6" name="矩形 5"/>
          <p:cNvSpPr/>
          <p:nvPr/>
        </p:nvSpPr>
        <p:spPr>
          <a:xfrm>
            <a:off x="953527" y="2486442"/>
            <a:ext cx="7182798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标有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“6 V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W”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字样的灯泡正常发光时，通过灯丝的电流为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________A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将该灯泡接入电源电压为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V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的电路中，需要再串联一只阻值为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______Ω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的电阻。</a:t>
            </a:r>
          </a:p>
        </p:txBody>
      </p:sp>
      <p:sp>
        <p:nvSpPr>
          <p:cNvPr id="7" name="矩形 6"/>
          <p:cNvSpPr/>
          <p:nvPr/>
        </p:nvSpPr>
        <p:spPr>
          <a:xfrm>
            <a:off x="1277943" y="2969381"/>
            <a:ext cx="4686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1919605" y="3337560"/>
            <a:ext cx="3937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61"/>
          <p:cNvGrpSpPr/>
          <p:nvPr/>
        </p:nvGrpSpPr>
        <p:grpSpPr>
          <a:xfrm>
            <a:off x="2431546" y="815885"/>
            <a:ext cx="4711065" cy="506573"/>
            <a:chOff x="4741" y="1321"/>
            <a:chExt cx="9592" cy="1289"/>
          </a:xfrm>
        </p:grpSpPr>
        <p:pic>
          <p:nvPicPr>
            <p:cNvPr id="11" name="图片 6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文本框 63"/>
            <p:cNvSpPr txBox="1"/>
            <p:nvPr/>
          </p:nvSpPr>
          <p:spPr>
            <a:xfrm>
              <a:off x="5798" y="1321"/>
              <a:ext cx="7828" cy="12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7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重点突破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7883" y="789362"/>
            <a:ext cx="7884876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小明观察电冰箱的铭牌如图所示，问其中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耗电量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0.50(kW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h)/24 h”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这个参数的含义：该冰箱正常使用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h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消耗的电能为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，电冰箱正常工作时的电流是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________A(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保留两位小数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．如果按照额定功率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 W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和工作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h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计算，则消耗的电能是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，这个计算结果与冰箱铭牌上提供的相关参数差异较大，是由于冰箱具有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工作的特点而造成的．</a:t>
            </a:r>
          </a:p>
        </p:txBody>
      </p:sp>
      <p:pic>
        <p:nvPicPr>
          <p:cNvPr id="86018" name="Picture 2" descr="C:\Documents and Settings\Administrator\桌面\2020河南试题研究物理\H41.TIF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165" y="3336290"/>
            <a:ext cx="2619375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670208" y="1320947"/>
            <a:ext cx="11607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0.50 </a:t>
            </a:r>
            <a:r>
              <a:rPr lang="en-US" altLang="zh-CN" sz="1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49058" y="1689608"/>
            <a:ext cx="5829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0.32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76959" y="2139512"/>
            <a:ext cx="5829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1.68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46386" y="2507863"/>
            <a:ext cx="8686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不连续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4475" y="3336290"/>
            <a:ext cx="1731645" cy="7893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39165" y="2875915"/>
            <a:ext cx="7265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/>
              <a:t>（</a:t>
            </a:r>
            <a:r>
              <a:rPr lang="en-US" altLang="zh-CN" sz="1400"/>
              <a:t>2</a:t>
            </a:r>
            <a:r>
              <a:rPr lang="zh-CN" altLang="en-US" sz="1400"/>
              <a:t>）</a:t>
            </a:r>
            <a:r>
              <a:rPr lang="zh-CN" altLang="en-US" sz="1600"/>
              <a:t>小明观察并记录家中电能表的示数如图所示，本周用电量共多少度呢？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719195" y="4137660"/>
            <a:ext cx="5071110" cy="368300"/>
            <a:chOff x="5857" y="6516"/>
            <a:chExt cx="7986" cy="580"/>
          </a:xfrm>
        </p:grpSpPr>
        <p:graphicFrame>
          <p:nvGraphicFramePr>
            <p:cNvPr id="11" name="对象 10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6571" y="6585"/>
            <a:ext cx="7272" cy="4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4" r:id="rId6" imgW="3352800" imgH="203200" progId="Equation.KSEE3">
                    <p:embed/>
                  </p:oleObj>
                </mc:Choice>
                <mc:Fallback>
                  <p:oleObj r:id="rId6" imgW="3352800" imgH="2032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6571" y="6585"/>
                          <a:ext cx="7272" cy="44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5857" y="6516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FF0000"/>
                  </a:solidFill>
                </a:rPr>
                <a:t>解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1272" y="946393"/>
            <a:ext cx="7604837" cy="2953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二、纯电阻电路动态分析及计算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如图所示电路 ，电源电压为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4.5 V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，滑动变阻器标有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“20 Ω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0.6 A”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阻值为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Ω.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闭合开关后，滑动变阻器接入电路的阻值为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Ω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两端的电压为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________V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．由此向</a:t>
            </a:r>
            <a:r>
              <a:rPr lang="zh-CN" altLang="zh-CN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移动滑片可使电阻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en-US" altLang="zh-CN" sz="2000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功率增大，在这个过程中，保证用电器安全的情况下，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消耗的最大功率为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________W.</a:t>
            </a:r>
          </a:p>
        </p:txBody>
      </p:sp>
      <p:pic>
        <p:nvPicPr>
          <p:cNvPr id="87042" name="Picture 2" descr="C:\Documents and Settings\Administrator\桌面\2020河南试题研究物理\H42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180" y="3363595"/>
            <a:ext cx="168148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549504" y="2466596"/>
            <a:ext cx="4686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26125" y="3363850"/>
            <a:ext cx="4686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34660" y="2466340"/>
            <a:ext cx="411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5046" y="1067538"/>
            <a:ext cx="799288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如图甲是某新型电饭锅的简化电路图．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Ω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的定值电阻，其阻值不受温度影响．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8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是热敏电阻，其阻值随温度的变化规律如图乙所示．由图像可知，当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8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的温度从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℃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升高到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130 ℃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的过程中，电路总功率的变化规律是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；当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8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的温度达到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℃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8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的功率为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________W.</a:t>
            </a:r>
            <a:endParaRPr lang="zh-CN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0114" name="Picture 2" descr="C:\Documents and Settings\Administrator\桌面\2020河南试题研究物理\叶17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200" y="2755900"/>
            <a:ext cx="3649345" cy="183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954405" y="2462530"/>
            <a:ext cx="180975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先变大后变小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4786" y="2387657"/>
            <a:ext cx="5257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640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699" y="896995"/>
            <a:ext cx="532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三、多档位电热器相关计算</a:t>
            </a:r>
            <a:r>
              <a:rPr lang="zh-CN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（2017.5，2015.6）</a:t>
            </a:r>
          </a:p>
        </p:txBody>
      </p:sp>
      <p:sp>
        <p:nvSpPr>
          <p:cNvPr id="3" name="矩形 2"/>
          <p:cNvSpPr/>
          <p:nvPr/>
        </p:nvSpPr>
        <p:spPr>
          <a:xfrm>
            <a:off x="791699" y="1311166"/>
            <a:ext cx="6064634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(2016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备用卷改编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如图为一电热饮水机的电路简图，其额定电压为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220 V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，具有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加热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保温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两种功能，对应功率分别为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1 000 W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400 W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均为电热丝．开始饮水机保持加热状态将水箱中的水进行加热，当温度达到设定温度时自动转为保温状态．当开关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闭合时，饮水机处于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保温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加热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状态，此时电路中的电流是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________A(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保留一位小数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的阻值是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________Ω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，电热丝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的阻值之比为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</p:txBody>
      </p:sp>
      <p:pic>
        <p:nvPicPr>
          <p:cNvPr id="91138" name="Picture 2" descr="C:\Documents and Settings\Administrator\桌面\2020河南试题研究物理\H45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119" y="980599"/>
            <a:ext cx="1539716" cy="143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061729" y="3413633"/>
            <a:ext cx="6400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加热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7088" y="3821423"/>
            <a:ext cx="4686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8930" y="3821423"/>
            <a:ext cx="5829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48.4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30171" y="4245936"/>
            <a:ext cx="6400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3∶2</a:t>
            </a:r>
            <a:endParaRPr lang="zh-CN" altLang="zh-CN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5675" y="681540"/>
            <a:ext cx="8046894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变式</a:t>
            </a:r>
            <a: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】如图所示为某种电热饮水机工作电路的简化图，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为发热电阻，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为温控开关．其相关参数如表格所示．电阻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的阻值是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________Ω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，电热饮水机处于加热状态时电路中的总电流是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________A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．某次电热饮水机把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0.8 kg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的水从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℃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加热到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 ℃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，用时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min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，该电热饮水机的热效率为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水的比热容为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4.2×10</a:t>
            </a:r>
            <a:r>
              <a:rPr lang="en-US" altLang="zh-CN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J/(kg·℃)</a:t>
            </a:r>
            <a:r>
              <a:rPr lang="zh-CN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，计算结果保留整数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191031" y="2949792"/>
          <a:ext cx="2538095" cy="146685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15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2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8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额定电压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220 V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5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频率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 Hz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5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加热功率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880 W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75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保温功率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40 W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2161" name="Picture 1" descr="C:\Documents and Settings\Administrator\桌面\2020河南试题研究物理\H46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17" y="2924810"/>
            <a:ext cx="1990249" cy="151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473726" y="1167594"/>
            <a:ext cx="6972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1 210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44703" y="1581786"/>
            <a:ext cx="2971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2061" y="2031690"/>
            <a:ext cx="601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74%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7850" y="942340"/>
            <a:ext cx="833628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zh-CN" sz="20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变式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】如图是一款便携式电火锅的简化电路图．</a:t>
            </a:r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均为电热丝，电火锅有加热和保温两个档位，加热功率为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440 W</a:t>
            </a:r>
            <a:r>
              <a:rPr lang="zh-CN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，保温功率为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 W.</a:t>
            </a:r>
          </a:p>
        </p:txBody>
      </p:sp>
      <p:pic>
        <p:nvPicPr>
          <p:cNvPr id="93186" name="Picture 2" descr="C:\Documents and Settings\Administrator\桌面\2020河南试题研究物理\叶52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091" y="2396966"/>
            <a:ext cx="2048351" cy="1570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67794" y="1957229"/>
            <a:ext cx="5298281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加热档工作时，电路中的电流是多少？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电热丝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en-US" altLang="zh-CN" sz="2000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的阻值是多少？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altLang="zh-CN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若不计热量损失，该电火锅正常工作，把质量为</a:t>
            </a:r>
            <a:r>
              <a:rPr lang="en-US" altLang="zh-CN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0.55 kg</a:t>
            </a:r>
            <a:r>
              <a:rPr lang="zh-CN" altLang="zh-CN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初温为</a:t>
            </a:r>
            <a:r>
              <a:rPr lang="en-US" altLang="zh-CN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20 ℃</a:t>
            </a:r>
            <a:r>
              <a:rPr lang="zh-CN" altLang="zh-CN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的水加热到</a:t>
            </a:r>
            <a:r>
              <a:rPr lang="en-US" altLang="zh-CN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100 ℃</a:t>
            </a:r>
            <a:r>
              <a:rPr lang="zh-CN" altLang="zh-CN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，需要多少秒？</a:t>
            </a:r>
            <a:r>
              <a:rPr lang="en-US" altLang="zh-CN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[</a:t>
            </a:r>
            <a:r>
              <a:rPr lang="en-US" altLang="zh-CN" sz="2000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zh-CN" sz="2000" baseline="-25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水</a:t>
            </a:r>
            <a:r>
              <a:rPr lang="zh-CN" altLang="zh-CN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zh-CN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4.2×10</a:t>
            </a:r>
            <a:r>
              <a:rPr lang="en-US" altLang="zh-CN" sz="2000" baseline="30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 J/(kg·℃)]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96370" y="707390"/>
            <a:ext cx="7574756" cy="3946207"/>
            <a:chOff x="1572" y="1515"/>
            <a:chExt cx="15905" cy="8286"/>
          </a:xfrm>
        </p:grpSpPr>
        <p:sp>
          <p:nvSpPr>
            <p:cNvPr id="100" name="文本框 99"/>
            <p:cNvSpPr txBox="1"/>
            <p:nvPr/>
          </p:nvSpPr>
          <p:spPr>
            <a:xfrm>
              <a:off x="1572" y="1515"/>
              <a:ext cx="15905" cy="80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fontAlgn="auto">
                <a:lnSpc>
                  <a:spcPct val="150000"/>
                </a:lnSpc>
              </a:pPr>
              <a:r>
                <a:rPr lang="zh-CN" sz="1800" b="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当</a:t>
              </a: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闭合</a:t>
              </a:r>
              <a:r>
                <a:rPr lang="zh-CN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18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接</a:t>
              </a: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时</a:t>
              </a:r>
              <a:r>
                <a:rPr lang="zh-CN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处于加热状态</a:t>
              </a:r>
              <a:r>
                <a:rPr lang="zh-CN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此时电路中的电流：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＝          ＝              ＝</a:t>
              </a: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A</a:t>
              </a:r>
            </a:p>
            <a:p>
              <a:pPr indent="0" fontAlgn="auto">
                <a:lnSpc>
                  <a:spcPct val="150000"/>
                </a:lnSpc>
              </a:pP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(2)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由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＝       可得</a:t>
              </a:r>
              <a:r>
                <a:rPr lang="zh-CN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加热时：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18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＝        ＝               ＝</a:t>
              </a: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110 Ω </a:t>
              </a:r>
            </a:p>
            <a:p>
              <a:pPr indent="0" fontAlgn="auto">
                <a:lnSpc>
                  <a:spcPct val="150000"/>
                </a:lnSpc>
              </a:pPr>
              <a:endParaRPr lang="zh-CN" sz="1800" b="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保温时</a:t>
              </a:r>
              <a:r>
                <a:rPr lang="zh-CN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两电阻串联</a:t>
              </a:r>
              <a:r>
                <a:rPr lang="zh-CN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故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18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18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＝          ＝           ＝</a:t>
              </a: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440 </a:t>
              </a:r>
              <a:r>
                <a:rPr lang="zh-CN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Ω，则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18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440  Ω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18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440 Ω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110 Ω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330 Ω</a:t>
              </a:r>
            </a:p>
            <a:p>
              <a:pPr indent="0" fontAlgn="auto">
                <a:lnSpc>
                  <a:spcPct val="150000"/>
                </a:lnSpc>
              </a:pP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(3)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不计热量损失</a:t>
              </a:r>
              <a:r>
                <a:rPr lang="zh-CN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水吸收的热量等于电火锅放出的热量</a:t>
              </a:r>
              <a:r>
                <a:rPr lang="zh-CN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则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zh-CN" sz="18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吸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zh-CN" sz="18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放</a:t>
              </a:r>
              <a:r>
                <a:rPr lang="zh-CN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zh-CN" sz="18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放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18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加热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zh-CN" sz="18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水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zh-CN" sz="1800" b="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即</a:t>
              </a:r>
              <a:r>
                <a:rPr lang="en-US" sz="18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zh-CN" sz="1800" b="0">
                  <a:solidFill>
                    <a:srgbClr val="FF0000"/>
                  </a:solidFill>
                  <a:ea typeface="宋体" panose="02010600030101010101" pitchFamily="2" charset="-122"/>
                </a:rPr>
                <a:t>＝        ＝                ＝                                                                 ＝</a:t>
              </a:r>
              <a:r>
                <a:rPr 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420 s</a:t>
              </a:r>
              <a:endParaRPr lang="en-US" altLang="en-US" sz="18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4" name="对象 3"/>
            <p:cNvGraphicFramePr/>
            <p:nvPr/>
          </p:nvGraphicFramePr>
          <p:xfrm>
            <a:off x="16008" y="1515"/>
            <a:ext cx="1162" cy="1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7" r:id="rId3" imgW="342900" imgH="419100" progId="Equation.DSMT4">
                    <p:embed/>
                  </p:oleObj>
                </mc:Choice>
                <mc:Fallback>
                  <p:oleObj r:id="rId3" imgW="342900" imgH="4191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6008" y="1515"/>
                          <a:ext cx="1162" cy="12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2399" y="2307"/>
            <a:ext cx="1600" cy="11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8" r:id="rId5" imgW="444500" imgH="405765" progId="Equation.DSMT4">
                    <p:embed/>
                  </p:oleObj>
                </mc:Choice>
                <mc:Fallback>
                  <p:oleObj r:id="rId5" imgW="444500" imgH="405765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399" y="2307"/>
                          <a:ext cx="1600" cy="114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/>
            <p:nvPr/>
          </p:nvGraphicFramePr>
          <p:xfrm>
            <a:off x="3683" y="3365"/>
            <a:ext cx="791" cy="12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9" r:id="rId7" imgW="254000" imgH="419100" progId="Equation.DSMT4">
                    <p:embed/>
                  </p:oleObj>
                </mc:Choice>
                <mc:Fallback>
                  <p:oleObj r:id="rId7" imgW="254000" imgH="419100" progId="Equation.DSMT4">
                    <p:embed/>
                    <p:pic>
                      <p:nvPicPr>
                        <p:cNvPr id="0" name="图片 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683" y="3365"/>
                          <a:ext cx="791" cy="122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/>
            <p:nvPr/>
          </p:nvGraphicFramePr>
          <p:xfrm>
            <a:off x="8713" y="3448"/>
            <a:ext cx="1035" cy="12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0" r:id="rId9" imgW="342900" imgH="469900" progId="Equation.DSMT4">
                    <p:embed/>
                  </p:oleObj>
                </mc:Choice>
                <mc:Fallback>
                  <p:oleObj r:id="rId9" imgW="342900" imgH="469900" progId="Equation.DSMT4">
                    <p:embed/>
                    <p:pic>
                      <p:nvPicPr>
                        <p:cNvPr id="0" name="图片 1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713" y="3448"/>
                          <a:ext cx="1035" cy="125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/>
            <p:nvPr/>
          </p:nvGraphicFramePr>
          <p:xfrm>
            <a:off x="10656" y="3308"/>
            <a:ext cx="1936" cy="1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1" r:id="rId11" imgW="998855" imgH="723265" progId="Equation.DSMT4">
                    <p:embed/>
                  </p:oleObj>
                </mc:Choice>
                <mc:Fallback>
                  <p:oleObj r:id="rId11" imgW="998855" imgH="723265" progId="Equation.DSMT4">
                    <p:embed/>
                    <p:pic>
                      <p:nvPicPr>
                        <p:cNvPr id="0" name="图片 12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0656" y="3308"/>
                          <a:ext cx="1936" cy="139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9141" y="5117"/>
            <a:ext cx="1035" cy="11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2" r:id="rId13" imgW="342900" imgH="469900" progId="Equation.DSMT4">
                    <p:embed/>
                  </p:oleObj>
                </mc:Choice>
                <mc:Fallback>
                  <p:oleObj r:id="rId13" imgW="342900" imgH="469900" progId="Equation.DSMT4">
                    <p:embed/>
                    <p:pic>
                      <p:nvPicPr>
                        <p:cNvPr id="0" name="图片 14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9141" y="5117"/>
                          <a:ext cx="1035" cy="117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对象 1"/>
            <p:cNvGraphicFramePr/>
            <p:nvPr/>
          </p:nvGraphicFramePr>
          <p:xfrm>
            <a:off x="10876" y="5095"/>
            <a:ext cx="1496" cy="11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3" r:id="rId15" imgW="571500" imgH="419100" progId="Equation.DSMT4">
                    <p:embed/>
                  </p:oleObj>
                </mc:Choice>
                <mc:Fallback>
                  <p:oleObj r:id="rId15" imgW="571500" imgH="41910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0876" y="5095"/>
                          <a:ext cx="1496" cy="119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/>
            <p:nvPr/>
          </p:nvGraphicFramePr>
          <p:xfrm>
            <a:off x="3013" y="8482"/>
            <a:ext cx="986" cy="12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4" r:id="rId17" imgW="342900" imgH="469900" progId="Equation.DSMT4">
                    <p:embed/>
                  </p:oleObj>
                </mc:Choice>
                <mc:Fallback>
                  <p:oleObj r:id="rId17" imgW="342900" imgH="469900" progId="Equation.DSMT4">
                    <p:embed/>
                    <p:pic>
                      <p:nvPicPr>
                        <p:cNvPr id="0" name="图片 16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3013" y="8482"/>
                          <a:ext cx="986" cy="124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/>
            <p:nvPr/>
          </p:nvGraphicFramePr>
          <p:xfrm>
            <a:off x="4647" y="8406"/>
            <a:ext cx="1733" cy="13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5" r:id="rId19" imgW="482600" imgH="469900" progId="Equation.DSMT4">
                    <p:embed/>
                  </p:oleObj>
                </mc:Choice>
                <mc:Fallback>
                  <p:oleObj r:id="rId19" imgW="482600" imgH="469900" progId="Equation.DSMT4">
                    <p:embed/>
                    <p:pic>
                      <p:nvPicPr>
                        <p:cNvPr id="0" name="图片 18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4647" y="8406"/>
                          <a:ext cx="1733" cy="139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对象 37"/>
            <p:cNvGraphicFramePr/>
            <p:nvPr/>
          </p:nvGraphicFramePr>
          <p:xfrm>
            <a:off x="7285" y="8294"/>
            <a:ext cx="7934" cy="12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6" r:id="rId21" imgW="4213860" imgH="726440" progId="Equation.DSMT4">
                    <p:embed/>
                  </p:oleObj>
                </mc:Choice>
                <mc:Fallback>
                  <p:oleObj r:id="rId21" imgW="4213860" imgH="726440" progId="Equation.DSMT4">
                    <p:embed/>
                    <p:pic>
                      <p:nvPicPr>
                        <p:cNvPr id="0" name="图片 38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7285" y="8294"/>
                          <a:ext cx="7934" cy="126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3102531" y="2341721"/>
            <a:ext cx="1736884" cy="993934"/>
          </a:xfrm>
          <a:custGeom>
            <a:avLst/>
            <a:gdLst>
              <a:gd name="rtl" fmla="*/ 224960 w 1699360"/>
              <a:gd name="rtt" fmla="*/ 132240 h 547200"/>
              <a:gd name="rtr" fmla="*/ 1471360 w 1699360"/>
              <a:gd name="rtb" fmla="*/ 428640 h 547200"/>
            </a:gdLst>
            <a:ahLst/>
            <a:cxnLst/>
            <a:rect l="rtl" t="rtt" r="rtr" b="rtb"/>
            <a:pathLst>
              <a:path w="1699360" h="547200">
                <a:moveTo>
                  <a:pt x="273600" y="0"/>
                </a:moveTo>
                <a:lnTo>
                  <a:pt x="1425760" y="0"/>
                </a:lnTo>
                <a:cubicBezTo>
                  <a:pt x="1576869" y="0"/>
                  <a:pt x="1699360" y="122491"/>
                  <a:pt x="1699360" y="273600"/>
                </a:cubicBezTo>
                <a:cubicBezTo>
                  <a:pt x="1699360" y="424709"/>
                  <a:pt x="1576869" y="547200"/>
                  <a:pt x="14257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92D050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16875" rtlCol="0" anchor="ctr"/>
          <a:lstStyle/>
          <a:p>
            <a:pPr algn="ctr"/>
            <a:r>
              <a:rPr lang="zh-CN" sz="1800" b="1" dirty="0">
                <a:solidFill>
                  <a:srgbClr val="454545"/>
                </a:solidFill>
                <a:latin typeface="方正粗黑宋简体" panose="02000000000000000000" charset="-122"/>
              </a:rPr>
              <a:t>电功、</a:t>
            </a:r>
            <a:r>
              <a:rPr lang="zh-CN" altLang="en-US" sz="1800" b="1" dirty="0">
                <a:solidFill>
                  <a:srgbClr val="454545"/>
                </a:solidFill>
                <a:latin typeface="方正粗黑宋简体" panose="02000000000000000000" charset="-122"/>
              </a:rPr>
              <a:t>电功率</a:t>
            </a:r>
            <a:endParaRPr lang="en-US" altLang="zh-CN" sz="1800" b="1" dirty="0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lang="zh-CN" altLang="en-US" sz="1800" b="1" dirty="0">
                <a:solidFill>
                  <a:srgbClr val="454545"/>
                </a:solidFill>
                <a:latin typeface="方正粗黑宋简体" panose="02000000000000000000" charset="-122"/>
              </a:rPr>
              <a:t>与电热</a:t>
            </a:r>
            <a:r>
              <a:rPr lang="zh-CN" sz="1800" b="1" dirty="0">
                <a:solidFill>
                  <a:srgbClr val="454545"/>
                </a:solidFill>
                <a:latin typeface="方正粗黑宋简体" panose="02000000000000000000" charset="-122"/>
              </a:rPr>
              <a:t>的理解</a:t>
            </a:r>
          </a:p>
          <a:p>
            <a:pPr algn="ctr"/>
            <a:r>
              <a:rPr lang="zh-CN" sz="1800" b="1" dirty="0">
                <a:solidFill>
                  <a:srgbClr val="454545"/>
                </a:solidFill>
                <a:latin typeface="方正粗黑宋简体" panose="02000000000000000000" charset="-122"/>
              </a:rPr>
              <a:t>及简单计算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97968" y="3398044"/>
            <a:ext cx="2106454" cy="772954"/>
            <a:chOff x="9411" y="7361"/>
            <a:chExt cx="4423" cy="1623"/>
          </a:xfrm>
          <a:solidFill>
            <a:srgbClr val="92D050"/>
          </a:solidFill>
        </p:grpSpPr>
        <p:sp>
          <p:nvSpPr>
            <p:cNvPr id="109" name="MMConnector"/>
            <p:cNvSpPr/>
            <p:nvPr/>
          </p:nvSpPr>
          <p:spPr>
            <a:xfrm>
              <a:off x="9411" y="7466"/>
              <a:ext cx="1587" cy="1020"/>
            </a:xfrm>
            <a:custGeom>
              <a:avLst/>
              <a:gdLst/>
              <a:ahLst/>
              <a:cxnLst/>
              <a:rect l="0" t="0" r="0" b="0"/>
              <a:pathLst>
                <a:path w="887202" h="299470">
                  <a:moveTo>
                    <a:pt x="-51506" y="-72481"/>
                  </a:moveTo>
                  <a:cubicBezTo>
                    <a:pt x="-68411" y="-81482"/>
                    <a:pt x="-85415" y="-75994"/>
                    <a:pt x="-91936" y="-62897"/>
                  </a:cubicBezTo>
                  <a:cubicBezTo>
                    <a:pt x="-98457" y="-49801"/>
                    <a:pt x="-92537" y="-33035"/>
                    <a:pt x="-75219" y="-24858"/>
                  </a:cubicBezTo>
                  <a:cubicBezTo>
                    <a:pt x="-59259" y="-17323"/>
                    <a:pt x="-43300" y="-9788"/>
                    <a:pt x="-27355" y="-2159"/>
                  </a:cubicBezTo>
                  <a:cubicBezTo>
                    <a:pt x="-11411" y="5469"/>
                    <a:pt x="4519" y="13191"/>
                    <a:pt x="20458" y="20934"/>
                  </a:cubicBezTo>
                  <a:cubicBezTo>
                    <a:pt x="36397" y="28676"/>
                    <a:pt x="52345" y="36440"/>
                    <a:pt x="68318" y="44195"/>
                  </a:cubicBezTo>
                  <a:cubicBezTo>
                    <a:pt x="84291" y="51950"/>
                    <a:pt x="100289" y="59696"/>
                    <a:pt x="116329" y="67392"/>
                  </a:cubicBezTo>
                  <a:cubicBezTo>
                    <a:pt x="132369" y="75087"/>
                    <a:pt x="148451" y="82731"/>
                    <a:pt x="164592" y="90283"/>
                  </a:cubicBezTo>
                  <a:cubicBezTo>
                    <a:pt x="180732" y="97836"/>
                    <a:pt x="196932" y="105296"/>
                    <a:pt x="213205" y="112623"/>
                  </a:cubicBezTo>
                  <a:cubicBezTo>
                    <a:pt x="229478" y="119949"/>
                    <a:pt x="245825" y="127142"/>
                    <a:pt x="262258" y="134157"/>
                  </a:cubicBezTo>
                  <a:cubicBezTo>
                    <a:pt x="278691" y="141173"/>
                    <a:pt x="295210" y="148012"/>
                    <a:pt x="311824" y="154631"/>
                  </a:cubicBezTo>
                  <a:cubicBezTo>
                    <a:pt x="328438" y="161250"/>
                    <a:pt x="345148" y="167649"/>
                    <a:pt x="361957" y="173788"/>
                  </a:cubicBezTo>
                  <a:cubicBezTo>
                    <a:pt x="378767" y="179926"/>
                    <a:pt x="395677" y="185803"/>
                    <a:pt x="412687" y="191380"/>
                  </a:cubicBezTo>
                  <a:cubicBezTo>
                    <a:pt x="429698" y="196956"/>
                    <a:pt x="446808" y="202232"/>
                    <a:pt x="464014" y="207172"/>
                  </a:cubicBezTo>
                  <a:cubicBezTo>
                    <a:pt x="481219" y="212112"/>
                    <a:pt x="498519" y="216716"/>
                    <a:pt x="515907" y="220953"/>
                  </a:cubicBezTo>
                  <a:cubicBezTo>
                    <a:pt x="533296" y="225191"/>
                    <a:pt x="550775" y="229061"/>
                    <a:pt x="568309" y="232542"/>
                  </a:cubicBezTo>
                  <a:cubicBezTo>
                    <a:pt x="585844" y="236023"/>
                    <a:pt x="603435" y="239113"/>
                    <a:pt x="621134" y="241798"/>
                  </a:cubicBezTo>
                  <a:cubicBezTo>
                    <a:pt x="638834" y="244483"/>
                    <a:pt x="656641" y="246763"/>
                    <a:pt x="674278" y="248626"/>
                  </a:cubicBezTo>
                  <a:cubicBezTo>
                    <a:pt x="691915" y="250490"/>
                    <a:pt x="709382" y="251938"/>
                    <a:pt x="727625" y="252979"/>
                  </a:cubicBezTo>
                  <a:cubicBezTo>
                    <a:pt x="745868" y="254020"/>
                    <a:pt x="764889" y="254654"/>
                    <a:pt x="781054" y="254856"/>
                  </a:cubicBezTo>
                  <a:cubicBezTo>
                    <a:pt x="797220" y="255058"/>
                    <a:pt x="810530" y="254829"/>
                    <a:pt x="823840" y="254600"/>
                  </a:cubicBezTo>
                  <a:cubicBezTo>
                    <a:pt x="826576" y="254553"/>
                    <a:pt x="828400" y="252890"/>
                    <a:pt x="828400" y="250800"/>
                  </a:cubicBezTo>
                  <a:cubicBezTo>
                    <a:pt x="828400" y="248710"/>
                    <a:pt x="826575" y="247085"/>
                    <a:pt x="823840" y="247000"/>
                  </a:cubicBezTo>
                  <a:cubicBezTo>
                    <a:pt x="810623" y="246591"/>
                    <a:pt x="797407" y="246182"/>
                    <a:pt x="781403" y="245210"/>
                  </a:cubicBezTo>
                  <a:cubicBezTo>
                    <a:pt x="765399" y="244238"/>
                    <a:pt x="746608" y="242704"/>
                    <a:pt x="728627" y="240807"/>
                  </a:cubicBezTo>
                  <a:cubicBezTo>
                    <a:pt x="710646" y="238909"/>
                    <a:pt x="693475" y="236649"/>
                    <a:pt x="676173" y="233973"/>
                  </a:cubicBezTo>
                  <a:cubicBezTo>
                    <a:pt x="658871" y="231297"/>
                    <a:pt x="641438" y="228206"/>
                    <a:pt x="624148" y="224725"/>
                  </a:cubicBezTo>
                  <a:cubicBezTo>
                    <a:pt x="606857" y="221244"/>
                    <a:pt x="589709" y="217372"/>
                    <a:pt x="572647" y="213122"/>
                  </a:cubicBezTo>
                  <a:cubicBezTo>
                    <a:pt x="555584" y="208872"/>
                    <a:pt x="538608" y="204245"/>
                    <a:pt x="521745" y="199265"/>
                  </a:cubicBezTo>
                  <a:cubicBezTo>
                    <a:pt x="504881" y="194284"/>
                    <a:pt x="488130" y="188951"/>
                    <a:pt x="471490" y="183293"/>
                  </a:cubicBezTo>
                  <a:cubicBezTo>
                    <a:pt x="454850" y="177636"/>
                    <a:pt x="438322" y="171654"/>
                    <a:pt x="421903" y="165381"/>
                  </a:cubicBezTo>
                  <a:cubicBezTo>
                    <a:pt x="405484" y="159108"/>
                    <a:pt x="389176" y="152545"/>
                    <a:pt x="372970" y="145726"/>
                  </a:cubicBezTo>
                  <a:cubicBezTo>
                    <a:pt x="356765" y="138908"/>
                    <a:pt x="340662" y="131834"/>
                    <a:pt x="324651" y="124544"/>
                  </a:cubicBezTo>
                  <a:cubicBezTo>
                    <a:pt x="308640" y="117254"/>
                    <a:pt x="292720" y="109747"/>
                    <a:pt x="276877" y="102061"/>
                  </a:cubicBezTo>
                  <a:cubicBezTo>
                    <a:pt x="261033" y="94376"/>
                    <a:pt x="245266" y="86512"/>
                    <a:pt x="229556" y="78509"/>
                  </a:cubicBezTo>
                  <a:cubicBezTo>
                    <a:pt x="213847" y="70506"/>
                    <a:pt x="198196" y="62363"/>
                    <a:pt x="182582" y="54119"/>
                  </a:cubicBezTo>
                  <a:cubicBezTo>
                    <a:pt x="166968" y="45875"/>
                    <a:pt x="151392" y="37530"/>
                    <a:pt x="135832" y="29121"/>
                  </a:cubicBezTo>
                  <a:cubicBezTo>
                    <a:pt x="120272" y="20712"/>
                    <a:pt x="104729" y="12239"/>
                    <a:pt x="89178" y="3741"/>
                  </a:cubicBezTo>
                  <a:cubicBezTo>
                    <a:pt x="73628" y="-4756"/>
                    <a:pt x="58070" y="-13279"/>
                    <a:pt x="42490" y="-21798"/>
                  </a:cubicBezTo>
                  <a:cubicBezTo>
                    <a:pt x="26910" y="-30316"/>
                    <a:pt x="11306" y="-38830"/>
                    <a:pt x="-4363" y="-47277"/>
                  </a:cubicBezTo>
                  <a:cubicBezTo>
                    <a:pt x="-20033" y="-55724"/>
                    <a:pt x="-35770" y="-64102"/>
                    <a:pt x="-51506" y="-72481"/>
                  </a:cubicBezTo>
                  <a:close/>
                </a:path>
              </a:pathLst>
            </a:custGeom>
            <a:grpFill/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0227" y="7361"/>
              <a:ext cx="3607" cy="1623"/>
            </a:xfrm>
            <a:custGeom>
              <a:avLst/>
              <a:gdLst>
                <a:gd name="rtl" fmla="*/ 135280 w 881600"/>
                <a:gd name="rtt" fmla="*/ 71440 h 463600"/>
                <a:gd name="rtr" fmla="*/ 743280 w 881600"/>
                <a:gd name="rtb" fmla="*/ 405840 h 463600"/>
              </a:gdLst>
              <a:ahLst/>
              <a:cxnLst/>
              <a:rect l="rtl" t="rtt" r="rtr" b="rtb"/>
              <a:pathLst>
                <a:path w="881600" h="4636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433200"/>
                  </a:lnTo>
                  <a:cubicBezTo>
                    <a:pt x="881600" y="449981"/>
                    <a:pt x="867981" y="463600"/>
                    <a:pt x="8512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16875" rtlCol="0" anchor="ctr"/>
            <a:lstStyle/>
            <a:p>
              <a:pPr algn="l"/>
              <a:r>
                <a:rPr lang="en-US" altLang="zh-CN" sz="1800" dirty="0">
                  <a:solidFill>
                    <a:srgbClr val="303030"/>
                  </a:solidFill>
                  <a:latin typeface="宋体" panose="02010600030101010101" pitchFamily="2" charset="-122"/>
                </a:rPr>
                <a:t>  </a:t>
              </a:r>
              <a:r>
                <a:rPr lang="zh-CN" sz="1800" dirty="0">
                  <a:solidFill>
                    <a:srgbClr val="303030"/>
                  </a:solidFill>
                  <a:latin typeface="宋体" panose="02010600030101010101" pitchFamily="2" charset="-122"/>
                </a:rPr>
                <a:t>电热</a:t>
              </a:r>
              <a:endParaRPr lang="zh-CN" sz="1800" dirty="0">
                <a:solidFill>
                  <a:srgbClr val="303030"/>
                </a:solidFill>
                <a:latin typeface="宋体" panose="02010600030101010101" pitchFamily="2" charset="-122"/>
                <a:hlinkClick r:id="rId3" action="ppaction://hlinksldjump"/>
              </a:endParaRPr>
            </a:p>
            <a:p>
              <a:pPr algn="l"/>
              <a:r>
                <a:rPr lang="zh-CN" sz="1800" dirty="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（焦耳定律</a:t>
              </a:r>
              <a:r>
                <a:rPr lang="zh-CN" sz="1800" dirty="0">
                  <a:solidFill>
                    <a:srgbClr val="303030"/>
                  </a:solidFill>
                  <a:latin typeface="宋体" panose="02010600030101010101" pitchFamily="2" charset="-122"/>
                </a:rPr>
                <a:t>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56623" y="2858453"/>
            <a:ext cx="2275999" cy="538639"/>
            <a:chOff x="3233" y="6038"/>
            <a:chExt cx="4779" cy="1131"/>
          </a:xfrm>
          <a:solidFill>
            <a:srgbClr val="92D050"/>
          </a:solidFill>
        </p:grpSpPr>
        <p:sp>
          <p:nvSpPr>
            <p:cNvPr id="115" name="MMConnector"/>
            <p:cNvSpPr/>
            <p:nvPr/>
          </p:nvSpPr>
          <p:spPr>
            <a:xfrm>
              <a:off x="6481" y="6395"/>
              <a:ext cx="1531" cy="224"/>
            </a:xfrm>
            <a:custGeom>
              <a:avLst/>
              <a:gdLst/>
              <a:ahLst/>
              <a:cxnLst/>
              <a:rect l="0" t="0" r="0" b="0"/>
              <a:pathLst>
                <a:path w="802651" h="58747">
                  <a:moveTo>
                    <a:pt x="-18517" y="22344"/>
                  </a:moveTo>
                  <a:cubicBezTo>
                    <a:pt x="584" y="20951"/>
                    <a:pt x="12039" y="7228"/>
                    <a:pt x="10570" y="-7328"/>
                  </a:cubicBezTo>
                  <a:cubicBezTo>
                    <a:pt x="9100" y="-21884"/>
                    <a:pt x="-4868" y="-33058"/>
                    <a:pt x="-23860" y="-30587"/>
                  </a:cubicBezTo>
                  <a:cubicBezTo>
                    <a:pt x="-41465" y="-28297"/>
                    <a:pt x="-59070" y="-26006"/>
                    <a:pt x="-76668" y="-23705"/>
                  </a:cubicBezTo>
                  <a:cubicBezTo>
                    <a:pt x="-94266" y="-21403"/>
                    <a:pt x="-111857" y="-19091"/>
                    <a:pt x="-129445" y="-16782"/>
                  </a:cubicBezTo>
                  <a:cubicBezTo>
                    <a:pt x="-147033" y="-14472"/>
                    <a:pt x="-164618" y="-12166"/>
                    <a:pt x="-182201" y="-9869"/>
                  </a:cubicBezTo>
                  <a:cubicBezTo>
                    <a:pt x="-199784" y="-7573"/>
                    <a:pt x="-217364" y="-5287"/>
                    <a:pt x="-234944" y="-3020"/>
                  </a:cubicBezTo>
                  <a:cubicBezTo>
                    <a:pt x="-252523" y="-754"/>
                    <a:pt x="-270103" y="1492"/>
                    <a:pt x="-287683" y="3709"/>
                  </a:cubicBezTo>
                  <a:cubicBezTo>
                    <a:pt x="-305263" y="5926"/>
                    <a:pt x="-322844" y="8114"/>
                    <a:pt x="-340427" y="10261"/>
                  </a:cubicBezTo>
                  <a:cubicBezTo>
                    <a:pt x="-358010" y="12409"/>
                    <a:pt x="-375597" y="14517"/>
                    <a:pt x="-393186" y="16574"/>
                  </a:cubicBezTo>
                  <a:cubicBezTo>
                    <a:pt x="-410776" y="18632"/>
                    <a:pt x="-428370" y="20639"/>
                    <a:pt x="-445970" y="22585"/>
                  </a:cubicBezTo>
                  <a:cubicBezTo>
                    <a:pt x="-463570" y="24532"/>
                    <a:pt x="-481176" y="26417"/>
                    <a:pt x="-498786" y="28230"/>
                  </a:cubicBezTo>
                  <a:cubicBezTo>
                    <a:pt x="-516397" y="30043"/>
                    <a:pt x="-534011" y="31783"/>
                    <a:pt x="-551643" y="33440"/>
                  </a:cubicBezTo>
                  <a:cubicBezTo>
                    <a:pt x="-569275" y="35097"/>
                    <a:pt x="-586925" y="36670"/>
                    <a:pt x="-604546" y="38149"/>
                  </a:cubicBezTo>
                  <a:cubicBezTo>
                    <a:pt x="-622167" y="39628"/>
                    <a:pt x="-639760" y="41013"/>
                    <a:pt x="-657500" y="42289"/>
                  </a:cubicBezTo>
                  <a:cubicBezTo>
                    <a:pt x="-675239" y="43565"/>
                    <a:pt x="-693126" y="44732"/>
                    <a:pt x="-710507" y="45791"/>
                  </a:cubicBezTo>
                  <a:cubicBezTo>
                    <a:pt x="-727888" y="46850"/>
                    <a:pt x="-744763" y="47801"/>
                    <a:pt x="-763567" y="48588"/>
                  </a:cubicBezTo>
                  <a:cubicBezTo>
                    <a:pt x="-782372" y="49375"/>
                    <a:pt x="-803106" y="49999"/>
                    <a:pt x="-823840" y="50622"/>
                  </a:cubicBezTo>
                  <a:cubicBezTo>
                    <a:pt x="-826575" y="50704"/>
                    <a:pt x="-828400" y="52535"/>
                    <a:pt x="-828400" y="54625"/>
                  </a:cubicBezTo>
                  <a:cubicBezTo>
                    <a:pt x="-828400" y="56715"/>
                    <a:pt x="-826576" y="58578"/>
                    <a:pt x="-823840" y="58628"/>
                  </a:cubicBezTo>
                  <a:cubicBezTo>
                    <a:pt x="-803046" y="59009"/>
                    <a:pt x="-782253" y="59389"/>
                    <a:pt x="-763377" y="59605"/>
                  </a:cubicBezTo>
                  <a:cubicBezTo>
                    <a:pt x="-744501" y="59822"/>
                    <a:pt x="-727544" y="59873"/>
                    <a:pt x="-710070" y="59816"/>
                  </a:cubicBezTo>
                  <a:cubicBezTo>
                    <a:pt x="-692595" y="59759"/>
                    <a:pt x="-674605" y="59593"/>
                    <a:pt x="-656753" y="59318"/>
                  </a:cubicBezTo>
                  <a:cubicBezTo>
                    <a:pt x="-638901" y="59042"/>
                    <a:pt x="-621187" y="58657"/>
                    <a:pt x="-603438" y="58177"/>
                  </a:cubicBezTo>
                  <a:cubicBezTo>
                    <a:pt x="-585690" y="57696"/>
                    <a:pt x="-567906" y="57121"/>
                    <a:pt x="-550136" y="56462"/>
                  </a:cubicBezTo>
                  <a:cubicBezTo>
                    <a:pt x="-532366" y="55802"/>
                    <a:pt x="-514608" y="55058"/>
                    <a:pt x="-496853" y="54242"/>
                  </a:cubicBezTo>
                  <a:cubicBezTo>
                    <a:pt x="-479097" y="53425"/>
                    <a:pt x="-461342" y="52536"/>
                    <a:pt x="-443593" y="51585"/>
                  </a:cubicBezTo>
                  <a:cubicBezTo>
                    <a:pt x="-425844" y="50634"/>
                    <a:pt x="-408101" y="49622"/>
                    <a:pt x="-390362" y="48559"/>
                  </a:cubicBezTo>
                  <a:cubicBezTo>
                    <a:pt x="-372623" y="47497"/>
                    <a:pt x="-354888" y="46384"/>
                    <a:pt x="-337159" y="45231"/>
                  </a:cubicBezTo>
                  <a:cubicBezTo>
                    <a:pt x="-319429" y="44079"/>
                    <a:pt x="-301705" y="42886"/>
                    <a:pt x="-283986" y="41665"/>
                  </a:cubicBezTo>
                  <a:cubicBezTo>
                    <a:pt x="-266266" y="40444"/>
                    <a:pt x="-248551" y="39193"/>
                    <a:pt x="-230841" y="37923"/>
                  </a:cubicBezTo>
                  <a:cubicBezTo>
                    <a:pt x="-213131" y="36653"/>
                    <a:pt x="-195425" y="35363"/>
                    <a:pt x="-177724" y="34064"/>
                  </a:cubicBezTo>
                  <a:cubicBezTo>
                    <a:pt x="-160022" y="32765"/>
                    <a:pt x="-142326" y="31457"/>
                    <a:pt x="-124632" y="30146"/>
                  </a:cubicBezTo>
                  <a:cubicBezTo>
                    <a:pt x="-106939" y="28836"/>
                    <a:pt x="-89249" y="27523"/>
                    <a:pt x="-71564" y="26222"/>
                  </a:cubicBezTo>
                  <a:cubicBezTo>
                    <a:pt x="-53879" y="24922"/>
                    <a:pt x="-36198" y="23633"/>
                    <a:pt x="-18517" y="22344"/>
                  </a:cubicBezTo>
                  <a:close/>
                </a:path>
              </a:pathLst>
            </a:custGeom>
            <a:grpFill/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3233" y="6038"/>
              <a:ext cx="1681" cy="113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16875" rtlCol="0" anchor="ctr"/>
            <a:lstStyle/>
            <a:p>
              <a:pPr algn="ctr"/>
              <a:r>
                <a:rPr lang="zh-CN" sz="18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电功与</a:t>
              </a:r>
              <a:endParaRPr lang="zh-CN" sz="18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sz="18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电功率</a:t>
              </a:r>
              <a:endParaRPr lang="zh-CN" sz="18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51898" y="1342549"/>
            <a:ext cx="2225993" cy="1530191"/>
            <a:chOff x="3887" y="3045"/>
            <a:chExt cx="4674" cy="3213"/>
          </a:xfrm>
          <a:solidFill>
            <a:srgbClr val="92D050"/>
          </a:solidFill>
        </p:grpSpPr>
        <p:sp>
          <p:nvSpPr>
            <p:cNvPr id="117" name="MMConnector"/>
            <p:cNvSpPr/>
            <p:nvPr/>
          </p:nvSpPr>
          <p:spPr>
            <a:xfrm>
              <a:off x="6633" y="4784"/>
              <a:ext cx="1928" cy="1474"/>
            </a:xfrm>
            <a:custGeom>
              <a:avLst/>
              <a:gdLst/>
              <a:ahLst/>
              <a:cxnLst/>
              <a:rect l="0" t="0" r="0" b="0"/>
              <a:pathLst>
                <a:path w="940609" h="435185">
                  <a:moveTo>
                    <a:pt x="101950" y="119549"/>
                  </a:moveTo>
                  <a:cubicBezTo>
                    <a:pt x="117564" y="130641"/>
                    <a:pt x="135126" y="127392"/>
                    <a:pt x="143277" y="115242"/>
                  </a:cubicBezTo>
                  <a:cubicBezTo>
                    <a:pt x="151427" y="103093"/>
                    <a:pt x="147666" y="85777"/>
                    <a:pt x="131588" y="75370"/>
                  </a:cubicBezTo>
                  <a:cubicBezTo>
                    <a:pt x="116823" y="65812"/>
                    <a:pt x="102058" y="56255"/>
                    <a:pt x="87356" y="46544"/>
                  </a:cubicBezTo>
                  <a:cubicBezTo>
                    <a:pt x="72654" y="36833"/>
                    <a:pt x="58015" y="26970"/>
                    <a:pt x="43393" y="17044"/>
                  </a:cubicBezTo>
                  <a:cubicBezTo>
                    <a:pt x="28771" y="7118"/>
                    <a:pt x="14167" y="-2870"/>
                    <a:pt x="-440" y="-12894"/>
                  </a:cubicBezTo>
                  <a:cubicBezTo>
                    <a:pt x="-15046" y="-22918"/>
                    <a:pt x="-29654" y="-32979"/>
                    <a:pt x="-44290" y="-43031"/>
                  </a:cubicBezTo>
                  <a:cubicBezTo>
                    <a:pt x="-58927" y="-53083"/>
                    <a:pt x="-73593" y="-63128"/>
                    <a:pt x="-88313" y="-73123"/>
                  </a:cubicBezTo>
                  <a:cubicBezTo>
                    <a:pt x="-103033" y="-83119"/>
                    <a:pt x="-117808" y="-93067"/>
                    <a:pt x="-132662" y="-102922"/>
                  </a:cubicBezTo>
                  <a:cubicBezTo>
                    <a:pt x="-147517" y="-112778"/>
                    <a:pt x="-162451" y="-122542"/>
                    <a:pt x="-177490" y="-132169"/>
                  </a:cubicBezTo>
                  <a:cubicBezTo>
                    <a:pt x="-192529" y="-141796"/>
                    <a:pt x="-207672" y="-151287"/>
                    <a:pt x="-222941" y="-160594"/>
                  </a:cubicBezTo>
                  <a:cubicBezTo>
                    <a:pt x="-238210" y="-169901"/>
                    <a:pt x="-253605" y="-179024"/>
                    <a:pt x="-269144" y="-187916"/>
                  </a:cubicBezTo>
                  <a:cubicBezTo>
                    <a:pt x="-284683" y="-196807"/>
                    <a:pt x="-300367" y="-205466"/>
                    <a:pt x="-316207" y="-213842"/>
                  </a:cubicBezTo>
                  <a:cubicBezTo>
                    <a:pt x="-332048" y="-222219"/>
                    <a:pt x="-348046" y="-230313"/>
                    <a:pt x="-364209" y="-238075"/>
                  </a:cubicBezTo>
                  <a:cubicBezTo>
                    <a:pt x="-380371" y="-245838"/>
                    <a:pt x="-396698" y="-253268"/>
                    <a:pt x="-413188" y="-260318"/>
                  </a:cubicBezTo>
                  <a:cubicBezTo>
                    <a:pt x="-429679" y="-267368"/>
                    <a:pt x="-446333" y="-274039"/>
                    <a:pt x="-463142" y="-280286"/>
                  </a:cubicBezTo>
                  <a:cubicBezTo>
                    <a:pt x="-479952" y="-286533"/>
                    <a:pt x="-496915" y="-292356"/>
                    <a:pt x="-514021" y="-297720"/>
                  </a:cubicBezTo>
                  <a:cubicBezTo>
                    <a:pt x="-531126" y="-303084"/>
                    <a:pt x="-548373" y="-307988"/>
                    <a:pt x="-565725" y="-312405"/>
                  </a:cubicBezTo>
                  <a:cubicBezTo>
                    <a:pt x="-583078" y="-316823"/>
                    <a:pt x="-600536" y="-320753"/>
                    <a:pt x="-618120" y="-324182"/>
                  </a:cubicBezTo>
                  <a:cubicBezTo>
                    <a:pt x="-635703" y="-327611"/>
                    <a:pt x="-653413" y="-330540"/>
                    <a:pt x="-671038" y="-332957"/>
                  </a:cubicBezTo>
                  <a:cubicBezTo>
                    <a:pt x="-688664" y="-335373"/>
                    <a:pt x="-706206" y="-337279"/>
                    <a:pt x="-724302" y="-338705"/>
                  </a:cubicBezTo>
                  <a:cubicBezTo>
                    <a:pt x="-742398" y="-340131"/>
                    <a:pt x="-761049" y="-341077"/>
                    <a:pt x="-777731" y="-341467"/>
                  </a:cubicBezTo>
                  <a:cubicBezTo>
                    <a:pt x="-794414" y="-341858"/>
                    <a:pt x="-809127" y="-341691"/>
                    <a:pt x="-823840" y="-341525"/>
                  </a:cubicBezTo>
                  <a:cubicBezTo>
                    <a:pt x="-826576" y="-341494"/>
                    <a:pt x="-828400" y="-339815"/>
                    <a:pt x="-828400" y="-337725"/>
                  </a:cubicBezTo>
                  <a:cubicBezTo>
                    <a:pt x="-828400" y="-335635"/>
                    <a:pt x="-826575" y="-334012"/>
                    <a:pt x="-823840" y="-333925"/>
                  </a:cubicBezTo>
                  <a:cubicBezTo>
                    <a:pt x="-809250" y="-333460"/>
                    <a:pt x="-794659" y="-332995"/>
                    <a:pt x="-778170" y="-331897"/>
                  </a:cubicBezTo>
                  <a:cubicBezTo>
                    <a:pt x="-761680" y="-330798"/>
                    <a:pt x="-743292" y="-329066"/>
                    <a:pt x="-725497" y="-326888"/>
                  </a:cubicBezTo>
                  <a:cubicBezTo>
                    <a:pt x="-707701" y="-324710"/>
                    <a:pt x="-690499" y="-322086"/>
                    <a:pt x="-673258" y="-318959"/>
                  </a:cubicBezTo>
                  <a:cubicBezTo>
                    <a:pt x="-656016" y="-315832"/>
                    <a:pt x="-638736" y="-312202"/>
                    <a:pt x="-621620" y="-308090"/>
                  </a:cubicBezTo>
                  <a:cubicBezTo>
                    <a:pt x="-604504" y="-303978"/>
                    <a:pt x="-587552" y="-299385"/>
                    <a:pt x="-570740" y="-294324"/>
                  </a:cubicBezTo>
                  <a:cubicBezTo>
                    <a:pt x="-553928" y="-289263"/>
                    <a:pt x="-537255" y="-283734"/>
                    <a:pt x="-520750" y="-277764"/>
                  </a:cubicBezTo>
                  <a:cubicBezTo>
                    <a:pt x="-504245" y="-271795"/>
                    <a:pt x="-487908" y="-265386"/>
                    <a:pt x="-471744" y="-258572"/>
                  </a:cubicBezTo>
                  <a:cubicBezTo>
                    <a:pt x="-455580" y="-251757"/>
                    <a:pt x="-439589" y="-244537"/>
                    <a:pt x="-423773" y="-236953"/>
                  </a:cubicBezTo>
                  <a:cubicBezTo>
                    <a:pt x="-407957" y="-229368"/>
                    <a:pt x="-392316" y="-221418"/>
                    <a:pt x="-376842" y="-213147"/>
                  </a:cubicBezTo>
                  <a:cubicBezTo>
                    <a:pt x="-361369" y="-204876"/>
                    <a:pt x="-346064" y="-196284"/>
                    <a:pt x="-330913" y="-187415"/>
                  </a:cubicBezTo>
                  <a:cubicBezTo>
                    <a:pt x="-315761" y="-178547"/>
                    <a:pt x="-300765" y="-169402"/>
                    <a:pt x="-285904" y="-160025"/>
                  </a:cubicBezTo>
                  <a:cubicBezTo>
                    <a:pt x="-271043" y="-150649"/>
                    <a:pt x="-256317" y="-141041"/>
                    <a:pt x="-241704" y="-131245"/>
                  </a:cubicBezTo>
                  <a:cubicBezTo>
                    <a:pt x="-227090" y="-121448"/>
                    <a:pt x="-212589" y="-111464"/>
                    <a:pt x="-198174" y="-101334"/>
                  </a:cubicBezTo>
                  <a:cubicBezTo>
                    <a:pt x="-183759" y="-91204"/>
                    <a:pt x="-169430" y="-80928"/>
                    <a:pt x="-155159" y="-70545"/>
                  </a:cubicBezTo>
                  <a:cubicBezTo>
                    <a:pt x="-140888" y="-60163"/>
                    <a:pt x="-126674" y="-49675"/>
                    <a:pt x="-112488" y="-39120"/>
                  </a:cubicBezTo>
                  <a:cubicBezTo>
                    <a:pt x="-98302" y="-28565"/>
                    <a:pt x="-84144" y="-17943"/>
                    <a:pt x="-69985" y="-7292"/>
                  </a:cubicBezTo>
                  <a:cubicBezTo>
                    <a:pt x="-55825" y="3360"/>
                    <a:pt x="-41664" y="14042"/>
                    <a:pt x="-27468" y="24713"/>
                  </a:cubicBezTo>
                  <a:cubicBezTo>
                    <a:pt x="-13272" y="35385"/>
                    <a:pt x="958" y="46046"/>
                    <a:pt x="15243" y="56671"/>
                  </a:cubicBezTo>
                  <a:cubicBezTo>
                    <a:pt x="29527" y="67296"/>
                    <a:pt x="43865" y="77885"/>
                    <a:pt x="58326" y="88359"/>
                  </a:cubicBezTo>
                  <a:cubicBezTo>
                    <a:pt x="72786" y="98832"/>
                    <a:pt x="87368" y="109191"/>
                    <a:pt x="101950" y="119549"/>
                  </a:cubicBezTo>
                  <a:close/>
                </a:path>
              </a:pathLst>
            </a:custGeom>
            <a:grpFill/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3887" y="3045"/>
              <a:ext cx="1026" cy="1131"/>
            </a:xfrm>
            <a:custGeom>
              <a:avLst/>
              <a:gdLst>
                <a:gd name="rtl" fmla="*/ 135280 w 448400"/>
                <a:gd name="rtt" fmla="*/ 71440 h 296400"/>
                <a:gd name="rtr" fmla="*/ 310080 w 448400"/>
                <a:gd name="rtb" fmla="*/ 238640 h 296400"/>
              </a:gdLst>
              <a:ahLst/>
              <a:cxnLst/>
              <a:rect l="rtl" t="rtt" r="rtr" b="rtb"/>
              <a:pathLst>
                <a:path w="448400" h="296400">
                  <a:moveTo>
                    <a:pt x="30400" y="0"/>
                  </a:moveTo>
                  <a:lnTo>
                    <a:pt x="418000" y="0"/>
                  </a:lnTo>
                  <a:cubicBezTo>
                    <a:pt x="434781" y="0"/>
                    <a:pt x="448400" y="13619"/>
                    <a:pt x="448400" y="30400"/>
                  </a:cubicBezTo>
                  <a:lnTo>
                    <a:pt x="448400" y="266000"/>
                  </a:lnTo>
                  <a:cubicBezTo>
                    <a:pt x="448400" y="282781"/>
                    <a:pt x="434781" y="296400"/>
                    <a:pt x="418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16875" rtlCol="0" anchor="ctr"/>
            <a:lstStyle/>
            <a:p>
              <a:pPr algn="ctr"/>
              <a:r>
                <a:rPr lang="zh-CN" sz="1800" dirty="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电能</a:t>
              </a:r>
              <a:endParaRPr lang="zh-CN" sz="1800" dirty="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65083" y="3605689"/>
            <a:ext cx="3634740" cy="928211"/>
            <a:chOff x="1395" y="7797"/>
            <a:chExt cx="7632" cy="1949"/>
          </a:xfrm>
          <a:solidFill>
            <a:srgbClr val="92D050"/>
          </a:solidFill>
        </p:grpSpPr>
        <p:sp>
          <p:nvSpPr>
            <p:cNvPr id="201" name="MMConnector"/>
            <p:cNvSpPr/>
            <p:nvPr/>
          </p:nvSpPr>
          <p:spPr>
            <a:xfrm>
              <a:off x="6799" y="7797"/>
              <a:ext cx="2228" cy="1848"/>
            </a:xfrm>
            <a:custGeom>
              <a:avLst/>
              <a:gdLst/>
              <a:ahLst/>
              <a:cxnLst/>
              <a:rect l="0" t="0" r="0" b="0"/>
              <a:pathLst>
                <a:path w="973721" h="529127">
                  <a:moveTo>
                    <a:pt x="166149" y="-115731"/>
                  </a:moveTo>
                  <a:cubicBezTo>
                    <a:pt x="181460" y="-127237"/>
                    <a:pt x="184083" y="-144723"/>
                    <a:pt x="175135" y="-156298"/>
                  </a:cubicBezTo>
                  <a:cubicBezTo>
                    <a:pt x="166188" y="-167873"/>
                    <a:pt x="148450" y="-169933"/>
                    <a:pt x="133613" y="-157822"/>
                  </a:cubicBezTo>
                  <a:cubicBezTo>
                    <a:pt x="119726" y="-146487"/>
                    <a:pt x="105839" y="-135152"/>
                    <a:pt x="92116" y="-123674"/>
                  </a:cubicBezTo>
                  <a:cubicBezTo>
                    <a:pt x="78392" y="-112196"/>
                    <a:pt x="64831" y="-100574"/>
                    <a:pt x="51349" y="-88896"/>
                  </a:cubicBezTo>
                  <a:cubicBezTo>
                    <a:pt x="37868" y="-77217"/>
                    <a:pt x="24466" y="-65481"/>
                    <a:pt x="11125" y="-53710"/>
                  </a:cubicBezTo>
                  <a:cubicBezTo>
                    <a:pt x="-2216" y="-41940"/>
                    <a:pt x="-15496" y="-30134"/>
                    <a:pt x="-28752" y="-18333"/>
                  </a:cubicBezTo>
                  <a:cubicBezTo>
                    <a:pt x="-42008" y="-6531"/>
                    <a:pt x="-55241" y="5266"/>
                    <a:pt x="-68482" y="17026"/>
                  </a:cubicBezTo>
                  <a:cubicBezTo>
                    <a:pt x="-81723" y="28786"/>
                    <a:pt x="-94972" y="40509"/>
                    <a:pt x="-108263" y="52158"/>
                  </a:cubicBezTo>
                  <a:cubicBezTo>
                    <a:pt x="-121555" y="63807"/>
                    <a:pt x="-134888" y="75382"/>
                    <a:pt x="-148295" y="86847"/>
                  </a:cubicBezTo>
                  <a:cubicBezTo>
                    <a:pt x="-161703" y="98312"/>
                    <a:pt x="-175184" y="109667"/>
                    <a:pt x="-188772" y="120872"/>
                  </a:cubicBezTo>
                  <a:cubicBezTo>
                    <a:pt x="-202360" y="132078"/>
                    <a:pt x="-216053" y="143133"/>
                    <a:pt x="-229881" y="153998"/>
                  </a:cubicBezTo>
                  <a:cubicBezTo>
                    <a:pt x="-243710" y="164863"/>
                    <a:pt x="-257674" y="175537"/>
                    <a:pt x="-271800" y="185975"/>
                  </a:cubicBezTo>
                  <a:cubicBezTo>
                    <a:pt x="-285926" y="196414"/>
                    <a:pt x="-300214" y="206617"/>
                    <a:pt x="-314687" y="216538"/>
                  </a:cubicBezTo>
                  <a:cubicBezTo>
                    <a:pt x="-329159" y="226459"/>
                    <a:pt x="-343817" y="236098"/>
                    <a:pt x="-358676" y="245407"/>
                  </a:cubicBezTo>
                  <a:cubicBezTo>
                    <a:pt x="-373535" y="254716"/>
                    <a:pt x="-388596" y="263694"/>
                    <a:pt x="-403868" y="272294"/>
                  </a:cubicBezTo>
                  <a:cubicBezTo>
                    <a:pt x="-419141" y="280893"/>
                    <a:pt x="-434624" y="289114"/>
                    <a:pt x="-450323" y="296908"/>
                  </a:cubicBezTo>
                  <a:cubicBezTo>
                    <a:pt x="-466021" y="304703"/>
                    <a:pt x="-481933" y="312073"/>
                    <a:pt x="-498047" y="318975"/>
                  </a:cubicBezTo>
                  <a:cubicBezTo>
                    <a:pt x="-514161" y="325877"/>
                    <a:pt x="-530477" y="332311"/>
                    <a:pt x="-546995" y="338245"/>
                  </a:cubicBezTo>
                  <a:cubicBezTo>
                    <a:pt x="-563512" y="344180"/>
                    <a:pt x="-580230" y="349613"/>
                    <a:pt x="-597064" y="354521"/>
                  </a:cubicBezTo>
                  <a:cubicBezTo>
                    <a:pt x="-613898" y="359429"/>
                    <a:pt x="-630847" y="363813"/>
                    <a:pt x="-648106" y="367663"/>
                  </a:cubicBezTo>
                  <a:cubicBezTo>
                    <a:pt x="-665365" y="371514"/>
                    <a:pt x="-682933" y="374832"/>
                    <a:pt x="-699938" y="377606"/>
                  </a:cubicBezTo>
                  <a:cubicBezTo>
                    <a:pt x="-716943" y="380380"/>
                    <a:pt x="-733387" y="382609"/>
                    <a:pt x="-752358" y="384357"/>
                  </a:cubicBezTo>
                  <a:cubicBezTo>
                    <a:pt x="-771329" y="386105"/>
                    <a:pt x="-792828" y="387371"/>
                    <a:pt x="-805163" y="387990"/>
                  </a:cubicBezTo>
                  <a:cubicBezTo>
                    <a:pt x="-817498" y="388608"/>
                    <a:pt x="-820669" y="388579"/>
                    <a:pt x="-823840" y="388550"/>
                  </a:cubicBezTo>
                  <a:cubicBezTo>
                    <a:pt x="-826576" y="388525"/>
                    <a:pt x="-828400" y="390260"/>
                    <a:pt x="-828400" y="392350"/>
                  </a:cubicBezTo>
                  <a:cubicBezTo>
                    <a:pt x="-828400" y="394440"/>
                    <a:pt x="-826573" y="396015"/>
                    <a:pt x="-823840" y="396150"/>
                  </a:cubicBezTo>
                  <a:cubicBezTo>
                    <a:pt x="-820652" y="396308"/>
                    <a:pt x="-817464" y="396465"/>
                    <a:pt x="-804998" y="396341"/>
                  </a:cubicBezTo>
                  <a:cubicBezTo>
                    <a:pt x="-792531" y="396217"/>
                    <a:pt x="-770787" y="395811"/>
                    <a:pt x="-751543" y="394814"/>
                  </a:cubicBezTo>
                  <a:cubicBezTo>
                    <a:pt x="-732298" y="393817"/>
                    <a:pt x="-715554" y="392230"/>
                    <a:pt x="-698197" y="390110"/>
                  </a:cubicBezTo>
                  <a:cubicBezTo>
                    <a:pt x="-680840" y="387990"/>
                    <a:pt x="-662870" y="385338"/>
                    <a:pt x="-645167" y="382128"/>
                  </a:cubicBezTo>
                  <a:cubicBezTo>
                    <a:pt x="-627464" y="378917"/>
                    <a:pt x="-610029" y="375149"/>
                    <a:pt x="-592671" y="370835"/>
                  </a:cubicBezTo>
                  <a:cubicBezTo>
                    <a:pt x="-575313" y="366522"/>
                    <a:pt x="-558033" y="361664"/>
                    <a:pt x="-540922" y="356282"/>
                  </a:cubicBezTo>
                  <a:cubicBezTo>
                    <a:pt x="-523812" y="350899"/>
                    <a:pt x="-506872" y="344993"/>
                    <a:pt x="-490111" y="338597"/>
                  </a:cubicBezTo>
                  <a:cubicBezTo>
                    <a:pt x="-473350" y="332201"/>
                    <a:pt x="-456767" y="325316"/>
                    <a:pt x="-440385" y="317985"/>
                  </a:cubicBezTo>
                  <a:cubicBezTo>
                    <a:pt x="-424002" y="310655"/>
                    <a:pt x="-407819" y="302879"/>
                    <a:pt x="-391840" y="294708"/>
                  </a:cubicBezTo>
                  <a:cubicBezTo>
                    <a:pt x="-375861" y="286538"/>
                    <a:pt x="-360087" y="277972"/>
                    <a:pt x="-344514" y="269066"/>
                  </a:cubicBezTo>
                  <a:cubicBezTo>
                    <a:pt x="-328942" y="260160"/>
                    <a:pt x="-313570" y="250912"/>
                    <a:pt x="-298389" y="241378"/>
                  </a:cubicBezTo>
                  <a:cubicBezTo>
                    <a:pt x="-283208" y="231843"/>
                    <a:pt x="-268217" y="222021"/>
                    <a:pt x="-253398" y="211964"/>
                  </a:cubicBezTo>
                  <a:cubicBezTo>
                    <a:pt x="-238579" y="201907"/>
                    <a:pt x="-223931" y="191615"/>
                    <a:pt x="-209434" y="181137"/>
                  </a:cubicBezTo>
                  <a:cubicBezTo>
                    <a:pt x="-194936" y="170659"/>
                    <a:pt x="-180587" y="159996"/>
                    <a:pt x="-166362" y="149194"/>
                  </a:cubicBezTo>
                  <a:cubicBezTo>
                    <a:pt x="-152137" y="138392"/>
                    <a:pt x="-138034" y="127451"/>
                    <a:pt x="-124027" y="116414"/>
                  </a:cubicBezTo>
                  <a:cubicBezTo>
                    <a:pt x="-110020" y="105378"/>
                    <a:pt x="-96108" y="94246"/>
                    <a:pt x="-82261" y="83060"/>
                  </a:cubicBezTo>
                  <a:cubicBezTo>
                    <a:pt x="-68414" y="71874"/>
                    <a:pt x="-54634" y="60634"/>
                    <a:pt x="-40889" y="49380"/>
                  </a:cubicBezTo>
                  <a:cubicBezTo>
                    <a:pt x="-27144" y="38126"/>
                    <a:pt x="-13435" y="26857"/>
                    <a:pt x="266" y="15612"/>
                  </a:cubicBezTo>
                  <a:cubicBezTo>
                    <a:pt x="13968" y="4366"/>
                    <a:pt x="27662" y="-6856"/>
                    <a:pt x="41380" y="-18013"/>
                  </a:cubicBezTo>
                  <a:cubicBezTo>
                    <a:pt x="55098" y="-29170"/>
                    <a:pt x="68840" y="-40262"/>
                    <a:pt x="82624" y="-51267"/>
                  </a:cubicBezTo>
                  <a:cubicBezTo>
                    <a:pt x="96408" y="-62271"/>
                    <a:pt x="110234" y="-73188"/>
                    <a:pt x="124162" y="-83917"/>
                  </a:cubicBezTo>
                  <a:cubicBezTo>
                    <a:pt x="138090" y="-94647"/>
                    <a:pt x="152119" y="-105189"/>
                    <a:pt x="166149" y="-115731"/>
                  </a:cubicBezTo>
                  <a:close/>
                </a:path>
              </a:pathLst>
            </a:custGeom>
            <a:grpFill/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80" name="MainTopic"/>
            <p:cNvSpPr/>
            <p:nvPr/>
          </p:nvSpPr>
          <p:spPr>
            <a:xfrm>
              <a:off x="1395" y="8615"/>
              <a:ext cx="3519" cy="113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16875" rtlCol="0" anchor="ctr"/>
            <a:lstStyle/>
            <a:p>
              <a:pPr algn="ctr"/>
              <a:r>
                <a:rPr lang="zh-CN" sz="18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电功率的估测</a:t>
              </a:r>
              <a:endParaRPr lang="zh-CN" sz="18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61297" y="1589723"/>
            <a:ext cx="1913096" cy="1058749"/>
            <a:chOff x="9411" y="3782"/>
            <a:chExt cx="5275" cy="2167"/>
          </a:xfrm>
          <a:solidFill>
            <a:srgbClr val="92D050"/>
          </a:solidFill>
        </p:grpSpPr>
        <p:sp>
          <p:nvSpPr>
            <p:cNvPr id="202" name="MMConnector"/>
            <p:cNvSpPr/>
            <p:nvPr/>
          </p:nvSpPr>
          <p:spPr>
            <a:xfrm>
              <a:off x="9411" y="5175"/>
              <a:ext cx="1871" cy="774"/>
            </a:xfrm>
            <a:custGeom>
              <a:avLst/>
              <a:gdLst/>
              <a:ahLst/>
              <a:cxnLst/>
              <a:rect l="0" t="0" r="0" b="0"/>
              <a:pathLst>
                <a:path w="855988" h="223897">
                  <a:moveTo>
                    <a:pt x="-41733" y="2909"/>
                  </a:moveTo>
                  <a:cubicBezTo>
                    <a:pt x="-59756" y="9390"/>
                    <a:pt x="-67196" y="25577"/>
                    <a:pt x="-61924" y="39224"/>
                  </a:cubicBezTo>
                  <a:cubicBezTo>
                    <a:pt x="-56652" y="52871"/>
                    <a:pt x="-40230" y="59929"/>
                    <a:pt x="-22563" y="52535"/>
                  </a:cubicBezTo>
                  <a:cubicBezTo>
                    <a:pt x="-6146" y="45664"/>
                    <a:pt x="10272" y="38792"/>
                    <a:pt x="26648" y="31879"/>
                  </a:cubicBezTo>
                  <a:cubicBezTo>
                    <a:pt x="43024" y="24965"/>
                    <a:pt x="59359" y="18009"/>
                    <a:pt x="75681" y="11063"/>
                  </a:cubicBezTo>
                  <a:cubicBezTo>
                    <a:pt x="92004" y="4116"/>
                    <a:pt x="108314" y="-2822"/>
                    <a:pt x="124624" y="-9723"/>
                  </a:cubicBezTo>
                  <a:cubicBezTo>
                    <a:pt x="140934" y="-16624"/>
                    <a:pt x="157243" y="-23489"/>
                    <a:pt x="173568" y="-30283"/>
                  </a:cubicBezTo>
                  <a:cubicBezTo>
                    <a:pt x="189892" y="-37077"/>
                    <a:pt x="206233" y="-43800"/>
                    <a:pt x="222604" y="-50419"/>
                  </a:cubicBezTo>
                  <a:cubicBezTo>
                    <a:pt x="238975" y="-57038"/>
                    <a:pt x="255376" y="-63554"/>
                    <a:pt x="271821" y="-69931"/>
                  </a:cubicBezTo>
                  <a:cubicBezTo>
                    <a:pt x="288266" y="-76309"/>
                    <a:pt x="304756" y="-82549"/>
                    <a:pt x="321301" y="-88619"/>
                  </a:cubicBezTo>
                  <a:cubicBezTo>
                    <a:pt x="337846" y="-94688"/>
                    <a:pt x="354447" y="-100587"/>
                    <a:pt x="371113" y="-106283"/>
                  </a:cubicBezTo>
                  <a:cubicBezTo>
                    <a:pt x="387779" y="-111979"/>
                    <a:pt x="404510" y="-117472"/>
                    <a:pt x="421313" y="-122731"/>
                  </a:cubicBezTo>
                  <a:cubicBezTo>
                    <a:pt x="438116" y="-127990"/>
                    <a:pt x="454991" y="-133015"/>
                    <a:pt x="471939" y="-137778"/>
                  </a:cubicBezTo>
                  <a:cubicBezTo>
                    <a:pt x="488887" y="-142542"/>
                    <a:pt x="505908" y="-147043"/>
                    <a:pt x="523008" y="-151257"/>
                  </a:cubicBezTo>
                  <a:cubicBezTo>
                    <a:pt x="540108" y="-155472"/>
                    <a:pt x="557287" y="-159399"/>
                    <a:pt x="574517" y="-163017"/>
                  </a:cubicBezTo>
                  <a:cubicBezTo>
                    <a:pt x="591748" y="-166636"/>
                    <a:pt x="609029" y="-169945"/>
                    <a:pt x="626442" y="-172933"/>
                  </a:cubicBezTo>
                  <a:cubicBezTo>
                    <a:pt x="643856" y="-175920"/>
                    <a:pt x="661400" y="-178587"/>
                    <a:pt x="678740" y="-180905"/>
                  </a:cubicBezTo>
                  <a:cubicBezTo>
                    <a:pt x="696080" y="-183224"/>
                    <a:pt x="713216" y="-185195"/>
                    <a:pt x="731352" y="-186868"/>
                  </a:cubicBezTo>
                  <a:cubicBezTo>
                    <a:pt x="749489" y="-188542"/>
                    <a:pt x="768626" y="-189918"/>
                    <a:pt x="784207" y="-190786"/>
                  </a:cubicBezTo>
                  <a:cubicBezTo>
                    <a:pt x="799789" y="-191654"/>
                    <a:pt x="811814" y="-192015"/>
                    <a:pt x="823840" y="-192375"/>
                  </a:cubicBezTo>
                  <a:cubicBezTo>
                    <a:pt x="826575" y="-192457"/>
                    <a:pt x="828400" y="-194085"/>
                    <a:pt x="828400" y="-196175"/>
                  </a:cubicBezTo>
                  <a:cubicBezTo>
                    <a:pt x="828400" y="-198265"/>
                    <a:pt x="826575" y="-199917"/>
                    <a:pt x="823840" y="-199975"/>
                  </a:cubicBezTo>
                  <a:cubicBezTo>
                    <a:pt x="811743" y="-200232"/>
                    <a:pt x="799646" y="-200488"/>
                    <a:pt x="783929" y="-200418"/>
                  </a:cubicBezTo>
                  <a:cubicBezTo>
                    <a:pt x="768213" y="-200347"/>
                    <a:pt x="748877" y="-199949"/>
                    <a:pt x="730515" y="-199198"/>
                  </a:cubicBezTo>
                  <a:cubicBezTo>
                    <a:pt x="712153" y="-198448"/>
                    <a:pt x="694765" y="-197345"/>
                    <a:pt x="677138" y="-195901"/>
                  </a:cubicBezTo>
                  <a:cubicBezTo>
                    <a:pt x="659510" y="-194457"/>
                    <a:pt x="641643" y="-192671"/>
                    <a:pt x="623879" y="-190551"/>
                  </a:cubicBezTo>
                  <a:cubicBezTo>
                    <a:pt x="606115" y="-188432"/>
                    <a:pt x="588454" y="-185979"/>
                    <a:pt x="570820" y="-183208"/>
                  </a:cubicBezTo>
                  <a:cubicBezTo>
                    <a:pt x="553185" y="-180438"/>
                    <a:pt x="535576" y="-177351"/>
                    <a:pt x="518027" y="-173967"/>
                  </a:cubicBezTo>
                  <a:cubicBezTo>
                    <a:pt x="500478" y="-170584"/>
                    <a:pt x="482989" y="-166904"/>
                    <a:pt x="465558" y="-162955"/>
                  </a:cubicBezTo>
                  <a:cubicBezTo>
                    <a:pt x="448128" y="-159006"/>
                    <a:pt x="430757" y="-154786"/>
                    <a:pt x="413450" y="-150328"/>
                  </a:cubicBezTo>
                  <a:cubicBezTo>
                    <a:pt x="396144" y="-145869"/>
                    <a:pt x="378901" y="-141170"/>
                    <a:pt x="361722" y="-136264"/>
                  </a:cubicBezTo>
                  <a:cubicBezTo>
                    <a:pt x="344543" y="-131359"/>
                    <a:pt x="327427" y="-126247"/>
                    <a:pt x="310372" y="-120963"/>
                  </a:cubicBezTo>
                  <a:cubicBezTo>
                    <a:pt x="293317" y="-115679"/>
                    <a:pt x="276322" y="-110224"/>
                    <a:pt x="259381" y="-104632"/>
                  </a:cubicBezTo>
                  <a:cubicBezTo>
                    <a:pt x="242440" y="-99041"/>
                    <a:pt x="225554" y="-93314"/>
                    <a:pt x="208713" y="-87488"/>
                  </a:cubicBezTo>
                  <a:cubicBezTo>
                    <a:pt x="191872" y="-81662"/>
                    <a:pt x="175078" y="-75737"/>
                    <a:pt x="158320" y="-69749"/>
                  </a:cubicBezTo>
                  <a:cubicBezTo>
                    <a:pt x="141561" y="-63760"/>
                    <a:pt x="124839" y="-57708"/>
                    <a:pt x="108142" y="-51630"/>
                  </a:cubicBezTo>
                  <a:cubicBezTo>
                    <a:pt x="91446" y="-45552"/>
                    <a:pt x="74775" y="-39447"/>
                    <a:pt x="58118" y="-33345"/>
                  </a:cubicBezTo>
                  <a:cubicBezTo>
                    <a:pt x="41462" y="-27242"/>
                    <a:pt x="24820" y="-21141"/>
                    <a:pt x="8181" y="-15099"/>
                  </a:cubicBezTo>
                  <a:cubicBezTo>
                    <a:pt x="-8458" y="-9057"/>
                    <a:pt x="-25096" y="-3074"/>
                    <a:pt x="-41733" y="2909"/>
                  </a:cubicBezTo>
                  <a:close/>
                </a:path>
              </a:pathLst>
            </a:custGeom>
            <a:grpFill/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88" name="MainTopic"/>
            <p:cNvSpPr/>
            <p:nvPr/>
          </p:nvSpPr>
          <p:spPr>
            <a:xfrm>
              <a:off x="11211" y="3782"/>
              <a:ext cx="3475" cy="1474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16875" rtlCol="0" anchor="ctr"/>
            <a:lstStyle/>
            <a:p>
              <a:pPr algn="ctr"/>
              <a:r>
                <a:rPr lang="zh-CN" sz="18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额定功率</a:t>
              </a:r>
              <a:endParaRPr lang="zh-CN" sz="18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sz="18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与实际功率</a:t>
              </a:r>
              <a:endParaRPr lang="zh-CN" sz="18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80670" y="1076325"/>
            <a:ext cx="1709420" cy="805180"/>
            <a:chOff x="668" y="2634"/>
            <a:chExt cx="3589" cy="2193"/>
          </a:xfrm>
          <a:solidFill>
            <a:srgbClr val="92D050"/>
          </a:solidFill>
        </p:grpSpPr>
        <p:sp>
          <p:nvSpPr>
            <p:cNvPr id="25" name="MMConnector"/>
            <p:cNvSpPr/>
            <p:nvPr/>
          </p:nvSpPr>
          <p:spPr>
            <a:xfrm>
              <a:off x="3668" y="3580"/>
              <a:ext cx="589" cy="1247"/>
            </a:xfrm>
            <a:custGeom>
              <a:avLst/>
              <a:gdLst/>
              <a:ahLst/>
              <a:cxnLst/>
              <a:rect l="0" t="0" r="0" b="0"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grp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6" name="SubTopic"/>
            <p:cNvSpPr/>
            <p:nvPr/>
          </p:nvSpPr>
          <p:spPr>
            <a:xfrm>
              <a:off x="668" y="2634"/>
              <a:ext cx="2732" cy="64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grp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16875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1800">
                  <a:solidFill>
                    <a:srgbClr val="303030"/>
                  </a:solidFill>
                  <a:latin typeface="宋体" panose="02010600030101010101" pitchFamily="2" charset="-122"/>
                </a:rPr>
                <a:t>单位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33350" y="1679575"/>
            <a:ext cx="1856727" cy="781050"/>
            <a:chOff x="649" y="4653"/>
            <a:chExt cx="3899" cy="1216"/>
          </a:xfrm>
          <a:solidFill>
            <a:srgbClr val="92D050"/>
          </a:solidFill>
        </p:grpSpPr>
        <p:sp>
          <p:nvSpPr>
            <p:cNvPr id="396" name="MMConnector"/>
            <p:cNvSpPr/>
            <p:nvPr/>
          </p:nvSpPr>
          <p:spPr>
            <a:xfrm rot="840000">
              <a:off x="3795" y="4965"/>
              <a:ext cx="753" cy="904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grp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5" name="SubTopic"/>
            <p:cNvSpPr/>
            <p:nvPr/>
          </p:nvSpPr>
          <p:spPr>
            <a:xfrm>
              <a:off x="649" y="4653"/>
              <a:ext cx="2732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grp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16875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1800">
                  <a:solidFill>
                    <a:srgbClr val="303030"/>
                  </a:solidFill>
                  <a:latin typeface="宋体" panose="02010600030101010101" pitchFamily="2" charset="-122"/>
                </a:rPr>
                <a:t>转盘式电能表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5508" y="2115026"/>
            <a:ext cx="1734026" cy="902970"/>
            <a:chOff x="648" y="5188"/>
            <a:chExt cx="3641" cy="1896"/>
          </a:xfrm>
          <a:solidFill>
            <a:srgbClr val="92D050"/>
          </a:solidFill>
        </p:grpSpPr>
        <p:sp>
          <p:nvSpPr>
            <p:cNvPr id="398" name="MMConnector"/>
            <p:cNvSpPr/>
            <p:nvPr/>
          </p:nvSpPr>
          <p:spPr>
            <a:xfrm>
              <a:off x="3701" y="5188"/>
              <a:ext cx="589" cy="1896"/>
            </a:xfrm>
            <a:custGeom>
              <a:avLst/>
              <a:gdLst/>
              <a:ahLst/>
              <a:cxnLst/>
              <a:rect l="0" t="0" r="0" b="0"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grp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7" name="SubTopic"/>
            <p:cNvSpPr/>
            <p:nvPr/>
          </p:nvSpPr>
          <p:spPr>
            <a:xfrm>
              <a:off x="648" y="5508"/>
              <a:ext cx="2770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grp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16875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1800">
                  <a:solidFill>
                    <a:srgbClr val="303030"/>
                  </a:solidFill>
                  <a:latin typeface="宋体" panose="02010600030101010101" pitchFamily="2" charset="-122"/>
                </a:rPr>
                <a:t>频闪式电能表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392341" y="1500822"/>
            <a:ext cx="1922722" cy="595788"/>
            <a:chOff x="15788" y="5751"/>
            <a:chExt cx="3007" cy="1251"/>
          </a:xfrm>
          <a:solidFill>
            <a:srgbClr val="92D050"/>
          </a:solidFill>
        </p:grpSpPr>
        <p:sp>
          <p:nvSpPr>
            <p:cNvPr id="58" name="MMConnector"/>
            <p:cNvSpPr/>
            <p:nvPr/>
          </p:nvSpPr>
          <p:spPr>
            <a:xfrm rot="5880000">
              <a:off x="15744" y="6422"/>
              <a:ext cx="624" cy="536"/>
            </a:xfrm>
            <a:custGeom>
              <a:avLst/>
              <a:gdLst/>
              <a:ahLst/>
              <a:cxnLst/>
              <a:rect l="0" t="0" r="0" b="0"/>
              <a:pathLst>
                <a:path w="250789" h="90250" fill="none">
                  <a:moveTo>
                    <a:pt x="-125394" y="-45125"/>
                  </a:moveTo>
                  <a:cubicBezTo>
                    <a:pt x="-14482" y="-45125"/>
                    <a:pt x="25431" y="45125"/>
                    <a:pt x="125394" y="45125"/>
                  </a:cubicBezTo>
                </a:path>
              </a:pathLst>
            </a:custGeom>
            <a:grp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59" name="SubTopic"/>
            <p:cNvSpPr/>
            <p:nvPr/>
          </p:nvSpPr>
          <p:spPr>
            <a:xfrm>
              <a:off x="16583" y="5751"/>
              <a:ext cx="2212" cy="46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grp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16875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1800">
                  <a:solidFill>
                    <a:srgbClr val="303030"/>
                  </a:solidFill>
                  <a:latin typeface="宋体" panose="02010600030101010101" pitchFamily="2" charset="-122"/>
                </a:rPr>
                <a:t>铭牌含义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766322" y="2101215"/>
            <a:ext cx="1517333" cy="487204"/>
            <a:chOff x="15888" y="6714"/>
            <a:chExt cx="2486" cy="1006"/>
          </a:xfrm>
          <a:solidFill>
            <a:srgbClr val="92D050"/>
          </a:solidFill>
        </p:grpSpPr>
        <p:sp>
          <p:nvSpPr>
            <p:cNvPr id="64" name="MMConnector"/>
            <p:cNvSpPr/>
            <p:nvPr/>
          </p:nvSpPr>
          <p:spPr>
            <a:xfrm>
              <a:off x="15888" y="6792"/>
              <a:ext cx="572" cy="928"/>
            </a:xfrm>
            <a:custGeom>
              <a:avLst/>
              <a:gdLst/>
              <a:ahLst/>
              <a:cxnLst/>
              <a:rect l="0" t="0" r="0" b="0"/>
              <a:pathLst>
                <a:path w="250789" h="308750" fill="none">
                  <a:moveTo>
                    <a:pt x="-125394" y="-154375"/>
                  </a:moveTo>
                  <a:cubicBezTo>
                    <a:pt x="9894" y="-154375"/>
                    <a:pt x="-31447" y="154375"/>
                    <a:pt x="125394" y="154375"/>
                  </a:cubicBezTo>
                </a:path>
              </a:pathLst>
            </a:custGeom>
            <a:grp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65" name="SubTopic"/>
            <p:cNvSpPr/>
            <p:nvPr/>
          </p:nvSpPr>
          <p:spPr>
            <a:xfrm>
              <a:off x="16160" y="6714"/>
              <a:ext cx="2214" cy="54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grp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16875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1800">
                  <a:solidFill>
                    <a:srgbClr val="303030"/>
                  </a:solidFill>
                  <a:latin typeface="宋体" panose="02010600030101010101" pitchFamily="2" charset="-122"/>
                </a:rPr>
                <a:t>灯泡的亮暗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940629" y="3611404"/>
            <a:ext cx="1326833" cy="299085"/>
            <a:chOff x="15589" y="3042"/>
            <a:chExt cx="2786" cy="628"/>
          </a:xfrm>
          <a:solidFill>
            <a:srgbClr val="92D050"/>
          </a:solidFill>
        </p:grpSpPr>
        <p:sp>
          <p:nvSpPr>
            <p:cNvPr id="68" name="MMConnector"/>
            <p:cNvSpPr/>
            <p:nvPr/>
          </p:nvSpPr>
          <p:spPr>
            <a:xfrm>
              <a:off x="15589" y="3613"/>
              <a:ext cx="572" cy="57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grp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69" name="SubTopic"/>
            <p:cNvSpPr/>
            <p:nvPr/>
          </p:nvSpPr>
          <p:spPr>
            <a:xfrm>
              <a:off x="15822" y="3042"/>
              <a:ext cx="2553" cy="54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grp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16875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1800">
                  <a:solidFill>
                    <a:srgbClr val="303030"/>
                  </a:solidFill>
                  <a:latin typeface="宋体" panose="02010600030101010101" pitchFamily="2" charset="-122"/>
                </a:rPr>
                <a:t>焦耳定律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994446" y="3886676"/>
            <a:ext cx="1791176" cy="641033"/>
            <a:chOff x="15702" y="3628"/>
            <a:chExt cx="2912" cy="913"/>
          </a:xfrm>
          <a:solidFill>
            <a:srgbClr val="92D050"/>
          </a:solidFill>
        </p:grpSpPr>
        <p:sp>
          <p:nvSpPr>
            <p:cNvPr id="71" name="MMConnector"/>
            <p:cNvSpPr/>
            <p:nvPr/>
          </p:nvSpPr>
          <p:spPr>
            <a:xfrm>
              <a:off x="15702" y="3941"/>
              <a:ext cx="572" cy="600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grp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2" name="SubTopic"/>
            <p:cNvSpPr/>
            <p:nvPr/>
          </p:nvSpPr>
          <p:spPr>
            <a:xfrm>
              <a:off x="15887" y="3628"/>
              <a:ext cx="2727" cy="60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grp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16875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1800">
                  <a:solidFill>
                    <a:srgbClr val="303030"/>
                  </a:solidFill>
                  <a:latin typeface="宋体" panose="02010600030101010101" pitchFamily="2" charset="-122"/>
                </a:rPr>
                <a:t>电热的利用与防范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40629" y="3211354"/>
            <a:ext cx="1588294" cy="894874"/>
            <a:chOff x="15775" y="4857"/>
            <a:chExt cx="3335" cy="1879"/>
          </a:xfrm>
          <a:solidFill>
            <a:srgbClr val="92D050"/>
          </a:solidFill>
        </p:grpSpPr>
        <p:sp>
          <p:nvSpPr>
            <p:cNvPr id="74" name="MMConnector"/>
            <p:cNvSpPr/>
            <p:nvPr/>
          </p:nvSpPr>
          <p:spPr>
            <a:xfrm>
              <a:off x="15775" y="5858"/>
              <a:ext cx="572" cy="878"/>
            </a:xfrm>
            <a:custGeom>
              <a:avLst/>
              <a:gdLst/>
              <a:ahLst/>
              <a:cxnLst/>
              <a:rect l="0" t="0" r="0" b="0"/>
              <a:pathLst>
                <a:path w="250789" h="346750" fill="none">
                  <a:moveTo>
                    <a:pt x="-125394" y="173375"/>
                  </a:moveTo>
                  <a:cubicBezTo>
                    <a:pt x="13794" y="173375"/>
                    <a:pt x="-40545" y="-173375"/>
                    <a:pt x="125394" y="-173375"/>
                  </a:cubicBezTo>
                </a:path>
              </a:pathLst>
            </a:custGeom>
            <a:grp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75" name="SubTopic"/>
            <p:cNvSpPr/>
            <p:nvPr/>
          </p:nvSpPr>
          <p:spPr>
            <a:xfrm>
              <a:off x="16061" y="4857"/>
              <a:ext cx="3049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grp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16875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1800">
                  <a:solidFill>
                    <a:srgbClr val="303030"/>
                  </a:solidFill>
                  <a:latin typeface="宋体" panose="02010600030101010101" pitchFamily="2" charset="-122"/>
                </a:rPr>
                <a:t>电流的热效应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20165" y="41275"/>
            <a:ext cx="67214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000" b="1" dirty="0">
                <a:solidFill>
                  <a:srgbClr val="FFFF00"/>
                </a:solidFill>
                <a:latin typeface="方正粗黑宋简体" panose="02000000000000000000" charset="-122"/>
              </a:rPr>
              <a:t>电功、</a:t>
            </a:r>
            <a:r>
              <a:rPr lang="zh-CN" altLang="en-US" sz="3000" b="1" dirty="0">
                <a:solidFill>
                  <a:srgbClr val="FFFF00"/>
                </a:solidFill>
                <a:latin typeface="方正粗黑宋简体" panose="02000000000000000000" charset="-122"/>
              </a:rPr>
              <a:t>电功率与电热</a:t>
            </a:r>
            <a:r>
              <a:rPr lang="zh-CN" altLang="zh-CN" sz="3000" b="1" dirty="0">
                <a:solidFill>
                  <a:srgbClr val="FFFF00"/>
                </a:solidFill>
                <a:latin typeface="方正粗黑宋简体" panose="02000000000000000000" charset="-122"/>
              </a:rPr>
              <a:t>的</a:t>
            </a:r>
            <a:r>
              <a:rPr lang="zh-CN" altLang="en-US" sz="3000" b="1" dirty="0">
                <a:solidFill>
                  <a:srgbClr val="FFFF00"/>
                </a:solidFill>
                <a:latin typeface="方正粗黑宋简体" panose="02000000000000000000" charset="-122"/>
              </a:rPr>
              <a:t>综合</a:t>
            </a:r>
            <a:r>
              <a:rPr lang="zh-CN" altLang="zh-CN" sz="3000" b="1" dirty="0">
                <a:solidFill>
                  <a:srgbClr val="FFFF00"/>
                </a:solidFill>
                <a:latin typeface="方正粗黑宋简体" panose="02000000000000000000" charset="-122"/>
              </a:rPr>
              <a:t>计算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4" name="Text Box 8"/>
          <p:cNvSpPr txBox="1"/>
          <p:nvPr/>
        </p:nvSpPr>
        <p:spPr>
          <a:xfrm>
            <a:off x="3767773" y="1230313"/>
            <a:ext cx="39376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、铭牌信息类相关计算</a:t>
            </a:r>
            <a:endParaRPr lang="zh-CN" altLang="en-US" sz="2800" b="1" i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6985" name="Text Box 9"/>
          <p:cNvSpPr txBox="1"/>
          <p:nvPr/>
        </p:nvSpPr>
        <p:spPr>
          <a:xfrm>
            <a:off x="3768090" y="2961958"/>
            <a:ext cx="42951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、多档位电热器计算问题</a:t>
            </a:r>
          </a:p>
        </p:txBody>
      </p:sp>
      <p:sp>
        <p:nvSpPr>
          <p:cNvPr id="126981" name="AutoShape 5"/>
          <p:cNvSpPr/>
          <p:nvPr/>
        </p:nvSpPr>
        <p:spPr>
          <a:xfrm>
            <a:off x="3127375" y="1530350"/>
            <a:ext cx="287338" cy="1711325"/>
          </a:xfrm>
          <a:prstGeom prst="leftBrace">
            <a:avLst>
              <a:gd name="adj1" fmla="val 121008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pPr fontAlgn="base"/>
            <a:endParaRPr lang="zh-CN" altLang="en-US" sz="2800" strike="noStrike" noProof="1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8"/>
          <p:cNvSpPr txBox="1"/>
          <p:nvPr/>
        </p:nvSpPr>
        <p:spPr>
          <a:xfrm>
            <a:off x="1232218" y="212439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</a:p>
        </p:txBody>
      </p:sp>
      <p:sp>
        <p:nvSpPr>
          <p:cNvPr id="2" name="Text Box 9"/>
          <p:cNvSpPr txBox="1"/>
          <p:nvPr/>
        </p:nvSpPr>
        <p:spPr>
          <a:xfrm>
            <a:off x="3768090" y="2047558"/>
            <a:ext cx="46526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、纯电阻动态电路分析计算</a:t>
            </a:r>
          </a:p>
        </p:txBody>
      </p:sp>
      <p:grpSp>
        <p:nvGrpSpPr>
          <p:cNvPr id="25602" name="组合 67"/>
          <p:cNvGrpSpPr/>
          <p:nvPr/>
        </p:nvGrpSpPr>
        <p:grpSpPr>
          <a:xfrm>
            <a:off x="395652" y="654050"/>
            <a:ext cx="1960562" cy="576263"/>
            <a:chOff x="2455" y="1376"/>
            <a:chExt cx="3977" cy="849"/>
          </a:xfrm>
        </p:grpSpPr>
        <p:pic>
          <p:nvPicPr>
            <p:cNvPr id="25603" name="图片 68" descr="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5" y="1376"/>
              <a:ext cx="3977" cy="8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69"/>
            <p:cNvSpPr txBox="1"/>
            <p:nvPr/>
          </p:nvSpPr>
          <p:spPr>
            <a:xfrm>
              <a:off x="2528" y="1403"/>
              <a:ext cx="3831" cy="7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 defTabSz="1219200">
                <a:buSzPct val="75000"/>
                <a:buFont typeface="Wingdings" panose="05000000000000000000" pitchFamily="2" charset="2"/>
                <a:buNone/>
              </a:pPr>
              <a:r>
                <a:rPr lang="zh-CN" altLang="en-US" sz="28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4" grpId="0"/>
      <p:bldP spid="126985" grpId="0"/>
      <p:bldP spid="126981" grpId="0" bldLvl="0" animBg="1"/>
      <p:bldP spid="3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/>
          <p:nvPr/>
        </p:nvSpPr>
        <p:spPr>
          <a:xfrm>
            <a:off x="2411820" y="1779684"/>
            <a:ext cx="3890809" cy="120032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7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谢谢聆听</a:t>
            </a:r>
            <a:endParaRPr lang="zh-CN" altLang="en-US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1"/>
          <p:cNvGrpSpPr/>
          <p:nvPr/>
        </p:nvGrpSpPr>
        <p:grpSpPr>
          <a:xfrm>
            <a:off x="2338784" y="932229"/>
            <a:ext cx="4711065" cy="506573"/>
            <a:chOff x="4741" y="1321"/>
            <a:chExt cx="9592" cy="1289"/>
          </a:xfrm>
        </p:grpSpPr>
        <p:pic>
          <p:nvPicPr>
            <p:cNvPr id="3" name="图片 6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63"/>
            <p:cNvSpPr txBox="1"/>
            <p:nvPr/>
          </p:nvSpPr>
          <p:spPr>
            <a:xfrm>
              <a:off x="5798" y="1321"/>
              <a:ext cx="7828" cy="12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7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知识回顾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850265" y="1599565"/>
            <a:ext cx="826579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一、电能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单位：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，符号：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常用单位：千瓦时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，也叫度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度＝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=__________J.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测量工具：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，作用是测量用电器某段时间内消耗的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</a:p>
        </p:txBody>
      </p:sp>
      <p:sp>
        <p:nvSpPr>
          <p:cNvPr id="17" name="矩形 16"/>
          <p:cNvSpPr/>
          <p:nvPr/>
        </p:nvSpPr>
        <p:spPr>
          <a:xfrm>
            <a:off x="2052752" y="2120931"/>
            <a:ext cx="6400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焦耳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69763" y="2120931"/>
            <a:ext cx="2717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99480" y="2593340"/>
            <a:ext cx="32067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79640" y="2593340"/>
            <a:ext cx="113093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3.6×10</a:t>
            </a:r>
            <a:r>
              <a:rPr lang="en-US" altLang="zh-CN" sz="18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62657" y="3044082"/>
            <a:ext cx="8686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电能表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11109" y="3044166"/>
            <a:ext cx="6400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电</a:t>
            </a:r>
            <a:r>
              <a:rPr lang="zh-CN" altLang="en-US" sz="1800" dirty="0">
                <a:solidFill>
                  <a:srgbClr val="FF0000"/>
                </a:solidFill>
              </a:rPr>
              <a:t>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793832"/>
              </p:ext>
            </p:extLst>
          </p:nvPr>
        </p:nvGraphicFramePr>
        <p:xfrm>
          <a:off x="611670" y="699594"/>
          <a:ext cx="7310120" cy="40430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3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76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905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电能表</a:t>
                      </a:r>
                    </a:p>
                  </a:txBody>
                  <a:tcPr marL="68580" marR="68580" marT="34290" marB="3429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转盘式电能表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频闪式电能表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100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示意图</a:t>
                      </a:r>
                    </a:p>
                  </a:txBody>
                  <a:tcPr marL="68580" marR="68580" marT="34290" marB="3429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350" dirty="0"/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03020">
                <a:tc rowSpan="2">
                  <a:txBody>
                    <a:bodyPr/>
                    <a:lstStyle/>
                    <a:p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主要参数</a:t>
                      </a:r>
                    </a:p>
                  </a:txBody>
                  <a:tcPr marL="68580" marR="68580" marT="34290" marB="3429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(1)“220 V”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，指电能表应接在电压为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220 V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的电路中使用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10(20) A”,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表示这个电能表的标定电流是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 A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，额定最大电流是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 A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30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600 r/(</a:t>
                      </a:r>
                      <a:r>
                        <a:rPr lang="en-US" altLang="zh-CN" sz="1800" dirty="0" err="1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kW·h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指用电器每消耗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的电能时，电能表转盘转过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600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转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600imp/(</a:t>
                      </a:r>
                      <a:r>
                        <a:rPr lang="en-US" altLang="zh-CN" sz="1800" dirty="0" err="1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kW·h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指用电器每消耗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1kW·h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的电能，电能表指示灯闪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600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次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263" y="1114206"/>
            <a:ext cx="1029620" cy="1050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064" y="1114053"/>
            <a:ext cx="972108" cy="983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656360" y="2991619"/>
            <a:ext cx="411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3236" y="2537088"/>
            <a:ext cx="411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6994" y="3867145"/>
            <a:ext cx="87503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1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3355" y="157480"/>
            <a:ext cx="3771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二、电功与电功率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07723" y="952519"/>
          <a:ext cx="7182485" cy="34651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5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0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6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405">
                <a:tc>
                  <a:txBody>
                    <a:bodyPr/>
                    <a:lstStyle/>
                    <a:p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电功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电功率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7795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</a:p>
                  </a:txBody>
                  <a:tcPr marL="68580" marR="68580" marT="34290" marB="3429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电流做的功，是电能转化为其他形式能量</a:t>
                      </a:r>
                      <a:r>
                        <a:rPr lang="zh-CN" altLang="zh-CN" sz="18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多少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的量度，用符号</a:t>
                      </a:r>
                      <a:r>
                        <a:rPr lang="en-US" altLang="zh-CN" sz="18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电功率等于电功与时间之比，表示电流做功的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的物理量，用符号</a:t>
                      </a:r>
                      <a:r>
                        <a:rPr lang="en-US" altLang="zh-CN" sz="18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455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国际单位</a:t>
                      </a:r>
                    </a:p>
                  </a:txBody>
                  <a:tcPr marL="68580" marR="68580" marT="34290" marB="3429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焦耳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(J)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瓦特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(W)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1540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常用单位</a:t>
                      </a:r>
                    </a:p>
                  </a:txBody>
                  <a:tcPr marL="68580" marR="68580" marT="34290" marB="3429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千瓦时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kW·h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，也称度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毫瓦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</a:t>
                      </a:r>
                      <a:r>
                        <a:rPr lang="en-US" altLang="zh-CN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mW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r>
                        <a:rPr lang="zh-CN" alt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、瓦（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W</a:t>
                      </a:r>
                      <a:r>
                        <a:rPr lang="zh-CN" alt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）</a:t>
                      </a:r>
                      <a:endParaRPr lang="zh-CN" altLang="en-US" sz="1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千瓦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(kW)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、兆瓦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(MW)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、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6825640" y="1978443"/>
            <a:ext cx="6400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快慢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504935"/>
              </p:ext>
            </p:extLst>
          </p:nvPr>
        </p:nvGraphicFramePr>
        <p:xfrm>
          <a:off x="611670" y="661035"/>
          <a:ext cx="7182485" cy="36163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5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7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9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1675">
                <a:tc>
                  <a:txBody>
                    <a:bodyPr/>
                    <a:lstStyle/>
                    <a:p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电功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电功率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1230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公式</a:t>
                      </a:r>
                    </a:p>
                  </a:txBody>
                  <a:tcPr marL="68580" marR="68580" marT="34290" marB="3429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8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 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US" altLang="zh-CN" sz="1800" i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800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zh-CN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4470"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推导公式</a:t>
                      </a:r>
                    </a:p>
                  </a:txBody>
                  <a:tcPr marL="68580" marR="68580" marT="34290" marB="3429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i="1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zh-CN" altLang="en-US" sz="1800" i="1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altLang="en-US" sz="1800" baseline="300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800" i="1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Rt    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(适用于纯电阻电路)</a:t>
                      </a: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i="1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=          (适用于纯电阻电路)</a:t>
                      </a: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endParaRPr lang="zh-CN" altLang="en-US" sz="1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i="1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zh-CN" altLang="en-US" sz="1800" i="1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UI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(适用于所有电路)</a:t>
                      </a: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i="1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zh-CN" altLang="en-US" sz="1800" i="1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altLang="en-US" sz="1800" baseline="300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800" i="1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(适用于纯电阻电路)</a:t>
                      </a: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 i="1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=       (适用于纯电阻电路)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190663" y="1797886"/>
            <a:ext cx="4876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UIt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6084126" y="1590198"/>
                <a:ext cx="864096" cy="783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i="1" dirty="0">
                              <a:solidFill>
                                <a:srgbClr val="FF0000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m:t>W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i="1" dirty="0">
                              <a:solidFill>
                                <a:srgbClr val="FF0000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m:t>t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26" y="1590198"/>
                <a:ext cx="864096" cy="78367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对象 4"/>
          <p:cNvGraphicFramePr/>
          <p:nvPr>
            <p:extLst>
              <p:ext uri="{D42A27DB-BD31-4B8C-83A1-F6EECF244321}">
                <p14:modId xmlns:p14="http://schemas.microsoft.com/office/powerpoint/2010/main" val="1736069490"/>
              </p:ext>
            </p:extLst>
          </p:nvPr>
        </p:nvGraphicFramePr>
        <p:xfrm>
          <a:off x="2141941" y="3255328"/>
          <a:ext cx="473393" cy="531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r:id="rId4" imgW="316865" imgH="419100" progId="Equation.DSMT4">
                  <p:embed/>
                </p:oleObj>
              </mc:Choice>
              <mc:Fallback>
                <p:oleObj r:id="rId4" imgW="316865" imgH="4191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41941" y="3255328"/>
                        <a:ext cx="473393" cy="5319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>
            <p:extLst>
              <p:ext uri="{D42A27DB-BD31-4B8C-83A1-F6EECF244321}">
                <p14:modId xmlns:p14="http://schemas.microsoft.com/office/powerpoint/2010/main" val="1247450423"/>
              </p:ext>
            </p:extLst>
          </p:nvPr>
        </p:nvGraphicFramePr>
        <p:xfrm>
          <a:off x="5366312" y="3768566"/>
          <a:ext cx="328613" cy="508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r:id="rId6" imgW="254000" imgH="419100" progId="Equation.DSMT4">
                  <p:embed/>
                </p:oleObj>
              </mc:Choice>
              <mc:Fallback>
                <p:oleObj r:id="rId6" imgW="254000" imgH="4191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66312" y="3768566"/>
                        <a:ext cx="328613" cy="508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1703870" y="157480"/>
            <a:ext cx="3771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二、电功与电功率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03870" y="3787775"/>
            <a:ext cx="316928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W=</a:t>
            </a:r>
            <a:r>
              <a:rPr lang="zh-CN" altLang="en-US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Pt</a:t>
            </a:r>
            <a:r>
              <a:rPr lang="zh-CN" altLang="en-US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(同时适用于力学、电学)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3235" y="783590"/>
            <a:ext cx="848042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三、常考电功率估测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液晶电视机的电功率约为</a:t>
            </a:r>
            <a:r>
              <a:rPr lang="zh-CN" altLang="en-US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日光灯的电功率约为</a:t>
            </a:r>
            <a:r>
              <a:rPr lang="zh-CN" altLang="en-US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；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手电筒的电功率约为</a:t>
            </a:r>
            <a:r>
              <a:rPr lang="zh-CN" altLang="en-US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四、额定功率与实际功率</a:t>
            </a:r>
            <a:endParaRPr lang="en-US" altLang="zh-CN" sz="1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额定电压：用电器铭牌上标的电压值，是用电器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工作时的电压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额定功率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用电器铭牌上标的功率值，是用电器在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下工作时的电功率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实际电压：电路中用电器实际工作的电压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实际功率：用电器在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下工作的功率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66461" y="2505258"/>
            <a:ext cx="6400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正常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98964" y="2944933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额定电压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34560" y="3715266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实际电压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5490" y="1254760"/>
            <a:ext cx="79438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100 W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56375" y="1254760"/>
            <a:ext cx="68008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40 W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53515" y="1738630"/>
            <a:ext cx="73723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0.5 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5315" y="1064895"/>
            <a:ext cx="831786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铭牌含义：灯泡“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PZ 220 V    60 W”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表示该灯泡的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220 V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 W.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影响灯泡亮暗的因素：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越大，灯泡越亮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实际电压与额定电压的关系：使用各种用电器一定要注意它的额定电压，只有在额定电压下用电器才能正常工作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实际电压偏低，则用电器的电功率偏低，不能正常工作；实际电压偏高，有可能损坏用电器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6698332" y="1184735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额定电压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5271" y="1626467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额定功率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49521" y="2076801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实际功率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66064" y="2076921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实际功率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8610" y="864235"/>
            <a:ext cx="880681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五、焦耳定律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（电热）</a:t>
            </a:r>
            <a:endParaRPr lang="en-US" altLang="zh-CN" sz="1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电流的热效应</a:t>
            </a:r>
            <a:endParaRPr lang="en-US" altLang="zh-CN" sz="1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定义：电流通过导体时，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能转化为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能的现象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影响因素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电流、电阻、通电时间</a:t>
            </a: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焦耳定律</a:t>
            </a:r>
            <a:endParaRPr lang="en-US" altLang="zh-CN" sz="1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内容：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电流通过导体产生的热量跟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成正比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跟导体的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成正比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跟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成正比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81082" y="1722135"/>
            <a:ext cx="411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电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18569" y="1722237"/>
            <a:ext cx="411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</a:rPr>
              <a:t>内</a:t>
            </a:r>
          </a:p>
        </p:txBody>
      </p:sp>
      <p:sp>
        <p:nvSpPr>
          <p:cNvPr id="5" name="矩形 4"/>
          <p:cNvSpPr/>
          <p:nvPr/>
        </p:nvSpPr>
        <p:spPr>
          <a:xfrm>
            <a:off x="4236301" y="3407202"/>
            <a:ext cx="1554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电流的二次方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0374" y="3407163"/>
            <a:ext cx="6400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电阻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2617" y="3775885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</a:rPr>
              <a:t>通电时间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2</TotalTime>
  <Words>1676</Words>
  <Application>Microsoft Office PowerPoint</Application>
  <PresentationFormat>全屏显示(16:9)</PresentationFormat>
  <Paragraphs>171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方正粗黑宋简体</vt:lpstr>
      <vt:lpstr>黑体</vt:lpstr>
      <vt:lpstr>宋体</vt:lpstr>
      <vt:lpstr>Arial</vt:lpstr>
      <vt:lpstr>Arial Black</vt:lpstr>
      <vt:lpstr>Cambria Math</vt:lpstr>
      <vt:lpstr>Times New Roman</vt:lpstr>
      <vt:lpstr>Wingdings</vt:lpstr>
      <vt:lpstr>Pixel</vt:lpstr>
      <vt:lpstr>MathType 6.0 Equation</vt:lpstr>
      <vt:lpstr>WPS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yunamm</cp:lastModifiedBy>
  <cp:revision>293</cp:revision>
  <dcterms:created xsi:type="dcterms:W3CDTF">2011-03-24T02:17:00Z</dcterms:created>
  <dcterms:modified xsi:type="dcterms:W3CDTF">2020-04-05T03:48:45Z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