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vml" ContentType="application/vnd.openxmlformats-officedocument.vmlDrawing"/>
  <Default Extension="docx" ContentType="application/vnd.openxmlformats-officedocument.wordprocessingml.document"/>
  <Default Extension="emf" ContentType="image/x-emf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Java 20.1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3648" r:id="rId1"/>
  </p:sldMasterIdLst>
  <p:notesMasterIdLst>
    <p:notesMasterId r:id="rId2"/>
  </p:notesMasterIdLst>
  <p:handoutMasterIdLst>
    <p:handoutMasterId r:id="rId3"/>
  </p:handoutMasterIdLst>
  <p:sldIdLst>
    <p:sldId id="261" r:id="rId4"/>
    <p:sldId id="265" r:id="rId5"/>
    <p:sldId id="338" r:id="rId6"/>
    <p:sldId id="339" r:id="rId7"/>
    <p:sldId id="317" r:id="rId8"/>
    <p:sldId id="319" r:id="rId9"/>
    <p:sldId id="340" r:id="rId10"/>
    <p:sldId id="342" r:id="rId11"/>
    <p:sldId id="341" r:id="rId12"/>
    <p:sldId id="263" r:id="rId13"/>
    <p:sldId id="318" r:id="rId14"/>
    <p:sldId id="343" r:id="rId15"/>
    <p:sldId id="344" r:id="rId16"/>
    <p:sldId id="347" r:id="rId17"/>
    <p:sldId id="348" r:id="rId18"/>
    <p:sldId id="349" r:id="rId19"/>
    <p:sldId id="350" r:id="rId20"/>
    <p:sldId id="352" r:id="rId21"/>
    <p:sldId id="351" r:id="rId22"/>
  </p:sldIdLst>
  <p:sldSz cx="12190095" cy="6859270"/>
  <p:notesSz cx="6858000" cy="9144000"/>
  <p:custDataLst>
    <p:tags r:id="rId23"/>
  </p:custDataLst>
  <p:defaultTextStyle>
    <a:defPPr>
      <a:defRPr lang="zh-CN"/>
    </a:defPPr>
    <a:lvl1pPr marL="0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600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200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165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765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365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5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565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165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32" autoAdjust="0"/>
    <p:restoredTop sz="94712" autoAdjust="0"/>
  </p:normalViewPr>
  <p:slideViewPr>
    <p:cSldViewPr>
      <p:cViewPr varScale="1">
        <p:scale>
          <a:sx n="71" d="100"/>
          <a:sy n="71" d="100"/>
        </p:scale>
        <p:origin x="-102" y="-558"/>
      </p:cViewPr>
      <p:guideLst>
        <p:guide orient="horz" pos="2161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3834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7.xml" /><Relationship Id="rId11" Type="http://schemas.openxmlformats.org/officeDocument/2006/relationships/slide" Target="slides/slide8.xml" /><Relationship Id="rId12" Type="http://schemas.openxmlformats.org/officeDocument/2006/relationships/slide" Target="slides/slide9.xml" /><Relationship Id="rId13" Type="http://schemas.openxmlformats.org/officeDocument/2006/relationships/slide" Target="slides/slide10.xml" /><Relationship Id="rId14" Type="http://schemas.openxmlformats.org/officeDocument/2006/relationships/slide" Target="slides/slide11.xml" /><Relationship Id="rId15" Type="http://schemas.openxmlformats.org/officeDocument/2006/relationships/slide" Target="slides/slide12.xml" /><Relationship Id="rId16" Type="http://schemas.openxmlformats.org/officeDocument/2006/relationships/slide" Target="slides/slide13.xml" /><Relationship Id="rId17" Type="http://schemas.openxmlformats.org/officeDocument/2006/relationships/slide" Target="slides/slide14.xml" /><Relationship Id="rId18" Type="http://schemas.openxmlformats.org/officeDocument/2006/relationships/slide" Target="slides/slide15.xml" /><Relationship Id="rId19" Type="http://schemas.openxmlformats.org/officeDocument/2006/relationships/slide" Target="slides/slide16.xml" /><Relationship Id="rId2" Type="http://schemas.openxmlformats.org/officeDocument/2006/relationships/notesMaster" Target="notesMasters/notesMaster1.xml" /><Relationship Id="rId20" Type="http://schemas.openxmlformats.org/officeDocument/2006/relationships/slide" Target="slides/slide17.xml" /><Relationship Id="rId21" Type="http://schemas.openxmlformats.org/officeDocument/2006/relationships/slide" Target="slides/slide18.xml" /><Relationship Id="rId22" Type="http://schemas.openxmlformats.org/officeDocument/2006/relationships/slide" Target="slides/slide19.xml" /><Relationship Id="rId23" Type="http://schemas.openxmlformats.org/officeDocument/2006/relationships/tags" Target="tags/tag63.xml" /><Relationship Id="rId24" Type="http://schemas.openxmlformats.org/officeDocument/2006/relationships/presProps" Target="presProps.xml" /><Relationship Id="rId25" Type="http://schemas.openxmlformats.org/officeDocument/2006/relationships/viewProps" Target="viewProps.xml" /><Relationship Id="rId26" Type="http://schemas.openxmlformats.org/officeDocument/2006/relationships/theme" Target="theme/theme1.xml" /><Relationship Id="rId27" Type="http://schemas.openxmlformats.org/officeDocument/2006/relationships/tableStyles" Target="tableStyles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slide" Target="slides/slide4.xml" /><Relationship Id="rId8" Type="http://schemas.openxmlformats.org/officeDocument/2006/relationships/slide" Target="slides/slide5.xml" /><Relationship Id="rId9" Type="http://schemas.openxmlformats.org/officeDocument/2006/relationships/slide" Target="slides/slide6.xml" /></Relationships>
</file>

<file path=ppt/drawings/_rels/vmlDrawing1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.emf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3C0901-3DCA-48F9-B0CB-D8F0D1E6B365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4D9095-D5A4-4D04-8CEB-69FB25E1308C}" type="slidenum">
              <a:rPr lang="zh-CN" altLang="en-US" smtClean="0"/>
              <a:t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84836C-7D3D-44DD-AD4F-98DBA4D10582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C9960B-A742-4F79-9BC8-14A4E9893419}" type="slidenum">
              <a:rPr lang="zh-CN" altLang="en-US" smtClean="0"/>
              <a:t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1.xml" /><Relationship Id="rId2" Type="http://schemas.openxmlformats.org/officeDocument/2006/relationships/tags" Target="../tags/tag2.xml" /><Relationship Id="rId3" Type="http://schemas.openxmlformats.org/officeDocument/2006/relationships/tags" Target="../tags/tag3.xml" /><Relationship Id="rId4" Type="http://schemas.openxmlformats.org/officeDocument/2006/relationships/tags" Target="../tags/tag4.xml" /><Relationship Id="rId5" Type="http://schemas.openxmlformats.org/officeDocument/2006/relationships/tags" Target="../tags/tag5.xml" /><Relationship Id="rId6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48.xml" /><Relationship Id="rId2" Type="http://schemas.openxmlformats.org/officeDocument/2006/relationships/tags" Target="../tags/tag49.xml" /><Relationship Id="rId3" Type="http://schemas.openxmlformats.org/officeDocument/2006/relationships/tags" Target="../tags/tag50.xml" /><Relationship Id="rId4" Type="http://schemas.openxmlformats.org/officeDocument/2006/relationships/tags" Target="../tags/tag51.xml" /><Relationship Id="rId5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52.xml" /><Relationship Id="rId2" Type="http://schemas.openxmlformats.org/officeDocument/2006/relationships/tags" Target="../tags/tag53.xml" /><Relationship Id="rId3" Type="http://schemas.openxmlformats.org/officeDocument/2006/relationships/tags" Target="../tags/tag54.xml" /><Relationship Id="rId4" Type="http://schemas.openxmlformats.org/officeDocument/2006/relationships/tags" Target="../tags/tag55.xml" /><Relationship Id="rId5" Type="http://schemas.openxmlformats.org/officeDocument/2006/relationships/tags" Target="../tags/tag56.xml" /><Relationship Id="rId6" Type="http://schemas.openxmlformats.org/officeDocument/2006/relationships/slideMaster" Target="../slideMasters/slideMaster1.xml" /></Relationships>
</file>

<file path=ppt/slideLayouts/_rels/slideLayout1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6.xml" /><Relationship Id="rId2" Type="http://schemas.openxmlformats.org/officeDocument/2006/relationships/tags" Target="../tags/tag7.xml" /><Relationship Id="rId3" Type="http://schemas.openxmlformats.org/officeDocument/2006/relationships/tags" Target="../tags/tag8.xml" /><Relationship Id="rId4" Type="http://schemas.openxmlformats.org/officeDocument/2006/relationships/tags" Target="../tags/tag9.xml" /><Relationship Id="rId5" Type="http://schemas.openxmlformats.org/officeDocument/2006/relationships/tags" Target="../tags/tag10.xml" /><Relationship Id="rId6" Type="http://schemas.openxmlformats.org/officeDocument/2006/relationships/slideMaster" Target="../slideMasters/slideMaster1.xml" /></Relationships>
</file>

<file path=ppt/slideLayouts/_rels/slideLayout2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11.xml" /><Relationship Id="rId2" Type="http://schemas.openxmlformats.org/officeDocument/2006/relationships/tags" Target="../tags/tag12.xml" /><Relationship Id="rId3" Type="http://schemas.openxmlformats.org/officeDocument/2006/relationships/tags" Target="../tags/tag13.xml" /><Relationship Id="rId4" Type="http://schemas.openxmlformats.org/officeDocument/2006/relationships/tags" Target="../tags/tag14.xml" /><Relationship Id="rId5" Type="http://schemas.openxmlformats.org/officeDocument/2006/relationships/tags" Target="../tags/tag15.xml" /><Relationship Id="rId6" Type="http://schemas.openxmlformats.org/officeDocument/2006/relationships/slideMaster" Target="../slideMasters/slideMaster1.xml" /></Relationships>
</file>

<file path=ppt/slideLayouts/_rels/slideLayout3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16.xml" /><Relationship Id="rId2" Type="http://schemas.openxmlformats.org/officeDocument/2006/relationships/tags" Target="../tags/tag17.xml" /><Relationship Id="rId3" Type="http://schemas.openxmlformats.org/officeDocument/2006/relationships/tags" Target="../tags/tag18.xml" /><Relationship Id="rId4" Type="http://schemas.openxmlformats.org/officeDocument/2006/relationships/tags" Target="../tags/tag19.xml" /><Relationship Id="rId5" Type="http://schemas.openxmlformats.org/officeDocument/2006/relationships/tags" Target="../tags/tag20.xml" /><Relationship Id="rId6" Type="http://schemas.openxmlformats.org/officeDocument/2006/relationships/tags" Target="../tags/tag21.xml" /><Relationship Id="rId7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22.xml" /><Relationship Id="rId2" Type="http://schemas.openxmlformats.org/officeDocument/2006/relationships/tags" Target="../tags/tag23.xml" /><Relationship Id="rId3" Type="http://schemas.openxmlformats.org/officeDocument/2006/relationships/tags" Target="../tags/tag24.xml" /><Relationship Id="rId4" Type="http://schemas.openxmlformats.org/officeDocument/2006/relationships/tags" Target="../tags/tag25.xml" /><Relationship Id="rId5" Type="http://schemas.openxmlformats.org/officeDocument/2006/relationships/tags" Target="../tags/tag26.xml" /><Relationship Id="rId6" Type="http://schemas.openxmlformats.org/officeDocument/2006/relationships/tags" Target="../tags/tag27.xml" /><Relationship Id="rId7" Type="http://schemas.openxmlformats.org/officeDocument/2006/relationships/tags" Target="../tags/tag28.xml" /><Relationship Id="rId8" Type="http://schemas.openxmlformats.org/officeDocument/2006/relationships/tags" Target="../tags/tag29.xml" /><Relationship Id="rId9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30.xml" /><Relationship Id="rId2" Type="http://schemas.openxmlformats.org/officeDocument/2006/relationships/tags" Target="../tags/tag31.xml" /><Relationship Id="rId3" Type="http://schemas.openxmlformats.org/officeDocument/2006/relationships/tags" Target="../tags/tag32.xml" /><Relationship Id="rId4" Type="http://schemas.openxmlformats.org/officeDocument/2006/relationships/tags" Target="../tags/tag33.xml" /><Relationship Id="rId5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34.xml" /><Relationship Id="rId2" Type="http://schemas.openxmlformats.org/officeDocument/2006/relationships/tags" Target="../tags/tag35.xml" /><Relationship Id="rId3" Type="http://schemas.openxmlformats.org/officeDocument/2006/relationships/tags" Target="../tags/tag36.xml" /><Relationship Id="rId4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37.xml" /><Relationship Id="rId2" Type="http://schemas.openxmlformats.org/officeDocument/2006/relationships/tags" Target="../tags/tag38.xml" /><Relationship Id="rId3" Type="http://schemas.openxmlformats.org/officeDocument/2006/relationships/tags" Target="../tags/tag39.xml" /><Relationship Id="rId4" Type="http://schemas.openxmlformats.org/officeDocument/2006/relationships/tags" Target="../tags/tag40.xml" /><Relationship Id="rId5" Type="http://schemas.openxmlformats.org/officeDocument/2006/relationships/tags" Target="../tags/tag41.xml" /><Relationship Id="rId6" Type="http://schemas.openxmlformats.org/officeDocument/2006/relationships/tags" Target="../tags/tag42.xml" /><Relationship Id="rId7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43.xml" /><Relationship Id="rId2" Type="http://schemas.openxmlformats.org/officeDocument/2006/relationships/tags" Target="../tags/tag44.xml" /><Relationship Id="rId3" Type="http://schemas.openxmlformats.org/officeDocument/2006/relationships/tags" Target="../tags/tag45.xml" /><Relationship Id="rId4" Type="http://schemas.openxmlformats.org/officeDocument/2006/relationships/tags" Target="../tags/tag46.xml" /><Relationship Id="rId5" Type="http://schemas.openxmlformats.org/officeDocument/2006/relationships/tags" Target="../tags/tag47.xml" /><Relationship Id="rId6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>
          <a:xfrm>
            <a:off x="1198613" y="914569"/>
            <a:ext cx="9797669" cy="2570876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/>
              <a:t>单击此处编辑标题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2"/>
            </p:custDataLst>
          </p:nvPr>
        </p:nvSpPr>
        <p:spPr>
          <a:xfrm>
            <a:off x="1198613" y="3561059"/>
            <a:ext cx="9797669" cy="1472673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5365" indent="0" algn="ctr">
              <a:buNone/>
              <a:defRPr sz="1600"/>
            </a:lvl6pPr>
            <a:lvl7pPr marL="2742565" indent="0" algn="ctr">
              <a:buNone/>
              <a:defRPr sz="1600"/>
            </a:lvl7pPr>
            <a:lvl8pPr marL="3199765" indent="0" algn="ctr">
              <a:buNone/>
              <a:defRPr sz="1600"/>
            </a:lvl8pPr>
            <a:lvl9pPr marL="3656965" indent="0" algn="ctr">
              <a:buNone/>
              <a:defRPr sz="1600"/>
            </a:lvl9pPr>
          </a:lstStyle>
          <a:p>
            <a:r>
              <a:rPr lang="zh-CN" altLang="en-US"/>
              <a:t>单击此处编辑副标题</a:t>
            </a:r>
            <a:endParaRPr lang="zh-CN" altLang="en-US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608305" y="774143"/>
            <a:ext cx="10971086" cy="548381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1198613" y="2484460"/>
            <a:ext cx="9797669" cy="1018989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5"/>
            </p:custDataLst>
          </p:nvPr>
        </p:nvSpPr>
        <p:spPr>
          <a:xfrm>
            <a:off x="1198613" y="3561059"/>
            <a:ext cx="9797669" cy="471687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5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6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7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305" y="608513"/>
            <a:ext cx="10967486" cy="705731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08305" y="1490676"/>
            <a:ext cx="10967486" cy="4760081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8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9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0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1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2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3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4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5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6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7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1990489" y="3849113"/>
            <a:ext cx="7767586" cy="766942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/>
              <a:t>单击此处编辑标题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1990489" y="4616055"/>
            <a:ext cx="7767586" cy="867761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3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5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97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69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单击此处编辑文本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3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8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305" y="608513"/>
            <a:ext cx="10967486" cy="705731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608305" y="1501478"/>
            <a:ext cx="5175991" cy="4749279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410598" y="1501478"/>
            <a:ext cx="5175991" cy="4749279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305" y="608513"/>
            <a:ext cx="10967486" cy="705731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305" y="1429465"/>
            <a:ext cx="5341565" cy="381671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5365" indent="0">
              <a:buNone/>
              <a:defRPr sz="1600" b="1"/>
            </a:lvl6pPr>
            <a:lvl7pPr marL="2742565" indent="0">
              <a:buNone/>
              <a:defRPr sz="1600" b="1"/>
            </a:lvl7pPr>
            <a:lvl8pPr marL="3199765" indent="0">
              <a:buNone/>
              <a:defRPr sz="1600" b="1"/>
            </a:lvl8pPr>
            <a:lvl9pPr marL="3656965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305" y="1854343"/>
            <a:ext cx="5341565" cy="4396414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4776" y="1421992"/>
            <a:ext cx="5341565" cy="381671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5365" indent="0">
              <a:buNone/>
              <a:defRPr sz="1600" b="1"/>
            </a:lvl6pPr>
            <a:lvl7pPr marL="2742565" indent="0">
              <a:buNone/>
              <a:defRPr sz="1600" b="1"/>
            </a:lvl7pPr>
            <a:lvl8pPr marL="3199765" indent="0">
              <a:buNone/>
              <a:defRPr sz="1600" b="1"/>
            </a:lvl8pPr>
            <a:lvl9pPr marL="3656965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4776" y="1854343"/>
            <a:ext cx="5341565" cy="4396414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305" y="608513"/>
            <a:ext cx="10967486" cy="705731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1"/>
            </p:custDataLst>
          </p:nvPr>
        </p:nvSpPr>
        <p:spPr>
          <a:xfrm>
            <a:off x="608305" y="1555488"/>
            <a:ext cx="5232259" cy="4608853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2"/>
            </p:custDataLst>
          </p:nvPr>
        </p:nvSpPr>
        <p:spPr>
          <a:xfrm>
            <a:off x="6349408" y="1555488"/>
            <a:ext cx="5226383" cy="4608853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1"/>
            </p:custDataLst>
          </p:nvPr>
        </p:nvSpPr>
        <p:spPr>
          <a:xfrm>
            <a:off x="10233201" y="914569"/>
            <a:ext cx="1043837" cy="5030131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914257" y="914569"/>
            <a:ext cx="9167767" cy="5030131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6765" indent="-228600">
              <a:defRPr spc="300"/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slideLayout" Target="../slideLayouts/slideLayout12.xml" /><Relationship Id="rId13" Type="http://schemas.openxmlformats.org/officeDocument/2006/relationships/slideLayout" Target="../slideLayouts/slideLayout13.xml" /><Relationship Id="rId14" Type="http://schemas.openxmlformats.org/officeDocument/2006/relationships/slideLayout" Target="../slideLayouts/slideLayout14.xml" /><Relationship Id="rId15" Type="http://schemas.openxmlformats.org/officeDocument/2006/relationships/slideLayout" Target="../slideLayouts/slideLayout15.xml" /><Relationship Id="rId16" Type="http://schemas.openxmlformats.org/officeDocument/2006/relationships/slideLayout" Target="../slideLayouts/slideLayout16.xml" /><Relationship Id="rId17" Type="http://schemas.openxmlformats.org/officeDocument/2006/relationships/slideLayout" Target="../slideLayouts/slideLayout17.xml" /><Relationship Id="rId18" Type="http://schemas.openxmlformats.org/officeDocument/2006/relationships/slideLayout" Target="../slideLayouts/slideLayout18.xml" /><Relationship Id="rId19" Type="http://schemas.openxmlformats.org/officeDocument/2006/relationships/slideLayout" Target="../slideLayouts/slideLayout19.xml" /><Relationship Id="rId2" Type="http://schemas.openxmlformats.org/officeDocument/2006/relationships/slideLayout" Target="../slideLayouts/slideLayout2.xml" /><Relationship Id="rId20" Type="http://schemas.openxmlformats.org/officeDocument/2006/relationships/slideLayout" Target="../slideLayouts/slideLayout20.xml" /><Relationship Id="rId21" Type="http://schemas.openxmlformats.org/officeDocument/2006/relationships/slideLayout" Target="../slideLayouts/slideLayout21.xml" /><Relationship Id="rId22" Type="http://schemas.openxmlformats.org/officeDocument/2006/relationships/slideLayout" Target="../slideLayouts/slideLayout22.xml" /><Relationship Id="rId23" Type="http://schemas.openxmlformats.org/officeDocument/2006/relationships/slideLayout" Target="../slideLayouts/slideLayout23.xml" /><Relationship Id="rId24" Type="http://schemas.openxmlformats.org/officeDocument/2006/relationships/slideLayout" Target="../slideLayouts/slideLayout24.xml" /><Relationship Id="rId25" Type="http://schemas.openxmlformats.org/officeDocument/2006/relationships/slideLayout" Target="../slideLayouts/slideLayout25.xml" /><Relationship Id="rId26" Type="http://schemas.openxmlformats.org/officeDocument/2006/relationships/slideLayout" Target="../slideLayouts/slideLayout26.xml" /><Relationship Id="rId27" Type="http://schemas.openxmlformats.org/officeDocument/2006/relationships/slideLayout" Target="../slideLayouts/slideLayout27.xml" /><Relationship Id="rId28" Type="http://schemas.openxmlformats.org/officeDocument/2006/relationships/slideLayout" Target="../slideLayouts/slideLayout28.xml" /><Relationship Id="rId29" Type="http://schemas.openxmlformats.org/officeDocument/2006/relationships/slideLayout" Target="../slideLayouts/slideLayout29.xml" /><Relationship Id="rId3" Type="http://schemas.openxmlformats.org/officeDocument/2006/relationships/slideLayout" Target="../slideLayouts/slideLayout3.xml" /><Relationship Id="rId30" Type="http://schemas.openxmlformats.org/officeDocument/2006/relationships/slideLayout" Target="../slideLayouts/slideLayout30.xml" /><Relationship Id="rId31" Type="http://schemas.openxmlformats.org/officeDocument/2006/relationships/tags" Target="../tags/tag57.xml" /><Relationship Id="rId32" Type="http://schemas.openxmlformats.org/officeDocument/2006/relationships/tags" Target="../tags/tag58.xml" /><Relationship Id="rId33" Type="http://schemas.openxmlformats.org/officeDocument/2006/relationships/tags" Target="../tags/tag59.xml" /><Relationship Id="rId34" Type="http://schemas.openxmlformats.org/officeDocument/2006/relationships/tags" Target="../tags/tag60.xml" /><Relationship Id="rId35" Type="http://schemas.openxmlformats.org/officeDocument/2006/relationships/tags" Target="../tags/tag61.xml" /><Relationship Id="rId36" Type="http://schemas.openxmlformats.org/officeDocument/2006/relationships/tags" Target="../tags/tag62.xml" /><Relationship Id="rId37" Type="http://schemas.openxmlformats.org/officeDocument/2006/relationships/theme" Target="../theme/theme1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31"/>
            </p:custDataLst>
          </p:nvPr>
        </p:nvSpPr>
        <p:spPr>
          <a:xfrm>
            <a:off x="608305" y="608513"/>
            <a:ext cx="10967486" cy="705731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32"/>
            </p:custDataLst>
          </p:nvPr>
        </p:nvSpPr>
        <p:spPr>
          <a:xfrm>
            <a:off x="608305" y="1490676"/>
            <a:ext cx="10967486" cy="4760081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33"/>
            </p:custDataLst>
          </p:nvPr>
        </p:nvSpPr>
        <p:spPr>
          <a:xfrm>
            <a:off x="611904" y="6315569"/>
            <a:ext cx="2699578" cy="3168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34"/>
            </p:custDataLst>
          </p:nvPr>
        </p:nvSpPr>
        <p:spPr>
          <a:xfrm>
            <a:off x="4115357" y="6315569"/>
            <a:ext cx="3959381" cy="3168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35"/>
            </p:custDataLst>
          </p:nvPr>
        </p:nvSpPr>
        <p:spPr>
          <a:xfrm>
            <a:off x="8876213" y="6315569"/>
            <a:ext cx="2699578" cy="3168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  <a:t>0</a:t>
            </a:fld>
            <a:endParaRPr lang="zh-CN" altLang="en-US"/>
          </a:p>
        </p:txBody>
      </p:sp>
    </p:spTree>
    <p:custDataLst>
      <p:tags r:id="rId36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</p:sldLayoutIdLst>
  <p:transition/>
  <p:timing/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ct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600"/>
        </a:spcAft>
        <a:buFont typeface="Arial" panose="020b0604020202020204" pitchFamily="34" charset="0"/>
        <a:buChar char="●"/>
        <a:tabLst>
          <a:tab pos="1609725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6765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396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16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36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56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36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56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76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96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1.xml" /><Relationship Id="rId2" Type="http://schemas.openxmlformats.org/officeDocument/2006/relationships/image" Target="../media/image3.jpeg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2.xml" /><Relationship Id="rId2" Type="http://schemas.openxmlformats.org/officeDocument/2006/relationships/image" Target="../media/image4.jpeg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3.xml" /><Relationship Id="rId2" Type="http://schemas.openxmlformats.org/officeDocument/2006/relationships/image" Target="../media/image5.jpeg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4.xml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5.xml" /><Relationship Id="rId2" Type="http://schemas.openxmlformats.org/officeDocument/2006/relationships/image" Target="../media/image6.jpeg" /></Relationships>
</file>

<file path=ppt/slides/_rels/slide1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6.xml" /><Relationship Id="rId2" Type="http://schemas.openxmlformats.org/officeDocument/2006/relationships/image" Target="../media/image7.jpeg" /></Relationships>
</file>

<file path=ppt/slides/_rels/slide1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7.xml" /></Relationships>
</file>

<file path=ppt/slides/_rels/slide1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8.xml" /></Relationships>
</file>

<file path=ppt/slides/_rels/slide1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9.xml" /></Relationships>
</file>

<file path=ppt/slides/_rels/slide1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0.xml" /><Relationship Id="rId2" Type="http://schemas.openxmlformats.org/officeDocument/2006/relationships/image" Target="../media/image8.jpeg" /><Relationship Id="rId3" Type="http://schemas.openxmlformats.org/officeDocument/2006/relationships/image" Target="../media/image9.pn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5.xml" /><Relationship Id="rId2" Type="http://schemas.openxmlformats.org/officeDocument/2006/relationships/package" Target="../embeddings/Document1.docx" TargetMode="Internal" /><Relationship Id="rId3" Type="http://schemas.openxmlformats.org/officeDocument/2006/relationships/image" Target="../media/image1.emf" /><Relationship Id="rId4" Type="http://schemas.openxmlformats.org/officeDocument/2006/relationships/vmlDrawing" Target="../drawings/vmlDrawing1.vml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6.xml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7.xml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8.xml" /><Relationship Id="rId2" Type="http://schemas.openxmlformats.org/officeDocument/2006/relationships/image" Target="../media/image2.jpeg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9.xml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0.xml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4" name="组合 3"/>
          <p:cNvGrpSpPr/>
          <p:nvPr/>
        </p:nvGrpSpPr>
        <p:grpSpPr>
          <a:xfrm>
            <a:off x="1523174" y="2501100"/>
            <a:ext cx="9144064" cy="1846659"/>
            <a:chOff x="1523174" y="2501100"/>
            <a:chExt cx="9144064" cy="1846659"/>
          </a:xfrm>
        </p:grpSpPr>
        <p:sp>
          <p:nvSpPr>
            <p:cNvPr id="2" name="文本框 5"/>
            <p:cNvSpPr txBox="1"/>
            <p:nvPr/>
          </p:nvSpPr>
          <p:spPr>
            <a:xfrm>
              <a:off x="1951802" y="2501100"/>
              <a:ext cx="8406064" cy="18466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fontAlgn="auto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CN" altLang="en-US" sz="4400" b="1" spc="200">
                  <a:solidFill>
                    <a:srgbClr val="1BB18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第 </a:t>
              </a:r>
              <a:r>
                <a:rPr lang="en-US" altLang="zh-CN" sz="4400" b="1" spc="200">
                  <a:solidFill>
                    <a:srgbClr val="1BB18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1 </a:t>
              </a:r>
              <a:r>
                <a:rPr lang="zh-CN" altLang="en-US" sz="4400" b="1" spc="200" smtClean="0">
                  <a:solidFill>
                    <a:srgbClr val="1BB18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课时</a:t>
              </a:r>
              <a:endParaRPr lang="en-US" altLang="zh-CN" sz="4400" b="1" spc="200" smtClean="0">
                <a:solidFill>
                  <a:srgbClr val="1BB18D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>
                <a:lnSpc>
                  <a:spcPct val="150000"/>
                </a:lnSpc>
                <a:defRPr/>
              </a:pPr>
              <a:r>
                <a:rPr lang="zh-CN" altLang="en-US" sz="3200" spc="20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声现象</a:t>
              </a:r>
              <a:endParaRPr lang="zh-CN" altLang="en-US" sz="2500" spc="2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cxnSp>
          <p:nvCxnSpPr>
            <p:cNvPr id="3" name="直接连接符 2"/>
            <p:cNvCxnSpPr/>
            <p:nvPr/>
          </p:nvCxnSpPr>
          <p:spPr>
            <a:xfrm>
              <a:off x="1523174" y="3501232"/>
              <a:ext cx="9144064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文本框 16"/>
          <p:cNvSpPr txBox="1">
            <a:spLocks noChangeArrowheads="1"/>
          </p:cNvSpPr>
          <p:nvPr/>
        </p:nvSpPr>
        <p:spPr bwMode="auto">
          <a:xfrm>
            <a:off x="951670" y="643712"/>
            <a:ext cx="10715700" cy="64292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800" b="1" spc="150" smtClean="0">
                <a:solidFill>
                  <a:srgbClr val="1CB69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重难一　声音的产生和传播</a:t>
            </a:r>
            <a:endParaRPr lang="zh-CN" altLang="en-US" sz="2800" b="1" spc="150" smtClean="0">
              <a:solidFill>
                <a:srgbClr val="1CB69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951670" y="1286654"/>
            <a:ext cx="5929354" cy="342902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smtClean="0"/>
              <a:t>1. </a:t>
            </a:r>
            <a:r>
              <a:rPr lang="en-US" sz="2400" smtClean="0">
                <a:solidFill>
                  <a:srgbClr val="18B48F"/>
                </a:solidFill>
              </a:rPr>
              <a:t>[2020</a:t>
            </a:r>
            <a:r>
              <a:rPr lang="en-US" altLang="zh-CN" sz="2400" smtClean="0">
                <a:solidFill>
                  <a:srgbClr val="18B48F"/>
                </a:solidFill>
              </a:rPr>
              <a:t>·</a:t>
            </a:r>
            <a:r>
              <a:rPr lang="zh-CN" altLang="en-US" sz="2400" smtClean="0">
                <a:solidFill>
                  <a:srgbClr val="18B48F"/>
                </a:solidFill>
              </a:rPr>
              <a:t>江西</a:t>
            </a:r>
            <a:r>
              <a:rPr lang="en-US" sz="2400" smtClean="0">
                <a:solidFill>
                  <a:srgbClr val="18B48F"/>
                </a:solidFill>
              </a:rPr>
              <a:t>]</a:t>
            </a:r>
            <a:r>
              <a:rPr lang="zh-CN" altLang="en-US" sz="2400" smtClean="0"/>
              <a:t>如图</a:t>
            </a:r>
            <a:r>
              <a:rPr lang="en-US" sz="2400" smtClean="0"/>
              <a:t>1-2</a:t>
            </a:r>
            <a:r>
              <a:rPr lang="zh-CN" altLang="en-US" sz="2400" smtClean="0"/>
              <a:t>所示</a:t>
            </a:r>
            <a:r>
              <a:rPr lang="en-US" sz="2400" smtClean="0"/>
              <a:t>,</a:t>
            </a:r>
            <a:r>
              <a:rPr lang="zh-CN" altLang="en-US" sz="2400" smtClean="0"/>
              <a:t>是王爷爷为孙子制作的一只会“吹口哨”的纽扣</a:t>
            </a:r>
            <a:r>
              <a:rPr lang="en-US" sz="2400" smtClean="0"/>
              <a:t>,</a:t>
            </a:r>
            <a:r>
              <a:rPr lang="zh-CN" altLang="en-US" sz="2400" smtClean="0"/>
              <a:t>先将绳子转绕缠紧</a:t>
            </a:r>
            <a:r>
              <a:rPr lang="en-US" sz="2400" smtClean="0"/>
              <a:t>,</a:t>
            </a:r>
            <a:r>
              <a:rPr lang="zh-CN" altLang="en-US" sz="2400" smtClean="0"/>
              <a:t>再将绳子拉开、收拢交互进行</a:t>
            </a:r>
            <a:r>
              <a:rPr lang="en-US" sz="2400" smtClean="0"/>
              <a:t>,</a:t>
            </a:r>
            <a:r>
              <a:rPr lang="zh-CN" altLang="en-US" sz="2400" smtClean="0"/>
              <a:t>就会听到“嗡嗡”的声音</a:t>
            </a:r>
            <a:r>
              <a:rPr lang="en-US" sz="2400" smtClean="0"/>
              <a:t>,</a:t>
            </a:r>
            <a:r>
              <a:rPr lang="zh-CN" altLang="en-US" sz="2400" smtClean="0"/>
              <a:t>此声音是由于纽扣周围空气</a:t>
            </a:r>
            <a:r>
              <a:rPr lang="zh-CN" altLang="en-US" sz="2400" i="1" u="sng" smtClean="0"/>
              <a:t>　　　　</a:t>
            </a:r>
            <a:r>
              <a:rPr lang="zh-CN" altLang="en-US" sz="2400" smtClean="0"/>
              <a:t>而产生的</a:t>
            </a:r>
            <a:r>
              <a:rPr lang="en-US" sz="2400" smtClean="0"/>
              <a:t>,</a:t>
            </a:r>
            <a:r>
              <a:rPr lang="zh-CN" altLang="en-US" sz="2400" smtClean="0"/>
              <a:t>并通过</a:t>
            </a:r>
            <a:endParaRPr lang="en-US" altLang="zh-CN" sz="2400" smtClean="0"/>
          </a:p>
          <a:p>
            <a:pPr>
              <a:lnSpc>
                <a:spcPct val="150000"/>
              </a:lnSpc>
            </a:pPr>
            <a:r>
              <a:rPr lang="zh-CN" altLang="en-US" sz="2400" i="1" u="sng" smtClean="0"/>
              <a:t>　　　　</a:t>
            </a:r>
            <a:r>
              <a:rPr lang="zh-CN" altLang="en-US" sz="2400" smtClean="0"/>
              <a:t>传入人耳。</a:t>
            </a:r>
            <a:r>
              <a:rPr lang="en-US" sz="2400" smtClean="0"/>
              <a:t> </a:t>
            </a:r>
            <a:endParaRPr lang="zh-CN" altLang="en-US" sz="2400" smtClean="0"/>
          </a:p>
        </p:txBody>
      </p:sp>
      <p:sp>
        <p:nvSpPr>
          <p:cNvPr id="5" name="矩形 4"/>
          <p:cNvSpPr/>
          <p:nvPr/>
        </p:nvSpPr>
        <p:spPr>
          <a:xfrm>
            <a:off x="3060233" y="5787248"/>
            <a:ext cx="98777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mtClean="0"/>
              <a:t>图</a:t>
            </a:r>
            <a:r>
              <a:rPr lang="en-US" smtClean="0"/>
              <a:t>1-2</a:t>
            </a:r>
            <a:endParaRPr lang="zh-CN" altLang="en-US"/>
          </a:p>
        </p:txBody>
      </p:sp>
      <p:pic>
        <p:nvPicPr>
          <p:cNvPr id="7" name="21BJZTWLS233.EPS" descr="id:2147498545;FounderCES"/>
          <p:cNvPicPr/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594612" y="4644240"/>
            <a:ext cx="4317754" cy="1622462"/>
          </a:xfrm>
          <a:prstGeom prst="rect">
            <a:avLst/>
          </a:prstGeom>
        </p:spPr>
      </p:pic>
      <p:sp>
        <p:nvSpPr>
          <p:cNvPr id="10" name="TextBox 26"/>
          <p:cNvSpPr txBox="1">
            <a:spLocks noChangeArrowheads="1"/>
          </p:cNvSpPr>
          <p:nvPr/>
        </p:nvSpPr>
        <p:spPr bwMode="auto">
          <a:xfrm>
            <a:off x="6881024" y="1295318"/>
            <a:ext cx="4929222" cy="228869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zh-CN" altLang="en-US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答案</a:t>
            </a: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]</a:t>
            </a:r>
            <a:r>
              <a:rPr lang="zh-CN" altLang="en-US" smtClean="0">
                <a:solidFill>
                  <a:srgbClr val="A50021"/>
                </a:solidFill>
              </a:rPr>
              <a:t>振动</a:t>
            </a:r>
            <a:r>
              <a:rPr lang="zh-CN" altLang="en-US" i="1" smtClean="0">
                <a:solidFill>
                  <a:srgbClr val="A50021"/>
                </a:solidFill>
              </a:rPr>
              <a:t>　</a:t>
            </a:r>
            <a:r>
              <a:rPr lang="zh-CN" altLang="en-US" smtClean="0">
                <a:solidFill>
                  <a:srgbClr val="A50021"/>
                </a:solidFill>
              </a:rPr>
              <a:t>空气</a:t>
            </a:r>
            <a:endParaRPr lang="zh-CN" altLang="en-US" smtClean="0">
              <a:solidFill>
                <a:srgbClr val="A50021"/>
              </a:solidFill>
            </a:endParaRPr>
          </a:p>
          <a:p>
            <a:pPr>
              <a:lnSpc>
                <a:spcPct val="150000"/>
              </a:lnSpc>
            </a:pPr>
            <a:r>
              <a:rPr lang="en-US" smtClean="0">
                <a:solidFill>
                  <a:srgbClr val="A50021"/>
                </a:solidFill>
              </a:rPr>
              <a:t>[</a:t>
            </a:r>
            <a:r>
              <a:rPr lang="zh-CN" altLang="en-US" smtClean="0">
                <a:solidFill>
                  <a:srgbClr val="A50021"/>
                </a:solidFill>
              </a:rPr>
              <a:t>解析</a:t>
            </a:r>
            <a:r>
              <a:rPr lang="en-US" smtClean="0">
                <a:solidFill>
                  <a:srgbClr val="A50021"/>
                </a:solidFill>
              </a:rPr>
              <a:t>]</a:t>
            </a:r>
            <a:r>
              <a:rPr lang="zh-CN" altLang="en-US" smtClean="0">
                <a:solidFill>
                  <a:srgbClr val="A50021"/>
                </a:solidFill>
              </a:rPr>
              <a:t>一切正在发声的物体都在振动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所以此声音是纽扣周围空气振动产生的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并通过空气传播到人耳中。</a:t>
            </a:r>
            <a:endParaRPr lang="zh-CN" altLang="en-US" smtClean="0">
              <a:solidFill>
                <a:srgbClr val="A5002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951670" y="715150"/>
            <a:ext cx="5429288" cy="286232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smtClean="0"/>
              <a:t>2. </a:t>
            </a:r>
            <a:r>
              <a:rPr lang="en-US" sz="2400" smtClean="0">
                <a:solidFill>
                  <a:srgbClr val="18B48F"/>
                </a:solidFill>
              </a:rPr>
              <a:t>[2020</a:t>
            </a:r>
            <a:r>
              <a:rPr lang="en-US" altLang="zh-CN" sz="2400" smtClean="0">
                <a:solidFill>
                  <a:srgbClr val="18B48F"/>
                </a:solidFill>
              </a:rPr>
              <a:t>·</a:t>
            </a:r>
            <a:r>
              <a:rPr lang="zh-CN" altLang="en-US" sz="2400" smtClean="0">
                <a:solidFill>
                  <a:srgbClr val="18B48F"/>
                </a:solidFill>
              </a:rPr>
              <a:t>江西教研室样卷</a:t>
            </a:r>
            <a:r>
              <a:rPr lang="en-US" sz="2400" smtClean="0">
                <a:solidFill>
                  <a:srgbClr val="18B48F"/>
                </a:solidFill>
              </a:rPr>
              <a:t>2]</a:t>
            </a:r>
            <a:r>
              <a:rPr lang="zh-CN" altLang="en-US" sz="2400" smtClean="0"/>
              <a:t>如图</a:t>
            </a:r>
            <a:r>
              <a:rPr lang="en-US" sz="2400" smtClean="0"/>
              <a:t>1-3</a:t>
            </a:r>
            <a:r>
              <a:rPr lang="zh-CN" altLang="en-US" sz="2400" smtClean="0"/>
              <a:t>所示</a:t>
            </a:r>
            <a:r>
              <a:rPr lang="en-US" sz="2400" smtClean="0"/>
              <a:t>,</a:t>
            </a:r>
            <a:r>
              <a:rPr lang="zh-CN" altLang="en-US" sz="2400" smtClean="0"/>
              <a:t>扫地机器人工作时会自动躲避障碍物</a:t>
            </a:r>
            <a:r>
              <a:rPr lang="en-US" sz="2400" smtClean="0"/>
              <a:t>,</a:t>
            </a:r>
            <a:r>
              <a:rPr lang="zh-CN" altLang="en-US" sz="2400" smtClean="0"/>
              <a:t>其避障的工作原理类似于蝙蝠</a:t>
            </a:r>
            <a:r>
              <a:rPr lang="en-US" sz="2400" smtClean="0"/>
              <a:t>,</a:t>
            </a:r>
            <a:r>
              <a:rPr lang="zh-CN" altLang="en-US" sz="2400" smtClean="0"/>
              <a:t>则它对外发射的是</a:t>
            </a:r>
            <a:r>
              <a:rPr lang="zh-CN" altLang="en-US" sz="2400" i="1" u="sng" smtClean="0"/>
              <a:t>　　　　</a:t>
            </a:r>
            <a:r>
              <a:rPr lang="en-US" sz="2400" smtClean="0"/>
              <a:t>,</a:t>
            </a:r>
            <a:r>
              <a:rPr lang="zh-CN" altLang="en-US" sz="2400" smtClean="0"/>
              <a:t>这种波在</a:t>
            </a:r>
            <a:r>
              <a:rPr lang="en-US" sz="2400" smtClean="0"/>
              <a:t>15 ℃</a:t>
            </a:r>
            <a:r>
              <a:rPr lang="zh-CN" altLang="en-US" sz="2400" smtClean="0"/>
              <a:t>空气中的传播速度是</a:t>
            </a:r>
            <a:r>
              <a:rPr lang="zh-CN" altLang="en-US" sz="2400" i="1" u="sng" smtClean="0"/>
              <a:t>　　　　</a:t>
            </a:r>
            <a:r>
              <a:rPr lang="en-US" sz="2400" smtClean="0"/>
              <a:t>m/s</a:t>
            </a:r>
            <a:r>
              <a:rPr lang="zh-CN" altLang="en-US" sz="2400" smtClean="0"/>
              <a:t>。</a:t>
            </a:r>
            <a:r>
              <a:rPr lang="en-US" sz="2400" smtClean="0"/>
              <a:t> </a:t>
            </a:r>
            <a:endParaRPr lang="zh-CN" altLang="en-US" sz="2400" smtClean="0"/>
          </a:p>
        </p:txBody>
      </p:sp>
      <p:sp>
        <p:nvSpPr>
          <p:cNvPr id="7" name="矩形 6"/>
          <p:cNvSpPr/>
          <p:nvPr/>
        </p:nvSpPr>
        <p:spPr>
          <a:xfrm>
            <a:off x="3028759" y="5498107"/>
            <a:ext cx="98777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mtClean="0"/>
              <a:t>图</a:t>
            </a:r>
            <a:r>
              <a:rPr lang="en-US" smtClean="0"/>
              <a:t>1-3</a:t>
            </a:r>
            <a:endParaRPr lang="zh-CN" altLang="en-US"/>
          </a:p>
        </p:txBody>
      </p:sp>
      <p:pic>
        <p:nvPicPr>
          <p:cNvPr id="8" name="21JFA1.EPS" descr="id:2147498552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1737488" y="3715546"/>
            <a:ext cx="3645200" cy="1926574"/>
          </a:xfrm>
          <a:prstGeom prst="rect">
            <a:avLst/>
          </a:prstGeom>
        </p:spPr>
      </p:pic>
      <p:sp>
        <p:nvSpPr>
          <p:cNvPr id="9" name="TextBox 26"/>
          <p:cNvSpPr txBox="1">
            <a:spLocks noChangeArrowheads="1"/>
          </p:cNvSpPr>
          <p:nvPr/>
        </p:nvSpPr>
        <p:spPr bwMode="auto">
          <a:xfrm>
            <a:off x="6595272" y="715150"/>
            <a:ext cx="4929222" cy="4993409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zh-CN" altLang="en-US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答案</a:t>
            </a: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]</a:t>
            </a:r>
            <a:r>
              <a:rPr lang="zh-CN" altLang="en-US" smtClean="0">
                <a:solidFill>
                  <a:srgbClr val="A50021"/>
                </a:solidFill>
              </a:rPr>
              <a:t>超声波</a:t>
            </a:r>
            <a:r>
              <a:rPr lang="zh-CN" altLang="en-US" i="1" smtClean="0">
                <a:solidFill>
                  <a:srgbClr val="A50021"/>
                </a:solidFill>
              </a:rPr>
              <a:t>　</a:t>
            </a:r>
            <a:r>
              <a:rPr lang="en-US" smtClean="0">
                <a:solidFill>
                  <a:srgbClr val="A50021"/>
                </a:solidFill>
              </a:rPr>
              <a:t>340</a:t>
            </a:r>
            <a:endParaRPr lang="zh-CN" altLang="en-US" smtClean="0">
              <a:solidFill>
                <a:srgbClr val="A50021"/>
              </a:solidFill>
            </a:endParaRPr>
          </a:p>
          <a:p>
            <a:pPr>
              <a:lnSpc>
                <a:spcPct val="150000"/>
              </a:lnSpc>
            </a:pPr>
            <a:r>
              <a:rPr lang="en-US" smtClean="0">
                <a:solidFill>
                  <a:srgbClr val="A50021"/>
                </a:solidFill>
              </a:rPr>
              <a:t>[</a:t>
            </a:r>
            <a:r>
              <a:rPr lang="zh-CN" altLang="en-US" smtClean="0">
                <a:solidFill>
                  <a:srgbClr val="A50021"/>
                </a:solidFill>
              </a:rPr>
              <a:t>解析</a:t>
            </a:r>
            <a:r>
              <a:rPr lang="en-US" smtClean="0">
                <a:solidFill>
                  <a:srgbClr val="A50021"/>
                </a:solidFill>
              </a:rPr>
              <a:t>]</a:t>
            </a:r>
            <a:r>
              <a:rPr lang="zh-CN" altLang="en-US" smtClean="0">
                <a:solidFill>
                  <a:srgbClr val="A50021"/>
                </a:solidFill>
              </a:rPr>
              <a:t>蝙蝠发出的是人耳听不到的超声波。它能准确地判断障碍物或捕捉目标的位置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是利用回声定位的原理。机器人能够自动躲避障碍物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其工作原理类似于蝙蝠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也是采用超声波来侦测、判断障碍物及空间方位。声音在</a:t>
            </a:r>
            <a:r>
              <a:rPr lang="en-US" smtClean="0">
                <a:solidFill>
                  <a:srgbClr val="A50021"/>
                </a:solidFill>
              </a:rPr>
              <a:t>15 ℃</a:t>
            </a:r>
            <a:r>
              <a:rPr lang="zh-CN" altLang="en-US" smtClean="0">
                <a:solidFill>
                  <a:srgbClr val="A50021"/>
                </a:solidFill>
              </a:rPr>
              <a:t>空气中的传播速度是</a:t>
            </a:r>
            <a:r>
              <a:rPr lang="en-US" smtClean="0">
                <a:solidFill>
                  <a:srgbClr val="A50021"/>
                </a:solidFill>
              </a:rPr>
              <a:t>340 m/s</a:t>
            </a:r>
            <a:r>
              <a:rPr lang="zh-CN" altLang="en-US" smtClean="0">
                <a:solidFill>
                  <a:srgbClr val="A50021"/>
                </a:solidFill>
              </a:rPr>
              <a:t>。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6"/>
          <p:cNvSpPr txBox="1">
            <a:spLocks noChangeArrowheads="1"/>
          </p:cNvSpPr>
          <p:nvPr/>
        </p:nvSpPr>
        <p:spPr bwMode="auto">
          <a:xfrm>
            <a:off x="951670" y="643712"/>
            <a:ext cx="10715700" cy="64292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800" b="1" spc="150" smtClean="0">
                <a:solidFill>
                  <a:srgbClr val="1CB69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重难二　乐音的特性</a:t>
            </a:r>
            <a:endParaRPr lang="zh-CN" altLang="en-US" sz="2800" b="1" spc="150" smtClean="0">
              <a:solidFill>
                <a:srgbClr val="1CB69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951670" y="1286654"/>
            <a:ext cx="10715700" cy="230832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smtClean="0"/>
              <a:t>3. </a:t>
            </a:r>
            <a:r>
              <a:rPr lang="en-US" sz="2400" smtClean="0">
                <a:solidFill>
                  <a:srgbClr val="18B48F"/>
                </a:solidFill>
              </a:rPr>
              <a:t>[2020</a:t>
            </a:r>
            <a:r>
              <a:rPr lang="en-US" altLang="zh-CN" sz="2400" smtClean="0">
                <a:solidFill>
                  <a:srgbClr val="18B48F"/>
                </a:solidFill>
              </a:rPr>
              <a:t>·</a:t>
            </a:r>
            <a:r>
              <a:rPr lang="zh-CN" altLang="en-US" sz="2400" smtClean="0">
                <a:solidFill>
                  <a:srgbClr val="18B48F"/>
                </a:solidFill>
              </a:rPr>
              <a:t>甘孜州</a:t>
            </a:r>
            <a:r>
              <a:rPr lang="en-US" sz="2400" smtClean="0">
                <a:solidFill>
                  <a:srgbClr val="18B48F"/>
                </a:solidFill>
              </a:rPr>
              <a:t>]</a:t>
            </a:r>
            <a:r>
              <a:rPr lang="zh-CN" altLang="en-US" sz="2400" smtClean="0"/>
              <a:t>如图</a:t>
            </a:r>
            <a:r>
              <a:rPr lang="en-US" sz="2400" smtClean="0"/>
              <a:t>1-4</a:t>
            </a:r>
            <a:r>
              <a:rPr lang="zh-CN" altLang="en-US" sz="2400" smtClean="0"/>
              <a:t>所示</a:t>
            </a:r>
            <a:r>
              <a:rPr lang="en-US" sz="2400" smtClean="0"/>
              <a:t>,</a:t>
            </a:r>
            <a:r>
              <a:rPr lang="zh-CN" altLang="en-US" sz="2400" smtClean="0"/>
              <a:t>将一把钢尺紧按在桌面上</a:t>
            </a:r>
            <a:r>
              <a:rPr lang="en-US" sz="2400" smtClean="0"/>
              <a:t>,</a:t>
            </a:r>
            <a:r>
              <a:rPr lang="zh-CN" altLang="en-US" sz="2400" smtClean="0"/>
              <a:t>一端伸出桌边</a:t>
            </a:r>
            <a:r>
              <a:rPr lang="en-US" sz="2400" smtClean="0"/>
              <a:t>,</a:t>
            </a:r>
            <a:r>
              <a:rPr lang="zh-CN" altLang="en-US" sz="2400" smtClean="0"/>
              <a:t>拨动钢尺</a:t>
            </a:r>
            <a:r>
              <a:rPr lang="en-US" sz="2400" smtClean="0"/>
              <a:t>,</a:t>
            </a:r>
            <a:r>
              <a:rPr lang="zh-CN" altLang="en-US" sz="2400" smtClean="0"/>
              <a:t>听它振动发出的声音。若增加钢尺伸出桌面的长度</a:t>
            </a:r>
            <a:r>
              <a:rPr lang="en-US" sz="2400" smtClean="0"/>
              <a:t>,</a:t>
            </a:r>
            <a:r>
              <a:rPr lang="zh-CN" altLang="en-US" sz="2400" smtClean="0"/>
              <a:t>则听到的声音</a:t>
            </a:r>
            <a:r>
              <a:rPr lang="en-US" sz="2400" smtClean="0"/>
              <a:t>	(</a:t>
            </a:r>
            <a:r>
              <a:rPr lang="zh-CN" altLang="en-US" sz="2400" i="1" smtClean="0"/>
              <a:t>　　</a:t>
            </a:r>
            <a:r>
              <a:rPr lang="en-US" sz="2400" smtClean="0"/>
              <a:t>)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A.</a:t>
            </a:r>
            <a:r>
              <a:rPr lang="zh-CN" altLang="en-US" sz="2400" smtClean="0"/>
              <a:t>频率不变</a:t>
            </a:r>
            <a:r>
              <a:rPr lang="en-US" sz="2400" smtClean="0"/>
              <a:t>,</a:t>
            </a:r>
            <a:r>
              <a:rPr lang="zh-CN" altLang="en-US" sz="2400" smtClean="0"/>
              <a:t>音调变高</a:t>
            </a:r>
            <a:r>
              <a:rPr lang="en-US" sz="2400" smtClean="0"/>
              <a:t>	B.</a:t>
            </a:r>
            <a:r>
              <a:rPr lang="zh-CN" altLang="en-US" sz="2400" smtClean="0"/>
              <a:t>频率变高</a:t>
            </a:r>
            <a:r>
              <a:rPr lang="en-US" sz="2400" smtClean="0"/>
              <a:t>,</a:t>
            </a:r>
            <a:r>
              <a:rPr lang="zh-CN" altLang="en-US" sz="2400" smtClean="0"/>
              <a:t>音调变低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C.</a:t>
            </a:r>
            <a:r>
              <a:rPr lang="zh-CN" altLang="en-US" sz="2400" smtClean="0"/>
              <a:t>频率变低</a:t>
            </a:r>
            <a:r>
              <a:rPr lang="en-US" sz="2400" smtClean="0"/>
              <a:t>,</a:t>
            </a:r>
            <a:r>
              <a:rPr lang="zh-CN" altLang="en-US" sz="2400" smtClean="0"/>
              <a:t>音调变高</a:t>
            </a:r>
            <a:r>
              <a:rPr lang="en-US" sz="2400" smtClean="0"/>
              <a:t>	D.</a:t>
            </a:r>
            <a:r>
              <a:rPr lang="zh-CN" altLang="en-US" sz="2400" smtClean="0"/>
              <a:t>频率变低</a:t>
            </a:r>
            <a:r>
              <a:rPr lang="en-US" sz="2400" smtClean="0"/>
              <a:t>,</a:t>
            </a:r>
            <a:r>
              <a:rPr lang="zh-CN" altLang="en-US" sz="2400" smtClean="0"/>
              <a:t>音调变低</a:t>
            </a:r>
            <a:endParaRPr lang="zh-CN" altLang="en-US" sz="2400"/>
          </a:p>
        </p:txBody>
      </p:sp>
      <p:sp>
        <p:nvSpPr>
          <p:cNvPr id="4" name="矩形 3"/>
          <p:cNvSpPr/>
          <p:nvPr/>
        </p:nvSpPr>
        <p:spPr>
          <a:xfrm>
            <a:off x="9381354" y="3705993"/>
            <a:ext cx="987771" cy="5810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mtClean="0"/>
              <a:t>图</a:t>
            </a:r>
            <a:r>
              <a:rPr lang="en-US" smtClean="0"/>
              <a:t>1-4</a:t>
            </a:r>
            <a:endParaRPr lang="zh-CN" altLang="en-US"/>
          </a:p>
        </p:txBody>
      </p:sp>
      <p:pic>
        <p:nvPicPr>
          <p:cNvPr id="6" name="21JFA2.EPS" descr="id:2147498566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8524098" y="2414757"/>
            <a:ext cx="2500330" cy="1362956"/>
          </a:xfrm>
          <a:prstGeom prst="rect">
            <a:avLst/>
          </a:prstGeom>
        </p:spPr>
      </p:pic>
      <p:sp>
        <p:nvSpPr>
          <p:cNvPr id="7" name="TextBox 26"/>
          <p:cNvSpPr txBox="1">
            <a:spLocks noChangeArrowheads="1"/>
          </p:cNvSpPr>
          <p:nvPr/>
        </p:nvSpPr>
        <p:spPr bwMode="auto">
          <a:xfrm>
            <a:off x="951670" y="3572670"/>
            <a:ext cx="7215238" cy="285752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zh-CN" altLang="en-US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答案</a:t>
            </a: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]</a:t>
            </a:r>
            <a:r>
              <a:rPr lang="en-US" altLang="zh-CN" smtClean="0">
                <a:solidFill>
                  <a:srgbClr val="A50021"/>
                </a:solidFill>
              </a:rPr>
              <a:t>D</a:t>
            </a:r>
            <a:endParaRPr lang="zh-CN" altLang="en-US" smtClean="0">
              <a:solidFill>
                <a:srgbClr val="A50021"/>
              </a:solidFill>
            </a:endParaRPr>
          </a:p>
          <a:p>
            <a:pPr>
              <a:lnSpc>
                <a:spcPct val="150000"/>
              </a:lnSpc>
            </a:pPr>
            <a:r>
              <a:rPr lang="en-US" smtClean="0">
                <a:solidFill>
                  <a:srgbClr val="A50021"/>
                </a:solidFill>
              </a:rPr>
              <a:t>[</a:t>
            </a:r>
            <a:r>
              <a:rPr lang="zh-CN" altLang="en-US" smtClean="0">
                <a:solidFill>
                  <a:srgbClr val="A50021"/>
                </a:solidFill>
              </a:rPr>
              <a:t>解析</a:t>
            </a:r>
            <a:r>
              <a:rPr lang="en-US" smtClean="0">
                <a:solidFill>
                  <a:srgbClr val="A50021"/>
                </a:solidFill>
              </a:rPr>
              <a:t>]</a:t>
            </a:r>
            <a:r>
              <a:rPr lang="zh-CN" altLang="en-US" smtClean="0">
                <a:solidFill>
                  <a:srgbClr val="A50021"/>
                </a:solidFill>
              </a:rPr>
              <a:t>增加钢尺伸出桌面的长度</a:t>
            </a:r>
            <a:r>
              <a:rPr lang="en-US" altLang="zh-CN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用大小相同的力度拨动钢尺</a:t>
            </a:r>
            <a:r>
              <a:rPr lang="en-US" altLang="zh-CN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钢尺振动的幅度相同</a:t>
            </a:r>
            <a:r>
              <a:rPr lang="en-US" altLang="zh-CN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则听到的声音响度相同</a:t>
            </a:r>
            <a:r>
              <a:rPr lang="en-US" altLang="zh-CN" smtClean="0">
                <a:solidFill>
                  <a:srgbClr val="A50021"/>
                </a:solidFill>
              </a:rPr>
              <a:t>;</a:t>
            </a:r>
            <a:r>
              <a:rPr lang="zh-CN" altLang="en-US" smtClean="0">
                <a:solidFill>
                  <a:srgbClr val="A50021"/>
                </a:solidFill>
              </a:rPr>
              <a:t>振动变慢</a:t>
            </a:r>
            <a:r>
              <a:rPr lang="en-US" altLang="zh-CN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即频率变低</a:t>
            </a:r>
            <a:r>
              <a:rPr lang="en-US" altLang="zh-CN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则听到的声音音调变低</a:t>
            </a:r>
            <a:r>
              <a:rPr lang="en-US" altLang="zh-CN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故</a:t>
            </a:r>
            <a:r>
              <a:rPr lang="en-US" altLang="zh-CN" smtClean="0">
                <a:solidFill>
                  <a:srgbClr val="A50021"/>
                </a:solidFill>
              </a:rPr>
              <a:t>A</a:t>
            </a:r>
            <a:r>
              <a:rPr lang="zh-CN" altLang="en-US" smtClean="0">
                <a:solidFill>
                  <a:srgbClr val="A50021"/>
                </a:solidFill>
              </a:rPr>
              <a:t>、</a:t>
            </a:r>
            <a:r>
              <a:rPr lang="en-US" altLang="zh-CN" smtClean="0">
                <a:solidFill>
                  <a:srgbClr val="A50021"/>
                </a:solidFill>
              </a:rPr>
              <a:t>B</a:t>
            </a:r>
            <a:r>
              <a:rPr lang="zh-CN" altLang="en-US" smtClean="0">
                <a:solidFill>
                  <a:srgbClr val="A50021"/>
                </a:solidFill>
              </a:rPr>
              <a:t>、</a:t>
            </a:r>
            <a:r>
              <a:rPr lang="en-US" altLang="zh-CN" smtClean="0">
                <a:solidFill>
                  <a:srgbClr val="A50021"/>
                </a:solidFill>
              </a:rPr>
              <a:t>C</a:t>
            </a:r>
            <a:r>
              <a:rPr lang="zh-CN" altLang="en-US" smtClean="0">
                <a:solidFill>
                  <a:srgbClr val="A50021"/>
                </a:solidFill>
              </a:rPr>
              <a:t>错误</a:t>
            </a:r>
            <a:r>
              <a:rPr lang="en-US" altLang="zh-CN" smtClean="0">
                <a:solidFill>
                  <a:srgbClr val="A50021"/>
                </a:solidFill>
              </a:rPr>
              <a:t>,D</a:t>
            </a:r>
            <a:r>
              <a:rPr lang="zh-CN" altLang="en-US" smtClean="0">
                <a:solidFill>
                  <a:srgbClr val="A50021"/>
                </a:solidFill>
              </a:rPr>
              <a:t>正确。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951670" y="715150"/>
            <a:ext cx="10787138" cy="175432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smtClean="0"/>
              <a:t>4. </a:t>
            </a:r>
            <a:r>
              <a:rPr lang="en-US" sz="2400" smtClean="0">
                <a:solidFill>
                  <a:srgbClr val="18B48F"/>
                </a:solidFill>
              </a:rPr>
              <a:t>[2019</a:t>
            </a:r>
            <a:r>
              <a:rPr lang="en-US" altLang="zh-CN" sz="2400" smtClean="0">
                <a:solidFill>
                  <a:srgbClr val="18B48F"/>
                </a:solidFill>
              </a:rPr>
              <a:t>·</a:t>
            </a:r>
            <a:r>
              <a:rPr lang="zh-CN" altLang="en-US" sz="2400" smtClean="0">
                <a:solidFill>
                  <a:srgbClr val="18B48F"/>
                </a:solidFill>
              </a:rPr>
              <a:t>江西</a:t>
            </a:r>
            <a:r>
              <a:rPr lang="en-US" sz="2400" smtClean="0">
                <a:solidFill>
                  <a:srgbClr val="18B48F"/>
                </a:solidFill>
              </a:rPr>
              <a:t>]</a:t>
            </a:r>
            <a:r>
              <a:rPr lang="zh-CN" altLang="en-US" sz="2400" smtClean="0"/>
              <a:t>音调、响度、音色是声音的三个主要特征。演奏二胡时</a:t>
            </a:r>
            <a:r>
              <a:rPr lang="en-US" sz="2400" smtClean="0"/>
              <a:t>,</a:t>
            </a:r>
            <a:r>
              <a:rPr lang="zh-CN" altLang="en-US" sz="2400" smtClean="0"/>
              <a:t>手指上下移动按压弦的不同位置</a:t>
            </a:r>
            <a:r>
              <a:rPr lang="en-US" sz="2400" smtClean="0"/>
              <a:t>,</a:t>
            </a:r>
            <a:r>
              <a:rPr lang="zh-CN" altLang="en-US" sz="2400" smtClean="0"/>
              <a:t>可改变二胡发声的</a:t>
            </a:r>
            <a:r>
              <a:rPr lang="zh-CN" altLang="en-US" sz="2400" i="1" u="sng" smtClean="0"/>
              <a:t>　　　　</a:t>
            </a:r>
            <a:r>
              <a:rPr lang="zh-CN" altLang="en-US" sz="2400" smtClean="0"/>
              <a:t>特征</a:t>
            </a:r>
            <a:r>
              <a:rPr lang="en-US" sz="2400" smtClean="0"/>
              <a:t>;</a:t>
            </a:r>
            <a:r>
              <a:rPr lang="zh-CN" altLang="en-US" sz="2400" smtClean="0"/>
              <a:t>其下方有一个共鸣箱</a:t>
            </a:r>
            <a:r>
              <a:rPr lang="en-US" sz="2400" smtClean="0"/>
              <a:t>, </a:t>
            </a:r>
            <a:r>
              <a:rPr lang="zh-CN" altLang="en-US" sz="2400" smtClean="0"/>
              <a:t>可用来增大二胡发声的</a:t>
            </a:r>
            <a:r>
              <a:rPr lang="zh-CN" altLang="en-US" sz="2400" i="1" u="sng" smtClean="0"/>
              <a:t>　　　　</a:t>
            </a:r>
            <a:r>
              <a:rPr lang="zh-CN" altLang="en-US" sz="2400" smtClean="0"/>
              <a:t>特征。</a:t>
            </a:r>
            <a:r>
              <a:rPr lang="en-US" sz="2400" smtClean="0"/>
              <a:t> </a:t>
            </a:r>
            <a:endParaRPr lang="zh-CN" altLang="en-US" sz="2400"/>
          </a:p>
        </p:txBody>
      </p:sp>
      <p:sp>
        <p:nvSpPr>
          <p:cNvPr id="5" name="Rectangle 14"/>
          <p:cNvSpPr>
            <a:spLocks noChangeArrowheads="1"/>
          </p:cNvSpPr>
          <p:nvPr/>
        </p:nvSpPr>
        <p:spPr bwMode="auto">
          <a:xfrm>
            <a:off x="6809586" y="1286654"/>
            <a:ext cx="891591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音调</a:t>
            </a:r>
            <a:r>
              <a:rPr lang="zh-CN" altLang="en-US" b="1" i="1" smtClean="0">
                <a:solidFill>
                  <a:srgbClr val="A50021"/>
                </a:solidFill>
              </a:rPr>
              <a:t> 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6" name="Rectangle 14"/>
          <p:cNvSpPr>
            <a:spLocks noChangeArrowheads="1"/>
          </p:cNvSpPr>
          <p:nvPr/>
        </p:nvSpPr>
        <p:spPr bwMode="auto">
          <a:xfrm>
            <a:off x="4309256" y="1825121"/>
            <a:ext cx="800219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响度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951670" y="715150"/>
            <a:ext cx="10715700" cy="120032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smtClean="0"/>
              <a:t>5. </a:t>
            </a:r>
            <a:r>
              <a:rPr lang="zh-CN" altLang="en-US" sz="2400" smtClean="0"/>
              <a:t>图</a:t>
            </a:r>
            <a:r>
              <a:rPr lang="en-US" sz="2400" smtClean="0"/>
              <a:t>1-5</a:t>
            </a:r>
            <a:r>
              <a:rPr lang="zh-CN" altLang="en-US" sz="2400" smtClean="0"/>
              <a:t>所示是老牛和蜜蜂的对话</a:t>
            </a:r>
            <a:r>
              <a:rPr lang="en-US" sz="2400" smtClean="0"/>
              <a:t>,</a:t>
            </a:r>
            <a:r>
              <a:rPr lang="zh-CN" altLang="en-US" sz="2400" smtClean="0"/>
              <a:t>它们的说法中正确的是</a:t>
            </a:r>
            <a:r>
              <a:rPr lang="zh-CN" altLang="en-US" sz="2400" i="1" u="sng" smtClean="0"/>
              <a:t>　   </a:t>
            </a:r>
            <a:r>
              <a:rPr lang="en-US" sz="2400" smtClean="0"/>
              <a:t>(</a:t>
            </a:r>
            <a:r>
              <a:rPr lang="zh-CN" altLang="en-US" sz="2400" smtClean="0"/>
              <a:t>选填“老牛”或“蜜蜂”</a:t>
            </a:r>
            <a:r>
              <a:rPr lang="en-US" sz="2400" smtClean="0"/>
              <a:t>);</a:t>
            </a:r>
            <a:r>
              <a:rPr lang="zh-CN" altLang="en-US" sz="2400" smtClean="0"/>
              <a:t>人们能分辨出老牛和蜜蜂发出的声音是因为它们声音的</a:t>
            </a:r>
            <a:r>
              <a:rPr lang="zh-CN" altLang="en-US" sz="2400" i="1" u="sng" smtClean="0"/>
              <a:t>　     </a:t>
            </a:r>
            <a:r>
              <a:rPr lang="zh-CN" altLang="en-US" sz="2400" smtClean="0"/>
              <a:t>不同。</a:t>
            </a:r>
            <a:r>
              <a:rPr lang="en-US" sz="2400" smtClean="0"/>
              <a:t> </a:t>
            </a:r>
            <a:endParaRPr lang="zh-CN" altLang="en-US" sz="2400"/>
          </a:p>
        </p:txBody>
      </p:sp>
      <p:sp>
        <p:nvSpPr>
          <p:cNvPr id="7" name="矩形 6"/>
          <p:cNvSpPr/>
          <p:nvPr/>
        </p:nvSpPr>
        <p:spPr>
          <a:xfrm>
            <a:off x="5393187" y="3777431"/>
            <a:ext cx="987771" cy="5810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mtClean="0"/>
              <a:t>图</a:t>
            </a:r>
            <a:r>
              <a:rPr lang="en-US" smtClean="0"/>
              <a:t>1-5</a:t>
            </a:r>
            <a:endParaRPr lang="zh-CN" altLang="en-US"/>
          </a:p>
        </p:txBody>
      </p:sp>
      <p:pic>
        <p:nvPicPr>
          <p:cNvPr id="5" name="18ZX358.EPS" descr="id:2147498573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2737620" y="1929596"/>
            <a:ext cx="7188209" cy="2024134"/>
          </a:xfrm>
          <a:prstGeom prst="rect">
            <a:avLst/>
          </a:prstGeom>
        </p:spPr>
      </p:pic>
      <p:sp>
        <p:nvSpPr>
          <p:cNvPr id="6" name="TextBox 26"/>
          <p:cNvSpPr txBox="1">
            <a:spLocks noChangeArrowheads="1"/>
          </p:cNvSpPr>
          <p:nvPr/>
        </p:nvSpPr>
        <p:spPr bwMode="auto">
          <a:xfrm>
            <a:off x="951670" y="4287050"/>
            <a:ext cx="10644262" cy="222342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zh-CN" altLang="en-US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答案</a:t>
            </a: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]</a:t>
            </a:r>
            <a:r>
              <a:rPr lang="zh-CN" altLang="en-US" smtClean="0">
                <a:solidFill>
                  <a:srgbClr val="A50021"/>
                </a:solidFill>
              </a:rPr>
              <a:t>蜜蜂　音色</a:t>
            </a:r>
            <a:endParaRPr lang="zh-CN" altLang="en-US" smtClean="0">
              <a:solidFill>
                <a:srgbClr val="A5002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zh-CN" smtClean="0">
                <a:solidFill>
                  <a:srgbClr val="A50021"/>
                </a:solidFill>
              </a:rPr>
              <a:t>[</a:t>
            </a:r>
            <a:r>
              <a:rPr lang="zh-CN" altLang="en-US" smtClean="0">
                <a:solidFill>
                  <a:srgbClr val="A50021"/>
                </a:solidFill>
              </a:rPr>
              <a:t>解析</a:t>
            </a:r>
            <a:r>
              <a:rPr lang="en-US" altLang="zh-CN" smtClean="0">
                <a:solidFill>
                  <a:srgbClr val="A50021"/>
                </a:solidFill>
              </a:rPr>
              <a:t>]</a:t>
            </a:r>
            <a:r>
              <a:rPr lang="zh-CN" altLang="en-US" smtClean="0">
                <a:solidFill>
                  <a:srgbClr val="A50021"/>
                </a:solidFill>
              </a:rPr>
              <a:t>老牛的声音大</a:t>
            </a:r>
            <a:r>
              <a:rPr lang="en-US" altLang="zh-CN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响度大</a:t>
            </a:r>
            <a:r>
              <a:rPr lang="en-US" altLang="zh-CN" smtClean="0">
                <a:solidFill>
                  <a:srgbClr val="A50021"/>
                </a:solidFill>
              </a:rPr>
              <a:t>;</a:t>
            </a:r>
            <a:r>
              <a:rPr lang="zh-CN" altLang="en-US" smtClean="0">
                <a:solidFill>
                  <a:srgbClr val="A50021"/>
                </a:solidFill>
              </a:rPr>
              <a:t>声音比较粗</a:t>
            </a:r>
            <a:r>
              <a:rPr lang="en-US" altLang="zh-CN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音调低。蜜蜂的声音比较小</a:t>
            </a:r>
            <a:r>
              <a:rPr lang="en-US" altLang="zh-CN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响度小</a:t>
            </a:r>
            <a:r>
              <a:rPr lang="en-US" altLang="zh-CN" smtClean="0">
                <a:solidFill>
                  <a:srgbClr val="A50021"/>
                </a:solidFill>
              </a:rPr>
              <a:t>;</a:t>
            </a:r>
            <a:r>
              <a:rPr lang="zh-CN" altLang="en-US" smtClean="0">
                <a:solidFill>
                  <a:srgbClr val="A50021"/>
                </a:solidFill>
              </a:rPr>
              <a:t>声音比较细</a:t>
            </a:r>
            <a:r>
              <a:rPr lang="en-US" altLang="zh-CN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音调高。人们能分辨出老牛和蜜蜂发出的声音是因为它们声音的音色不同。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6"/>
          <p:cNvSpPr txBox="1">
            <a:spLocks noChangeArrowheads="1"/>
          </p:cNvSpPr>
          <p:nvPr/>
        </p:nvSpPr>
        <p:spPr bwMode="auto">
          <a:xfrm>
            <a:off x="951670" y="643712"/>
            <a:ext cx="10715700" cy="64292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800" b="1" spc="150" smtClean="0">
                <a:solidFill>
                  <a:srgbClr val="1CB69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重难三　噪声的控制	</a:t>
            </a:r>
            <a:endParaRPr lang="zh-CN" altLang="en-US" sz="2800" b="1" spc="150" smtClean="0">
              <a:solidFill>
                <a:srgbClr val="1CB69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951670" y="1286654"/>
            <a:ext cx="10858576" cy="175432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smtClean="0"/>
              <a:t>6. </a:t>
            </a:r>
            <a:r>
              <a:rPr lang="en-US" sz="2400" smtClean="0">
                <a:solidFill>
                  <a:srgbClr val="18B48F"/>
                </a:solidFill>
              </a:rPr>
              <a:t>[2020</a:t>
            </a:r>
            <a:r>
              <a:rPr lang="en-US" altLang="zh-CN" sz="2400" smtClean="0">
                <a:solidFill>
                  <a:srgbClr val="18B48F"/>
                </a:solidFill>
              </a:rPr>
              <a:t>·</a:t>
            </a:r>
            <a:r>
              <a:rPr lang="zh-CN" altLang="en-US" sz="2400" smtClean="0">
                <a:solidFill>
                  <a:srgbClr val="18B48F"/>
                </a:solidFill>
              </a:rPr>
              <a:t>江西复习卷三</a:t>
            </a:r>
            <a:r>
              <a:rPr lang="en-US" sz="2400" smtClean="0">
                <a:solidFill>
                  <a:srgbClr val="18B48F"/>
                </a:solidFill>
              </a:rPr>
              <a:t>]</a:t>
            </a:r>
            <a:r>
              <a:rPr lang="zh-CN" altLang="en-US" sz="2400" smtClean="0"/>
              <a:t>如图</a:t>
            </a:r>
            <a:r>
              <a:rPr lang="en-US" sz="2400" smtClean="0"/>
              <a:t>1-6</a:t>
            </a:r>
            <a:r>
              <a:rPr lang="zh-CN" altLang="en-US" sz="2400" smtClean="0"/>
              <a:t>所示</a:t>
            </a:r>
            <a:r>
              <a:rPr lang="en-US" sz="2400" smtClean="0"/>
              <a:t>,</a:t>
            </a:r>
            <a:r>
              <a:rPr lang="zh-CN" altLang="en-US" sz="2400" smtClean="0"/>
              <a:t>在学校走廊的墙壁上</a:t>
            </a:r>
            <a:r>
              <a:rPr lang="en-US" sz="2400" smtClean="0"/>
              <a:t>,</a:t>
            </a:r>
            <a:r>
              <a:rPr lang="zh-CN" altLang="en-US" sz="2400" smtClean="0"/>
              <a:t>贴着“禁止大声喧哗”的提示语。从物理学的角度来看</a:t>
            </a:r>
            <a:r>
              <a:rPr lang="en-US" sz="2400" smtClean="0"/>
              <a:t>,</a:t>
            </a:r>
            <a:r>
              <a:rPr lang="zh-CN" altLang="en-US" sz="2400" smtClean="0"/>
              <a:t>“大声”描述的是声音的</a:t>
            </a:r>
            <a:r>
              <a:rPr lang="zh-CN" altLang="en-US" sz="2400" i="1" u="sng" smtClean="0"/>
              <a:t>　　　　</a:t>
            </a:r>
            <a:r>
              <a:rPr lang="en-US" sz="2400" smtClean="0"/>
              <a:t>(</a:t>
            </a:r>
            <a:r>
              <a:rPr lang="zh-CN" altLang="en-US" sz="2400" smtClean="0"/>
              <a:t>选填“音调”“响度”或“音色”</a:t>
            </a:r>
            <a:r>
              <a:rPr lang="en-US" sz="2400" smtClean="0"/>
              <a:t>);</a:t>
            </a:r>
            <a:r>
              <a:rPr lang="zh-CN" altLang="en-US" sz="2400" smtClean="0"/>
              <a:t>“禁止喧哗”是在</a:t>
            </a:r>
            <a:r>
              <a:rPr lang="zh-CN" altLang="en-US" sz="2400" i="1" u="sng" smtClean="0"/>
              <a:t>　　　　</a:t>
            </a:r>
            <a:r>
              <a:rPr lang="zh-CN" altLang="en-US" sz="2400" smtClean="0"/>
              <a:t>处减弱噪声。</a:t>
            </a:r>
            <a:endParaRPr lang="zh-CN" altLang="en-US" sz="2400"/>
          </a:p>
        </p:txBody>
      </p:sp>
      <p:sp>
        <p:nvSpPr>
          <p:cNvPr id="4" name="矩形 3"/>
          <p:cNvSpPr/>
          <p:nvPr/>
        </p:nvSpPr>
        <p:spPr>
          <a:xfrm>
            <a:off x="9906953" y="5777695"/>
            <a:ext cx="987771" cy="5810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mtClean="0"/>
              <a:t>图</a:t>
            </a:r>
            <a:r>
              <a:rPr lang="en-US" smtClean="0"/>
              <a:t>1-6</a:t>
            </a:r>
            <a:endParaRPr lang="zh-CN" altLang="en-US"/>
          </a:p>
        </p:txBody>
      </p:sp>
      <p:pic>
        <p:nvPicPr>
          <p:cNvPr id="7" name="21JFA3.EPS" descr="id:2147498587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9381354" y="3001166"/>
            <a:ext cx="2218648" cy="2891870"/>
          </a:xfrm>
          <a:prstGeom prst="rect">
            <a:avLst/>
          </a:prstGeom>
        </p:spPr>
      </p:pic>
      <p:sp>
        <p:nvSpPr>
          <p:cNvPr id="8" name="TextBox 26"/>
          <p:cNvSpPr txBox="1">
            <a:spLocks noChangeArrowheads="1"/>
          </p:cNvSpPr>
          <p:nvPr/>
        </p:nvSpPr>
        <p:spPr bwMode="auto">
          <a:xfrm>
            <a:off x="951670" y="3072604"/>
            <a:ext cx="7215238" cy="166942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zh-CN" altLang="en-US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答案</a:t>
            </a: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]</a:t>
            </a:r>
            <a:r>
              <a:rPr lang="zh-CN" altLang="en-US" smtClean="0">
                <a:solidFill>
                  <a:srgbClr val="A50021"/>
                </a:solidFill>
              </a:rPr>
              <a:t>响度　声源</a:t>
            </a:r>
            <a:endParaRPr lang="zh-CN" altLang="en-US" smtClean="0">
              <a:solidFill>
                <a:srgbClr val="A5002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zh-CN" smtClean="0">
                <a:solidFill>
                  <a:srgbClr val="A50021"/>
                </a:solidFill>
              </a:rPr>
              <a:t>[</a:t>
            </a:r>
            <a:r>
              <a:rPr lang="zh-CN" altLang="en-US" smtClean="0">
                <a:solidFill>
                  <a:srgbClr val="A50021"/>
                </a:solidFill>
              </a:rPr>
              <a:t>解析</a:t>
            </a:r>
            <a:r>
              <a:rPr lang="en-US" altLang="zh-CN" smtClean="0">
                <a:solidFill>
                  <a:srgbClr val="A50021"/>
                </a:solidFill>
              </a:rPr>
              <a:t>]</a:t>
            </a:r>
            <a:r>
              <a:rPr lang="zh-CN" altLang="en-US" smtClean="0">
                <a:solidFill>
                  <a:srgbClr val="A50021"/>
                </a:solidFill>
              </a:rPr>
              <a:t>公共场所禁止大声喧哗</a:t>
            </a:r>
            <a:r>
              <a:rPr lang="en-US" altLang="zh-CN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这里的“大声”是指声音的响度大</a:t>
            </a:r>
            <a:r>
              <a:rPr lang="en-US" altLang="zh-CN" smtClean="0">
                <a:solidFill>
                  <a:srgbClr val="A50021"/>
                </a:solidFill>
              </a:rPr>
              <a:t>;“</a:t>
            </a:r>
            <a:r>
              <a:rPr lang="zh-CN" altLang="en-US" smtClean="0">
                <a:solidFill>
                  <a:srgbClr val="A50021"/>
                </a:solidFill>
              </a:rPr>
              <a:t>禁止喧哗”是从声源处减弱噪声的。</a:t>
            </a:r>
            <a:endParaRPr lang="zh-CN" altLang="en-US" smtClean="0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951670" y="715150"/>
            <a:ext cx="5500726" cy="341632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smtClean="0"/>
              <a:t>7. </a:t>
            </a:r>
            <a:r>
              <a:rPr lang="en-US" sz="2400" smtClean="0">
                <a:solidFill>
                  <a:srgbClr val="18B48F"/>
                </a:solidFill>
              </a:rPr>
              <a:t>[2020</a:t>
            </a:r>
            <a:r>
              <a:rPr lang="en-US" altLang="zh-CN" sz="2400" smtClean="0">
                <a:solidFill>
                  <a:srgbClr val="18B48F"/>
                </a:solidFill>
              </a:rPr>
              <a:t>·</a:t>
            </a:r>
            <a:r>
              <a:rPr lang="zh-CN" altLang="en-US" sz="2400" smtClean="0">
                <a:solidFill>
                  <a:srgbClr val="18B48F"/>
                </a:solidFill>
              </a:rPr>
              <a:t>盐城</a:t>
            </a:r>
            <a:r>
              <a:rPr lang="en-US" sz="2400" smtClean="0">
                <a:solidFill>
                  <a:srgbClr val="18B48F"/>
                </a:solidFill>
              </a:rPr>
              <a:t>]</a:t>
            </a:r>
            <a:r>
              <a:rPr lang="zh-CN" altLang="en-US" sz="2400" smtClean="0"/>
              <a:t>下列措施是在声源处减弱噪声的是</a:t>
            </a:r>
            <a:r>
              <a:rPr lang="en-US" sz="2400" smtClean="0"/>
              <a:t>	(</a:t>
            </a:r>
            <a:r>
              <a:rPr lang="zh-CN" altLang="en-US" sz="2400" i="1" smtClean="0"/>
              <a:t>　　</a:t>
            </a:r>
            <a:r>
              <a:rPr lang="en-US" sz="2400" smtClean="0"/>
              <a:t>)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A.</a:t>
            </a:r>
            <a:r>
              <a:rPr lang="zh-CN" altLang="en-US" sz="2400" smtClean="0"/>
              <a:t>道路两旁种植树木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B.</a:t>
            </a:r>
            <a:r>
              <a:rPr lang="zh-CN" altLang="en-US" sz="2400" smtClean="0"/>
              <a:t>阅览室禁止大声喧哗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C.</a:t>
            </a:r>
            <a:r>
              <a:rPr lang="zh-CN" altLang="en-US" sz="2400" smtClean="0"/>
              <a:t>机场工作人员佩戴耳罩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D.</a:t>
            </a:r>
            <a:r>
              <a:rPr lang="zh-CN" altLang="en-US" sz="2400" smtClean="0"/>
              <a:t>高速公路两侧安装板墙</a:t>
            </a:r>
            <a:endParaRPr lang="zh-CN" altLang="en-US" sz="2400"/>
          </a:p>
        </p:txBody>
      </p:sp>
      <p:sp>
        <p:nvSpPr>
          <p:cNvPr id="6" name="TextBox 26"/>
          <p:cNvSpPr txBox="1">
            <a:spLocks noChangeArrowheads="1"/>
          </p:cNvSpPr>
          <p:nvPr/>
        </p:nvSpPr>
        <p:spPr bwMode="auto">
          <a:xfrm>
            <a:off x="6595272" y="722401"/>
            <a:ext cx="4929222" cy="4504686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zh-CN" altLang="en-US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答案</a:t>
            </a: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]</a:t>
            </a:r>
            <a:r>
              <a:rPr lang="en-US" altLang="zh-CN" smtClean="0">
                <a:solidFill>
                  <a:srgbClr val="A50021"/>
                </a:solidFill>
              </a:rPr>
              <a:t>B</a:t>
            </a:r>
            <a:endParaRPr lang="zh-CN" altLang="en-US" smtClean="0">
              <a:solidFill>
                <a:srgbClr val="A50021"/>
              </a:solidFill>
            </a:endParaRPr>
          </a:p>
          <a:p>
            <a:pPr>
              <a:lnSpc>
                <a:spcPct val="150000"/>
              </a:lnSpc>
            </a:pPr>
            <a:r>
              <a:rPr lang="en-US" smtClean="0">
                <a:solidFill>
                  <a:srgbClr val="A50021"/>
                </a:solidFill>
              </a:rPr>
              <a:t>[</a:t>
            </a:r>
            <a:r>
              <a:rPr lang="zh-CN" altLang="en-US" smtClean="0">
                <a:solidFill>
                  <a:srgbClr val="A50021"/>
                </a:solidFill>
              </a:rPr>
              <a:t>解析</a:t>
            </a:r>
            <a:r>
              <a:rPr lang="en-US" smtClean="0">
                <a:solidFill>
                  <a:srgbClr val="A50021"/>
                </a:solidFill>
              </a:rPr>
              <a:t>]</a:t>
            </a:r>
            <a:r>
              <a:rPr lang="zh-CN" altLang="en-US" smtClean="0">
                <a:solidFill>
                  <a:srgbClr val="A50021"/>
                </a:solidFill>
              </a:rPr>
              <a:t>道路两旁种植树木和高速公路两侧安装板墙</a:t>
            </a:r>
            <a:r>
              <a:rPr lang="en-US" altLang="zh-CN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都是在传播过程中减弱噪声</a:t>
            </a:r>
            <a:r>
              <a:rPr lang="en-US" altLang="zh-CN" smtClean="0">
                <a:solidFill>
                  <a:srgbClr val="A50021"/>
                </a:solidFill>
              </a:rPr>
              <a:t>,A</a:t>
            </a:r>
            <a:r>
              <a:rPr lang="zh-CN" altLang="en-US" smtClean="0">
                <a:solidFill>
                  <a:srgbClr val="A50021"/>
                </a:solidFill>
              </a:rPr>
              <a:t>和</a:t>
            </a:r>
            <a:r>
              <a:rPr lang="en-US" altLang="zh-CN" smtClean="0">
                <a:solidFill>
                  <a:srgbClr val="A50021"/>
                </a:solidFill>
              </a:rPr>
              <a:t>D</a:t>
            </a:r>
            <a:r>
              <a:rPr lang="zh-CN" altLang="en-US" smtClean="0">
                <a:solidFill>
                  <a:srgbClr val="A50021"/>
                </a:solidFill>
              </a:rPr>
              <a:t>均不符合题意。阅览室禁止大声喧哗</a:t>
            </a:r>
            <a:r>
              <a:rPr lang="en-US" altLang="zh-CN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是在声源处减弱噪声</a:t>
            </a:r>
            <a:r>
              <a:rPr lang="en-US" altLang="zh-CN" smtClean="0">
                <a:solidFill>
                  <a:srgbClr val="A50021"/>
                </a:solidFill>
              </a:rPr>
              <a:t>,B</a:t>
            </a:r>
            <a:r>
              <a:rPr lang="zh-CN" altLang="en-US" smtClean="0">
                <a:solidFill>
                  <a:srgbClr val="A50021"/>
                </a:solidFill>
              </a:rPr>
              <a:t>符合题意。机场工作人员佩戴耳罩</a:t>
            </a:r>
            <a:r>
              <a:rPr lang="en-US" altLang="zh-CN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是在人耳处减弱噪声</a:t>
            </a:r>
            <a:r>
              <a:rPr lang="en-US" altLang="zh-CN" smtClean="0">
                <a:solidFill>
                  <a:srgbClr val="A50021"/>
                </a:solidFill>
              </a:rPr>
              <a:t>,C</a:t>
            </a:r>
            <a:r>
              <a:rPr lang="zh-CN" altLang="en-US" smtClean="0">
                <a:solidFill>
                  <a:srgbClr val="A50021"/>
                </a:solidFill>
              </a:rPr>
              <a:t>不符合题意。故选</a:t>
            </a:r>
            <a:r>
              <a:rPr lang="en-US" altLang="zh-CN" smtClean="0">
                <a:solidFill>
                  <a:srgbClr val="A50021"/>
                </a:solidFill>
              </a:rPr>
              <a:t>B</a:t>
            </a:r>
            <a:r>
              <a:rPr lang="zh-CN" altLang="en-US" smtClean="0">
                <a:solidFill>
                  <a:srgbClr val="A50021"/>
                </a:solidFill>
              </a:rPr>
              <a:t>。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6"/>
          <p:cNvSpPr txBox="1">
            <a:spLocks noChangeArrowheads="1"/>
          </p:cNvSpPr>
          <p:nvPr/>
        </p:nvSpPr>
        <p:spPr bwMode="auto">
          <a:xfrm>
            <a:off x="951670" y="643712"/>
            <a:ext cx="10715700" cy="64292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800" b="1" spc="150" smtClean="0">
                <a:solidFill>
                  <a:srgbClr val="1CB69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重难四　声学知识的应用</a:t>
            </a:r>
            <a:endParaRPr lang="zh-CN" altLang="en-US" sz="2800" b="1" spc="150" smtClean="0">
              <a:solidFill>
                <a:srgbClr val="1CB69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951670" y="1286654"/>
            <a:ext cx="4714908" cy="228601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smtClean="0"/>
              <a:t>8. </a:t>
            </a:r>
            <a:r>
              <a:rPr lang="en-US" sz="2400" smtClean="0">
                <a:solidFill>
                  <a:srgbClr val="18B48F"/>
                </a:solidFill>
              </a:rPr>
              <a:t>[2017</a:t>
            </a:r>
            <a:r>
              <a:rPr lang="en-US" altLang="zh-CN" sz="2400" smtClean="0">
                <a:solidFill>
                  <a:srgbClr val="18B48F"/>
                </a:solidFill>
              </a:rPr>
              <a:t>·</a:t>
            </a:r>
            <a:r>
              <a:rPr lang="zh-CN" altLang="en-US" sz="2400" smtClean="0">
                <a:solidFill>
                  <a:srgbClr val="18B48F"/>
                </a:solidFill>
              </a:rPr>
              <a:t>江西</a:t>
            </a:r>
            <a:r>
              <a:rPr lang="en-US" sz="2400" smtClean="0">
                <a:solidFill>
                  <a:srgbClr val="18B48F"/>
                </a:solidFill>
              </a:rPr>
              <a:t>]</a:t>
            </a:r>
            <a:r>
              <a:rPr lang="zh-CN" altLang="en-US" sz="2400" smtClean="0"/>
              <a:t>声音是由于物体的</a:t>
            </a:r>
            <a:endParaRPr lang="en-US" altLang="zh-CN" sz="2400" smtClean="0"/>
          </a:p>
          <a:p>
            <a:pPr>
              <a:lnSpc>
                <a:spcPct val="150000"/>
              </a:lnSpc>
            </a:pPr>
            <a:r>
              <a:rPr lang="zh-CN" altLang="en-US" sz="2400" i="1" u="sng" smtClean="0"/>
              <a:t>　　　</a:t>
            </a:r>
            <a:r>
              <a:rPr lang="zh-CN" altLang="en-US" sz="2400" smtClean="0"/>
              <a:t>产生的</a:t>
            </a:r>
            <a:r>
              <a:rPr lang="en-US" sz="2400" smtClean="0"/>
              <a:t>;</a:t>
            </a:r>
            <a:r>
              <a:rPr lang="zh-CN" altLang="en-US" sz="2400" smtClean="0"/>
              <a:t>当人在雪山中大声说话时</a:t>
            </a:r>
            <a:r>
              <a:rPr lang="en-US" sz="2400" smtClean="0"/>
              <a:t>,</a:t>
            </a:r>
            <a:r>
              <a:rPr lang="zh-CN" altLang="en-US" sz="2400" smtClean="0"/>
              <a:t>因为声音能传递</a:t>
            </a:r>
            <a:r>
              <a:rPr lang="zh-CN" altLang="en-US" sz="2400" i="1" u="sng" smtClean="0"/>
              <a:t>　    　　</a:t>
            </a:r>
            <a:r>
              <a:rPr lang="en-US" sz="2400" smtClean="0"/>
              <a:t>,</a:t>
            </a:r>
            <a:r>
              <a:rPr lang="zh-CN" altLang="en-US" sz="2400" smtClean="0"/>
              <a:t>所以就有可能诱发雪崩。</a:t>
            </a:r>
            <a:r>
              <a:rPr lang="en-US" sz="2400" smtClean="0"/>
              <a:t> </a:t>
            </a:r>
            <a:endParaRPr lang="zh-CN" altLang="en-US" sz="2400"/>
          </a:p>
        </p:txBody>
      </p:sp>
      <p:sp>
        <p:nvSpPr>
          <p:cNvPr id="7" name="TextBox 26"/>
          <p:cNvSpPr txBox="1">
            <a:spLocks noChangeArrowheads="1"/>
          </p:cNvSpPr>
          <p:nvPr/>
        </p:nvSpPr>
        <p:spPr bwMode="auto">
          <a:xfrm>
            <a:off x="6666710" y="1282562"/>
            <a:ext cx="4929222" cy="277741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zh-CN" altLang="en-US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答案</a:t>
            </a: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]</a:t>
            </a:r>
            <a:r>
              <a:rPr lang="zh-CN" altLang="en-US" smtClean="0">
                <a:solidFill>
                  <a:srgbClr val="A50021"/>
                </a:solidFill>
              </a:rPr>
              <a:t>振动　能量</a:t>
            </a:r>
            <a:endParaRPr lang="zh-CN" altLang="en-US" smtClean="0">
              <a:solidFill>
                <a:srgbClr val="A5002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zh-CN" smtClean="0">
                <a:solidFill>
                  <a:srgbClr val="A50021"/>
                </a:solidFill>
              </a:rPr>
              <a:t>[</a:t>
            </a:r>
            <a:r>
              <a:rPr lang="zh-CN" altLang="en-US" smtClean="0">
                <a:solidFill>
                  <a:srgbClr val="A50021"/>
                </a:solidFill>
              </a:rPr>
              <a:t>解析</a:t>
            </a:r>
            <a:r>
              <a:rPr lang="en-US" altLang="zh-CN" smtClean="0">
                <a:solidFill>
                  <a:srgbClr val="A50021"/>
                </a:solidFill>
              </a:rPr>
              <a:t>]</a:t>
            </a:r>
            <a:r>
              <a:rPr lang="zh-CN" altLang="en-US" smtClean="0">
                <a:solidFill>
                  <a:srgbClr val="A50021"/>
                </a:solidFill>
              </a:rPr>
              <a:t>声音是由于物体的振动产生的</a:t>
            </a:r>
            <a:r>
              <a:rPr lang="en-US" altLang="zh-CN" smtClean="0">
                <a:solidFill>
                  <a:srgbClr val="A50021"/>
                </a:solidFill>
              </a:rPr>
              <a:t>;</a:t>
            </a:r>
            <a:r>
              <a:rPr lang="zh-CN" altLang="en-US" smtClean="0">
                <a:solidFill>
                  <a:srgbClr val="A50021"/>
                </a:solidFill>
              </a:rPr>
              <a:t>当人在雪山中大声说话时</a:t>
            </a:r>
            <a:r>
              <a:rPr lang="en-US" altLang="zh-CN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因为声音能传递能量</a:t>
            </a:r>
            <a:r>
              <a:rPr lang="en-US" altLang="zh-CN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就有可能导致雪层滑动从而诱发雪崩。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矩形 2"/>
          <p:cNvSpPr/>
          <p:nvPr/>
        </p:nvSpPr>
        <p:spPr>
          <a:xfrm>
            <a:off x="951670" y="858026"/>
            <a:ext cx="10715700" cy="175432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smtClean="0"/>
              <a:t>9. </a:t>
            </a:r>
            <a:r>
              <a:rPr lang="en-US" sz="2400" smtClean="0">
                <a:solidFill>
                  <a:srgbClr val="18B48F"/>
                </a:solidFill>
              </a:rPr>
              <a:t>[2018</a:t>
            </a:r>
            <a:r>
              <a:rPr lang="en-US" altLang="zh-CN" sz="2400" smtClean="0">
                <a:solidFill>
                  <a:srgbClr val="18B48F"/>
                </a:solidFill>
              </a:rPr>
              <a:t>·</a:t>
            </a:r>
            <a:r>
              <a:rPr lang="zh-CN" altLang="en-US" sz="2400" smtClean="0">
                <a:solidFill>
                  <a:srgbClr val="18B48F"/>
                </a:solidFill>
              </a:rPr>
              <a:t>江西</a:t>
            </a:r>
            <a:r>
              <a:rPr lang="en-US" sz="2400" smtClean="0">
                <a:solidFill>
                  <a:srgbClr val="18B48F"/>
                </a:solidFill>
              </a:rPr>
              <a:t>]</a:t>
            </a:r>
            <a:r>
              <a:rPr lang="zh-CN" altLang="en-US" sz="2400" smtClean="0"/>
              <a:t>英语考试时</a:t>
            </a:r>
            <a:r>
              <a:rPr lang="en-US" sz="2400" smtClean="0"/>
              <a:t>,</a:t>
            </a:r>
            <a:r>
              <a:rPr lang="zh-CN" altLang="en-US" sz="2400" smtClean="0"/>
              <a:t>考生听到的英语听力材料声音是通过</a:t>
            </a:r>
            <a:r>
              <a:rPr lang="zh-CN" altLang="en-US" sz="2400" i="1" u="sng" smtClean="0"/>
              <a:t>　　　  </a:t>
            </a:r>
            <a:r>
              <a:rPr lang="zh-CN" altLang="en-US" sz="2400" smtClean="0"/>
              <a:t>传播到人耳中</a:t>
            </a:r>
            <a:r>
              <a:rPr lang="en-US" sz="2400" smtClean="0"/>
              <a:t>;</a:t>
            </a:r>
            <a:r>
              <a:rPr lang="zh-CN" altLang="en-US" sz="2400" smtClean="0"/>
              <a:t>为了不影响考试</a:t>
            </a:r>
            <a:r>
              <a:rPr lang="en-US" sz="2400" smtClean="0"/>
              <a:t>,</a:t>
            </a:r>
            <a:r>
              <a:rPr lang="zh-CN" altLang="en-US" sz="2400" smtClean="0"/>
              <a:t>要求监考老师尽量不要走动发出声音</a:t>
            </a:r>
            <a:r>
              <a:rPr lang="en-US" sz="2400" smtClean="0"/>
              <a:t>,</a:t>
            </a:r>
            <a:r>
              <a:rPr lang="zh-CN" altLang="en-US" sz="2400" smtClean="0"/>
              <a:t>这是从</a:t>
            </a:r>
            <a:r>
              <a:rPr lang="zh-CN" altLang="en-US" sz="2400" i="1" u="sng" smtClean="0"/>
              <a:t>　      　</a:t>
            </a:r>
            <a:r>
              <a:rPr lang="zh-CN" altLang="en-US" sz="2400" smtClean="0"/>
              <a:t>处减弱噪声。</a:t>
            </a:r>
            <a:r>
              <a:rPr lang="en-US" sz="2400" smtClean="0"/>
              <a:t> </a:t>
            </a:r>
            <a:endParaRPr lang="zh-CN" altLang="en-US" sz="2400"/>
          </a:p>
        </p:txBody>
      </p:sp>
      <p:sp>
        <p:nvSpPr>
          <p:cNvPr id="4" name="Rectangle 14"/>
          <p:cNvSpPr>
            <a:spLocks noChangeArrowheads="1"/>
          </p:cNvSpPr>
          <p:nvPr/>
        </p:nvSpPr>
        <p:spPr bwMode="auto">
          <a:xfrm>
            <a:off x="9632771" y="858026"/>
            <a:ext cx="891591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空气 </a:t>
            </a:r>
            <a:endParaRPr lang="zh-CN" altLang="en-US" b="1" smtClean="0">
              <a:solidFill>
                <a:srgbClr val="A50021"/>
              </a:solidFill>
            </a:endParaRPr>
          </a:p>
        </p:txBody>
      </p:sp>
      <p:sp>
        <p:nvSpPr>
          <p:cNvPr id="5" name="Rectangle 14"/>
          <p:cNvSpPr>
            <a:spLocks noChangeArrowheads="1"/>
          </p:cNvSpPr>
          <p:nvPr/>
        </p:nvSpPr>
        <p:spPr bwMode="auto">
          <a:xfrm>
            <a:off x="10310048" y="1429530"/>
            <a:ext cx="800219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声源</a:t>
            </a:r>
            <a:endParaRPr lang="zh-CN" altLang="en-US" b="1" smtClean="0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951670" y="715150"/>
            <a:ext cx="5929354" cy="350046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smtClean="0"/>
              <a:t>10. </a:t>
            </a:r>
            <a:r>
              <a:rPr lang="zh-CN" altLang="en-US" sz="2400" smtClean="0"/>
              <a:t>如图</a:t>
            </a:r>
            <a:r>
              <a:rPr lang="en-US" sz="2400" smtClean="0"/>
              <a:t>1-7</a:t>
            </a:r>
            <a:r>
              <a:rPr lang="zh-CN" altLang="en-US" sz="2400" smtClean="0"/>
              <a:t>所示</a:t>
            </a:r>
            <a:r>
              <a:rPr lang="en-US" sz="2400" smtClean="0"/>
              <a:t>,</a:t>
            </a:r>
            <a:r>
              <a:rPr lang="zh-CN" altLang="en-US" sz="2400" smtClean="0"/>
              <a:t>医生正在用听诊器为病人诊病</a:t>
            </a:r>
            <a:r>
              <a:rPr lang="en-US" sz="2400" smtClean="0"/>
              <a:t>,</a:t>
            </a:r>
            <a:r>
              <a:rPr lang="zh-CN" altLang="en-US" sz="2400" smtClean="0"/>
              <a:t>听诊器运用了声音</a:t>
            </a:r>
            <a:r>
              <a:rPr lang="zh-CN" altLang="en-US" sz="2400" i="1" u="sng" smtClean="0"/>
              <a:t>　　　　</a:t>
            </a:r>
            <a:r>
              <a:rPr lang="en-US" sz="2400" smtClean="0"/>
              <a:t>(</a:t>
            </a:r>
            <a:r>
              <a:rPr lang="zh-CN" altLang="en-US" sz="2400" smtClean="0"/>
              <a:t>选填“具有能量”或“传递信息”</a:t>
            </a:r>
            <a:r>
              <a:rPr lang="en-US" sz="2400" smtClean="0"/>
              <a:t>)</a:t>
            </a:r>
            <a:r>
              <a:rPr lang="zh-CN" altLang="en-US" sz="2400" smtClean="0"/>
              <a:t>的特点</a:t>
            </a:r>
            <a:r>
              <a:rPr lang="en-US" sz="2400" smtClean="0"/>
              <a:t>;</a:t>
            </a:r>
            <a:r>
              <a:rPr lang="zh-CN" altLang="en-US" sz="2400" smtClean="0"/>
              <a:t>来自患者的声音通过橡皮管传送到医生的耳朵</a:t>
            </a:r>
            <a:r>
              <a:rPr lang="en-US" sz="2400" smtClean="0"/>
              <a:t>,</a:t>
            </a:r>
            <a:r>
              <a:rPr lang="zh-CN" altLang="en-US" sz="2400" smtClean="0"/>
              <a:t>这样可以提高声音的</a:t>
            </a:r>
            <a:r>
              <a:rPr lang="zh-CN" altLang="en-US" sz="2400" i="1" u="sng" smtClean="0"/>
              <a:t>　　　　</a:t>
            </a:r>
            <a:r>
              <a:rPr lang="en-US" sz="2400" smtClean="0"/>
              <a:t>(</a:t>
            </a:r>
            <a:r>
              <a:rPr lang="zh-CN" altLang="en-US" sz="2400" smtClean="0"/>
              <a:t>选填“音调”或“响度”</a:t>
            </a:r>
            <a:r>
              <a:rPr lang="en-US" sz="2400" smtClean="0"/>
              <a:t>)</a:t>
            </a:r>
            <a:r>
              <a:rPr lang="zh-CN" altLang="en-US" sz="2400" smtClean="0"/>
              <a:t>。</a:t>
            </a:r>
            <a:r>
              <a:rPr lang="en-US" sz="2400" smtClean="0"/>
              <a:t> </a:t>
            </a:r>
            <a:endParaRPr lang="zh-CN" altLang="en-US" sz="2400"/>
          </a:p>
        </p:txBody>
      </p:sp>
      <p:sp>
        <p:nvSpPr>
          <p:cNvPr id="3" name="矩形 2"/>
          <p:cNvSpPr/>
          <p:nvPr/>
        </p:nvSpPr>
        <p:spPr>
          <a:xfrm>
            <a:off x="3380562" y="5430058"/>
            <a:ext cx="9877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mtClean="0"/>
              <a:t>图</a:t>
            </a:r>
            <a:r>
              <a:rPr lang="en-US" smtClean="0"/>
              <a:t>1-7</a:t>
            </a:r>
            <a:endParaRPr lang="zh-CN" altLang="en-US"/>
          </a:p>
        </p:txBody>
      </p:sp>
      <p:pic>
        <p:nvPicPr>
          <p:cNvPr id="4" name="a3.jpg" descr="id:2147498601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2711187" y="3715546"/>
            <a:ext cx="2526763" cy="1724522"/>
          </a:xfrm>
          <a:prstGeom prst="rect">
            <a:avLst/>
          </a:prstGeom>
        </p:spPr>
      </p:pic>
      <p:sp>
        <p:nvSpPr>
          <p:cNvPr id="5" name="TextBox 26"/>
          <p:cNvSpPr txBox="1">
            <a:spLocks noChangeArrowheads="1"/>
          </p:cNvSpPr>
          <p:nvPr/>
        </p:nvSpPr>
        <p:spPr bwMode="auto">
          <a:xfrm>
            <a:off x="6952462" y="715150"/>
            <a:ext cx="4714908" cy="339669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zh-CN" altLang="en-US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答案</a:t>
            </a: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]</a:t>
            </a:r>
            <a:r>
              <a:rPr lang="zh-CN" altLang="en-US" smtClean="0">
                <a:solidFill>
                  <a:srgbClr val="A50021"/>
                </a:solidFill>
              </a:rPr>
              <a:t>传递信息　响度</a:t>
            </a:r>
            <a:endParaRPr lang="zh-CN" altLang="en-US" smtClean="0">
              <a:solidFill>
                <a:srgbClr val="A5002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zh-CN" smtClean="0">
                <a:solidFill>
                  <a:srgbClr val="A50021"/>
                </a:solidFill>
              </a:rPr>
              <a:t>[</a:t>
            </a:r>
            <a:r>
              <a:rPr lang="zh-CN" altLang="en-US" smtClean="0">
                <a:solidFill>
                  <a:srgbClr val="A50021"/>
                </a:solidFill>
              </a:rPr>
              <a:t>解析</a:t>
            </a:r>
            <a:r>
              <a:rPr lang="en-US" altLang="zh-CN" smtClean="0">
                <a:solidFill>
                  <a:srgbClr val="A50021"/>
                </a:solidFill>
              </a:rPr>
              <a:t>]</a:t>
            </a:r>
            <a:r>
              <a:rPr lang="zh-CN" altLang="en-US" smtClean="0">
                <a:solidFill>
                  <a:srgbClr val="A50021"/>
                </a:solidFill>
              </a:rPr>
              <a:t>医生用听诊器为病人诊病</a:t>
            </a:r>
            <a:r>
              <a:rPr lang="en-US" altLang="zh-CN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是利用了声音能传递信息</a:t>
            </a:r>
            <a:r>
              <a:rPr lang="en-US" altLang="zh-CN" smtClean="0">
                <a:solidFill>
                  <a:srgbClr val="A50021"/>
                </a:solidFill>
              </a:rPr>
              <a:t>;</a:t>
            </a:r>
            <a:r>
              <a:rPr lang="zh-CN" altLang="en-US" smtClean="0">
                <a:solidFill>
                  <a:srgbClr val="A50021"/>
                </a:solidFill>
              </a:rPr>
              <a:t>来自患者的声音通过橡皮管传送到医生的耳朵</a:t>
            </a:r>
            <a:r>
              <a:rPr lang="en-US" altLang="zh-CN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橡皮管减小了声音的分散</a:t>
            </a:r>
            <a:r>
              <a:rPr lang="en-US" altLang="zh-CN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提高了响度。</a:t>
            </a:r>
            <a:endParaRPr lang="zh-CN" altLang="en-US">
              <a:solidFill>
                <a:srgbClr val="A50021"/>
              </a:solidFill>
            </a:endParaRPr>
          </a:p>
        </p:txBody>
      </p:sp>
      <p:pic>
        <p:nvPicPr>
          <p:cNvPr id="6" name="New picture"/>
          <p:cNvPicPr/>
          <p:nvPr/>
        </p:nvPicPr>
        <p:blipFill>
          <a:blip r:embed="rId3"/>
          <a:stretch>
            <a:fillRect/>
          </a:stretch>
        </p:blipFill>
        <p:spPr>
          <a:xfrm>
            <a:off x="11264900" y="11684000"/>
            <a:ext cx="304800" cy="228600"/>
          </a:xfrm>
          <a:prstGeom prst="cube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" name="TextBox 8"/>
          <p:cNvSpPr txBox="1"/>
          <p:nvPr/>
        </p:nvSpPr>
        <p:spPr>
          <a:xfrm>
            <a:off x="951670" y="1358092"/>
            <a:ext cx="107157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smtClean="0"/>
              <a:t>1.</a:t>
            </a:r>
            <a:r>
              <a:rPr lang="zh-CN" altLang="en-US" b="1" smtClean="0"/>
              <a:t>声音的产生</a:t>
            </a:r>
            <a:endParaRPr lang="zh-CN" altLang="en-US" b="1" smtClean="0"/>
          </a:p>
          <a:p>
            <a:pPr indent="457200">
              <a:lnSpc>
                <a:spcPct val="150000"/>
              </a:lnSpc>
            </a:pPr>
            <a:r>
              <a:rPr lang="zh-CN" altLang="en-US" smtClean="0"/>
              <a:t>声音是由物体的</a:t>
            </a:r>
            <a:r>
              <a:rPr lang="zh-CN" altLang="en-US" i="1" u="sng" smtClean="0"/>
              <a:t>　　　　</a:t>
            </a:r>
            <a:r>
              <a:rPr lang="zh-CN" altLang="en-US" smtClean="0"/>
              <a:t>产生的。一切发声的物体都在</a:t>
            </a:r>
            <a:r>
              <a:rPr lang="zh-CN" altLang="en-US" i="1" u="sng" smtClean="0"/>
              <a:t>　　　　</a:t>
            </a:r>
            <a:r>
              <a:rPr lang="en-US" smtClean="0"/>
              <a:t>,</a:t>
            </a:r>
            <a:endParaRPr lang="en-US" smtClean="0"/>
          </a:p>
          <a:p>
            <a:pPr>
              <a:lnSpc>
                <a:spcPct val="150000"/>
              </a:lnSpc>
            </a:pPr>
            <a:r>
              <a:rPr lang="zh-CN" altLang="en-US" smtClean="0"/>
              <a:t>物体振动停止</a:t>
            </a:r>
            <a:r>
              <a:rPr lang="en-US" smtClean="0"/>
              <a:t>, </a:t>
            </a:r>
            <a:r>
              <a:rPr lang="zh-CN" altLang="en-US" smtClean="0"/>
              <a:t>发声也停止。</a:t>
            </a:r>
            <a:r>
              <a:rPr lang="en-US" smtClean="0"/>
              <a:t> </a:t>
            </a:r>
            <a:endParaRPr lang="zh-CN" altLang="en-US" smtClean="0"/>
          </a:p>
          <a:p>
            <a:pPr>
              <a:lnSpc>
                <a:spcPct val="150000"/>
              </a:lnSpc>
            </a:pPr>
            <a:r>
              <a:rPr lang="zh-CN" altLang="en-US" smtClean="0"/>
              <a:t>注</a:t>
            </a:r>
            <a:r>
              <a:rPr lang="en-US" smtClean="0"/>
              <a:t>:(1)</a:t>
            </a:r>
            <a:r>
              <a:rPr lang="zh-CN" altLang="en-US" smtClean="0"/>
              <a:t>不能说振动停止</a:t>
            </a:r>
            <a:r>
              <a:rPr lang="en-US" smtClean="0"/>
              <a:t>,</a:t>
            </a:r>
            <a:r>
              <a:rPr lang="zh-CN" altLang="en-US" smtClean="0"/>
              <a:t>声音也停止</a:t>
            </a:r>
            <a:r>
              <a:rPr lang="en-US" smtClean="0"/>
              <a:t>,</a:t>
            </a:r>
            <a:r>
              <a:rPr lang="zh-CN" altLang="en-US" smtClean="0"/>
              <a:t>声音还会在介质中继续传播</a:t>
            </a:r>
            <a:r>
              <a:rPr lang="en-US" smtClean="0"/>
              <a:t>,</a:t>
            </a:r>
            <a:r>
              <a:rPr lang="zh-CN" altLang="en-US" smtClean="0"/>
              <a:t>不会立即消失。</a:t>
            </a:r>
            <a:endParaRPr lang="zh-CN" altLang="en-US" smtClean="0"/>
          </a:p>
          <a:p>
            <a:pPr>
              <a:lnSpc>
                <a:spcPct val="150000"/>
              </a:lnSpc>
            </a:pPr>
            <a:r>
              <a:rPr lang="en-US" smtClean="0"/>
              <a:t>(2)</a:t>
            </a:r>
            <a:r>
              <a:rPr lang="zh-CN" altLang="en-US" smtClean="0"/>
              <a:t>发声体的辨识</a:t>
            </a:r>
            <a:r>
              <a:rPr lang="en-US" smtClean="0"/>
              <a:t>:①</a:t>
            </a:r>
            <a:r>
              <a:rPr lang="zh-CN" altLang="en-US" smtClean="0"/>
              <a:t>打击乐器的声音是由被击打部分的振动产生的</a:t>
            </a:r>
            <a:r>
              <a:rPr lang="en-US" smtClean="0"/>
              <a:t>;②</a:t>
            </a:r>
            <a:r>
              <a:rPr lang="zh-CN" altLang="en-US" smtClean="0"/>
              <a:t>管乐器的声音是由管内空气柱的振动产生的</a:t>
            </a:r>
            <a:r>
              <a:rPr lang="en-US" smtClean="0"/>
              <a:t>;③</a:t>
            </a:r>
            <a:r>
              <a:rPr lang="zh-CN" altLang="en-US" smtClean="0"/>
              <a:t>弦乐器的声音是由弦的振动产生的</a:t>
            </a:r>
            <a:r>
              <a:rPr lang="en-US" smtClean="0"/>
              <a:t>;④</a:t>
            </a:r>
            <a:r>
              <a:rPr lang="zh-CN" altLang="en-US" smtClean="0"/>
              <a:t>人的说话声是由声带振动产生的。</a:t>
            </a:r>
            <a:endParaRPr lang="zh-CN" altLang="en-US"/>
          </a:p>
        </p:txBody>
      </p:sp>
      <p:sp>
        <p:nvSpPr>
          <p:cNvPr id="3" name="文本框 16"/>
          <p:cNvSpPr txBox="1">
            <a:spLocks noChangeArrowheads="1"/>
          </p:cNvSpPr>
          <p:nvPr/>
        </p:nvSpPr>
        <p:spPr bwMode="auto">
          <a:xfrm>
            <a:off x="951670" y="643712"/>
            <a:ext cx="10644262" cy="71903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800" b="1" spc="150" smtClean="0">
                <a:solidFill>
                  <a:srgbClr val="1CB69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考点一　声音的产生和传播</a:t>
            </a:r>
            <a:endParaRPr lang="zh-CN" altLang="en-US" sz="2800">
              <a:solidFill>
                <a:srgbClr val="1CB69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470" name="Rectangle 14"/>
          <p:cNvSpPr>
            <a:spLocks noChangeArrowheads="1"/>
          </p:cNvSpPr>
          <p:nvPr/>
        </p:nvSpPr>
        <p:spPr bwMode="auto">
          <a:xfrm>
            <a:off x="3862958" y="1773610"/>
            <a:ext cx="891591" cy="58041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b="1" i="0" u="none" strike="noStrike" cap="none" normalizeH="0" baseline="0" smtClean="0">
                <a:ln>
                  <a:noFill/>
                </a:ln>
                <a:solidFill>
                  <a:srgbClr val="A5002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振动</a:t>
            </a:r>
            <a:r>
              <a:rPr kumimoji="0" lang="en-US" altLang="zh-CN" b="1" i="1" u="none" strike="noStrike" cap="none" normalizeH="0" baseline="0" smtClean="0">
                <a:ln>
                  <a:noFill/>
                </a:ln>
                <a:solidFill>
                  <a:srgbClr val="A5002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endParaRPr kumimoji="0" lang="zh-CN" alt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0" name="Rectangle 14"/>
          <p:cNvSpPr>
            <a:spLocks noChangeArrowheads="1"/>
          </p:cNvSpPr>
          <p:nvPr/>
        </p:nvSpPr>
        <p:spPr bwMode="auto">
          <a:xfrm>
            <a:off x="8948031" y="1773610"/>
            <a:ext cx="891591" cy="58041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b="1" i="0" u="none" strike="noStrike" cap="none" normalizeH="0" baseline="0" smtClean="0">
                <a:ln>
                  <a:noFill/>
                </a:ln>
                <a:solidFill>
                  <a:srgbClr val="A5002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振动</a:t>
            </a:r>
            <a:r>
              <a:rPr kumimoji="0" lang="en-US" altLang="zh-CN" b="1" i="1" u="none" strike="noStrike" cap="none" normalizeH="0" baseline="0" smtClean="0">
                <a:ln>
                  <a:noFill/>
                </a:ln>
                <a:solidFill>
                  <a:srgbClr val="A5002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endParaRPr kumimoji="0" lang="zh-CN" alt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70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extBox 1"/>
          <p:cNvSpPr txBox="1"/>
          <p:nvPr/>
        </p:nvSpPr>
        <p:spPr>
          <a:xfrm>
            <a:off x="951670" y="715150"/>
            <a:ext cx="107157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smtClean="0"/>
              <a:t>2.</a:t>
            </a:r>
            <a:r>
              <a:rPr lang="zh-CN" altLang="en-US" b="1" smtClean="0"/>
              <a:t>声音的传播</a:t>
            </a:r>
            <a:endParaRPr lang="zh-CN" altLang="en-US" b="1" smtClean="0"/>
          </a:p>
          <a:p>
            <a:pPr indent="457200">
              <a:lnSpc>
                <a:spcPct val="150000"/>
              </a:lnSpc>
            </a:pPr>
            <a:r>
              <a:rPr lang="zh-CN" altLang="en-US" smtClean="0"/>
              <a:t>声音的传播需要介质</a:t>
            </a:r>
            <a:r>
              <a:rPr lang="en-US" smtClean="0"/>
              <a:t>,</a:t>
            </a:r>
            <a:r>
              <a:rPr lang="zh-CN" altLang="en-US" smtClean="0"/>
              <a:t>一切固体、液体、气体都是传播声音的介质。通常听到的声音是靠</a:t>
            </a:r>
            <a:r>
              <a:rPr lang="zh-CN" altLang="en-US" i="1" u="sng" smtClean="0"/>
              <a:t>　  　     </a:t>
            </a:r>
            <a:r>
              <a:rPr lang="zh-CN" altLang="en-US" smtClean="0"/>
              <a:t>传播的</a:t>
            </a:r>
            <a:r>
              <a:rPr lang="en-US" smtClean="0"/>
              <a:t>,</a:t>
            </a:r>
            <a:r>
              <a:rPr lang="zh-CN" altLang="en-US" i="1" u="sng" smtClean="0"/>
              <a:t>　　　　</a:t>
            </a:r>
            <a:r>
              <a:rPr lang="zh-CN" altLang="en-US" smtClean="0"/>
              <a:t>不能传声。</a:t>
            </a:r>
            <a:r>
              <a:rPr lang="en-US" smtClean="0"/>
              <a:t> </a:t>
            </a:r>
            <a:endParaRPr lang="zh-CN" altLang="en-US"/>
          </a:p>
        </p:txBody>
      </p:sp>
      <p:sp>
        <p:nvSpPr>
          <p:cNvPr id="5" name="Rectangle 14"/>
          <p:cNvSpPr>
            <a:spLocks noChangeArrowheads="1"/>
          </p:cNvSpPr>
          <p:nvPr/>
        </p:nvSpPr>
        <p:spPr bwMode="auto">
          <a:xfrm>
            <a:off x="3024013" y="1715282"/>
            <a:ext cx="982961" cy="58105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smtClean="0">
                <a:solidFill>
                  <a:srgbClr val="A50021"/>
                </a:solidFill>
              </a:rPr>
              <a:t> </a:t>
            </a:r>
            <a:r>
              <a:rPr lang="zh-CN" altLang="en-US" b="1" smtClean="0">
                <a:solidFill>
                  <a:srgbClr val="A50021"/>
                </a:solidFill>
              </a:rPr>
              <a:t>空气</a:t>
            </a:r>
            <a:r>
              <a:rPr lang="en-US" altLang="zh-CN" b="1" i="1" smtClean="0">
                <a:solidFill>
                  <a:srgbClr val="A50021"/>
                </a:solidFill>
              </a:rPr>
              <a:t> 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6" name="Rectangle 14"/>
          <p:cNvSpPr>
            <a:spLocks noChangeArrowheads="1"/>
          </p:cNvSpPr>
          <p:nvPr/>
        </p:nvSpPr>
        <p:spPr bwMode="auto">
          <a:xfrm>
            <a:off x="5366995" y="1715282"/>
            <a:ext cx="800219" cy="58105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smtClean="0">
                <a:solidFill>
                  <a:srgbClr val="A50021"/>
                </a:solidFill>
              </a:rPr>
              <a:t>真空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extBox 1"/>
          <p:cNvSpPr txBox="1"/>
          <p:nvPr/>
        </p:nvSpPr>
        <p:spPr>
          <a:xfrm>
            <a:off x="951670" y="715150"/>
            <a:ext cx="107157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smtClean="0"/>
              <a:t>3.</a:t>
            </a:r>
            <a:r>
              <a:rPr lang="zh-CN" altLang="en-US" b="1" smtClean="0"/>
              <a:t>声速</a:t>
            </a:r>
            <a:endParaRPr lang="zh-CN" altLang="en-US" b="1" smtClean="0"/>
          </a:p>
          <a:p>
            <a:pPr indent="457200">
              <a:lnSpc>
                <a:spcPct val="150000"/>
              </a:lnSpc>
            </a:pPr>
            <a:r>
              <a:rPr lang="zh-CN" altLang="en-US" smtClean="0"/>
              <a:t>不同介质中的声速不同</a:t>
            </a:r>
            <a:r>
              <a:rPr lang="en-US" smtClean="0"/>
              <a:t>,</a:t>
            </a:r>
            <a:r>
              <a:rPr lang="zh-CN" altLang="en-US" smtClean="0"/>
              <a:t>一般说来</a:t>
            </a:r>
            <a:r>
              <a:rPr lang="en-US" i="1" smtClean="0"/>
              <a:t>v</a:t>
            </a:r>
            <a:r>
              <a:rPr lang="zh-CN" altLang="en-US" baseline="-25000" smtClean="0"/>
              <a:t>固</a:t>
            </a:r>
            <a:r>
              <a:rPr lang="zh-CN" altLang="en-US" i="1" u="sng" smtClean="0"/>
              <a:t>　    　</a:t>
            </a:r>
            <a:r>
              <a:rPr lang="en-US" i="1" smtClean="0"/>
              <a:t>v</a:t>
            </a:r>
            <a:r>
              <a:rPr lang="zh-CN" altLang="en-US" baseline="-25000" smtClean="0"/>
              <a:t>液</a:t>
            </a:r>
            <a:r>
              <a:rPr lang="zh-CN" altLang="en-US" i="1" u="sng" smtClean="0"/>
              <a:t>　   　</a:t>
            </a:r>
            <a:r>
              <a:rPr lang="en-US" i="1" smtClean="0"/>
              <a:t>v</a:t>
            </a:r>
            <a:r>
              <a:rPr lang="zh-CN" altLang="en-US" baseline="-25000" smtClean="0"/>
              <a:t>气</a:t>
            </a:r>
            <a:r>
              <a:rPr lang="en-US" smtClean="0"/>
              <a:t>;15 ℃</a:t>
            </a:r>
            <a:r>
              <a:rPr lang="zh-CN" altLang="en-US" smtClean="0"/>
              <a:t>时空气中的传声速度为</a:t>
            </a:r>
            <a:r>
              <a:rPr lang="zh-CN" altLang="en-US" i="1" u="sng" smtClean="0"/>
              <a:t>　</a:t>
            </a:r>
            <a:r>
              <a:rPr lang="zh-CN" altLang="en-US" u="sng" smtClean="0"/>
              <a:t>   </a:t>
            </a:r>
            <a:r>
              <a:rPr lang="zh-CN" altLang="en-US" i="1" u="sng" smtClean="0"/>
              <a:t>　     </a:t>
            </a:r>
            <a:r>
              <a:rPr lang="en-US" smtClean="0"/>
              <a:t>m/s</a:t>
            </a:r>
            <a:r>
              <a:rPr lang="zh-CN" altLang="en-US" smtClean="0"/>
              <a:t>。声速与介质的种类和温度有关。</a:t>
            </a:r>
            <a:r>
              <a:rPr lang="en-US" smtClean="0"/>
              <a:t> </a:t>
            </a:r>
            <a:endParaRPr lang="zh-CN" altLang="en-US"/>
          </a:p>
        </p:txBody>
      </p:sp>
      <p:graphicFrame>
        <p:nvGraphicFramePr>
          <p:cNvPr id="72706" name="Object 2"/>
          <p:cNvGraphicFramePr>
            <a:graphicFrameLocks noChangeAspect="1"/>
          </p:cNvGraphicFramePr>
          <p:nvPr/>
        </p:nvGraphicFramePr>
        <p:xfrm>
          <a:off x="1486694" y="2781722"/>
          <a:ext cx="10369152" cy="1602378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38" name="文档" r:id="rId2" imgW="10998835" imgH="1677670" progId="Word.Document.12">
                  <p:embed/>
                </p:oleObj>
              </mc:Choice>
              <mc:Fallback>
                <p:oleObj name="文档" r:id="rId2" imgW="10998835" imgH="1677670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486694" y="2781722"/>
                        <a:ext cx="10369152" cy="1602378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14"/>
          <p:cNvSpPr>
            <a:spLocks noChangeArrowheads="1"/>
          </p:cNvSpPr>
          <p:nvPr/>
        </p:nvSpPr>
        <p:spPr bwMode="auto">
          <a:xfrm>
            <a:off x="6468590" y="1215216"/>
            <a:ext cx="418704" cy="58105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smtClean="0">
                <a:solidFill>
                  <a:srgbClr val="A50021"/>
                </a:solidFill>
              </a:rPr>
              <a:t>&gt;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5" name="Rectangle 14"/>
          <p:cNvSpPr>
            <a:spLocks noChangeArrowheads="1"/>
          </p:cNvSpPr>
          <p:nvPr/>
        </p:nvSpPr>
        <p:spPr bwMode="auto">
          <a:xfrm>
            <a:off x="7764734" y="1215216"/>
            <a:ext cx="418704" cy="58105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smtClean="0">
                <a:solidFill>
                  <a:srgbClr val="A50021"/>
                </a:solidFill>
              </a:rPr>
              <a:t>&gt;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6" name="Rectangle 14"/>
          <p:cNvSpPr>
            <a:spLocks noChangeArrowheads="1"/>
          </p:cNvSpPr>
          <p:nvPr/>
        </p:nvSpPr>
        <p:spPr bwMode="auto">
          <a:xfrm>
            <a:off x="2534765" y="1715282"/>
            <a:ext cx="752129" cy="58105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smtClean="0">
                <a:solidFill>
                  <a:srgbClr val="A50021"/>
                </a:solidFill>
              </a:rPr>
              <a:t>340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6" name="文本框 16"/>
          <p:cNvSpPr txBox="1">
            <a:spLocks noChangeArrowheads="1"/>
          </p:cNvSpPr>
          <p:nvPr/>
        </p:nvSpPr>
        <p:spPr bwMode="auto">
          <a:xfrm>
            <a:off x="951670" y="673922"/>
            <a:ext cx="10644262" cy="64292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800" b="1" spc="150" smtClean="0">
                <a:solidFill>
                  <a:srgbClr val="1CB69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考点二　乐音的特性</a:t>
            </a:r>
            <a:endParaRPr lang="zh-CN" altLang="en-US" sz="2800" b="1" spc="150" smtClean="0">
              <a:solidFill>
                <a:srgbClr val="1CB69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18" name="表格 17"/>
          <p:cNvGraphicFramePr>
            <a:graphicFrameLocks noGrp="1"/>
          </p:cNvGraphicFramePr>
          <p:nvPr/>
        </p:nvGraphicFramePr>
        <p:xfrm>
          <a:off x="1023107" y="1443856"/>
          <a:ext cx="10501386" cy="4937760"/>
        </p:xfrm>
        <a:graphic>
          <a:graphicData uri="http://schemas.openxmlformats.org/drawingml/2006/table">
            <a:tbl>
              <a:tblPr/>
              <a:tblGrid>
                <a:gridCol w="857257"/>
                <a:gridCol w="3071834"/>
                <a:gridCol w="3714776"/>
                <a:gridCol w="2857519"/>
              </a:tblGrid>
              <a:tr h="0"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特性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音调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响度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音色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定义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声音的高低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声音的强弱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声音的品质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影响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因素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i="1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发声体的振动频率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: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频率越高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,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音调</a:t>
                      </a:r>
                      <a:r>
                        <a:rPr lang="zh-CN" sz="2400" kern="100" smtClean="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越</a:t>
                      </a:r>
                      <a:r>
                        <a:rPr lang="en-US" altLang="zh-CN" sz="2400" i="1" u="sng" kern="100" smtClean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      </a:t>
                      </a:r>
                      <a:r>
                        <a:rPr lang="en-US" sz="2400" i="1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 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66675" marR="66675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i="1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发声体的振幅和距发声体的距离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: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振幅越大、距发声体越近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,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响度越</a:t>
                      </a:r>
                      <a:r>
                        <a:rPr lang="zh-CN" sz="2400" i="1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</a:t>
                      </a:r>
                      <a:r>
                        <a:rPr lang="en-US" altLang="zh-CN" sz="2400" i="1" u="sng" kern="100" smtClean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      </a:t>
                      </a:r>
                      <a:r>
                        <a:rPr lang="en-US" sz="2400" i="1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 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i="1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发声体本身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: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材料、形状、结构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改变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方法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i="1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①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弦乐器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: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弦绷得越紧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,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长度越短、越细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,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音调越高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;②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管乐器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: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空气柱越短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,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音调越高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66675" marR="66675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i="1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①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弦乐器、打击乐器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: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用力越大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,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响度越大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;②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管乐器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: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吹奏的力度越大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,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响度越大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i="1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改变发声体的材料、结构等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9" name="Rectangle 14"/>
          <p:cNvSpPr>
            <a:spLocks noChangeArrowheads="1"/>
          </p:cNvSpPr>
          <p:nvPr/>
        </p:nvSpPr>
        <p:spPr bwMode="auto">
          <a:xfrm>
            <a:off x="4237818" y="3280785"/>
            <a:ext cx="492443" cy="58105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smtClean="0">
                <a:solidFill>
                  <a:srgbClr val="A50021"/>
                </a:solidFill>
              </a:rPr>
              <a:t>高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20" name="Rectangle 14"/>
          <p:cNvSpPr>
            <a:spLocks noChangeArrowheads="1"/>
          </p:cNvSpPr>
          <p:nvPr/>
        </p:nvSpPr>
        <p:spPr bwMode="auto">
          <a:xfrm>
            <a:off x="7095338" y="3568817"/>
            <a:ext cx="492443" cy="58105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smtClean="0">
                <a:solidFill>
                  <a:srgbClr val="A50021"/>
                </a:solidFill>
              </a:rPr>
              <a:t>大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7" name="Rectangle 1"/>
          <p:cNvSpPr>
            <a:spLocks noChangeArrowheads="1"/>
          </p:cNvSpPr>
          <p:nvPr/>
        </p:nvSpPr>
        <p:spPr bwMode="auto">
          <a:xfrm>
            <a:off x="10661967" y="643712"/>
            <a:ext cx="1005403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kumimoji="0" lang="zh-CN" altLang="en-US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续表</a:t>
            </a:r>
            <a:r>
              <a:rPr kumimoji="0" lang="en-US" altLang="zh-CN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  <a:endParaRPr kumimoji="0" lang="en-US" altLang="zh-CN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graphicFrame>
        <p:nvGraphicFramePr>
          <p:cNvPr id="16" name="表格 15"/>
          <p:cNvGraphicFramePr>
            <a:graphicFrameLocks noGrp="1"/>
          </p:cNvGraphicFramePr>
          <p:nvPr/>
        </p:nvGraphicFramePr>
        <p:xfrm>
          <a:off x="951669" y="1072340"/>
          <a:ext cx="10572825" cy="2743200"/>
        </p:xfrm>
        <a:graphic>
          <a:graphicData uri="http://schemas.openxmlformats.org/drawingml/2006/table">
            <a:tbl>
              <a:tblPr/>
              <a:tblGrid>
                <a:gridCol w="857257"/>
                <a:gridCol w="3071862"/>
                <a:gridCol w="3321853"/>
                <a:gridCol w="3321853"/>
              </a:tblGrid>
              <a:tr h="0"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日常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生活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i="1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①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男低音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(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低沉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),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女高音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(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尖细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);②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手指按压弦的不同位置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66675" marR="66675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i="1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①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引吭高歌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;②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震耳欲聋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;③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低声细语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;④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击鼓时力度不同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,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声音不同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i="1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①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闻其声知其人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;②</a:t>
                      </a:r>
                      <a:r>
                        <a:rPr lang="zh-CN" sz="2400" kern="100" smtClean="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用</a:t>
                      </a:r>
                      <a:r>
                        <a:rPr lang="en-US" altLang="zh-CN" sz="2400" kern="100" smtClean="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           </a:t>
                      </a:r>
                      <a:r>
                        <a:rPr lang="zh-CN" sz="2400" kern="100" smtClean="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声音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区分不同的演奏乐器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;③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模仿别人的声音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区别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 vert="horz" wrap="square"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i="1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①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音调与响度无关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;②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音色只与发声体本身有关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;③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在同一介质传播过程中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,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声速、音调、音色不变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66675" marR="66675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 vert="horz" wrap="square"/>
                    <a:lstStyle/>
                    <a:p/>
                  </a:txBody>
                  <a:tcPr/>
                </a:tc>
                <a:tc hMerge="1">
                  <a:txBody>
                    <a:bodyPr vert="horz" wrap="square"/>
                    <a:lstStyle/>
                    <a:p/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/>
</p:sld>
</file>

<file path=ppt/slides/slide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6"/>
          <p:cNvSpPr txBox="1">
            <a:spLocks noChangeArrowheads="1"/>
          </p:cNvSpPr>
          <p:nvPr/>
        </p:nvSpPr>
        <p:spPr bwMode="auto">
          <a:xfrm>
            <a:off x="951670" y="643712"/>
            <a:ext cx="10644262" cy="64292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800" b="1" spc="150" smtClean="0">
                <a:solidFill>
                  <a:srgbClr val="1CB69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考点三　噪声及噪声的控制</a:t>
            </a:r>
            <a:endParaRPr lang="zh-CN" altLang="en-US" sz="2800" b="1" spc="150" smtClean="0">
              <a:solidFill>
                <a:srgbClr val="1CB69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51670" y="1286654"/>
            <a:ext cx="10715700" cy="5810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smtClean="0"/>
              <a:t>1.</a:t>
            </a:r>
            <a:r>
              <a:rPr lang="zh-CN" altLang="en-US" b="1" smtClean="0"/>
              <a:t>噪声和乐音波形图</a:t>
            </a:r>
            <a:r>
              <a:rPr lang="en-US" b="1" smtClean="0"/>
              <a:t>(</a:t>
            </a:r>
            <a:r>
              <a:rPr lang="zh-CN" altLang="en-US" b="1" smtClean="0"/>
              <a:t>如图</a:t>
            </a:r>
            <a:r>
              <a:rPr lang="en-US" b="1" smtClean="0"/>
              <a:t>1-1</a:t>
            </a:r>
            <a:r>
              <a:rPr lang="zh-CN" altLang="en-US" b="1" smtClean="0"/>
              <a:t>所示</a:t>
            </a:r>
            <a:r>
              <a:rPr lang="en-US" b="1" smtClean="0"/>
              <a:t>)</a:t>
            </a:r>
            <a:endParaRPr lang="zh-CN" altLang="en-US" b="1" smtClean="0"/>
          </a:p>
        </p:txBody>
      </p:sp>
      <p:pic>
        <p:nvPicPr>
          <p:cNvPr id="4" name="20DZ1.EPS" descr="id:2147498509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3093955" y="2358224"/>
            <a:ext cx="6001647" cy="1415888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5606646" y="3858422"/>
            <a:ext cx="98777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mtClean="0"/>
              <a:t>图</a:t>
            </a:r>
            <a:r>
              <a:rPr lang="en-US" smtClean="0"/>
              <a:t>1-1</a:t>
            </a:r>
            <a:endParaRPr lang="zh-CN" altLang="en-US"/>
          </a:p>
        </p:txBody>
      </p:sp>
    </p:spTree>
  </p:cSld>
  <p:clrMapOvr>
    <a:masterClrMapping/>
  </p:clrMapOvr>
  <p:transition>
    <p:fade/>
  </p:transition>
  <p:timing/>
</p:sld>
</file>

<file path=ppt/slides/slide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TextBox 2"/>
          <p:cNvSpPr txBox="1"/>
          <p:nvPr/>
        </p:nvSpPr>
        <p:spPr>
          <a:xfrm>
            <a:off x="951670" y="643712"/>
            <a:ext cx="1078713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smtClean="0"/>
              <a:t>2.</a:t>
            </a:r>
            <a:r>
              <a:rPr lang="zh-CN" altLang="en-US" b="1" smtClean="0"/>
              <a:t>噪声的控制</a:t>
            </a:r>
            <a:endParaRPr lang="zh-CN" altLang="en-US" b="1" smtClean="0"/>
          </a:p>
          <a:p>
            <a:pPr>
              <a:lnSpc>
                <a:spcPct val="150000"/>
              </a:lnSpc>
            </a:pPr>
            <a:r>
              <a:rPr lang="en-US" smtClean="0"/>
              <a:t>(1)</a:t>
            </a:r>
            <a:r>
              <a:rPr lang="zh-CN" altLang="en-US" smtClean="0"/>
              <a:t>在</a:t>
            </a:r>
            <a:r>
              <a:rPr lang="zh-CN" altLang="en-US" i="1" u="sng" smtClean="0"/>
              <a:t>　　  　　</a:t>
            </a:r>
            <a:r>
              <a:rPr lang="zh-CN" altLang="en-US" smtClean="0"/>
              <a:t>处减弱噪声。如摩托车的消音器</a:t>
            </a:r>
            <a:r>
              <a:rPr lang="en-US" smtClean="0"/>
              <a:t>,</a:t>
            </a:r>
            <a:r>
              <a:rPr lang="zh-CN" altLang="en-US" smtClean="0"/>
              <a:t>考场周围禁止鸣笛</a:t>
            </a:r>
            <a:r>
              <a:rPr lang="en-US" smtClean="0"/>
              <a:t>,</a:t>
            </a:r>
            <a:r>
              <a:rPr lang="zh-CN" altLang="en-US" smtClean="0"/>
              <a:t>公共场所不要高声喧哗</a:t>
            </a:r>
            <a:r>
              <a:rPr lang="en-US" smtClean="0"/>
              <a:t>,</a:t>
            </a:r>
            <a:r>
              <a:rPr lang="zh-CN" altLang="en-US" smtClean="0"/>
              <a:t>手机静音等。</a:t>
            </a:r>
            <a:r>
              <a:rPr lang="en-US" smtClean="0"/>
              <a:t> </a:t>
            </a:r>
            <a:endParaRPr lang="zh-CN" altLang="en-US" smtClean="0"/>
          </a:p>
          <a:p>
            <a:pPr>
              <a:lnSpc>
                <a:spcPct val="150000"/>
              </a:lnSpc>
            </a:pPr>
            <a:r>
              <a:rPr lang="en-US" smtClean="0"/>
              <a:t>(2)</a:t>
            </a:r>
            <a:r>
              <a:rPr lang="zh-CN" altLang="en-US" smtClean="0"/>
              <a:t>在</a:t>
            </a:r>
            <a:r>
              <a:rPr lang="zh-CN" altLang="en-US" i="1" u="sng" smtClean="0"/>
              <a:t>　　　  　　　　</a:t>
            </a:r>
            <a:r>
              <a:rPr lang="zh-CN" altLang="en-US" smtClean="0"/>
              <a:t>阻断噪声的传播。如在公路旁安装隔音墙</a:t>
            </a:r>
            <a:r>
              <a:rPr lang="en-US" smtClean="0"/>
              <a:t>,</a:t>
            </a:r>
            <a:r>
              <a:rPr lang="zh-CN" altLang="en-US" smtClean="0"/>
              <a:t>在道路两旁植树</a:t>
            </a:r>
            <a:r>
              <a:rPr lang="en-US" smtClean="0"/>
              <a:t>,</a:t>
            </a:r>
            <a:r>
              <a:rPr lang="zh-CN" altLang="en-US" smtClean="0"/>
              <a:t>关闭门窗</a:t>
            </a:r>
            <a:r>
              <a:rPr lang="en-US" smtClean="0"/>
              <a:t>,</a:t>
            </a:r>
            <a:r>
              <a:rPr lang="zh-CN" altLang="en-US" smtClean="0"/>
              <a:t>音乐厅墙壁上的多孔结构等。</a:t>
            </a:r>
            <a:r>
              <a:rPr lang="en-US" smtClean="0"/>
              <a:t> </a:t>
            </a:r>
            <a:endParaRPr lang="zh-CN" altLang="en-US" smtClean="0"/>
          </a:p>
          <a:p>
            <a:pPr>
              <a:lnSpc>
                <a:spcPct val="150000"/>
              </a:lnSpc>
            </a:pPr>
            <a:r>
              <a:rPr lang="en-US" smtClean="0"/>
              <a:t>(3)</a:t>
            </a:r>
            <a:r>
              <a:rPr lang="zh-CN" altLang="en-US" smtClean="0"/>
              <a:t>防止噪声进入</a:t>
            </a:r>
            <a:r>
              <a:rPr lang="zh-CN" altLang="en-US" i="1" u="sng" smtClean="0"/>
              <a:t>　   　　　</a:t>
            </a:r>
            <a:r>
              <a:rPr lang="zh-CN" altLang="en-US" smtClean="0"/>
              <a:t>。如戴耳罩</a:t>
            </a:r>
            <a:r>
              <a:rPr lang="en-US" smtClean="0"/>
              <a:t>,</a:t>
            </a:r>
            <a:r>
              <a:rPr lang="zh-CN" altLang="en-US" smtClean="0"/>
              <a:t>捂住耳朵等。</a:t>
            </a:r>
            <a:r>
              <a:rPr lang="en-US" smtClean="0"/>
              <a:t> </a:t>
            </a:r>
            <a:endParaRPr lang="zh-CN" altLang="en-US"/>
          </a:p>
        </p:txBody>
      </p:sp>
      <p:sp>
        <p:nvSpPr>
          <p:cNvPr id="5" name="Rectangle 14"/>
          <p:cNvSpPr>
            <a:spLocks noChangeArrowheads="1"/>
          </p:cNvSpPr>
          <p:nvPr/>
        </p:nvSpPr>
        <p:spPr bwMode="auto">
          <a:xfrm>
            <a:off x="2023240" y="1134225"/>
            <a:ext cx="800219" cy="58105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smtClean="0">
                <a:solidFill>
                  <a:srgbClr val="A50021"/>
                </a:solidFill>
              </a:rPr>
              <a:t>声源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6" name="Rectangle 14"/>
          <p:cNvSpPr>
            <a:spLocks noChangeArrowheads="1"/>
          </p:cNvSpPr>
          <p:nvPr/>
        </p:nvSpPr>
        <p:spPr bwMode="auto">
          <a:xfrm>
            <a:off x="1951802" y="2215348"/>
            <a:ext cx="1723549" cy="58105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smtClean="0">
                <a:solidFill>
                  <a:srgbClr val="A50021"/>
                </a:solidFill>
              </a:rPr>
              <a:t>传播过程中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7" name="Rectangle 14"/>
          <p:cNvSpPr>
            <a:spLocks noChangeArrowheads="1"/>
          </p:cNvSpPr>
          <p:nvPr/>
        </p:nvSpPr>
        <p:spPr bwMode="auto">
          <a:xfrm>
            <a:off x="3594876" y="3286918"/>
            <a:ext cx="800219" cy="58105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smtClean="0">
                <a:solidFill>
                  <a:srgbClr val="A50021"/>
                </a:solidFill>
              </a:rPr>
              <a:t>人耳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6"/>
          <p:cNvSpPr txBox="1">
            <a:spLocks noChangeArrowheads="1"/>
          </p:cNvSpPr>
          <p:nvPr/>
        </p:nvSpPr>
        <p:spPr bwMode="auto">
          <a:xfrm>
            <a:off x="951670" y="673922"/>
            <a:ext cx="10644262" cy="64292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800" b="1" spc="150" smtClean="0">
                <a:solidFill>
                  <a:srgbClr val="1CB69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考点四　声的利用</a:t>
            </a:r>
            <a:endParaRPr lang="zh-CN" altLang="en-US" sz="2800" b="1" spc="150" smtClean="0">
              <a:solidFill>
                <a:srgbClr val="1CB69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/>
        </p:nvGraphicFramePr>
        <p:xfrm>
          <a:off x="1023108" y="1429530"/>
          <a:ext cx="10572824" cy="3840480"/>
        </p:xfrm>
        <a:graphic>
          <a:graphicData uri="http://schemas.openxmlformats.org/drawingml/2006/table">
            <a:tbl>
              <a:tblPr/>
              <a:tblGrid>
                <a:gridCol w="500066"/>
                <a:gridCol w="934134"/>
                <a:gridCol w="4569312"/>
                <a:gridCol w="4569312"/>
              </a:tblGrid>
              <a:tr h="0">
                <a:tc gridSpan="2"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项目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 vert="horz" wrap="square"/>
                    <a:lstStyle/>
                    <a:p/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超声波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次声波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0">
                <a:tc gridSpan="2"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定义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 vert="horz" wrap="square"/>
                    <a:lstStyle/>
                    <a:p/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i="1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　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频率高于</a:t>
                      </a:r>
                      <a:r>
                        <a:rPr lang="zh-CN" sz="2400" i="1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 panose="02020603050405020304"/>
                        </a:rPr>
                        <a:t>　</a:t>
                      </a:r>
                      <a:r>
                        <a:rPr lang="en-US" altLang="zh-CN" sz="2400" i="1" u="sng" kern="100" smtClean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 panose="02020603050405020304"/>
                        </a:rPr>
                        <a:t>      </a:t>
                      </a:r>
                      <a:r>
                        <a:rPr lang="zh-CN" sz="2400" i="1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 panose="02020603050405020304"/>
                        </a:rPr>
                        <a:t>　　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Hz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的声音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 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66675" marR="66675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i="1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　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频率低于</a:t>
                      </a:r>
                      <a:r>
                        <a:rPr lang="zh-CN" sz="2400" i="1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 panose="02020603050405020304"/>
                        </a:rPr>
                        <a:t>　　</a:t>
                      </a:r>
                      <a:r>
                        <a:rPr lang="en-US" altLang="zh-CN" sz="2400" i="1" u="sng" kern="100" smtClean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 panose="02020603050405020304"/>
                        </a:rPr>
                        <a:t>  </a:t>
                      </a:r>
                      <a:r>
                        <a:rPr lang="zh-CN" sz="2400" i="1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  <a:cs typeface="Times New Roman" panose="02020603050405020304"/>
                        </a:rPr>
                        <a:t>　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Hz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的声音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 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gridSpan="2"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共同点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 vert="horz" wrap="square"/>
                    <a:lstStyle/>
                    <a:p/>
                  </a:txBody>
                  <a:tcPr/>
                </a:tc>
                <a:tc gridSpan="2">
                  <a:txBody>
                    <a:bodyPr vert="horz" wrap="square"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i="1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　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都是由物体的振动产生的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,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频率超出了人耳的听觉频率范围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66675" marR="66675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 vert="horz" wrap="square"/>
                    <a:lstStyle/>
                    <a:p/>
                  </a:txBody>
                  <a:tcPr/>
                </a:tc>
              </a:tr>
              <a:tr h="0">
                <a:tc rowSpan="2"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应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用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传递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信息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i="1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　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倒车雷达、声呐、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B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超、蝙蝠利用超声捕食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66675" marR="66675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i="1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　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监测火山爆发、台风和海啸发生的方位和强度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 vert="horz" wrap="square"/>
                    <a:lstStyle/>
                    <a:p/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传递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能量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i="1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　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超声波清洗眼镜、超声碎石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66675" marR="66675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i="1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　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 panose="02020603050405020304"/>
                        </a:rPr>
                        <a:t>利用次声波的特性制造出次声武器等</a:t>
                      </a:r>
                      <a:endParaRPr lang="zh-CN" sz="24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14"/>
          <p:cNvSpPr>
            <a:spLocks noChangeArrowheads="1"/>
          </p:cNvSpPr>
          <p:nvPr/>
        </p:nvSpPr>
        <p:spPr bwMode="auto">
          <a:xfrm>
            <a:off x="4166380" y="1920043"/>
            <a:ext cx="1130438" cy="58105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smtClean="0">
                <a:solidFill>
                  <a:srgbClr val="A50021"/>
                </a:solidFill>
              </a:rPr>
              <a:t>20000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5" name="Rectangle 14"/>
          <p:cNvSpPr>
            <a:spLocks noChangeArrowheads="1"/>
          </p:cNvSpPr>
          <p:nvPr/>
        </p:nvSpPr>
        <p:spPr bwMode="auto">
          <a:xfrm>
            <a:off x="8818379" y="1920043"/>
            <a:ext cx="562975" cy="58105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smtClean="0">
                <a:solidFill>
                  <a:srgbClr val="A50021"/>
                </a:solidFill>
              </a:rPr>
              <a:t>20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tags/tag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1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1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1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1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1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2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3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3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3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3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3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7**"/>
  <p:tag name="KSO_WM_UNIT_LAYERLEVEL" val="1"/>
</p:tagLst>
</file>

<file path=ppt/tags/tag3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7**"/>
  <p:tag name="KSO_WM_UNIT_LAYERLEVEL" val="1"/>
</p:tagLst>
</file>

<file path=ppt/tags/tag3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7**"/>
  <p:tag name="KSO_WM_UNIT_LAYERLEVEL" val="1"/>
</p:tagLst>
</file>

<file path=ppt/tags/tag3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3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3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4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4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4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4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4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4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4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5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5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5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5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5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5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5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57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20205081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58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20205081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5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6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6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62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COLOR_TYPE" val="1"/>
  <p:tag name="KSO_WM_TEMPLATE_INDEX" val="20205081"/>
  <p:tag name="KSO_WM_TEMPLATE_MASTER_TYPE" val="0"/>
  <p:tag name="KSO_WM_TEMPLATE_SUBCATEGORY" val="19"/>
  <p:tag name="KSO_WM_TEMPLATE_THUMBS_INDEX" val="1、4、7、12、13、14、15、16、17、18、20、24、25、28、33、36、40、43、44"/>
  <p:tag name="KSO_WM_UNIT_SHOW_EDIT_AREA_INDICATION" val="1"/>
</p:tagLst>
</file>

<file path=ppt/tags/tag63.xml><?xml version="1.0" encoding="utf-8"?>
<p:tagLst xmlns:p="http://schemas.openxmlformats.org/presentationml/2006/main">
  <p:tag name="AS_OS" val="Unix 3.10 unknown"/>
  <p:tag name="AS_RELEASE_DATE" val="2020.11.30"/>
  <p:tag name="AS_TITLE" val="Aspose.Slides for Java"/>
  <p:tag name="AS_VERSION" val="20.11"/>
</p:tagLst>
</file>

<file path=ppt/tags/tag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heme/theme1.xml><?xml version="1.0" encoding="utf-8"?>
<a:theme xmlns:r="http://schemas.openxmlformats.org/officeDocument/2006/relationships" xmlns:a="http://schemas.openxmlformats.org/drawingml/2006/main" name="自定义设计方案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Arial"/>
      </a:majorFont>
      <a:minorFont>
        <a:latin typeface="Arial"/>
        <a:ea typeface="微软雅黑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Paragraphs>84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8" baseType="lpstr">
      <vt:lpstr>Arial</vt:lpstr>
      <vt:lpstr>微软雅黑</vt:lpstr>
      <vt:lpstr>Wingdings</vt:lpstr>
      <vt:lpstr>Calibri</vt:lpstr>
      <vt:lpstr>Times New Roman</vt:lpstr>
      <vt:lpstr>宋体</vt:lpstr>
      <vt:lpstr>NEU-BZ-S92</vt:lpstr>
      <vt:lpstr>方正书宋_GBK</vt:lpstr>
      <vt:lpstr>自定义设计方案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20.1100</AppVersion>
  <TotalTime>0</TotalTime>
  <Application>Aspose.Slides for Java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2021-02-04T16:46:09Z</cp:lastPrinted>
  <dcterms:created xsi:type="dcterms:W3CDTF">2021-02-04T16:46:09Z</dcterms:created>
  <dcterms:modified xsi:type="dcterms:W3CDTF">2021-02-04T08:46:11Z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</Properties>
</file>