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../media/image5.emf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file:///C:\Documents and Settings\Administrator\&#26700;&#38754;\&#29289;&#29702;&#65288;&#23665;&#35199;&#65289;\&#23665;&#35199;&#29289;&#29702;\XL100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5.tif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file:///C:\Documents and Settings\Administrator\&#26700;&#38754;\&#29289;&#29702;&#65288;&#23665;&#35199;&#65289;\&#23665;&#35199;&#29289;&#29702;\XL102.TIF" TargetMode="Externa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41.xml"/><Relationship Id="rId8" Type="http://schemas.openxmlformats.org/officeDocument/2006/relationships/slide" Target="slide36.xml"/><Relationship Id="rId7" Type="http://schemas.openxmlformats.org/officeDocument/2006/relationships/tags" Target="../tags/tag4.xml"/><Relationship Id="rId6" Type="http://schemas.openxmlformats.org/officeDocument/2006/relationships/slide" Target="slide26.xml"/><Relationship Id="rId5" Type="http://schemas.openxmlformats.org/officeDocument/2006/relationships/tags" Target="../tags/tag3.xml"/><Relationship Id="rId4" Type="http://schemas.openxmlformats.org/officeDocument/2006/relationships/slide" Target="slide16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14.emf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9289;&#29702;&#65288;&#23665;&#35199;&#65289;\&#23665;&#35199;&#29289;&#29702;\XL103.TIF" TargetMode="Externa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../media/image16.emf"/><Relationship Id="rId1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12.xml"/><Relationship Id="rId3" Type="http://schemas.openxmlformats.org/officeDocument/2006/relationships/slide" Target="slide7.xml"/><Relationship Id="rId2" Type="http://schemas.openxmlformats.org/officeDocument/2006/relationships/slide" Target="slide10.xml"/><Relationship Id="rId1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23.emf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.tiff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.xml"/><Relationship Id="rId3" Type="http://schemas.openxmlformats.org/officeDocument/2006/relationships/image" Target="file:///C:\Documents and Settings\Administrator\&#26700;&#38754;\&#29289;&#29702;&#65288;&#23665;&#35199;&#65289;\&#23665;&#35199;&#29289;&#29702;\XL111.TIF" TargetMode="External"/><Relationship Id="rId2" Type="http://schemas.openxmlformats.org/officeDocument/2006/relationships/image" Target="../media/image28.png"/><Relationship Id="rId1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image" Target="../media/image5.tif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0.xml"/><Relationship Id="rId5" Type="http://schemas.openxmlformats.org/officeDocument/2006/relationships/image" Target="../media/image30.emf"/><Relationship Id="rId4" Type="http://schemas.openxmlformats.org/officeDocument/2006/relationships/image" Target="file:///C:\Documents and Settings\Administrator\&#26700;&#38754;\&#29289;&#29702;&#65288;&#23665;&#35199;&#65289;\&#23665;&#35199;&#29289;&#29702;\&#21152;10.TIF" TargetMode="External"/><Relationship Id="rId3" Type="http://schemas.openxmlformats.org/officeDocument/2006/relationships/image" Target="../media/image29.png"/><Relationship Id="rId2" Type="http://schemas.openxmlformats.org/officeDocument/2006/relationships/image" Target="../media/image6.tiff"/><Relationship Id="rId1" Type="http://schemas.openxmlformats.org/officeDocument/2006/relationships/image" Target="../media/image2.tiff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789305" y="2053590"/>
            <a:ext cx="1061275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第五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质量与密度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2795" y="3418205"/>
            <a:ext cx="844296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质量和密度的理解及计算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0090" y="9861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密度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32460" y="1508125"/>
            <a:ext cx="113207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：某种物质组成的物体的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与它的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之比叫做这种物质的密度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公式及各物理量的意义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ρ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</a:t>
            </a:r>
            <a:r>
              <a:rPr lang="zh-CN" sz="2400" u="sng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　</a:t>
            </a:r>
            <a:endParaRPr lang="zh-CN" sz="2400" u="sng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</a:t>
            </a:r>
            <a:endParaRPr lang="zh-CN" sz="2400" i="1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sz="2400" i="1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密度单位是组合单位，由质量和体积单位组合而成；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计算前应注意质量和体积单位是否对应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25390" y="1603375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36410" y="1603375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530" y="2885440"/>
            <a:ext cx="5288280" cy="80010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2781935" y="2745105"/>
            <a:ext cx="333375" cy="1861820"/>
          </a:xfrm>
          <a:prstGeom prst="leftBrace">
            <a:avLst/>
          </a:prstGeom>
          <a:ln w="12700" cmpd="sng">
            <a:solidFill>
              <a:schemeClr val="tx1"/>
            </a:solidFill>
            <a:prstDash val="soli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39440" y="2437765"/>
            <a:ext cx="4878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表示质量，单位是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39440" y="3293745"/>
            <a:ext cx="4878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表示体积，单位是m</a:t>
            </a:r>
            <a:r>
              <a:rPr 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或cm</a:t>
            </a:r>
            <a:r>
              <a:rPr 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99130" y="4137025"/>
            <a:ext cx="4878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表示密度，单位是kg/m</a:t>
            </a:r>
            <a:r>
              <a:rPr 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或g/cm</a:t>
            </a:r>
            <a:r>
              <a:rPr 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454515" y="5554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8090" y="1563370"/>
            <a:ext cx="101542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：密度在数值上等于物体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的质量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4.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单位及其换算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基本单位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其他常用单位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：克每立方厘米(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g/cm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5.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：密度是物质的基本性质之一，不同物质的密度一般不同，其与物质的质量和体积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87795" y="1706880"/>
            <a:ext cx="146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单位体积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14955" y="2792730"/>
            <a:ext cx="2027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千克每立方米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46420" y="3324860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g/cm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57675" y="3867785"/>
            <a:ext cx="1369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64915" y="497967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无关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950960" y="53098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2815" y="1203960"/>
            <a:ext cx="10372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密度与温度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(1)一般来说，同种物质温度越高密度越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，遵循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的规律，但是水比较特殊，水在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℃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时密度最大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)水结冰后，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不变，体积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密度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例如：北方的冬天，水冻成冰后体积增大会把水管胀裂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：鉴定牛奶、酒的品质；农业上用盐水选种；判断物体的实心、空心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常见物质密度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：水的密度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；冰的密度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冰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0.9×10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；煤油、酒精的密度为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0.8×10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45250" y="1841500"/>
            <a:ext cx="956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076565" y="1841500"/>
            <a:ext cx="1512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89605" y="3005455"/>
            <a:ext cx="920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质量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85155" y="3006725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574280" y="3006725"/>
            <a:ext cx="1118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33670" y="4636135"/>
            <a:ext cx="1548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88755" y="53955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91310" y="770890"/>
            <a:ext cx="5542280" cy="521970"/>
            <a:chOff x="894" y="3246"/>
            <a:chExt cx="8728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7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测量物质的密度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519555" y="1292860"/>
            <a:ext cx="7740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体积的单位及单位换算：常用单位：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)、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mL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)＝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mL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量筒的使用和读数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考)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691640" y="3663315"/>
          <a:ext cx="8978265" cy="2821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170"/>
                <a:gridCol w="8253095"/>
              </a:tblGrid>
              <a:tr h="5880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看_______、_______和单位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0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量筒应放在______桌面或工作台上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读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如图所示，读数时，视线要与凹液面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的______处相平，如图视线______所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示，图中液体体积为____mL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230370" y="248158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27775" y="2481580"/>
            <a:ext cx="705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50485" y="3730625"/>
            <a:ext cx="814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27775" y="3730625"/>
            <a:ext cx="2390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07405" y="4354830"/>
            <a:ext cx="91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84805" y="5450205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最低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409690" y="545020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93995" y="6030595"/>
            <a:ext cx="544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pic>
        <p:nvPicPr>
          <p:cNvPr id="9" name="图片 -21474824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4944745"/>
            <a:ext cx="1239520" cy="1400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635365" y="29419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  <p:bldP spid="8" grpId="0"/>
      <p:bldP spid="15" grpId="0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29485" y="2049145"/>
            <a:ext cx="5681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sz="2400">
                <a:ea typeface="黑体" panose="02010609060101010101" pitchFamily="49" charset="-122"/>
              </a:rPr>
              <a:t>常规法测量固体和液体的密度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301240" y="2636520"/>
          <a:ext cx="7748270" cy="1724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930"/>
                <a:gridCol w="6276340"/>
              </a:tblGrid>
              <a:tr h="8623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　</a:t>
                      </a:r>
                      <a:r>
                        <a:rPr lang="en-US" sz="2400" b="0" u="sng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3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天平、量筒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-1537" t="794" r="83838" b="9206"/>
          <a:stretch>
            <a:fillRect/>
          </a:stretch>
        </p:blipFill>
        <p:spPr>
          <a:xfrm>
            <a:off x="6506210" y="2587625"/>
            <a:ext cx="935990" cy="720090"/>
          </a:xfrm>
          <a:prstGeom prst="rect">
            <a:avLst/>
          </a:prstGeom>
        </p:spPr>
      </p:pic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014970" y="48641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18820" y="901065"/>
          <a:ext cx="10795000" cy="5469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2185"/>
                <a:gridCol w="8552815"/>
              </a:tblGrid>
              <a:tr h="22771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测量液体密度的步骤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(1)用天平测出烧杯和液体的总质量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endParaRPr lang="en-US" sz="240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2)把烧杯中适量液体倒入量筒中，用天平测出________________的总质量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endParaRPr lang="en-US" sz="240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(3)读出_______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中液体的体积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endParaRPr lang="en-US" sz="2400" i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(4)得出液体的密度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    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___________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9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测量固体密度的步骤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(1)用天平测出固体的质量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2)在量筒中倒入适量的水，测出____的体积为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3)将固体放入量筒的水中使其浸没，读出量筒的示数为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(4)固体的密度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   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</a:t>
                      </a:r>
                      <a:endParaRPr lang="en-US" sz="2400" b="0" u="sng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：此步骤适用于不溶于水、不吸水和密度大于水的固体密度的测量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94440" b="-397"/>
          <a:stretch>
            <a:fillRect/>
          </a:stretch>
        </p:blipFill>
        <p:spPr>
          <a:xfrm>
            <a:off x="5370195" y="4641850"/>
            <a:ext cx="294005" cy="803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-1237" r="93072" b="1032"/>
          <a:stretch>
            <a:fillRect/>
          </a:stretch>
        </p:blipFill>
        <p:spPr>
          <a:xfrm>
            <a:off x="5951855" y="2564130"/>
            <a:ext cx="431800" cy="7918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25470" y="1891665"/>
            <a:ext cx="2516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剩余液体和烧杯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53535" y="2371090"/>
            <a:ext cx="900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量筒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2937" r="77267"/>
          <a:stretch>
            <a:fillRect/>
          </a:stretch>
        </p:blipFill>
        <p:spPr>
          <a:xfrm>
            <a:off x="7087870" y="2563495"/>
            <a:ext cx="1096645" cy="776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59015" y="380873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-1225" r="82169" b="2063"/>
          <a:stretch>
            <a:fillRect/>
          </a:stretch>
        </p:blipFill>
        <p:spPr>
          <a:xfrm>
            <a:off x="6096000" y="4516755"/>
            <a:ext cx="1007745" cy="783590"/>
          </a:xfrm>
          <a:prstGeom prst="rect">
            <a:avLst/>
          </a:prstGeom>
        </p:spPr>
      </p:pic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304655" y="57492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00571" y="154559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7590" y="2602230"/>
            <a:ext cx="9752965" cy="1291590"/>
            <a:chOff x="87" y="2929"/>
            <a:chExt cx="15359" cy="2034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5286" cy="2034"/>
              <a:chOff x="273" y="2929"/>
              <a:chExt cx="15286" cy="2034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11665" cy="20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密度的相关计算</a:t>
                </a:r>
                <a:r>
                  <a:rPr sz="24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(必考，2019年在填空题中考查，其余均在实验中考查)</a:t>
                </a:r>
                <a:endParaRPr sz="24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4" name="文本框 13"/>
          <p:cNvSpPr txBox="1"/>
          <p:nvPr/>
        </p:nvSpPr>
        <p:spPr>
          <a:xfrm>
            <a:off x="1075690" y="3943350"/>
            <a:ext cx="10007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题第一空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“3D”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打印机，打印出和自己大小一样的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模型，但质量只有自己的      ，这个模型的密度是小明密度的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zh-CN" sz="2400" u="sng">
                <a:ea typeface="宋体" panose="02010600030101010101" pitchFamily="2" charset="-122"/>
              </a:rPr>
              <a:t>　　　　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470" y="4413250"/>
            <a:ext cx="5288280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5915" y="4941570"/>
            <a:ext cx="4514215" cy="6832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96340" y="128270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48080" y="2047875"/>
            <a:ext cx="9895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2019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桂林)如图所示，两个形状相同的烧杯，分别盛有质量相等的水和酒精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根据图中液面的高度和液体密度知识，可知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液体是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液体是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酒精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-2147482400" descr="C:\Documents and Settings\Administrator\桌面\物理（山西）\山西物理\XL10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04410" y="4070985"/>
            <a:ext cx="2583180" cy="1243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430270" y="556545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8832215" y="2694305"/>
            <a:ext cx="1316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酒精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38325" y="3226435"/>
            <a:ext cx="117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789295" y="5727065"/>
            <a:ext cx="10699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494790" y="824865"/>
            <a:ext cx="94176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如图所示，玻璃杯的质量为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，装满水时的总质量是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，装满饮料时的总质量是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，则玻璃杯的容积是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，饮料的密度是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；将装满饮料的玻璃杯放进冰箱冷冻室，一段时间后，饮料的质量将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9770" y="3184525"/>
            <a:ext cx="1080135" cy="2237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58760" y="1477645"/>
            <a:ext cx="1297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04720" y="2025015"/>
            <a:ext cx="1548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4670" y="2557145"/>
            <a:ext cx="1674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836670" y="555783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384300" y="1042035"/>
            <a:ext cx="9699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如图是甲和乙两种物质的质量与体积关系图像，分析图像可知，若甲、乙的质量相等，则甲的体积较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，乙物质的密度为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图片 -2147482398" descr="C:\Documents and Settings\Administrator\桌面\物理（山西）\山西物理\XL10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58030" y="2508250"/>
            <a:ext cx="3781425" cy="279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505450" y="1736725"/>
            <a:ext cx="108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48370" y="1736725"/>
            <a:ext cx="1620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233420" y="148336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233420" y="244221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233420" y="332994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4254500" y="4262755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8" action="ppaction://hlinksldjump"/>
          </p:cNvPr>
          <p:cNvSpPr/>
          <p:nvPr/>
        </p:nvSpPr>
        <p:spPr>
          <a:xfrm>
            <a:off x="6478905" y="426275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3233420" y="4911090"/>
            <a:ext cx="6338887" cy="822325"/>
            <a:chOff x="3671" y="4200"/>
            <a:chExt cx="9982" cy="1296"/>
          </a:xfrm>
        </p:grpSpPr>
        <p:sp>
          <p:nvSpPr>
            <p:cNvPr id="6" name="文本框 104">
              <a:hlinkClick r:id="rId9" action="ppaction://hlinksldjump"/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91845" y="686435"/>
            <a:ext cx="10159365" cy="737235"/>
            <a:chOff x="87" y="2962"/>
            <a:chExt cx="18512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62"/>
              <a:ext cx="18439" cy="1161"/>
              <a:chOff x="273" y="2962"/>
              <a:chExt cx="18439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922" y="2962"/>
                <a:ext cx="1479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常规法测量物质的密度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6年2考)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639445" y="1273175"/>
            <a:ext cx="110890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2018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分)小亮同学帮妈妈做饭时，发现茄子漂在水面上，他想：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茄子的密度是多大呢？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他用天平和量筒测定茄子的密度，请你和他一起完成实验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将天平放在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上，把游码放在标尺左端的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处，当横梁稳定时，指针偏向分度盘的右侧，要使横梁平衡，应将平衡螺母向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调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切取一小块茄子，用调节好的天平测出它的质量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；在量筒中倒入适量的水，测出水的体积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；用细铁丝将茄子块压入量筒的水中，并使其浸没，测出水和茄子块的总体积</a:t>
            </a:r>
            <a:r>
              <a:rPr lang="en-US" sz="2400" i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茄子块密度的表达式：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______________.</a:t>
            </a:r>
            <a:endParaRPr lang="en-US" alt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)因为茄子具有吸水性，用上述方法测出的茄子块体积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，茄子块的密度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(均选填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偏大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偏小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3070" y="2451735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64195" y="2451735"/>
            <a:ext cx="163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61830" y="3006725"/>
            <a:ext cx="52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-1937" r="61437" b="-2813"/>
          <a:stretch>
            <a:fillRect/>
          </a:stretch>
        </p:blipFill>
        <p:spPr>
          <a:xfrm>
            <a:off x="6096000" y="4437380"/>
            <a:ext cx="1871980" cy="7194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24850" y="519239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1215" y="5733415"/>
            <a:ext cx="939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8530" y="1270635"/>
            <a:ext cx="10314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2015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37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分)小明妈妈为家里自酿了很多红葡萄酒，小明想知道自酿葡萄酒的密度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于是和学习小组的同学们一起利用天平、量筒进行测量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他们的操作如下：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-2147482396" descr="C:\Documents and Settings\Administrator\桌面\物理（山西）\山西物理\XL10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759200" y="3035935"/>
            <a:ext cx="5336540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87470" y="541813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4365" y="1320800"/>
            <a:ext cx="10920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将天平放在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上，游码拨至标尺左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，并调节天平平衡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用天平测量空烧杯的质量，如图甲是小明测量过程中的情景，他的错误是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纠正错误后，测得空烧杯的质量是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41.6 g.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取适量的葡萄酒倒入烧杯中，用天平测葡萄酒和烧杯的总质量，天平平衡时，右盘中砝码及游码的位置如图乙所示，其总质量为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将烧杯中的葡萄酒全部倒入量筒中(如图丙所示)，则量筒中葡萄酒的体积是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根据测量数据计算出葡萄酒的密度是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g/cm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分析上述方法，测出葡萄酒的密度会偏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8450" y="1464310"/>
            <a:ext cx="1315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水平台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66940" y="1392555"/>
            <a:ext cx="1620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6755" y="2547620"/>
            <a:ext cx="3024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称量时调节平衡螺母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96200" y="3646805"/>
            <a:ext cx="949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81.6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9945" y="4740910"/>
            <a:ext cx="885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40.0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385050" y="471868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442075" y="5273040"/>
            <a:ext cx="65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87755" y="1038225"/>
            <a:ext cx="10159365" cy="737235"/>
            <a:chOff x="87" y="3075"/>
            <a:chExt cx="18512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3075"/>
              <a:ext cx="18439" cy="1161"/>
              <a:chOff x="273" y="3075"/>
              <a:chExt cx="18439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922" y="3075"/>
                <a:ext cx="1479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测特殊物质的密度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2014.37)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857885" y="1775460"/>
            <a:ext cx="106197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各种复合材料由于密度小、强度大，广泛应用于汽车、飞机等制造业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小明测量一块实心复合材料的密度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885" y="3129915"/>
            <a:ext cx="4777105" cy="2229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7120" y="570896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3905" y="1026795"/>
            <a:ext cx="104946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将托盘天平放在水平桌面上，将游码移至标尺左端零刻线处，发现指针静止时指在分度盘中线的左侧，如图甲，则应将平衡螺母向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调节，使横梁平衡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用调好的天平测量该物块的质量时，当在右盘放入最小的砝码后，指针偏在分度盘中线左侧一点，则应该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选填选项前的字母)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向右调平衡螺母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向右盘中加砝码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向右移动游码当天平重新平衡时，盘中所加砝码和游码位置如图乙所示，则所测物块的质量为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0290" y="1685925"/>
            <a:ext cx="974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35905" y="3335020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17650" y="5523230"/>
            <a:ext cx="1046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16.4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8995" y="1812925"/>
            <a:ext cx="107791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)因复合材料的密度小于水，小明在该物块下方悬挂了一铁块，按照如图丙所示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①②③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顺序，测出了该物块的体积，则这种材料的密度是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)分析以上步骤，你认为小明在测体积时的操作顺序会引起密度测量值比真实值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偏大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偏小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请你写出这类材料广泛应用于汽车、飞机制造的优点：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</a:t>
            </a:r>
            <a:endParaRPr 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_______________________________________________________.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0940" y="2447925"/>
            <a:ext cx="153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86840" y="3575685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0750" y="3957320"/>
            <a:ext cx="10458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密度小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可减小飞机和汽车的质量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以提高速度、节约能源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只要合理均可得分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0964" y="102044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18550" y="247840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590" y="178816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测量固体物质的密度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671830" y="2675890"/>
            <a:ext cx="109962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【设计与进行实验】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实验原理(           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天平的使用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[2018.33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2016.36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天平的读数(物体质量＝砝码读数＋游码在标尺上对应的示数)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503805" y="3752850"/>
          <a:ext cx="688340" cy="70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431800" imgH="393700" progId="Equation.DSMT4">
                  <p:embed/>
                </p:oleObj>
              </mc:Choice>
              <mc:Fallback>
                <p:oleObj name="" r:id="rId3" imgW="431800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3805" y="3752850"/>
                        <a:ext cx="688340" cy="700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5200" y="1670050"/>
            <a:ext cx="1020826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量筒的使用和读数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2014.37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物质密度的表达式书写或计算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[2018.33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2017.33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2016.36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第一空，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量筒规格太小不能满足实验要求，用溢水杯和小量筒测量体积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补充实验步骤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分析误差及原因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[2017.37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第二、三空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0725" y="596265"/>
            <a:ext cx="32816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7.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误差分析及原因</a:t>
            </a:r>
            <a:endParaRPr lang="zh-CN" sz="2400">
              <a:latin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+mn-lt"/>
                <a:sym typeface="+mn-ea"/>
              </a:rPr>
              <a:t>天平引起的实验误差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1685" y="2466340"/>
          <a:ext cx="10387330" cy="37992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6420"/>
                <a:gridCol w="7280910"/>
              </a:tblGrid>
              <a:tr h="9112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特殊情况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读数偏差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21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物码颠倒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若未移动游码：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；若移动游码：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游码没有归零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&gt;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砝码磨损或缺角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砝码生锈或沾有东西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1230" y="98837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实验步骤顺序引起的误差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1144270" y="1571625"/>
          <a:ext cx="10180320" cy="4601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2260"/>
                <a:gridCol w="2319655"/>
                <a:gridCol w="5018405"/>
              </a:tblGrid>
              <a:tr h="7226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原理图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密度表达式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密度测量值偏大或偏小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9392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偏大(原因是石块沾水)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99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偏小(原因是石块沾水)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2880995"/>
            <a:ext cx="5288280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840" y="4754880"/>
            <a:ext cx="5288280" cy="800100"/>
          </a:xfrm>
          <a:prstGeom prst="rect">
            <a:avLst/>
          </a:prstGeom>
        </p:spPr>
      </p:pic>
      <p:pic>
        <p:nvPicPr>
          <p:cNvPr id="2" name="图片 -21474823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840" y="2662555"/>
            <a:ext cx="2363470" cy="1018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840" y="4353560"/>
            <a:ext cx="2275205" cy="159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753293" y="3143250"/>
            <a:ext cx="2645410" cy="1178560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71" y="0"/>
                  <a:pt x="1699360" y="122491"/>
                  <a:pt x="1699360" y="273600"/>
                </a:cubicBezTo>
                <a:cubicBezTo>
                  <a:pt x="1699360" y="424709"/>
                  <a:pt x="1576871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FFC000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质量与密度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1747135" y="4694543"/>
            <a:ext cx="3963008" cy="1400113"/>
            <a:chOff x="12053" y="16629"/>
            <a:chExt cx="18820" cy="3119"/>
          </a:xfrm>
        </p:grpSpPr>
        <p:sp>
          <p:nvSpPr>
            <p:cNvPr id="103" name="MMConnector"/>
            <p:cNvSpPr/>
            <p:nvPr/>
          </p:nvSpPr>
          <p:spPr>
            <a:xfrm flipH="1">
              <a:off x="12053" y="16629"/>
              <a:ext cx="3531" cy="3119"/>
            </a:xfrm>
            <a:custGeom>
              <a:avLst/>
              <a:gdLst/>
              <a:ahLst/>
              <a:cxnLst/>
              <a:pathLst>
                <a:path w="958331" h="484273">
                  <a:moveTo>
                    <a:pt x="150116" y="-96045"/>
                  </a:moveTo>
                  <a:cubicBezTo>
                    <a:pt x="165782" y="-107063"/>
                    <a:pt x="168918" y="-124483"/>
                    <a:pt x="160324" y="-136323"/>
                  </a:cubicBezTo>
                  <a:cubicBezTo>
                    <a:pt x="151730" y="-148163"/>
                    <a:pt x="134061" y="-150758"/>
                    <a:pt x="118866" y="-139100"/>
                  </a:cubicBezTo>
                  <a:cubicBezTo>
                    <a:pt x="104659" y="-128199"/>
                    <a:pt x="90452" y="-117298"/>
                    <a:pt x="76388" y="-106266"/>
                  </a:cubicBezTo>
                  <a:cubicBezTo>
                    <a:pt x="62324" y="-95235"/>
                    <a:pt x="48404" y="-84073"/>
                    <a:pt x="34551" y="-72863"/>
                  </a:cubicBezTo>
                  <a:cubicBezTo>
                    <a:pt x="20697" y="-61654"/>
                    <a:pt x="6911" y="-50397"/>
                    <a:pt x="-6828" y="-39116"/>
                  </a:cubicBezTo>
                  <a:cubicBezTo>
                    <a:pt x="-20566" y="-27836"/>
                    <a:pt x="-34256" y="-16532"/>
                    <a:pt x="-47934" y="-5244"/>
                  </a:cubicBezTo>
                  <a:cubicBezTo>
                    <a:pt x="-61612" y="6043"/>
                    <a:pt x="-75277" y="17315"/>
                    <a:pt x="-88960" y="28535"/>
                  </a:cubicBezTo>
                  <a:cubicBezTo>
                    <a:pt x="-102644" y="39756"/>
                    <a:pt x="-116346" y="50924"/>
                    <a:pt x="-130099" y="62004"/>
                  </a:cubicBezTo>
                  <a:cubicBezTo>
                    <a:pt x="-143852" y="73084"/>
                    <a:pt x="-157656" y="84075"/>
                    <a:pt x="-171540" y="94937"/>
                  </a:cubicBezTo>
                  <a:cubicBezTo>
                    <a:pt x="-185425" y="105800"/>
                    <a:pt x="-199392" y="116536"/>
                    <a:pt x="-213469" y="127102"/>
                  </a:cubicBezTo>
                  <a:cubicBezTo>
                    <a:pt x="-227546" y="137669"/>
                    <a:pt x="-241734" y="148067"/>
                    <a:pt x="-256059" y="158253"/>
                  </a:cubicBezTo>
                  <a:cubicBezTo>
                    <a:pt x="-270384" y="168439"/>
                    <a:pt x="-284847" y="178414"/>
                    <a:pt x="-299471" y="188132"/>
                  </a:cubicBezTo>
                  <a:cubicBezTo>
                    <a:pt x="-314095" y="197850"/>
                    <a:pt x="-328880" y="207311"/>
                    <a:pt x="-343843" y="216469"/>
                  </a:cubicBezTo>
                  <a:cubicBezTo>
                    <a:pt x="-358807" y="225627"/>
                    <a:pt x="-373951" y="234482"/>
                    <a:pt x="-389285" y="242986"/>
                  </a:cubicBezTo>
                  <a:cubicBezTo>
                    <a:pt x="-404620" y="251491"/>
                    <a:pt x="-420145" y="259645"/>
                    <a:pt x="-435868" y="267403"/>
                  </a:cubicBezTo>
                  <a:cubicBezTo>
                    <a:pt x="-451590" y="275162"/>
                    <a:pt x="-467508" y="282524"/>
                    <a:pt x="-483617" y="289450"/>
                  </a:cubicBezTo>
                  <a:cubicBezTo>
                    <a:pt x="-499726" y="296376"/>
                    <a:pt x="-516025" y="302864"/>
                    <a:pt x="-532510" y="308880"/>
                  </a:cubicBezTo>
                  <a:cubicBezTo>
                    <a:pt x="-548996" y="314897"/>
                    <a:pt x="-565668" y="320442"/>
                    <a:pt x="-582472" y="325488"/>
                  </a:cubicBezTo>
                  <a:cubicBezTo>
                    <a:pt x="-599277" y="330534"/>
                    <a:pt x="-616214" y="335081"/>
                    <a:pt x="-633382" y="339119"/>
                  </a:cubicBezTo>
                  <a:cubicBezTo>
                    <a:pt x="-650550" y="343157"/>
                    <a:pt x="-667950" y="346686"/>
                    <a:pt x="-685081" y="349686"/>
                  </a:cubicBezTo>
                  <a:cubicBezTo>
                    <a:pt x="-702213" y="352686"/>
                    <a:pt x="-719076" y="355157"/>
                    <a:pt x="-737390" y="357169"/>
                  </a:cubicBezTo>
                  <a:cubicBezTo>
                    <a:pt x="-755704" y="359180"/>
                    <a:pt x="-775469" y="360732"/>
                    <a:pt x="-790119" y="361611"/>
                  </a:cubicBezTo>
                  <a:cubicBezTo>
                    <a:pt x="-804769" y="362490"/>
                    <a:pt x="-814305" y="362695"/>
                    <a:pt x="-823840" y="362900"/>
                  </a:cubicBezTo>
                  <a:cubicBezTo>
                    <a:pt x="-826575" y="362959"/>
                    <a:pt x="-828400" y="364610"/>
                    <a:pt x="-828400" y="366700"/>
                  </a:cubicBezTo>
                  <a:cubicBezTo>
                    <a:pt x="-828400" y="368790"/>
                    <a:pt x="-826575" y="370445"/>
                    <a:pt x="-823840" y="370500"/>
                  </a:cubicBezTo>
                  <a:cubicBezTo>
                    <a:pt x="-814230" y="370693"/>
                    <a:pt x="-804621" y="370885"/>
                    <a:pt x="-789805" y="370613"/>
                  </a:cubicBezTo>
                  <a:cubicBezTo>
                    <a:pt x="-774989" y="370341"/>
                    <a:pt x="-754966" y="369603"/>
                    <a:pt x="-736361" y="368338"/>
                  </a:cubicBezTo>
                  <a:cubicBezTo>
                    <a:pt x="-717756" y="367074"/>
                    <a:pt x="-700569" y="365281"/>
                    <a:pt x="-683065" y="362961"/>
                  </a:cubicBezTo>
                  <a:cubicBezTo>
                    <a:pt x="-665561" y="360640"/>
                    <a:pt x="-647741" y="357791"/>
                    <a:pt x="-630112" y="354410"/>
                  </a:cubicBezTo>
                  <a:cubicBezTo>
                    <a:pt x="-612483" y="351029"/>
                    <a:pt x="-595045" y="347116"/>
                    <a:pt x="-577703" y="342685"/>
                  </a:cubicBezTo>
                  <a:cubicBezTo>
                    <a:pt x="-560362" y="338253"/>
                    <a:pt x="-543117" y="333304"/>
                    <a:pt x="-526030" y="327860"/>
                  </a:cubicBezTo>
                  <a:cubicBezTo>
                    <a:pt x="-508943" y="322417"/>
                    <a:pt x="-492014" y="316480"/>
                    <a:pt x="-475255" y="310085"/>
                  </a:cubicBezTo>
                  <a:cubicBezTo>
                    <a:pt x="-458496" y="303691"/>
                    <a:pt x="-441906" y="296839"/>
                    <a:pt x="-425500" y="289574"/>
                  </a:cubicBezTo>
                  <a:cubicBezTo>
                    <a:pt x="-409094" y="282309"/>
                    <a:pt x="-392872" y="274631"/>
                    <a:pt x="-376836" y="266589"/>
                  </a:cubicBezTo>
                  <a:cubicBezTo>
                    <a:pt x="-360800" y="258547"/>
                    <a:pt x="-344950" y="250142"/>
                    <a:pt x="-329281" y="241425"/>
                  </a:cubicBezTo>
                  <a:cubicBezTo>
                    <a:pt x="-313612" y="232709"/>
                    <a:pt x="-298124" y="223680"/>
                    <a:pt x="-282803" y="214393"/>
                  </a:cubicBezTo>
                  <a:cubicBezTo>
                    <a:pt x="-267483" y="205105"/>
                    <a:pt x="-252330" y="195557"/>
                    <a:pt x="-237327" y="185801"/>
                  </a:cubicBezTo>
                  <a:cubicBezTo>
                    <a:pt x="-222324" y="176044"/>
                    <a:pt x="-207470" y="166079"/>
                    <a:pt x="-192743" y="155952"/>
                  </a:cubicBezTo>
                  <a:cubicBezTo>
                    <a:pt x="-178016" y="145825"/>
                    <a:pt x="-163415" y="135538"/>
                    <a:pt x="-148916" y="125135"/>
                  </a:cubicBezTo>
                  <a:cubicBezTo>
                    <a:pt x="-134417" y="114732"/>
                    <a:pt x="-120019" y="104214"/>
                    <a:pt x="-105695" y="93624"/>
                  </a:cubicBezTo>
                  <a:cubicBezTo>
                    <a:pt x="-91371" y="83034"/>
                    <a:pt x="-77121" y="72372"/>
                    <a:pt x="-62917" y="61679"/>
                  </a:cubicBezTo>
                  <a:cubicBezTo>
                    <a:pt x="-48713" y="50987"/>
                    <a:pt x="-34555" y="40264"/>
                    <a:pt x="-20415" y="29550"/>
                  </a:cubicBezTo>
                  <a:cubicBezTo>
                    <a:pt x="-6276" y="18836"/>
                    <a:pt x="7846" y="8131"/>
                    <a:pt x="21978" y="-2522"/>
                  </a:cubicBezTo>
                  <a:cubicBezTo>
                    <a:pt x="36111" y="-13176"/>
                    <a:pt x="50254" y="-23777"/>
                    <a:pt x="64428" y="-34303"/>
                  </a:cubicBezTo>
                  <a:cubicBezTo>
                    <a:pt x="78601" y="-44828"/>
                    <a:pt x="92805" y="-55278"/>
                    <a:pt x="107091" y="-65556"/>
                  </a:cubicBezTo>
                  <a:cubicBezTo>
                    <a:pt x="121378" y="-75834"/>
                    <a:pt x="135747" y="-85939"/>
                    <a:pt x="150116" y="-9604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8726" y="18489"/>
              <a:ext cx="12147" cy="100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量筒的使用和读数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58698" y="1921510"/>
            <a:ext cx="2204720" cy="2032635"/>
            <a:chOff x="11700" y="3252"/>
            <a:chExt cx="3472" cy="3201"/>
          </a:xfrm>
        </p:grpSpPr>
        <p:sp>
          <p:nvSpPr>
            <p:cNvPr id="105" name="MMConnector"/>
            <p:cNvSpPr/>
            <p:nvPr/>
          </p:nvSpPr>
          <p:spPr>
            <a:xfrm>
              <a:off x="11700" y="4929"/>
              <a:ext cx="2319" cy="1525"/>
            </a:xfrm>
            <a:custGeom>
              <a:avLst/>
              <a:gdLst/>
              <a:ahLst/>
              <a:cxnLst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3720" y="3252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88323" y="3519170"/>
            <a:ext cx="2423160" cy="1655445"/>
            <a:chOff x="4974" y="6178"/>
            <a:chExt cx="3816" cy="2607"/>
          </a:xfrm>
        </p:grpSpPr>
        <p:sp>
          <p:nvSpPr>
            <p:cNvPr id="115" name="MMConnector"/>
            <p:cNvSpPr/>
            <p:nvPr/>
          </p:nvSpPr>
          <p:spPr>
            <a:xfrm rot="21420000">
              <a:off x="7599" y="6683"/>
              <a:ext cx="1191" cy="844"/>
            </a:xfrm>
            <a:custGeom>
              <a:avLst/>
              <a:gdLst/>
              <a:ahLst/>
              <a:cxnLst/>
              <a:pathLst>
                <a:path w="826665" h="147744">
                  <a:moveTo>
                    <a:pt x="9560" y="12889"/>
                  </a:moveTo>
                  <a:cubicBezTo>
                    <a:pt x="28206" y="8520"/>
                    <a:pt x="37409" y="-6772"/>
                    <a:pt x="33705" y="-20925"/>
                  </a:cubicBezTo>
                  <a:cubicBezTo>
                    <a:pt x="30001" y="-35079"/>
                    <a:pt x="14474" y="-43949"/>
                    <a:pt x="-3909" y="-38578"/>
                  </a:cubicBezTo>
                  <a:cubicBezTo>
                    <a:pt x="-20968" y="-33593"/>
                    <a:pt x="-38028" y="-28608"/>
                    <a:pt x="-55065" y="-23602"/>
                  </a:cubicBezTo>
                  <a:cubicBezTo>
                    <a:pt x="-72102" y="-18595"/>
                    <a:pt x="-89116" y="-13565"/>
                    <a:pt x="-106124" y="-8549"/>
                  </a:cubicBezTo>
                  <a:cubicBezTo>
                    <a:pt x="-123131" y="-3533"/>
                    <a:pt x="-140132" y="1469"/>
                    <a:pt x="-157133" y="6437"/>
                  </a:cubicBezTo>
                  <a:cubicBezTo>
                    <a:pt x="-174133" y="11406"/>
                    <a:pt x="-191133" y="16339"/>
                    <a:pt x="-208141" y="21213"/>
                  </a:cubicBezTo>
                  <a:cubicBezTo>
                    <a:pt x="-225149" y="26086"/>
                    <a:pt x="-242165" y="30899"/>
                    <a:pt x="-259198" y="35628"/>
                  </a:cubicBezTo>
                  <a:cubicBezTo>
                    <a:pt x="-276230" y="40356"/>
                    <a:pt x="-293279" y="44999"/>
                    <a:pt x="-310351" y="49532"/>
                  </a:cubicBezTo>
                  <a:cubicBezTo>
                    <a:pt x="-327423" y="54066"/>
                    <a:pt x="-344518" y="58489"/>
                    <a:pt x="-361644" y="62778"/>
                  </a:cubicBezTo>
                  <a:cubicBezTo>
                    <a:pt x="-378769" y="67067"/>
                    <a:pt x="-395923" y="71221"/>
                    <a:pt x="-413113" y="75218"/>
                  </a:cubicBezTo>
                  <a:cubicBezTo>
                    <a:pt x="-430302" y="79214"/>
                    <a:pt x="-447527" y="83053"/>
                    <a:pt x="-464788" y="86712"/>
                  </a:cubicBezTo>
                  <a:cubicBezTo>
                    <a:pt x="-482049" y="90371"/>
                    <a:pt x="-499347" y="93850"/>
                    <a:pt x="-516688" y="97129"/>
                  </a:cubicBezTo>
                  <a:cubicBezTo>
                    <a:pt x="-534028" y="100408"/>
                    <a:pt x="-551411" y="103487"/>
                    <a:pt x="-568821" y="106347"/>
                  </a:cubicBezTo>
                  <a:cubicBezTo>
                    <a:pt x="-586230" y="109207"/>
                    <a:pt x="-603667" y="111849"/>
                    <a:pt x="-621184" y="114259"/>
                  </a:cubicBezTo>
                  <a:cubicBezTo>
                    <a:pt x="-638702" y="116670"/>
                    <a:pt x="-656301" y="118850"/>
                    <a:pt x="-673765" y="120776"/>
                  </a:cubicBezTo>
                  <a:cubicBezTo>
                    <a:pt x="-691229" y="122701"/>
                    <a:pt x="-708559" y="124372"/>
                    <a:pt x="-726538" y="125823"/>
                  </a:cubicBezTo>
                  <a:cubicBezTo>
                    <a:pt x="-744517" y="127274"/>
                    <a:pt x="-763146" y="128504"/>
                    <a:pt x="-779472" y="129347"/>
                  </a:cubicBezTo>
                  <a:cubicBezTo>
                    <a:pt x="-795797" y="130190"/>
                    <a:pt x="-809818" y="130645"/>
                    <a:pt x="-823840" y="131100"/>
                  </a:cubicBezTo>
                  <a:cubicBezTo>
                    <a:pt x="-826575" y="131189"/>
                    <a:pt x="-828400" y="132810"/>
                    <a:pt x="-828400" y="134900"/>
                  </a:cubicBezTo>
                  <a:cubicBezTo>
                    <a:pt x="-828400" y="136990"/>
                    <a:pt x="-826575" y="138641"/>
                    <a:pt x="-823840" y="138700"/>
                  </a:cubicBezTo>
                  <a:cubicBezTo>
                    <a:pt x="-809751" y="139005"/>
                    <a:pt x="-795662" y="139311"/>
                    <a:pt x="-779224" y="139352"/>
                  </a:cubicBezTo>
                  <a:cubicBezTo>
                    <a:pt x="-762787" y="139394"/>
                    <a:pt x="-744001" y="139171"/>
                    <a:pt x="-725844" y="138692"/>
                  </a:cubicBezTo>
                  <a:cubicBezTo>
                    <a:pt x="-707686" y="138212"/>
                    <a:pt x="-690157" y="137476"/>
                    <a:pt x="-672468" y="136490"/>
                  </a:cubicBezTo>
                  <a:cubicBezTo>
                    <a:pt x="-654779" y="135503"/>
                    <a:pt x="-636931" y="134268"/>
                    <a:pt x="-619143" y="132794"/>
                  </a:cubicBezTo>
                  <a:cubicBezTo>
                    <a:pt x="-601355" y="131321"/>
                    <a:pt x="-583628" y="129609"/>
                    <a:pt x="-565911" y="127675"/>
                  </a:cubicBezTo>
                  <a:cubicBezTo>
                    <a:pt x="-548193" y="125741"/>
                    <a:pt x="-530485" y="123585"/>
                    <a:pt x="-512807" y="121224"/>
                  </a:cubicBezTo>
                  <a:cubicBezTo>
                    <a:pt x="-495128" y="118863"/>
                    <a:pt x="-477479" y="116297"/>
                    <a:pt x="-459858" y="113548"/>
                  </a:cubicBezTo>
                  <a:cubicBezTo>
                    <a:pt x="-442237" y="110799"/>
                    <a:pt x="-424645" y="107866"/>
                    <a:pt x="-407083" y="104773"/>
                  </a:cubicBezTo>
                  <a:cubicBezTo>
                    <a:pt x="-389521" y="101680"/>
                    <a:pt x="-371991" y="98427"/>
                    <a:pt x="-354490" y="95038"/>
                  </a:cubicBezTo>
                  <a:cubicBezTo>
                    <a:pt x="-336990" y="91649"/>
                    <a:pt x="-319520" y="88125"/>
                    <a:pt x="-302078" y="84490"/>
                  </a:cubicBezTo>
                  <a:cubicBezTo>
                    <a:pt x="-284637" y="80856"/>
                    <a:pt x="-267224" y="77112"/>
                    <a:pt x="-249837" y="73285"/>
                  </a:cubicBezTo>
                  <a:cubicBezTo>
                    <a:pt x="-232451" y="69457"/>
                    <a:pt x="-215090" y="65547"/>
                    <a:pt x="-197751" y="61579"/>
                  </a:cubicBezTo>
                  <a:cubicBezTo>
                    <a:pt x="-180412" y="57612"/>
                    <a:pt x="-163095" y="53587"/>
                    <a:pt x="-145795" y="49533"/>
                  </a:cubicBezTo>
                  <a:cubicBezTo>
                    <a:pt x="-128496" y="45478"/>
                    <a:pt x="-111214" y="41394"/>
                    <a:pt x="-93944" y="37302"/>
                  </a:cubicBezTo>
                  <a:cubicBezTo>
                    <a:pt x="-76675" y="33209"/>
                    <a:pt x="-59418" y="29109"/>
                    <a:pt x="-42169" y="25039"/>
                  </a:cubicBezTo>
                  <a:cubicBezTo>
                    <a:pt x="-24921" y="20968"/>
                    <a:pt x="-7680" y="16929"/>
                    <a:pt x="9560" y="1288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74" y="6178"/>
              <a:ext cx="1457" cy="2607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天平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的使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用和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80273" y="972185"/>
            <a:ext cx="1176655" cy="1156335"/>
            <a:chOff x="3545" y="3113"/>
            <a:chExt cx="1853" cy="1821"/>
          </a:xfrm>
        </p:grpSpPr>
        <p:sp>
          <p:nvSpPr>
            <p:cNvPr id="154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3545" y="3113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7318" y="1442720"/>
            <a:ext cx="1887855" cy="450215"/>
            <a:chOff x="2312" y="3854"/>
            <a:chExt cx="2973" cy="709"/>
          </a:xfrm>
        </p:grpSpPr>
        <p:sp>
          <p:nvSpPr>
            <p:cNvPr id="156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0218" y="1913890"/>
            <a:ext cx="2886710" cy="603250"/>
            <a:chOff x="852" y="4596"/>
            <a:chExt cx="4546" cy="950"/>
          </a:xfrm>
        </p:grpSpPr>
        <p:sp>
          <p:nvSpPr>
            <p:cNvPr id="158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52" y="4596"/>
              <a:ext cx="3624" cy="61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是物体的固有属性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5188" y="2322830"/>
            <a:ext cx="2492375" cy="900430"/>
            <a:chOff x="1474" y="5240"/>
            <a:chExt cx="3925" cy="1418"/>
          </a:xfrm>
        </p:grpSpPr>
        <p:sp>
          <p:nvSpPr>
            <p:cNvPr id="160" name="MMConnector"/>
            <p:cNvSpPr/>
            <p:nvPr/>
          </p:nvSpPr>
          <p:spPr>
            <a:xfrm>
              <a:off x="4784" y="5240"/>
              <a:ext cx="615" cy="141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474" y="5337"/>
              <a:ext cx="2986" cy="61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常考质量估测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58698" y="3814445"/>
            <a:ext cx="1981835" cy="1310640"/>
            <a:chOff x="11700" y="6233"/>
            <a:chExt cx="3121" cy="2064"/>
          </a:xfrm>
        </p:grpSpPr>
        <p:sp>
          <p:nvSpPr>
            <p:cNvPr id="123" name="MMConnector"/>
            <p:cNvSpPr/>
            <p:nvPr/>
          </p:nvSpPr>
          <p:spPr>
            <a:xfrm>
              <a:off x="11700" y="6562"/>
              <a:ext cx="896" cy="501"/>
            </a:xfrm>
            <a:custGeom>
              <a:avLst/>
              <a:gdLst/>
              <a:ahLst/>
              <a:cxnLst/>
              <a:pathLst>
                <a:path w="826665" h="147744">
                  <a:moveTo>
                    <a:pt x="3909" y="-38577"/>
                  </a:moveTo>
                  <a:cubicBezTo>
                    <a:pt x="-14474" y="-43949"/>
                    <a:pt x="-30001" y="-35079"/>
                    <a:pt x="-33705" y="-20925"/>
                  </a:cubicBezTo>
                  <a:cubicBezTo>
                    <a:pt x="-37409" y="-6772"/>
                    <a:pt x="-28206" y="8520"/>
                    <a:pt x="-9559" y="12889"/>
                  </a:cubicBezTo>
                  <a:cubicBezTo>
                    <a:pt x="7681" y="16929"/>
                    <a:pt x="24921" y="20968"/>
                    <a:pt x="42169" y="25039"/>
                  </a:cubicBezTo>
                  <a:cubicBezTo>
                    <a:pt x="59418" y="29109"/>
                    <a:pt x="76675" y="33209"/>
                    <a:pt x="93944" y="37302"/>
                  </a:cubicBezTo>
                  <a:cubicBezTo>
                    <a:pt x="111214" y="41394"/>
                    <a:pt x="128496" y="45478"/>
                    <a:pt x="145795" y="49533"/>
                  </a:cubicBezTo>
                  <a:cubicBezTo>
                    <a:pt x="163095" y="53587"/>
                    <a:pt x="180412" y="57612"/>
                    <a:pt x="197751" y="61579"/>
                  </a:cubicBezTo>
                  <a:cubicBezTo>
                    <a:pt x="215090" y="65547"/>
                    <a:pt x="232451" y="69457"/>
                    <a:pt x="249838" y="73285"/>
                  </a:cubicBezTo>
                  <a:cubicBezTo>
                    <a:pt x="267224" y="77112"/>
                    <a:pt x="284637" y="80856"/>
                    <a:pt x="302078" y="84490"/>
                  </a:cubicBezTo>
                  <a:cubicBezTo>
                    <a:pt x="319520" y="88125"/>
                    <a:pt x="336990" y="91649"/>
                    <a:pt x="354490" y="95038"/>
                  </a:cubicBezTo>
                  <a:cubicBezTo>
                    <a:pt x="371991" y="98427"/>
                    <a:pt x="389522" y="101680"/>
                    <a:pt x="407083" y="104773"/>
                  </a:cubicBezTo>
                  <a:cubicBezTo>
                    <a:pt x="424645" y="107866"/>
                    <a:pt x="442237" y="110799"/>
                    <a:pt x="459858" y="113548"/>
                  </a:cubicBezTo>
                  <a:cubicBezTo>
                    <a:pt x="477479" y="116297"/>
                    <a:pt x="495128" y="118863"/>
                    <a:pt x="512807" y="121224"/>
                  </a:cubicBezTo>
                  <a:cubicBezTo>
                    <a:pt x="530485" y="123585"/>
                    <a:pt x="548193" y="125741"/>
                    <a:pt x="565911" y="127675"/>
                  </a:cubicBezTo>
                  <a:cubicBezTo>
                    <a:pt x="583628" y="129609"/>
                    <a:pt x="601355" y="131321"/>
                    <a:pt x="619143" y="132794"/>
                  </a:cubicBezTo>
                  <a:cubicBezTo>
                    <a:pt x="636931" y="134268"/>
                    <a:pt x="654779" y="135503"/>
                    <a:pt x="672468" y="136490"/>
                  </a:cubicBezTo>
                  <a:cubicBezTo>
                    <a:pt x="690157" y="137476"/>
                    <a:pt x="707687" y="138212"/>
                    <a:pt x="725844" y="138692"/>
                  </a:cubicBezTo>
                  <a:cubicBezTo>
                    <a:pt x="744002" y="139171"/>
                    <a:pt x="762787" y="139394"/>
                    <a:pt x="779225" y="139352"/>
                  </a:cubicBezTo>
                  <a:cubicBezTo>
                    <a:pt x="795662" y="139311"/>
                    <a:pt x="809751" y="139005"/>
                    <a:pt x="823840" y="138700"/>
                  </a:cubicBezTo>
                  <a:cubicBezTo>
                    <a:pt x="826575" y="138641"/>
                    <a:pt x="828400" y="136990"/>
                    <a:pt x="828400" y="134900"/>
                  </a:cubicBezTo>
                  <a:cubicBezTo>
                    <a:pt x="828400" y="132810"/>
                    <a:pt x="826575" y="131189"/>
                    <a:pt x="823840" y="131100"/>
                  </a:cubicBezTo>
                  <a:cubicBezTo>
                    <a:pt x="809818" y="130645"/>
                    <a:pt x="795797" y="130190"/>
                    <a:pt x="779472" y="129347"/>
                  </a:cubicBezTo>
                  <a:cubicBezTo>
                    <a:pt x="763147" y="128504"/>
                    <a:pt x="744518" y="127274"/>
                    <a:pt x="726538" y="125823"/>
                  </a:cubicBezTo>
                  <a:cubicBezTo>
                    <a:pt x="708559" y="124372"/>
                    <a:pt x="691229" y="122701"/>
                    <a:pt x="673765" y="120776"/>
                  </a:cubicBezTo>
                  <a:cubicBezTo>
                    <a:pt x="656301" y="118850"/>
                    <a:pt x="638702" y="116670"/>
                    <a:pt x="621185" y="114259"/>
                  </a:cubicBezTo>
                  <a:cubicBezTo>
                    <a:pt x="603667" y="111849"/>
                    <a:pt x="586231" y="109207"/>
                    <a:pt x="568821" y="106347"/>
                  </a:cubicBezTo>
                  <a:cubicBezTo>
                    <a:pt x="551411" y="103487"/>
                    <a:pt x="534028" y="100408"/>
                    <a:pt x="516688" y="97129"/>
                  </a:cubicBezTo>
                  <a:cubicBezTo>
                    <a:pt x="499347" y="93850"/>
                    <a:pt x="482049" y="90371"/>
                    <a:pt x="464788" y="86712"/>
                  </a:cubicBezTo>
                  <a:cubicBezTo>
                    <a:pt x="447527" y="83053"/>
                    <a:pt x="430303" y="79214"/>
                    <a:pt x="413113" y="75218"/>
                  </a:cubicBezTo>
                  <a:cubicBezTo>
                    <a:pt x="395924" y="71221"/>
                    <a:pt x="378769" y="67067"/>
                    <a:pt x="361644" y="62778"/>
                  </a:cubicBezTo>
                  <a:cubicBezTo>
                    <a:pt x="344519" y="58489"/>
                    <a:pt x="327423" y="54066"/>
                    <a:pt x="310351" y="49532"/>
                  </a:cubicBezTo>
                  <a:cubicBezTo>
                    <a:pt x="293279" y="44999"/>
                    <a:pt x="276230" y="40356"/>
                    <a:pt x="259198" y="35628"/>
                  </a:cubicBezTo>
                  <a:cubicBezTo>
                    <a:pt x="242165" y="30900"/>
                    <a:pt x="225149" y="26086"/>
                    <a:pt x="208141" y="21213"/>
                  </a:cubicBezTo>
                  <a:cubicBezTo>
                    <a:pt x="191133" y="16339"/>
                    <a:pt x="174133" y="11406"/>
                    <a:pt x="157133" y="6437"/>
                  </a:cubicBezTo>
                  <a:cubicBezTo>
                    <a:pt x="140132" y="1469"/>
                    <a:pt x="123131" y="-3533"/>
                    <a:pt x="106124" y="-8549"/>
                  </a:cubicBezTo>
                  <a:cubicBezTo>
                    <a:pt x="89116" y="-13565"/>
                    <a:pt x="72102" y="-18595"/>
                    <a:pt x="55065" y="-23602"/>
                  </a:cubicBezTo>
                  <a:cubicBezTo>
                    <a:pt x="38028" y="-28608"/>
                    <a:pt x="20969" y="-33593"/>
                    <a:pt x="3909" y="-3857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22" name="MainTopic"/>
            <p:cNvSpPr/>
            <p:nvPr/>
          </p:nvSpPr>
          <p:spPr>
            <a:xfrm>
              <a:off x="12539" y="6233"/>
              <a:ext cx="2283" cy="2065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测量物体的密度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758998" y="1340485"/>
            <a:ext cx="787400" cy="1156335"/>
            <a:chOff x="15480" y="2337"/>
            <a:chExt cx="1240" cy="1821"/>
          </a:xfrm>
        </p:grpSpPr>
        <p:sp>
          <p:nvSpPr>
            <p:cNvPr id="131" name="MMConnector"/>
            <p:cNvSpPr/>
            <p:nvPr/>
          </p:nvSpPr>
          <p:spPr>
            <a:xfrm>
              <a:off x="15480" y="3352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5788" y="2337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58998" y="1811020"/>
            <a:ext cx="1744980" cy="449580"/>
            <a:chOff x="15480" y="3078"/>
            <a:chExt cx="2748" cy="708"/>
          </a:xfrm>
        </p:grpSpPr>
        <p:sp>
          <p:nvSpPr>
            <p:cNvPr id="133" name="MMConnector"/>
            <p:cNvSpPr/>
            <p:nvPr/>
          </p:nvSpPr>
          <p:spPr>
            <a:xfrm>
              <a:off x="15480" y="3722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5788" y="3078"/>
              <a:ext cx="2440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58998" y="2281555"/>
            <a:ext cx="787400" cy="603250"/>
            <a:chOff x="15480" y="3819"/>
            <a:chExt cx="1240" cy="950"/>
          </a:xfrm>
        </p:grpSpPr>
        <p:sp>
          <p:nvSpPr>
            <p:cNvPr id="135" name="MMConnector"/>
            <p:cNvSpPr/>
            <p:nvPr/>
          </p:nvSpPr>
          <p:spPr>
            <a:xfrm>
              <a:off x="15480" y="4093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5788" y="3819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58998" y="2691130"/>
            <a:ext cx="1165860" cy="900430"/>
            <a:chOff x="15480" y="4464"/>
            <a:chExt cx="1836" cy="1418"/>
          </a:xfrm>
        </p:grpSpPr>
        <p:sp>
          <p:nvSpPr>
            <p:cNvPr id="137" name="MMConnector"/>
            <p:cNvSpPr/>
            <p:nvPr/>
          </p:nvSpPr>
          <p:spPr>
            <a:xfrm>
              <a:off x="15480" y="4464"/>
              <a:ext cx="615" cy="141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36" name="SubTopic"/>
            <p:cNvSpPr/>
            <p:nvPr/>
          </p:nvSpPr>
          <p:spPr>
            <a:xfrm>
              <a:off x="15788" y="4560"/>
              <a:ext cx="1528" cy="61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62783" y="3501390"/>
            <a:ext cx="787400" cy="1023620"/>
            <a:chOff x="15171" y="5740"/>
            <a:chExt cx="1240" cy="1612"/>
          </a:xfrm>
        </p:grpSpPr>
        <p:sp>
          <p:nvSpPr>
            <p:cNvPr id="143" name="MMConnector"/>
            <p:cNvSpPr/>
            <p:nvPr/>
          </p:nvSpPr>
          <p:spPr>
            <a:xfrm>
              <a:off x="15171" y="6686"/>
              <a:ext cx="615" cy="667"/>
            </a:xfrm>
            <a:custGeom>
              <a:avLst/>
              <a:gdLst/>
              <a:ahLst/>
              <a:cxnLst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42" name="SubTopic"/>
            <p:cNvSpPr/>
            <p:nvPr/>
          </p:nvSpPr>
          <p:spPr>
            <a:xfrm>
              <a:off x="15479" y="5740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固体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62783" y="3971925"/>
            <a:ext cx="787400" cy="412115"/>
            <a:chOff x="15171" y="6481"/>
            <a:chExt cx="1240" cy="649"/>
          </a:xfrm>
        </p:grpSpPr>
        <p:sp>
          <p:nvSpPr>
            <p:cNvPr id="145" name="MMConnector"/>
            <p:cNvSpPr/>
            <p:nvPr/>
          </p:nvSpPr>
          <p:spPr>
            <a:xfrm>
              <a:off x="15171" y="7056"/>
              <a:ext cx="615" cy="74"/>
            </a:xfrm>
            <a:custGeom>
              <a:avLst/>
              <a:gdLst/>
              <a:ahLst/>
              <a:cxnLst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44" name="SubTopic"/>
            <p:cNvSpPr/>
            <p:nvPr/>
          </p:nvSpPr>
          <p:spPr>
            <a:xfrm>
              <a:off x="15479" y="6481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液体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58698" y="4768850"/>
            <a:ext cx="3566160" cy="1492885"/>
            <a:chOff x="11700" y="7736"/>
            <a:chExt cx="5616" cy="2351"/>
          </a:xfrm>
        </p:grpSpPr>
        <p:sp>
          <p:nvSpPr>
            <p:cNvPr id="147" name="MMConnector"/>
            <p:cNvSpPr/>
            <p:nvPr/>
          </p:nvSpPr>
          <p:spPr>
            <a:xfrm>
              <a:off x="11700" y="7736"/>
              <a:ext cx="2510" cy="2351"/>
            </a:xfrm>
            <a:custGeom>
              <a:avLst/>
              <a:gdLst/>
              <a:ahLst/>
              <a:cxnLst/>
              <a:pathLst>
                <a:path w="1023773" h="692916">
                  <a:moveTo>
                    <a:pt x="-181892" y="-231287"/>
                  </a:moveTo>
                  <a:cubicBezTo>
                    <a:pt x="-195620" y="-244642"/>
                    <a:pt x="-213467" y="-244141"/>
                    <a:pt x="-223390" y="-233390"/>
                  </a:cubicBezTo>
                  <a:cubicBezTo>
                    <a:pt x="-233312" y="-222639"/>
                    <a:pt x="-232170" y="-205050"/>
                    <a:pt x="-217974" y="-192194"/>
                  </a:cubicBezTo>
                  <a:cubicBezTo>
                    <a:pt x="-205012" y="-180455"/>
                    <a:pt x="-192049" y="-168715"/>
                    <a:pt x="-179254" y="-156744"/>
                  </a:cubicBezTo>
                  <a:cubicBezTo>
                    <a:pt x="-166458" y="-144773"/>
                    <a:pt x="-153830" y="-132569"/>
                    <a:pt x="-141289" y="-120245"/>
                  </a:cubicBezTo>
                  <a:cubicBezTo>
                    <a:pt x="-128749" y="-107920"/>
                    <a:pt x="-116296" y="-95476"/>
                    <a:pt x="-103915" y="-82927"/>
                  </a:cubicBezTo>
                  <a:cubicBezTo>
                    <a:pt x="-91534" y="-70378"/>
                    <a:pt x="-79225" y="-57724"/>
                    <a:pt x="-66954" y="-45006"/>
                  </a:cubicBezTo>
                  <a:cubicBezTo>
                    <a:pt x="-54684" y="-32287"/>
                    <a:pt x="-42451" y="-19504"/>
                    <a:pt x="-30227" y="-6686"/>
                  </a:cubicBezTo>
                  <a:cubicBezTo>
                    <a:pt x="-18002" y="6132"/>
                    <a:pt x="-5786" y="18984"/>
                    <a:pt x="6454" y="31838"/>
                  </a:cubicBezTo>
                  <a:cubicBezTo>
                    <a:pt x="18694" y="44691"/>
                    <a:pt x="30957" y="57546"/>
                    <a:pt x="43276" y="70370"/>
                  </a:cubicBezTo>
                  <a:cubicBezTo>
                    <a:pt x="55595" y="83194"/>
                    <a:pt x="67970" y="95987"/>
                    <a:pt x="80432" y="108716"/>
                  </a:cubicBezTo>
                  <a:cubicBezTo>
                    <a:pt x="92894" y="121444"/>
                    <a:pt x="105444" y="134107"/>
                    <a:pt x="118113" y="146669"/>
                  </a:cubicBezTo>
                  <a:cubicBezTo>
                    <a:pt x="130783" y="159232"/>
                    <a:pt x="143572" y="171693"/>
                    <a:pt x="156513" y="184013"/>
                  </a:cubicBezTo>
                  <a:cubicBezTo>
                    <a:pt x="169454" y="196334"/>
                    <a:pt x="182547" y="208514"/>
                    <a:pt x="195821" y="220511"/>
                  </a:cubicBezTo>
                  <a:cubicBezTo>
                    <a:pt x="209095" y="232507"/>
                    <a:pt x="222551" y="244320"/>
                    <a:pt x="236217" y="255901"/>
                  </a:cubicBezTo>
                  <a:cubicBezTo>
                    <a:pt x="249883" y="267482"/>
                    <a:pt x="263760" y="278831"/>
                    <a:pt x="277870" y="289896"/>
                  </a:cubicBezTo>
                  <a:cubicBezTo>
                    <a:pt x="291980" y="300961"/>
                    <a:pt x="306325" y="311742"/>
                    <a:pt x="320922" y="322181"/>
                  </a:cubicBezTo>
                  <a:cubicBezTo>
                    <a:pt x="335518" y="332621"/>
                    <a:pt x="350368" y="342719"/>
                    <a:pt x="365479" y="352417"/>
                  </a:cubicBezTo>
                  <a:cubicBezTo>
                    <a:pt x="380591" y="362115"/>
                    <a:pt x="395965" y="371412"/>
                    <a:pt x="411600" y="380249"/>
                  </a:cubicBezTo>
                  <a:cubicBezTo>
                    <a:pt x="427236" y="389086"/>
                    <a:pt x="443133" y="397462"/>
                    <a:pt x="459280" y="405323"/>
                  </a:cubicBezTo>
                  <a:cubicBezTo>
                    <a:pt x="475426" y="413184"/>
                    <a:pt x="491822" y="420528"/>
                    <a:pt x="508441" y="427310"/>
                  </a:cubicBezTo>
                  <a:cubicBezTo>
                    <a:pt x="525059" y="434092"/>
                    <a:pt x="541902" y="440311"/>
                    <a:pt x="558933" y="445933"/>
                  </a:cubicBezTo>
                  <a:cubicBezTo>
                    <a:pt x="575965" y="451554"/>
                    <a:pt x="593185" y="456579"/>
                    <a:pt x="610545" y="460991"/>
                  </a:cubicBezTo>
                  <a:cubicBezTo>
                    <a:pt x="627905" y="465404"/>
                    <a:pt x="645405" y="469205"/>
                    <a:pt x="663020" y="472382"/>
                  </a:cubicBezTo>
                  <a:cubicBezTo>
                    <a:pt x="680634" y="475560"/>
                    <a:pt x="698364" y="478112"/>
                    <a:pt x="716081" y="480105"/>
                  </a:cubicBezTo>
                  <a:cubicBezTo>
                    <a:pt x="733799" y="482098"/>
                    <a:pt x="751505" y="483531"/>
                    <a:pt x="769463" y="484252"/>
                  </a:cubicBezTo>
                  <a:cubicBezTo>
                    <a:pt x="787421" y="484973"/>
                    <a:pt x="805630" y="484982"/>
                    <a:pt x="823840" y="484991"/>
                  </a:cubicBezTo>
                  <a:cubicBezTo>
                    <a:pt x="826576" y="484993"/>
                    <a:pt x="828400" y="483265"/>
                    <a:pt x="828400" y="481175"/>
                  </a:cubicBezTo>
                  <a:cubicBezTo>
                    <a:pt x="828400" y="479085"/>
                    <a:pt x="826574" y="477456"/>
                    <a:pt x="823840" y="477359"/>
                  </a:cubicBezTo>
                  <a:cubicBezTo>
                    <a:pt x="805811" y="476719"/>
                    <a:pt x="787782" y="476080"/>
                    <a:pt x="770061" y="474739"/>
                  </a:cubicBezTo>
                  <a:cubicBezTo>
                    <a:pt x="752339" y="473399"/>
                    <a:pt x="734925" y="471357"/>
                    <a:pt x="717543" y="468769"/>
                  </a:cubicBezTo>
                  <a:cubicBezTo>
                    <a:pt x="700161" y="466181"/>
                    <a:pt x="682812" y="463048"/>
                    <a:pt x="665622" y="459311"/>
                  </a:cubicBezTo>
                  <a:cubicBezTo>
                    <a:pt x="648433" y="455573"/>
                    <a:pt x="631404" y="451231"/>
                    <a:pt x="614555" y="446302"/>
                  </a:cubicBezTo>
                  <a:cubicBezTo>
                    <a:pt x="597705" y="441372"/>
                    <a:pt x="581035" y="435855"/>
                    <a:pt x="564588" y="429767"/>
                  </a:cubicBezTo>
                  <a:cubicBezTo>
                    <a:pt x="548140" y="423680"/>
                    <a:pt x="531915" y="417021"/>
                    <a:pt x="515938" y="409825"/>
                  </a:cubicBezTo>
                  <a:cubicBezTo>
                    <a:pt x="499961" y="402630"/>
                    <a:pt x="484232" y="394898"/>
                    <a:pt x="468768" y="386675"/>
                  </a:cubicBezTo>
                  <a:cubicBezTo>
                    <a:pt x="453305" y="378452"/>
                    <a:pt x="438106" y="369737"/>
                    <a:pt x="423178" y="360582"/>
                  </a:cubicBezTo>
                  <a:cubicBezTo>
                    <a:pt x="408249" y="351427"/>
                    <a:pt x="393590" y="341832"/>
                    <a:pt x="379195" y="331851"/>
                  </a:cubicBezTo>
                  <a:cubicBezTo>
                    <a:pt x="364800" y="321870"/>
                    <a:pt x="350669" y="311504"/>
                    <a:pt x="336786" y="300806"/>
                  </a:cubicBezTo>
                  <a:cubicBezTo>
                    <a:pt x="322903" y="290108"/>
                    <a:pt x="309269" y="279079"/>
                    <a:pt x="295861" y="267769"/>
                  </a:cubicBezTo>
                  <a:cubicBezTo>
                    <a:pt x="282453" y="256460"/>
                    <a:pt x="269271" y="244870"/>
                    <a:pt x="256288" y="233047"/>
                  </a:cubicBezTo>
                  <a:cubicBezTo>
                    <a:pt x="243306" y="221224"/>
                    <a:pt x="230523" y="209168"/>
                    <a:pt x="217908" y="196923"/>
                  </a:cubicBezTo>
                  <a:cubicBezTo>
                    <a:pt x="205294" y="184677"/>
                    <a:pt x="192849" y="172242"/>
                    <a:pt x="180540" y="159656"/>
                  </a:cubicBezTo>
                  <a:cubicBezTo>
                    <a:pt x="168231" y="147070"/>
                    <a:pt x="156059" y="134333"/>
                    <a:pt x="143990" y="121481"/>
                  </a:cubicBezTo>
                  <a:cubicBezTo>
                    <a:pt x="131922" y="108628"/>
                    <a:pt x="119956" y="95661"/>
                    <a:pt x="108060" y="82610"/>
                  </a:cubicBezTo>
                  <a:cubicBezTo>
                    <a:pt x="96164" y="69559"/>
                    <a:pt x="84337" y="56425"/>
                    <a:pt x="72545" y="43239"/>
                  </a:cubicBezTo>
                  <a:cubicBezTo>
                    <a:pt x="60753" y="30052"/>
                    <a:pt x="48996" y="16813"/>
                    <a:pt x="37240" y="3551"/>
                  </a:cubicBezTo>
                  <a:cubicBezTo>
                    <a:pt x="25483" y="-9712"/>
                    <a:pt x="13727" y="-22999"/>
                    <a:pt x="1936" y="-36280"/>
                  </a:cubicBezTo>
                  <a:cubicBezTo>
                    <a:pt x="-9854" y="-49561"/>
                    <a:pt x="-21680" y="-62837"/>
                    <a:pt x="-33573" y="-76079"/>
                  </a:cubicBezTo>
                  <a:cubicBezTo>
                    <a:pt x="-45467" y="-89322"/>
                    <a:pt x="-57429" y="-102531"/>
                    <a:pt x="-69500" y="-115672"/>
                  </a:cubicBezTo>
                  <a:cubicBezTo>
                    <a:pt x="-81571" y="-128813"/>
                    <a:pt x="-93750" y="-141886"/>
                    <a:pt x="-106055" y="-154873"/>
                  </a:cubicBezTo>
                  <a:cubicBezTo>
                    <a:pt x="-118359" y="-167861"/>
                    <a:pt x="-130789" y="-180763"/>
                    <a:pt x="-143449" y="-193484"/>
                  </a:cubicBezTo>
                  <a:cubicBezTo>
                    <a:pt x="-156109" y="-206206"/>
                    <a:pt x="-169001" y="-218747"/>
                    <a:pt x="-181892" y="-23128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46" name="MainTopic"/>
            <p:cNvSpPr/>
            <p:nvPr/>
          </p:nvSpPr>
          <p:spPr>
            <a:xfrm>
              <a:off x="13720" y="8866"/>
              <a:ext cx="3596" cy="100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密度与社会生活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62783" y="4443095"/>
            <a:ext cx="2077085" cy="1088390"/>
            <a:chOff x="15171" y="7223"/>
            <a:chExt cx="3271" cy="1714"/>
          </a:xfrm>
        </p:grpSpPr>
        <p:sp>
          <p:nvSpPr>
            <p:cNvPr id="149" name="MMConnector"/>
            <p:cNvSpPr/>
            <p:nvPr/>
          </p:nvSpPr>
          <p:spPr>
            <a:xfrm>
              <a:off x="15171" y="7659"/>
              <a:ext cx="615" cy="1279"/>
            </a:xfrm>
            <a:custGeom>
              <a:avLst/>
              <a:gdLst/>
              <a:ahLst/>
              <a:cxnLst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15366" y="7223"/>
              <a:ext cx="3077" cy="1076"/>
            </a:xfrm>
            <a:custGeom>
              <a:avLst/>
              <a:gdLst>
                <a:gd name="rtl" fmla="*/ 54150 w 744800"/>
                <a:gd name="rtt" fmla="*/ 26030 h 317300"/>
                <a:gd name="rtr" fmla="*/ 692550 w 744800"/>
                <a:gd name="rtb" fmla="*/ 299630 h 317300"/>
              </a:gdLst>
              <a:ahLst/>
              <a:cxnLst/>
              <a:rect l="rtl" t="rtt" r="rtr" b="rtb"/>
              <a:pathLst>
                <a:path w="744800" h="3173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744800" h="317300" fill="none">
                  <a:moveTo>
                    <a:pt x="0" y="317300"/>
                  </a:moveTo>
                  <a:lnTo>
                    <a:pt x="744800" y="3173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误差分析及方法改进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5188" y="2556510"/>
            <a:ext cx="2475865" cy="1332230"/>
            <a:chOff x="1274" y="4956"/>
            <a:chExt cx="3899" cy="2098"/>
          </a:xfrm>
        </p:grpSpPr>
        <p:sp>
          <p:nvSpPr>
            <p:cNvPr id="20" name="MMConnector"/>
            <p:cNvSpPr/>
            <p:nvPr/>
          </p:nvSpPr>
          <p:spPr>
            <a:xfrm>
              <a:off x="4558" y="4956"/>
              <a:ext cx="615" cy="209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274" y="5296"/>
              <a:ext cx="2986" cy="68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质量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的测量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61983" y="1553845"/>
            <a:ext cx="1883410" cy="2479040"/>
            <a:chOff x="5091" y="2673"/>
            <a:chExt cx="2966" cy="3904"/>
          </a:xfrm>
        </p:grpSpPr>
        <p:sp>
          <p:nvSpPr>
            <p:cNvPr id="116" name="MainTopic"/>
            <p:cNvSpPr/>
            <p:nvPr/>
          </p:nvSpPr>
          <p:spPr>
            <a:xfrm>
              <a:off x="5091" y="2673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质量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MMConnector"/>
            <p:cNvSpPr/>
            <p:nvPr/>
          </p:nvSpPr>
          <p:spPr>
            <a:xfrm flipH="1">
              <a:off x="6319" y="4649"/>
              <a:ext cx="1739" cy="1928"/>
            </a:xfrm>
            <a:custGeom>
              <a:avLst/>
              <a:gdLst/>
              <a:ahLst/>
              <a:cxnLst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1309053" y="3395345"/>
            <a:ext cx="1960245" cy="1156335"/>
            <a:chOff x="2312" y="3113"/>
            <a:chExt cx="3087" cy="1821"/>
          </a:xfrm>
        </p:grpSpPr>
        <p:sp>
          <p:nvSpPr>
            <p:cNvPr id="27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312" y="3113"/>
              <a:ext cx="2165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测量过程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09053" y="3865880"/>
            <a:ext cx="1887855" cy="450215"/>
            <a:chOff x="2312" y="3854"/>
            <a:chExt cx="2973" cy="709"/>
          </a:xfrm>
        </p:grpSpPr>
        <p:sp>
          <p:nvSpPr>
            <p:cNvPr id="30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天平的读数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09053" y="4254500"/>
            <a:ext cx="1960245" cy="686435"/>
            <a:chOff x="2312" y="4466"/>
            <a:chExt cx="3087" cy="1081"/>
          </a:xfrm>
        </p:grpSpPr>
        <p:sp>
          <p:nvSpPr>
            <p:cNvPr id="33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2312" y="4466"/>
              <a:ext cx="2164" cy="74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注意事项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0415" y="2001520"/>
            <a:ext cx="108889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实验操作过程溅出水引起的误差：测体积过程中，如果有水溅出，会导致测量的体积出现偏差，导致测量结果出现偏差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测量吸水性物质引起的误差：如果物质吸水，会导致测量体积偏小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可以采用以下方法避免：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先让物体吸足水；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可用一层塑料薄膜将物体密封；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采用填埋法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[2018.33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2016.36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实验方案的评估与改进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7875" y="693420"/>
            <a:ext cx="1092327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测量特殊物质的密度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)吸水性的物质：可让其吸足水再测量，并注意其吸水性对实验结果的影响；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密度小于水的物质：可用针压法＋排水法，使物体浸没在水中测得体积，注意使用的针要细；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粉末状、颗粒状物质：粉末状物质可直接用量筒测得体积，颗粒状物质可用排水法测得体积；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易溶于水的物质：可用细沙代替水，然后用排沙法测得体积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密度的应用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根据密度判断物质的种类、材质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[2019.35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取样测算物体的质量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分析材料的优缺点及适用场景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[2014.37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33170" y="155067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26805" y="532384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5540" y="2519680"/>
            <a:ext cx="98647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  <a:cs typeface="+mn-ea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盘锦)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某同学捡到一个金属螺母，为了测量此螺母的密度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他做了如下实验：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(1)把天平放在水平桌面上，将游码移至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标尺左端零刻度线处，指针位置如图甲所示.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要使横梁平衡，应向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调节平衡螺母.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315" y="3208655"/>
            <a:ext cx="3465195" cy="1816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06875" y="4828540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9640" y="1356360"/>
            <a:ext cx="10332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把金属螺母放在天平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盘中，并用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向另一侧盘中加减砝码并调节游码在标尺上的位置，使天平横梁恢复平衡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盘中砝码和游码的位置如图乙所示，则金属螺母的质量是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在量筒中装入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mL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水，用细线系住金属螺母并将其轻轻放入量筒中，如图丙所示，则金属螺母的体积是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金属螺母的密度是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如果金属螺母密度恰好和密度表中某一金属的密度相同，那么这名同学据此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判断该螺母一定是由这种金属制成的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26255" y="1424305"/>
            <a:ext cx="1010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10680" y="142430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镊子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18380" y="2517775"/>
            <a:ext cx="868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53.4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92115" y="366522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60800" y="4185285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8.9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58595" y="5297170"/>
            <a:ext cx="956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13435" y="11010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36270" y="1480820"/>
            <a:ext cx="10920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)该同学利用调好的天平测量螺母质量的过程中，当向右盘放入质量最小的砝码时，发现指针偏向了分度盘中线的右侧，接下来的操作是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)在测量螺母体积时要用细线系着螺母轻轻放入量筒中，主要是为了防止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写出一点即可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该同学在测量螺母的质量时若将(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两个步骤先后顺序对调，那么用这种方法测得的密度与真实值相比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仍然准确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，原因是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170" y="1964055"/>
            <a:ext cx="108311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取下最小砝码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向右调节游码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使天平重新平衡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5325" y="3060065"/>
            <a:ext cx="10726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量筒中的水溅出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或损坏量筒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0565" y="4702810"/>
            <a:ext cx="106394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将螺母从水中取出时会因为螺母上沾有少量水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从而导致质量的测量值偏大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56430" y="4888230"/>
            <a:ext cx="1046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23290" y="1838960"/>
            <a:ext cx="104844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若该同学的实验操作均正确、合理，但天平的砝码生锈，则测出的螺母密度将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仍然准确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)该同学又进行了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测量一个吸水性小石块的密度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的实验，他采用相同的实验步骤，所有操作均正确，测得的密度值将比真实值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针对这一问题，在不增添、更换仪器和测量方法的条件下，请你提出一条改进方法：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5140" y="2497455"/>
            <a:ext cx="956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01965" y="3573145"/>
            <a:ext cx="805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35275" y="4643755"/>
            <a:ext cx="8347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先让石块充分浸润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吸足水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至无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法再吸水，然后再测量其体积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333230" y="179705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2340" y="68961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测量液体物质的密度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2015.37)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49630" y="1379855"/>
            <a:ext cx="105219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实验原理(          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天平的使用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[2015.37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天平的读数(物体质量＝砝码读数＋游码的示数)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[2015.37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量筒的使用和读数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[2015.37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液体密度的计算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[2015.37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6.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量筒不能放在天平上称量(量筒太高，放上去不稳定，容易掉下来摔碎)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752090" y="2474595"/>
          <a:ext cx="688340" cy="70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431800" imgH="393700" progId="Equation.DSMT4">
                  <p:embed/>
                </p:oleObj>
              </mc:Choice>
              <mc:Fallback>
                <p:oleObj name="" r:id="rId2" imgW="431800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52090" y="2474595"/>
                        <a:ext cx="688340" cy="700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99110" y="557530"/>
            <a:ext cx="105219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误差分析及原因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天平操作不当引起的实验误差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量筒读数引起的实验误差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仰视时，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；俯视时，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实验步骤顺序引起的误差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2015.37(5)]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2790" y="2729865"/>
          <a:ext cx="10829290" cy="3370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4620"/>
                <a:gridCol w="2047240"/>
                <a:gridCol w="6107430"/>
              </a:tblGrid>
              <a:tr h="6057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密度表达式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密度测量值偏大或偏小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3823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偏小(原因是量筒中液体未完全倒入烧杯中)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23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偏大(原因是烧杯中液体未完全倒入量筒中)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280" y="3615055"/>
            <a:ext cx="528828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280" y="5072380"/>
            <a:ext cx="5288280" cy="800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110" y="616172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实验结论的应用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20" y="3399790"/>
            <a:ext cx="1151255" cy="1231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25" y="4794250"/>
            <a:ext cx="1154430" cy="1203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6015" y="15113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055610" y="521271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64870" y="2239010"/>
            <a:ext cx="103136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甘肃省卷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学完质量和密度后，小明和小军利用托盘天平和量筒测某种油的密度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他们把天平放在水平桌面上，当游码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移至零刻度处时，指针偏向分度盘的右侧.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这时他们应将平衡螺母向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选填“左”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或“右”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调，使横梁平衡；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79" descr="C:\Documents and Settings\Administrator\桌面\物理（山西）\山西物理\XL11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991985" y="2915285"/>
            <a:ext cx="3680460" cy="2014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67530" y="4542155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00760" y="1244600"/>
            <a:ext cx="106724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天平平衡后，他们开始测量，测量步骤如下：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用天平测出烧杯和剩余油的总质量；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将待测油倒入烧杯中，用天平测出烧杯和油的总质量；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将烧杯中油的一部分倒入量筒，测出倒出到量筒的这部分油的体积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请根据以上步骤，写出正确的操作顺序：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填字母代号)；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中测得烧杯和油的总质量为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55.8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，其余步骤数据如图所示，则倒出到量筒的这部分油的质量是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_____cm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根据密度的计算公式可以算出，该油的密度是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4325" y="3553460"/>
            <a:ext cx="1316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BCA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38420" y="4629150"/>
            <a:ext cx="104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18.4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74585" y="4658995"/>
            <a:ext cx="760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24750" y="5191125"/>
            <a:ext cx="1817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7870" y="349631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质量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59258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2960" y="264922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37235" y="4018280"/>
            <a:ext cx="10157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质量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物体所含物质的多少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27750" y="4664075"/>
            <a:ext cx="671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67495" y="46939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27100" y="8166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89305" y="1219200"/>
            <a:ext cx="1061275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小明测完油的密度后，和同学小华、小梦讨论时，小华、小梦各提出了一套方案：小华的方案：先用天平测出空烧杯的质量，然后向烧杯中倒入适量的油，测出它们的总质量，再将油倒进量筒中测出油的体积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小梦的方案：先用天平测出空烧杯的质量，然后在量筒中倒入一些油，测出量筒中油的体积，再将油倒入烧杯中测出烧杯和油的总质量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经过交流，大家一致认为小华和小梦的方案都不合理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445" y="4265295"/>
            <a:ext cx="1063561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sym typeface="+mn-ea"/>
              </a:rPr>
              <a:t>小华方案中将烧杯中油倒入量筒时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会有残余油沾在烧杯壁上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使测出的油体积偏小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密度偏大；小梦方案中将量筒中的油倒入烧杯时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会有残余油沾在量筒壁上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使测出的油质量偏小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sym typeface="+mn-ea"/>
              </a:rPr>
              <a:t>密度偏小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871220" y="831215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7715" y="1582420"/>
            <a:ext cx="9896475" cy="737235"/>
            <a:chOff x="1095" y="3735"/>
            <a:chExt cx="15585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278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测量水杯的容积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288035" y="450456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67715" y="2319655"/>
            <a:ext cx="105975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如图所示，是小明新买的水杯，请你选择合适器材和物质测量其容积，要求写出实验器材、测量的方法步骤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74" descr="C:\Documents and Settings\Administrator\桌面\物理（山西）\山西物理\加10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726930" y="3171825"/>
            <a:ext cx="740410" cy="217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29675" y="5638165"/>
            <a:ext cx="25349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41350" y="3446780"/>
            <a:ext cx="89592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你选择的实验器材：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测量方法和步骤：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__________.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水杯的容积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3518535"/>
            <a:ext cx="168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天平、水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0880" y="3970655"/>
            <a:ext cx="85413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①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用天平称量空水杯的质量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用天平称量装满水的水杯总质量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利用水的密度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求出水杯的容积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r="53303" b="-13134"/>
          <a:stretch>
            <a:fillRect/>
          </a:stretch>
        </p:blipFill>
        <p:spPr>
          <a:xfrm>
            <a:off x="2780030" y="5515610"/>
            <a:ext cx="2163445" cy="7931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04265" y="614045"/>
            <a:ext cx="9896475" cy="737235"/>
            <a:chOff x="1095" y="3735"/>
            <a:chExt cx="15585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278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验证质量是物体的一种属性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503300" y="450456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97585" y="1207770"/>
            <a:ext cx="1036320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通过阅读，小明知道：质量是物体的一种属性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与好友交流时，好友说，当物体的形状改变时，质量不变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这是真的吗？请你设计一个实验方案，验证这个说法是否正确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实验器材：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________________________________________________________________________________________________________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实验结论：_____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_____________________________________________________________________________________________________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8980" y="2840355"/>
            <a:ext cx="246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橡皮泥、天平等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42340" y="3221990"/>
            <a:ext cx="1027620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①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将天平放在水平桌面上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调节天平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使天平平衡；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把橡皮泥捏成某种形状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测出它的质量；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再把橡皮泥捏成另外一种形状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测出其质量；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然后整理数据分析归纳出结论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1080" y="4733925"/>
            <a:ext cx="1000633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如果测出的质量相等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说明质量不随物体形状的改变而改变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，好友的说法是正确的；如果测出的质量不相等，说明质量随物体形状的改变而改变，则好友的说法是错误的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37590" y="1428115"/>
            <a:ext cx="114084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单位及其换算基本单位：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，符号是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______.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其他常用单位：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、毫克(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1 mg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g__________kg.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性质：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质量是物体本身的一种属性，不随物体的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的改变而改变，如从地球带到太空的食品，质量不变等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9615" y="3152140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01335" y="3181985"/>
            <a:ext cx="2005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22170" y="3701415"/>
            <a:ext cx="1763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71265" y="3701415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84490" y="4305300"/>
            <a:ext cx="1423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215120" y="4305300"/>
            <a:ext cx="1100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状态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435590" y="4305300"/>
            <a:ext cx="104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位置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14295" y="2035175"/>
            <a:ext cx="1172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千克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16475" y="2067560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78620" y="50895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3275" y="1050290"/>
            <a:ext cx="109080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常考质量的估测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a.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一个苹果的质量约为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150 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                    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中学生的质量约为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 kg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2016.11B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c.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元硬币的质量约为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          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一个篮球的质量约为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  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铅笔的质量约为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2014.11B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f.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一瓶普通矿泉水的质量约为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一张理综答题卡的质量约为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2017.11B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h.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一个鸡蛋的质量约为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                      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一枚邮票的质量约为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j.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一头象的质量约为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                              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k.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一份理化试卷的质量约为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l.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一只鸡的质量约为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                           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一本物理课本质量约为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 g.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7090" y="277304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57090" y="2237740"/>
            <a:ext cx="760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962390" y="10502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5850" y="899160"/>
            <a:ext cx="100622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测量工具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实验室里常用的测量质量的工具是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，生活中常用的测量质量的工具是台秤、电子秤等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3.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天平的使用和读数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年天平的使用考查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次，天平的读数考查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托盘天平的使用和读数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79195" y="3796665"/>
          <a:ext cx="6435090" cy="2226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6280"/>
                <a:gridCol w="5718810"/>
              </a:tblGrid>
              <a:tr h="13258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4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观察天平的_____和_______</a:t>
                      </a:r>
                      <a:r>
                        <a:rPr lang="en-US" sz="2400" b="0" u="sng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　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861685" y="1540510"/>
            <a:ext cx="1854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托盘天平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74210" y="5322570"/>
            <a:ext cx="1387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67045" y="5322570"/>
            <a:ext cx="1620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8976360" y="5462905"/>
            <a:ext cx="2034540" cy="477520"/>
          </a:xfrm>
          <a:prstGeom prst="flowChartTerminator">
            <a:avLst/>
          </a:prstGeom>
          <a:solidFill>
            <a:srgbClr val="EF9B1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-21474824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055" y="3900805"/>
            <a:ext cx="3320415" cy="1145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85825" y="726440"/>
          <a:ext cx="10449560" cy="5325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205"/>
                <a:gridCol w="9571355"/>
              </a:tblGrid>
              <a:tr h="10198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把天平放在__________上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游码移至标尺左端的_________处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1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调节横梁两端的__________，使指针指在分度盘中央.调节遵循“左偏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_______调，右偏_______调”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1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把被测物体放在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盘，在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盘中用镊子加减砝码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并调节游码在标尺上的位置，直至横梁恢复平衡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1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物体的质量＝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＋____________________________.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图中物体的质量＝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448685" y="1029970"/>
            <a:ext cx="221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水平桌面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70240" y="1029970"/>
            <a:ext cx="1889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94480" y="1971040"/>
            <a:ext cx="1888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平衡螺母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93290" y="2517775"/>
            <a:ext cx="1315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49445" y="2517775"/>
            <a:ext cx="1332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00525" y="3432175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18860" y="343217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07460" y="4812030"/>
            <a:ext cx="2319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砝码的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总质量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41745" y="4812030"/>
            <a:ext cx="434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游码左端在标尺上对应的示数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82185" y="5344160"/>
            <a:ext cx="1888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70.6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11005" y="61290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0740" y="874395"/>
            <a:ext cx="107981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注意事项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a.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被测物体的质量不能超过天平的最大测量值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b.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向右盘中加减砝码时要用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，不能用手直接接触砝码，不能把砝码弄湿、弄脏；向右盘中尝试加砝码时应由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</a:t>
            </a:r>
            <a:r>
              <a:rPr lang="en-US" alt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加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(后两空均选填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c.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潮湿的物体和化学药品不能直接放到天平的托盘中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d.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天平移动位置后，要重新调节天平平衡，测量过程中不能再调节平衡螺母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记忆口诀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一放平、二调零、三调横梁成水平；指针偏哪哪边重，螺母反向高处动；称物体，先估计，左物右码镊子取，最后游码调平衡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1520" y="2087880"/>
            <a:ext cx="1064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镊子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4040" y="2589530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29095" y="258953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39250" y="5483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526cff1e-db61-4993-bf22-a426bcb7a1aa}"/>
</p:tagLst>
</file>

<file path=ppt/tags/tag11.xml><?xml version="1.0" encoding="utf-8"?>
<p:tagLst xmlns:p="http://schemas.openxmlformats.org/presentationml/2006/main">
  <p:tag name="KSO_WM_UNIT_TABLE_BEAUTIFY" val="smartTable{df89f946-4452-4ed1-b9c9-324b474b942d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UNIT_TABLE_BEAUTIFY" val="smartTable{7a8187ed-d91f-4321-8aec-9868c1c8089d}"/>
</p:tagLst>
</file>

<file path=ppt/tags/tag16.xml><?xml version="1.0" encoding="utf-8"?>
<p:tagLst xmlns:p="http://schemas.openxmlformats.org/presentationml/2006/main">
  <p:tag name="KSO_WM_UNIT_TABLE_BEAUTIFY" val="smartTable{46854475-642e-4ee2-bfcb-3cf7ad0bdea7}"/>
</p:tagLst>
</file>

<file path=ppt/tags/tag17.xml><?xml version="1.0" encoding="utf-8"?>
<p:tagLst xmlns:p="http://schemas.openxmlformats.org/presentationml/2006/main">
  <p:tag name="KSO_WM_UNIT_TABLE_BEAUTIFY" val="smartTable{8f922d3d-83c6-4211-bf92-650169d879cb}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UNIT_TABLE_BEAUTIFY" val="smartTable{8d4deb91-aa46-4b9b-8502-451238828870}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UNIT_TABLE_BEAUTIFY" val="smartTable{b93540b6-8970-40cc-bcab-3e10e19d066b}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6.xml><?xml version="1.0" encoding="utf-8"?>
<p:tagLst xmlns:p="http://schemas.openxmlformats.org/presentationml/2006/main">
  <p:tag name="KSO_WM_SLIDE_ITEM_CNT" val="4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9435</Words>
  <Application>WPS 演示</Application>
  <PresentationFormat>宽屏</PresentationFormat>
  <Paragraphs>713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