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14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2545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NULL"/><Relationship Id="rId7" Type="http://schemas.openxmlformats.org/officeDocument/2006/relationships/image" Target="../media/image3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124075" y="2028825"/>
          <a:ext cx="7267575" cy="2800350"/>
          <a:chOff x="2124075" y="2028825"/>
          <a:chExt cx="7267575" cy="2800350"/>
        </a:xfrm>
      </p:grpSpPr>
      <p:sp>
        <p:nvSpPr>
          <p:cNvPr id="2" name="文本框 1"/>
          <p:cNvSpPr txBox="1"/>
          <p:nvPr/>
        </p:nvSpPr>
        <p:spPr>
          <a:xfrm>
            <a:off x="1619672" y="2492896"/>
            <a:ext cx="6408364" cy="68025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4100" u="none" spc="0" dirty="0" smtClean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9.4 </a:t>
            </a:r>
            <a:r>
              <a:rPr lang="en-US" sz="4100" u="none" spc="0" dirty="0" err="1" smtClean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流体压强与流速的关系</a:t>
            </a:r>
            <a:endParaRPr lang="en-US" sz="41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410254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10600" cy="4676775"/>
          <a:chOff x="381000" y="266700"/>
          <a:chExt cx="8610600" cy="46767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355600"/>
            <a:ext cx="27908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气体压强与流速关系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1270000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867026" y="2222500"/>
            <a:ext cx="904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现象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867026" y="3213100"/>
            <a:ext cx="904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分析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867026" y="4737100"/>
            <a:ext cx="904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结论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181100" y="1244600"/>
            <a:ext cx="6991300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实验4：如图所示水平吹气，会看到什么现象？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733801" y="2222500"/>
            <a:ext cx="17621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杯中水会喷出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733800" y="3213101"/>
            <a:ext cx="487680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竖立细管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上方气体流速大压强小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，在大气压的作用下水喷出来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733801" y="4737100"/>
            <a:ext cx="4876799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气体流速越大的位置，压强越小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133476" y="5715000"/>
            <a:ext cx="7326956" cy="3462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 err="1">
                <a:solidFill>
                  <a:schemeClr val="bg1"/>
                </a:solidFill>
                <a:latin typeface="黑体" pitchFamily="49" charset="-122"/>
              </a:rPr>
              <a:t>气体流速越大的位置，压强越小；流速越小的位置，压强越大</a:t>
            </a:r>
            <a:r>
              <a:rPr lang="en-US" sz="1800" u="none" spc="0" dirty="0">
                <a:solidFill>
                  <a:schemeClr val="bg1"/>
                </a:solidFill>
                <a:latin typeface="黑体" pitchFamily="49" charset="-122"/>
              </a:rPr>
              <a:t> </a:t>
            </a:r>
            <a:r>
              <a:rPr lang="en-US" sz="18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pic>
        <p:nvPicPr>
          <p:cNvPr id="13" name="图片 12"/>
          <p:cNvPicPr/>
          <p:nvPr/>
        </p:nvPicPr>
        <p:blipFill>
          <a:blip r:embed="rId3"/>
          <a:stretch>
            <a:fillRect/>
          </a:stretch>
        </p:blipFill>
        <p:spPr>
          <a:xfrm>
            <a:off x="628650" y="5676900"/>
            <a:ext cx="419100" cy="558800"/>
          </a:xfrm>
          <a:prstGeom prst="rect">
            <a:avLst/>
          </a:prstGeom>
        </p:spPr>
      </p:pic>
      <p:pic>
        <p:nvPicPr>
          <p:cNvPr id="14" name="图片 13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2311400"/>
            <a:ext cx="1924050" cy="29464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5" name="图片 14"/>
          <p:cNvPicPr/>
          <p:nvPr/>
        </p:nvPicPr>
        <p:blipFill>
          <a:blip r:embed="rId5"/>
          <a:stretch>
            <a:fillRect/>
          </a:stretch>
        </p:blipFill>
        <p:spPr>
          <a:xfrm>
            <a:off x="2390775" y="1739901"/>
            <a:ext cx="2247900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266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/>
      <p:bldP spid="11" grpId="0"/>
      <p:bldP spid="12" grpId="0"/>
      <p:bldP spid="13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7315200" cy="4619625"/>
          <a:chOff x="381000" y="266700"/>
          <a:chExt cx="7315200" cy="461962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355600"/>
            <a:ext cx="27908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液体压强与流速关系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124076" y="5600700"/>
            <a:ext cx="519112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观察如图所示演示实验，记录实验现象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2466975" y="1358901"/>
            <a:ext cx="4286250" cy="38989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11258361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572500" cy="4629150"/>
          <a:chOff x="381000" y="266700"/>
          <a:chExt cx="8572500" cy="46291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355600"/>
            <a:ext cx="27908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液体压强与流速关系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1" y="1054100"/>
            <a:ext cx="1419225" cy="2986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记录实验现象</a:t>
            </a:r>
            <a:endParaRPr lang="en-US" sz="18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28651" y="3238500"/>
            <a:ext cx="1419225" cy="2986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分析实验现象</a:t>
            </a:r>
            <a:endParaRPr lang="en-US" sz="18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28650" y="3911601"/>
            <a:ext cx="1752600" cy="99110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每秒流经管子不同截面的液体体积相等</a:t>
            </a:r>
            <a:r>
              <a:rPr lang="en-US" sz="18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1057275" y="1549401"/>
            <a:ext cx="5562600" cy="161290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3152775" y="3289300"/>
            <a:ext cx="3600450" cy="2159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9" name="文本框 8"/>
          <p:cNvSpPr txBox="1"/>
          <p:nvPr/>
        </p:nvSpPr>
        <p:spPr>
          <a:xfrm>
            <a:off x="1828801" y="5664200"/>
            <a:ext cx="5572125" cy="369332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0" name="文本框 9"/>
          <p:cNvSpPr txBox="1"/>
          <p:nvPr/>
        </p:nvSpPr>
        <p:spPr>
          <a:xfrm>
            <a:off x="1914526" y="5689600"/>
            <a:ext cx="5534025" cy="2986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横截面积大的位置流速小，横截面积小的位置流速大</a:t>
            </a:r>
            <a:r>
              <a:rPr lang="en-US" sz="18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5362576" y="2070100"/>
            <a:ext cx="504825" cy="2986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较大</a:t>
            </a:r>
            <a:endParaRPr lang="en-US" sz="18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362576" y="2527300"/>
            <a:ext cx="504825" cy="2986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较小</a:t>
            </a:r>
            <a:endParaRPr lang="en-US" sz="18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857876" y="4711700"/>
            <a:ext cx="390525" cy="2986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v小</a:t>
            </a:r>
            <a:endParaRPr lang="en-US" sz="18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638551" y="4711700"/>
            <a:ext cx="390525" cy="2986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v小</a:t>
            </a:r>
            <a:endParaRPr lang="en-US" sz="18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4543426" y="4470400"/>
            <a:ext cx="390525" cy="2986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v大</a:t>
            </a:r>
            <a:endParaRPr lang="en-US" sz="18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5000626" y="4470400"/>
            <a:ext cx="390525" cy="2986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p小</a:t>
            </a:r>
            <a:endParaRPr lang="en-US" sz="18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638551" y="4229100"/>
            <a:ext cx="390525" cy="2986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p大</a:t>
            </a:r>
            <a:endParaRPr lang="en-US" sz="18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5857876" y="4229100"/>
            <a:ext cx="390525" cy="2986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p大</a:t>
            </a:r>
            <a:endParaRPr lang="en-US" sz="18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19" name="图片 18"/>
          <p:cNvPicPr/>
          <p:nvPr/>
        </p:nvPicPr>
        <p:blipFill>
          <a:blip r:embed="rId4"/>
          <a:stretch>
            <a:fillRect/>
          </a:stretch>
        </p:blipFill>
        <p:spPr>
          <a:xfrm>
            <a:off x="6886576" y="1600200"/>
            <a:ext cx="1685925" cy="14986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2528171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 animBg="1"/>
      <p:bldP spid="9" grpId="0" animBg="1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258175" cy="4610100"/>
          <a:chOff x="381000" y="266700"/>
          <a:chExt cx="8258175" cy="46101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355600"/>
            <a:ext cx="27908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液体压强与流速关系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2466975" y="1358901"/>
            <a:ext cx="4286250" cy="38989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5" name="文本框 4"/>
          <p:cNvSpPr txBox="1"/>
          <p:nvPr/>
        </p:nvSpPr>
        <p:spPr>
          <a:xfrm>
            <a:off x="1752601" y="5626100"/>
            <a:ext cx="6505575" cy="64485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液体流速越大的位置，压强越小；流速越小的位置，压强越大</a:t>
            </a:r>
            <a:r>
              <a:rPr lang="en-US" sz="18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 。</a:t>
            </a:r>
          </a:p>
        </p:txBody>
      </p:sp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1200150" y="5588000"/>
            <a:ext cx="4191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145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7296150" cy="4657725"/>
          <a:chOff x="381000" y="266700"/>
          <a:chExt cx="7296150" cy="465772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355600"/>
            <a:ext cx="27908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流体压强与流速关系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1168400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247776" y="1143000"/>
            <a:ext cx="604837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在气体和液体中，流速越大的位置，压强越小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28651" y="1866900"/>
            <a:ext cx="3799333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你能解释下列现象了吗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238501" y="5651500"/>
            <a:ext cx="2822575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流水“吸引”乒乓球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1914526" y="2679700"/>
            <a:ext cx="1438275" cy="266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9" name="图片 8"/>
          <p:cNvPicPr/>
          <p:nvPr/>
        </p:nvPicPr>
        <p:blipFill>
          <a:blip r:embed="rId4"/>
          <a:stretch>
            <a:fillRect/>
          </a:stretch>
        </p:blipFill>
        <p:spPr>
          <a:xfrm>
            <a:off x="4229100" y="2679700"/>
            <a:ext cx="2857500" cy="266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2657277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467725" cy="4562475"/>
          <a:chOff x="381000" y="266700"/>
          <a:chExt cx="8467725" cy="45624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657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例题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1" y="977901"/>
            <a:ext cx="7839075" cy="126643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1、在火车站或地铁站的站台上，离站台边缘1 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m左右的地方标有一条安全线，乘客必须站在安全线以外的地方候车，这是为什么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676276" y="3149600"/>
            <a:ext cx="2905125" cy="266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6105526" y="2692400"/>
            <a:ext cx="1474881" cy="3175000"/>
          </a:xfrm>
          <a:prstGeom prst="rect">
            <a:avLst/>
          </a:prstGeom>
        </p:spPr>
      </p:pic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6115050" y="2692401"/>
            <a:ext cx="1466850" cy="336550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5"/>
          <a:stretch>
            <a:fillRect/>
          </a:stretch>
        </p:blipFill>
        <p:spPr>
          <a:xfrm>
            <a:off x="5343526" y="2692401"/>
            <a:ext cx="2238375" cy="3390900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6"/>
          <a:stretch>
            <a:fillRect/>
          </a:stretch>
        </p:blipFill>
        <p:spPr>
          <a:xfrm>
            <a:off x="5362576" y="2616200"/>
            <a:ext cx="2600325" cy="3454400"/>
          </a:xfrm>
          <a:prstGeom prst="rect">
            <a:avLst/>
          </a:prstGeom>
        </p:spPr>
      </p:pic>
      <p:pic>
        <p:nvPicPr>
          <p:cNvPr id="10" name="图片 9"/>
          <p:cNvPicPr/>
          <p:nvPr/>
        </p:nvPicPr>
        <p:blipFill>
          <a:blip r:embed="rId7"/>
          <a:stretch>
            <a:fillRect/>
          </a:stretch>
        </p:blipFill>
        <p:spPr>
          <a:xfrm>
            <a:off x="4610100" y="2616201"/>
            <a:ext cx="3371850" cy="346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506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572500" cy="4638675"/>
          <a:chOff x="381000" y="266700"/>
          <a:chExt cx="8572500" cy="46386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657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例题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0" y="977901"/>
            <a:ext cx="7943850" cy="126643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2、如图所示，一把太阳伞固定在地面上，一阵大风吹来，伞面被“吸”，严重变形。下列有关这一现象及其解释，正确的是：（       ）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0" y="2755900"/>
            <a:ext cx="699770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A、伞面被向下“吸”，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伞上方的空气流速大于下方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；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28650" y="3509433"/>
            <a:ext cx="692150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B、伞面被向上“吸”，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伞上方的空气流速大于下方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；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28651" y="4262967"/>
            <a:ext cx="6749415" cy="8240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C、伞面被向下“吸”，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伞上方的空气流速小于下方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；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28651" y="5016500"/>
            <a:ext cx="6749415" cy="8240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D、伞面被向上“吸”，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伞上方的空气流速小于下方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650366" y="2108200"/>
            <a:ext cx="2381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B</a:t>
            </a:r>
          </a:p>
        </p:txBody>
      </p:sp>
      <p:pic>
        <p:nvPicPr>
          <p:cNvPr id="10" name="图片 9"/>
          <p:cNvPicPr/>
          <p:nvPr/>
        </p:nvPicPr>
        <p:blipFill>
          <a:blip r:embed="rId2"/>
          <a:stretch>
            <a:fillRect/>
          </a:stretch>
        </p:blipFill>
        <p:spPr>
          <a:xfrm>
            <a:off x="7550151" y="3455247"/>
            <a:ext cx="1495425" cy="1561253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2421330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267700" cy="3795713"/>
          <a:chOff x="381000" y="266700"/>
          <a:chExt cx="8267700" cy="3795713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657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例题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0" y="1079500"/>
            <a:ext cx="6895678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3、你能解释足球比赛中 “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香蕉球”的原理吗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2209801" y="2895600"/>
            <a:ext cx="1190625" cy="1600200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2209801" y="2895600"/>
            <a:ext cx="1190625" cy="1600200"/>
          </a:xfrm>
          <a:prstGeom prst="rect">
            <a:avLst/>
          </a:prstGeom>
        </p:spPr>
      </p:pic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1019175" y="2730501"/>
            <a:ext cx="2400300" cy="209550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1019175" y="2730501"/>
            <a:ext cx="2400300" cy="2095500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5"/>
          <a:stretch>
            <a:fillRect/>
          </a:stretch>
        </p:blipFill>
        <p:spPr>
          <a:xfrm>
            <a:off x="1019176" y="2730500"/>
            <a:ext cx="2962275" cy="2108200"/>
          </a:xfrm>
          <a:prstGeom prst="rect">
            <a:avLst/>
          </a:prstGeom>
        </p:spPr>
      </p:pic>
      <p:pic>
        <p:nvPicPr>
          <p:cNvPr id="10" name="图片 9"/>
          <p:cNvPicPr/>
          <p:nvPr/>
        </p:nvPicPr>
        <p:blipFill>
          <a:blip r:embed="rId3"/>
          <a:stretch>
            <a:fillRect/>
          </a:stretch>
        </p:blipFill>
        <p:spPr>
          <a:xfrm>
            <a:off x="1019176" y="2730500"/>
            <a:ext cx="2962275" cy="2108200"/>
          </a:xfrm>
          <a:prstGeom prst="rect">
            <a:avLst/>
          </a:prstGeom>
        </p:spPr>
      </p:pic>
      <p:pic>
        <p:nvPicPr>
          <p:cNvPr id="11" name="图片 10"/>
          <p:cNvPicPr/>
          <p:nvPr/>
        </p:nvPicPr>
        <p:blipFill>
          <a:blip r:embed="rId6"/>
          <a:stretch>
            <a:fillRect/>
          </a:stretch>
        </p:blipFill>
        <p:spPr>
          <a:xfrm>
            <a:off x="1019176" y="2730500"/>
            <a:ext cx="3209925" cy="2108200"/>
          </a:xfrm>
          <a:prstGeom prst="rect">
            <a:avLst/>
          </a:prstGeom>
        </p:spPr>
      </p:pic>
      <p:pic>
        <p:nvPicPr>
          <p:cNvPr id="12" name="图片 11"/>
          <p:cNvPicPr/>
          <p:nvPr/>
        </p:nvPicPr>
        <p:blipFill>
          <a:blip r:embed="rId7"/>
          <a:stretch>
            <a:fillRect/>
          </a:stretch>
        </p:blipFill>
        <p:spPr>
          <a:xfrm>
            <a:off x="1019176" y="2628901"/>
            <a:ext cx="3629025" cy="2222500"/>
          </a:xfrm>
          <a:prstGeom prst="rect">
            <a:avLst/>
          </a:prstGeom>
        </p:spPr>
      </p:pic>
      <p:pic>
        <p:nvPicPr>
          <p:cNvPr id="13" name="图片 12"/>
          <p:cNvPicPr/>
          <p:nvPr/>
        </p:nvPicPr>
        <p:blipFill>
          <a:blip r:embed="rId8"/>
          <a:stretch>
            <a:fillRect/>
          </a:stretch>
        </p:blipFill>
        <p:spPr>
          <a:xfrm>
            <a:off x="5257800" y="2470151"/>
            <a:ext cx="3009900" cy="2590800"/>
          </a:xfrm>
          <a:prstGeom prst="rect">
            <a:avLst/>
          </a:prstGeom>
        </p:spPr>
      </p:pic>
      <p:pic>
        <p:nvPicPr>
          <p:cNvPr id="14" name="图片 13"/>
          <p:cNvPicPr/>
          <p:nvPr/>
        </p:nvPicPr>
        <p:blipFill>
          <a:blip r:embed="rId9"/>
          <a:stretch>
            <a:fillRect/>
          </a:stretch>
        </p:blipFill>
        <p:spPr>
          <a:xfrm>
            <a:off x="5257800" y="2470151"/>
            <a:ext cx="2457450" cy="2590800"/>
          </a:xfrm>
          <a:prstGeom prst="rect">
            <a:avLst/>
          </a:prstGeom>
        </p:spPr>
      </p:pic>
      <p:pic>
        <p:nvPicPr>
          <p:cNvPr id="15" name="图片 14"/>
          <p:cNvPicPr/>
          <p:nvPr/>
        </p:nvPicPr>
        <p:blipFill>
          <a:blip r:embed="rId3"/>
          <a:stretch>
            <a:fillRect/>
          </a:stretch>
        </p:blipFill>
        <p:spPr>
          <a:xfrm>
            <a:off x="5257800" y="2470151"/>
            <a:ext cx="30099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388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1" grpId="0"/>
      <p:bldP spid="12" grpId="0"/>
      <p:bldP spid="14" grpId="0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7991475" cy="3943350"/>
          <a:chOff x="381000" y="266700"/>
          <a:chExt cx="7991475" cy="39433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24860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飞机为什么会上天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1193800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209676" y="1168400"/>
            <a:ext cx="461962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飞机为什么能像鸟儿一样遨游天空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1171575" y="2590800"/>
            <a:ext cx="2857500" cy="266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5133975" y="2590800"/>
            <a:ext cx="2857500" cy="266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39380110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524875" cy="4648200"/>
          <a:chOff x="381000" y="266700"/>
          <a:chExt cx="8524875" cy="46482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24860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飞机为什么会上天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1422400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209676" y="1397000"/>
            <a:ext cx="2570236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飞机机翼的形状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486151" y="1397000"/>
            <a:ext cx="11906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上凸下平</a:t>
            </a:r>
            <a:endParaRPr lang="en-US" sz="23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28650" y="2768601"/>
            <a:ext cx="788670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在相等的时间里，机翼上下气流通过的路程不同，即气体的流速不同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38175" y="4508501"/>
            <a:ext cx="7886700" cy="126643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飞机机翼上面气流的速度大，气体的压强小；下面的气流速度小，气体的压强大。因此在上下表面产生了压强差，从而产生压力差，这就形成向上的升力。</a:t>
            </a:r>
          </a:p>
        </p:txBody>
      </p:sp>
      <p:pic>
        <p:nvPicPr>
          <p:cNvPr id="9" name="图片 8"/>
          <p:cNvPicPr/>
          <p:nvPr/>
        </p:nvPicPr>
        <p:blipFill>
          <a:blip r:embed="rId3"/>
          <a:stretch>
            <a:fillRect/>
          </a:stretch>
        </p:blipFill>
        <p:spPr>
          <a:xfrm>
            <a:off x="5895975" y="1028701"/>
            <a:ext cx="1752600" cy="698500"/>
          </a:xfrm>
          <a:prstGeom prst="rect">
            <a:avLst/>
          </a:prstGeom>
        </p:spPr>
      </p:pic>
      <p:pic>
        <p:nvPicPr>
          <p:cNvPr id="10" name="图片 9"/>
          <p:cNvPicPr/>
          <p:nvPr/>
        </p:nvPicPr>
        <p:blipFill>
          <a:blip r:embed="rId4"/>
          <a:stretch>
            <a:fillRect/>
          </a:stretch>
        </p:blipFill>
        <p:spPr>
          <a:xfrm>
            <a:off x="5467350" y="1028701"/>
            <a:ext cx="2171700" cy="1028700"/>
          </a:xfrm>
          <a:prstGeom prst="rect">
            <a:avLst/>
          </a:prstGeom>
        </p:spPr>
      </p:pic>
      <p:pic>
        <p:nvPicPr>
          <p:cNvPr id="11" name="图片 10"/>
          <p:cNvPicPr/>
          <p:nvPr/>
        </p:nvPicPr>
        <p:blipFill>
          <a:blip r:embed="rId5"/>
          <a:stretch>
            <a:fillRect/>
          </a:stretch>
        </p:blipFill>
        <p:spPr>
          <a:xfrm>
            <a:off x="5467351" y="1028700"/>
            <a:ext cx="2428875" cy="1041400"/>
          </a:xfrm>
          <a:prstGeom prst="rect">
            <a:avLst/>
          </a:prstGeom>
        </p:spPr>
      </p:pic>
      <p:pic>
        <p:nvPicPr>
          <p:cNvPr id="12" name="图片 11"/>
          <p:cNvPicPr/>
          <p:nvPr/>
        </p:nvPicPr>
        <p:blipFill>
          <a:blip r:embed="rId6"/>
          <a:stretch>
            <a:fillRect/>
          </a:stretch>
        </p:blipFill>
        <p:spPr>
          <a:xfrm>
            <a:off x="5467351" y="863600"/>
            <a:ext cx="2543175" cy="1219200"/>
          </a:xfrm>
          <a:prstGeom prst="rect">
            <a:avLst/>
          </a:prstGeom>
        </p:spPr>
      </p:pic>
      <p:pic>
        <p:nvPicPr>
          <p:cNvPr id="13" name="图片 12"/>
          <p:cNvPicPr/>
          <p:nvPr/>
        </p:nvPicPr>
        <p:blipFill>
          <a:blip r:embed="rId7"/>
          <a:stretch>
            <a:fillRect/>
          </a:stretch>
        </p:blipFill>
        <p:spPr>
          <a:xfrm>
            <a:off x="5467350" y="596900"/>
            <a:ext cx="2552700" cy="1498600"/>
          </a:xfrm>
          <a:prstGeom prst="rect">
            <a:avLst/>
          </a:prstGeom>
        </p:spPr>
      </p:pic>
      <p:pic>
        <p:nvPicPr>
          <p:cNvPr id="14" name="图片 13"/>
          <p:cNvPicPr/>
          <p:nvPr/>
        </p:nvPicPr>
        <p:blipFill>
          <a:blip r:embed="rId8"/>
          <a:stretch>
            <a:fillRect/>
          </a:stretch>
        </p:blipFill>
        <p:spPr>
          <a:xfrm>
            <a:off x="5467350" y="596900"/>
            <a:ext cx="2552700" cy="208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69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7172325" cy="4133850"/>
          <a:chOff x="381000" y="266700"/>
          <a:chExt cx="7172325" cy="4133850"/>
        </a:xfrm>
      </p:grpSpPr>
      <p:sp>
        <p:nvSpPr>
          <p:cNvPr id="2" name="文本框 1"/>
          <p:cNvSpPr txBox="1"/>
          <p:nvPr/>
        </p:nvSpPr>
        <p:spPr>
          <a:xfrm>
            <a:off x="381000" y="508000"/>
            <a:ext cx="57150" cy="3810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1906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教学目标</a:t>
            </a:r>
            <a:endParaRPr lang="en-US" sz="23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123951" y="3273425"/>
            <a:ext cx="4960217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了解飞机的升力是怎样产生的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123951" y="4953000"/>
            <a:ext cx="6472385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了解生活中跟流体的压强与流速相关的现象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1663700"/>
            <a:ext cx="323850" cy="431800"/>
          </a:xfrm>
          <a:prstGeom prst="rect">
            <a:avLst/>
          </a:prstGeom>
        </p:spPr>
      </p:pic>
      <p:pic>
        <p:nvPicPr>
          <p:cNvPr id="7" name="图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628650" y="3355975"/>
            <a:ext cx="323850" cy="43180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4"/>
          <a:stretch>
            <a:fillRect/>
          </a:stretch>
        </p:blipFill>
        <p:spPr>
          <a:xfrm>
            <a:off x="628650" y="5041900"/>
            <a:ext cx="323850" cy="4318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123951" y="1581151"/>
            <a:ext cx="6616401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知道什么是流体，了解流体压强与流速的关系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3838156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58225" cy="4676775"/>
          <a:chOff x="381000" y="266700"/>
          <a:chExt cx="8658225" cy="46767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657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例题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1" y="990601"/>
            <a:ext cx="8029575" cy="126643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1、有的跑车车尾设计一种“气流偏导器”，它的上表面平直，底部呈弧形凸起，相当于一个倒置的翅膀，这主要是为了让跑车高速行驶时，车能更好的抓紧地面。请解释其中道理。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5048250" y="2921000"/>
            <a:ext cx="2171700" cy="18796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1971675" y="2921000"/>
            <a:ext cx="2171700" cy="18796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" name="文本框 6"/>
          <p:cNvSpPr txBox="1"/>
          <p:nvPr/>
        </p:nvSpPr>
        <p:spPr>
          <a:xfrm>
            <a:off x="2438400" y="5080000"/>
            <a:ext cx="1847850" cy="64485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像“装反了的机翼</a:t>
            </a:r>
            <a:r>
              <a:rPr lang="en-US" sz="18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”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876801" y="5080000"/>
            <a:ext cx="1876425" cy="2986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上方压强大于下方</a:t>
            </a:r>
            <a:endParaRPr lang="en-US" sz="18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276351" y="5778500"/>
            <a:ext cx="3248025" cy="2986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给车身较大压力，增加了稳定性</a:t>
            </a:r>
            <a:endParaRPr lang="en-US" sz="18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076825" y="5778500"/>
            <a:ext cx="3248025" cy="2986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加大了与地面摩擦，增大了动力</a:t>
            </a:r>
            <a:endParaRPr lang="en-US" sz="18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11" name="图片 10"/>
          <p:cNvPicPr/>
          <p:nvPr/>
        </p:nvPicPr>
        <p:blipFill>
          <a:blip r:embed="rId4"/>
          <a:stretch>
            <a:fillRect/>
          </a:stretch>
        </p:blipFill>
        <p:spPr>
          <a:xfrm>
            <a:off x="4314826" y="5187951"/>
            <a:ext cx="504825" cy="266700"/>
          </a:xfrm>
          <a:prstGeom prst="rect">
            <a:avLst/>
          </a:prstGeom>
        </p:spPr>
      </p:pic>
      <p:pic>
        <p:nvPicPr>
          <p:cNvPr id="12" name="图片 11"/>
          <p:cNvPicPr/>
          <p:nvPr/>
        </p:nvPicPr>
        <p:blipFill>
          <a:blip r:embed="rId4"/>
          <a:stretch>
            <a:fillRect/>
          </a:stretch>
        </p:blipFill>
        <p:spPr>
          <a:xfrm>
            <a:off x="695326" y="5892801"/>
            <a:ext cx="504825" cy="266700"/>
          </a:xfrm>
          <a:prstGeom prst="rect">
            <a:avLst/>
          </a:prstGeom>
        </p:spPr>
      </p:pic>
      <p:pic>
        <p:nvPicPr>
          <p:cNvPr id="13" name="图片 12"/>
          <p:cNvPicPr/>
          <p:nvPr/>
        </p:nvPicPr>
        <p:blipFill>
          <a:blip r:embed="rId4"/>
          <a:stretch>
            <a:fillRect/>
          </a:stretch>
        </p:blipFill>
        <p:spPr>
          <a:xfrm>
            <a:off x="4514851" y="5886451"/>
            <a:ext cx="504825" cy="26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716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524875" cy="4476750"/>
          <a:chOff x="381000" y="266700"/>
          <a:chExt cx="8524875" cy="44767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657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例题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1" y="990601"/>
            <a:ext cx="7896225" cy="126643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2、草原犬鼠空调系统。如图是非洲草原犬鼠洞穴的横截面示意图。洞穴有两个出口，一个是平的，而另一个则有隆起的圆形土堆。请问犬鼠为什么要在一个洞口堆上土包呢？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1" y="3435351"/>
            <a:ext cx="4029075" cy="176971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分析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：①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洞口空气流动速度慢，压强大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；②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洞口的空气流速快，压强小。所以洞内的空气流动方向是从①到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②。</a:t>
            </a:r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5067300" y="3213101"/>
            <a:ext cx="3409950" cy="27559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2309380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29650" cy="4695825"/>
          <a:chOff x="381000" y="266700"/>
          <a:chExt cx="8629650" cy="469582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657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例题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0" y="1003301"/>
            <a:ext cx="8001000" cy="1101264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0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3、唐代著各诗人杜甫的《茅屋为秋风所破歌》中写道：“八月秋高风怒号，卷我屋上三重茅。”说的是大风掀走了茅屋的屋顶，你能解释为什么风大时能把屋顶掀走吗？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7010400" y="2971800"/>
            <a:ext cx="1613368" cy="31750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28651" y="2374900"/>
            <a:ext cx="733425" cy="2986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分析</a:t>
            </a:r>
            <a:r>
              <a:rPr lang="en-US" sz="18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28651" y="2891367"/>
            <a:ext cx="733425" cy="2986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风怒号</a:t>
            </a:r>
            <a:endParaRPr lang="en-US" sz="18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047876" y="2891367"/>
            <a:ext cx="1419225" cy="2986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空气流动很快</a:t>
            </a:r>
            <a:endParaRPr lang="en-US" sz="18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28650" y="3407833"/>
            <a:ext cx="1647825" cy="2986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卷我屋上三重茅</a:t>
            </a:r>
            <a:endParaRPr lang="en-US" sz="18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962276" y="3407833"/>
            <a:ext cx="2333625" cy="2986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茅草都向上运动而飞走</a:t>
            </a:r>
            <a:endParaRPr lang="en-US" sz="18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28651" y="3924300"/>
            <a:ext cx="504825" cy="2986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答：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085851" y="3924301"/>
            <a:ext cx="5724525" cy="64485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这是因为刮大风时，茅草上面的空气流动快，茅草的下面的空气基本是静止的</a:t>
            </a:r>
            <a:r>
              <a:rPr lang="en-US" sz="18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1085851" y="4864100"/>
            <a:ext cx="4391025" cy="64485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根据</a:t>
            </a:r>
            <a:r>
              <a:rPr lang="en-US" sz="18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流体中，流速大的地方压强小的原理</a:t>
            </a:r>
            <a:r>
              <a:rPr lang="en-US" sz="18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，</a:t>
            </a:r>
            <a:br>
              <a:rPr lang="en-US" sz="18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</a:br>
            <a:endParaRPr lang="en-US" sz="18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085850" y="5359401"/>
            <a:ext cx="5753100" cy="64485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茅草上面的空气压强压力小，而下面的压强压力大，对茅草产生了向上的升力使它飞走了</a:t>
            </a:r>
            <a:r>
              <a:rPr lang="en-US" sz="18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pic>
        <p:nvPicPr>
          <p:cNvPr id="15" name="图片 14"/>
          <p:cNvPicPr/>
          <p:nvPr/>
        </p:nvPicPr>
        <p:blipFill>
          <a:blip r:embed="rId3"/>
          <a:stretch>
            <a:fillRect/>
          </a:stretch>
        </p:blipFill>
        <p:spPr>
          <a:xfrm>
            <a:off x="1438276" y="2999318"/>
            <a:ext cx="504825" cy="266700"/>
          </a:xfrm>
          <a:prstGeom prst="rect">
            <a:avLst/>
          </a:prstGeom>
        </p:spPr>
      </p:pic>
      <p:pic>
        <p:nvPicPr>
          <p:cNvPr id="16" name="图片 15"/>
          <p:cNvPicPr/>
          <p:nvPr/>
        </p:nvPicPr>
        <p:blipFill>
          <a:blip r:embed="rId3"/>
          <a:stretch>
            <a:fillRect/>
          </a:stretch>
        </p:blipFill>
        <p:spPr>
          <a:xfrm>
            <a:off x="2362201" y="3522134"/>
            <a:ext cx="504825" cy="26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676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496300" cy="3481388"/>
          <a:chOff x="381000" y="266700"/>
          <a:chExt cx="8496300" cy="3481388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2668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课本练习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0" y="1022351"/>
            <a:ext cx="5181600" cy="2654573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1、如图9.4-6，在火车站或地铁站，离站台边缘一定距离的地方标有一条安全线，人必须站在安全线以外的区域候车。请分析，为什么当列车驶过时，如果人站在安全线以内，即使与车辆保持一定的距离，也是非常危险的。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6067426" y="1111251"/>
            <a:ext cx="2428875" cy="35306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42826498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505825" cy="2033588"/>
          <a:chOff x="381000" y="266700"/>
          <a:chExt cx="8505825" cy="2033588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2668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课本练习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1" y="1022351"/>
            <a:ext cx="7877175" cy="126643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2、风沿着窗外的墙面吹过时，窗口悬挂的窗帘会飘向窗外；居室前后两面的窗户都打开时,“过堂风”会把居室倒面摆放的衣柜门吹开。请解释以上现象的原因。</a:t>
            </a:r>
          </a:p>
        </p:txBody>
      </p:sp>
    </p:spTree>
    <p:extLst>
      <p:ext uri="{BB962C8B-B14F-4D97-AF65-F5344CB8AC3E}">
        <p14:creationId xmlns:p14="http://schemas.microsoft.com/office/powerpoint/2010/main" val="19092636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515350" cy="3729038"/>
          <a:chOff x="381000" y="266700"/>
          <a:chExt cx="8515350" cy="3729038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2668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课本练习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0" y="1022351"/>
            <a:ext cx="7886700" cy="3097002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3、据说1912年秋天，当时世界上最大的轮船之一——奥林匹克号在海上全速前进，另一艘比它小得多的霍克号军舰，沿着与它的航线几乎平行的方向疾驶，两船最初相距100m左右，随后相互靠近。一件令人吃惊的事发生了：霍克号突然偏离了自己的航道，向奥林匹克号直冲过来。最后，两船剧烈相撞，霍克号把奥林匹克号撞出了一个大洞。请你用所学的物理知识解释这一事故发生的原因。</a:t>
            </a:r>
          </a:p>
        </p:txBody>
      </p:sp>
    </p:spTree>
    <p:extLst>
      <p:ext uri="{BB962C8B-B14F-4D97-AF65-F5344CB8AC3E}">
        <p14:creationId xmlns:p14="http://schemas.microsoft.com/office/powerpoint/2010/main" val="298397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496300" cy="3481388"/>
          <a:chOff x="381000" y="266700"/>
          <a:chExt cx="8496300" cy="3481388"/>
        </a:xfrm>
      </p:grpSpPr>
      <p:sp>
        <p:nvSpPr>
          <p:cNvPr id="2" name="文本框 1"/>
          <p:cNvSpPr txBox="1"/>
          <p:nvPr/>
        </p:nvSpPr>
        <p:spPr>
          <a:xfrm>
            <a:off x="628651" y="1022351"/>
            <a:ext cx="5381625" cy="2654573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4、如图9.4-7，把长20cm左右的饮料吸管A插在盛水的杯子中，另一根吸管B的管口贴靠在A管的上端。往B管中吹气，可以看到A管中的水面上升，这是什么原因？如果用力吹气，A管中的水将从管口流出，想一想，这个现象有什么实用价值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55600"/>
            <a:ext cx="12668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课本练习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0" y="1111251"/>
            <a:ext cx="2209800" cy="35306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18506200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7772400" cy="4457700"/>
          <a:chOff x="381000" y="266700"/>
          <a:chExt cx="7772400" cy="44577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657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总结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009776" y="1181100"/>
            <a:ext cx="14763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一、流体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009776" y="2862580"/>
            <a:ext cx="4218408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二、流体压强与流速的关系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009776" y="4544060"/>
            <a:ext cx="2047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三、飞机升力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009776" y="2021840"/>
            <a:ext cx="5658568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气体和液体都具有流动性，统称为流体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009776" y="3703320"/>
            <a:ext cx="6306640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流速大的位置压强小，流速小的位置压强大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009776" y="5229200"/>
            <a:ext cx="5328592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机翼上下表面压强差是产生升力原因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766865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077200" cy="4057650"/>
          <a:chOff x="381000" y="266700"/>
          <a:chExt cx="8077200" cy="4057650"/>
        </a:xfrm>
      </p:grpSpPr>
      <p:sp>
        <p:nvSpPr>
          <p:cNvPr id="2" name="文本框 1"/>
          <p:cNvSpPr txBox="1"/>
          <p:nvPr/>
        </p:nvSpPr>
        <p:spPr>
          <a:xfrm>
            <a:off x="628651" y="1892300"/>
            <a:ext cx="4375397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流体的压强与流速的关系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55600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教学重点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81000" y="36068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6" name="文本框 5"/>
          <p:cNvSpPr txBox="1"/>
          <p:nvPr/>
        </p:nvSpPr>
        <p:spPr>
          <a:xfrm>
            <a:off x="628651" y="3454400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教学难点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28650" y="4851400"/>
            <a:ext cx="8047806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对液体压强与流速关系的探究活动，设计实验认识“升力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”。</a:t>
            </a:r>
          </a:p>
        </p:txBody>
      </p:sp>
    </p:spTree>
    <p:extLst>
      <p:ext uri="{BB962C8B-B14F-4D97-AF65-F5344CB8AC3E}">
        <p14:creationId xmlns:p14="http://schemas.microsoft.com/office/powerpoint/2010/main" val="993810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6400800" cy="3838575"/>
          <a:chOff x="381000" y="266700"/>
          <a:chExt cx="6400800" cy="38385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6572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流体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1143000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209676" y="1117600"/>
            <a:ext cx="1762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什么是流体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209676" y="2264833"/>
            <a:ext cx="6026620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气体和液体都具有流动性，统称为流体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209676" y="3412067"/>
            <a:ext cx="3290316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什么是流体压强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209676" y="4559300"/>
            <a:ext cx="5306540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流体流动时的压强称作流体压强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pic>
        <p:nvPicPr>
          <p:cNvPr id="9" name="图片 8"/>
          <p:cNvPicPr/>
          <p:nvPr/>
        </p:nvPicPr>
        <p:blipFill>
          <a:blip r:embed="rId2"/>
          <a:stretch>
            <a:fillRect/>
          </a:stretch>
        </p:blipFill>
        <p:spPr>
          <a:xfrm>
            <a:off x="647700" y="3437467"/>
            <a:ext cx="4191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144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458200" cy="4229100"/>
          <a:chOff x="381000" y="266700"/>
          <a:chExt cx="8458200" cy="4229100"/>
        </a:xfrm>
      </p:grpSpPr>
      <p:pic>
        <p:nvPicPr>
          <p:cNvPr id="2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1143000"/>
            <a:ext cx="419100" cy="5588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55600"/>
            <a:ext cx="18764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硬币跳高比赛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133476" y="1117600"/>
            <a:ext cx="4124325" cy="353943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在离桌边2-3cm处放一铝质的硬币，在硬币前10cm左右放一高约为2cm放一直尺或钢笔支起一个栏杆，在硬币上方沿着与桌面平行的方向用力吹一口气，硬币就可能跳过栏杆，比比看谁能使硬币跳得最高，是什么力使硬币跳起来？</a:t>
            </a:r>
          </a:p>
        </p:txBody>
      </p:sp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5600700" y="2070100"/>
            <a:ext cx="2857500" cy="266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1668824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362950" cy="4781550"/>
          <a:chOff x="381000" y="266700"/>
          <a:chExt cx="8362950" cy="47815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8764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硬币跳高比赛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1" y="1168400"/>
            <a:ext cx="5591175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一、问题：是什么力使硬币跳起来呢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1" y="2006600"/>
            <a:ext cx="14763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二、分析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057400" y="2006601"/>
            <a:ext cx="6305550" cy="13272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硬币向上飞的时候只有空气和它接触，桌面不可能对它产生作用了，是不是硬币上下的压强不同使它向上运动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28651" y="3962400"/>
            <a:ext cx="14763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三、猜想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057401" y="3962400"/>
            <a:ext cx="5466927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是否是气体的压强与气体的流速有关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pic>
        <p:nvPicPr>
          <p:cNvPr id="9" name="图片 8"/>
          <p:cNvPicPr/>
          <p:nvPr/>
        </p:nvPicPr>
        <p:blipFill>
          <a:blip r:embed="rId2"/>
          <a:stretch>
            <a:fillRect/>
          </a:stretch>
        </p:blipFill>
        <p:spPr>
          <a:xfrm>
            <a:off x="6219826" y="4368801"/>
            <a:ext cx="2143125" cy="1943100"/>
          </a:xfrm>
          <a:prstGeom prst="rect">
            <a:avLst/>
          </a:prstGeom>
        </p:spPr>
      </p:pic>
      <p:pic>
        <p:nvPicPr>
          <p:cNvPr id="10" name="图片 9"/>
          <p:cNvPicPr/>
          <p:nvPr/>
        </p:nvPicPr>
        <p:blipFill>
          <a:blip r:embed="rId3"/>
          <a:stretch>
            <a:fillRect/>
          </a:stretch>
        </p:blipFill>
        <p:spPr>
          <a:xfrm>
            <a:off x="2038350" y="4546600"/>
            <a:ext cx="3200400" cy="182880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2352676" y="5003801"/>
            <a:ext cx="26003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让我们做更多的实验来验证猜想</a:t>
            </a: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！</a:t>
            </a:r>
          </a:p>
        </p:txBody>
      </p:sp>
    </p:spTree>
    <p:extLst>
      <p:ext uri="{BB962C8B-B14F-4D97-AF65-F5344CB8AC3E}">
        <p14:creationId xmlns:p14="http://schemas.microsoft.com/office/powerpoint/2010/main" val="1776613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20125" cy="4067175"/>
          <a:chOff x="381000" y="266700"/>
          <a:chExt cx="8620125" cy="40671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355600"/>
            <a:ext cx="2790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气体压强与流速关系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1270000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181100" y="1244600"/>
            <a:ext cx="6775276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实验1：用力从纸条上方吹气，会看到什么现象？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857501" y="2349500"/>
            <a:ext cx="9048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现象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724276" y="2349500"/>
            <a:ext cx="2047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纸条向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上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飘起来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857501" y="3340100"/>
            <a:ext cx="9048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分析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724275" y="3340101"/>
            <a:ext cx="489585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纸条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上方气体流速大压强小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，纸条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下方流速小压强大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，所以纸条会飘起来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857501" y="4864100"/>
            <a:ext cx="9048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结论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724276" y="4864100"/>
            <a:ext cx="4664148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气体流速越大的位置，压强越小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pic>
        <p:nvPicPr>
          <p:cNvPr id="12" name="图片 11"/>
          <p:cNvPicPr/>
          <p:nvPr/>
        </p:nvPicPr>
        <p:blipFill>
          <a:blip r:embed="rId3"/>
          <a:stretch>
            <a:fillRect/>
          </a:stretch>
        </p:blipFill>
        <p:spPr>
          <a:xfrm>
            <a:off x="676275" y="2438401"/>
            <a:ext cx="1771650" cy="29337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1625102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591550" cy="4067175"/>
          <a:chOff x="381000" y="266700"/>
          <a:chExt cx="8591550" cy="40671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355600"/>
            <a:ext cx="2790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气体压强与流速关系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1270000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857501" y="2349500"/>
            <a:ext cx="9048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现象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857501" y="3340100"/>
            <a:ext cx="9048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分析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857501" y="4864100"/>
            <a:ext cx="9048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结论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181100" y="1244600"/>
            <a:ext cx="6631260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实验2：用力两页纸中间吹气，会看到什么现象？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724275" y="2349500"/>
            <a:ext cx="316992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两页纸向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中间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靠拢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724276" y="3340101"/>
            <a:ext cx="486727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两页纸中间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气体流速大压强小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，两边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流速小压强大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，两页纸向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中间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靠拢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724276" y="4864100"/>
            <a:ext cx="433387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气体流速越大的位置，压强越小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pic>
        <p:nvPicPr>
          <p:cNvPr id="12" name="图片 11"/>
          <p:cNvPicPr/>
          <p:nvPr/>
        </p:nvPicPr>
        <p:blipFill>
          <a:blip r:embed="rId3"/>
          <a:stretch>
            <a:fillRect/>
          </a:stretch>
        </p:blipFill>
        <p:spPr>
          <a:xfrm>
            <a:off x="676276" y="2438401"/>
            <a:ext cx="1971675" cy="29337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3870022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01075" cy="4067175"/>
          <a:chOff x="381000" y="266700"/>
          <a:chExt cx="8601075" cy="40671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355600"/>
            <a:ext cx="27908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气体压强与流速关系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1270000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857501" y="2349500"/>
            <a:ext cx="904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现象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857501" y="3340100"/>
            <a:ext cx="904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分析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857501" y="4864100"/>
            <a:ext cx="904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结论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181100" y="1244600"/>
            <a:ext cx="6703268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实验3：在漏斗上方向下吹气，会看到什么现象？</a:t>
            </a:r>
          </a:p>
        </p:txBody>
      </p:sp>
      <p:pic>
        <p:nvPicPr>
          <p:cNvPr id="9" name="图片 8"/>
          <p:cNvPicPr/>
          <p:nvPr/>
        </p:nvPicPr>
        <p:blipFill>
          <a:blip r:embed="rId3"/>
          <a:stretch>
            <a:fillRect/>
          </a:stretch>
        </p:blipFill>
        <p:spPr>
          <a:xfrm>
            <a:off x="676276" y="2438400"/>
            <a:ext cx="1971675" cy="29464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0" name="文本框 9"/>
          <p:cNvSpPr txBox="1"/>
          <p:nvPr/>
        </p:nvSpPr>
        <p:spPr>
          <a:xfrm>
            <a:off x="3724276" y="2349500"/>
            <a:ext cx="2047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气球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没有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掉下来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724275" y="3340101"/>
            <a:ext cx="487680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气球上方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气体流速大压强小，下方流速小压强大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，所以气球没有掉下来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724276" y="4864100"/>
            <a:ext cx="4736156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气体流速越大的位置，压强越小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300502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0" grpId="0"/>
      <p:bldP spid="11" grpId="0"/>
      <p:bldP spid="12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566</Words>
  <Application>Microsoft Office PowerPoint</Application>
  <PresentationFormat>全屏显示(4:3)</PresentationFormat>
  <Paragraphs>130</Paragraphs>
  <Slides>27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28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9</cp:revision>
  <dcterms:created xsi:type="dcterms:W3CDTF">2020-04-28T13:33:39Z</dcterms:created>
  <dcterms:modified xsi:type="dcterms:W3CDTF">2020-04-29T06:54:00Z</dcterms:modified>
</cp:coreProperties>
</file>