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73" r:id="rId2"/>
    <p:sldId id="329" r:id="rId3"/>
    <p:sldId id="299" r:id="rId4"/>
    <p:sldId id="285" r:id="rId5"/>
    <p:sldId id="308" r:id="rId6"/>
    <p:sldId id="298" r:id="rId7"/>
    <p:sldId id="311" r:id="rId8"/>
    <p:sldId id="301" r:id="rId9"/>
    <p:sldId id="300" r:id="rId10"/>
    <p:sldId id="338" r:id="rId11"/>
    <p:sldId id="313" r:id="rId12"/>
    <p:sldId id="340" r:id="rId13"/>
    <p:sldId id="339" r:id="rId14"/>
    <p:sldId id="302" r:id="rId15"/>
    <p:sldId id="307" r:id="rId16"/>
    <p:sldId id="317" r:id="rId17"/>
    <p:sldId id="319" r:id="rId18"/>
    <p:sldId id="330" r:id="rId19"/>
    <p:sldId id="331" r:id="rId20"/>
    <p:sldId id="332" r:id="rId21"/>
    <p:sldId id="333" r:id="rId22"/>
    <p:sldId id="320" r:id="rId23"/>
    <p:sldId id="334" r:id="rId24"/>
    <p:sldId id="335" r:id="rId25"/>
    <p:sldId id="325" r:id="rId26"/>
    <p:sldId id="336" r:id="rId27"/>
    <p:sldId id="328" r:id="rId28"/>
    <p:sldId id="337" r:id="rId2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9E8A"/>
    <a:srgbClr val="62BFAA"/>
    <a:srgbClr val="45A994"/>
    <a:srgbClr val="006762"/>
    <a:srgbClr val="CCEAE4"/>
    <a:srgbClr val="B5E1D8"/>
    <a:srgbClr val="3A3A3A"/>
    <a:srgbClr val="6ABC6E"/>
    <a:srgbClr val="99CA6C"/>
    <a:srgbClr val="006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2" autoAdjust="0"/>
    <p:restoredTop sz="98120" autoAdjust="0"/>
  </p:normalViewPr>
  <p:slideViewPr>
    <p:cSldViewPr snapToGrid="0">
      <p:cViewPr varScale="1">
        <p:scale>
          <a:sx n="150" d="100"/>
          <a:sy n="150" d="100"/>
        </p:scale>
        <p:origin x="-888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CD3C4-6B98-4A67-815F-F0B5C4B3F82D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C8234-9F36-4217-8CB7-C38B8802845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316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80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69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32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412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37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9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76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25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7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130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709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9239-D668-474B-AEC1-AED18A126247}" type="datetimeFigureOut">
              <a:rPr lang="zh-CN" altLang="en-US" smtClean="0"/>
              <a:pPr/>
              <a:t>2020/4/8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4752-0CE7-4497-9789-8CD18D74C97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Word___2.docx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__3.docx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__4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package" Target="../embeddings/Microsoft_Word___5.docx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jpeg"/><Relationship Id="rId5" Type="http://schemas.openxmlformats.org/officeDocument/2006/relationships/image" Target="../media/image10.emf"/><Relationship Id="rId4" Type="http://schemas.openxmlformats.org/officeDocument/2006/relationships/package" Target="../embeddings/Microsoft_Word___6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emf"/><Relationship Id="rId5" Type="http://schemas.openxmlformats.org/officeDocument/2006/relationships/package" Target="../embeddings/Microsoft_Word___7.docx"/><Relationship Id="rId4" Type="http://schemas.openxmlformats.org/officeDocument/2006/relationships/oleObject" Target="../embeddings/oleObject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emf"/><Relationship Id="rId5" Type="http://schemas.openxmlformats.org/officeDocument/2006/relationships/package" Target="../embeddings/Microsoft_Word___8.docx"/><Relationship Id="rId4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emf"/><Relationship Id="rId4" Type="http://schemas.openxmlformats.org/officeDocument/2006/relationships/package" Target="../embeddings/Microsoft_Word___9.docx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emf"/><Relationship Id="rId5" Type="http://schemas.openxmlformats.org/officeDocument/2006/relationships/package" Target="../embeddings/Microsoft_Word___10.docx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__1.doc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80A6C559-DA15-4C3F-8A8E-5BE44F54E11B}"/>
              </a:ext>
            </a:extLst>
          </p:cNvPr>
          <p:cNvSpPr txBox="1"/>
          <p:nvPr/>
        </p:nvSpPr>
        <p:spPr>
          <a:xfrm>
            <a:off x="1670050" y="1686040"/>
            <a:ext cx="5753100" cy="7375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spc="100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第十五章</a:t>
            </a:r>
            <a:r>
              <a:rPr lang="zh-CN" altLang="en-US" sz="3600" b="1" spc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电能与电功率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5">
            <a:extLst>
              <a:ext uri="{FF2B5EF4-FFF2-40B4-BE49-F238E27FC236}">
                <a16:creationId xmlns:a16="http://schemas.microsoft.com/office/drawing/2014/main" xmlns="" id="{AC661369-7F35-4FB2-A688-71209A56C55B}"/>
              </a:ext>
            </a:extLst>
          </p:cNvPr>
          <p:cNvSpPr txBox="1"/>
          <p:nvPr/>
        </p:nvSpPr>
        <p:spPr>
          <a:xfrm>
            <a:off x="6629518" y="341967"/>
            <a:ext cx="2146742" cy="338554"/>
          </a:xfrm>
          <a:prstGeom prst="rect">
            <a:avLst/>
          </a:prstGeom>
          <a:noFill/>
          <a:effectLst>
            <a:outerShdw sx="1000" sy="1000" algn="ctr" rotWithShape="0">
              <a:srgbClr val="000000"/>
            </a:outerShdw>
          </a:effectLst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第一篇</a:t>
            </a:r>
            <a:r>
              <a:rPr lang="zh-CN" altLang="en-US" sz="1600" spc="100" dirty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1600" spc="100" dirty="0" smtClean="0">
                <a:solidFill>
                  <a:schemeClr val="tx1">
                    <a:alpha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考点过关篇</a:t>
            </a:r>
            <a:endParaRPr lang="zh-CN" altLang="en-US" sz="1600" spc="100" dirty="0">
              <a:solidFill>
                <a:schemeClr val="tx1">
                  <a:alpha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74358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7917872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zh-CN" altLang="en-US" dirty="0" smtClean="0"/>
              <a:t> 如图</a:t>
            </a:r>
            <a:r>
              <a:rPr lang="en-US" dirty="0" smtClean="0"/>
              <a:t>15-17</a:t>
            </a:r>
            <a:r>
              <a:rPr lang="zh-CN" altLang="en-US" dirty="0" smtClean="0"/>
              <a:t>所示，电源电压不变。电阻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的阻值为</a:t>
            </a:r>
            <a:r>
              <a:rPr lang="en-US" dirty="0" smtClean="0"/>
              <a:t>20 Ω</a:t>
            </a:r>
            <a:r>
              <a:rPr lang="zh-CN" altLang="en-US" dirty="0" smtClean="0"/>
              <a:t>，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的阻值为</a:t>
            </a:r>
            <a:r>
              <a:rPr lang="en-US" dirty="0" smtClean="0"/>
              <a:t>30 Ω</a:t>
            </a:r>
            <a:r>
              <a:rPr lang="zh-CN" altLang="en-US" dirty="0" smtClean="0"/>
              <a:t>，闭合开关</a:t>
            </a:r>
            <a:r>
              <a:rPr lang="en-US" dirty="0" smtClean="0"/>
              <a:t>S</a:t>
            </a:r>
            <a:r>
              <a:rPr lang="zh-CN" altLang="en-US" dirty="0" smtClean="0"/>
              <a:t>，电流表的示数为</a:t>
            </a:r>
            <a:r>
              <a:rPr lang="en-US" dirty="0" smtClean="0"/>
              <a:t>0.3 A</a:t>
            </a:r>
            <a:r>
              <a:rPr lang="zh-CN" altLang="en-US" dirty="0" smtClean="0"/>
              <a:t>，求：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）通电</a:t>
            </a:r>
            <a:r>
              <a:rPr lang="en-US" dirty="0" smtClean="0"/>
              <a:t>100 s</a:t>
            </a:r>
            <a:r>
              <a:rPr lang="zh-CN" altLang="en-US" dirty="0" smtClean="0"/>
              <a:t>电流通过电阻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产生的热量。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G560.EPS" descr="id:2147503520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7043" y="907330"/>
            <a:ext cx="1891648" cy="16864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966622" y="2079354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15-17</a:t>
            </a:r>
            <a:endParaRPr lang="zh-CN" altLang="en-US" sz="1400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808648" y="2578149"/>
          <a:ext cx="7966075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7" name="文档" r:id="rId5" imgW="7968691" imgH="1560881" progId="Office12.wps.Document.8">
                  <p:embed/>
                </p:oleObj>
              </mc:Choice>
              <mc:Fallback>
                <p:oleObj name="文档" r:id="rId5" imgW="7968691" imgH="1560881" progId="Office12.wps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648" y="2578149"/>
                        <a:ext cx="7966075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突破二　电热器的多挡位问题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6719" y="729830"/>
            <a:ext cx="7991966" cy="21012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</a:rPr>
              <a:t>】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　 　电热器的多挡位问题的解题思路：其实质就是判断电路中总电阻的大小，因为对于家庭电路，电热器不管在哪个挡位下工作，其工作电压保持不变（</a:t>
            </a:r>
            <a:r>
              <a:rPr lang="en-US" dirty="0" smtClean="0"/>
              <a:t>U=220 V</a:t>
            </a:r>
            <a:r>
              <a:rPr lang="zh-CN" altLang="en-US" dirty="0" smtClean="0"/>
              <a:t>）；根据</a:t>
            </a:r>
            <a:r>
              <a:rPr lang="en-US" dirty="0" smtClean="0"/>
              <a:t>P=     </a:t>
            </a:r>
            <a:r>
              <a:rPr lang="zh-CN" altLang="en-US" dirty="0" smtClean="0"/>
              <a:t>可知，总电阻最小时，总功率最大，用电器处于高温挡；总电阻最大时，总功率最小，用电器处于低温挡。</a:t>
            </a:r>
            <a:endParaRPr lang="zh-CN" altLang="en-US" dirty="0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3289409" y="1913101"/>
          <a:ext cx="4667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文档" r:id="rId4" imgW="473050" imgH="594360" progId="Office12.wps.Document.8">
                  <p:embed/>
                </p:oleObj>
              </mc:Choice>
              <mc:Fallback>
                <p:oleObj name="文档" r:id="rId4" imgW="473050" imgH="594360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409" y="1913101"/>
                        <a:ext cx="4667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7917872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en-US" altLang="zh-CN" dirty="0" smtClean="0">
                <a:solidFill>
                  <a:srgbClr val="409E8A"/>
                </a:solidFill>
              </a:rPr>
              <a:t> 【2019·</a:t>
            </a:r>
            <a:r>
              <a:rPr lang="zh-CN" altLang="en-US" dirty="0" smtClean="0">
                <a:solidFill>
                  <a:srgbClr val="409E8A"/>
                </a:solidFill>
              </a:rPr>
              <a:t>贵阳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 如图</a:t>
            </a:r>
            <a:r>
              <a:rPr lang="en-US" dirty="0" smtClean="0"/>
              <a:t>15-18</a:t>
            </a:r>
            <a:r>
              <a:rPr lang="zh-CN" altLang="en-US" dirty="0" smtClean="0"/>
              <a:t>所示是加加热器的电路图，设电源电压保持不变，</a:t>
            </a:r>
            <a:r>
              <a:rPr lang="en-US" altLang="zh-CN" i="1" dirty="0" smtClean="0"/>
              <a:t>R</a:t>
            </a:r>
            <a:r>
              <a:rPr lang="en-US" altLang="zh-CN" i="1" baseline="-25000" dirty="0" smtClean="0"/>
              <a:t>1   </a:t>
            </a:r>
            <a:r>
              <a:rPr lang="zh-CN" altLang="en-US" dirty="0" smtClean="0"/>
              <a:t>、</a:t>
            </a:r>
            <a:r>
              <a:rPr lang="en-US" altLang="zh-CN" i="1" dirty="0" smtClean="0"/>
              <a:t>R</a:t>
            </a:r>
            <a:r>
              <a:rPr lang="en-US" altLang="zh-CN" i="1" baseline="-25000" dirty="0" smtClean="0"/>
              <a:t>2 </a:t>
            </a:r>
            <a:r>
              <a:rPr lang="zh-CN" altLang="en-US" dirty="0" smtClean="0"/>
              <a:t>均为发热电阻丝，通过开关</a:t>
            </a:r>
            <a:r>
              <a:rPr lang="en-US" altLang="zh-CN" i="1" dirty="0" smtClean="0"/>
              <a:t>S</a:t>
            </a:r>
            <a:r>
              <a:rPr lang="en-US" altLang="zh-CN" i="1" baseline="-25000" dirty="0" smtClean="0"/>
              <a:t>1 </a:t>
            </a:r>
            <a:r>
              <a:rPr lang="zh-CN" altLang="en-US" dirty="0" smtClean="0"/>
              <a:t>和</a:t>
            </a:r>
            <a:r>
              <a:rPr lang="en-US" altLang="zh-CN" i="1" dirty="0" smtClean="0"/>
              <a:t>S</a:t>
            </a:r>
            <a:r>
              <a:rPr lang="en-US" altLang="zh-CN" i="1" baseline="-25000" dirty="0" smtClean="0"/>
              <a:t>2 </a:t>
            </a:r>
            <a:r>
              <a:rPr lang="zh-CN" altLang="en-US" dirty="0" smtClean="0"/>
              <a:t>的通断组合，可得到不同加热档位。该加热器最大电功率为</a:t>
            </a:r>
            <a:r>
              <a:rPr lang="en-US" altLang="zh-CN" dirty="0" smtClean="0"/>
              <a:t>12W</a:t>
            </a:r>
            <a:r>
              <a:rPr lang="zh-CN" altLang="en-US" dirty="0" smtClean="0"/>
              <a:t>，只闭合开关</a:t>
            </a:r>
            <a:r>
              <a:rPr lang="en-US" altLang="zh-CN" i="1" dirty="0" smtClean="0"/>
              <a:t>S</a:t>
            </a:r>
            <a:r>
              <a:rPr lang="en-US" altLang="zh-CN" i="1" baseline="-25000" dirty="0" smtClean="0"/>
              <a:t>1 </a:t>
            </a:r>
            <a:r>
              <a:rPr lang="zh-CN" altLang="en-US" dirty="0" smtClean="0"/>
              <a:t>时，加热器的电功率是</a:t>
            </a:r>
            <a:r>
              <a:rPr lang="en-US" altLang="zh-CN" dirty="0" smtClean="0"/>
              <a:t>8W</a:t>
            </a:r>
            <a:r>
              <a:rPr lang="zh-CN" altLang="en-US" dirty="0" smtClean="0"/>
              <a:t>。则下列判断正确的是 （   ）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en-US" altLang="zh-CN" dirty="0" smtClean="0"/>
              <a:t>A.</a:t>
            </a:r>
            <a:r>
              <a:rPr lang="zh-CN" altLang="en-US" dirty="0" smtClean="0"/>
              <a:t>该加热器只有两个加热档位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en-US" altLang="zh-CN" dirty="0" smtClean="0"/>
              <a:t>B.</a:t>
            </a:r>
            <a:r>
              <a:rPr lang="zh-CN" altLang="en-US" dirty="0" smtClean="0"/>
              <a:t>加热器两个发热电阻丝的阻值之比</a:t>
            </a:r>
            <a:r>
              <a:rPr lang="en-US" altLang="zh-CN" i="1" dirty="0" smtClean="0"/>
              <a:t>R</a:t>
            </a:r>
            <a:r>
              <a:rPr lang="en-US" altLang="zh-CN" i="1" baseline="-25000" dirty="0" smtClean="0"/>
              <a:t>1 </a:t>
            </a:r>
            <a:r>
              <a:rPr lang="zh-CN" altLang="en-US" dirty="0" smtClean="0"/>
              <a:t>：</a:t>
            </a:r>
            <a:r>
              <a:rPr lang="en-US" altLang="zh-CN" i="1" dirty="0" smtClean="0"/>
              <a:t> R</a:t>
            </a:r>
            <a:r>
              <a:rPr lang="en-US" altLang="zh-CN" i="1" baseline="-25000" dirty="0" smtClean="0"/>
              <a:t>2 </a:t>
            </a:r>
            <a:r>
              <a:rPr lang="en-US" altLang="zh-CN" dirty="0" smtClean="0"/>
              <a:t>=1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</a:t>
            </a:r>
          </a:p>
          <a:p>
            <a:pPr algn="just">
              <a:lnSpc>
                <a:spcPct val="150000"/>
              </a:lnSpc>
            </a:pPr>
            <a:r>
              <a:rPr lang="en-US" altLang="zh-CN" dirty="0" smtClean="0"/>
              <a:t>C.</a:t>
            </a:r>
            <a:r>
              <a:rPr lang="zh-CN" altLang="en-US" dirty="0" smtClean="0"/>
              <a:t>加热器功率最大时，通过</a:t>
            </a:r>
            <a:r>
              <a:rPr lang="en-US" altLang="zh-CN" i="1" dirty="0" smtClean="0"/>
              <a:t>R</a:t>
            </a:r>
            <a:r>
              <a:rPr lang="en-US" altLang="zh-CN" i="1" baseline="-25000" dirty="0" smtClean="0"/>
              <a:t>1   </a:t>
            </a:r>
            <a:r>
              <a:rPr lang="zh-CN" altLang="en-US" dirty="0" smtClean="0"/>
              <a:t>与</a:t>
            </a:r>
            <a:r>
              <a:rPr lang="en-US" altLang="zh-CN" i="1" dirty="0" smtClean="0"/>
              <a:t>R</a:t>
            </a:r>
            <a:r>
              <a:rPr lang="en-US" altLang="zh-CN" i="1" baseline="-25000" dirty="0" smtClean="0"/>
              <a:t>2 </a:t>
            </a:r>
            <a:r>
              <a:rPr lang="zh-CN" altLang="en-US" i="1" baseline="-25000" dirty="0" smtClean="0"/>
              <a:t>的</a:t>
            </a:r>
            <a:r>
              <a:rPr lang="zh-CN" altLang="en-US" dirty="0" smtClean="0"/>
              <a:t>电流之比为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</a:t>
            </a:r>
          </a:p>
          <a:p>
            <a:pPr algn="just">
              <a:lnSpc>
                <a:spcPct val="150000"/>
              </a:lnSpc>
            </a:pPr>
            <a:r>
              <a:rPr lang="en-US" altLang="zh-CN" dirty="0" smtClean="0"/>
              <a:t>D.</a:t>
            </a:r>
            <a:r>
              <a:rPr lang="zh-CN" altLang="en-US" dirty="0" smtClean="0"/>
              <a:t>该加热器的最小电功率是</a:t>
            </a:r>
            <a:r>
              <a:rPr lang="en-US" altLang="zh-CN" dirty="0" smtClean="0"/>
              <a:t>8W</a:t>
            </a:r>
            <a:endParaRPr lang="zh-CN" altLang="en-US" dirty="0" smtClean="0"/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319509" y="3640868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15-17</a:t>
            </a:r>
            <a:endParaRPr lang="zh-CN" altLang="en-US" sz="1400" dirty="0"/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568" y="1830047"/>
            <a:ext cx="2490213" cy="1658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193917" y="1622348"/>
            <a:ext cx="3205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794744" y="327706"/>
            <a:ext cx="7907822" cy="339669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zh-CN" altLang="en-US" dirty="0" smtClean="0">
              <a:solidFill>
                <a:srgbClr val="C00000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3313" name="Object 1"/>
          <p:cNvGraphicFramePr>
            <a:graphicFrameLocks noChangeAspect="1"/>
          </p:cNvGraphicFramePr>
          <p:nvPr/>
        </p:nvGraphicFramePr>
        <p:xfrm>
          <a:off x="949325" y="404813"/>
          <a:ext cx="7658100" cy="332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1" name="文档" r:id="rId4" imgW="7756745" imgH="3371901" progId="Office12.wps.Document.8">
                  <p:embed/>
                </p:oleObj>
              </mc:Choice>
              <mc:Fallback>
                <p:oleObj name="文档" r:id="rId4" imgW="7756745" imgH="3371901" progId="Office12.wps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404813"/>
                        <a:ext cx="7658100" cy="332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09887" y="248054"/>
            <a:ext cx="8152759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菏泽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下列用电器中，利用电流的热效应工作的是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电风扇</a:t>
            </a:r>
            <a:r>
              <a:rPr lang="en-US" dirty="0" smtClean="0"/>
              <a:t>		B.</a:t>
            </a:r>
            <a:r>
              <a:rPr lang="zh-CN" altLang="en-US" dirty="0" smtClean="0"/>
              <a:t>电暖气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电视机</a:t>
            </a:r>
            <a:r>
              <a:rPr lang="en-US" dirty="0" smtClean="0"/>
              <a:t>		D.</a:t>
            </a:r>
            <a:r>
              <a:rPr lang="zh-CN" altLang="en-US" dirty="0" smtClean="0"/>
              <a:t>电磁继电器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关于电流通过导体时产生的热量，以下说法正确的是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根据</a:t>
            </a:r>
            <a:r>
              <a:rPr lang="en-US" dirty="0" smtClean="0"/>
              <a:t>Q=I</a:t>
            </a:r>
            <a:r>
              <a:rPr lang="en-US" baseline="30000" dirty="0" smtClean="0"/>
              <a:t>2</a:t>
            </a:r>
            <a:r>
              <a:rPr lang="en-US" dirty="0" smtClean="0"/>
              <a:t>Rt</a:t>
            </a:r>
            <a:r>
              <a:rPr lang="zh-CN" altLang="en-US" dirty="0" smtClean="0"/>
              <a:t>可知，电阻越大，相同时间内产生的热量越多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根据</a:t>
            </a:r>
            <a:r>
              <a:rPr lang="en-US" dirty="0" smtClean="0"/>
              <a:t>Q=     t</a:t>
            </a:r>
            <a:r>
              <a:rPr lang="zh-CN" altLang="en-US" dirty="0" smtClean="0"/>
              <a:t>可知，电阻越大，产生的热量越少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根据</a:t>
            </a:r>
            <a:r>
              <a:rPr lang="en-US" dirty="0" smtClean="0"/>
              <a:t>Q=</a:t>
            </a:r>
            <a:r>
              <a:rPr lang="en-US" dirty="0" err="1" smtClean="0"/>
              <a:t>UIt</a:t>
            </a:r>
            <a:r>
              <a:rPr lang="zh-CN" altLang="en-US" dirty="0" smtClean="0"/>
              <a:t>可知，相同时间内产生的热量与电阻无关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根据</a:t>
            </a:r>
            <a:r>
              <a:rPr lang="en-US" dirty="0" smtClean="0"/>
              <a:t>Q=I</a:t>
            </a:r>
            <a:r>
              <a:rPr lang="en-US" baseline="30000" dirty="0" smtClean="0"/>
              <a:t>2</a:t>
            </a:r>
            <a:r>
              <a:rPr lang="en-US" dirty="0" smtClean="0"/>
              <a:t>Rt</a:t>
            </a:r>
            <a:r>
              <a:rPr lang="zh-CN" altLang="en-US" dirty="0" smtClean="0"/>
              <a:t>可知，在电流一定时，电阻越大，相同时间内产生的热量越多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42028" y="1917770"/>
            <a:ext cx="3205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391740" y="265927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2289" name="Object 1"/>
          <p:cNvGraphicFramePr>
            <a:graphicFrameLocks noChangeAspect="1"/>
          </p:cNvGraphicFramePr>
          <p:nvPr/>
        </p:nvGraphicFramePr>
        <p:xfrm>
          <a:off x="1597244" y="2653697"/>
          <a:ext cx="6604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文档" r:id="rId4" imgW="673303" imgH="720852" progId="Office12.wps.Document.8">
                  <p:embed/>
                </p:oleObj>
              </mc:Choice>
              <mc:Fallback>
                <p:oleObj name="文档" r:id="rId4" imgW="673303" imgH="720852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244" y="2653697"/>
                        <a:ext cx="6604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24186" y="353562"/>
            <a:ext cx="7922137" cy="33477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北部湾经济区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15-19</a:t>
            </a:r>
            <a:r>
              <a:rPr lang="zh-CN" altLang="en-US" dirty="0" smtClean="0"/>
              <a:t>所示，两个透明容器中密闭着等质量的空气，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两</a:t>
            </a:r>
            <a:r>
              <a:rPr lang="en-US" dirty="0" smtClean="0"/>
              <a:t>U</a:t>
            </a:r>
            <a:r>
              <a:rPr lang="zh-CN" altLang="en-US" dirty="0" smtClean="0"/>
              <a:t>形管内的液面相平，电阻丝的阻值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=R</a:t>
            </a:r>
            <a:r>
              <a:rPr lang="en-US" baseline="-25000" dirty="0" smtClean="0"/>
              <a:t>2</a:t>
            </a:r>
            <a:r>
              <a:rPr lang="en-US" dirty="0" smtClean="0"/>
              <a:t>=R</a:t>
            </a:r>
            <a:r>
              <a:rPr lang="en-US" baseline="-25000" dirty="0" smtClean="0"/>
              <a:t>3</a:t>
            </a:r>
            <a:r>
              <a:rPr lang="zh-CN" altLang="en-US" dirty="0" smtClean="0"/>
              <a:t>。小明用图示装置进行实验，探究电流通过导体时产生的热量</a:t>
            </a:r>
            <a:r>
              <a:rPr lang="en-US" dirty="0" smtClean="0"/>
              <a:t>Q</a:t>
            </a:r>
            <a:r>
              <a:rPr lang="zh-CN" altLang="en-US" dirty="0" smtClean="0"/>
              <a:t>跟哪些因素有关，下列说法正确的是</a:t>
            </a:r>
            <a:r>
              <a:rPr lang="en-US" dirty="0" smtClean="0"/>
              <a:t>	</a:t>
            </a:r>
            <a:r>
              <a:rPr lang="zh-CN" altLang="en-US" dirty="0" smtClean="0"/>
              <a:t>（　　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A.</a:t>
            </a:r>
            <a:r>
              <a:rPr lang="zh-CN" altLang="en-US" dirty="0" smtClean="0"/>
              <a:t>此实验在探究电热</a:t>
            </a:r>
            <a:r>
              <a:rPr lang="en-US" dirty="0" smtClean="0"/>
              <a:t>Q</a:t>
            </a:r>
            <a:r>
              <a:rPr lang="zh-CN" altLang="en-US" dirty="0" smtClean="0"/>
              <a:t>与电阻</a:t>
            </a:r>
            <a:r>
              <a:rPr lang="en-US" dirty="0" smtClean="0"/>
              <a:t>R</a:t>
            </a:r>
            <a:r>
              <a:rPr lang="zh-CN" altLang="en-US" dirty="0" smtClean="0"/>
              <a:t>是否有关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B.</a:t>
            </a:r>
            <a:r>
              <a:rPr lang="zh-CN" altLang="en-US" dirty="0" smtClean="0"/>
              <a:t>通过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的电流和通过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的电流大小相等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C.</a:t>
            </a:r>
            <a:r>
              <a:rPr lang="zh-CN" altLang="en-US" dirty="0" smtClean="0"/>
              <a:t>电阻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两端的电压和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两端的电压相等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D.</a:t>
            </a:r>
            <a:r>
              <a:rPr lang="zh-CN" altLang="en-US" dirty="0" smtClean="0"/>
              <a:t>通电后，</a:t>
            </a:r>
            <a:r>
              <a:rPr lang="en-US" dirty="0" smtClean="0"/>
              <a:t>A</a:t>
            </a:r>
            <a:r>
              <a:rPr lang="zh-CN" altLang="en-US" dirty="0" smtClean="0"/>
              <a:t>管的液面高度差将会比</a:t>
            </a:r>
            <a:r>
              <a:rPr lang="en-US" dirty="0" smtClean="0"/>
              <a:t>B</a:t>
            </a:r>
            <a:r>
              <a:rPr lang="zh-CN" altLang="en-US" dirty="0" smtClean="0"/>
              <a:t>管的大</a:t>
            </a:r>
            <a:endParaRPr lang="zh-CN" altLang="en-US" dirty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094627" y="1614586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20WLZT1940.EPS" descr="id:2147503555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24197" y="1802518"/>
            <a:ext cx="2337793" cy="197069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407146" y="3932105"/>
            <a:ext cx="9172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15-19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4361793" y="327706"/>
            <a:ext cx="4359643" cy="42276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solidFill>
                <a:srgbClr val="C00000"/>
              </a:solidFill>
            </a:endParaRPr>
          </a:p>
          <a:p>
            <a:pPr algn="just">
              <a:lnSpc>
                <a:spcPct val="150000"/>
              </a:lnSpc>
            </a:pPr>
            <a:endParaRPr lang="zh-CN" altLang="en-US" dirty="0" smtClean="0">
              <a:solidFill>
                <a:srgbClr val="C00000"/>
              </a:solidFill>
            </a:endParaRPr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4405313" y="395288"/>
          <a:ext cx="4316412" cy="441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文档" r:id="rId4" imgW="4324198" imgH="4427220" progId="Office12.wps.Document.8">
                  <p:embed/>
                </p:oleObj>
              </mc:Choice>
              <mc:Fallback>
                <p:oleObj name="文档" r:id="rId4" imgW="4324198" imgH="4427220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5313" y="395288"/>
                        <a:ext cx="4316412" cy="441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89018" y="292016"/>
            <a:ext cx="3572776" cy="455085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4.</a:t>
            </a:r>
            <a:r>
              <a:rPr lang="zh-CN" altLang="en-US" dirty="0" smtClean="0"/>
              <a:t>在如图</a:t>
            </a:r>
            <a:r>
              <a:rPr lang="en-US" dirty="0" smtClean="0"/>
              <a:t>15-20</a:t>
            </a:r>
            <a:r>
              <a:rPr lang="zh-CN" altLang="en-US" dirty="0" smtClean="0"/>
              <a:t>所示的电路中，发现当电流表的示数减少</a:t>
            </a:r>
            <a:r>
              <a:rPr lang="en-US" dirty="0" smtClean="0"/>
              <a:t>0.2 A</a:t>
            </a:r>
            <a:r>
              <a:rPr lang="zh-CN" altLang="en-US" dirty="0" smtClean="0"/>
              <a:t>时，电压表的示数从</a:t>
            </a:r>
            <a:r>
              <a:rPr lang="en-US" dirty="0" smtClean="0"/>
              <a:t>6 V</a:t>
            </a:r>
            <a:r>
              <a:rPr lang="zh-CN" altLang="en-US" dirty="0" smtClean="0"/>
              <a:t>变为</a:t>
            </a:r>
            <a:r>
              <a:rPr lang="en-US" dirty="0" smtClean="0"/>
              <a:t>5 V</a:t>
            </a:r>
            <a:r>
              <a:rPr lang="zh-CN" altLang="en-US" dirty="0" smtClean="0"/>
              <a:t>，那么该定值电阻的电功率的变化量为（　　）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en-US" altLang="zh-CN" dirty="0" smtClean="0"/>
          </a:p>
          <a:p>
            <a:pPr algn="just">
              <a:lnSpc>
                <a:spcPct val="150000"/>
              </a:lnSpc>
            </a:pPr>
            <a:endParaRPr lang="zh-CN" altLang="en-US" dirty="0" smtClean="0"/>
          </a:p>
          <a:p>
            <a:pPr algn="ctr">
              <a:lnSpc>
                <a:spcPct val="150000"/>
              </a:lnSpc>
            </a:pPr>
            <a:r>
              <a:rPr lang="zh-CN" altLang="en-US" sz="1400" dirty="0" smtClean="0"/>
              <a:t>图</a:t>
            </a:r>
            <a:r>
              <a:rPr lang="en-US" sz="1400" dirty="0" smtClean="0"/>
              <a:t>15-20</a:t>
            </a:r>
            <a:endParaRPr lang="zh-CN" altLang="en-US" sz="1400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A.1.8 W	B.1.5 W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C.2.2 W	D.3.3 W</a:t>
            </a:r>
            <a:endParaRPr lang="zh-CN" altLang="en-US" dirty="0" smtClean="0"/>
          </a:p>
        </p:txBody>
      </p:sp>
      <p:sp>
        <p:nvSpPr>
          <p:cNvPr id="1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132527" y="1948594"/>
            <a:ext cx="36571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20LZ49.EPS" descr="id:2147503562;FounderCES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45967" y="2376521"/>
            <a:ext cx="2569289" cy="99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79" y="327185"/>
            <a:ext cx="7964180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+mn-ea"/>
              </a:rPr>
              <a:t>5. 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【</a:t>
            </a:r>
            <a:r>
              <a:rPr lang="en-US" dirty="0" smtClean="0">
                <a:solidFill>
                  <a:srgbClr val="409E8A"/>
                </a:solidFill>
                <a:latin typeface="+mn-ea"/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  <a:latin typeface="+mn-ea"/>
              </a:rPr>
              <a:t>昆明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】</a:t>
            </a:r>
            <a:r>
              <a:rPr lang="zh-CN" altLang="en-US" dirty="0" smtClean="0">
                <a:latin typeface="+mn-ea"/>
              </a:rPr>
              <a:t>在“探究电流产生的热量与哪些因素有关”的实验中，提供了如图</a:t>
            </a:r>
            <a:r>
              <a:rPr lang="en-US" dirty="0" smtClean="0">
                <a:latin typeface="+mn-ea"/>
              </a:rPr>
              <a:t>15-21</a:t>
            </a:r>
            <a:r>
              <a:rPr lang="zh-CN" altLang="en-US" dirty="0" smtClean="0">
                <a:latin typeface="+mn-ea"/>
              </a:rPr>
              <a:t>乙所示的实验器材，其中</a:t>
            </a:r>
            <a:r>
              <a:rPr lang="en-US" dirty="0" smtClean="0">
                <a:latin typeface="+mn-ea"/>
              </a:rPr>
              <a:t>R</a:t>
            </a:r>
            <a:r>
              <a:rPr lang="en-US" baseline="-25000" dirty="0" smtClean="0">
                <a:latin typeface="+mn-ea"/>
              </a:rPr>
              <a:t>1</a:t>
            </a:r>
            <a:r>
              <a:rPr lang="en-US" dirty="0" smtClean="0">
                <a:latin typeface="+mn-ea"/>
              </a:rPr>
              <a:t>&gt;R</a:t>
            </a:r>
            <a:r>
              <a:rPr lang="en-US" baseline="-25000" dirty="0" smtClean="0">
                <a:latin typeface="+mn-ea"/>
              </a:rPr>
              <a:t>2</a:t>
            </a:r>
            <a:r>
              <a:rPr lang="zh-CN" altLang="en-US" dirty="0" smtClean="0">
                <a:latin typeface="+mn-ea"/>
              </a:rPr>
              <a:t>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实验一：探究电流产生的热量与</a:t>
            </a: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电阻的关系。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（</a:t>
            </a:r>
            <a:r>
              <a:rPr lang="en-US" dirty="0" smtClean="0">
                <a:latin typeface="+mn-ea"/>
              </a:rPr>
              <a:t>1</a:t>
            </a:r>
            <a:r>
              <a:rPr lang="zh-CN" altLang="en-US" dirty="0" smtClean="0">
                <a:latin typeface="+mn-ea"/>
              </a:rPr>
              <a:t>）请按照图甲所示的电路图</a:t>
            </a: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将图乙中对应实物图连接完整。</a:t>
            </a: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866530" y="1603569"/>
            <a:ext cx="80834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20WLZT1925.EPS" descr="id:214750356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21340" y="1142283"/>
            <a:ext cx="4231204" cy="1800614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7650301" y="3011518"/>
            <a:ext cx="864339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latin typeface="+mn-ea"/>
              </a:rPr>
              <a:t>图</a:t>
            </a:r>
            <a:r>
              <a:rPr lang="en-US" sz="1400" dirty="0" smtClean="0">
                <a:latin typeface="+mn-ea"/>
              </a:rPr>
              <a:t>15-21</a:t>
            </a:r>
            <a:endParaRPr lang="zh-CN" altLang="en-US" sz="1400" dirty="0" smtClean="0">
              <a:latin typeface="+mn-ea"/>
            </a:endParaRPr>
          </a:p>
        </p:txBody>
      </p:sp>
      <p:pic>
        <p:nvPicPr>
          <p:cNvPr id="14" name="20WLZT1926.EPS" descr="id:2147491136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95746" y="2886397"/>
            <a:ext cx="2995013" cy="1958872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906940" y="291260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如图所示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685835" y="243102"/>
            <a:ext cx="8048262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+mn-ea"/>
              </a:rPr>
              <a:t>5. 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【</a:t>
            </a:r>
            <a:r>
              <a:rPr lang="en-US" dirty="0" smtClean="0">
                <a:solidFill>
                  <a:srgbClr val="409E8A"/>
                </a:solidFill>
                <a:latin typeface="+mn-ea"/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  <a:latin typeface="+mn-ea"/>
              </a:rPr>
              <a:t>昆明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】</a:t>
            </a:r>
            <a:r>
              <a:rPr lang="zh-CN" altLang="en-US" dirty="0" smtClean="0">
                <a:latin typeface="+mn-ea"/>
              </a:rPr>
              <a:t>在“探究电流产生的热量与哪些因素有关”的实验中，提供了如图</a:t>
            </a:r>
            <a:r>
              <a:rPr lang="en-US" dirty="0" smtClean="0">
                <a:latin typeface="+mn-ea"/>
              </a:rPr>
              <a:t>15-21</a:t>
            </a:r>
            <a:r>
              <a:rPr lang="zh-CN" altLang="en-US" dirty="0" smtClean="0">
                <a:latin typeface="+mn-ea"/>
              </a:rPr>
              <a:t>乙所示的实验器材，其中</a:t>
            </a:r>
            <a:r>
              <a:rPr lang="en-US" dirty="0" smtClean="0">
                <a:latin typeface="+mn-ea"/>
              </a:rPr>
              <a:t>R</a:t>
            </a:r>
            <a:r>
              <a:rPr lang="en-US" baseline="-25000" dirty="0" smtClean="0">
                <a:latin typeface="+mn-ea"/>
              </a:rPr>
              <a:t>1</a:t>
            </a:r>
            <a:r>
              <a:rPr lang="en-US" dirty="0" smtClean="0">
                <a:latin typeface="+mn-ea"/>
              </a:rPr>
              <a:t>&gt;R</a:t>
            </a:r>
            <a:r>
              <a:rPr lang="en-US" baseline="-25000" dirty="0" smtClean="0">
                <a:latin typeface="+mn-ea"/>
              </a:rPr>
              <a:t>2</a:t>
            </a:r>
            <a:r>
              <a:rPr lang="zh-CN" altLang="en-US" dirty="0" smtClean="0">
                <a:latin typeface="+mn-ea"/>
              </a:rPr>
              <a:t>。</a:t>
            </a: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图</a:t>
            </a:r>
            <a:r>
              <a:rPr lang="en-US" dirty="0" smtClean="0">
                <a:latin typeface="+mn-ea"/>
              </a:rPr>
              <a:t>15-21</a:t>
            </a:r>
            <a:endParaRPr lang="zh-CN" altLang="en-US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>
                <a:latin typeface="+mn-ea"/>
              </a:rPr>
              <a:t>实验一：探究电流产生的热量与电阻的关系。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）电路中电阻丝的连接方式是为了控制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；电阻丝放出热量的多少，通过</a:t>
            </a:r>
            <a:r>
              <a:rPr lang="zh-CN" altLang="en-US" u="sng" dirty="0" smtClean="0"/>
              <a:t>　　　　　　　　　　　</a:t>
            </a:r>
            <a:r>
              <a:rPr lang="zh-CN" altLang="en-US" dirty="0" smtClean="0"/>
              <a:t>来进行判断。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076737" y="3516452"/>
            <a:ext cx="105079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电流相等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20WLZT1925.EPS" descr="id:214750356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4581" y="1068709"/>
            <a:ext cx="4058319" cy="1727042"/>
          </a:xfrm>
          <a:prstGeom prst="rect">
            <a:avLst/>
          </a:prstGeom>
        </p:spPr>
      </p:pic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702676" y="3962400"/>
            <a:ext cx="2438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温度计升高的示数</a:t>
            </a:r>
            <a:endParaRPr kumimoji="0" lang="zh-CN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300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27875" y="243102"/>
            <a:ext cx="5420677" cy="478168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700" b="1" dirty="0" smtClean="0">
                <a:latin typeface="+mn-ea"/>
              </a:rPr>
              <a:t>5. </a:t>
            </a:r>
            <a:r>
              <a:rPr lang="en-US" altLang="zh-CN" sz="1700" dirty="0" smtClean="0">
                <a:solidFill>
                  <a:srgbClr val="409E8A"/>
                </a:solidFill>
                <a:latin typeface="+mn-ea"/>
              </a:rPr>
              <a:t>【</a:t>
            </a:r>
            <a:r>
              <a:rPr lang="en-US" sz="1700" dirty="0" smtClean="0">
                <a:solidFill>
                  <a:srgbClr val="409E8A"/>
                </a:solidFill>
                <a:latin typeface="+mn-ea"/>
              </a:rPr>
              <a:t>2019</a:t>
            </a:r>
            <a:r>
              <a:rPr lang="en-US" altLang="zh-CN" sz="1700" dirty="0" smtClean="0">
                <a:solidFill>
                  <a:srgbClr val="409E8A"/>
                </a:solidFill>
                <a:latin typeface="+mn-ea"/>
              </a:rPr>
              <a:t>·</a:t>
            </a:r>
            <a:r>
              <a:rPr lang="zh-CN" altLang="en-US" sz="1700" dirty="0" smtClean="0">
                <a:solidFill>
                  <a:srgbClr val="409E8A"/>
                </a:solidFill>
                <a:latin typeface="+mn-ea"/>
              </a:rPr>
              <a:t>昆明</a:t>
            </a:r>
            <a:r>
              <a:rPr lang="en-US" altLang="zh-CN" sz="1700" dirty="0" smtClean="0">
                <a:solidFill>
                  <a:srgbClr val="409E8A"/>
                </a:solidFill>
                <a:latin typeface="+mn-ea"/>
              </a:rPr>
              <a:t>】</a:t>
            </a:r>
            <a:r>
              <a:rPr lang="zh-CN" altLang="en-US" sz="1700" dirty="0" smtClean="0">
                <a:latin typeface="+mn-ea"/>
              </a:rPr>
              <a:t>在“探究电流产生的热量与哪些因素有关”的实验中，提供了如图</a:t>
            </a:r>
            <a:r>
              <a:rPr lang="en-US" sz="1700" dirty="0" smtClean="0">
                <a:latin typeface="+mn-ea"/>
              </a:rPr>
              <a:t>15-21</a:t>
            </a:r>
            <a:r>
              <a:rPr lang="zh-CN" altLang="en-US" sz="1700" dirty="0" smtClean="0">
                <a:latin typeface="+mn-ea"/>
              </a:rPr>
              <a:t>乙所示的实验器材，其中</a:t>
            </a:r>
            <a:r>
              <a:rPr lang="en-US" sz="1700" dirty="0" smtClean="0">
                <a:latin typeface="+mn-ea"/>
              </a:rPr>
              <a:t>R</a:t>
            </a:r>
            <a:r>
              <a:rPr lang="en-US" sz="1700" baseline="-25000" dirty="0" smtClean="0">
                <a:latin typeface="+mn-ea"/>
              </a:rPr>
              <a:t>1</a:t>
            </a:r>
            <a:r>
              <a:rPr lang="en-US" sz="1700" dirty="0" smtClean="0">
                <a:latin typeface="+mn-ea"/>
              </a:rPr>
              <a:t>&gt;R</a:t>
            </a:r>
            <a:r>
              <a:rPr lang="en-US" sz="1700" baseline="-25000" dirty="0" smtClean="0">
                <a:latin typeface="+mn-ea"/>
              </a:rPr>
              <a:t>2</a:t>
            </a:r>
            <a:r>
              <a:rPr lang="zh-CN" altLang="en-US" sz="1700" dirty="0" smtClean="0">
                <a:latin typeface="+mn-ea"/>
              </a:rPr>
              <a:t>。</a:t>
            </a:r>
          </a:p>
          <a:p>
            <a:pPr algn="just">
              <a:lnSpc>
                <a:spcPct val="150000"/>
              </a:lnSpc>
            </a:pPr>
            <a:endParaRPr lang="en-US" altLang="zh-CN" sz="1700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700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700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sz="1700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700" dirty="0" smtClean="0">
                <a:latin typeface="+mn-ea"/>
              </a:rPr>
              <a:t>实验一：探究电流产生的热量与电阻的关系。</a:t>
            </a:r>
            <a:r>
              <a:rPr lang="en-US" sz="1700" dirty="0" smtClean="0">
                <a:latin typeface="+mn-ea"/>
              </a:rPr>
              <a:t> </a:t>
            </a:r>
            <a:endParaRPr lang="zh-CN" altLang="en-US" sz="1700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700" dirty="0" smtClean="0">
                <a:latin typeface="+mn-ea"/>
              </a:rPr>
              <a:t>（</a:t>
            </a:r>
            <a:r>
              <a:rPr lang="en-US" sz="1700" dirty="0" smtClean="0">
                <a:latin typeface="+mn-ea"/>
              </a:rPr>
              <a:t>3</a:t>
            </a:r>
            <a:r>
              <a:rPr lang="zh-CN" altLang="en-US" sz="1700" dirty="0" smtClean="0">
                <a:latin typeface="+mn-ea"/>
              </a:rPr>
              <a:t>）闭合开关，经过一定时间，用电阻丝</a:t>
            </a:r>
            <a:r>
              <a:rPr lang="en-US" sz="1700" dirty="0" smtClean="0">
                <a:latin typeface="+mn-ea"/>
              </a:rPr>
              <a:t>R</a:t>
            </a:r>
            <a:r>
              <a:rPr lang="en-US" sz="1700" baseline="-25000" dirty="0" smtClean="0">
                <a:latin typeface="+mn-ea"/>
              </a:rPr>
              <a:t>1</a:t>
            </a:r>
            <a:r>
              <a:rPr lang="zh-CN" altLang="en-US" sz="1700" dirty="0" smtClean="0">
                <a:latin typeface="+mn-ea"/>
              </a:rPr>
              <a:t>加热的煤油温度升高了</a:t>
            </a:r>
            <a:r>
              <a:rPr lang="en-US" sz="1700" dirty="0" smtClean="0">
                <a:latin typeface="+mn-ea"/>
              </a:rPr>
              <a:t>Δt</a:t>
            </a:r>
            <a:r>
              <a:rPr lang="en-US" sz="1700" baseline="-25000" dirty="0" smtClean="0">
                <a:latin typeface="+mn-ea"/>
              </a:rPr>
              <a:t>1</a:t>
            </a:r>
            <a:r>
              <a:rPr lang="zh-CN" altLang="en-US" sz="1700" dirty="0" smtClean="0">
                <a:latin typeface="+mn-ea"/>
              </a:rPr>
              <a:t>，用电阻丝</a:t>
            </a:r>
            <a:r>
              <a:rPr lang="en-US" sz="1700" dirty="0" smtClean="0">
                <a:latin typeface="+mn-ea"/>
              </a:rPr>
              <a:t>R</a:t>
            </a:r>
            <a:r>
              <a:rPr lang="en-US" sz="1700" baseline="-25000" dirty="0" smtClean="0">
                <a:latin typeface="+mn-ea"/>
              </a:rPr>
              <a:t>2</a:t>
            </a:r>
            <a:r>
              <a:rPr lang="zh-CN" altLang="en-US" sz="1700" dirty="0" smtClean="0">
                <a:latin typeface="+mn-ea"/>
              </a:rPr>
              <a:t>加热的煤油温度升高了</a:t>
            </a:r>
            <a:r>
              <a:rPr lang="en-US" sz="1700" dirty="0" smtClean="0">
                <a:latin typeface="+mn-ea"/>
              </a:rPr>
              <a:t>Δt</a:t>
            </a:r>
            <a:r>
              <a:rPr lang="en-US" sz="1700" baseline="-25000" dirty="0" smtClean="0">
                <a:latin typeface="+mn-ea"/>
              </a:rPr>
              <a:t>2</a:t>
            </a:r>
            <a:r>
              <a:rPr lang="zh-CN" altLang="en-US" sz="1700" dirty="0" smtClean="0">
                <a:latin typeface="+mn-ea"/>
              </a:rPr>
              <a:t>，那么</a:t>
            </a:r>
            <a:r>
              <a:rPr lang="en-US" sz="1700" dirty="0" smtClean="0">
                <a:latin typeface="+mn-ea"/>
              </a:rPr>
              <a:t>Δt</a:t>
            </a:r>
            <a:r>
              <a:rPr lang="en-US" sz="1700" baseline="-25000" dirty="0" smtClean="0">
                <a:latin typeface="+mn-ea"/>
              </a:rPr>
              <a:t>1</a:t>
            </a:r>
            <a:r>
              <a:rPr lang="zh-CN" altLang="en-US" sz="1700" u="sng" dirty="0" smtClean="0">
                <a:latin typeface="+mn-ea"/>
              </a:rPr>
              <a:t>　　</a:t>
            </a:r>
            <a:r>
              <a:rPr lang="zh-CN" altLang="en-US" sz="1700" dirty="0" smtClean="0">
                <a:latin typeface="+mn-ea"/>
              </a:rPr>
              <a:t>（选填“大于”“等于”或“小于”）</a:t>
            </a:r>
            <a:r>
              <a:rPr lang="en-US" sz="1700" dirty="0" smtClean="0">
                <a:latin typeface="+mn-ea"/>
              </a:rPr>
              <a:t>Δt</a:t>
            </a:r>
            <a:r>
              <a:rPr lang="en-US" sz="1700" baseline="-25000" dirty="0" smtClean="0">
                <a:latin typeface="+mn-ea"/>
              </a:rPr>
              <a:t>2</a:t>
            </a:r>
            <a:r>
              <a:rPr lang="zh-CN" altLang="en-US" sz="1700" dirty="0" smtClean="0">
                <a:latin typeface="+mn-ea"/>
              </a:rPr>
              <a:t>。</a:t>
            </a:r>
            <a:r>
              <a:rPr lang="en-US" sz="1700" dirty="0" smtClean="0">
                <a:latin typeface="+mn-ea"/>
              </a:rPr>
              <a:t> </a:t>
            </a:r>
            <a:endParaRPr lang="zh-CN" altLang="en-US" sz="1700" dirty="0" smtClean="0">
              <a:latin typeface="+mn-ea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555771" y="4084011"/>
            <a:ext cx="80834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大于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20WLZT1925.EPS" descr="id:214750356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3946" y="1489124"/>
            <a:ext cx="3564356" cy="1516833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882039" y="2226476"/>
            <a:ext cx="864339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latin typeface="+mn-ea"/>
              </a:rPr>
              <a:t>图</a:t>
            </a:r>
            <a:r>
              <a:rPr lang="en-US" sz="1400" dirty="0" smtClean="0">
                <a:latin typeface="+mn-ea"/>
              </a:rPr>
              <a:t>15-21</a:t>
            </a:r>
            <a:endParaRPr lang="zh-CN" altLang="en-US" sz="1400" dirty="0" smtClean="0">
              <a:latin typeface="+mn-ea"/>
            </a:endParaRPr>
          </a:p>
        </p:txBody>
      </p:sp>
      <p:sp>
        <p:nvSpPr>
          <p:cNvPr id="11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6232634" y="401278"/>
            <a:ext cx="2625435" cy="355820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700" dirty="0" smtClean="0">
                <a:solidFill>
                  <a:srgbClr val="C00000"/>
                </a:solidFill>
                <a:latin typeface="+mn-ea"/>
              </a:rPr>
              <a:t>【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解析</a:t>
            </a:r>
            <a:r>
              <a:rPr lang="en-US" altLang="zh-CN" sz="1700" dirty="0" smtClean="0">
                <a:solidFill>
                  <a:srgbClr val="C00000"/>
                </a:solidFill>
                <a:latin typeface="+mn-ea"/>
              </a:rPr>
              <a:t>】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（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3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）根据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Q=I</a:t>
            </a:r>
            <a:r>
              <a:rPr lang="en-US" sz="1700" baseline="30000" dirty="0" smtClean="0">
                <a:solidFill>
                  <a:srgbClr val="C00000"/>
                </a:solidFill>
                <a:latin typeface="+mn-ea"/>
              </a:rPr>
              <a:t>2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Rt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可知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在电流和通电时间相等时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电流通过导体产生的热量与电阻成正比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因为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R</a:t>
            </a:r>
            <a:r>
              <a:rPr lang="en-US" sz="1700" baseline="-25000" dirty="0" smtClean="0">
                <a:solidFill>
                  <a:srgbClr val="C00000"/>
                </a:solidFill>
                <a:latin typeface="+mn-ea"/>
              </a:rPr>
              <a:t>1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&gt;R</a:t>
            </a:r>
            <a:r>
              <a:rPr lang="en-US" sz="1700" baseline="-25000" dirty="0" smtClean="0">
                <a:solidFill>
                  <a:srgbClr val="C00000"/>
                </a:solidFill>
                <a:latin typeface="+mn-ea"/>
              </a:rPr>
              <a:t>2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所以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Q</a:t>
            </a:r>
            <a:r>
              <a:rPr lang="en-US" sz="1700" baseline="-25000" dirty="0" smtClean="0">
                <a:solidFill>
                  <a:srgbClr val="C00000"/>
                </a:solidFill>
                <a:latin typeface="+mn-ea"/>
              </a:rPr>
              <a:t>1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&gt;Q</a:t>
            </a:r>
            <a:r>
              <a:rPr lang="en-US" sz="1700" baseline="-25000" dirty="0" smtClean="0">
                <a:solidFill>
                  <a:srgbClr val="C00000"/>
                </a:solidFill>
                <a:latin typeface="+mn-ea"/>
              </a:rPr>
              <a:t>2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；根据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Q=</a:t>
            </a:r>
            <a:r>
              <a:rPr lang="en-US" sz="1700" dirty="0" err="1" smtClean="0">
                <a:solidFill>
                  <a:srgbClr val="C00000"/>
                </a:solidFill>
                <a:latin typeface="+mn-ea"/>
              </a:rPr>
              <a:t>cmΔt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可知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在煤油的比热容和质量相等时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温度变化量与热量成正比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,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所以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Δt</a:t>
            </a:r>
            <a:r>
              <a:rPr lang="en-US" sz="1700" baseline="-25000" dirty="0" smtClean="0">
                <a:solidFill>
                  <a:srgbClr val="C00000"/>
                </a:solidFill>
                <a:latin typeface="+mn-ea"/>
              </a:rPr>
              <a:t>1</a:t>
            </a:r>
            <a:r>
              <a:rPr lang="en-US" sz="1700" dirty="0" smtClean="0">
                <a:solidFill>
                  <a:srgbClr val="C00000"/>
                </a:solidFill>
                <a:latin typeface="+mn-ea"/>
              </a:rPr>
              <a:t>&gt;Δt</a:t>
            </a:r>
            <a:r>
              <a:rPr lang="en-US" sz="1700" baseline="-25000" dirty="0" smtClean="0">
                <a:solidFill>
                  <a:srgbClr val="C00000"/>
                </a:solidFill>
                <a:latin typeface="+mn-ea"/>
              </a:rPr>
              <a:t>2</a:t>
            </a:r>
            <a:r>
              <a:rPr lang="zh-CN" altLang="en-US" sz="1700" dirty="0" smtClean="0">
                <a:solidFill>
                  <a:srgbClr val="C00000"/>
                </a:solidFill>
                <a:latin typeface="+mn-ea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D7A3CC0C-7B50-47F5-93CC-6BB1519DFB82}"/>
              </a:ext>
            </a:extLst>
          </p:cNvPr>
          <p:cNvSpPr txBox="1"/>
          <p:nvPr/>
        </p:nvSpPr>
        <p:spPr>
          <a:xfrm>
            <a:off x="814192" y="1801904"/>
            <a:ext cx="7910185" cy="6728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6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课时</a:t>
            </a:r>
            <a:r>
              <a:rPr lang="en-US" altLang="zh-CN" sz="26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r>
              <a:rPr lang="zh-CN" altLang="en-US" sz="26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6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焦耳定律</a:t>
            </a:r>
            <a:endParaRPr lang="zh-CN" altLang="en-US" sz="26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435429" y="2484913"/>
            <a:ext cx="8708571" cy="0"/>
          </a:xfrm>
          <a:prstGeom prst="line">
            <a:avLst/>
          </a:prstGeom>
          <a:ln w="19050">
            <a:solidFill>
              <a:srgbClr val="409E8A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5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654302" y="151373"/>
            <a:ext cx="8100815" cy="459426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+mn-ea"/>
              </a:rPr>
              <a:t>5. 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【</a:t>
            </a:r>
            <a:r>
              <a:rPr lang="en-US" dirty="0" smtClean="0">
                <a:solidFill>
                  <a:srgbClr val="409E8A"/>
                </a:solidFill>
                <a:latin typeface="+mn-ea"/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  <a:latin typeface="+mn-ea"/>
              </a:rPr>
              <a:t>昆明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】</a:t>
            </a:r>
            <a:r>
              <a:rPr lang="zh-CN" altLang="en-US" dirty="0" smtClean="0">
                <a:latin typeface="+mn-ea"/>
              </a:rPr>
              <a:t>在“探究电流产生的热量与哪些因素有关”的实验中，提供了如图</a:t>
            </a:r>
            <a:r>
              <a:rPr lang="en-US" dirty="0" smtClean="0">
                <a:latin typeface="+mn-ea"/>
              </a:rPr>
              <a:t>15-21</a:t>
            </a:r>
            <a:r>
              <a:rPr lang="zh-CN" altLang="en-US" dirty="0" smtClean="0">
                <a:latin typeface="+mn-ea"/>
              </a:rPr>
              <a:t>乙所示的实验器材，其中</a:t>
            </a:r>
            <a:r>
              <a:rPr lang="en-US" dirty="0" smtClean="0">
                <a:latin typeface="+mn-ea"/>
              </a:rPr>
              <a:t>R</a:t>
            </a:r>
            <a:r>
              <a:rPr lang="en-US" baseline="-25000" dirty="0" smtClean="0">
                <a:latin typeface="+mn-ea"/>
              </a:rPr>
              <a:t>1</a:t>
            </a:r>
            <a:r>
              <a:rPr lang="en-US" dirty="0" smtClean="0">
                <a:latin typeface="+mn-ea"/>
              </a:rPr>
              <a:t>&gt;R</a:t>
            </a:r>
            <a:r>
              <a:rPr lang="en-US" baseline="-25000" dirty="0" smtClean="0">
                <a:latin typeface="+mn-ea"/>
              </a:rPr>
              <a:t>2</a:t>
            </a:r>
            <a:r>
              <a:rPr lang="zh-CN" altLang="en-US" dirty="0" smtClean="0">
                <a:latin typeface="+mn-ea"/>
              </a:rPr>
              <a:t>。</a:t>
            </a: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实验二：探究电流产生的热量与电流的关系。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4</a:t>
            </a:r>
            <a:r>
              <a:rPr lang="zh-CN" altLang="en-US" dirty="0" smtClean="0"/>
              <a:t>）闭合开关，移动滑动变阻器的滑片，使电路中的电流变成实验一中电流的</a:t>
            </a:r>
            <a:r>
              <a:rPr lang="en-US" dirty="0" smtClean="0"/>
              <a:t>2</a:t>
            </a:r>
            <a:r>
              <a:rPr lang="zh-CN" altLang="en-US" dirty="0" smtClean="0"/>
              <a:t>倍，且通电时间相同。实验发现：用电阻丝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（或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）加热的煤油，温度升高量</a:t>
            </a:r>
            <a:r>
              <a:rPr lang="en-US" dirty="0" smtClean="0"/>
              <a:t>Δt</a:t>
            </a:r>
            <a:r>
              <a:rPr lang="en-US" baseline="-25000" dirty="0" smtClean="0"/>
              <a:t>1</a:t>
            </a:r>
            <a:r>
              <a:rPr lang="en-US" dirty="0" smtClean="0"/>
              <a:t>'</a:t>
            </a:r>
            <a:r>
              <a:rPr lang="zh-CN" altLang="en-US" dirty="0" smtClean="0"/>
              <a:t>（或</a:t>
            </a:r>
            <a:r>
              <a:rPr lang="en-US" dirty="0" smtClean="0"/>
              <a:t>Δt</a:t>
            </a:r>
            <a:r>
              <a:rPr lang="en-US" baseline="-25000" dirty="0" smtClean="0"/>
              <a:t>2</a:t>
            </a:r>
            <a:r>
              <a:rPr lang="en-US" dirty="0" smtClean="0"/>
              <a:t>'</a:t>
            </a:r>
            <a:r>
              <a:rPr lang="zh-CN" altLang="en-US" dirty="0" smtClean="0"/>
              <a:t>）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（选填“大于”“等于”或“小于”）</a:t>
            </a:r>
            <a:r>
              <a:rPr lang="en-US" dirty="0" smtClean="0"/>
              <a:t>2Δt</a:t>
            </a:r>
            <a:r>
              <a:rPr lang="en-US" baseline="-25000" dirty="0" smtClean="0"/>
              <a:t>1</a:t>
            </a:r>
            <a:r>
              <a:rPr lang="zh-CN" altLang="en-US" dirty="0" smtClean="0"/>
              <a:t>（或</a:t>
            </a:r>
            <a:r>
              <a:rPr lang="en-US" dirty="0" smtClean="0"/>
              <a:t>2Δt</a:t>
            </a:r>
            <a:r>
              <a:rPr lang="en-US" baseline="-25000" dirty="0" smtClean="0"/>
              <a:t>2</a:t>
            </a:r>
            <a:r>
              <a:rPr lang="zh-CN" altLang="en-US" dirty="0" smtClean="0"/>
              <a:t>）。该实验说明电流产生的热量与电流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正比例关系。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512213" y="3821252"/>
            <a:ext cx="80834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大于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20WLZT1925.EPS" descr="id:214750356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33722" y="1107032"/>
            <a:ext cx="3564356" cy="1516833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6979256" y="2054430"/>
            <a:ext cx="864339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latin typeface="+mn-ea"/>
              </a:rPr>
              <a:t>图</a:t>
            </a:r>
            <a:r>
              <a:rPr lang="en-US" sz="1400" dirty="0" smtClean="0">
                <a:latin typeface="+mn-ea"/>
              </a:rPr>
              <a:t>15-21</a:t>
            </a:r>
            <a:endParaRPr lang="zh-CN" altLang="en-US" sz="1400" dirty="0" smtClean="0">
              <a:latin typeface="+mn-ea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160579" y="4298731"/>
            <a:ext cx="8092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不成　</a:t>
            </a:r>
            <a:endParaRPr kumimoji="0" lang="zh-CN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40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27875" y="243102"/>
            <a:ext cx="5420677" cy="376326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+mn-ea"/>
              </a:rPr>
              <a:t>5. 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【</a:t>
            </a:r>
            <a:r>
              <a:rPr lang="en-US" dirty="0" smtClean="0">
                <a:solidFill>
                  <a:srgbClr val="409E8A"/>
                </a:solidFill>
                <a:latin typeface="+mn-ea"/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  <a:latin typeface="+mn-ea"/>
              </a:rPr>
              <a:t>昆明</a:t>
            </a:r>
            <a:r>
              <a:rPr lang="en-US" altLang="zh-CN" dirty="0" smtClean="0">
                <a:solidFill>
                  <a:srgbClr val="409E8A"/>
                </a:solidFill>
                <a:latin typeface="+mn-ea"/>
              </a:rPr>
              <a:t>】</a:t>
            </a:r>
            <a:r>
              <a:rPr lang="zh-CN" altLang="en-US" dirty="0" smtClean="0">
                <a:latin typeface="+mn-ea"/>
              </a:rPr>
              <a:t>在“探究电流产生的热量与哪些因素有关”的实验中，提供了如图</a:t>
            </a:r>
            <a:r>
              <a:rPr lang="en-US" dirty="0" smtClean="0">
                <a:latin typeface="+mn-ea"/>
              </a:rPr>
              <a:t>15-21</a:t>
            </a:r>
            <a:r>
              <a:rPr lang="zh-CN" altLang="en-US" dirty="0" smtClean="0">
                <a:latin typeface="+mn-ea"/>
              </a:rPr>
              <a:t>乙所示的实验器材，其中</a:t>
            </a:r>
            <a:r>
              <a:rPr lang="en-US" dirty="0" smtClean="0">
                <a:latin typeface="+mn-ea"/>
              </a:rPr>
              <a:t>R</a:t>
            </a:r>
            <a:r>
              <a:rPr lang="en-US" baseline="-25000" dirty="0" smtClean="0">
                <a:latin typeface="+mn-ea"/>
              </a:rPr>
              <a:t>1</a:t>
            </a:r>
            <a:r>
              <a:rPr lang="en-US" dirty="0" smtClean="0">
                <a:latin typeface="+mn-ea"/>
              </a:rPr>
              <a:t>&gt;R</a:t>
            </a:r>
            <a:r>
              <a:rPr lang="en-US" baseline="-25000" dirty="0" smtClean="0">
                <a:latin typeface="+mn-ea"/>
              </a:rPr>
              <a:t>2</a:t>
            </a:r>
            <a:r>
              <a:rPr lang="zh-CN" altLang="en-US" dirty="0" smtClean="0">
                <a:latin typeface="+mn-ea"/>
              </a:rPr>
              <a:t>。</a:t>
            </a: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endParaRPr lang="en-US" altLang="zh-CN" dirty="0" smtClean="0">
              <a:latin typeface="+mn-ea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5</a:t>
            </a:r>
            <a:r>
              <a:rPr lang="zh-CN" altLang="en-US" dirty="0" smtClean="0"/>
              <a:t>）你认为做这个实验产生误差的主要原因是</a:t>
            </a:r>
            <a:r>
              <a:rPr lang="zh-CN" altLang="en-US" u="sng" dirty="0" smtClean="0"/>
              <a:t>　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300941" y="3474411"/>
            <a:ext cx="170243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有热量损失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20WLZT1925.EPS" descr="id:2147503569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3946" y="1489124"/>
            <a:ext cx="3564356" cy="1516833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4980674" y="2538553"/>
            <a:ext cx="864339" cy="3774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latin typeface="+mn-ea"/>
              </a:rPr>
              <a:t>图</a:t>
            </a:r>
            <a:r>
              <a:rPr lang="en-US" sz="1400" dirty="0" smtClean="0">
                <a:latin typeface="+mn-ea"/>
              </a:rPr>
              <a:t>15-21</a:t>
            </a:r>
            <a:endParaRPr lang="zh-CN" altLang="en-US" sz="1400" dirty="0" smtClean="0">
              <a:latin typeface="+mn-ea"/>
            </a:endParaRPr>
          </a:p>
        </p:txBody>
      </p:sp>
      <p:sp>
        <p:nvSpPr>
          <p:cNvPr id="11" name="文本框 31">
            <a:extLst>
              <a:ext uri="{FF2B5EF4-FFF2-40B4-BE49-F238E27FC236}">
                <a16:creationId xmlns:a16="http://schemas.microsoft.com/office/drawing/2014/main" xmlns="" id="{B0D6B1F8-D14E-4B75-A040-E9496181774B}"/>
              </a:ext>
            </a:extLst>
          </p:cNvPr>
          <p:cNvSpPr txBox="1"/>
          <p:nvPr/>
        </p:nvSpPr>
        <p:spPr>
          <a:xfrm>
            <a:off x="6611007" y="401278"/>
            <a:ext cx="2247062" cy="256569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rgbClr val="C00000"/>
                </a:solidFill>
                <a:latin typeface="+mn-ea"/>
              </a:rPr>
              <a:t>【</a:t>
            </a:r>
            <a:r>
              <a:rPr lang="zh-CN" altLang="en-US" dirty="0" smtClean="0">
                <a:solidFill>
                  <a:srgbClr val="C00000"/>
                </a:solidFill>
                <a:latin typeface="+mn-ea"/>
              </a:rPr>
              <a:t>解析</a:t>
            </a:r>
            <a:r>
              <a:rPr lang="en-US" altLang="zh-CN" dirty="0" smtClean="0">
                <a:solidFill>
                  <a:srgbClr val="C00000"/>
                </a:solidFill>
                <a:latin typeface="+mn-ea"/>
              </a:rPr>
              <a:t>】</a:t>
            </a:r>
            <a:r>
              <a:rPr lang="zh-CN" altLang="en-US" dirty="0" smtClean="0">
                <a:solidFill>
                  <a:srgbClr val="C00000"/>
                </a:solidFill>
              </a:rPr>
              <a:t> （</a:t>
            </a:r>
            <a:r>
              <a:rPr lang="en-US" dirty="0" smtClean="0">
                <a:solidFill>
                  <a:srgbClr val="C00000"/>
                </a:solidFill>
              </a:rPr>
              <a:t>5</a:t>
            </a:r>
            <a:r>
              <a:rPr lang="zh-CN" altLang="en-US" dirty="0" smtClean="0">
                <a:solidFill>
                  <a:srgbClr val="C00000"/>
                </a:solidFill>
              </a:rPr>
              <a:t>）在实验过程中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电流通过导体产生的热量没有完全被煤油吸收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zh-CN" altLang="en-US" dirty="0" smtClean="0">
                <a:solidFill>
                  <a:srgbClr val="C00000"/>
                </a:solidFill>
              </a:rPr>
              <a:t>所以实验产生误差的主要原因是有热量损失。</a:t>
            </a:r>
            <a:endParaRPr lang="zh-CN" altLang="en-US" dirty="0" smtClean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69918" y="306164"/>
            <a:ext cx="8006220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6.</a:t>
            </a:r>
            <a:r>
              <a:rPr lang="zh-CN" altLang="en-US" dirty="0" smtClean="0"/>
              <a:t>学习了电学知识之后，小亮研究家中具有保温功能的电饭锅，画出电饭锅的电路原理图如图</a:t>
            </a:r>
            <a:r>
              <a:rPr lang="en-US" dirty="0" smtClean="0"/>
              <a:t>15-22</a:t>
            </a:r>
            <a:r>
              <a:rPr lang="zh-CN" altLang="en-US" dirty="0" smtClean="0"/>
              <a:t>所示，电饭锅的铭牌上部分内容如下表。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中哪个是加热电阻？要使电饭锅加热，开关</a:t>
            </a:r>
            <a:r>
              <a:rPr lang="en-US" dirty="0" smtClean="0"/>
              <a:t>S</a:t>
            </a:r>
            <a:r>
              <a:rPr lang="zh-CN" altLang="en-US" dirty="0" smtClean="0"/>
              <a:t>是闭合还是断开？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）电饭锅正常加热时，电路的电流是多大？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）电路中电阻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的阻值各是多大？保温时，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产生的电热之比是多少？</a:t>
            </a:r>
            <a:endParaRPr lang="zh-CN" altLang="en-US" dirty="0"/>
          </a:p>
        </p:txBody>
      </p:sp>
      <p:pic>
        <p:nvPicPr>
          <p:cNvPr id="9" name="18LW60.EPS" descr="id:2147503576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6693" y="2577639"/>
            <a:ext cx="2501674" cy="1426801"/>
          </a:xfrm>
          <a:prstGeom prst="rect">
            <a:avLst/>
          </a:prstGeom>
        </p:spPr>
      </p:pic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5191058" y="2558611"/>
          <a:ext cx="3122624" cy="1554480"/>
        </p:xfrm>
        <a:graphic>
          <a:graphicData uri="http://schemas.openxmlformats.org/drawingml/2006/table">
            <a:tbl>
              <a:tblPr/>
              <a:tblGrid>
                <a:gridCol w="1561312"/>
                <a:gridCol w="156131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额定电压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220 V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加热功率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1100 W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保温功率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44 W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最大容积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 L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4003212" y="3627305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15-22</a:t>
            </a:r>
            <a:endParaRPr lang="zh-CN" altLang="en-US" sz="1400" dirty="0"/>
          </a:p>
        </p:txBody>
      </p:sp>
      <p:sp>
        <p:nvSpPr>
          <p:cNvPr id="13" name="矩形 12"/>
          <p:cNvSpPr/>
          <p:nvPr/>
        </p:nvSpPr>
        <p:spPr>
          <a:xfrm>
            <a:off x="772509" y="4220170"/>
            <a:ext cx="821383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解：（</a:t>
            </a:r>
            <a:r>
              <a:rPr lang="en-US" b="1" dirty="0" smtClean="0">
                <a:solidFill>
                  <a:srgbClr val="C00000"/>
                </a:solidFill>
              </a:rPr>
              <a:t>1</a:t>
            </a:r>
            <a:r>
              <a:rPr lang="zh-CN" altLang="en-US" b="1" dirty="0" smtClean="0">
                <a:solidFill>
                  <a:srgbClr val="C00000"/>
                </a:solidFill>
              </a:rPr>
              <a:t>）分析电路图可知</a:t>
            </a:r>
            <a:r>
              <a:rPr lang="en-US" b="1" dirty="0" smtClean="0">
                <a:solidFill>
                  <a:srgbClr val="C00000"/>
                </a:solidFill>
              </a:rPr>
              <a:t>,R</a:t>
            </a:r>
            <a:r>
              <a:rPr lang="en-US" b="1" baseline="-25000" dirty="0" smtClean="0">
                <a:solidFill>
                  <a:srgbClr val="C00000"/>
                </a:solidFill>
              </a:rPr>
              <a:t>1</a:t>
            </a:r>
            <a:r>
              <a:rPr lang="zh-CN" altLang="en-US" b="1" dirty="0" smtClean="0">
                <a:solidFill>
                  <a:srgbClr val="C00000"/>
                </a:solidFill>
              </a:rPr>
              <a:t>是加热电阻。当开关</a:t>
            </a:r>
            <a:r>
              <a:rPr lang="en-US" b="1" dirty="0" smtClean="0">
                <a:solidFill>
                  <a:srgbClr val="C00000"/>
                </a:solidFill>
              </a:rPr>
              <a:t>S</a:t>
            </a:r>
            <a:r>
              <a:rPr lang="zh-CN" altLang="en-US" b="1" dirty="0" smtClean="0">
                <a:solidFill>
                  <a:srgbClr val="C00000"/>
                </a:solidFill>
              </a:rPr>
              <a:t>闭合时</a:t>
            </a:r>
            <a:r>
              <a:rPr lang="en-US" b="1" dirty="0" smtClean="0">
                <a:solidFill>
                  <a:srgbClr val="C00000"/>
                </a:solidFill>
              </a:rPr>
              <a:t>,</a:t>
            </a:r>
            <a:r>
              <a:rPr lang="zh-CN" altLang="en-US" b="1" dirty="0" smtClean="0">
                <a:solidFill>
                  <a:srgbClr val="C00000"/>
                </a:solidFill>
              </a:rPr>
              <a:t>电饭锅处于加热状态。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69918" y="306164"/>
            <a:ext cx="8006220" cy="131919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6.</a:t>
            </a:r>
            <a:r>
              <a:rPr lang="zh-CN" altLang="en-US" dirty="0" smtClean="0"/>
              <a:t>学习了电学知识之后，小亮研究家中具有保温功能的电饭锅，画出电饭锅的电路原理图如图</a:t>
            </a:r>
            <a:r>
              <a:rPr lang="en-US" dirty="0" smtClean="0"/>
              <a:t>15-22</a:t>
            </a:r>
            <a:r>
              <a:rPr lang="zh-CN" altLang="en-US" dirty="0" smtClean="0"/>
              <a:t>所示，电饭锅的铭牌上部分内容如下表。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）电饭锅正常加热时，电路的电流是多大？</a:t>
            </a:r>
          </a:p>
        </p:txBody>
      </p:sp>
      <p:pic>
        <p:nvPicPr>
          <p:cNvPr id="9" name="18LW60.EPS" descr="id:2147503576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38528" y="1652729"/>
            <a:ext cx="2501674" cy="1426801"/>
          </a:xfrm>
          <a:prstGeom prst="rect">
            <a:avLst/>
          </a:prstGeom>
        </p:spPr>
      </p:pic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5064934" y="1591659"/>
          <a:ext cx="3122624" cy="1554480"/>
        </p:xfrm>
        <a:graphic>
          <a:graphicData uri="http://schemas.openxmlformats.org/drawingml/2006/table">
            <a:tbl>
              <a:tblPr/>
              <a:tblGrid>
                <a:gridCol w="1561312"/>
                <a:gridCol w="156131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额定电压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220 V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加热功率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1100 W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保温功率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44 W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最大容积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 L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3908619" y="2775967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15-22</a:t>
            </a:r>
            <a:endParaRPr lang="zh-CN" altLang="en-US" sz="1400" dirty="0"/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941388" y="3349625"/>
          <a:ext cx="7815262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3" name="文档" r:id="rId5" imgW="7822082" imgH="1199083" progId="Office12.wps.Document.8">
                  <p:embed/>
                </p:oleObj>
              </mc:Choice>
              <mc:Fallback>
                <p:oleObj name="文档" r:id="rId5" imgW="7822082" imgH="1199083" progId="Office12.wps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1388" y="3349625"/>
                        <a:ext cx="7815262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69918" y="306164"/>
            <a:ext cx="8006220" cy="85477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）电路中电阻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的阻值各是多大？保温时，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产生的电热之比是多少？</a:t>
            </a:r>
            <a:endParaRPr lang="zh-CN" altLang="en-US" dirty="0"/>
          </a:p>
        </p:txBody>
      </p:sp>
      <p:pic>
        <p:nvPicPr>
          <p:cNvPr id="9" name="18LW60.EPS" descr="id:2147503576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69755" y="917005"/>
            <a:ext cx="2501674" cy="1426801"/>
          </a:xfrm>
          <a:prstGeom prst="rect">
            <a:avLst/>
          </a:prstGeom>
        </p:spPr>
      </p:pic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5348714" y="855936"/>
          <a:ext cx="3122624" cy="1554480"/>
        </p:xfrm>
        <a:graphic>
          <a:graphicData uri="http://schemas.openxmlformats.org/drawingml/2006/table">
            <a:tbl>
              <a:tblPr/>
              <a:tblGrid>
                <a:gridCol w="1561312"/>
                <a:gridCol w="156131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额定电压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220 V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加热功率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1100 W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保温功率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44 W</a:t>
                      </a:r>
                      <a:endParaRPr lang="zh-CN" sz="1700" kern="10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最大容积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 L</a:t>
                      </a:r>
                      <a:endParaRPr lang="zh-CN" sz="1700" kern="10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4160867" y="2008712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15-22</a:t>
            </a:r>
            <a:endParaRPr lang="zh-CN" altLang="en-US" sz="1400" dirty="0"/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851886" y="2398385"/>
          <a:ext cx="7904163" cy="257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8" name="文档" r:id="rId5" imgW="7910170" imgH="2583790" progId="Office12.wps.Document.8">
                  <p:embed/>
                </p:oleObj>
              </mc:Choice>
              <mc:Fallback>
                <p:oleObj name="文档" r:id="rId5" imgW="7910170" imgH="2583790" progId="Office12.wps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886" y="2398385"/>
                        <a:ext cx="7904163" cy="2576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38387" y="222081"/>
            <a:ext cx="8121834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7.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石狮一模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15-23</a:t>
            </a:r>
            <a:r>
              <a:rPr lang="zh-CN" altLang="en-US" dirty="0" smtClean="0"/>
              <a:t>甲所示是一款家用小型烤面包片的电烤炉，其额定功率为</a:t>
            </a:r>
            <a:r>
              <a:rPr lang="en-US" dirty="0" smtClean="0"/>
              <a:t>800 W</a:t>
            </a:r>
            <a:r>
              <a:rPr lang="zh-CN" altLang="en-US" dirty="0" smtClean="0"/>
              <a:t>。它内部的简化电路如图乙所示，发热体由两根完全相同的电热丝组成（不考虑温度对电阻的影响）。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）该电烤炉正常工作</a:t>
            </a:r>
            <a:r>
              <a:rPr lang="en-US" dirty="0" smtClean="0"/>
              <a:t>5 min</a:t>
            </a:r>
            <a:r>
              <a:rPr lang="zh-CN" altLang="en-US" dirty="0" smtClean="0"/>
              <a:t>，电热丝放出的总热量是多少？</a:t>
            </a: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809295" y="3636578"/>
            <a:ext cx="7840719" cy="874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解：（</a:t>
            </a:r>
            <a:r>
              <a:rPr lang="en-US" b="1" dirty="0" smtClean="0">
                <a:solidFill>
                  <a:srgbClr val="C00000"/>
                </a:solidFill>
              </a:rPr>
              <a:t>1</a:t>
            </a:r>
            <a:r>
              <a:rPr lang="zh-CN" altLang="en-US" b="1" dirty="0" smtClean="0">
                <a:solidFill>
                  <a:srgbClr val="C00000"/>
                </a:solidFill>
              </a:rPr>
              <a:t>）电烤炉正常工作</a:t>
            </a:r>
            <a:r>
              <a:rPr lang="en-US" b="1" dirty="0" smtClean="0">
                <a:solidFill>
                  <a:srgbClr val="C00000"/>
                </a:solidFill>
              </a:rPr>
              <a:t>5 min</a:t>
            </a:r>
            <a:r>
              <a:rPr lang="zh-CN" altLang="en-US" b="1" dirty="0" smtClean="0">
                <a:solidFill>
                  <a:srgbClr val="C00000"/>
                </a:solidFill>
              </a:rPr>
              <a:t>放出的热量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Q=W=P</a:t>
            </a:r>
            <a:r>
              <a:rPr lang="zh-CN" altLang="en-US" b="1" baseline="-25000" dirty="0" smtClean="0">
                <a:solidFill>
                  <a:srgbClr val="C00000"/>
                </a:solidFill>
              </a:rPr>
              <a:t>额</a:t>
            </a:r>
            <a:r>
              <a:rPr lang="en-US" b="1" dirty="0" smtClean="0">
                <a:solidFill>
                  <a:srgbClr val="C00000"/>
                </a:solidFill>
              </a:rPr>
              <a:t>t=800 W×5×60 s=2.4×10</a:t>
            </a:r>
            <a:r>
              <a:rPr lang="en-US" b="1" baseline="30000" dirty="0" smtClean="0">
                <a:solidFill>
                  <a:srgbClr val="C00000"/>
                </a:solidFill>
              </a:rPr>
              <a:t>5</a:t>
            </a:r>
            <a:r>
              <a:rPr lang="en-US" b="1" dirty="0" smtClean="0">
                <a:solidFill>
                  <a:srgbClr val="C00000"/>
                </a:solidFill>
              </a:rPr>
              <a:t> J</a:t>
            </a:r>
            <a:r>
              <a:rPr lang="zh-CN" altLang="en-US" b="1" dirty="0" smtClean="0">
                <a:solidFill>
                  <a:srgbClr val="C00000"/>
                </a:solidFill>
              </a:rPr>
              <a:t>。</a:t>
            </a:r>
            <a:endParaRPr lang="zh-CN" altLang="en-US" dirty="0">
              <a:solidFill>
                <a:srgbClr val="C00000"/>
              </a:solidFill>
            </a:endParaRPr>
          </a:p>
        </p:txBody>
      </p:sp>
      <p:pic>
        <p:nvPicPr>
          <p:cNvPr id="14" name="20LZ50.EPS" descr="id:214750359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66393" y="1969355"/>
            <a:ext cx="5029695" cy="1520080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7534687" y="2944133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15-23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38387" y="222081"/>
            <a:ext cx="8121834" cy="2565693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7. </a:t>
            </a:r>
            <a:r>
              <a:rPr lang="en-US" altLang="zh-CN" dirty="0" smtClean="0">
                <a:solidFill>
                  <a:srgbClr val="409E8A"/>
                </a:solidFill>
              </a:rPr>
              <a:t>【</a:t>
            </a:r>
            <a:r>
              <a:rPr lang="en-US" dirty="0" smtClean="0">
                <a:solidFill>
                  <a:srgbClr val="409E8A"/>
                </a:solidFill>
              </a:rPr>
              <a:t>2019</a:t>
            </a:r>
            <a:r>
              <a:rPr lang="en-US" altLang="zh-CN" dirty="0" smtClean="0">
                <a:solidFill>
                  <a:srgbClr val="409E8A"/>
                </a:solidFill>
              </a:rPr>
              <a:t>·</a:t>
            </a:r>
            <a:r>
              <a:rPr lang="zh-CN" altLang="en-US" dirty="0" smtClean="0">
                <a:solidFill>
                  <a:srgbClr val="409E8A"/>
                </a:solidFill>
              </a:rPr>
              <a:t>石狮一模</a:t>
            </a:r>
            <a:r>
              <a:rPr lang="en-US" altLang="zh-CN" dirty="0" smtClean="0">
                <a:solidFill>
                  <a:srgbClr val="409E8A"/>
                </a:solidFill>
              </a:rPr>
              <a:t>】</a:t>
            </a:r>
            <a:r>
              <a:rPr lang="zh-CN" altLang="en-US" dirty="0" smtClean="0"/>
              <a:t>如图</a:t>
            </a:r>
            <a:r>
              <a:rPr lang="en-US" dirty="0" smtClean="0"/>
              <a:t>15-23</a:t>
            </a:r>
            <a:r>
              <a:rPr lang="zh-CN" altLang="en-US" dirty="0" smtClean="0"/>
              <a:t>甲所示是一款家用小型烤面包片的电烤炉，其额定功率为</a:t>
            </a:r>
            <a:r>
              <a:rPr lang="en-US" dirty="0" smtClean="0"/>
              <a:t>800 W</a:t>
            </a:r>
            <a:r>
              <a:rPr lang="zh-CN" altLang="en-US" dirty="0" smtClean="0"/>
              <a:t>。它内部的简化电路如图乙所示，发热体由两根完全相同的电热丝组成（不考虑温度对电阻的影响）。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）小华只想让一根电热丝工作，她在图乙中的</a:t>
            </a:r>
            <a:r>
              <a:rPr lang="en-US" dirty="0" smtClean="0"/>
              <a:t>a</a:t>
            </a:r>
            <a:r>
              <a:rPr lang="zh-CN" altLang="en-US" dirty="0" smtClean="0"/>
              <a:t>、</a:t>
            </a:r>
            <a:r>
              <a:rPr lang="en-US" dirty="0" smtClean="0"/>
              <a:t>b</a:t>
            </a:r>
            <a:r>
              <a:rPr lang="zh-CN" altLang="en-US" dirty="0" smtClean="0"/>
              <a:t>两点间接入一个开关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。请你通过计算说明，若开关</a:t>
            </a:r>
            <a:r>
              <a:rPr lang="en-US" dirty="0" smtClean="0"/>
              <a:t>S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均闭合时，对电热丝的使用寿命会造成什么影响？</a:t>
            </a:r>
          </a:p>
        </p:txBody>
      </p:sp>
      <p:pic>
        <p:nvPicPr>
          <p:cNvPr id="14" name="20LZ50.EPS" descr="id:2147503591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6600" y="2642017"/>
            <a:ext cx="4542820" cy="1372936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4308012" y="4289457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15-23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1011238" y="395288"/>
          <a:ext cx="7737475" cy="435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文档" r:id="rId4" imgW="7746492" imgH="4365041" progId="Office12.wps.Document.8">
                  <p:embed/>
                </p:oleObj>
              </mc:Choice>
              <mc:Fallback>
                <p:oleObj name="文档" r:id="rId4" imgW="7746492" imgH="4365041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238" y="395288"/>
                        <a:ext cx="7737475" cy="435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3417029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4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3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738387" y="222081"/>
            <a:ext cx="8121834" cy="85477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）小华最终将电烤炉内部电路改造为图丙所示电路，其中</a:t>
            </a:r>
            <a:r>
              <a:rPr lang="en-US" dirty="0" smtClean="0"/>
              <a:t>R</a:t>
            </a:r>
            <a:r>
              <a:rPr lang="en-US" baseline="-25000" dirty="0" smtClean="0"/>
              <a:t>3</a:t>
            </a:r>
            <a:r>
              <a:rPr lang="en-US" dirty="0" smtClean="0"/>
              <a:t>=R</a:t>
            </a:r>
            <a:r>
              <a:rPr lang="en-US" baseline="-25000" dirty="0" smtClean="0"/>
              <a:t>4</a:t>
            </a:r>
            <a:r>
              <a:rPr lang="zh-CN" altLang="en-US" dirty="0" smtClean="0"/>
              <a:t>。当开关</a:t>
            </a:r>
            <a:r>
              <a:rPr lang="en-US" dirty="0" smtClean="0"/>
              <a:t>S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zh-CN" altLang="en-US" dirty="0" smtClean="0"/>
              <a:t>、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均闭合时，电烤炉的功率仍为</a:t>
            </a:r>
            <a:r>
              <a:rPr lang="en-US" dirty="0" smtClean="0"/>
              <a:t>800 W</a:t>
            </a:r>
            <a:r>
              <a:rPr lang="zh-CN" altLang="en-US" dirty="0" smtClean="0"/>
              <a:t>，则电热丝</a:t>
            </a:r>
            <a:r>
              <a:rPr lang="en-US" dirty="0" smtClean="0"/>
              <a:t>R</a:t>
            </a:r>
            <a:r>
              <a:rPr lang="en-US" baseline="-25000" dirty="0" smtClean="0"/>
              <a:t>3</a:t>
            </a:r>
            <a:r>
              <a:rPr lang="zh-CN" altLang="en-US" dirty="0" smtClean="0"/>
              <a:t>的阻值应为多少？</a:t>
            </a:r>
            <a:endParaRPr lang="zh-CN" altLang="en-US" dirty="0"/>
          </a:p>
        </p:txBody>
      </p:sp>
      <p:pic>
        <p:nvPicPr>
          <p:cNvPr id="14" name="20LZ50.EPS" descr="id:2147503591;FounderCES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18642" y="1118015"/>
            <a:ext cx="4821037" cy="1457019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7629280" y="2124325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15-23</a:t>
            </a:r>
            <a:endParaRPr lang="zh-CN" altLang="en-US" sz="1400" dirty="0"/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843236" y="2715775"/>
          <a:ext cx="7851775" cy="217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1" name="文档" r:id="rId5" imgW="7857439" imgH="2179320" progId="Office12.wps.Document.8">
                  <p:embed/>
                </p:oleObj>
              </mc:Choice>
              <mc:Fallback>
                <p:oleObj name="文档" r:id="rId5" imgW="7857439" imgH="2179320" progId="Office12.wps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236" y="2715775"/>
                        <a:ext cx="7851775" cy="217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03703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10297" y="510931"/>
          <a:ext cx="7776503" cy="2720340"/>
        </p:xfrm>
        <a:graphic>
          <a:graphicData uri="http://schemas.openxmlformats.org/drawingml/2006/table">
            <a:tbl>
              <a:tblPr/>
              <a:tblGrid>
                <a:gridCol w="1015218"/>
                <a:gridCol w="3094893"/>
                <a:gridCol w="3666392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b="1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【柳州考情分析】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知识内容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考试要求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考情分析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焦耳定律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通过实验，探究并了解焦耳定律；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2.</a:t>
                      </a:r>
                      <a:r>
                        <a:rPr lang="zh-CN" sz="1700" kern="10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用焦耳定律说明生产、生活中的一些现象</a:t>
                      </a: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18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年：电流热效应；（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年：换粗导线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R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减小，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Q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减少；（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16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年：电热定义；（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14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年：电流热效应；（</a:t>
                      </a:r>
                      <a:r>
                        <a:rPr lang="en-US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3</a:t>
                      </a:r>
                      <a:r>
                        <a:rPr lang="zh-CN" sz="1700" kern="10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Times New Roman"/>
                        </a:rPr>
                        <a:t>分）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928976" cy="422768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b="1" dirty="0" smtClean="0"/>
              <a:t>电流的热效应：</a:t>
            </a:r>
            <a:r>
              <a:rPr lang="zh-CN" altLang="en-US" dirty="0" smtClean="0"/>
              <a:t>电流通过导体，导体会发热的现象叫电流的热效应。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dirty="0" smtClean="0"/>
              <a:t>由于电流热效应产生的热量叫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。用字母</a:t>
            </a:r>
            <a:r>
              <a:rPr lang="zh-CN" altLang="en-US" u="sng" dirty="0" smtClean="0"/>
              <a:t>　　</a:t>
            </a:r>
            <a:r>
              <a:rPr lang="zh-CN" altLang="en-US" dirty="0" smtClean="0"/>
              <a:t>表示，单位：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，符号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实验：</a:t>
            </a:r>
            <a:r>
              <a:rPr lang="zh-CN" altLang="en-US" dirty="0" smtClean="0"/>
              <a:t>探究通电导体放出的热量跟哪些因素有关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方法一：控制变量法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）在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和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相同时，通电时间越长，产生的热量越多；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）在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和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相同时，电阻越大，产生的热量越多；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）在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和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相同时，电流越大，产生的热量越多。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方法二：转换法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通过温度计示数的变化量来反映电流通过导体产生热量的多少。</a:t>
            </a:r>
            <a:endParaRPr lang="zh-CN" altLang="en-US" dirty="0"/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电流的热效应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072962" y="1111264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电热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707188" y="1109400"/>
            <a:ext cx="491390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477873" y="1098889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焦耳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596063" y="1506826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699065" y="278273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电流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542011" y="278273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电阻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611232" y="321356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通电时间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693204" y="3207700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电流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700881" y="362093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电阻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631748" y="362093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通电时间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15" grpId="0"/>
      <p:bldP spid="16" grpId="0"/>
      <p:bldP spid="17" grpId="0"/>
      <p:bldP spid="18" grpId="0"/>
      <p:bldP spid="19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7874602" cy="381218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1.</a:t>
            </a:r>
            <a:r>
              <a:rPr lang="zh-CN" altLang="en-US" dirty="0" smtClean="0"/>
              <a:t>焦耳定律内容：电流流过导体时产生的热量，跟</a:t>
            </a:r>
            <a:r>
              <a:rPr lang="zh-CN" altLang="en-US" u="sng" dirty="0" smtClean="0"/>
              <a:t>　　　　　　</a:t>
            </a:r>
            <a:r>
              <a:rPr lang="zh-CN" altLang="en-US" dirty="0" smtClean="0"/>
              <a:t>成正比，跟导体的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成正比，跟通电的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成正比。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2.</a:t>
            </a:r>
            <a:r>
              <a:rPr lang="zh-CN" altLang="en-US" b="1" dirty="0" smtClean="0"/>
              <a:t>电热的计算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）通用公式：</a:t>
            </a:r>
            <a:r>
              <a:rPr lang="en-US" dirty="0" smtClean="0"/>
              <a:t>Q=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）电流通过导体（或用电器）做功，若电能全部转化为内能，则电热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</a:t>
            </a:r>
            <a:r>
              <a:rPr lang="zh-CN" altLang="en-US" dirty="0" smtClean="0"/>
              <a:t>（选填“</a:t>
            </a:r>
            <a:r>
              <a:rPr lang="en-US" dirty="0" smtClean="0"/>
              <a:t>=</a:t>
            </a:r>
            <a:r>
              <a:rPr lang="zh-CN" altLang="en-US" dirty="0" smtClean="0"/>
              <a:t>”“</a:t>
            </a:r>
            <a:r>
              <a:rPr lang="en-US" dirty="0" smtClean="0"/>
              <a:t>&gt;</a:t>
            </a:r>
            <a:r>
              <a:rPr lang="zh-CN" altLang="en-US" dirty="0" smtClean="0"/>
              <a:t>”或 “</a:t>
            </a:r>
            <a:r>
              <a:rPr lang="en-US" dirty="0" smtClean="0"/>
              <a:t>&lt;</a:t>
            </a:r>
            <a:r>
              <a:rPr lang="zh-CN" altLang="en-US" dirty="0" smtClean="0"/>
              <a:t>”）电功，即</a:t>
            </a:r>
            <a:r>
              <a:rPr lang="zh-CN" altLang="en-US" u="sng" dirty="0" smtClean="0"/>
              <a:t>　　　</a:t>
            </a:r>
            <a:r>
              <a:rPr lang="en-US" dirty="0" smtClean="0"/>
              <a:t>=</a:t>
            </a:r>
            <a:r>
              <a:rPr lang="zh-CN" altLang="en-US" u="sng" dirty="0" smtClean="0"/>
              <a:t>　　　</a:t>
            </a:r>
            <a:r>
              <a:rPr lang="en-US" dirty="0" smtClean="0"/>
              <a:t>=</a:t>
            </a:r>
            <a:r>
              <a:rPr lang="zh-CN" altLang="en-US" u="sng" dirty="0" smtClean="0"/>
              <a:t>　　　</a:t>
            </a:r>
            <a:r>
              <a:rPr lang="en-US" dirty="0" smtClean="0"/>
              <a:t>=</a:t>
            </a:r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</a:t>
            </a:r>
            <a:r>
              <a:rPr lang="zh-CN" altLang="en-US" dirty="0" smtClean="0"/>
              <a:t>（纯电阻电路）；若电能只有部分转化为内能，则电热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（选填“</a:t>
            </a:r>
            <a:r>
              <a:rPr lang="en-US" dirty="0" smtClean="0"/>
              <a:t>=</a:t>
            </a:r>
            <a:r>
              <a:rPr lang="zh-CN" altLang="en-US" dirty="0" smtClean="0"/>
              <a:t>”“</a:t>
            </a:r>
            <a:r>
              <a:rPr lang="en-US" dirty="0" smtClean="0"/>
              <a:t>&gt;</a:t>
            </a:r>
            <a:r>
              <a:rPr lang="zh-CN" altLang="en-US" dirty="0" smtClean="0"/>
              <a:t>”或“</a:t>
            </a:r>
            <a:r>
              <a:rPr lang="en-US" dirty="0" smtClean="0"/>
              <a:t>&lt;</a:t>
            </a:r>
            <a:r>
              <a:rPr lang="zh-CN" altLang="en-US" dirty="0" smtClean="0"/>
              <a:t>”）电功，即</a:t>
            </a:r>
            <a:r>
              <a:rPr lang="en-US" dirty="0" smtClean="0"/>
              <a:t>Q</a:t>
            </a:r>
            <a:r>
              <a:rPr lang="zh-CN" altLang="en-US" u="sng" dirty="0" smtClean="0"/>
              <a:t>　　　</a:t>
            </a:r>
            <a:r>
              <a:rPr lang="en-US" dirty="0" smtClean="0"/>
              <a:t>W</a:t>
            </a:r>
            <a:r>
              <a:rPr lang="zh-CN" altLang="en-US" dirty="0" smtClean="0"/>
              <a:t>。如接有电风扇、电动机、洗衣机等用电器的非纯电阻电路。</a:t>
            </a:r>
            <a:r>
              <a:rPr lang="en-US" dirty="0" smtClean="0"/>
              <a:t> </a:t>
            </a:r>
            <a:endParaRPr lang="zh-CN" altLang="en-US" dirty="0" smtClean="0"/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925925" y="652345"/>
            <a:ext cx="1242130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电流的平方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393817" y="1072760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电阻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104291" y="1067027"/>
            <a:ext cx="951184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时间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3364134" y="1890041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I</a:t>
            </a:r>
            <a:r>
              <a:rPr lang="en-US" altLang="zh-CN" b="1" baseline="30000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2</a:t>
            </a:r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Rt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19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986302" y="2699475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=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450345" y="2733157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Q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206132" y="2757760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052917" y="2726230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err="1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UIt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920155" y="3120845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Pt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9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366585" y="3166468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&lt;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r>
              <a:rPr lang="zh-CN" altLang="en-US" sz="2000" b="1" dirty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zh-CN" altLang="en-US" sz="2000" b="1" dirty="0" smtClean="0">
                <a:solidFill>
                  <a:srgbClr val="409E8A"/>
                </a:solidFill>
              </a:rPr>
              <a:t>电热的计算及应用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4439453" y="3560606"/>
            <a:ext cx="694909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 smtClean="0">
                <a:solidFill>
                  <a:srgbClr val="C00000"/>
                </a:solidFill>
                <a:latin typeface="+mn-ea"/>
                <a:cs typeface="Times New Roman" pitchFamily="18" charset="0"/>
              </a:rPr>
              <a:t>&lt;</a:t>
            </a:r>
            <a:endParaRPr lang="zh-CN" altLang="en-US" b="1" dirty="0">
              <a:solidFill>
                <a:srgbClr val="C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  <p:bldP spid="19" grpId="0"/>
      <p:bldP spid="25" grpId="0"/>
      <p:bldP spid="26" grpId="0"/>
      <p:bldP spid="27" grpId="0"/>
      <p:bldP spid="28" grpId="0"/>
      <p:bldP spid="29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13797" y="355972"/>
            <a:ext cx="7993872" cy="33966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）串、并联电路中电热大小的比较（纯电阻电路）：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在串联电路中电流一定，电阻越大，单位时间内产生的热量越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；在并联电路中电压一定，电阻越小，单位时间内产生的热量越</a:t>
            </a:r>
            <a:r>
              <a:rPr lang="zh-CN" altLang="en-US" u="sng" dirty="0" smtClean="0"/>
              <a:t>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3.</a:t>
            </a:r>
            <a:r>
              <a:rPr lang="zh-CN" altLang="en-US" b="1" dirty="0" smtClean="0"/>
              <a:t>电热器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）电热器是利用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来加热的设备，如电炉、电烙铁、电熨斗、电饭锅、电烤箱、电取暖器、电热水器、电热孵化器等。</a:t>
            </a:r>
            <a:r>
              <a:rPr lang="en-US" dirty="0" smtClean="0"/>
              <a:t> </a:t>
            </a:r>
            <a:endParaRPr lang="zh-CN" altLang="en-US" dirty="0" smtClean="0"/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）电热器工作时，电能全部转化成</a:t>
            </a:r>
            <a:r>
              <a:rPr lang="zh-CN" altLang="en-US" u="sng" dirty="0" smtClean="0"/>
              <a:t>　　　　</a:t>
            </a:r>
            <a:r>
              <a:rPr lang="zh-CN" altLang="en-US" dirty="0" smtClean="0"/>
              <a:t>， 它们的工作原理都是</a:t>
            </a:r>
            <a:r>
              <a:rPr lang="zh-CN" altLang="en-US" u="sng" dirty="0" smtClean="0"/>
              <a:t>　　　　　　　　</a:t>
            </a:r>
            <a:r>
              <a:rPr lang="zh-CN" altLang="en-US" dirty="0" smtClean="0"/>
              <a:t>。</a:t>
            </a:r>
            <a:r>
              <a:rPr lang="en-US" dirty="0" smtClean="0"/>
              <a:t> 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7208186" y="725917"/>
            <a:ext cx="464365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6522867" y="1135823"/>
            <a:ext cx="424472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874583" y="1939386"/>
            <a:ext cx="846080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电热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5380819" y="2787141"/>
            <a:ext cx="694909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内能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193424" y="3152375"/>
            <a:ext cx="1623347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</a:rPr>
              <a:t>电流的热效应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5" grpId="0"/>
      <p:bldP spid="17" grpId="0"/>
      <p:bldP spid="18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2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8">
            <a:extLst>
              <a:ext uri="{FF2B5EF4-FFF2-40B4-BE49-F238E27FC236}">
                <a16:creationId xmlns="" xmlns:a16="http://schemas.microsoft.com/office/drawing/2014/main" id="{41C437C5-B799-474C-AAB3-DB0A44035AE7}"/>
              </a:ext>
            </a:extLst>
          </p:cNvPr>
          <p:cNvGrpSpPr/>
          <p:nvPr/>
        </p:nvGrpSpPr>
        <p:grpSpPr>
          <a:xfrm>
            <a:off x="-7792" y="287615"/>
            <a:ext cx="437283" cy="1425155"/>
            <a:chOff x="-7792" y="331456"/>
            <a:chExt cx="428625" cy="1425155"/>
          </a:xfrm>
        </p:grpSpPr>
        <p:sp>
          <p:nvSpPr>
            <p:cNvPr id="6" name="矩形 5">
              <a:extLst>
                <a:ext uri="{FF2B5EF4-FFF2-40B4-BE49-F238E27FC236}">
                  <a16:creationId xmlns="" xmlns:a16="http://schemas.microsoft.com/office/drawing/2014/main" id="{45AB04A7-9050-478D-85EF-066586968C3B}"/>
                </a:ext>
              </a:extLst>
            </p:cNvPr>
            <p:cNvSpPr/>
            <p:nvPr/>
          </p:nvSpPr>
          <p:spPr>
            <a:xfrm>
              <a:off x="-7792" y="350585"/>
              <a:ext cx="428625" cy="1406026"/>
            </a:xfrm>
            <a:prstGeom prst="rect">
              <a:avLst/>
            </a:prstGeom>
            <a:solidFill>
              <a:srgbClr val="409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文本框 10">
              <a:extLst>
                <a:ext uri="{FF2B5EF4-FFF2-40B4-BE49-F238E27FC236}">
                  <a16:creationId xmlns="" xmlns:a16="http://schemas.microsoft.com/office/drawing/2014/main" id="{F29EDA0F-BC0A-4D7C-956E-5318319B6409}"/>
                </a:ext>
              </a:extLst>
            </p:cNvPr>
            <p:cNvSpPr txBox="1"/>
            <p:nvPr/>
          </p:nvSpPr>
          <p:spPr>
            <a:xfrm>
              <a:off x="94355" y="331456"/>
              <a:ext cx="282442" cy="1406026"/>
            </a:xfrm>
            <a:prstGeom prst="rect">
              <a:avLst/>
            </a:prstGeom>
            <a:noFill/>
          </p:spPr>
          <p:txBody>
            <a:bodyPr vert="eaVert" wrap="square" lIns="36000" tIns="72000" rIns="36000" bIns="0" rtlCol="0" anchor="ctr" anchorCtr="0">
              <a:spAutoFit/>
            </a:bodyPr>
            <a:lstStyle/>
            <a:p>
              <a:r>
                <a:rPr lang="zh-CN" altLang="en-US" sz="1400" spc="3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中考考点解读</a:t>
              </a:r>
              <a:endParaRPr lang="zh-CN" altLang="en-US" sz="14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15720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5">
            <a:extLst>
              <a:ext uri="{FF2B5EF4-FFF2-40B4-BE49-F238E27FC236}">
                <a16:creationId xmlns:a16="http://schemas.microsoft.com/office/drawing/2014/main" xmlns="" id="{513755DF-9709-473A-BB92-B4F2B780B634}"/>
              </a:ext>
            </a:extLst>
          </p:cNvPr>
          <p:cNvSpPr txBox="1"/>
          <p:nvPr/>
        </p:nvSpPr>
        <p:spPr>
          <a:xfrm>
            <a:off x="832980" y="707665"/>
            <a:ext cx="4723757" cy="215019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/>
              <a:t>　 图</a:t>
            </a:r>
            <a:r>
              <a:rPr lang="en-US" dirty="0" smtClean="0"/>
              <a:t>15-16</a:t>
            </a:r>
            <a:r>
              <a:rPr lang="zh-CN" altLang="en-US" dirty="0" smtClean="0"/>
              <a:t>是探究通电导体放出的热量跟</a:t>
            </a:r>
            <a:endParaRPr lang="en-US" altLang="zh-CN" dirty="0" smtClean="0"/>
          </a:p>
          <a:p>
            <a:pPr algn="just">
              <a:lnSpc>
                <a:spcPct val="150000"/>
              </a:lnSpc>
            </a:pPr>
            <a:r>
              <a:rPr lang="zh-CN" altLang="en-US" u="sng" dirty="0" smtClean="0"/>
              <a:t>　　　</a:t>
            </a:r>
            <a:r>
              <a:rPr lang="zh-CN" altLang="en-US" dirty="0" smtClean="0"/>
              <a:t>的关系，实验采用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与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串联的目的是控制电流和</a:t>
            </a:r>
            <a:r>
              <a:rPr lang="zh-CN" altLang="en-US" u="sng" dirty="0" smtClean="0"/>
              <a:t>　　　　　</a:t>
            </a:r>
            <a:r>
              <a:rPr lang="zh-CN" altLang="en-US" dirty="0" smtClean="0"/>
              <a:t>相等，在本实验中，我们是通过</a:t>
            </a:r>
            <a:r>
              <a:rPr lang="zh-CN" altLang="en-US" u="sng" dirty="0" smtClean="0"/>
              <a:t>　　　　　　　　　　</a:t>
            </a:r>
            <a:r>
              <a:rPr lang="zh-CN" altLang="en-US" dirty="0" smtClean="0"/>
              <a:t>来反映导体产生热量的多少。</a:t>
            </a:r>
            <a:r>
              <a:rPr lang="en-US" dirty="0" smtClean="0"/>
              <a:t> </a:t>
            </a:r>
            <a:endParaRPr lang="zh-CN" altLang="en-US" dirty="0"/>
          </a:p>
        </p:txBody>
      </p:sp>
      <p:sp>
        <p:nvSpPr>
          <p:cNvPr id="20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944021" y="1093780"/>
            <a:ext cx="1116006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电阻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2033754" y="1497952"/>
            <a:ext cx="2201915" cy="4392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通电时间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2">
            <a:extLst>
              <a:ext uri="{FF2B5EF4-FFF2-40B4-BE49-F238E27FC236}">
                <a16:creationId xmlns="" xmlns:a16="http://schemas.microsoft.com/office/drawing/2014/main" id="{2795C5FE-A0E3-4855-B937-A2DA6BC1A4B9}"/>
              </a:ext>
            </a:extLst>
          </p:cNvPr>
          <p:cNvSpPr txBox="1"/>
          <p:nvPr/>
        </p:nvSpPr>
        <p:spPr>
          <a:xfrm>
            <a:off x="1782005" y="2006747"/>
            <a:ext cx="2285499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b="1" dirty="0" smtClean="0">
                <a:solidFill>
                  <a:srgbClr val="C00000"/>
                </a:solidFill>
              </a:rPr>
              <a:t>温度计示数的变化量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1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</a:rPr>
              <a:t>考点三　课本重要图片</a:t>
            </a:r>
            <a:endParaRPr lang="zh-CN" altLang="en-US" sz="2000" b="1" dirty="0">
              <a:solidFill>
                <a:srgbClr val="409E8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G558.EPS" descr="id:2147503492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52850" y="803721"/>
            <a:ext cx="2620448" cy="1508656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6832415" y="2475007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15-16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52163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2">
            <a:extLst>
              <a:ext uri="{FF2B5EF4-FFF2-40B4-BE49-F238E27FC236}">
                <a16:creationId xmlns:a16="http://schemas.microsoft.com/office/drawing/2014/main" xmlns="" id="{8CB8DA87-30EF-4CE6-BCFA-63A6A0982DC1}"/>
              </a:ext>
            </a:extLst>
          </p:cNvPr>
          <p:cNvSpPr txBox="1"/>
          <p:nvPr/>
        </p:nvSpPr>
        <p:spPr>
          <a:xfrm>
            <a:off x="832980" y="327185"/>
            <a:ext cx="4745138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zh-CN" altLang="en-US" sz="2000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突破一　焦耳定律的理解及应用</a:t>
            </a:r>
            <a:endParaRPr lang="zh-CN" altLang="en-US" sz="2000" b="1" dirty="0">
              <a:solidFill>
                <a:srgbClr val="409E8A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7926" y="764999"/>
            <a:ext cx="7934143" cy="16857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突破金钥匙</a:t>
            </a:r>
            <a:r>
              <a:rPr lang="en-US" altLang="zh-CN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）电流通过导体产生的热量都可以用公式</a:t>
            </a:r>
            <a:r>
              <a:rPr lang="en-US" dirty="0" smtClean="0"/>
              <a:t>Q=I</a:t>
            </a:r>
            <a:r>
              <a:rPr lang="en-US" baseline="30000" dirty="0" smtClean="0"/>
              <a:t>2</a:t>
            </a:r>
            <a:r>
              <a:rPr lang="en-US" dirty="0" smtClean="0"/>
              <a:t>Rt</a:t>
            </a:r>
            <a:r>
              <a:rPr lang="zh-CN" altLang="en-US" dirty="0" smtClean="0"/>
              <a:t>（普适公式）来计算。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）对于纯电阻电路（即电能全部转化为内能）</a:t>
            </a:r>
            <a:r>
              <a:rPr lang="en-US" dirty="0" smtClean="0"/>
              <a:t>Q=W=Pt=</a:t>
            </a:r>
            <a:r>
              <a:rPr lang="en-US" dirty="0" err="1" smtClean="0"/>
              <a:t>UIt</a:t>
            </a:r>
            <a:r>
              <a:rPr lang="en-US" dirty="0" smtClean="0"/>
              <a:t>=I</a:t>
            </a:r>
            <a:r>
              <a:rPr lang="en-US" baseline="30000" dirty="0" smtClean="0"/>
              <a:t>2</a:t>
            </a:r>
            <a:r>
              <a:rPr lang="en-US" dirty="0" smtClean="0"/>
              <a:t>Rt=    t</a:t>
            </a:r>
            <a:r>
              <a:rPr lang="zh-CN" altLang="en-US" dirty="0" smtClean="0"/>
              <a:t>。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）对于非纯电阻电路（如电动机）</a:t>
            </a:r>
            <a:r>
              <a:rPr lang="en-US" dirty="0" smtClean="0"/>
              <a:t>Q&lt;W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7956673" y="1529617"/>
          <a:ext cx="263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文档" r:id="rId4" imgW="270358" imgH="594360" progId="Office12.wps.Document.8">
                  <p:embed/>
                </p:oleObj>
              </mc:Choice>
              <mc:Fallback>
                <p:oleObj name="文档" r:id="rId4" imgW="270358" imgH="594360" progId="Office12.wps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673" y="1529617"/>
                        <a:ext cx="263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31273" y="346365"/>
            <a:ext cx="7917872" cy="173469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1" dirty="0" smtClean="0">
                <a:solidFill>
                  <a:srgbClr val="409E8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例１</a:t>
            </a:r>
            <a:r>
              <a:rPr lang="zh-CN" altLang="en-US" dirty="0" smtClean="0"/>
              <a:t> 如图</a:t>
            </a:r>
            <a:r>
              <a:rPr lang="en-US" dirty="0" smtClean="0"/>
              <a:t>15-17</a:t>
            </a:r>
            <a:r>
              <a:rPr lang="zh-CN" altLang="en-US" dirty="0" smtClean="0"/>
              <a:t>所示，电源电压不变。电阻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zh-CN" altLang="en-US" dirty="0" smtClean="0"/>
              <a:t>的阻值为</a:t>
            </a:r>
            <a:r>
              <a:rPr lang="en-US" dirty="0" smtClean="0"/>
              <a:t>20 Ω</a:t>
            </a:r>
            <a:r>
              <a:rPr lang="zh-CN" altLang="en-US" dirty="0" smtClean="0"/>
              <a:t>，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的阻值为</a:t>
            </a:r>
            <a:r>
              <a:rPr lang="en-US" dirty="0" smtClean="0"/>
              <a:t>30 Ω</a:t>
            </a:r>
            <a:r>
              <a:rPr lang="zh-CN" altLang="en-US" dirty="0" smtClean="0"/>
              <a:t>，闭合开关</a:t>
            </a:r>
            <a:r>
              <a:rPr lang="en-US" dirty="0" smtClean="0"/>
              <a:t>S</a:t>
            </a:r>
            <a:r>
              <a:rPr lang="zh-CN" altLang="en-US" dirty="0" smtClean="0"/>
              <a:t>，电流表的示数为</a:t>
            </a:r>
            <a:r>
              <a:rPr lang="en-US" dirty="0" smtClean="0"/>
              <a:t>0.3 A</a:t>
            </a:r>
            <a:r>
              <a:rPr lang="zh-CN" altLang="en-US" dirty="0" smtClean="0"/>
              <a:t>，求：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）电源电压</a:t>
            </a:r>
            <a:r>
              <a:rPr lang="en-US" dirty="0" smtClean="0"/>
              <a:t>U</a:t>
            </a:r>
            <a:r>
              <a:rPr lang="zh-CN" altLang="en-US" dirty="0" smtClean="0"/>
              <a:t>。</a:t>
            </a:r>
          </a:p>
          <a:p>
            <a:pPr algn="just">
              <a:lnSpc>
                <a:spcPct val="150000"/>
              </a:lnSpc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）通电</a:t>
            </a:r>
            <a:r>
              <a:rPr lang="en-US" dirty="0" smtClean="0"/>
              <a:t>100 s</a:t>
            </a:r>
            <a:r>
              <a:rPr lang="zh-CN" altLang="en-US" dirty="0" smtClean="0"/>
              <a:t>电流通过电阻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zh-CN" altLang="en-US" dirty="0" smtClean="0"/>
              <a:t>产生的热量。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="" xmlns:a16="http://schemas.microsoft.com/office/drawing/2014/main" id="{45AB04A7-9050-478D-85EF-066586968C3B}"/>
              </a:ext>
            </a:extLst>
          </p:cNvPr>
          <p:cNvSpPr/>
          <p:nvPr/>
        </p:nvSpPr>
        <p:spPr>
          <a:xfrm>
            <a:off x="-7792" y="1845585"/>
            <a:ext cx="437283" cy="1406026"/>
          </a:xfrm>
          <a:prstGeom prst="rect">
            <a:avLst/>
          </a:prstGeom>
          <a:solidFill>
            <a:srgbClr val="409E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algn="ctr"/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37" name="文本框 10">
            <a:extLst>
              <a:ext uri="{FF2B5EF4-FFF2-40B4-BE49-F238E27FC236}">
                <a16:creationId xmlns="" xmlns:a16="http://schemas.microsoft.com/office/drawing/2014/main" id="{6671E1FD-836D-4A1B-9A94-A63F53F4C781}"/>
              </a:ext>
            </a:extLst>
          </p:cNvPr>
          <p:cNvSpPr txBox="1"/>
          <p:nvPr/>
        </p:nvSpPr>
        <p:spPr>
          <a:xfrm>
            <a:off x="91653" y="184385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重难考向突破</a:t>
            </a:r>
            <a:endParaRPr lang="zh-CN" altLang="en-US" sz="14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10">
            <a:extLst>
              <a:ext uri="{FF2B5EF4-FFF2-40B4-BE49-F238E27FC236}">
                <a16:creationId xmlns="" xmlns:a16="http://schemas.microsoft.com/office/drawing/2014/main" id="{F29EDA0F-BC0A-4D7C-956E-5318319B6409}"/>
              </a:ext>
            </a:extLst>
          </p:cNvPr>
          <p:cNvSpPr txBox="1"/>
          <p:nvPr/>
        </p:nvSpPr>
        <p:spPr>
          <a:xfrm>
            <a:off x="96419" y="287615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中考考点解读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10">
            <a:extLst>
              <a:ext uri="{FF2B5EF4-FFF2-40B4-BE49-F238E27FC236}">
                <a16:creationId xmlns="" xmlns:a16="http://schemas.microsoft.com/office/drawing/2014/main" id="{BB9B33FC-E080-44CC-B608-FE671F79480C}"/>
              </a:ext>
            </a:extLst>
          </p:cNvPr>
          <p:cNvSpPr txBox="1"/>
          <p:nvPr/>
        </p:nvSpPr>
        <p:spPr>
          <a:xfrm>
            <a:off x="91632" y="3408793"/>
            <a:ext cx="288147" cy="1406026"/>
          </a:xfrm>
          <a:prstGeom prst="rect">
            <a:avLst/>
          </a:prstGeom>
          <a:noFill/>
        </p:spPr>
        <p:txBody>
          <a:bodyPr vert="eaVert" wrap="square" lIns="36000" tIns="72000" rIns="36000" bIns="0" rtlCol="0" anchor="ctr" anchorCtr="0">
            <a:spAutoFit/>
          </a:bodyPr>
          <a:lstStyle/>
          <a:p>
            <a:r>
              <a:rPr lang="zh-CN" altLang="en-US" sz="1400" spc="3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高效课堂训练</a:t>
            </a:r>
            <a:endParaRPr lang="zh-CN" altLang="en-US" sz="1400" spc="3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G560.EPS" descr="id:2147503520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7043" y="907330"/>
            <a:ext cx="1891648" cy="168640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7966622" y="2079354"/>
            <a:ext cx="864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/>
              <a:t>图</a:t>
            </a:r>
            <a:r>
              <a:rPr lang="en-US" sz="1400" dirty="0" smtClean="0"/>
              <a:t>15-17</a:t>
            </a:r>
            <a:endParaRPr lang="zh-CN" altLang="en-US" sz="1400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961877" y="2393265"/>
            <a:ext cx="5213839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解：（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1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）因为并联电路中各支路两端的电压相等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,</a:t>
            </a:r>
            <a:endParaRPr kumimoji="0" lang="en-US" altLang="zh-CN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所以根据欧姆定律可得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,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电源电压</a:t>
            </a:r>
            <a:endParaRPr kumimoji="0" lang="zh-CN" altLang="en-US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U=U</a:t>
            </a:r>
            <a:r>
              <a:rPr kumimoji="0" lang="en-US" altLang="zh-CN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1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=I</a:t>
            </a:r>
            <a:r>
              <a:rPr kumimoji="0" lang="en-US" altLang="zh-CN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1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R</a:t>
            </a:r>
            <a:r>
              <a:rPr kumimoji="0" lang="en-US" altLang="zh-CN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1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=0.3 A×20 Ω=6 V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ea"/>
                <a:cs typeface="Times New Roman" pitchFamily="18" charset="0"/>
              </a:rPr>
              <a:t>。</a:t>
            </a:r>
            <a:endParaRPr kumimoji="0" lang="zh-CN" altLang="en-US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1922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</p:bldLst>
  </p:timing>
</p:sld>
</file>

<file path=ppt/theme/theme1.xml><?xml version="1.0" encoding="utf-8"?>
<a:theme xmlns:a="http://schemas.openxmlformats.org/drawingml/2006/main" name="1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lIns="36000" tIns="36000" rIns="36000" bIns="36000" rtlCol="0">
        <a:spAutoFit/>
      </a:bodyPr>
      <a:lstStyle>
        <a:defPPr algn="l">
          <a:lnSpc>
            <a:spcPct val="150000"/>
          </a:lnSpc>
          <a:defRPr sz="1400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2689</TotalTime>
  <Words>2858</Words>
  <Application>Microsoft Office PowerPoint</Application>
  <PresentationFormat>全屏显示(16:9)</PresentationFormat>
  <Paragraphs>301</Paragraphs>
  <Slides>28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0" baseType="lpstr">
      <vt:lpstr>1</vt:lpstr>
      <vt:lpstr>文档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User</cp:lastModifiedBy>
  <cp:revision>1</cp:revision>
  <dcterms:created xsi:type="dcterms:W3CDTF">2018-08-24T06:22:56Z</dcterms:created>
  <dcterms:modified xsi:type="dcterms:W3CDTF">2020-04-08T09:04:20Z</dcterms:modified>
  <cp:category/>
</cp:coreProperties>
</file>