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76" r:id="rId1"/>
  </p:sldMasterIdLst>
  <p:notesMasterIdLst>
    <p:notesMasterId r:id="rId43"/>
  </p:notesMasterIdLst>
  <p:handoutMasterIdLst>
    <p:handoutMasterId r:id="rId44"/>
  </p:handoutMasterIdLst>
  <p:sldIdLst>
    <p:sldId id="416" r:id="rId2"/>
    <p:sldId id="417" r:id="rId3"/>
    <p:sldId id="418" r:id="rId4"/>
    <p:sldId id="419" r:id="rId5"/>
    <p:sldId id="420" r:id="rId6"/>
    <p:sldId id="421" r:id="rId7"/>
    <p:sldId id="422" r:id="rId8"/>
    <p:sldId id="423" r:id="rId9"/>
    <p:sldId id="424" r:id="rId10"/>
    <p:sldId id="425" r:id="rId11"/>
    <p:sldId id="426" r:id="rId12"/>
    <p:sldId id="372" r:id="rId13"/>
    <p:sldId id="483" r:id="rId14"/>
    <p:sldId id="428" r:id="rId15"/>
    <p:sldId id="429" r:id="rId16"/>
    <p:sldId id="379" r:id="rId17"/>
    <p:sldId id="431" r:id="rId18"/>
    <p:sldId id="484" r:id="rId19"/>
    <p:sldId id="433" r:id="rId20"/>
    <p:sldId id="434" r:id="rId21"/>
    <p:sldId id="435" r:id="rId22"/>
    <p:sldId id="486" r:id="rId23"/>
    <p:sldId id="487" r:id="rId24"/>
    <p:sldId id="438" r:id="rId25"/>
    <p:sldId id="439" r:id="rId26"/>
    <p:sldId id="440" r:id="rId27"/>
    <p:sldId id="376" r:id="rId28"/>
    <p:sldId id="310" r:id="rId29"/>
    <p:sldId id="442" r:id="rId30"/>
    <p:sldId id="452" r:id="rId31"/>
    <p:sldId id="453" r:id="rId32"/>
    <p:sldId id="472" r:id="rId33"/>
    <p:sldId id="473" r:id="rId34"/>
    <p:sldId id="476" r:id="rId35"/>
    <p:sldId id="477" r:id="rId36"/>
    <p:sldId id="478" r:id="rId37"/>
    <p:sldId id="479" r:id="rId38"/>
    <p:sldId id="480" r:id="rId39"/>
    <p:sldId id="475" r:id="rId40"/>
    <p:sldId id="481" r:id="rId41"/>
    <p:sldId id="482" r:id="rId42"/>
  </p:sldIdLst>
  <p:sldSz cx="9144000" cy="5143500" type="screen16x9"/>
  <p:notesSz cx="6858000" cy="9144000"/>
  <p:custDataLst>
    <p:tags r:id="rId4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FB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89911" autoAdjust="0"/>
  </p:normalViewPr>
  <p:slideViewPr>
    <p:cSldViewPr snapToGrid="0">
      <p:cViewPr varScale="1">
        <p:scale>
          <a:sx n="109" d="100"/>
          <a:sy n="109" d="100"/>
        </p:scale>
        <p:origin x="62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2020/4/22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55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2020/4/22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55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9409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263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1907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7554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473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175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570799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05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78490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650"/>
            <a:ext cx="6858000" cy="1241822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8544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2020/4/22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1822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725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369219"/>
            <a:ext cx="3886200" cy="157400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3057526"/>
            <a:ext cx="3886200" cy="15751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lvl="0" eaLnBrk="1" hangingPunct="1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lvl="0" eaLnBrk="1" hangingPunct="1"/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ea typeface="宋体" panose="02010600030101010101" pitchFamily="2" charset="-122"/>
              </a:rPr>
              <a:pPr lvl="0" eaLnBrk="1" hangingPunct="1"/>
              <a:t>‹#›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38773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281080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素养目标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3489068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探究新知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506817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巩固练习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3634927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课堂检测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1179596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课堂小结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3621168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课后作业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483474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2604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9483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324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5494150" y="23689"/>
            <a:ext cx="2896979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685324">
              <a:defRPr/>
            </a:pPr>
            <a:r>
              <a:rPr lang="en-US" altLang="zh-CN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6.3 </a:t>
            </a:r>
            <a:r>
              <a:rPr lang="zh-CN" altLang="en-US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测量物质的密度</a:t>
            </a:r>
            <a:r>
              <a:rPr lang="en-US" altLang="zh-CN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</a:p>
        </p:txBody>
      </p:sp>
      <p:grpSp>
        <p:nvGrpSpPr>
          <p:cNvPr id="14" name="组合 5"/>
          <p:cNvGrpSpPr/>
          <p:nvPr userDrawn="1"/>
        </p:nvGrpSpPr>
        <p:grpSpPr bwMode="auto">
          <a:xfrm>
            <a:off x="-7031" y="44021"/>
            <a:ext cx="1835831" cy="356694"/>
            <a:chOff x="-19612" y="-12043"/>
            <a:chExt cx="2447406" cy="475593"/>
          </a:xfrm>
        </p:grpSpPr>
        <p:cxnSp>
          <p:nvCxnSpPr>
            <p:cNvPr id="15" name="直线连接符 10"/>
            <p:cNvCxnSpPr/>
            <p:nvPr/>
          </p:nvCxnSpPr>
          <p:spPr>
            <a:xfrm>
              <a:off x="-19612" y="463550"/>
              <a:ext cx="2447406" cy="0"/>
            </a:xfrm>
            <a:prstGeom prst="line">
              <a:avLst/>
            </a:prstGeom>
            <a:noFill/>
            <a:ln w="25400" cap="flat" cmpd="sng" algn="ctr">
              <a:solidFill>
                <a:srgbClr val="00B05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15415" y="-12043"/>
              <a:ext cx="486916" cy="43114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rgbClr val="FFBF53">
                <a:lumMod val="75000"/>
              </a:srgbClr>
            </a:solidFill>
            <a:ln>
              <a:noFill/>
            </a:ln>
          </p:spPr>
          <p:txBody>
            <a:bodyPr/>
            <a:lstStyle/>
            <a:p>
              <a:pPr defTabSz="685324"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557" y="0"/>
            <a:ext cx="1177443" cy="46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703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timing>
    <p:tnLst>
      <p:par>
        <p:cTn id="1" dur="indefinite" restart="never" nodeType="tmRoot"/>
      </p:par>
    </p:tnLst>
  </p:timing>
  <p:txStyles>
    <p:titleStyle>
      <a:lvl1pPr algn="l" defTabSz="685324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32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4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16.jpe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8.jpeg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6.jpeg"/><Relationship Id="rId4" Type="http://schemas.openxmlformats.org/officeDocument/2006/relationships/image" Target="../media/image19.jpeg"/><Relationship Id="rId9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8.bin"/><Relationship Id="rId10" Type="http://schemas.openxmlformats.org/officeDocument/2006/relationships/oleObject" Target="../embeddings/oleObject11.bin"/><Relationship Id="rId4" Type="http://schemas.openxmlformats.org/officeDocument/2006/relationships/image" Target="../media/image30.wmf"/><Relationship Id="rId9" Type="http://schemas.openxmlformats.org/officeDocument/2006/relationships/oleObject" Target="../embeddings/oleObject10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&#29992;&#22825;&#24179;&#21644;&#37327;&#31570;&#27979;&#22266;&#20307;&#21644;&#28082;&#20307;&#30340;&#23494;&#24230;.swf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44.wmf"/><Relationship Id="rId4" Type="http://schemas.openxmlformats.org/officeDocument/2006/relationships/oleObject" Target="../embeddings/oleObject14.bin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tiff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&#37327;&#31570;&#27979;&#37327;&#28082;&#20307;&#20307;&#31215;&#30340;&#35835;&#25968;.swf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9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37327;&#31570;&#27979;&#37327;&#22266;&#20307;&#25490;&#24320;&#28082;&#20307;&#20307;&#31215;&#30340;&#35835;&#25968;.swf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A3538B2-19E5-4DD8-9F9A-8999118580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76"/>
          <a:stretch/>
        </p:blipFill>
        <p:spPr>
          <a:xfrm>
            <a:off x="-2996" y="0"/>
            <a:ext cx="9146996" cy="5143500"/>
          </a:xfrm>
          <a:prstGeom prst="rect">
            <a:avLst/>
          </a:prstGeom>
        </p:spPr>
      </p:pic>
      <p:sp>
        <p:nvSpPr>
          <p:cNvPr id="14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70559" y="1188855"/>
            <a:ext cx="7408069" cy="232029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六</a:t>
            </a:r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章  质量与密度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/>
            </a:r>
            <a:b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/>
            </a:r>
            <a:b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节  测量物质的密度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-1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 dirty="0">
              <a:solidFill>
                <a:prstClr val="black"/>
              </a:solidFill>
              <a:latin typeface="Times New Roman"/>
              <a:ea typeface="黑体" panose="02010609060101010101" pitchFamily="49" charset="-122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158452" y="32775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版 物理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八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年级 上册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/>
            </a:endParaRPr>
          </a:p>
        </p:txBody>
      </p:sp>
      <p:pic>
        <p:nvPicPr>
          <p:cNvPr id="7" name="Picture 2" descr="G:\其他部门资源\美编\图标\QQ图片2020021710422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879" y="1874"/>
            <a:ext cx="1999391" cy="79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0514" y="1008698"/>
            <a:ext cx="8544229" cy="1989775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一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次需要量出 l00g 密度为 0.8×10</a:t>
            </a:r>
            <a:r>
              <a:rPr lang="zh-CN" alt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kg/m</a:t>
            </a:r>
            <a:r>
              <a:rPr lang="zh-CN" alt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酒精，最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合适的量筒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A．量程 l00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mL，分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度值 2mL 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．量程 500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mL，分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度值 50mL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C．量程 250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mL，分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度值 5mL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．量程 400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mL，分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度值 l0mL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80430" y="1565911"/>
            <a:ext cx="333375" cy="43767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73280" y="2914651"/>
            <a:ext cx="8870719" cy="1915909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酒精的密度</a:t>
            </a:r>
            <a:r>
              <a:rPr lang="zh-CN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ρ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=0.8×10</a:t>
            </a:r>
            <a:r>
              <a:rPr lang="zh-CN" alt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kg/m</a:t>
            </a:r>
            <a:r>
              <a:rPr lang="zh-CN" alt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=0.8g/cm</a:t>
            </a:r>
            <a:r>
              <a:rPr lang="zh-CN" altLang="en-US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charset="-122"/>
              <a:cs typeface="Times New Roman" panose="02020603050405020304" pitchFamily="18" charset="0"/>
              <a:sym typeface="+mn-ea"/>
            </a:endParaRPr>
          </a:p>
          <a:p>
            <a:pPr>
              <a:defRPr/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charset="-122"/>
              <a:cs typeface="Times New Roman" panose="02020603050405020304" pitchFamily="18" charset="0"/>
              <a:sym typeface="+mn-ea"/>
            </a:endParaRPr>
          </a:p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由   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     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得酒精的体积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：             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=125cm</a:t>
            </a:r>
            <a:r>
              <a:rPr lang="zh-CN" alt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=125ml；</a:t>
            </a:r>
          </a:p>
          <a:p>
            <a:pPr>
              <a:defRPr/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charset="-122"/>
              <a:cs typeface="Times New Roman" panose="02020603050405020304" pitchFamily="18" charset="0"/>
              <a:sym typeface="+mn-ea"/>
            </a:endParaRPr>
          </a:p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既能盛下酒精又能使测量时准确程度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高，用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C中的量筒比较合适。</a:t>
            </a:r>
          </a:p>
        </p:txBody>
      </p:sp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2647703"/>
              </p:ext>
            </p:extLst>
          </p:nvPr>
        </p:nvGraphicFramePr>
        <p:xfrm>
          <a:off x="637699" y="3504463"/>
          <a:ext cx="831056" cy="736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0" r:id="rId3" imgW="444240" imgH="393480" progId="">
                  <p:embed/>
                </p:oleObj>
              </mc:Choice>
              <mc:Fallback>
                <p:oleObj r:id="rId3" imgW="444240" imgH="393480" progId="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699" y="3504463"/>
                        <a:ext cx="831056" cy="73628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5822785"/>
              </p:ext>
            </p:extLst>
          </p:nvPr>
        </p:nvGraphicFramePr>
        <p:xfrm>
          <a:off x="3639027" y="3420904"/>
          <a:ext cx="2435066" cy="837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1" r:id="rId5" imgW="1218960" imgH="419040" progId="">
                  <p:embed/>
                </p:oleObj>
              </mc:Choice>
              <mc:Fallback>
                <p:oleObj r:id="rId5" imgW="1218960" imgH="419040" progId="">
                  <p:embed/>
                  <p:pic>
                    <p:nvPicPr>
                      <p:cNvPr id="0" name="Picture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9027" y="3420904"/>
                        <a:ext cx="2435066" cy="8372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5" name="组合 3">
            <a:extLst>
              <a:ext uri="{FF2B5EF4-FFF2-40B4-BE49-F238E27FC236}">
                <a16:creationId xmlns:a16="http://schemas.microsoft.com/office/drawing/2014/main" xmlns="" id="{DDD7C023-282C-4DB3-B4BF-50C7ACFC5F4A}"/>
              </a:ext>
            </a:extLst>
          </p:cNvPr>
          <p:cNvGrpSpPr>
            <a:grpSpLocks/>
          </p:cNvGrpSpPr>
          <p:nvPr/>
        </p:nvGrpSpPr>
        <p:grpSpPr bwMode="auto">
          <a:xfrm>
            <a:off x="3632200" y="477592"/>
            <a:ext cx="1879600" cy="477054"/>
            <a:chOff x="497257" y="753279"/>
            <a:chExt cx="1881032" cy="477860"/>
          </a:xfrm>
        </p:grpSpPr>
        <p:grpSp>
          <p:nvGrpSpPr>
            <p:cNvPr id="26" name="组合 2">
              <a:extLst>
                <a:ext uri="{FF2B5EF4-FFF2-40B4-BE49-F238E27FC236}">
                  <a16:creationId xmlns:a16="http://schemas.microsoft.com/office/drawing/2014/main" xmlns="" id="{BD030F51-5E6E-4D8D-9243-0A75727EED7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597DC9FB-B8AC-4883-B6DB-C31B4D4222ED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/>
                  <a:cs typeface="Times New Roman" pitchFamily="18" charset="0"/>
                </a:endParaRPr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0FAF7045-B8C2-47D8-B89E-4B8FD443B188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/>
                  <a:cs typeface="Times New Roman" pitchFamily="18" charset="0"/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DE4C07EB-7792-4E9B-919D-857CCCC65302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/>
                  <a:cs typeface="Times New Roman" pitchFamily="18" charset="0"/>
                </a:endParaRPr>
              </a:p>
            </p:txBody>
          </p:sp>
          <p:sp>
            <p:nvSpPr>
              <p:cNvPr id="31" name="缺角矩形 30">
                <a:extLst>
                  <a:ext uri="{FF2B5EF4-FFF2-40B4-BE49-F238E27FC236}">
                    <a16:creationId xmlns:a16="http://schemas.microsoft.com/office/drawing/2014/main" xmlns="" id="{D9AA192F-BDD9-411C-BA7E-7DB618BDCE0B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/>
                  <a:cs typeface="Times New Roman" pitchFamily="18" charset="0"/>
                </a:endParaRPr>
              </a:p>
            </p:txBody>
          </p:sp>
        </p:grpSp>
        <p:sp>
          <p:nvSpPr>
            <p:cNvPr id="27" name="矩形 1">
              <a:extLst>
                <a:ext uri="{FF2B5EF4-FFF2-40B4-BE49-F238E27FC236}">
                  <a16:creationId xmlns:a16="http://schemas.microsoft.com/office/drawing/2014/main" xmlns="" id="{1F733A67-381A-467D-9F52-6D35D9519C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378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972878" y="503874"/>
            <a:ext cx="3300889" cy="4614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测量液体和固体的密度</a:t>
            </a:r>
          </a:p>
        </p:txBody>
      </p:sp>
      <p:pic>
        <p:nvPicPr>
          <p:cNvPr id="16394" name="Picture 10" descr="烧杯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3326" y="3428524"/>
            <a:ext cx="733425" cy="100345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6" name="Picture 12" descr="eae3cc0ba5979422b1351dab"/>
          <p:cNvPicPr>
            <a:picLocks noChangeAspect="1"/>
          </p:cNvPicPr>
          <p:nvPr/>
        </p:nvPicPr>
        <p:blipFill>
          <a:blip r:embed="rId4" cstate="print"/>
          <a:srcRect b="3334"/>
          <a:stretch>
            <a:fillRect/>
          </a:stretch>
        </p:blipFill>
        <p:spPr>
          <a:xfrm>
            <a:off x="6934676" y="3745945"/>
            <a:ext cx="628650" cy="6215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8" name="Rectangle 14"/>
          <p:cNvSpPr/>
          <p:nvPr/>
        </p:nvSpPr>
        <p:spPr>
          <a:xfrm>
            <a:off x="7220426" y="4574858"/>
            <a:ext cx="787718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盐水</a:t>
            </a:r>
          </a:p>
        </p:txBody>
      </p:sp>
      <p:pic>
        <p:nvPicPr>
          <p:cNvPr id="16399" name="Picture 15" descr="xtp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D5F0C3"/>
              </a:clrFrom>
              <a:clrTo>
                <a:srgbClr val="D5F0C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690" y="3360182"/>
            <a:ext cx="1657350" cy="1243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00" name="Text Box 16"/>
          <p:cNvSpPr txBox="1"/>
          <p:nvPr/>
        </p:nvSpPr>
        <p:spPr>
          <a:xfrm>
            <a:off x="1177290" y="4560333"/>
            <a:ext cx="1017985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天平</a:t>
            </a:r>
          </a:p>
        </p:txBody>
      </p:sp>
      <p:pic>
        <p:nvPicPr>
          <p:cNvPr id="16403" name="Picture 19" descr="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EFB"/>
              </a:clrFrom>
              <a:clrTo>
                <a:srgbClr val="FFFE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341" y="3079909"/>
            <a:ext cx="496491" cy="15942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04" name="Text Box 20"/>
          <p:cNvSpPr txBox="1"/>
          <p:nvPr/>
        </p:nvSpPr>
        <p:spPr>
          <a:xfrm>
            <a:off x="5254466" y="4633675"/>
            <a:ext cx="914400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量筒</a:t>
            </a:r>
          </a:p>
        </p:txBody>
      </p:sp>
      <p:pic>
        <p:nvPicPr>
          <p:cNvPr id="16405" name="Picture 21" descr="烧杯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8532" y="3458052"/>
            <a:ext cx="711518" cy="9739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06" name="Text Box 22"/>
          <p:cNvSpPr txBox="1"/>
          <p:nvPr/>
        </p:nvSpPr>
        <p:spPr>
          <a:xfrm>
            <a:off x="3498533" y="4592479"/>
            <a:ext cx="914400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烧杯</a:t>
            </a:r>
          </a:p>
        </p:txBody>
      </p:sp>
      <p:sp>
        <p:nvSpPr>
          <p:cNvPr id="16409" name="Text Box 25"/>
          <p:cNvSpPr txBox="1"/>
          <p:nvPr/>
        </p:nvSpPr>
        <p:spPr>
          <a:xfrm>
            <a:off x="834390" y="2964657"/>
            <a:ext cx="1885950" cy="4376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实验器材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5383" name="AutoShape 23"/>
          <p:cNvSpPr>
            <a:spLocks noChangeArrowheads="1"/>
          </p:cNvSpPr>
          <p:nvPr/>
        </p:nvSpPr>
        <p:spPr bwMode="auto">
          <a:xfrm>
            <a:off x="3257788" y="1195948"/>
            <a:ext cx="2628424" cy="618959"/>
          </a:xfrm>
          <a:prstGeom prst="flowChartTerminator">
            <a:avLst/>
          </a:prstGeom>
          <a:gradFill rotWithShape="1">
            <a:gsLst>
              <a:gs pos="0">
                <a:srgbClr val="FFFFCC"/>
              </a:gs>
              <a:gs pos="100000">
                <a:srgbClr val="FF9933"/>
              </a:gs>
            </a:gsLst>
            <a:path path="shape">
              <a:fillToRect l="50000" t="50000" r="50000" b="50000"/>
            </a:path>
          </a:gradFill>
          <a:ln w="9525" algn="ctr">
            <a:noFill/>
            <a:miter lim="800000"/>
          </a:ln>
          <a:effectLst>
            <a:outerShdw dist="35921" dir="2700000" algn="ctr" rotWithShape="0">
              <a:srgbClr val="C0C0C0">
                <a:alpha val="80000"/>
              </a:srgbClr>
            </a:outerShdw>
          </a:effectLst>
        </p:spPr>
        <p:txBody>
          <a:bodyPr wrap="square" lIns="68580" tIns="34290" rIns="68580" bIns="34290" anchor="ctr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测量盐水的密度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34390" y="1955482"/>
            <a:ext cx="2943225" cy="736283"/>
            <a:chOff x="834390" y="1955482"/>
            <a:chExt cx="2943225" cy="736283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5362" name="Text Box 2"/>
            <p:cNvSpPr txBox="1"/>
            <p:nvPr/>
          </p:nvSpPr>
          <p:spPr>
            <a:xfrm>
              <a:off x="834390" y="2105025"/>
              <a:ext cx="1885950" cy="437674"/>
            </a:xfrm>
            <a:prstGeom prst="rect">
              <a:avLst/>
            </a:prstGeom>
            <a:grpFill/>
            <a:ln w="952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实验原理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:</a:t>
              </a:r>
            </a:p>
          </p:txBody>
        </p:sp>
        <p:graphicFrame>
          <p:nvGraphicFramePr>
            <p:cNvPr id="17" name="对象 16">
              <a:hlinkClick r:id="" action="ppaction://ole?verb=0"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75122648"/>
                </p:ext>
              </p:extLst>
            </p:nvPr>
          </p:nvGraphicFramePr>
          <p:xfrm>
            <a:off x="2946559" y="1955482"/>
            <a:ext cx="831056" cy="7362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5" r:id="rId7" imgW="444240" imgH="393480" progId="">
                    <p:embed/>
                  </p:oleObj>
                </mc:Choice>
                <mc:Fallback>
                  <p:oleObj r:id="rId7" imgW="444240" imgH="393480" progId="">
                    <p:embed/>
                    <p:pic>
                      <p:nvPicPr>
                        <p:cNvPr id="0" name="Picture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46559" y="1955482"/>
                          <a:ext cx="831056" cy="73628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5" name="组合 18"/>
          <p:cNvGrpSpPr/>
          <p:nvPr/>
        </p:nvGrpSpPr>
        <p:grpSpPr bwMode="auto">
          <a:xfrm>
            <a:off x="2373534" y="541973"/>
            <a:ext cx="1525530" cy="423517"/>
            <a:chOff x="2094735" y="684067"/>
            <a:chExt cx="1906600" cy="564688"/>
          </a:xfrm>
        </p:grpSpPr>
        <p:sp>
          <p:nvSpPr>
            <p:cNvPr id="30" name="圆角矩形 29"/>
            <p:cNvSpPr/>
            <p:nvPr/>
          </p:nvSpPr>
          <p:spPr>
            <a:xfrm>
              <a:off x="2094735" y="684067"/>
              <a:ext cx="1906600" cy="53460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324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1" name="矩形 1"/>
            <p:cNvSpPr>
              <a:spLocks noChangeArrowheads="1"/>
            </p:cNvSpPr>
            <p:nvPr/>
          </p:nvSpPr>
          <p:spPr bwMode="auto">
            <a:xfrm>
              <a:off x="2117820" y="731692"/>
              <a:ext cx="1883515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685324">
                <a:lnSpc>
                  <a:spcPct val="80000"/>
                </a:lnSpc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8" grpId="0"/>
      <p:bldP spid="16400" grpId="0"/>
      <p:bldP spid="16404" grpId="0"/>
      <p:bldP spid="16406" grpId="0"/>
      <p:bldP spid="1640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图片 1638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EF9"/>
              </a:clrFrom>
              <a:clrTo>
                <a:srgbClr val="FFFE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7396" y="952976"/>
            <a:ext cx="1793081" cy="1276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1638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EF8"/>
              </a:clrFrom>
              <a:clrTo>
                <a:srgbClr val="FFFE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7782" y="1007746"/>
            <a:ext cx="1793081" cy="12215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右箭头 16390"/>
          <p:cNvSpPr/>
          <p:nvPr/>
        </p:nvSpPr>
        <p:spPr>
          <a:xfrm>
            <a:off x="3471386" y="1503998"/>
            <a:ext cx="567690" cy="174784"/>
          </a:xfrm>
          <a:prstGeom prst="rightArrow">
            <a:avLst>
              <a:gd name="adj1" fmla="val 50000"/>
              <a:gd name="adj2" fmla="val 58878"/>
            </a:avLst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6391" name="右箭头 16391"/>
          <p:cNvSpPr/>
          <p:nvPr/>
        </p:nvSpPr>
        <p:spPr>
          <a:xfrm>
            <a:off x="4800124" y="1503521"/>
            <a:ext cx="526256" cy="175260"/>
          </a:xfrm>
          <a:prstGeom prst="rightArrow">
            <a:avLst>
              <a:gd name="adj1" fmla="val 50000"/>
              <a:gd name="adj2" fmla="val 58878"/>
            </a:avLst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7409" name="矩形 17409"/>
          <p:cNvSpPr/>
          <p:nvPr/>
        </p:nvSpPr>
        <p:spPr>
          <a:xfrm>
            <a:off x="1083469" y="3852387"/>
            <a:ext cx="7112318" cy="4319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3.___________________________________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7410" name="矩形 17410"/>
          <p:cNvSpPr/>
          <p:nvPr/>
        </p:nvSpPr>
        <p:spPr>
          <a:xfrm>
            <a:off x="1083469" y="3176112"/>
            <a:ext cx="7948136" cy="4319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._______________________________________________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83469" y="2361249"/>
            <a:ext cx="6440329" cy="511015"/>
            <a:chOff x="1083469" y="2361249"/>
            <a:chExt cx="6440329" cy="511015"/>
          </a:xfrm>
        </p:grpSpPr>
        <p:sp>
          <p:nvSpPr>
            <p:cNvPr id="17411" name="矩形 17411"/>
            <p:cNvSpPr/>
            <p:nvPr/>
          </p:nvSpPr>
          <p:spPr>
            <a:xfrm>
              <a:off x="1083469" y="2440305"/>
              <a:ext cx="6440329" cy="43195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 anchor="ctr"/>
            <a:lstStyle/>
            <a:p>
              <a:pPr>
                <a:defRPr/>
              </a:pPr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.__________________________________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；</a:t>
              </a:r>
              <a:endPara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13" name="矩形 17412"/>
            <p:cNvSpPr/>
            <p:nvPr/>
          </p:nvSpPr>
          <p:spPr>
            <a:xfrm>
              <a:off x="1497807" y="2361249"/>
              <a:ext cx="5346859" cy="43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 anchor="ctr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用天平测出烧杯和盐水的总质量</a:t>
              </a:r>
              <a:r>
                <a:rPr lang="zh-CN" altLang="en-US" sz="2400" b="1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r>
                <a:rPr lang="zh-CN" altLang="en-US" sz="2400" b="1" baseline="-250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17414" name="矩形 17413"/>
          <p:cNvSpPr/>
          <p:nvPr/>
        </p:nvSpPr>
        <p:spPr>
          <a:xfrm>
            <a:off x="1297782" y="3097054"/>
            <a:ext cx="7322344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将一部分盐水倒入量筒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中，读出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量筒中盐水的体积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</a:p>
        </p:txBody>
      </p:sp>
      <p:sp>
        <p:nvSpPr>
          <p:cNvPr id="17415" name="矩形 17414"/>
          <p:cNvSpPr/>
          <p:nvPr/>
        </p:nvSpPr>
        <p:spPr>
          <a:xfrm>
            <a:off x="1506379" y="3846672"/>
            <a:ext cx="6266498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用天平测出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烧杯和剩余盐水的质量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</a:p>
        </p:txBody>
      </p:sp>
      <p:grpSp>
        <p:nvGrpSpPr>
          <p:cNvPr id="17416" name="组合 17415"/>
          <p:cNvGrpSpPr/>
          <p:nvPr/>
        </p:nvGrpSpPr>
        <p:grpSpPr>
          <a:xfrm>
            <a:off x="1297781" y="4227195"/>
            <a:ext cx="5025390" cy="869157"/>
            <a:chOff x="0" y="-48"/>
            <a:chExt cx="3194" cy="730"/>
          </a:xfrm>
        </p:grpSpPr>
        <p:sp>
          <p:nvSpPr>
            <p:cNvPr id="4" name="矩形 17416"/>
            <p:cNvSpPr/>
            <p:nvPr/>
          </p:nvSpPr>
          <p:spPr>
            <a:xfrm>
              <a:off x="0" y="203"/>
              <a:ext cx="1570" cy="2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>
                <a:defRPr/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盐水密度表达式：</a:t>
              </a:r>
            </a:p>
          </p:txBody>
        </p:sp>
        <p:grpSp>
          <p:nvGrpSpPr>
            <p:cNvPr id="17417" name="组合 17417"/>
            <p:cNvGrpSpPr/>
            <p:nvPr/>
          </p:nvGrpSpPr>
          <p:grpSpPr>
            <a:xfrm>
              <a:off x="1658" y="-48"/>
              <a:ext cx="1536" cy="730"/>
              <a:chOff x="83" y="-48"/>
              <a:chExt cx="1536" cy="730"/>
            </a:xfrm>
          </p:grpSpPr>
          <p:sp>
            <p:nvSpPr>
              <p:cNvPr id="17418" name="文本框 17418"/>
              <p:cNvSpPr txBox="1"/>
              <p:nvPr/>
            </p:nvSpPr>
            <p:spPr>
              <a:xfrm>
                <a:off x="83" y="132"/>
                <a:ext cx="184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altLang="zh-CN" sz="2400" b="1" i="1">
                    <a:solidFill>
                      <a:srgbClr val="FF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ρ</a:t>
                </a:r>
              </a:p>
            </p:txBody>
          </p:sp>
          <p:sp>
            <p:nvSpPr>
              <p:cNvPr id="17419" name="文本框 17419"/>
              <p:cNvSpPr txBox="1"/>
              <p:nvPr/>
            </p:nvSpPr>
            <p:spPr>
              <a:xfrm>
                <a:off x="821" y="294"/>
                <a:ext cx="432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altLang="zh-CN" sz="24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V</a:t>
                </a:r>
              </a:p>
            </p:txBody>
          </p:sp>
          <p:sp>
            <p:nvSpPr>
              <p:cNvPr id="17420" name="文本框 17420"/>
              <p:cNvSpPr txBox="1"/>
              <p:nvPr/>
            </p:nvSpPr>
            <p:spPr>
              <a:xfrm>
                <a:off x="267" y="138"/>
                <a:ext cx="384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</a:p>
            </p:txBody>
          </p:sp>
          <p:sp>
            <p:nvSpPr>
              <p:cNvPr id="17421" name="直接连接符 17421"/>
              <p:cNvSpPr/>
              <p:nvPr/>
            </p:nvSpPr>
            <p:spPr>
              <a:xfrm>
                <a:off x="499" y="322"/>
                <a:ext cx="1008" cy="0"/>
              </a:xfrm>
              <a:prstGeom prst="line">
                <a:avLst/>
              </a:prstGeom>
              <a:ln w="1905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algn="ctr">
                  <a:defRPr/>
                </a:pPr>
                <a:endParaRPr lang="zh-CN" altLang="en-US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22" name="文本框 17422"/>
              <p:cNvSpPr txBox="1"/>
              <p:nvPr/>
            </p:nvSpPr>
            <p:spPr>
              <a:xfrm>
                <a:off x="515" y="-48"/>
                <a:ext cx="1104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 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– 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</a:p>
            </p:txBody>
          </p:sp>
        </p:grpSp>
      </p:grpSp>
      <p:pic>
        <p:nvPicPr>
          <p:cNvPr id="11267" name="图片 1126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84809" y="602933"/>
            <a:ext cx="376238" cy="177307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626" name="文本框 196625"/>
          <p:cNvSpPr txBox="1"/>
          <p:nvPr/>
        </p:nvSpPr>
        <p:spPr>
          <a:xfrm>
            <a:off x="480578" y="516731"/>
            <a:ext cx="1426369" cy="4376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实验步骤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bldLvl="0" animBg="1"/>
      <p:bldP spid="16391" grpId="0" bldLvl="0" animBg="1"/>
      <p:bldP spid="17409" grpId="0"/>
      <p:bldP spid="17410" grpId="0"/>
      <p:bldP spid="17414" grpId="0"/>
      <p:bldP spid="174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/>
          <p:nvPr/>
        </p:nvSpPr>
        <p:spPr>
          <a:xfrm>
            <a:off x="731948" y="875586"/>
            <a:ext cx="545830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根据实验测得的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数据，求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出盐水的密度。</a:t>
            </a:r>
          </a:p>
        </p:txBody>
      </p:sp>
      <p:graphicFrame>
        <p:nvGraphicFramePr>
          <p:cNvPr id="34901" name="表格 34900"/>
          <p:cNvGraphicFramePr/>
          <p:nvPr>
            <p:extLst>
              <p:ext uri="{D42A27DB-BD31-4B8C-83A1-F6EECF244321}">
                <p14:modId xmlns:p14="http://schemas.microsoft.com/office/powerpoint/2010/main" val="4138191349"/>
              </p:ext>
            </p:extLst>
          </p:nvPr>
        </p:nvGraphicFramePr>
        <p:xfrm>
          <a:off x="617220" y="1665922"/>
          <a:ext cx="7813904" cy="1875709"/>
        </p:xfrm>
        <a:graphic>
          <a:graphicData uri="http://schemas.openxmlformats.org/drawingml/2006/table">
            <a:tbl>
              <a:tblPr/>
              <a:tblGrid>
                <a:gridCol w="1196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890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536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849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8932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151291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杯和盐水的质量</a:t>
                      </a:r>
                      <a:r>
                        <a:rPr lang="en-US" altLang="zh-CN" sz="2100" b="1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altLang="zh-CN" sz="2100" b="1" baseline="-25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1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/g</a:t>
                      </a:r>
                      <a:r>
                        <a:rPr lang="zh-CN" altLang="en-US" sz="21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</a:t>
                      </a:r>
                    </a:p>
                  </a:txBody>
                  <a:tcPr marL="60861" marR="60861" marT="30431" marB="3043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杯和剩余盐水的质量</a:t>
                      </a:r>
                      <a:r>
                        <a:rPr lang="en-US" altLang="zh-CN" sz="2100" b="1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m</a:t>
                      </a:r>
                      <a:r>
                        <a:rPr lang="en-US" altLang="zh-CN" sz="2100" b="1" baseline="-25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r>
                        <a:rPr lang="en-US" altLang="zh-CN" sz="21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/g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0861" marR="60861" marT="30431" marB="30431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量筒中盐水质量</a:t>
                      </a:r>
                      <a:r>
                        <a:rPr lang="en-US" altLang="zh-CN" sz="2100" b="1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altLang="zh-CN" sz="21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=(</a:t>
                      </a:r>
                      <a:r>
                        <a:rPr lang="en-US" altLang="zh-CN" sz="2100" b="1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altLang="zh-CN" sz="2100" b="1" baseline="-25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1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zh-CN" sz="2100" b="1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m</a:t>
                      </a:r>
                      <a:r>
                        <a:rPr lang="en-US" altLang="zh-CN" sz="2100" b="1" baseline="-25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r>
                        <a:rPr lang="en-US" altLang="zh-CN" sz="21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)/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g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0861" marR="60861" marT="30431" marB="30431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量筒中盐水 体积</a:t>
                      </a:r>
                      <a:r>
                        <a:rPr lang="en-US" altLang="zh-CN" sz="2100" b="1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1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</a:t>
                      </a:r>
                      <a:r>
                        <a:rPr lang="en-US" altLang="zh-CN" sz="2100" b="1" baseline="30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altLang="en-US" sz="21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60861" marR="60861" marT="30431" marB="30431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盐水的密度</a:t>
                      </a:r>
                      <a:r>
                        <a:rPr lang="en-US" altLang="zh-CN" sz="2100" b="1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altLang="zh-CN" sz="21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/(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altLang="zh-CN" sz="2100" b="1" dirty="0" smtClean="0">
                          <a:latin typeface="宋体" pitchFamily="2" charset="-122"/>
                          <a:ea typeface="宋体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r>
                        <a:rPr lang="en-US" altLang="zh-CN" sz="2100" b="1" baseline="30000" dirty="0" smtClean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21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100" b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60861" marR="60861" marT="30431" marB="30431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4418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en-US" altLang="zh-CN" sz="21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0861" marR="60861" marT="30431" marB="3043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1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0861" marR="60861" marT="30431" marB="3043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1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sz="21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_________</a:t>
                      </a:r>
                    </a:p>
                  </a:txBody>
                  <a:tcPr marL="60861" marR="60861" marT="30431" marB="3043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1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0861" marR="60861" marT="30431" marB="3043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1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sz="21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_________</a:t>
                      </a:r>
                    </a:p>
                  </a:txBody>
                  <a:tcPr marL="60861" marR="60861" marT="30431" marB="3043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9575" name="Text Box 119"/>
          <p:cNvSpPr txBox="1"/>
          <p:nvPr/>
        </p:nvSpPr>
        <p:spPr>
          <a:xfrm>
            <a:off x="969494" y="2955135"/>
            <a:ext cx="449482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86</a:t>
            </a:r>
          </a:p>
        </p:txBody>
      </p:sp>
      <p:sp>
        <p:nvSpPr>
          <p:cNvPr id="19578" name="Text Box 122"/>
          <p:cNvSpPr txBox="1"/>
          <p:nvPr/>
        </p:nvSpPr>
        <p:spPr>
          <a:xfrm>
            <a:off x="2051209" y="2955135"/>
            <a:ext cx="677108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58.5</a:t>
            </a:r>
          </a:p>
        </p:txBody>
      </p:sp>
      <p:sp>
        <p:nvSpPr>
          <p:cNvPr id="19583" name="Text Box 127"/>
          <p:cNvSpPr txBox="1"/>
          <p:nvPr/>
        </p:nvSpPr>
        <p:spPr>
          <a:xfrm>
            <a:off x="3822859" y="2955135"/>
            <a:ext cx="677108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27.5</a:t>
            </a:r>
          </a:p>
        </p:txBody>
      </p:sp>
      <p:sp>
        <p:nvSpPr>
          <p:cNvPr id="19584" name="Text Box 128"/>
          <p:cNvSpPr txBox="1"/>
          <p:nvPr/>
        </p:nvSpPr>
        <p:spPr>
          <a:xfrm>
            <a:off x="5740767" y="2955135"/>
            <a:ext cx="449482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19587" name="Text Box 131"/>
          <p:cNvSpPr txBox="1"/>
          <p:nvPr/>
        </p:nvSpPr>
        <p:spPr>
          <a:xfrm>
            <a:off x="7357111" y="2955135"/>
            <a:ext cx="523220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83" grpId="0"/>
      <p:bldP spid="1958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文本框 124929"/>
          <p:cNvSpPr txBox="1"/>
          <p:nvPr/>
        </p:nvSpPr>
        <p:spPr>
          <a:xfrm>
            <a:off x="904875" y="914400"/>
            <a:ext cx="3670459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US" altLang="zh-CN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4932" name="矩形 124931"/>
          <p:cNvSpPr/>
          <p:nvPr/>
        </p:nvSpPr>
        <p:spPr>
          <a:xfrm>
            <a:off x="507683" y="948690"/>
            <a:ext cx="8713470" cy="265366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方案甲：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测出空烧杯的质量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</a:p>
          <a:p>
            <a:pPr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将量筒内倒入一部分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盐水，测出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盐水的体积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将量筒内的盐水倒入烧杯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中，测出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烧杯与盐水的总质量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</a:p>
          <a:p>
            <a:pPr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算出盐水的密度：</a:t>
            </a:r>
          </a:p>
        </p:txBody>
      </p:sp>
      <p:grpSp>
        <p:nvGrpSpPr>
          <p:cNvPr id="124957" name="组合 124956"/>
          <p:cNvGrpSpPr/>
          <p:nvPr/>
        </p:nvGrpSpPr>
        <p:grpSpPr>
          <a:xfrm>
            <a:off x="3478969" y="2957991"/>
            <a:ext cx="2011940" cy="900113"/>
            <a:chOff x="2786" y="2272"/>
            <a:chExt cx="1684" cy="756"/>
          </a:xfrm>
        </p:grpSpPr>
        <p:sp>
          <p:nvSpPr>
            <p:cNvPr id="19497" name="Text Box 41"/>
            <p:cNvSpPr txBox="1"/>
            <p:nvPr/>
          </p:nvSpPr>
          <p:spPr>
            <a:xfrm>
              <a:off x="2786" y="2400"/>
              <a:ext cx="28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ρ</a:t>
              </a:r>
            </a:p>
          </p:txBody>
        </p:sp>
        <p:grpSp>
          <p:nvGrpSpPr>
            <p:cNvPr id="4" name="Group 43"/>
            <p:cNvGrpSpPr/>
            <p:nvPr/>
          </p:nvGrpSpPr>
          <p:grpSpPr>
            <a:xfrm>
              <a:off x="3072" y="2400"/>
              <a:ext cx="1344" cy="388"/>
              <a:chOff x="0" y="0"/>
              <a:chExt cx="1344" cy="388"/>
            </a:xfrm>
          </p:grpSpPr>
          <p:sp>
            <p:nvSpPr>
              <p:cNvPr id="124935" name="Text Box 44"/>
              <p:cNvSpPr txBox="1"/>
              <p:nvPr/>
            </p:nvSpPr>
            <p:spPr>
              <a:xfrm>
                <a:off x="0" y="0"/>
                <a:ext cx="384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</a:p>
            </p:txBody>
          </p:sp>
          <p:sp>
            <p:nvSpPr>
              <p:cNvPr id="124936" name="Line 45"/>
              <p:cNvSpPr/>
              <p:nvPr/>
            </p:nvSpPr>
            <p:spPr>
              <a:xfrm>
                <a:off x="336" y="240"/>
                <a:ext cx="1008" cy="0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9498" name="Text Box 42"/>
            <p:cNvSpPr txBox="1"/>
            <p:nvPr/>
          </p:nvSpPr>
          <p:spPr>
            <a:xfrm>
              <a:off x="3702" y="2640"/>
              <a:ext cx="432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</a:p>
          </p:txBody>
        </p:sp>
        <p:sp>
          <p:nvSpPr>
            <p:cNvPr id="19502" name="Text Box 46"/>
            <p:cNvSpPr txBox="1"/>
            <p:nvPr/>
          </p:nvSpPr>
          <p:spPr>
            <a:xfrm>
              <a:off x="3366" y="2272"/>
              <a:ext cx="1104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–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124940" name="文本框 124939"/>
          <p:cNvSpPr txBox="1"/>
          <p:nvPr/>
        </p:nvSpPr>
        <p:spPr>
          <a:xfrm>
            <a:off x="1952149" y="511016"/>
            <a:ext cx="5824538" cy="437674"/>
          </a:xfrm>
          <a:prstGeom prst="rect">
            <a:avLst/>
          </a:prstGeom>
          <a:gradFill>
            <a:gsLst>
              <a:gs pos="0">
                <a:srgbClr val="FFFFCC"/>
              </a:gs>
              <a:gs pos="100000">
                <a:srgbClr val="FF9933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这样做测量结果会偏高还是偏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低，为什么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</a:p>
        </p:txBody>
      </p:sp>
      <p:grpSp>
        <p:nvGrpSpPr>
          <p:cNvPr id="124941" name="组合 124940"/>
          <p:cNvGrpSpPr/>
          <p:nvPr/>
        </p:nvGrpSpPr>
        <p:grpSpPr>
          <a:xfrm>
            <a:off x="4211479" y="4112895"/>
            <a:ext cx="857726" cy="864394"/>
            <a:chOff x="0" y="0"/>
            <a:chExt cx="1364" cy="1362"/>
          </a:xfrm>
        </p:grpSpPr>
        <p:grpSp>
          <p:nvGrpSpPr>
            <p:cNvPr id="124942" name="组合 124941"/>
            <p:cNvGrpSpPr/>
            <p:nvPr/>
          </p:nvGrpSpPr>
          <p:grpSpPr>
            <a:xfrm>
              <a:off x="0" y="0"/>
              <a:ext cx="1364" cy="1362"/>
              <a:chOff x="0" y="0"/>
              <a:chExt cx="1740" cy="1890"/>
            </a:xfrm>
          </p:grpSpPr>
          <p:sp>
            <p:nvSpPr>
              <p:cNvPr id="124943" name="流程图: 可选过程 124942"/>
              <p:cNvSpPr/>
              <p:nvPr/>
            </p:nvSpPr>
            <p:spPr>
              <a:xfrm>
                <a:off x="225" y="930"/>
                <a:ext cx="1440" cy="960"/>
              </a:xfrm>
              <a:prstGeom prst="flowChartAlternateProcess">
                <a:avLst/>
              </a:prstGeom>
              <a:noFill/>
              <a:ln w="254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4944" name="未知"/>
              <p:cNvSpPr/>
              <p:nvPr/>
            </p:nvSpPr>
            <p:spPr>
              <a:xfrm>
                <a:off x="0" y="0"/>
                <a:ext cx="1740" cy="1129"/>
              </a:xfrm>
              <a:custGeom>
                <a:avLst/>
                <a:gdLst/>
                <a:ahLst/>
                <a:cxnLst/>
                <a:rect l="0" t="0" r="0" b="0"/>
                <a:pathLst>
                  <a:path w="1740" h="1129">
                    <a:moveTo>
                      <a:pt x="225" y="1129"/>
                    </a:moveTo>
                    <a:lnTo>
                      <a:pt x="225" y="360"/>
                    </a:lnTo>
                    <a:lnTo>
                      <a:pt x="225" y="180"/>
                    </a:lnTo>
                    <a:lnTo>
                      <a:pt x="0" y="45"/>
                    </a:lnTo>
                    <a:lnTo>
                      <a:pt x="285" y="0"/>
                    </a:lnTo>
                    <a:lnTo>
                      <a:pt x="1740" y="0"/>
                    </a:lnTo>
                    <a:lnTo>
                      <a:pt x="1665" y="120"/>
                    </a:lnTo>
                    <a:lnTo>
                      <a:pt x="1665" y="1129"/>
                    </a:lnTo>
                  </a:path>
                </a:pathLst>
              </a:custGeom>
              <a:solidFill>
                <a:srgbClr val="FFFFFF"/>
              </a:solidFill>
              <a:ln w="254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124945" name="组合 124944"/>
            <p:cNvGrpSpPr/>
            <p:nvPr/>
          </p:nvGrpSpPr>
          <p:grpSpPr>
            <a:xfrm>
              <a:off x="196" y="720"/>
              <a:ext cx="1114" cy="615"/>
              <a:chOff x="0" y="0"/>
              <a:chExt cx="1690" cy="624"/>
            </a:xfrm>
          </p:grpSpPr>
          <p:sp>
            <p:nvSpPr>
              <p:cNvPr id="124946" name="矩形 124945"/>
              <p:cNvSpPr/>
              <p:nvPr/>
            </p:nvSpPr>
            <p:spPr>
              <a:xfrm>
                <a:off x="41" y="50"/>
                <a:ext cx="1629" cy="574"/>
              </a:xfrm>
              <a:prstGeom prst="rect">
                <a:avLst/>
              </a:prstGeom>
              <a:pattFill prst="dashHorz">
                <a:fgClr>
                  <a:srgbClr val="000000"/>
                </a:fgClr>
                <a:bgClr>
                  <a:srgbClr val="FFFFFF"/>
                </a:bgClr>
              </a:pattFill>
              <a:ln w="9525"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24947" name="直接连接符 124946"/>
              <p:cNvSpPr/>
              <p:nvPr/>
            </p:nvSpPr>
            <p:spPr>
              <a:xfrm>
                <a:off x="0" y="0"/>
                <a:ext cx="1690" cy="0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pic>
        <p:nvPicPr>
          <p:cNvPr id="124948" name="图片 124947" descr="量筒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7482" y="3689985"/>
            <a:ext cx="469583" cy="13620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4949" name="组合 124948"/>
          <p:cNvGrpSpPr/>
          <p:nvPr/>
        </p:nvGrpSpPr>
        <p:grpSpPr>
          <a:xfrm>
            <a:off x="671036" y="4112895"/>
            <a:ext cx="826770" cy="864394"/>
            <a:chOff x="0" y="0"/>
            <a:chExt cx="1740" cy="1890"/>
          </a:xfrm>
        </p:grpSpPr>
        <p:sp>
          <p:nvSpPr>
            <p:cNvPr id="124950" name="流程图: 可选过程 124949"/>
            <p:cNvSpPr/>
            <p:nvPr/>
          </p:nvSpPr>
          <p:spPr>
            <a:xfrm>
              <a:off x="225" y="930"/>
              <a:ext cx="1440" cy="960"/>
            </a:xfrm>
            <a:prstGeom prst="flowChartAlternateProcess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4951" name="未知"/>
            <p:cNvSpPr/>
            <p:nvPr/>
          </p:nvSpPr>
          <p:spPr>
            <a:xfrm>
              <a:off x="0" y="0"/>
              <a:ext cx="1740" cy="1129"/>
            </a:xfrm>
            <a:custGeom>
              <a:avLst/>
              <a:gdLst/>
              <a:ahLst/>
              <a:cxnLst/>
              <a:rect l="0" t="0" r="0" b="0"/>
              <a:pathLst>
                <a:path w="1740" h="1129">
                  <a:moveTo>
                    <a:pt x="225" y="1129"/>
                  </a:moveTo>
                  <a:lnTo>
                    <a:pt x="225" y="360"/>
                  </a:lnTo>
                  <a:lnTo>
                    <a:pt x="225" y="180"/>
                  </a:lnTo>
                  <a:lnTo>
                    <a:pt x="0" y="45"/>
                  </a:lnTo>
                  <a:lnTo>
                    <a:pt x="285" y="0"/>
                  </a:lnTo>
                  <a:lnTo>
                    <a:pt x="1740" y="0"/>
                  </a:lnTo>
                  <a:lnTo>
                    <a:pt x="1665" y="120"/>
                  </a:lnTo>
                  <a:lnTo>
                    <a:pt x="1665" y="1129"/>
                  </a:lnTo>
                </a:path>
              </a:pathLst>
            </a:cu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24952" name="矩形 124951"/>
          <p:cNvSpPr/>
          <p:nvPr/>
        </p:nvSpPr>
        <p:spPr>
          <a:xfrm>
            <a:off x="1606392" y="4539615"/>
            <a:ext cx="54721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m</a:t>
            </a:r>
            <a:r>
              <a:rPr lang="en-US" altLang="zh-CN" sz="2400" b="1" baseline="-2500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</a:p>
        </p:txBody>
      </p:sp>
      <p:sp>
        <p:nvSpPr>
          <p:cNvPr id="124955" name="矩形 124954"/>
          <p:cNvSpPr/>
          <p:nvPr/>
        </p:nvSpPr>
        <p:spPr>
          <a:xfrm>
            <a:off x="5303044" y="4498658"/>
            <a:ext cx="507683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m</a:t>
            </a:r>
            <a:r>
              <a:rPr lang="en-US" altLang="zh-CN" sz="2400" b="1" baseline="-2500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endParaRPr lang="zh-CN" altLang="en-US" sz="2400" b="1" baseline="-25000" dirty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24956" name="矩形 124955"/>
          <p:cNvSpPr/>
          <p:nvPr/>
        </p:nvSpPr>
        <p:spPr>
          <a:xfrm>
            <a:off x="3187066" y="4524852"/>
            <a:ext cx="29194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defRPr/>
            </a:pP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V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24959" name="文本框 124958"/>
          <p:cNvSpPr txBox="1"/>
          <p:nvPr/>
        </p:nvSpPr>
        <p:spPr>
          <a:xfrm>
            <a:off x="6177439" y="3602355"/>
            <a:ext cx="2642711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量筒壁上会附着一些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盐水，使得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小，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小。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24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4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4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4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4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4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249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49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4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249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49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24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24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4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52" grpId="0"/>
      <p:bldP spid="124955" grpId="0"/>
      <p:bldP spid="124956" grpId="0"/>
      <p:bldP spid="1249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1" name="矩形 130050"/>
          <p:cNvSpPr/>
          <p:nvPr/>
        </p:nvSpPr>
        <p:spPr>
          <a:xfrm>
            <a:off x="457677" y="914400"/>
            <a:ext cx="8748236" cy="265366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方案乙：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测出空烧杯的质量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</a:p>
          <a:p>
            <a:pPr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将烧杯内倒入一部分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盐水，测出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烧杯与盐水的总质量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</a:p>
          <a:p>
            <a:pPr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将烧杯内的盐水倒入量筒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中，测出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盐水的体积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算出盐水的密度：</a:t>
            </a:r>
          </a:p>
        </p:txBody>
      </p:sp>
      <p:grpSp>
        <p:nvGrpSpPr>
          <p:cNvPr id="130052" name="组合 130051"/>
          <p:cNvGrpSpPr/>
          <p:nvPr/>
        </p:nvGrpSpPr>
        <p:grpSpPr>
          <a:xfrm>
            <a:off x="3265646" y="2846548"/>
            <a:ext cx="2038350" cy="919164"/>
            <a:chOff x="2704" y="2256"/>
            <a:chExt cx="1712" cy="772"/>
          </a:xfrm>
        </p:grpSpPr>
        <p:sp>
          <p:nvSpPr>
            <p:cNvPr id="19497" name="Text Box 41"/>
            <p:cNvSpPr txBox="1"/>
            <p:nvPr/>
          </p:nvSpPr>
          <p:spPr>
            <a:xfrm>
              <a:off x="2704" y="2456"/>
              <a:ext cx="403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ρ</a:t>
              </a:r>
            </a:p>
          </p:txBody>
        </p:sp>
        <p:grpSp>
          <p:nvGrpSpPr>
            <p:cNvPr id="2" name="Group 43"/>
            <p:cNvGrpSpPr/>
            <p:nvPr/>
          </p:nvGrpSpPr>
          <p:grpSpPr>
            <a:xfrm>
              <a:off x="3079" y="2456"/>
              <a:ext cx="1337" cy="388"/>
              <a:chOff x="7" y="56"/>
              <a:chExt cx="1337" cy="388"/>
            </a:xfrm>
          </p:grpSpPr>
          <p:sp>
            <p:nvSpPr>
              <p:cNvPr id="130055" name="Text Box 44"/>
              <p:cNvSpPr txBox="1"/>
              <p:nvPr/>
            </p:nvSpPr>
            <p:spPr>
              <a:xfrm>
                <a:off x="7" y="56"/>
                <a:ext cx="384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</a:p>
            </p:txBody>
          </p:sp>
          <p:sp>
            <p:nvSpPr>
              <p:cNvPr id="130056" name="Line 45"/>
              <p:cNvSpPr/>
              <p:nvPr/>
            </p:nvSpPr>
            <p:spPr>
              <a:xfrm>
                <a:off x="336" y="240"/>
                <a:ext cx="1008" cy="0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9498" name="Text Box 42"/>
            <p:cNvSpPr txBox="1"/>
            <p:nvPr/>
          </p:nvSpPr>
          <p:spPr>
            <a:xfrm>
              <a:off x="3600" y="2640"/>
              <a:ext cx="432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</a:p>
          </p:txBody>
        </p:sp>
        <p:sp>
          <p:nvSpPr>
            <p:cNvPr id="19502" name="Text Box 46"/>
            <p:cNvSpPr txBox="1"/>
            <p:nvPr/>
          </p:nvSpPr>
          <p:spPr>
            <a:xfrm>
              <a:off x="3312" y="2256"/>
              <a:ext cx="1104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r>
                <a:rPr lang="en-US" altLang="zh-CN" sz="2400" b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 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– </a:t>
              </a: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r>
                <a:rPr lang="en-US" altLang="zh-CN" sz="2400" b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130060" name="文本框 130059"/>
          <p:cNvSpPr txBox="1"/>
          <p:nvPr/>
        </p:nvSpPr>
        <p:spPr>
          <a:xfrm>
            <a:off x="1602581" y="584359"/>
            <a:ext cx="5938838" cy="437674"/>
          </a:xfrm>
          <a:prstGeom prst="rect">
            <a:avLst/>
          </a:prstGeom>
          <a:gradFill>
            <a:gsLst>
              <a:gs pos="0">
                <a:srgbClr val="FFFFCC"/>
              </a:gs>
              <a:gs pos="100000">
                <a:srgbClr val="FF9933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这样做测量结果会偏高还是偏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低，为什么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</a:p>
        </p:txBody>
      </p:sp>
      <p:grpSp>
        <p:nvGrpSpPr>
          <p:cNvPr id="130061" name="组合 130060"/>
          <p:cNvGrpSpPr/>
          <p:nvPr/>
        </p:nvGrpSpPr>
        <p:grpSpPr>
          <a:xfrm>
            <a:off x="2869407" y="4101942"/>
            <a:ext cx="854869" cy="864394"/>
            <a:chOff x="0" y="0"/>
            <a:chExt cx="1364" cy="1362"/>
          </a:xfrm>
        </p:grpSpPr>
        <p:grpSp>
          <p:nvGrpSpPr>
            <p:cNvPr id="130062" name="组合 130061"/>
            <p:cNvGrpSpPr/>
            <p:nvPr/>
          </p:nvGrpSpPr>
          <p:grpSpPr>
            <a:xfrm>
              <a:off x="0" y="0"/>
              <a:ext cx="1364" cy="1362"/>
              <a:chOff x="0" y="0"/>
              <a:chExt cx="1740" cy="1890"/>
            </a:xfrm>
          </p:grpSpPr>
          <p:sp>
            <p:nvSpPr>
              <p:cNvPr id="130063" name="流程图: 可选过程 130062"/>
              <p:cNvSpPr/>
              <p:nvPr/>
            </p:nvSpPr>
            <p:spPr>
              <a:xfrm>
                <a:off x="225" y="930"/>
                <a:ext cx="1440" cy="960"/>
              </a:xfrm>
              <a:prstGeom prst="flowChartAlternateProcess">
                <a:avLst/>
              </a:prstGeom>
              <a:noFill/>
              <a:ln w="254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0064" name="未知"/>
              <p:cNvSpPr/>
              <p:nvPr/>
            </p:nvSpPr>
            <p:spPr>
              <a:xfrm>
                <a:off x="0" y="0"/>
                <a:ext cx="1740" cy="1129"/>
              </a:xfrm>
              <a:custGeom>
                <a:avLst/>
                <a:gdLst/>
                <a:ahLst/>
                <a:cxnLst/>
                <a:rect l="0" t="0" r="0" b="0"/>
                <a:pathLst>
                  <a:path w="1740" h="1129">
                    <a:moveTo>
                      <a:pt x="225" y="1129"/>
                    </a:moveTo>
                    <a:lnTo>
                      <a:pt x="225" y="360"/>
                    </a:lnTo>
                    <a:lnTo>
                      <a:pt x="225" y="180"/>
                    </a:lnTo>
                    <a:lnTo>
                      <a:pt x="0" y="45"/>
                    </a:lnTo>
                    <a:lnTo>
                      <a:pt x="285" y="0"/>
                    </a:lnTo>
                    <a:lnTo>
                      <a:pt x="1740" y="0"/>
                    </a:lnTo>
                    <a:lnTo>
                      <a:pt x="1665" y="120"/>
                    </a:lnTo>
                    <a:lnTo>
                      <a:pt x="1665" y="1129"/>
                    </a:lnTo>
                  </a:path>
                </a:pathLst>
              </a:custGeom>
              <a:solidFill>
                <a:srgbClr val="FFFFFF"/>
              </a:solidFill>
              <a:ln w="254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130065" name="组合 130064"/>
            <p:cNvGrpSpPr/>
            <p:nvPr/>
          </p:nvGrpSpPr>
          <p:grpSpPr>
            <a:xfrm>
              <a:off x="196" y="720"/>
              <a:ext cx="1114" cy="615"/>
              <a:chOff x="0" y="0"/>
              <a:chExt cx="1690" cy="624"/>
            </a:xfrm>
          </p:grpSpPr>
          <p:sp>
            <p:nvSpPr>
              <p:cNvPr id="130066" name="矩形 130065"/>
              <p:cNvSpPr/>
              <p:nvPr/>
            </p:nvSpPr>
            <p:spPr>
              <a:xfrm>
                <a:off x="41" y="50"/>
                <a:ext cx="1629" cy="574"/>
              </a:xfrm>
              <a:prstGeom prst="rect">
                <a:avLst/>
              </a:prstGeom>
              <a:pattFill prst="dashHorz">
                <a:fgClr>
                  <a:srgbClr val="000000"/>
                </a:fgClr>
                <a:bgClr>
                  <a:srgbClr val="FFFFFF"/>
                </a:bgClr>
              </a:pattFill>
              <a:ln w="9525"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0067" name="直接连接符 130066"/>
              <p:cNvSpPr/>
              <p:nvPr/>
            </p:nvSpPr>
            <p:spPr>
              <a:xfrm>
                <a:off x="0" y="0"/>
                <a:ext cx="1690" cy="0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pic>
        <p:nvPicPr>
          <p:cNvPr id="130068" name="图片 130067" descr="量筒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46796" y="3600450"/>
            <a:ext cx="467916" cy="13620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0069" name="组合 130068"/>
          <p:cNvGrpSpPr/>
          <p:nvPr/>
        </p:nvGrpSpPr>
        <p:grpSpPr>
          <a:xfrm>
            <a:off x="1041559" y="4084797"/>
            <a:ext cx="823913" cy="864394"/>
            <a:chOff x="0" y="0"/>
            <a:chExt cx="1740" cy="1890"/>
          </a:xfrm>
        </p:grpSpPr>
        <p:sp>
          <p:nvSpPr>
            <p:cNvPr id="130070" name="流程图: 可选过程 130069"/>
            <p:cNvSpPr/>
            <p:nvPr/>
          </p:nvSpPr>
          <p:spPr>
            <a:xfrm>
              <a:off x="225" y="930"/>
              <a:ext cx="1440" cy="960"/>
            </a:xfrm>
            <a:prstGeom prst="flowChartAlternateProcess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0071" name="未知"/>
            <p:cNvSpPr/>
            <p:nvPr/>
          </p:nvSpPr>
          <p:spPr>
            <a:xfrm>
              <a:off x="0" y="0"/>
              <a:ext cx="1740" cy="1129"/>
            </a:xfrm>
            <a:custGeom>
              <a:avLst/>
              <a:gdLst/>
              <a:ahLst/>
              <a:cxnLst/>
              <a:rect l="0" t="0" r="0" b="0"/>
              <a:pathLst>
                <a:path w="1740" h="1129">
                  <a:moveTo>
                    <a:pt x="225" y="1129"/>
                  </a:moveTo>
                  <a:lnTo>
                    <a:pt x="225" y="360"/>
                  </a:lnTo>
                  <a:lnTo>
                    <a:pt x="225" y="180"/>
                  </a:lnTo>
                  <a:lnTo>
                    <a:pt x="0" y="45"/>
                  </a:lnTo>
                  <a:lnTo>
                    <a:pt x="285" y="0"/>
                  </a:lnTo>
                  <a:lnTo>
                    <a:pt x="1740" y="0"/>
                  </a:lnTo>
                  <a:lnTo>
                    <a:pt x="1665" y="120"/>
                  </a:lnTo>
                  <a:lnTo>
                    <a:pt x="1665" y="1129"/>
                  </a:lnTo>
                </a:path>
              </a:pathLst>
            </a:cu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30072" name="矩形 130071"/>
          <p:cNvSpPr/>
          <p:nvPr/>
        </p:nvSpPr>
        <p:spPr>
          <a:xfrm>
            <a:off x="1984057" y="4524614"/>
            <a:ext cx="479940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m</a:t>
            </a:r>
            <a:r>
              <a:rPr lang="en-US" altLang="zh-CN" sz="2400" b="1" baseline="-2500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</a:p>
        </p:txBody>
      </p:sp>
      <p:sp>
        <p:nvSpPr>
          <p:cNvPr id="130073" name="矩形 130072"/>
          <p:cNvSpPr/>
          <p:nvPr/>
        </p:nvSpPr>
        <p:spPr>
          <a:xfrm>
            <a:off x="3804761" y="4558428"/>
            <a:ext cx="479940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defRPr/>
            </a:pP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m</a:t>
            </a:r>
            <a:r>
              <a:rPr lang="en-US" altLang="zh-CN" sz="2400" b="1" baseline="-2500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endParaRPr lang="zh-CN" altLang="en-US" sz="2400" b="1" baseline="-25000" dirty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30074" name="矩形 130073"/>
          <p:cNvSpPr/>
          <p:nvPr/>
        </p:nvSpPr>
        <p:spPr>
          <a:xfrm>
            <a:off x="5429250" y="4558428"/>
            <a:ext cx="340519" cy="43767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defRPr/>
            </a:pP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V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24959" name="文本框 124958"/>
          <p:cNvSpPr txBox="1"/>
          <p:nvPr/>
        </p:nvSpPr>
        <p:spPr>
          <a:xfrm>
            <a:off x="6011704" y="3552825"/>
            <a:ext cx="2865596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烧杯壁上会附着一些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盐水，使得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小，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大。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0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0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0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0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0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0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0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0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0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30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4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72" grpId="0"/>
      <p:bldP spid="130073" grpId="0"/>
      <p:bldP spid="130074" grpId="0"/>
      <p:bldP spid="1249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2914" y="1113473"/>
            <a:ext cx="8338661" cy="3393237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明用天平、烧杯和量筒测牛奶的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密度，如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图从左向右表示了他主要的操作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过程，调节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天平平衡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时，指针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偏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左，应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将平衡螺母向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移动，测出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牛奶密度为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kg/m</a:t>
            </a:r>
            <a:r>
              <a:rPr lang="zh-CN" altLang="en-US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测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出的密度比牛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奶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实际密度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0FB62A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78143" y="3384007"/>
            <a:ext cx="757259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  <a:sym typeface="+mn-ea"/>
              </a:rPr>
              <a:t>偏大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89644" y="2297799"/>
            <a:ext cx="1550746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1.234×10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32833" y="2297799"/>
            <a:ext cx="447880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  <a:sym typeface="+mn-ea"/>
              </a:rPr>
              <a:t>右</a:t>
            </a:r>
          </a:p>
        </p:txBody>
      </p:sp>
      <p:graphicFrame>
        <p:nvGraphicFramePr>
          <p:cNvPr id="28" name="对象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025651"/>
              </p:ext>
            </p:extLst>
          </p:nvPr>
        </p:nvGraphicFramePr>
        <p:xfrm>
          <a:off x="3514725" y="2929812"/>
          <a:ext cx="5310869" cy="18993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8" r:id="rId3" imgW="8535591" imgH="3219899" progId="PBrush">
                  <p:embed/>
                </p:oleObj>
              </mc:Choice>
              <mc:Fallback>
                <p:oleObj r:id="rId3" imgW="8535591" imgH="3219899" progId="PBrush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36000" contrast="6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4725" y="2929812"/>
                        <a:ext cx="5310869" cy="18993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" name="组合 3">
            <a:extLst>
              <a:ext uri="{FF2B5EF4-FFF2-40B4-BE49-F238E27FC236}">
                <a16:creationId xmlns:a16="http://schemas.microsoft.com/office/drawing/2014/main" xmlns="" id="{EDB8E25A-2ABF-4876-878D-4569169B1F2E}"/>
              </a:ext>
            </a:extLst>
          </p:cNvPr>
          <p:cNvGrpSpPr>
            <a:grpSpLocks/>
          </p:cNvGrpSpPr>
          <p:nvPr/>
        </p:nvGrpSpPr>
        <p:grpSpPr bwMode="auto">
          <a:xfrm>
            <a:off x="3632200" y="508991"/>
            <a:ext cx="1879600" cy="477054"/>
            <a:chOff x="497257" y="753279"/>
            <a:chExt cx="1881032" cy="477860"/>
          </a:xfrm>
        </p:grpSpPr>
        <p:grpSp>
          <p:nvGrpSpPr>
            <p:cNvPr id="25" name="组合 2">
              <a:extLst>
                <a:ext uri="{FF2B5EF4-FFF2-40B4-BE49-F238E27FC236}">
                  <a16:creationId xmlns:a16="http://schemas.microsoft.com/office/drawing/2014/main" xmlns="" id="{E91AC1C2-3813-4AF0-96C9-EDE6EFB06D0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BA70ACF0-F09D-4571-B2EF-0702C88F29DB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微软雅黑"/>
                  <a:cs typeface="Times New Roman" pitchFamily="18" charset="0"/>
                </a:endParaRPr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32E5D9F7-DCC9-4AFC-BBAA-8C67433FFA45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微软雅黑"/>
                  <a:cs typeface="Times New Roman" pitchFamily="18" charset="0"/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2F48E551-BF0B-4D5B-AD27-F72BF153ECF7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微软雅黑"/>
                  <a:cs typeface="Times New Roman" pitchFamily="18" charset="0"/>
                </a:endParaRPr>
              </a:p>
            </p:txBody>
          </p:sp>
          <p:sp>
            <p:nvSpPr>
              <p:cNvPr id="31" name="缺角矩形 30">
                <a:extLst>
                  <a:ext uri="{FF2B5EF4-FFF2-40B4-BE49-F238E27FC236}">
                    <a16:creationId xmlns:a16="http://schemas.microsoft.com/office/drawing/2014/main" xmlns="" id="{9D14DB05-DC87-46B4-B188-D8901EE8EB98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微软雅黑"/>
                  <a:cs typeface="Times New Roman" pitchFamily="18" charset="0"/>
                </a:endParaRPr>
              </a:p>
            </p:txBody>
          </p:sp>
        </p:grpSp>
        <p:sp>
          <p:nvSpPr>
            <p:cNvPr id="26" name="矩形 1">
              <a:extLst>
                <a:ext uri="{FF2B5EF4-FFF2-40B4-BE49-F238E27FC236}">
                  <a16:creationId xmlns:a16="http://schemas.microsoft.com/office/drawing/2014/main" xmlns="" id="{F0CE5E56-62F6-4FAF-835D-260430F313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378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9" name="Picture 15" descr="xtp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D5F0C3"/>
              </a:clrFrom>
              <a:clrTo>
                <a:srgbClr val="D5F0C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011" y="2991565"/>
            <a:ext cx="1657350" cy="1243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00" name="Text Box 16"/>
          <p:cNvSpPr txBox="1"/>
          <p:nvPr/>
        </p:nvSpPr>
        <p:spPr>
          <a:xfrm>
            <a:off x="1080612" y="4353640"/>
            <a:ext cx="1017985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天平</a:t>
            </a:r>
          </a:p>
        </p:txBody>
      </p:sp>
      <p:pic>
        <p:nvPicPr>
          <p:cNvPr id="16403" name="Picture 19" descr="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EFB"/>
              </a:clrFrom>
              <a:clrTo>
                <a:srgbClr val="FFFE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9675" y="2670811"/>
            <a:ext cx="496491" cy="15942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04" name="Text Box 20"/>
          <p:cNvSpPr txBox="1"/>
          <p:nvPr/>
        </p:nvSpPr>
        <p:spPr>
          <a:xfrm>
            <a:off x="4811078" y="4353640"/>
            <a:ext cx="914400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量筒</a:t>
            </a:r>
          </a:p>
        </p:txBody>
      </p:sp>
      <p:pic>
        <p:nvPicPr>
          <p:cNvPr id="16405" name="Picture 21" descr="烧杯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2781" y="3100388"/>
            <a:ext cx="711518" cy="9739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06" name="Text Box 22"/>
          <p:cNvSpPr txBox="1"/>
          <p:nvPr/>
        </p:nvSpPr>
        <p:spPr>
          <a:xfrm>
            <a:off x="3202781" y="4353640"/>
            <a:ext cx="914400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烧杯</a:t>
            </a:r>
          </a:p>
        </p:txBody>
      </p:sp>
      <p:sp>
        <p:nvSpPr>
          <p:cNvPr id="16409" name="Text Box 25"/>
          <p:cNvSpPr txBox="1"/>
          <p:nvPr/>
        </p:nvSpPr>
        <p:spPr>
          <a:xfrm>
            <a:off x="737711" y="2287429"/>
            <a:ext cx="1885950" cy="4376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实验器材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5362" name="Text Box 2"/>
          <p:cNvSpPr txBox="1"/>
          <p:nvPr/>
        </p:nvSpPr>
        <p:spPr>
          <a:xfrm>
            <a:off x="737711" y="1469708"/>
            <a:ext cx="1885950" cy="4376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实验原理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5383" name="AutoShape 23"/>
          <p:cNvSpPr>
            <a:spLocks noChangeArrowheads="1"/>
          </p:cNvSpPr>
          <p:nvPr/>
        </p:nvSpPr>
        <p:spPr bwMode="auto">
          <a:xfrm>
            <a:off x="3257788" y="531587"/>
            <a:ext cx="2628424" cy="618943"/>
          </a:xfrm>
          <a:prstGeom prst="flowChartTerminator">
            <a:avLst/>
          </a:prstGeom>
          <a:gradFill rotWithShape="1">
            <a:gsLst>
              <a:gs pos="0">
                <a:srgbClr val="FFFFCC"/>
              </a:gs>
              <a:gs pos="100000">
                <a:srgbClr val="FF9933"/>
              </a:gs>
            </a:gsLst>
            <a:path path="shape">
              <a:fillToRect l="50000" t="50000" r="50000" b="50000"/>
            </a:path>
          </a:gradFill>
          <a:ln w="9525" algn="ctr">
            <a:noFill/>
            <a:miter lim="800000"/>
          </a:ln>
          <a:effectLst>
            <a:outerShdw dist="35921" dir="2700000" algn="ctr" rotWithShape="0">
              <a:srgbClr val="C0C0C0">
                <a:alpha val="80000"/>
              </a:srgbClr>
            </a:outerShdw>
          </a:effectLst>
        </p:spPr>
        <p:txBody>
          <a:bodyPr wrap="square" lIns="68580" tIns="34290" rIns="68580" bIns="34290" anchor="ctr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测量石块的密度</a:t>
            </a:r>
          </a:p>
        </p:txBody>
      </p:sp>
      <p:graphicFrame>
        <p:nvGraphicFramePr>
          <p:cNvPr id="17" name="对象 16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087325"/>
              </p:ext>
            </p:extLst>
          </p:nvPr>
        </p:nvGraphicFramePr>
        <p:xfrm>
          <a:off x="2849881" y="1320165"/>
          <a:ext cx="831056" cy="736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6" r:id="rId6" imgW="444240" imgH="393480" progId="">
                  <p:embed/>
                </p:oleObj>
              </mc:Choice>
              <mc:Fallback>
                <p:oleObj r:id="rId6" imgW="444240" imgH="393480" progId="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9881" y="1320165"/>
                        <a:ext cx="831056" cy="73628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5592" name="图片 195591" descr="123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32208" y="3518059"/>
            <a:ext cx="628650" cy="4083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5594" name="图片 195593" descr="7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741444" y="3106103"/>
            <a:ext cx="620316" cy="108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20"/>
          <p:cNvSpPr txBox="1"/>
          <p:nvPr/>
        </p:nvSpPr>
        <p:spPr>
          <a:xfrm>
            <a:off x="6232208" y="4353640"/>
            <a:ext cx="914400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石块</a:t>
            </a:r>
          </a:p>
        </p:txBody>
      </p:sp>
      <p:sp>
        <p:nvSpPr>
          <p:cNvPr id="5" name="Text Box 20"/>
          <p:cNvSpPr txBox="1"/>
          <p:nvPr/>
        </p:nvSpPr>
        <p:spPr>
          <a:xfrm>
            <a:off x="7681436" y="4353640"/>
            <a:ext cx="914400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细线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5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5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5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5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0" grpId="0"/>
      <p:bldP spid="16404" grpId="0"/>
      <p:bldP spid="16406" grpId="0"/>
      <p:bldP spid="16409" grpId="0" bldLvl="0" animBg="1"/>
      <p:bldP spid="15362" grpId="0" bldLvl="0" animBg="1"/>
      <p:bldP spid="2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矩形 196609"/>
          <p:cNvSpPr/>
          <p:nvPr/>
        </p:nvSpPr>
        <p:spPr>
          <a:xfrm>
            <a:off x="504825" y="2527935"/>
            <a:ext cx="8224838" cy="2468880"/>
          </a:xfrm>
          <a:prstGeom prst="rect">
            <a:avLst/>
          </a:prstGeom>
          <a:noFill/>
          <a:ln w="12700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把天平放在水平桌面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上，调节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天平平衡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用天平测出小石块的质量为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向量筒中注入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适量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水，读出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水的体积为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1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用细线将小石块拴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好，将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小石块浸没在量筒的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水中，读出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小石块和水的总体积为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1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小石块的密度表达式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                      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96611" name="图片 196610"/>
          <p:cNvPicPr>
            <a:picLocks noChangeAspect="1"/>
          </p:cNvPicPr>
          <p:nvPr/>
        </p:nvPicPr>
        <p:blipFill>
          <a:blip r:embed="rId2" cstate="print">
            <a:lum bright="-6000" contrast="18000"/>
          </a:blip>
          <a:stretch>
            <a:fillRect/>
          </a:stretch>
        </p:blipFill>
        <p:spPr>
          <a:xfrm>
            <a:off x="5309711" y="803910"/>
            <a:ext cx="685800" cy="168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612" name="右箭头 196611"/>
          <p:cNvSpPr/>
          <p:nvPr/>
        </p:nvSpPr>
        <p:spPr>
          <a:xfrm>
            <a:off x="4509612" y="1684973"/>
            <a:ext cx="589360" cy="270272"/>
          </a:xfrm>
          <a:prstGeom prst="rightArrow">
            <a:avLst>
              <a:gd name="adj1" fmla="val 49777"/>
              <a:gd name="adj2" fmla="val 94715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96612"/>
          <p:cNvGrpSpPr/>
          <p:nvPr/>
        </p:nvGrpSpPr>
        <p:grpSpPr>
          <a:xfrm>
            <a:off x="1641448" y="1322162"/>
            <a:ext cx="2696714" cy="1105761"/>
            <a:chOff x="-1495" y="720"/>
            <a:chExt cx="4280" cy="1526"/>
          </a:xfrm>
        </p:grpSpPr>
        <p:pic>
          <p:nvPicPr>
            <p:cNvPr id="196614" name="图片 196613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6" y="720"/>
              <a:ext cx="2449" cy="15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6615" name="矩形 196614"/>
            <p:cNvSpPr/>
            <p:nvPr/>
          </p:nvSpPr>
          <p:spPr>
            <a:xfrm>
              <a:off x="-1495" y="720"/>
              <a:ext cx="1766" cy="6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小石块</a:t>
              </a:r>
            </a:p>
          </p:txBody>
        </p:sp>
        <p:sp>
          <p:nvSpPr>
            <p:cNvPr id="196616" name="直接连接符 196615"/>
            <p:cNvSpPr/>
            <p:nvPr/>
          </p:nvSpPr>
          <p:spPr>
            <a:xfrm flipH="1" flipV="1">
              <a:off x="40" y="992"/>
              <a:ext cx="844" cy="125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96617" name="右箭头 196616"/>
          <p:cNvSpPr/>
          <p:nvPr/>
        </p:nvSpPr>
        <p:spPr>
          <a:xfrm>
            <a:off x="6052662" y="1684973"/>
            <a:ext cx="589360" cy="270272"/>
          </a:xfrm>
          <a:prstGeom prst="rightArrow">
            <a:avLst>
              <a:gd name="adj1" fmla="val 49777"/>
              <a:gd name="adj2" fmla="val 94715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96618" name="图片 196617"/>
          <p:cNvPicPr>
            <a:picLocks noChangeAspect="1"/>
          </p:cNvPicPr>
          <p:nvPr/>
        </p:nvPicPr>
        <p:blipFill>
          <a:blip r:embed="rId4" cstate="print">
            <a:lum bright="-12000" contrast="18000"/>
          </a:blip>
          <a:stretch>
            <a:fillRect/>
          </a:stretch>
        </p:blipFill>
        <p:spPr>
          <a:xfrm>
            <a:off x="6909911" y="803434"/>
            <a:ext cx="742950" cy="1738789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96618"/>
          <p:cNvGrpSpPr/>
          <p:nvPr/>
        </p:nvGrpSpPr>
        <p:grpSpPr>
          <a:xfrm>
            <a:off x="3935254" y="4211006"/>
            <a:ext cx="1636871" cy="804863"/>
            <a:chOff x="3303" y="3504"/>
            <a:chExt cx="1449" cy="676"/>
          </a:xfrm>
        </p:grpSpPr>
        <p:sp>
          <p:nvSpPr>
            <p:cNvPr id="196620" name="文本框 196619"/>
            <p:cNvSpPr txBox="1"/>
            <p:nvPr/>
          </p:nvSpPr>
          <p:spPr>
            <a:xfrm>
              <a:off x="3303" y="3656"/>
              <a:ext cx="57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ρ</a:t>
              </a:r>
            </a:p>
          </p:txBody>
        </p:sp>
        <p:sp>
          <p:nvSpPr>
            <p:cNvPr id="196621" name="文本框 196620"/>
            <p:cNvSpPr txBox="1"/>
            <p:nvPr/>
          </p:nvSpPr>
          <p:spPr>
            <a:xfrm>
              <a:off x="4032" y="3504"/>
              <a:ext cx="432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</a:p>
          </p:txBody>
        </p:sp>
        <p:grpSp>
          <p:nvGrpSpPr>
            <p:cNvPr id="4" name="组合 196621"/>
            <p:cNvGrpSpPr/>
            <p:nvPr/>
          </p:nvGrpSpPr>
          <p:grpSpPr>
            <a:xfrm>
              <a:off x="3528" y="3656"/>
              <a:ext cx="1224" cy="388"/>
              <a:chOff x="2616" y="3704"/>
              <a:chExt cx="1224" cy="388"/>
            </a:xfrm>
          </p:grpSpPr>
          <p:sp>
            <p:nvSpPr>
              <p:cNvPr id="196623" name="文本框 196622"/>
              <p:cNvSpPr txBox="1"/>
              <p:nvPr/>
            </p:nvSpPr>
            <p:spPr>
              <a:xfrm>
                <a:off x="2616" y="3704"/>
                <a:ext cx="384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</a:p>
            </p:txBody>
          </p:sp>
          <p:sp>
            <p:nvSpPr>
              <p:cNvPr id="196624" name="直接连接符 196623"/>
              <p:cNvSpPr/>
              <p:nvPr/>
            </p:nvSpPr>
            <p:spPr>
              <a:xfrm>
                <a:off x="2832" y="3888"/>
                <a:ext cx="1008" cy="0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96625" name="文本框 196624"/>
            <p:cNvSpPr txBox="1"/>
            <p:nvPr/>
          </p:nvSpPr>
          <p:spPr>
            <a:xfrm>
              <a:off x="3792" y="3792"/>
              <a:ext cx="912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-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196626" name="文本框 196625"/>
          <p:cNvSpPr txBox="1"/>
          <p:nvPr/>
        </p:nvSpPr>
        <p:spPr>
          <a:xfrm>
            <a:off x="569595" y="561023"/>
            <a:ext cx="1426369" cy="4376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实验步骤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96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6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6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96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6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6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0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173" name="表格 263172"/>
          <p:cNvGraphicFramePr/>
          <p:nvPr>
            <p:extLst>
              <p:ext uri="{D42A27DB-BD31-4B8C-83A1-F6EECF244321}">
                <p14:modId xmlns:p14="http://schemas.microsoft.com/office/powerpoint/2010/main" val="2205181220"/>
              </p:ext>
            </p:extLst>
          </p:nvPr>
        </p:nvGraphicFramePr>
        <p:xfrm>
          <a:off x="615315" y="1822133"/>
          <a:ext cx="7737148" cy="1719136"/>
        </p:xfrm>
        <a:graphic>
          <a:graphicData uri="http://schemas.openxmlformats.org/drawingml/2006/table">
            <a:tbl>
              <a:tblPr/>
              <a:tblGrid>
                <a:gridCol w="12546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774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8082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722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5203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9380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87425" lvl="2" indent="-2933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1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281430" lvl="3" indent="-2921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598930" lvl="4" indent="-31623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石块的质量</a:t>
                      </a:r>
                      <a:r>
                        <a:rPr lang="en-US" altLang="zh-CN" sz="2100" b="1" i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altLang="zh-CN" sz="21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（g</a:t>
                      </a: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） 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9469" marR="59469" marT="29734" marB="29734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87425" lvl="2" indent="-2933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1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281430" lvl="3" indent="-2921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598930" lvl="4" indent="-31623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石块放入前水的体积</a:t>
                      </a:r>
                      <a:r>
                        <a:rPr lang="en-US" altLang="zh-CN" sz="2100" b="1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100" b="1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(cm</a:t>
                      </a:r>
                      <a:r>
                        <a:rPr lang="en-US" altLang="zh-CN" sz="2100" b="1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59469" marR="59469" marT="29734" marB="2973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87425" lvl="2" indent="-2933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1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281430" lvl="3" indent="-2921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598930" lvl="4" indent="-31623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石块和水的总体积</a:t>
                      </a:r>
                      <a:r>
                        <a:rPr lang="en-US" altLang="zh-CN" sz="2100" b="1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V</a:t>
                      </a:r>
                      <a:r>
                        <a:rPr lang="en-US" altLang="zh-CN" sz="2100" b="1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(cm</a:t>
                      </a:r>
                      <a:r>
                        <a:rPr lang="en-US" altLang="zh-CN" sz="2100" b="1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3</a:t>
                      </a: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)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9469" marR="59469" marT="29734" marB="2973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87425" lvl="2" indent="-2933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1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281430" lvl="3" indent="-2921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598930" lvl="4" indent="-31623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石块的体积</a:t>
                      </a:r>
                      <a:r>
                        <a:rPr lang="en-US" altLang="zh-CN" sz="2100" b="1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altLang="zh-CN" sz="2100" b="1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100" b="1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zh-CN" sz="2100" b="1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zh-CN" sz="2100" b="1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(cm</a:t>
                      </a:r>
                      <a:r>
                        <a:rPr lang="en-US" altLang="zh-CN" sz="2100" b="1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3</a:t>
                      </a: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)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59469" marR="59469" marT="29734" marB="2973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87425" lvl="2" indent="-2933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1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281430" lvl="3" indent="-2921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598930" lvl="4" indent="-31623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石块的密度</a:t>
                      </a:r>
                      <a:r>
                        <a:rPr lang="en-US" altLang="zh-CN" sz="2100" b="1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(g/cm</a:t>
                      </a:r>
                      <a:r>
                        <a:rPr lang="en-US" altLang="zh-CN" sz="2100" b="1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2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59469" marR="59469" marT="29734" marB="2973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9380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87425" lvl="2" indent="-2933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1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281430" lvl="3" indent="-2921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598930" lvl="4" indent="-31623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200000"/>
                        </a:lnSpc>
                        <a:buNone/>
                      </a:pPr>
                      <a:r>
                        <a:rPr lang="en-US" altLang="zh-CN" sz="2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26.4</a:t>
                      </a:r>
                    </a:p>
                  </a:txBody>
                  <a:tcPr marL="59469" marR="59469" marT="29734" marB="29734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87425" lvl="2" indent="-2933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1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281430" lvl="3" indent="-2921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598930" lvl="4" indent="-31623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200000"/>
                        </a:lnSpc>
                        <a:buNone/>
                      </a:pPr>
                      <a:r>
                        <a:rPr lang="en-US" altLang="zh-CN" sz="2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59469" marR="59469" marT="29734" marB="2973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87425" lvl="2" indent="-2933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1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281430" lvl="3" indent="-2921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598930" lvl="4" indent="-31623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200000"/>
                        </a:lnSpc>
                        <a:buNone/>
                      </a:pPr>
                      <a:r>
                        <a:rPr lang="en-US" altLang="zh-CN" sz="2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59469" marR="59469" marT="29734" marB="2973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87425" lvl="2" indent="-2933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1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281430" lvl="3" indent="-2921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598930" lvl="4" indent="-31623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200000"/>
                        </a:lnSpc>
                        <a:buNone/>
                      </a:pPr>
                      <a:r>
                        <a:rPr lang="en-US" altLang="zh-CN" sz="2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_____</a:t>
                      </a:r>
                    </a:p>
                  </a:txBody>
                  <a:tcPr marL="59469" marR="59469" marT="29734" marB="2973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87425" lvl="2" indent="-2933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1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281430" lvl="3" indent="-2921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598930" lvl="4" indent="-31623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200000"/>
                        </a:lnSpc>
                        <a:buNone/>
                      </a:pPr>
                      <a:r>
                        <a:rPr lang="en-US" altLang="zh-CN" sz="2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________</a:t>
                      </a:r>
                    </a:p>
                  </a:txBody>
                  <a:tcPr marL="59469" marR="59469" marT="29734" marB="2973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9458" name="Text Box 2"/>
          <p:cNvSpPr txBox="1"/>
          <p:nvPr/>
        </p:nvSpPr>
        <p:spPr>
          <a:xfrm>
            <a:off x="640975" y="914162"/>
            <a:ext cx="545830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根据实验测得的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数据，求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出石块的密度。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874535" y="2916966"/>
            <a:ext cx="449482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12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23764" y="2916966"/>
            <a:ext cx="523220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2.2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4085" y="726758"/>
            <a:ext cx="8251031" cy="439043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小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雅的爷爷旅游回来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r>
              <a:rPr 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送给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孙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女一份特殊的礼物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一枚翡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翠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镯子</a:t>
            </a:r>
            <a:r>
              <a:rPr 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细白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的底子上一抹翠绿娇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艳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欲滴</a:t>
            </a:r>
            <a:r>
              <a:rPr 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绿鲜活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极了</a:t>
            </a:r>
            <a:r>
              <a:rPr 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让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人看了一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眼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便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难以忘记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如图所示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。小雅欢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喜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整日戴着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</a:t>
            </a:r>
            <a:r>
              <a:rPr 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白嫩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的手腕与娇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艳的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绿色衬在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一起</a:t>
            </a:r>
            <a:r>
              <a:rPr 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别提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有多美了。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小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雅想知道手镯的密度但不知道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怎么办</a:t>
            </a:r>
            <a:r>
              <a:rPr 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能替她想出解决的方法吗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你采用的方法是什么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 descr="ef73fa59492c4a66919bcb17006f253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19437" y="938869"/>
            <a:ext cx="3525679" cy="1983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矩形 201729"/>
          <p:cNvSpPr/>
          <p:nvPr/>
        </p:nvSpPr>
        <p:spPr>
          <a:xfrm>
            <a:off x="467679" y="2470785"/>
            <a:ext cx="8442484" cy="2285241"/>
          </a:xfrm>
          <a:prstGeom prst="rect">
            <a:avLst/>
          </a:prstGeom>
          <a:noFill/>
          <a:ln w="12700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把天平放在水平桌面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上，调节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天平平衡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向量筒中注入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适量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水，读出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水的体积为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1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用细线将小石块拴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好，将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小石块浸没在量筒的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水中，读出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小石块和水的总体积为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1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将小石块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取出，用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天平测出小石块的质量为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小石块的密度表达式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                               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01731" name="图片 20173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2491" y="1024890"/>
            <a:ext cx="6858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1732" name="右箭头 201731"/>
          <p:cNvSpPr/>
          <p:nvPr/>
        </p:nvSpPr>
        <p:spPr>
          <a:xfrm>
            <a:off x="1554004" y="1443514"/>
            <a:ext cx="1014889" cy="270510"/>
          </a:xfrm>
          <a:prstGeom prst="rightArrow">
            <a:avLst>
              <a:gd name="adj1" fmla="val 49777"/>
              <a:gd name="adj2" fmla="val 94715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01733" name="组合 201732"/>
          <p:cNvGrpSpPr/>
          <p:nvPr/>
        </p:nvGrpSpPr>
        <p:grpSpPr>
          <a:xfrm>
            <a:off x="5010610" y="853062"/>
            <a:ext cx="1589675" cy="1543428"/>
            <a:chOff x="404" y="116"/>
            <a:chExt cx="2523" cy="2130"/>
          </a:xfrm>
        </p:grpSpPr>
        <p:pic>
          <p:nvPicPr>
            <p:cNvPr id="201734" name="图片 201733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8" y="720"/>
              <a:ext cx="2449" cy="15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1735" name="矩形 201734"/>
            <p:cNvSpPr/>
            <p:nvPr/>
          </p:nvSpPr>
          <p:spPr>
            <a:xfrm>
              <a:off x="404" y="116"/>
              <a:ext cx="1766" cy="6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小石块</a:t>
              </a:r>
            </a:p>
          </p:txBody>
        </p:sp>
        <p:sp>
          <p:nvSpPr>
            <p:cNvPr id="201736" name="直接连接符 201735"/>
            <p:cNvSpPr/>
            <p:nvPr/>
          </p:nvSpPr>
          <p:spPr>
            <a:xfrm flipH="1" flipV="1">
              <a:off x="748" y="618"/>
              <a:ext cx="136" cy="499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01737" name="右箭头 201736"/>
          <p:cNvSpPr/>
          <p:nvPr/>
        </p:nvSpPr>
        <p:spPr>
          <a:xfrm>
            <a:off x="3711893" y="1440656"/>
            <a:ext cx="996315" cy="270510"/>
          </a:xfrm>
          <a:prstGeom prst="rightArrow">
            <a:avLst>
              <a:gd name="adj1" fmla="val 49777"/>
              <a:gd name="adj2" fmla="val 94715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01738" name="图片 20173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24150" y="967740"/>
            <a:ext cx="588169" cy="14287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1739" name="组合 201738"/>
          <p:cNvGrpSpPr/>
          <p:nvPr/>
        </p:nvGrpSpPr>
        <p:grpSpPr>
          <a:xfrm>
            <a:off x="3871437" y="4151950"/>
            <a:ext cx="2287429" cy="804863"/>
            <a:chOff x="3195" y="3504"/>
            <a:chExt cx="1557" cy="676"/>
          </a:xfrm>
        </p:grpSpPr>
        <p:sp>
          <p:nvSpPr>
            <p:cNvPr id="201740" name="文本框 201739"/>
            <p:cNvSpPr txBox="1"/>
            <p:nvPr/>
          </p:nvSpPr>
          <p:spPr>
            <a:xfrm>
              <a:off x="3195" y="3656"/>
              <a:ext cx="324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ρ</a:t>
              </a:r>
            </a:p>
          </p:txBody>
        </p:sp>
        <p:sp>
          <p:nvSpPr>
            <p:cNvPr id="201741" name="文本框 201740"/>
            <p:cNvSpPr txBox="1"/>
            <p:nvPr/>
          </p:nvSpPr>
          <p:spPr>
            <a:xfrm>
              <a:off x="4032" y="3504"/>
              <a:ext cx="432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</a:p>
          </p:txBody>
        </p:sp>
        <p:grpSp>
          <p:nvGrpSpPr>
            <p:cNvPr id="201742" name="组合 201741"/>
            <p:cNvGrpSpPr/>
            <p:nvPr/>
          </p:nvGrpSpPr>
          <p:grpSpPr>
            <a:xfrm>
              <a:off x="3519" y="3656"/>
              <a:ext cx="1233" cy="388"/>
              <a:chOff x="2607" y="3704"/>
              <a:chExt cx="1233" cy="388"/>
            </a:xfrm>
          </p:grpSpPr>
          <p:sp>
            <p:nvSpPr>
              <p:cNvPr id="201743" name="文本框 201742"/>
              <p:cNvSpPr txBox="1"/>
              <p:nvPr/>
            </p:nvSpPr>
            <p:spPr>
              <a:xfrm>
                <a:off x="2607" y="3704"/>
                <a:ext cx="384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</a:p>
            </p:txBody>
          </p:sp>
          <p:sp>
            <p:nvSpPr>
              <p:cNvPr id="201744" name="直接连接符 201743"/>
              <p:cNvSpPr/>
              <p:nvPr/>
            </p:nvSpPr>
            <p:spPr>
              <a:xfrm>
                <a:off x="2832" y="3888"/>
                <a:ext cx="1008" cy="0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01745" name="文本框 201744"/>
            <p:cNvSpPr txBox="1"/>
            <p:nvPr/>
          </p:nvSpPr>
          <p:spPr>
            <a:xfrm>
              <a:off x="3792" y="3792"/>
              <a:ext cx="912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- V</a:t>
              </a:r>
              <a:r>
                <a:rPr lang="en-US" altLang="zh-CN" sz="2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201746" name="文本框 201745"/>
          <p:cNvSpPr txBox="1"/>
          <p:nvPr/>
        </p:nvSpPr>
        <p:spPr>
          <a:xfrm>
            <a:off x="197167" y="852964"/>
            <a:ext cx="882968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方案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855143" y="1443514"/>
            <a:ext cx="2145982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石块上沾有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水，使得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大，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大。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4940" name="文本框 124939"/>
          <p:cNvSpPr txBox="1"/>
          <p:nvPr/>
        </p:nvSpPr>
        <p:spPr>
          <a:xfrm>
            <a:off x="1659731" y="504349"/>
            <a:ext cx="5824538" cy="437674"/>
          </a:xfrm>
          <a:prstGeom prst="rect">
            <a:avLst/>
          </a:prstGeom>
          <a:gradFill>
            <a:gsLst>
              <a:gs pos="0">
                <a:srgbClr val="FFFFCC"/>
              </a:gs>
              <a:gs pos="100000">
                <a:srgbClr val="FF9933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这样做测量结果会偏高还是偏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低，为什么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1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01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017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1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1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2" grpId="0" bldLvl="0" animBg="1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文本框 202753"/>
          <p:cNvSpPr txBox="1"/>
          <p:nvPr/>
        </p:nvSpPr>
        <p:spPr>
          <a:xfrm>
            <a:off x="652463" y="914876"/>
            <a:ext cx="7716203" cy="95440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测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形状不规则、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密度小于水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、体积较小的固体物质的密度（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如石蜡、木块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2755" name="文本框 202754"/>
          <p:cNvSpPr txBox="1"/>
          <p:nvPr/>
        </p:nvSpPr>
        <p:spPr>
          <a:xfrm>
            <a:off x="652463" y="3309461"/>
            <a:ext cx="8130064" cy="955646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Clr>
                <a:srgbClr val="FFFFFF"/>
              </a:buClr>
              <a:defRPr/>
            </a:pPr>
            <a:r>
              <a:rPr lang="zh-CN" altLang="en-US" sz="2400" b="1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蜡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块密度比水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小，不会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沉入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水中，也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能用天平和量筒测出蜡块的密度吗？想想有什么好办法？</a:t>
            </a:r>
          </a:p>
        </p:txBody>
      </p:sp>
      <p:pic>
        <p:nvPicPr>
          <p:cNvPr id="202756" name="图片 202755" descr="想想议议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435" y="2450783"/>
            <a:ext cx="2000250" cy="57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2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直接连接符 203777"/>
          <p:cNvSpPr/>
          <p:nvPr/>
        </p:nvSpPr>
        <p:spPr>
          <a:xfrm>
            <a:off x="7079933" y="1702594"/>
            <a:ext cx="0" cy="228600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779" name="直接连接符 203778"/>
          <p:cNvSpPr/>
          <p:nvPr/>
        </p:nvSpPr>
        <p:spPr>
          <a:xfrm>
            <a:off x="7479983" y="1874044"/>
            <a:ext cx="0" cy="211455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780" name="直接连接符 203779"/>
          <p:cNvSpPr/>
          <p:nvPr/>
        </p:nvSpPr>
        <p:spPr>
          <a:xfrm>
            <a:off x="7079933" y="3988594"/>
            <a:ext cx="4000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781" name="直接连接符 203780"/>
          <p:cNvSpPr/>
          <p:nvPr/>
        </p:nvSpPr>
        <p:spPr>
          <a:xfrm>
            <a:off x="7079933" y="1702594"/>
            <a:ext cx="5143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782" name="直接连接符 203781"/>
          <p:cNvSpPr/>
          <p:nvPr/>
        </p:nvSpPr>
        <p:spPr>
          <a:xfrm flipH="1">
            <a:off x="7479983" y="1702594"/>
            <a:ext cx="114300" cy="17145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783" name="直接连接符 203782"/>
          <p:cNvSpPr/>
          <p:nvPr/>
        </p:nvSpPr>
        <p:spPr>
          <a:xfrm flipH="1">
            <a:off x="6908483" y="3988594"/>
            <a:ext cx="171450" cy="17145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784" name="直接连接符 203783"/>
          <p:cNvSpPr/>
          <p:nvPr/>
        </p:nvSpPr>
        <p:spPr>
          <a:xfrm>
            <a:off x="7479983" y="3988594"/>
            <a:ext cx="171450" cy="17145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785" name="直接连接符 203784"/>
          <p:cNvSpPr/>
          <p:nvPr/>
        </p:nvSpPr>
        <p:spPr>
          <a:xfrm>
            <a:off x="6908483" y="4160044"/>
            <a:ext cx="7429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786" name="直接连接符 203785"/>
          <p:cNvSpPr/>
          <p:nvPr/>
        </p:nvSpPr>
        <p:spPr>
          <a:xfrm flipH="1">
            <a:off x="7308533" y="3759994"/>
            <a:ext cx="1714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787" name="直接连接符 203786"/>
          <p:cNvSpPr/>
          <p:nvPr/>
        </p:nvSpPr>
        <p:spPr>
          <a:xfrm flipH="1">
            <a:off x="7308533" y="3588544"/>
            <a:ext cx="1714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788" name="直接连接符 203787"/>
          <p:cNvSpPr/>
          <p:nvPr/>
        </p:nvSpPr>
        <p:spPr>
          <a:xfrm flipH="1">
            <a:off x="7308533" y="3417094"/>
            <a:ext cx="1714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789" name="直接连接符 203788"/>
          <p:cNvSpPr/>
          <p:nvPr/>
        </p:nvSpPr>
        <p:spPr>
          <a:xfrm flipH="1">
            <a:off x="7308533" y="3245644"/>
            <a:ext cx="1714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790" name="直接连接符 203789"/>
          <p:cNvSpPr/>
          <p:nvPr/>
        </p:nvSpPr>
        <p:spPr>
          <a:xfrm flipH="1">
            <a:off x="7251383" y="3074194"/>
            <a:ext cx="22860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791" name="直接连接符 203790"/>
          <p:cNvSpPr/>
          <p:nvPr/>
        </p:nvSpPr>
        <p:spPr>
          <a:xfrm flipH="1">
            <a:off x="7308533" y="2902744"/>
            <a:ext cx="1714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792" name="直接连接符 203791"/>
          <p:cNvSpPr/>
          <p:nvPr/>
        </p:nvSpPr>
        <p:spPr>
          <a:xfrm flipH="1">
            <a:off x="7308533" y="2731294"/>
            <a:ext cx="1714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793" name="直接连接符 203792"/>
          <p:cNvSpPr/>
          <p:nvPr/>
        </p:nvSpPr>
        <p:spPr>
          <a:xfrm flipH="1">
            <a:off x="7308533" y="2559844"/>
            <a:ext cx="1714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794" name="直接连接符 203793"/>
          <p:cNvSpPr/>
          <p:nvPr/>
        </p:nvSpPr>
        <p:spPr>
          <a:xfrm flipH="1">
            <a:off x="7308533" y="2388394"/>
            <a:ext cx="1714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795" name="直接连接符 203794"/>
          <p:cNvSpPr/>
          <p:nvPr/>
        </p:nvSpPr>
        <p:spPr>
          <a:xfrm flipH="1">
            <a:off x="7251383" y="2216944"/>
            <a:ext cx="22860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796" name="直接连接符 203795"/>
          <p:cNvSpPr/>
          <p:nvPr/>
        </p:nvSpPr>
        <p:spPr>
          <a:xfrm flipH="1">
            <a:off x="7308533" y="2045494"/>
            <a:ext cx="1714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797" name="文本框 203796"/>
          <p:cNvSpPr txBox="1"/>
          <p:nvPr/>
        </p:nvSpPr>
        <p:spPr>
          <a:xfrm>
            <a:off x="7083504" y="1726407"/>
            <a:ext cx="449482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ml</a:t>
            </a:r>
          </a:p>
        </p:txBody>
      </p:sp>
      <p:sp>
        <p:nvSpPr>
          <p:cNvPr id="203798" name="直接连接符 203797"/>
          <p:cNvSpPr/>
          <p:nvPr/>
        </p:nvSpPr>
        <p:spPr>
          <a:xfrm>
            <a:off x="8108633" y="1702594"/>
            <a:ext cx="0" cy="228600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799" name="直接连接符 203798"/>
          <p:cNvSpPr/>
          <p:nvPr/>
        </p:nvSpPr>
        <p:spPr>
          <a:xfrm>
            <a:off x="8508683" y="1874044"/>
            <a:ext cx="0" cy="211455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800" name="直接连接符 203799"/>
          <p:cNvSpPr/>
          <p:nvPr/>
        </p:nvSpPr>
        <p:spPr>
          <a:xfrm>
            <a:off x="8108633" y="3988594"/>
            <a:ext cx="4000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801" name="直接连接符 203800"/>
          <p:cNvSpPr/>
          <p:nvPr/>
        </p:nvSpPr>
        <p:spPr>
          <a:xfrm>
            <a:off x="8108633" y="1702594"/>
            <a:ext cx="5143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802" name="直接连接符 203801"/>
          <p:cNvSpPr/>
          <p:nvPr/>
        </p:nvSpPr>
        <p:spPr>
          <a:xfrm flipH="1">
            <a:off x="8508683" y="1702594"/>
            <a:ext cx="114300" cy="17145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803" name="直接连接符 203802"/>
          <p:cNvSpPr/>
          <p:nvPr/>
        </p:nvSpPr>
        <p:spPr>
          <a:xfrm flipH="1">
            <a:off x="7937183" y="3988594"/>
            <a:ext cx="171450" cy="17145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804" name="直接连接符 203803"/>
          <p:cNvSpPr/>
          <p:nvPr/>
        </p:nvSpPr>
        <p:spPr>
          <a:xfrm>
            <a:off x="8508683" y="3988594"/>
            <a:ext cx="171450" cy="17145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805" name="直接连接符 203804"/>
          <p:cNvSpPr/>
          <p:nvPr/>
        </p:nvSpPr>
        <p:spPr>
          <a:xfrm>
            <a:off x="7937183" y="4160044"/>
            <a:ext cx="7429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806" name="直接连接符 203805"/>
          <p:cNvSpPr/>
          <p:nvPr/>
        </p:nvSpPr>
        <p:spPr>
          <a:xfrm flipH="1">
            <a:off x="8337233" y="3759994"/>
            <a:ext cx="1714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807" name="直接连接符 203806"/>
          <p:cNvSpPr/>
          <p:nvPr/>
        </p:nvSpPr>
        <p:spPr>
          <a:xfrm flipH="1">
            <a:off x="8337233" y="3588544"/>
            <a:ext cx="1714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808" name="直接连接符 203807"/>
          <p:cNvSpPr/>
          <p:nvPr/>
        </p:nvSpPr>
        <p:spPr>
          <a:xfrm flipH="1">
            <a:off x="8337233" y="3417094"/>
            <a:ext cx="1714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809" name="直接连接符 203808"/>
          <p:cNvSpPr/>
          <p:nvPr/>
        </p:nvSpPr>
        <p:spPr>
          <a:xfrm flipH="1">
            <a:off x="8337233" y="3245644"/>
            <a:ext cx="1714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810" name="直接连接符 203809"/>
          <p:cNvSpPr/>
          <p:nvPr/>
        </p:nvSpPr>
        <p:spPr>
          <a:xfrm flipH="1">
            <a:off x="8280083" y="3074194"/>
            <a:ext cx="22860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811" name="直接连接符 203810"/>
          <p:cNvSpPr/>
          <p:nvPr/>
        </p:nvSpPr>
        <p:spPr>
          <a:xfrm flipH="1">
            <a:off x="8337233" y="2902744"/>
            <a:ext cx="1714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812" name="直接连接符 203811"/>
          <p:cNvSpPr/>
          <p:nvPr/>
        </p:nvSpPr>
        <p:spPr>
          <a:xfrm flipH="1">
            <a:off x="8337233" y="2731294"/>
            <a:ext cx="1714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813" name="直接连接符 203812"/>
          <p:cNvSpPr/>
          <p:nvPr/>
        </p:nvSpPr>
        <p:spPr>
          <a:xfrm flipH="1">
            <a:off x="8337233" y="2559844"/>
            <a:ext cx="1714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814" name="直接连接符 203813"/>
          <p:cNvSpPr/>
          <p:nvPr/>
        </p:nvSpPr>
        <p:spPr>
          <a:xfrm flipH="1">
            <a:off x="8337233" y="2388394"/>
            <a:ext cx="1714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815" name="直接连接符 203814"/>
          <p:cNvSpPr/>
          <p:nvPr/>
        </p:nvSpPr>
        <p:spPr>
          <a:xfrm flipH="1">
            <a:off x="8280083" y="2216944"/>
            <a:ext cx="22860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816" name="直接连接符 203815"/>
          <p:cNvSpPr/>
          <p:nvPr/>
        </p:nvSpPr>
        <p:spPr>
          <a:xfrm flipH="1">
            <a:off x="8337233" y="2045494"/>
            <a:ext cx="1714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817" name="文本框 203816"/>
          <p:cNvSpPr txBox="1"/>
          <p:nvPr/>
        </p:nvSpPr>
        <p:spPr>
          <a:xfrm>
            <a:off x="8112205" y="1726407"/>
            <a:ext cx="449482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ml</a:t>
            </a:r>
          </a:p>
        </p:txBody>
      </p:sp>
      <p:sp>
        <p:nvSpPr>
          <p:cNvPr id="203818" name="直接连接符 203817"/>
          <p:cNvSpPr/>
          <p:nvPr/>
        </p:nvSpPr>
        <p:spPr>
          <a:xfrm>
            <a:off x="7079933" y="3017044"/>
            <a:ext cx="400050" cy="0"/>
          </a:xfrm>
          <a:prstGeom prst="line">
            <a:avLst/>
          </a:prstGeom>
          <a:ln w="222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7" name="Rectangle 37"/>
          <p:cNvSpPr/>
          <p:nvPr/>
        </p:nvSpPr>
        <p:spPr>
          <a:xfrm>
            <a:off x="7422833" y="2616994"/>
            <a:ext cx="514350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i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2400" b="1" i="1" baseline="-25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3820" name="矩形 203819"/>
          <p:cNvSpPr/>
          <p:nvPr/>
        </p:nvSpPr>
        <p:spPr>
          <a:xfrm>
            <a:off x="8220551" y="2860358"/>
            <a:ext cx="228600" cy="228600"/>
          </a:xfrm>
          <a:prstGeom prst="rect">
            <a:avLst/>
          </a:prstGeom>
          <a:solidFill>
            <a:srgbClr val="FF6600">
              <a:alpha val="84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3821" name="直接连接符 203820"/>
          <p:cNvSpPr/>
          <p:nvPr/>
        </p:nvSpPr>
        <p:spPr>
          <a:xfrm>
            <a:off x="8108633" y="2616994"/>
            <a:ext cx="400050" cy="0"/>
          </a:xfrm>
          <a:prstGeom prst="line">
            <a:avLst/>
          </a:prstGeom>
          <a:ln w="222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9" name="Rectangle 39"/>
          <p:cNvSpPr/>
          <p:nvPr/>
        </p:nvSpPr>
        <p:spPr>
          <a:xfrm>
            <a:off x="8565833" y="2731294"/>
            <a:ext cx="571500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i="1" baseline="-25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2400" b="1" i="1" baseline="-25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3823" name="直接连接符 203822"/>
          <p:cNvSpPr/>
          <p:nvPr/>
        </p:nvSpPr>
        <p:spPr>
          <a:xfrm flipV="1">
            <a:off x="8337233" y="1242060"/>
            <a:ext cx="476" cy="1597343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825" name="矩形 203824"/>
          <p:cNvSpPr/>
          <p:nvPr/>
        </p:nvSpPr>
        <p:spPr>
          <a:xfrm>
            <a:off x="7079933" y="3017044"/>
            <a:ext cx="400050" cy="971550"/>
          </a:xfrm>
          <a:prstGeom prst="rect">
            <a:avLst/>
          </a:prstGeom>
          <a:solidFill>
            <a:schemeClr val="hlink">
              <a:alpha val="52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3826" name="矩形 203825"/>
          <p:cNvSpPr/>
          <p:nvPr/>
        </p:nvSpPr>
        <p:spPr>
          <a:xfrm>
            <a:off x="8108633" y="2616994"/>
            <a:ext cx="400050" cy="1371600"/>
          </a:xfrm>
          <a:prstGeom prst="rect">
            <a:avLst/>
          </a:prstGeom>
          <a:solidFill>
            <a:schemeClr val="hlink">
              <a:alpha val="52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3827" name="矩形 203826"/>
          <p:cNvSpPr/>
          <p:nvPr/>
        </p:nvSpPr>
        <p:spPr>
          <a:xfrm>
            <a:off x="1400175" y="704850"/>
            <a:ext cx="6343650" cy="43767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针压法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（天平、量筒、水、石蜡、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细钢针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203828" name="矩形 203827"/>
          <p:cNvSpPr/>
          <p:nvPr/>
        </p:nvSpPr>
        <p:spPr>
          <a:xfrm>
            <a:off x="222409" y="1329939"/>
            <a:ext cx="6325076" cy="30608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rgbClr val="0563C1"/>
              </a:buClr>
              <a:buSzPct val="70000"/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用调好的天平测出石蜡的质量为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rgbClr val="0563C1"/>
              </a:buClr>
              <a:buSzPct val="70000"/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向量筒内倒入适量的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水，读出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体积为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rgbClr val="0563C1"/>
              </a:buClr>
              <a:buSzPct val="70000"/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将石蜡放入量筒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钢针将其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压住，使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石蜡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完全浸没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水中，读出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此时的体积为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rgbClr val="0563C1"/>
              </a:buClr>
              <a:buSzPct val="70000"/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密度表达式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                                 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203828"/>
          <p:cNvGrpSpPr/>
          <p:nvPr/>
        </p:nvGrpSpPr>
        <p:grpSpPr>
          <a:xfrm>
            <a:off x="2513147" y="3662807"/>
            <a:ext cx="2412707" cy="823024"/>
            <a:chOff x="1398" y="2785"/>
            <a:chExt cx="1674" cy="434"/>
          </a:xfrm>
        </p:grpSpPr>
        <p:sp>
          <p:nvSpPr>
            <p:cNvPr id="203830" name="矩形 203829"/>
            <p:cNvSpPr/>
            <p:nvPr/>
          </p:nvSpPr>
          <p:spPr>
            <a:xfrm>
              <a:off x="1398" y="2908"/>
              <a:ext cx="858" cy="243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0563C1"/>
                </a:buClr>
                <a:buSzPct val="70000"/>
                <a:defRPr/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ρ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石蜡 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203831" name="直接连接符 203830"/>
            <p:cNvSpPr/>
            <p:nvPr/>
          </p:nvSpPr>
          <p:spPr>
            <a:xfrm>
              <a:off x="2208" y="3024"/>
              <a:ext cx="864" cy="0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3832" name="文本框 203831"/>
            <p:cNvSpPr txBox="1"/>
            <p:nvPr/>
          </p:nvSpPr>
          <p:spPr>
            <a:xfrm>
              <a:off x="2448" y="2785"/>
              <a:ext cx="624" cy="243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203833" name="文本框 203832"/>
            <p:cNvSpPr txBox="1"/>
            <p:nvPr/>
          </p:nvSpPr>
          <p:spPr>
            <a:xfrm>
              <a:off x="2256" y="2976"/>
              <a:ext cx="816" cy="243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61" name="文本框 18"/>
          <p:cNvSpPr txBox="1">
            <a:spLocks noChangeArrowheads="1"/>
          </p:cNvSpPr>
          <p:nvPr/>
        </p:nvSpPr>
        <p:spPr bwMode="auto">
          <a:xfrm>
            <a:off x="480578" y="-48126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defTabSz="685324">
              <a:defRPr sz="25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defRPr>
            </a:lvl1pPr>
          </a:lstStyle>
          <a:p>
            <a:r>
              <a:rPr lang="zh-CN" altLang="en-US" dirty="0"/>
              <a:t>探究新知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97" grpId="0"/>
      <p:bldP spid="203817" grpId="0"/>
      <p:bldP spid="20517" grpId="0"/>
      <p:bldP spid="203820" grpId="0" bldLvl="0" animBg="1"/>
      <p:bldP spid="20519" grpId="0"/>
      <p:bldP spid="203825" grpId="0" animBg="1"/>
      <p:bldP spid="2038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矩形 204801"/>
          <p:cNvSpPr/>
          <p:nvPr/>
        </p:nvSpPr>
        <p:spPr>
          <a:xfrm>
            <a:off x="166450" y="709613"/>
            <a:ext cx="8811101" cy="43767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②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助沉法（沉坠法）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天平、量筒、水、石蜡、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小石块、细线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)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204803" name="矩形 204802"/>
          <p:cNvSpPr/>
          <p:nvPr/>
        </p:nvSpPr>
        <p:spPr>
          <a:xfrm>
            <a:off x="423863" y="1669256"/>
            <a:ext cx="6131719" cy="31737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(2)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向量筒内倒入适量的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水；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(3)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用细线将小石块和石蜡拴住（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石蜡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上，石块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），先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将小石块浸没量筒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水中，读出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液面对应刻度为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(4)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再将它们共同浸没在量筒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水中，读出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液面对应刻度为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defRPr/>
            </a:pPr>
            <a:endParaRPr lang="zh-CN" altLang="en-US" sz="2400" b="1" baseline="-25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(5)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密度表达式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                              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204803"/>
          <p:cNvGrpSpPr/>
          <p:nvPr/>
        </p:nvGrpSpPr>
        <p:grpSpPr>
          <a:xfrm>
            <a:off x="2661670" y="4057886"/>
            <a:ext cx="2559719" cy="807853"/>
            <a:chOff x="1350" y="2793"/>
            <a:chExt cx="1776" cy="426"/>
          </a:xfrm>
        </p:grpSpPr>
        <p:sp>
          <p:nvSpPr>
            <p:cNvPr id="204805" name="矩形 204804"/>
            <p:cNvSpPr/>
            <p:nvPr/>
          </p:nvSpPr>
          <p:spPr>
            <a:xfrm>
              <a:off x="1350" y="2909"/>
              <a:ext cx="858" cy="243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0563C1"/>
                </a:buClr>
                <a:buSzPct val="70000"/>
                <a:defRPr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ρ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石蜡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204806" name="直接连接符 204805"/>
            <p:cNvSpPr/>
            <p:nvPr/>
          </p:nvSpPr>
          <p:spPr>
            <a:xfrm>
              <a:off x="2208" y="3024"/>
              <a:ext cx="864" cy="0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807" name="文本框 204806"/>
            <p:cNvSpPr txBox="1"/>
            <p:nvPr/>
          </p:nvSpPr>
          <p:spPr>
            <a:xfrm>
              <a:off x="2502" y="2793"/>
              <a:ext cx="624" cy="243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204808" name="文本框 204807"/>
            <p:cNvSpPr txBox="1"/>
            <p:nvPr/>
          </p:nvSpPr>
          <p:spPr>
            <a:xfrm>
              <a:off x="2256" y="2976"/>
              <a:ext cx="816" cy="243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7844314" y="1778794"/>
            <a:ext cx="1050131" cy="2594610"/>
            <a:chOff x="4626" y="1746"/>
            <a:chExt cx="882" cy="2179"/>
          </a:xfrm>
        </p:grpSpPr>
        <p:graphicFrame>
          <p:nvGraphicFramePr>
            <p:cNvPr id="204811" name="Object 7"/>
            <p:cNvGraphicFramePr>
              <a:graphicFrameLocks noChangeAspect="1"/>
            </p:cNvGraphicFramePr>
            <p:nvPr/>
          </p:nvGraphicFramePr>
          <p:xfrm>
            <a:off x="4626" y="1898"/>
            <a:ext cx="683" cy="20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20" r:id="rId3" imgW="789840" imgH="1758240" progId="">
                    <p:embed/>
                  </p:oleObj>
                </mc:Choice>
                <mc:Fallback>
                  <p:oleObj r:id="rId3" imgW="789840" imgH="1758240" progId="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26" y="1898"/>
                          <a:ext cx="683" cy="20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4" name="Group 8"/>
            <p:cNvGrpSpPr/>
            <p:nvPr/>
          </p:nvGrpSpPr>
          <p:grpSpPr>
            <a:xfrm>
              <a:off x="4816" y="1746"/>
              <a:ext cx="692" cy="1743"/>
              <a:chOff x="4816" y="1746"/>
              <a:chExt cx="692" cy="1743"/>
            </a:xfrm>
          </p:grpSpPr>
          <p:sp>
            <p:nvSpPr>
              <p:cNvPr id="204813" name="Line 9"/>
              <p:cNvSpPr/>
              <p:nvPr/>
            </p:nvSpPr>
            <p:spPr>
              <a:xfrm>
                <a:off x="4816" y="2709"/>
                <a:ext cx="290" cy="0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4814" name="Text Box 99"/>
              <p:cNvSpPr txBox="1"/>
              <p:nvPr/>
            </p:nvSpPr>
            <p:spPr>
              <a:xfrm>
                <a:off x="5211" y="2587"/>
                <a:ext cx="297" cy="3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altLang="zh-CN" sz="2400" b="1" i="1">
                    <a:solidFill>
                      <a:srgbClr val="00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V</a:t>
                </a:r>
                <a:r>
                  <a:rPr lang="en-US" altLang="zh-CN" sz="2400" b="1" baseline="-25000">
                    <a:solidFill>
                      <a:srgbClr val="00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lang="en-US" altLang="zh-CN" sz="2400" b="1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4815" name="Text Box 11"/>
              <p:cNvSpPr txBox="1"/>
              <p:nvPr/>
            </p:nvSpPr>
            <p:spPr>
              <a:xfrm>
                <a:off x="4873" y="2002"/>
                <a:ext cx="183" cy="62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altLang="zh-CN" sz="2400" b="1">
                    <a:solidFill>
                      <a:srgbClr val="11111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ml</a:t>
                </a:r>
              </a:p>
            </p:txBody>
          </p:sp>
          <p:grpSp>
            <p:nvGrpSpPr>
              <p:cNvPr id="5" name="Group 12"/>
              <p:cNvGrpSpPr/>
              <p:nvPr/>
            </p:nvGrpSpPr>
            <p:grpSpPr>
              <a:xfrm>
                <a:off x="4853" y="1746"/>
                <a:ext cx="217" cy="1743"/>
                <a:chOff x="4853" y="1746"/>
                <a:chExt cx="217" cy="1743"/>
              </a:xfrm>
            </p:grpSpPr>
            <p:graphicFrame>
              <p:nvGraphicFramePr>
                <p:cNvPr id="204817" name="Object 13"/>
                <p:cNvGraphicFramePr>
                  <a:graphicFrameLocks noChangeAspect="1"/>
                </p:cNvGraphicFramePr>
                <p:nvPr/>
              </p:nvGraphicFramePr>
              <p:xfrm>
                <a:off x="4854" y="2809"/>
                <a:ext cx="208" cy="254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76821" r:id="rId5" imgW="509760" imgH="509760" progId="">
                        <p:embed/>
                      </p:oleObj>
                    </mc:Choice>
                    <mc:Fallback>
                      <p:oleObj r:id="rId5" imgW="509760" imgH="509760" progId="">
                        <p:embed/>
                        <p:pic>
                          <p:nvPicPr>
                            <p:cNvPr id="0" name="Picture 3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854" y="2809"/>
                              <a:ext cx="208" cy="254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38100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204818" name="Object 14"/>
                <p:cNvGraphicFramePr>
                  <a:graphicFrameLocks noChangeAspect="1"/>
                </p:cNvGraphicFramePr>
                <p:nvPr/>
              </p:nvGraphicFramePr>
              <p:xfrm>
                <a:off x="4853" y="3316"/>
                <a:ext cx="217" cy="17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76822" r:id="rId7" imgW="740880" imgH="440640" progId="">
                        <p:embed/>
                      </p:oleObj>
                    </mc:Choice>
                    <mc:Fallback>
                      <p:oleObj r:id="rId7" imgW="740880" imgH="440640" progId="">
                        <p:embed/>
                        <p:pic>
                          <p:nvPicPr>
                            <p:cNvPr id="0" name="Picture 4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853" y="3316"/>
                              <a:ext cx="217" cy="17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38100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204819" name="Line 15"/>
                <p:cNvSpPr/>
                <p:nvPr/>
              </p:nvSpPr>
              <p:spPr>
                <a:xfrm>
                  <a:off x="4967" y="1746"/>
                  <a:ext cx="0" cy="1723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grpSp>
        <p:nvGrpSpPr>
          <p:cNvPr id="6" name="Group 16"/>
          <p:cNvGrpSpPr/>
          <p:nvPr/>
        </p:nvGrpSpPr>
        <p:grpSpPr>
          <a:xfrm>
            <a:off x="6872764" y="1493044"/>
            <a:ext cx="983456" cy="2897981"/>
            <a:chOff x="3731" y="1512"/>
            <a:chExt cx="826" cy="2434"/>
          </a:xfrm>
        </p:grpSpPr>
        <p:graphicFrame>
          <p:nvGraphicFramePr>
            <p:cNvPr id="204821" name="Object 17"/>
            <p:cNvGraphicFramePr>
              <a:graphicFrameLocks noChangeAspect="1"/>
            </p:cNvGraphicFramePr>
            <p:nvPr/>
          </p:nvGraphicFramePr>
          <p:xfrm>
            <a:off x="3731" y="1897"/>
            <a:ext cx="718" cy="20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23" r:id="rId9" imgW="789840" imgH="1758240" progId="">
                    <p:embed/>
                  </p:oleObj>
                </mc:Choice>
                <mc:Fallback>
                  <p:oleObj r:id="rId9" imgW="789840" imgH="1758240" progId="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31" y="1897"/>
                          <a:ext cx="718" cy="20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4822" name="Line 18"/>
            <p:cNvSpPr/>
            <p:nvPr/>
          </p:nvSpPr>
          <p:spPr>
            <a:xfrm>
              <a:off x="3946" y="2974"/>
              <a:ext cx="304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823" name="Text Box 99"/>
            <p:cNvSpPr txBox="1"/>
            <p:nvPr/>
          </p:nvSpPr>
          <p:spPr>
            <a:xfrm>
              <a:off x="4260" y="2897"/>
              <a:ext cx="297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400" b="1" i="1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baseline="-2500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endParaRPr lang="en-US" altLang="zh-CN" sz="2400" b="1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4824" name="Text Box 20"/>
            <p:cNvSpPr txBox="1"/>
            <p:nvPr/>
          </p:nvSpPr>
          <p:spPr>
            <a:xfrm>
              <a:off x="3995" y="2029"/>
              <a:ext cx="220" cy="62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400" b="1">
                  <a:solidFill>
                    <a:srgbClr val="11111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ml</a:t>
              </a:r>
            </a:p>
          </p:txBody>
        </p:sp>
        <p:grpSp>
          <p:nvGrpSpPr>
            <p:cNvPr id="7" name="Group 21"/>
            <p:cNvGrpSpPr/>
            <p:nvPr/>
          </p:nvGrpSpPr>
          <p:grpSpPr>
            <a:xfrm>
              <a:off x="3971" y="1512"/>
              <a:ext cx="229" cy="1769"/>
              <a:chOff x="3971" y="1512"/>
              <a:chExt cx="229" cy="1769"/>
            </a:xfrm>
          </p:grpSpPr>
          <p:graphicFrame>
            <p:nvGraphicFramePr>
              <p:cNvPr id="204826" name="Object 22"/>
              <p:cNvGraphicFramePr>
                <a:graphicFrameLocks noChangeAspect="1"/>
              </p:cNvGraphicFramePr>
              <p:nvPr/>
            </p:nvGraphicFramePr>
            <p:xfrm>
              <a:off x="3972" y="2593"/>
              <a:ext cx="228" cy="25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824" r:id="rId10" imgW="509760" imgH="509760" progId="">
                      <p:embed/>
                    </p:oleObj>
                  </mc:Choice>
                  <mc:Fallback>
                    <p:oleObj r:id="rId10" imgW="509760" imgH="509760" progId="">
                      <p:embed/>
                      <p:pic>
                        <p:nvPicPr>
                          <p:cNvPr id="0" name="Picture 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72" y="2593"/>
                            <a:ext cx="228" cy="25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04827" name="Object 23"/>
              <p:cNvGraphicFramePr>
                <a:graphicFrameLocks noChangeAspect="1"/>
              </p:cNvGraphicFramePr>
              <p:nvPr/>
            </p:nvGraphicFramePr>
            <p:xfrm>
              <a:off x="3971" y="3106"/>
              <a:ext cx="229" cy="1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825" r:id="rId11" imgW="740880" imgH="440640" progId="">
                      <p:embed/>
                    </p:oleObj>
                  </mc:Choice>
                  <mc:Fallback>
                    <p:oleObj r:id="rId11" imgW="740880" imgH="440640" progId="">
                      <p:embed/>
                      <p:pic>
                        <p:nvPicPr>
                          <p:cNvPr id="0" name="Picture 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71" y="3106"/>
                            <a:ext cx="229" cy="17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04828" name="Line 24"/>
              <p:cNvSpPr/>
              <p:nvPr/>
            </p:nvSpPr>
            <p:spPr>
              <a:xfrm>
                <a:off x="4091" y="1512"/>
                <a:ext cx="0" cy="1751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204829" name="矩形 204828"/>
          <p:cNvSpPr/>
          <p:nvPr/>
        </p:nvSpPr>
        <p:spPr>
          <a:xfrm>
            <a:off x="7101364" y="3207544"/>
            <a:ext cx="400050" cy="914400"/>
          </a:xfrm>
          <a:prstGeom prst="rect">
            <a:avLst/>
          </a:prstGeom>
          <a:solidFill>
            <a:schemeClr val="hlink">
              <a:alpha val="37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4830" name="矩形 204829"/>
          <p:cNvSpPr/>
          <p:nvPr/>
        </p:nvSpPr>
        <p:spPr>
          <a:xfrm>
            <a:off x="8072914" y="2914650"/>
            <a:ext cx="342900" cy="1200150"/>
          </a:xfrm>
          <a:prstGeom prst="rect">
            <a:avLst/>
          </a:prstGeom>
          <a:solidFill>
            <a:schemeClr val="hlink">
              <a:alpha val="52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4832" name="矩形 204831"/>
          <p:cNvSpPr/>
          <p:nvPr/>
        </p:nvSpPr>
        <p:spPr>
          <a:xfrm>
            <a:off x="604361" y="1305401"/>
            <a:ext cx="5377113" cy="3647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rgbClr val="0563C1"/>
              </a:buClr>
              <a:buSzPct val="70000"/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用调好的天平测出石蜡的质量为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18"/>
          <p:cNvSpPr txBox="1">
            <a:spLocks noChangeArrowheads="1"/>
          </p:cNvSpPr>
          <p:nvPr/>
        </p:nvSpPr>
        <p:spPr bwMode="auto">
          <a:xfrm>
            <a:off x="480578" y="-48126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defTabSz="685324">
              <a:defRPr sz="25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defRPr>
            </a:lvl1pPr>
          </a:lstStyle>
          <a:p>
            <a:r>
              <a:rPr lang="zh-CN" altLang="en-US" dirty="0"/>
              <a:t>探究新知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9" grpId="0" animBg="1"/>
      <p:bldP spid="204830" grpId="0" animBg="1"/>
      <p:bldP spid="2048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5" name="Text Box 5"/>
          <p:cNvSpPr txBox="1"/>
          <p:nvPr/>
        </p:nvSpPr>
        <p:spPr>
          <a:xfrm>
            <a:off x="348139" y="1424868"/>
            <a:ext cx="8470583" cy="28392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用调好的天平测出石蜡的质量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将细沙倒入量筒中，适量，摇匀，敦实，此时体积为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把量筒中细沙倒入白纸上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一部分，再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将蜡块放入量筒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中，再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把倒入白纸上的细沙倒回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量筒，摇匀，敦实，此时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体积为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密度表达式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                                   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05827" name="组合 205826"/>
          <p:cNvGrpSpPr/>
          <p:nvPr/>
        </p:nvGrpSpPr>
        <p:grpSpPr>
          <a:xfrm>
            <a:off x="2732359" y="3566075"/>
            <a:ext cx="2647637" cy="807854"/>
            <a:chOff x="1295" y="2793"/>
            <a:chExt cx="1837" cy="426"/>
          </a:xfrm>
        </p:grpSpPr>
        <p:sp>
          <p:nvSpPr>
            <p:cNvPr id="205828" name="矩形 205827"/>
            <p:cNvSpPr/>
            <p:nvPr/>
          </p:nvSpPr>
          <p:spPr>
            <a:xfrm>
              <a:off x="1295" y="2897"/>
              <a:ext cx="961" cy="26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buClr>
                  <a:srgbClr val="0563C1"/>
                </a:buClr>
                <a:buSzPct val="70000"/>
                <a:defRPr/>
              </a:pPr>
              <a:r>
                <a:rPr lang="en-US" altLang="zh-CN" sz="27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ρ</a:t>
              </a:r>
              <a:r>
                <a:rPr lang="zh-CN" altLang="en-US" sz="27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石蜡</a:t>
              </a:r>
              <a:r>
                <a:rPr lang="zh-CN" altLang="en-US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205829" name="直接连接符 205828"/>
            <p:cNvSpPr/>
            <p:nvPr/>
          </p:nvSpPr>
          <p:spPr>
            <a:xfrm>
              <a:off x="2208" y="3024"/>
              <a:ext cx="864" cy="0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830" name="文本框 205829"/>
            <p:cNvSpPr txBox="1"/>
            <p:nvPr/>
          </p:nvSpPr>
          <p:spPr>
            <a:xfrm>
              <a:off x="2508" y="2793"/>
              <a:ext cx="624" cy="243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205831" name="文本框 205830"/>
            <p:cNvSpPr txBox="1"/>
            <p:nvPr/>
          </p:nvSpPr>
          <p:spPr>
            <a:xfrm>
              <a:off x="2256" y="2976"/>
              <a:ext cx="816" cy="243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204802" name="矩形 204801"/>
          <p:cNvSpPr/>
          <p:nvPr/>
        </p:nvSpPr>
        <p:spPr>
          <a:xfrm>
            <a:off x="1800463" y="739544"/>
            <a:ext cx="5543074" cy="43767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24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沙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埋法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天平、量筒、细沙、石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蜡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8"/>
          <p:cNvSpPr txBox="1">
            <a:spLocks noChangeArrowheads="1"/>
          </p:cNvSpPr>
          <p:nvPr/>
        </p:nvSpPr>
        <p:spPr bwMode="auto">
          <a:xfrm>
            <a:off x="480578" y="-48126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defTabSz="685324">
              <a:defRPr sz="25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defRPr>
            </a:lvl1pPr>
          </a:lstStyle>
          <a:p>
            <a:r>
              <a:rPr lang="zh-CN" altLang="en-US" dirty="0"/>
              <a:t>探究新知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5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/>
          <p:nvPr/>
        </p:nvSpPr>
        <p:spPr>
          <a:xfrm>
            <a:off x="413903" y="1603711"/>
            <a:ext cx="4415272" cy="2285241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溶于水的物体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①沙埋法（可用面粉代替细沙）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②包上保鲜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膜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0884" name="Rectangle 2"/>
          <p:cNvSpPr/>
          <p:nvPr/>
        </p:nvSpPr>
        <p:spPr>
          <a:xfrm>
            <a:off x="5028486" y="1603711"/>
            <a:ext cx="3972639" cy="2285241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吸水的物体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①沙埋法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②包上保鲜膜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③测量体积前让它吸足水</a:t>
            </a:r>
          </a:p>
        </p:txBody>
      </p:sp>
      <p:sp>
        <p:nvSpPr>
          <p:cNvPr id="250885" name="文本框 250884"/>
          <p:cNvSpPr txBox="1"/>
          <p:nvPr/>
        </p:nvSpPr>
        <p:spPr>
          <a:xfrm>
            <a:off x="2483406" y="746760"/>
            <a:ext cx="4177189" cy="43767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补充：特殊物质体积处理方法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08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08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08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08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0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0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0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0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08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08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08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08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425" y="685078"/>
            <a:ext cx="5652173" cy="394034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026869" y="575106"/>
            <a:ext cx="1135527" cy="4160284"/>
            <a:chOff x="450329" y="1150512"/>
            <a:chExt cx="851646" cy="3120213"/>
          </a:xfrm>
        </p:grpSpPr>
        <p:sp>
          <p:nvSpPr>
            <p:cNvPr id="10" name="右箭头标注 7"/>
            <p:cNvSpPr/>
            <p:nvPr/>
          </p:nvSpPr>
          <p:spPr>
            <a:xfrm>
              <a:off x="464930" y="1150512"/>
              <a:ext cx="837045" cy="31202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60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TextBox 10"/>
            <p:cNvSpPr txBox="1"/>
            <p:nvPr/>
          </p:nvSpPr>
          <p:spPr>
            <a:xfrm>
              <a:off x="450329" y="1580010"/>
              <a:ext cx="553998" cy="269071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defTabSz="914400"/>
              <a:r>
                <a:rPr lang="zh-CN" altLang="en-US" sz="1800" b="1" spc="4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</a:t>
              </a:r>
              <a:r>
                <a:rPr lang="zh-CN" altLang="en-US" sz="1800" b="1" spc="4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片演示用天平和量筒测量固体和液体的密度</a:t>
              </a:r>
              <a:endParaRPr lang="zh-CN" altLang="en-US" sz="1800" b="1" spc="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3865" y="935831"/>
            <a:ext cx="8424386" cy="4131900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丽同学想知道家里一只陶瓷茶壶的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密度，她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用壶盖进行实验。</a:t>
            </a:r>
          </a:p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（1）将壶盖放在调好的天平的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左盘，往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右盘放入砝码并移动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游码，天平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平衡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时，砝码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的质量和游码的位置如图甲所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示，则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壶盖的质量为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g。</a:t>
            </a:r>
          </a:p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（2）如图乙所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示，将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壶盖浸没到装满水的烧杯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里，然后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把溢出的水倒入量筒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中，测出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水的体积为20cm</a:t>
            </a:r>
            <a:r>
              <a:rPr lang="zh-CN" altLang="en-US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，则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壶盖的密度是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g/cm</a:t>
            </a:r>
            <a:r>
              <a:rPr lang="zh-CN" alt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（3）用该方法测出壶盖的密度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比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真实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值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（填“偏大”或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“偏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小”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741808" y="2378533"/>
            <a:ext cx="677108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43.2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4244" y="3457363"/>
            <a:ext cx="677108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2.16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539534" y="4195777"/>
            <a:ext cx="756457" cy="43858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  <a:sym typeface="+mn-ea"/>
              </a:rPr>
              <a:t>偏大</a:t>
            </a:r>
          </a:p>
        </p:txBody>
      </p:sp>
      <p:grpSp>
        <p:nvGrpSpPr>
          <p:cNvPr id="24" name="组合 3">
            <a:extLst>
              <a:ext uri="{FF2B5EF4-FFF2-40B4-BE49-F238E27FC236}">
                <a16:creationId xmlns:a16="http://schemas.microsoft.com/office/drawing/2014/main" xmlns="" id="{880D068A-C4D3-4CA8-8107-ACC3E4615D45}"/>
              </a:ext>
            </a:extLst>
          </p:cNvPr>
          <p:cNvGrpSpPr>
            <a:grpSpLocks/>
          </p:cNvGrpSpPr>
          <p:nvPr/>
        </p:nvGrpSpPr>
        <p:grpSpPr bwMode="auto">
          <a:xfrm>
            <a:off x="3632200" y="452555"/>
            <a:ext cx="1879600" cy="477054"/>
            <a:chOff x="497257" y="753279"/>
            <a:chExt cx="1881032" cy="477860"/>
          </a:xfrm>
        </p:grpSpPr>
        <p:grpSp>
          <p:nvGrpSpPr>
            <p:cNvPr id="25" name="组合 2">
              <a:extLst>
                <a:ext uri="{FF2B5EF4-FFF2-40B4-BE49-F238E27FC236}">
                  <a16:creationId xmlns:a16="http://schemas.microsoft.com/office/drawing/2014/main" xmlns="" id="{F3FEBCD9-0BBF-41AD-9E0C-51DF35BCB8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F23DA430-D300-4107-95A5-C7494F70C584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微软雅黑"/>
                  <a:cs typeface="Times New Roman" pitchFamily="18" charset="0"/>
                </a:endParaRPr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E19F2603-3C66-4C95-8C49-35C570B42B5E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微软雅黑"/>
                  <a:cs typeface="Times New Roman" pitchFamily="18" charset="0"/>
                </a:endParaRPr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0F56C76A-20E6-4D17-9DC5-003774CEE3BA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微软雅黑"/>
                  <a:cs typeface="Times New Roman" pitchFamily="18" charset="0"/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EEAC10E9-BF01-4AB2-9728-E95443950972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微软雅黑"/>
                  <a:cs typeface="Times New Roman" pitchFamily="18" charset="0"/>
                </a:endParaRPr>
              </a:p>
            </p:txBody>
          </p:sp>
        </p:grpSp>
        <p:sp>
          <p:nvSpPr>
            <p:cNvPr id="26" name="矩形 1">
              <a:extLst>
                <a:ext uri="{FF2B5EF4-FFF2-40B4-BE49-F238E27FC236}">
                  <a16:creationId xmlns:a16="http://schemas.microsoft.com/office/drawing/2014/main" xmlns="" id="{1BE39B5F-B0BD-434A-BFBB-C5ED6D119D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378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连接中考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700" y="3676654"/>
            <a:ext cx="3164505" cy="1309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/>
        </p:nvSpPr>
        <p:spPr>
          <a:xfrm>
            <a:off x="2638425" y="504349"/>
            <a:ext cx="3529013" cy="4829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vert="horz" lIns="68580" tIns="34290" rIns="68580" bIns="34290" rtlCol="0" anchor="ctr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等体法”测物质的密度</a:t>
            </a:r>
          </a:p>
        </p:txBody>
      </p:sp>
      <p:grpSp>
        <p:nvGrpSpPr>
          <p:cNvPr id="306179" name="Group 3"/>
          <p:cNvGrpSpPr/>
          <p:nvPr/>
        </p:nvGrpSpPr>
        <p:grpSpPr>
          <a:xfrm>
            <a:off x="6995160" y="2821782"/>
            <a:ext cx="529590" cy="618649"/>
            <a:chOff x="2448" y="2688"/>
            <a:chExt cx="576" cy="720"/>
          </a:xfrm>
        </p:grpSpPr>
        <p:grpSp>
          <p:nvGrpSpPr>
            <p:cNvPr id="40980" name="Group 4"/>
            <p:cNvGrpSpPr/>
            <p:nvPr/>
          </p:nvGrpSpPr>
          <p:grpSpPr>
            <a:xfrm>
              <a:off x="2448" y="2699"/>
              <a:ext cx="576" cy="709"/>
              <a:chOff x="0" y="0"/>
              <a:chExt cx="1740" cy="1890"/>
            </a:xfrm>
          </p:grpSpPr>
          <p:sp>
            <p:nvSpPr>
              <p:cNvPr id="40983" name="AutoShape 5" descr="横虚线"/>
              <p:cNvSpPr/>
              <p:nvPr/>
            </p:nvSpPr>
            <p:spPr>
              <a:xfrm>
                <a:off x="225" y="930"/>
                <a:ext cx="1440" cy="960"/>
              </a:xfrm>
              <a:prstGeom prst="flowChartAlternateProcess">
                <a:avLst/>
              </a:prstGeom>
              <a:noFill/>
              <a:ln w="254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indent="0" eaLnBrk="1" hangingPunct="1">
                  <a:spcBef>
                    <a:spcPct val="0"/>
                  </a:spcBef>
                  <a:buNone/>
                  <a:defRPr/>
                </a:pPr>
                <a:endPara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0984" name="未知"/>
              <p:cNvSpPr/>
              <p:nvPr/>
            </p:nvSpPr>
            <p:spPr>
              <a:xfrm>
                <a:off x="0" y="0"/>
                <a:ext cx="1740" cy="1129"/>
              </a:xfrm>
              <a:custGeom>
                <a:avLst/>
                <a:gdLst/>
                <a:ahLst/>
                <a:cxnLst>
                  <a:cxn ang="0">
                    <a:pos x="225" y="1129"/>
                  </a:cxn>
                  <a:cxn ang="0">
                    <a:pos x="225" y="360"/>
                  </a:cxn>
                  <a:cxn ang="0">
                    <a:pos x="225" y="180"/>
                  </a:cxn>
                  <a:cxn ang="0">
                    <a:pos x="0" y="45"/>
                  </a:cxn>
                  <a:cxn ang="0">
                    <a:pos x="285" y="0"/>
                  </a:cxn>
                  <a:cxn ang="0">
                    <a:pos x="1740" y="0"/>
                  </a:cxn>
                  <a:cxn ang="0">
                    <a:pos x="1665" y="120"/>
                  </a:cxn>
                  <a:cxn ang="0">
                    <a:pos x="1665" y="1129"/>
                  </a:cxn>
                </a:cxnLst>
                <a:rect l="0" t="0" r="0" b="0"/>
                <a:pathLst>
                  <a:path w="1740" h="1129">
                    <a:moveTo>
                      <a:pt x="225" y="1129"/>
                    </a:moveTo>
                    <a:lnTo>
                      <a:pt x="225" y="360"/>
                    </a:lnTo>
                    <a:lnTo>
                      <a:pt x="225" y="180"/>
                    </a:lnTo>
                    <a:lnTo>
                      <a:pt x="0" y="45"/>
                    </a:lnTo>
                    <a:lnTo>
                      <a:pt x="285" y="0"/>
                    </a:lnTo>
                    <a:lnTo>
                      <a:pt x="1740" y="0"/>
                    </a:lnTo>
                    <a:lnTo>
                      <a:pt x="1665" y="120"/>
                    </a:lnTo>
                    <a:lnTo>
                      <a:pt x="1665" y="1129"/>
                    </a:ln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2540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40981" name="Rectangle 7" descr="5%"/>
            <p:cNvSpPr/>
            <p:nvPr/>
          </p:nvSpPr>
          <p:spPr>
            <a:xfrm>
              <a:off x="2544" y="2688"/>
              <a:ext cx="432" cy="702"/>
            </a:xfrm>
            <a:prstGeom prst="rect">
              <a:avLst/>
            </a:prstGeom>
            <a:pattFill prst="pct5">
              <a:fgClr>
                <a:srgbClr val="000000"/>
              </a:fgClr>
              <a:bgClr>
                <a:srgbClr val="FFFFFF"/>
              </a:bgClr>
            </a:pattFill>
            <a:ln w="9525" cap="flat" cmpd="sng">
              <a:solidFill>
                <a:srgbClr val="000000"/>
              </a:solidFill>
              <a:prstDash val="dashDot"/>
              <a:miter/>
              <a:headEnd type="none" w="med" len="med"/>
              <a:tailEnd type="none" w="med" len="med"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eaLnBrk="1" hangingPunct="1">
                <a:spcBef>
                  <a:spcPct val="0"/>
                </a:spcBef>
                <a:buNone/>
                <a:defRPr/>
              </a:pPr>
              <a:endPara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0982" name="Line 8"/>
            <p:cNvSpPr/>
            <p:nvPr/>
          </p:nvSpPr>
          <p:spPr>
            <a:xfrm>
              <a:off x="2544" y="2688"/>
              <a:ext cx="452" cy="0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6185" name="Group 9"/>
          <p:cNvGrpSpPr/>
          <p:nvPr/>
        </p:nvGrpSpPr>
        <p:grpSpPr>
          <a:xfrm>
            <a:off x="7003733" y="3835241"/>
            <a:ext cx="545306" cy="599599"/>
            <a:chOff x="0" y="0"/>
            <a:chExt cx="1154" cy="1002"/>
          </a:xfrm>
        </p:grpSpPr>
        <p:grpSp>
          <p:nvGrpSpPr>
            <p:cNvPr id="40974" name="Group 10"/>
            <p:cNvGrpSpPr/>
            <p:nvPr/>
          </p:nvGrpSpPr>
          <p:grpSpPr>
            <a:xfrm>
              <a:off x="0" y="15"/>
              <a:ext cx="1154" cy="987"/>
              <a:chOff x="0" y="0"/>
              <a:chExt cx="1740" cy="1890"/>
            </a:xfrm>
          </p:grpSpPr>
          <p:sp>
            <p:nvSpPr>
              <p:cNvPr id="40978" name="AutoShape 11" descr="横虚线"/>
              <p:cNvSpPr/>
              <p:nvPr/>
            </p:nvSpPr>
            <p:spPr>
              <a:xfrm>
                <a:off x="225" y="930"/>
                <a:ext cx="1440" cy="960"/>
              </a:xfrm>
              <a:prstGeom prst="flowChartAlternateProcess">
                <a:avLst/>
              </a:prstGeom>
              <a:noFill/>
              <a:ln w="254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indent="0" eaLnBrk="1" hangingPunct="1">
                  <a:spcBef>
                    <a:spcPct val="0"/>
                  </a:spcBef>
                  <a:buNone/>
                  <a:defRPr/>
                </a:pPr>
                <a:endPara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0979" name="未知"/>
              <p:cNvSpPr/>
              <p:nvPr/>
            </p:nvSpPr>
            <p:spPr>
              <a:xfrm>
                <a:off x="0" y="0"/>
                <a:ext cx="1740" cy="1129"/>
              </a:xfrm>
              <a:custGeom>
                <a:avLst/>
                <a:gdLst/>
                <a:ahLst/>
                <a:cxnLst>
                  <a:cxn ang="0">
                    <a:pos x="225" y="1129"/>
                  </a:cxn>
                  <a:cxn ang="0">
                    <a:pos x="225" y="360"/>
                  </a:cxn>
                  <a:cxn ang="0">
                    <a:pos x="225" y="180"/>
                  </a:cxn>
                  <a:cxn ang="0">
                    <a:pos x="0" y="45"/>
                  </a:cxn>
                  <a:cxn ang="0">
                    <a:pos x="285" y="0"/>
                  </a:cxn>
                  <a:cxn ang="0">
                    <a:pos x="1740" y="0"/>
                  </a:cxn>
                  <a:cxn ang="0">
                    <a:pos x="1665" y="120"/>
                  </a:cxn>
                  <a:cxn ang="0">
                    <a:pos x="1665" y="1129"/>
                  </a:cxn>
                </a:cxnLst>
                <a:rect l="0" t="0" r="0" b="0"/>
                <a:pathLst>
                  <a:path w="1740" h="1129">
                    <a:moveTo>
                      <a:pt x="225" y="1129"/>
                    </a:moveTo>
                    <a:lnTo>
                      <a:pt x="225" y="360"/>
                    </a:lnTo>
                    <a:lnTo>
                      <a:pt x="225" y="180"/>
                    </a:lnTo>
                    <a:lnTo>
                      <a:pt x="0" y="45"/>
                    </a:lnTo>
                    <a:lnTo>
                      <a:pt x="285" y="0"/>
                    </a:lnTo>
                    <a:lnTo>
                      <a:pt x="1740" y="0"/>
                    </a:lnTo>
                    <a:lnTo>
                      <a:pt x="1665" y="120"/>
                    </a:lnTo>
                    <a:lnTo>
                      <a:pt x="1665" y="1129"/>
                    </a:ln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2540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40975" name="Group 13"/>
            <p:cNvGrpSpPr/>
            <p:nvPr/>
          </p:nvGrpSpPr>
          <p:grpSpPr>
            <a:xfrm>
              <a:off x="168" y="0"/>
              <a:ext cx="905" cy="990"/>
              <a:chOff x="0" y="0"/>
              <a:chExt cx="1690" cy="624"/>
            </a:xfrm>
          </p:grpSpPr>
          <p:sp>
            <p:nvSpPr>
              <p:cNvPr id="40976" name="Rectangle 14" descr="横虚线"/>
              <p:cNvSpPr/>
              <p:nvPr/>
            </p:nvSpPr>
            <p:spPr>
              <a:xfrm>
                <a:off x="41" y="50"/>
                <a:ext cx="1629" cy="574"/>
              </a:xfrm>
              <a:prstGeom prst="rect">
                <a:avLst/>
              </a:prstGeom>
              <a:blipFill rotWithShape="0">
                <a:blip r:embed="rId4" cstate="print"/>
              </a:blipFill>
              <a:ln w="9525">
                <a:noFill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indent="0" eaLnBrk="1" hangingPunct="1">
                  <a:spcBef>
                    <a:spcPct val="0"/>
                  </a:spcBef>
                  <a:buNone/>
                  <a:defRPr/>
                </a:pPr>
                <a:endPara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0977" name="Line 15"/>
              <p:cNvSpPr/>
              <p:nvPr/>
            </p:nvSpPr>
            <p:spPr>
              <a:xfrm>
                <a:off x="0" y="0"/>
                <a:ext cx="1690" cy="0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306192" name="Group 16"/>
          <p:cNvGrpSpPr/>
          <p:nvPr/>
        </p:nvGrpSpPr>
        <p:grpSpPr>
          <a:xfrm>
            <a:off x="6960870" y="1878330"/>
            <a:ext cx="519589" cy="586264"/>
            <a:chOff x="0" y="0"/>
            <a:chExt cx="1740" cy="1890"/>
          </a:xfrm>
        </p:grpSpPr>
        <p:sp>
          <p:nvSpPr>
            <p:cNvPr id="40972" name="AutoShape 17" descr="横虚线"/>
            <p:cNvSpPr/>
            <p:nvPr/>
          </p:nvSpPr>
          <p:spPr>
            <a:xfrm>
              <a:off x="225" y="930"/>
              <a:ext cx="1440" cy="960"/>
            </a:xfrm>
            <a:prstGeom prst="flowChartAlternateProcess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eaLnBrk="1" hangingPunct="1">
                <a:spcBef>
                  <a:spcPct val="0"/>
                </a:spcBef>
                <a:buNone/>
                <a:defRPr/>
              </a:pPr>
              <a:endPara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0973" name="未知"/>
            <p:cNvSpPr/>
            <p:nvPr/>
          </p:nvSpPr>
          <p:spPr>
            <a:xfrm>
              <a:off x="0" y="0"/>
              <a:ext cx="1740" cy="1129"/>
            </a:xfrm>
            <a:custGeom>
              <a:avLst/>
              <a:gdLst/>
              <a:ahLst/>
              <a:cxnLst>
                <a:cxn ang="0">
                  <a:pos x="225" y="1129"/>
                </a:cxn>
                <a:cxn ang="0">
                  <a:pos x="225" y="360"/>
                </a:cxn>
                <a:cxn ang="0">
                  <a:pos x="225" y="180"/>
                </a:cxn>
                <a:cxn ang="0">
                  <a:pos x="0" y="45"/>
                </a:cxn>
                <a:cxn ang="0">
                  <a:pos x="285" y="0"/>
                </a:cxn>
                <a:cxn ang="0">
                  <a:pos x="1740" y="0"/>
                </a:cxn>
                <a:cxn ang="0">
                  <a:pos x="1665" y="120"/>
                </a:cxn>
                <a:cxn ang="0">
                  <a:pos x="1665" y="1129"/>
                </a:cxn>
              </a:cxnLst>
              <a:rect l="0" t="0" r="0" b="0"/>
              <a:pathLst>
                <a:path w="1740" h="1129">
                  <a:moveTo>
                    <a:pt x="225" y="1129"/>
                  </a:moveTo>
                  <a:lnTo>
                    <a:pt x="225" y="360"/>
                  </a:lnTo>
                  <a:lnTo>
                    <a:pt x="225" y="180"/>
                  </a:lnTo>
                  <a:lnTo>
                    <a:pt x="0" y="45"/>
                  </a:lnTo>
                  <a:lnTo>
                    <a:pt x="285" y="0"/>
                  </a:lnTo>
                  <a:lnTo>
                    <a:pt x="1740" y="0"/>
                  </a:lnTo>
                  <a:lnTo>
                    <a:pt x="1665" y="120"/>
                  </a:lnTo>
                  <a:lnTo>
                    <a:pt x="1665" y="1129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  <a:ln w="254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06195" name="Text Box 19"/>
          <p:cNvSpPr txBox="1"/>
          <p:nvPr/>
        </p:nvSpPr>
        <p:spPr>
          <a:xfrm>
            <a:off x="7629048" y="1945958"/>
            <a:ext cx="1514951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50000"/>
              </a:spcBef>
              <a:buNone/>
              <a:defRPr/>
            </a:pPr>
            <a:r>
              <a:rPr lang="zh-CN" alt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空烧杯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18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1800" b="1" baseline="-25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6196" name="Text Box 20"/>
          <p:cNvSpPr txBox="1"/>
          <p:nvPr/>
        </p:nvSpPr>
        <p:spPr>
          <a:xfrm>
            <a:off x="7635717" y="2831307"/>
            <a:ext cx="1737836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50000"/>
              </a:spcBef>
              <a:buNone/>
              <a:defRPr/>
            </a:pPr>
            <a:r>
              <a:rPr lang="zh-CN" alt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杯和满水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18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1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6197" name="Rectangle 21"/>
          <p:cNvSpPr/>
          <p:nvPr/>
        </p:nvSpPr>
        <p:spPr>
          <a:xfrm>
            <a:off x="7562850" y="3882867"/>
            <a:ext cx="1569982" cy="34624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zh-CN" alt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杯和满盐水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18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1800" b="1" baseline="-25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6198" name="Text Box 22"/>
          <p:cNvSpPr txBox="1"/>
          <p:nvPr/>
        </p:nvSpPr>
        <p:spPr>
          <a:xfrm>
            <a:off x="386239" y="1071087"/>
            <a:ext cx="8511540" cy="8072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50000"/>
              </a:spcBef>
              <a:buNone/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一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利用天平（带砝码）、烧杯（或空瓶）、足量的水、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盐水，测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盐水的密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度 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7202" name="Text Box 2"/>
          <p:cNvSpPr txBox="1"/>
          <p:nvPr/>
        </p:nvSpPr>
        <p:spPr>
          <a:xfrm>
            <a:off x="386239" y="1945958"/>
            <a:ext cx="5983605" cy="30232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just" eaLnBrk="1" hangingPunct="1">
              <a:spcBef>
                <a:spcPts val="0"/>
              </a:spcBef>
              <a:buNone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步骤： 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调节天平使天平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平衡，测出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空烧杯的质量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 eaLnBrk="1" hangingPunct="1">
              <a:spcBef>
                <a:spcPts val="0"/>
              </a:spcBef>
              <a:buNone/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烧杯中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装满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水，测出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烧杯和水的总质量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-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水的质量为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-m</a:t>
            </a:r>
            <a:r>
              <a:rPr lang="en-US" altLang="zh-CN" sz="2400" b="1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 eaLnBrk="1" hangingPunct="1">
              <a:spcBef>
                <a:spcPts val="0"/>
              </a:spcBef>
              <a:buNone/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倒掉烧杯中的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水，</a:t>
            </a:r>
            <a:r>
              <a:rPr lang="zh-CN" altLang="en-US" sz="24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装满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盐水，测出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烧杯和盐水的总质量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-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盐水的质量为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-m</a:t>
            </a:r>
            <a:r>
              <a:rPr lang="en-US" altLang="zh-CN" sz="2400" b="1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 eaLnBrk="1" hangingPunct="1">
              <a:spcBef>
                <a:spcPts val="0"/>
              </a:spcBef>
              <a:buNone/>
              <a:defRPr/>
            </a:pP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 eaLnBrk="1" hangingPunct="1">
              <a:spcBef>
                <a:spcPts val="0"/>
              </a:spcBef>
              <a:buNone/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液体的密度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盐水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</a:p>
        </p:txBody>
      </p:sp>
      <p:graphicFrame>
        <p:nvGraphicFramePr>
          <p:cNvPr id="307204" name="Object 4" descr="学科网(www.zxxk.com)--教育资源门户，提供试卷、教案、课件、论文、素材及各类教学资源下载，还有大量而丰富的教学相关资讯！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3832478"/>
              </p:ext>
            </p:extLst>
          </p:nvPr>
        </p:nvGraphicFramePr>
        <p:xfrm>
          <a:off x="3214211" y="4143375"/>
          <a:ext cx="1501140" cy="870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7" r:id="rId5" imgW="774364" imgH="444307" progId="">
                  <p:embed/>
                </p:oleObj>
              </mc:Choice>
              <mc:Fallback>
                <p:oleObj r:id="rId5" imgW="774364" imgH="444307" progId="">
                  <p:embed/>
                  <p:pic>
                    <p:nvPicPr>
                      <p:cNvPr id="0" name="Picture 22" descr="学科网(www.zxxk.com)--教育资源门户，提供试卷、教案、课件、论文、素材及各类教学资源下载，还有大量而丰富的教学相关资讯！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4211" y="4143375"/>
                        <a:ext cx="1501140" cy="8705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左右箭头 2"/>
          <p:cNvSpPr/>
          <p:nvPr/>
        </p:nvSpPr>
        <p:spPr>
          <a:xfrm>
            <a:off x="6408897" y="2083118"/>
            <a:ext cx="560546" cy="8382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" name="左右箭头 4"/>
          <p:cNvSpPr/>
          <p:nvPr/>
        </p:nvSpPr>
        <p:spPr>
          <a:xfrm>
            <a:off x="6391275" y="2972753"/>
            <a:ext cx="569595" cy="8048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6" name="左右箭头 5"/>
          <p:cNvSpPr/>
          <p:nvPr/>
        </p:nvSpPr>
        <p:spPr>
          <a:xfrm>
            <a:off x="6378417" y="3998595"/>
            <a:ext cx="582454" cy="8572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7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7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6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6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6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6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07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07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6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6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30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95" grpId="0"/>
      <p:bldP spid="306196" grpId="0"/>
      <p:bldP spid="306197" grpId="0"/>
      <p:bldP spid="306198" grpId="0"/>
      <p:bldP spid="3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2"/>
          <p:cNvSpPr txBox="1"/>
          <p:nvPr/>
        </p:nvSpPr>
        <p:spPr>
          <a:xfrm>
            <a:off x="474107" y="1693782"/>
            <a:ext cx="5262086" cy="33009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just" eaLnBrk="1" hangingPunct="1">
              <a:spcBef>
                <a:spcPts val="0"/>
              </a:spcBef>
              <a:buNone/>
              <a:defRPr/>
            </a:pPr>
            <a:r>
              <a:rPr lang="zh-CN" altLang="en-US" sz="23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步骤：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3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3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调节天平使天平</a:t>
            </a:r>
            <a:r>
              <a:rPr lang="zh-CN" altLang="en-US" sz="23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平衡，测出</a:t>
            </a:r>
            <a:r>
              <a:rPr lang="zh-CN" altLang="en-US" sz="23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小石块的质量</a:t>
            </a:r>
            <a:r>
              <a:rPr lang="en-US" altLang="zh-CN" sz="23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3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 sz="2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 eaLnBrk="1" hangingPunct="1">
              <a:spcBef>
                <a:spcPts val="0"/>
              </a:spcBef>
              <a:buNone/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3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3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烧杯中</a:t>
            </a:r>
            <a:r>
              <a:rPr lang="zh-CN" altLang="en-US" sz="23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装满</a:t>
            </a:r>
            <a:r>
              <a:rPr lang="zh-CN" altLang="en-US" sz="23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水，测出</a:t>
            </a:r>
            <a:r>
              <a:rPr lang="zh-CN" altLang="en-US" sz="23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烧杯和水的总质量</a:t>
            </a:r>
            <a:r>
              <a:rPr lang="en-US" altLang="zh-CN" sz="23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300" b="1" baseline="-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3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 </a:t>
            </a:r>
            <a:endParaRPr lang="zh-CN" altLang="en-US" sz="2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 eaLnBrk="1" hangingPunct="1">
              <a:spcBef>
                <a:spcPts val="0"/>
              </a:spcBef>
              <a:buNone/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3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3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把拴好细线的小石块慢慢浸没到烧杯</a:t>
            </a:r>
            <a:r>
              <a:rPr lang="zh-CN" altLang="en-US" sz="23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底部，</a:t>
            </a:r>
            <a:r>
              <a:rPr lang="zh-CN" altLang="en-US" sz="23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直到</a:t>
            </a:r>
            <a:r>
              <a:rPr lang="zh-CN" altLang="en-US" sz="23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没有水</a:t>
            </a:r>
            <a:r>
              <a:rPr lang="zh-CN" altLang="en-US" sz="23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溢出</a:t>
            </a:r>
            <a:r>
              <a:rPr lang="zh-CN" altLang="en-US" sz="23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，测出</a:t>
            </a:r>
            <a:r>
              <a:rPr lang="zh-CN" altLang="en-US" sz="23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烧杯、剩余水、小石块的总质量</a:t>
            </a:r>
            <a:r>
              <a:rPr lang="en-US" altLang="zh-CN" sz="23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300" b="1" baseline="-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3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</a:t>
            </a:r>
            <a:r>
              <a:rPr lang="zh-CN" altLang="en-US" sz="23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溢出水的质量为</a:t>
            </a:r>
            <a:r>
              <a:rPr lang="en-US" altLang="zh-CN" sz="23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3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3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300" b="1" baseline="-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3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3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300" b="1" baseline="-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3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 sz="2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 eaLnBrk="1" hangingPunct="1">
              <a:spcBef>
                <a:spcPts val="0"/>
              </a:spcBef>
              <a:buNone/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3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小石块的密度</a:t>
            </a:r>
            <a:r>
              <a:rPr lang="en-US" altLang="zh-CN" sz="2300" b="1" i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en-US" altLang="zh-CN" sz="23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</a:p>
        </p:txBody>
      </p:sp>
      <p:grpSp>
        <p:nvGrpSpPr>
          <p:cNvPr id="309250" name="Group 2"/>
          <p:cNvGrpSpPr/>
          <p:nvPr/>
        </p:nvGrpSpPr>
        <p:grpSpPr>
          <a:xfrm>
            <a:off x="6420326" y="2459356"/>
            <a:ext cx="661035" cy="741521"/>
            <a:chOff x="0" y="0"/>
            <a:chExt cx="1154" cy="1002"/>
          </a:xfrm>
        </p:grpSpPr>
        <p:grpSp>
          <p:nvGrpSpPr>
            <p:cNvPr id="43024" name="Group 3"/>
            <p:cNvGrpSpPr/>
            <p:nvPr/>
          </p:nvGrpSpPr>
          <p:grpSpPr>
            <a:xfrm>
              <a:off x="0" y="15"/>
              <a:ext cx="1154" cy="987"/>
              <a:chOff x="0" y="0"/>
              <a:chExt cx="1740" cy="1890"/>
            </a:xfrm>
          </p:grpSpPr>
          <p:sp>
            <p:nvSpPr>
              <p:cNvPr id="43028" name="AutoShape 4" descr="横虚线"/>
              <p:cNvSpPr/>
              <p:nvPr/>
            </p:nvSpPr>
            <p:spPr>
              <a:xfrm>
                <a:off x="225" y="930"/>
                <a:ext cx="1440" cy="960"/>
              </a:xfrm>
              <a:prstGeom prst="flowChartAlternateProcess">
                <a:avLst/>
              </a:prstGeom>
              <a:noFill/>
              <a:ln w="254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indent="0" eaLnBrk="1" hangingPunct="1">
                  <a:spcBef>
                    <a:spcPct val="0"/>
                  </a:spcBef>
                  <a:buNone/>
                  <a:defRPr/>
                </a:pPr>
                <a:endPara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3029" name="未知"/>
              <p:cNvSpPr/>
              <p:nvPr/>
            </p:nvSpPr>
            <p:spPr>
              <a:xfrm>
                <a:off x="0" y="0"/>
                <a:ext cx="1740" cy="1129"/>
              </a:xfrm>
              <a:custGeom>
                <a:avLst/>
                <a:gdLst/>
                <a:ahLst/>
                <a:cxnLst>
                  <a:cxn ang="0">
                    <a:pos x="225" y="1129"/>
                  </a:cxn>
                  <a:cxn ang="0">
                    <a:pos x="225" y="360"/>
                  </a:cxn>
                  <a:cxn ang="0">
                    <a:pos x="225" y="180"/>
                  </a:cxn>
                  <a:cxn ang="0">
                    <a:pos x="0" y="45"/>
                  </a:cxn>
                  <a:cxn ang="0">
                    <a:pos x="285" y="0"/>
                  </a:cxn>
                  <a:cxn ang="0">
                    <a:pos x="1740" y="0"/>
                  </a:cxn>
                  <a:cxn ang="0">
                    <a:pos x="1665" y="120"/>
                  </a:cxn>
                  <a:cxn ang="0">
                    <a:pos x="1665" y="1129"/>
                  </a:cxn>
                </a:cxnLst>
                <a:rect l="0" t="0" r="0" b="0"/>
                <a:pathLst>
                  <a:path w="1740" h="1129">
                    <a:moveTo>
                      <a:pt x="225" y="1129"/>
                    </a:moveTo>
                    <a:lnTo>
                      <a:pt x="225" y="360"/>
                    </a:lnTo>
                    <a:lnTo>
                      <a:pt x="225" y="180"/>
                    </a:lnTo>
                    <a:lnTo>
                      <a:pt x="0" y="45"/>
                    </a:lnTo>
                    <a:lnTo>
                      <a:pt x="285" y="0"/>
                    </a:lnTo>
                    <a:lnTo>
                      <a:pt x="1740" y="0"/>
                    </a:lnTo>
                    <a:lnTo>
                      <a:pt x="1665" y="120"/>
                    </a:lnTo>
                    <a:lnTo>
                      <a:pt x="1665" y="1129"/>
                    </a:ln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2540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43025" name="Group 6"/>
            <p:cNvGrpSpPr/>
            <p:nvPr/>
          </p:nvGrpSpPr>
          <p:grpSpPr>
            <a:xfrm>
              <a:off x="168" y="0"/>
              <a:ext cx="905" cy="990"/>
              <a:chOff x="0" y="0"/>
              <a:chExt cx="1690" cy="624"/>
            </a:xfrm>
          </p:grpSpPr>
          <p:sp>
            <p:nvSpPr>
              <p:cNvPr id="43026" name="Rectangle 7" descr="横虚线"/>
              <p:cNvSpPr/>
              <p:nvPr/>
            </p:nvSpPr>
            <p:spPr>
              <a:xfrm>
                <a:off x="41" y="50"/>
                <a:ext cx="1629" cy="574"/>
              </a:xfrm>
              <a:prstGeom prst="rect">
                <a:avLst/>
              </a:prstGeom>
              <a:blipFill rotWithShape="0">
                <a:blip r:embed="rId2" cstate="print"/>
              </a:blipFill>
              <a:ln w="9525">
                <a:noFill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indent="0" eaLnBrk="1" hangingPunct="1">
                  <a:spcBef>
                    <a:spcPct val="0"/>
                  </a:spcBef>
                  <a:buNone/>
                  <a:defRPr/>
                </a:pPr>
                <a:endPara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3027" name="Line 8"/>
              <p:cNvSpPr/>
              <p:nvPr/>
            </p:nvSpPr>
            <p:spPr>
              <a:xfrm>
                <a:off x="0" y="0"/>
                <a:ext cx="1690" cy="0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pic>
        <p:nvPicPr>
          <p:cNvPr id="309257" name="Picture 9" descr="123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486049" y="1685449"/>
            <a:ext cx="628650" cy="4024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258" name="Text Box 10"/>
          <p:cNvSpPr txBox="1"/>
          <p:nvPr/>
        </p:nvSpPr>
        <p:spPr>
          <a:xfrm>
            <a:off x="7265671" y="1782604"/>
            <a:ext cx="1335404" cy="3185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90000"/>
              </a:lnSpc>
              <a:spcBef>
                <a:spcPct val="50000"/>
              </a:spcBef>
              <a:buNone/>
              <a:defRPr/>
            </a:pPr>
            <a:r>
              <a:rPr lang="zh-CN" alt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石块质量</a:t>
            </a:r>
            <a:r>
              <a:rPr lang="en-US" altLang="zh-CN"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endParaRPr lang="en-US" altLang="zh-CN" sz="1800" b="1" i="1" baseline="-25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9260" name="Rectangle 12"/>
          <p:cNvSpPr/>
          <p:nvPr/>
        </p:nvSpPr>
        <p:spPr>
          <a:xfrm>
            <a:off x="7265672" y="3629197"/>
            <a:ext cx="1335404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zh-CN" alt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杯、剩余水、石块总质量</a:t>
            </a:r>
            <a:r>
              <a:rPr lang="en-US" altLang="zh-CN"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18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altLang="zh-CN" sz="1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09261" name="Group 13"/>
          <p:cNvGrpSpPr/>
          <p:nvPr/>
        </p:nvGrpSpPr>
        <p:grpSpPr>
          <a:xfrm>
            <a:off x="6403181" y="3519011"/>
            <a:ext cx="711518" cy="800100"/>
            <a:chOff x="0" y="0"/>
            <a:chExt cx="2083" cy="1995"/>
          </a:xfrm>
        </p:grpSpPr>
        <p:grpSp>
          <p:nvGrpSpPr>
            <p:cNvPr id="43017" name="Group 14"/>
            <p:cNvGrpSpPr/>
            <p:nvPr/>
          </p:nvGrpSpPr>
          <p:grpSpPr>
            <a:xfrm>
              <a:off x="0" y="153"/>
              <a:ext cx="2022" cy="1842"/>
              <a:chOff x="0" y="0"/>
              <a:chExt cx="1740" cy="1890"/>
            </a:xfrm>
          </p:grpSpPr>
          <p:sp>
            <p:nvSpPr>
              <p:cNvPr id="43022" name="AutoShape 15" descr="横虚线"/>
              <p:cNvSpPr/>
              <p:nvPr/>
            </p:nvSpPr>
            <p:spPr>
              <a:xfrm>
                <a:off x="225" y="930"/>
                <a:ext cx="1440" cy="960"/>
              </a:xfrm>
              <a:prstGeom prst="flowChartAlternateProcess">
                <a:avLst/>
              </a:prstGeom>
              <a:noFill/>
              <a:ln w="254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indent="0" eaLnBrk="1" hangingPunct="1">
                  <a:spcBef>
                    <a:spcPct val="0"/>
                  </a:spcBef>
                  <a:buNone/>
                  <a:defRPr/>
                </a:pPr>
                <a:endPara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3023" name="未知"/>
              <p:cNvSpPr/>
              <p:nvPr/>
            </p:nvSpPr>
            <p:spPr>
              <a:xfrm>
                <a:off x="0" y="0"/>
                <a:ext cx="1740" cy="1129"/>
              </a:xfrm>
              <a:custGeom>
                <a:avLst/>
                <a:gdLst/>
                <a:ahLst/>
                <a:cxnLst>
                  <a:cxn ang="0">
                    <a:pos x="225" y="1129"/>
                  </a:cxn>
                  <a:cxn ang="0">
                    <a:pos x="225" y="360"/>
                  </a:cxn>
                  <a:cxn ang="0">
                    <a:pos x="225" y="180"/>
                  </a:cxn>
                  <a:cxn ang="0">
                    <a:pos x="0" y="45"/>
                  </a:cxn>
                  <a:cxn ang="0">
                    <a:pos x="285" y="0"/>
                  </a:cxn>
                  <a:cxn ang="0">
                    <a:pos x="1740" y="0"/>
                  </a:cxn>
                  <a:cxn ang="0">
                    <a:pos x="1665" y="120"/>
                  </a:cxn>
                  <a:cxn ang="0">
                    <a:pos x="1665" y="1129"/>
                  </a:cxn>
                </a:cxnLst>
                <a:rect l="0" t="0" r="0" b="0"/>
                <a:pathLst>
                  <a:path w="1740" h="1129">
                    <a:moveTo>
                      <a:pt x="225" y="1129"/>
                    </a:moveTo>
                    <a:lnTo>
                      <a:pt x="225" y="360"/>
                    </a:lnTo>
                    <a:lnTo>
                      <a:pt x="225" y="180"/>
                    </a:lnTo>
                    <a:lnTo>
                      <a:pt x="0" y="45"/>
                    </a:lnTo>
                    <a:lnTo>
                      <a:pt x="285" y="0"/>
                    </a:lnTo>
                    <a:lnTo>
                      <a:pt x="1740" y="0"/>
                    </a:lnTo>
                    <a:lnTo>
                      <a:pt x="1665" y="120"/>
                    </a:lnTo>
                    <a:lnTo>
                      <a:pt x="1665" y="1129"/>
                    </a:ln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2540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43018" name="Rectangle 17" descr="横虚线"/>
            <p:cNvSpPr/>
            <p:nvPr/>
          </p:nvSpPr>
          <p:spPr>
            <a:xfrm>
              <a:off x="300" y="192"/>
              <a:ext cx="1580" cy="1755"/>
            </a:xfrm>
            <a:prstGeom prst="rect">
              <a:avLst/>
            </a:prstGeom>
            <a:blipFill rotWithShape="0">
              <a:blip r:embed="rId2" cstate="print"/>
            </a:blipFill>
            <a:ln w="9525">
              <a:noFill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eaLnBrk="1" hangingPunct="1">
                <a:spcBef>
                  <a:spcPct val="0"/>
                </a:spcBef>
                <a:buNone/>
                <a:defRPr/>
              </a:pPr>
              <a:endPara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43019" name="Group 18"/>
            <p:cNvGrpSpPr/>
            <p:nvPr/>
          </p:nvGrpSpPr>
          <p:grpSpPr>
            <a:xfrm>
              <a:off x="862" y="0"/>
              <a:ext cx="1221" cy="1992"/>
              <a:chOff x="0" y="0"/>
              <a:chExt cx="1221" cy="1992"/>
            </a:xfrm>
          </p:grpSpPr>
          <p:pic>
            <p:nvPicPr>
              <p:cNvPr id="43020" name="Picture 19" descr="1234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0" y="1492"/>
                <a:ext cx="890" cy="5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3021" name="未知"/>
              <p:cNvSpPr/>
              <p:nvPr/>
            </p:nvSpPr>
            <p:spPr>
              <a:xfrm>
                <a:off x="441" y="0"/>
                <a:ext cx="780" cy="1933"/>
              </a:xfrm>
              <a:custGeom>
                <a:avLst/>
                <a:gdLst/>
                <a:ahLst/>
                <a:cxnLst>
                  <a:cxn ang="0">
                    <a:pos x="0" y="1933"/>
                  </a:cxn>
                  <a:cxn ang="0">
                    <a:pos x="45" y="1663"/>
                  </a:cxn>
                  <a:cxn ang="0">
                    <a:pos x="90" y="1348"/>
                  </a:cxn>
                  <a:cxn ang="0">
                    <a:pos x="135" y="1003"/>
                  </a:cxn>
                  <a:cxn ang="0">
                    <a:pos x="210" y="628"/>
                  </a:cxn>
                  <a:cxn ang="0">
                    <a:pos x="255" y="478"/>
                  </a:cxn>
                  <a:cxn ang="0">
                    <a:pos x="270" y="433"/>
                  </a:cxn>
                  <a:cxn ang="0">
                    <a:pos x="315" y="103"/>
                  </a:cxn>
                  <a:cxn ang="0">
                    <a:pos x="360" y="88"/>
                  </a:cxn>
                  <a:cxn ang="0">
                    <a:pos x="525" y="13"/>
                  </a:cxn>
                  <a:cxn ang="0">
                    <a:pos x="720" y="28"/>
                  </a:cxn>
                  <a:cxn ang="0">
                    <a:pos x="750" y="118"/>
                  </a:cxn>
                  <a:cxn ang="0">
                    <a:pos x="780" y="1033"/>
                  </a:cxn>
                </a:cxnLst>
                <a:rect l="0" t="0" r="0" b="0"/>
                <a:pathLst>
                  <a:path w="780" h="1933">
                    <a:moveTo>
                      <a:pt x="0" y="1933"/>
                    </a:moveTo>
                    <a:cubicBezTo>
                      <a:pt x="10" y="1829"/>
                      <a:pt x="26" y="1760"/>
                      <a:pt x="45" y="1663"/>
                    </a:cubicBezTo>
                    <a:cubicBezTo>
                      <a:pt x="56" y="1514"/>
                      <a:pt x="60" y="1468"/>
                      <a:pt x="90" y="1348"/>
                    </a:cubicBezTo>
                    <a:cubicBezTo>
                      <a:pt x="100" y="1236"/>
                      <a:pt x="99" y="1111"/>
                      <a:pt x="135" y="1003"/>
                    </a:cubicBezTo>
                    <a:cubicBezTo>
                      <a:pt x="151" y="874"/>
                      <a:pt x="182" y="754"/>
                      <a:pt x="210" y="628"/>
                    </a:cubicBezTo>
                    <a:cubicBezTo>
                      <a:pt x="225" y="560"/>
                      <a:pt x="230" y="553"/>
                      <a:pt x="255" y="478"/>
                    </a:cubicBezTo>
                    <a:cubicBezTo>
                      <a:pt x="260" y="463"/>
                      <a:pt x="270" y="433"/>
                      <a:pt x="270" y="433"/>
                    </a:cubicBezTo>
                    <a:cubicBezTo>
                      <a:pt x="287" y="161"/>
                      <a:pt x="260" y="269"/>
                      <a:pt x="315" y="103"/>
                    </a:cubicBezTo>
                    <a:cubicBezTo>
                      <a:pt x="320" y="88"/>
                      <a:pt x="345" y="93"/>
                      <a:pt x="360" y="88"/>
                    </a:cubicBezTo>
                    <a:cubicBezTo>
                      <a:pt x="425" y="39"/>
                      <a:pt x="452" y="37"/>
                      <a:pt x="525" y="13"/>
                    </a:cubicBezTo>
                    <a:cubicBezTo>
                      <a:pt x="590" y="18"/>
                      <a:pt x="661" y="0"/>
                      <a:pt x="720" y="28"/>
                    </a:cubicBezTo>
                    <a:cubicBezTo>
                      <a:pt x="749" y="41"/>
                      <a:pt x="750" y="118"/>
                      <a:pt x="750" y="118"/>
                    </a:cubicBezTo>
                    <a:cubicBezTo>
                      <a:pt x="750" y="128"/>
                      <a:pt x="780" y="765"/>
                      <a:pt x="780" y="1033"/>
                    </a:cubicBezTo>
                  </a:path>
                </a:pathLst>
              </a:custGeom>
              <a:noFill/>
              <a:ln w="2540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309269" name="Text Box 21"/>
          <p:cNvSpPr txBox="1"/>
          <p:nvPr/>
        </p:nvSpPr>
        <p:spPr>
          <a:xfrm>
            <a:off x="474107" y="991553"/>
            <a:ext cx="8195786" cy="8072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50000"/>
              </a:spcBef>
              <a:buNone/>
              <a:defRPr/>
            </a:pPr>
            <a:r>
              <a:rPr lang="zh-CN" altLang="en-US" sz="23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（二）利用</a:t>
            </a:r>
            <a:r>
              <a:rPr lang="zh-CN" altLang="en-US" sz="23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天平（带砝码）、烧杯、足量的水、小石块、</a:t>
            </a:r>
            <a:r>
              <a:rPr lang="zh-CN" altLang="en-US" sz="23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细线，测定</a:t>
            </a:r>
            <a:r>
              <a:rPr lang="zh-CN" altLang="en-US" sz="23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小石块的</a:t>
            </a:r>
            <a:r>
              <a:rPr lang="zh-CN" altLang="en-US" sz="23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密度</a:t>
            </a:r>
            <a:endParaRPr lang="zh-CN" altLang="en-US" sz="23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0962" name="Rectangle 2"/>
          <p:cNvSpPr>
            <a:spLocks noGrp="1"/>
          </p:cNvSpPr>
          <p:nvPr/>
        </p:nvSpPr>
        <p:spPr>
          <a:xfrm>
            <a:off x="2807494" y="495300"/>
            <a:ext cx="3529013" cy="4829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vert="horz" lIns="68580" tIns="34290" rIns="68580" bIns="34290" rtlCol="0" anchor="ctr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等体法”测物质的密度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074194" y="4376738"/>
            <a:ext cx="1763843" cy="631798"/>
            <a:chOff x="2807494" y="4310063"/>
            <a:chExt cx="2114550" cy="757419"/>
          </a:xfrm>
        </p:grpSpPr>
        <p:sp>
          <p:nvSpPr>
            <p:cNvPr id="44036" name="Line 4"/>
            <p:cNvSpPr/>
            <p:nvPr/>
          </p:nvSpPr>
          <p:spPr>
            <a:xfrm>
              <a:off x="2864644" y="4710113"/>
              <a:ext cx="1200150" cy="0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0277" name="Text Box 5"/>
            <p:cNvSpPr txBox="1"/>
            <p:nvPr/>
          </p:nvSpPr>
          <p:spPr>
            <a:xfrm>
              <a:off x="2807494" y="4595813"/>
              <a:ext cx="1371600" cy="47166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algn="just" eaLnBrk="1" hangingPunct="1">
                <a:lnSpc>
                  <a:spcPct val="130000"/>
                </a:lnSpc>
                <a:spcBef>
                  <a:spcPct val="50000"/>
                </a:spcBef>
                <a:buNone/>
                <a:defRPr/>
              </a:pPr>
              <a:r>
                <a:rPr lang="en-US" altLang="zh-CN" sz="1800" b="1" i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r>
                <a:rPr lang="en-US" altLang="zh-CN" sz="1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+</a:t>
              </a:r>
              <a:r>
                <a:rPr lang="en-US" altLang="zh-CN" sz="1800" b="1" i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r>
                <a:rPr lang="en-US" altLang="zh-CN" sz="1800" b="1" baseline="-30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en-US" altLang="zh-CN" sz="1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-</a:t>
              </a:r>
              <a:r>
                <a:rPr lang="en-US" altLang="zh-CN" sz="1800" b="1" i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r>
                <a:rPr lang="en-US" altLang="zh-CN" sz="1800" b="1" baseline="-30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endParaRPr lang="zh-CN" altLang="en-US" sz="1800" b="1" baseline="-30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4038" name="Text Box 6"/>
            <p:cNvSpPr txBox="1"/>
            <p:nvPr/>
          </p:nvSpPr>
          <p:spPr>
            <a:xfrm>
              <a:off x="3201829" y="4310063"/>
              <a:ext cx="1314450" cy="41509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eaLnBrk="1" hangingPunct="1">
                <a:spcBef>
                  <a:spcPct val="50000"/>
                </a:spcBef>
                <a:buNone/>
                <a:defRPr/>
              </a:pPr>
              <a:r>
                <a:rPr lang="en-US" altLang="zh-CN" sz="1800" i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44039" name="Text Box 7"/>
            <p:cNvSpPr txBox="1"/>
            <p:nvPr/>
          </p:nvSpPr>
          <p:spPr>
            <a:xfrm>
              <a:off x="4121944" y="4424363"/>
              <a:ext cx="800100" cy="41509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eaLnBrk="1" hangingPunct="1">
                <a:spcBef>
                  <a:spcPct val="50000"/>
                </a:spcBef>
                <a:buNone/>
                <a:defRPr/>
              </a:pPr>
              <a:r>
                <a:rPr lang="zh-CN" altLang="en-US" sz="1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altLang="zh-CN" sz="1800" b="1" i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ρ</a:t>
              </a:r>
              <a:r>
                <a:rPr lang="zh-CN" altLang="en-US" sz="1800" b="1" baseline="-25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水</a:t>
              </a:r>
            </a:p>
          </p:txBody>
        </p:sp>
      </p:grpSp>
      <p:sp>
        <p:nvSpPr>
          <p:cNvPr id="5" name="左右箭头 4"/>
          <p:cNvSpPr/>
          <p:nvPr/>
        </p:nvSpPr>
        <p:spPr>
          <a:xfrm>
            <a:off x="5841207" y="1879283"/>
            <a:ext cx="560546" cy="8382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6" name="左右箭头 5"/>
          <p:cNvSpPr/>
          <p:nvPr/>
        </p:nvSpPr>
        <p:spPr>
          <a:xfrm>
            <a:off x="5823585" y="2768918"/>
            <a:ext cx="569595" cy="8048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7" name="左右箭头 6"/>
          <p:cNvSpPr/>
          <p:nvPr/>
        </p:nvSpPr>
        <p:spPr>
          <a:xfrm>
            <a:off x="5810727" y="3794760"/>
            <a:ext cx="582454" cy="8572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65671" y="2488883"/>
            <a:ext cx="1455420" cy="623248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杯和满水质量</a:t>
            </a:r>
            <a:r>
              <a:rPr lang="zh-CN" altLang="en-US" sz="18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18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09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0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09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9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09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0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09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09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09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09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258" grpId="0"/>
      <p:bldP spid="309260" grpId="0"/>
      <p:bldP spid="309269" grpId="0"/>
      <p:bldP spid="5" grpId="0" bldLvl="0" animBg="1"/>
      <p:bldP spid="6" grpId="0" bldLvl="0" animBg="1"/>
      <p:bldP spid="7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661015" y="2520312"/>
            <a:ext cx="7676198" cy="15996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68580" tIns="34290" rIns="68580" bIns="34290"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1. 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认识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量筒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，并</a:t>
            </a:r>
            <a:r>
              <a:rPr lang="zh-CN" altLang="en-US" sz="2800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会用其测量液体或不规则形状固体的体积；了解测量物质密度的实验原理;会用天平和量筒测固体、液体的密度。</a:t>
            </a:r>
            <a:endParaRPr lang="zh-CN" altLang="zh-CN" sz="2800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494909" y="1079464"/>
            <a:ext cx="7023676" cy="12030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68580" tIns="34290" rIns="68580" bIns="34290"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. 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在探究测</a:t>
            </a:r>
            <a:r>
              <a:rPr lang="zh-CN" altLang="en-US" sz="2800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量固体、液体密度的过程</a:t>
            </a:r>
            <a:r>
              <a:rPr lang="zh-CN" altLang="en-US" sz="2800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中，学会</a:t>
            </a:r>
            <a:r>
              <a:rPr lang="zh-CN" altLang="en-US" sz="2800" dirty="0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利用物理公式间接测定物理量的科学方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法。</a:t>
            </a:r>
            <a:endParaRPr lang="zh-CN" altLang="zh-CN" sz="2800" dirty="0">
              <a:solidFill>
                <a:srgbClr val="00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defRPr/>
            </a:pPr>
            <a:endParaRPr lang="zh-CN" altLang="zh-CN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defRPr/>
            </a:pPr>
            <a:endParaRPr lang="zh-CN" altLang="zh-CN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58CFCEF6-076E-4D21-A096-0E8BD2671831}"/>
              </a:ext>
            </a:extLst>
          </p:cNvPr>
          <p:cNvGrpSpPr/>
          <p:nvPr/>
        </p:nvGrpSpPr>
        <p:grpSpPr>
          <a:xfrm>
            <a:off x="661015" y="728644"/>
            <a:ext cx="8199161" cy="3585332"/>
            <a:chOff x="106577" y="-371007"/>
            <a:chExt cx="7877900" cy="4219802"/>
          </a:xfrm>
        </p:grpSpPr>
        <p:grpSp>
          <p:nvGrpSpPr>
            <p:cNvPr id="18" name="组合 14">
              <a:extLst>
                <a:ext uri="{FF2B5EF4-FFF2-40B4-BE49-F238E27FC236}">
                  <a16:creationId xmlns:a16="http://schemas.microsoft.com/office/drawing/2014/main" xmlns="" id="{CD7849E1-C724-4369-A679-7F4959F37749}"/>
                </a:ext>
              </a:extLst>
            </p:cNvPr>
            <p:cNvGrpSpPr/>
            <p:nvPr/>
          </p:nvGrpSpPr>
          <p:grpSpPr>
            <a:xfrm>
              <a:off x="106577" y="929507"/>
              <a:ext cx="7877819" cy="2919288"/>
              <a:chOff x="481" y="728"/>
              <a:chExt cx="13997" cy="6049"/>
            </a:xfrm>
          </p:grpSpPr>
          <p:sp>
            <p:nvSpPr>
              <p:cNvPr id="20" name="直接箭头连接符 19">
                <a:extLst>
                  <a:ext uri="{FF2B5EF4-FFF2-40B4-BE49-F238E27FC236}">
                    <a16:creationId xmlns:a16="http://schemas.microsoft.com/office/drawing/2014/main" xmlns="" id="{C2936730-4505-4C19-BE37-3A01ABA8E9E3}"/>
                  </a:ext>
                </a:extLst>
              </p:cNvPr>
              <p:cNvSpPr/>
              <p:nvPr/>
            </p:nvSpPr>
            <p:spPr>
              <a:xfrm flipV="1">
                <a:off x="481" y="6682"/>
                <a:ext cx="13414" cy="95"/>
              </a:xfrm>
              <a:prstGeom prst="straightConnector1">
                <a:avLst/>
              </a:prstGeom>
              <a:ln w="50800">
                <a:solidFill>
                  <a:schemeClr val="accent1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1" name="肘形连接符 23">
                <a:extLst>
                  <a:ext uri="{FF2B5EF4-FFF2-40B4-BE49-F238E27FC236}">
                    <a16:creationId xmlns:a16="http://schemas.microsoft.com/office/drawing/2014/main" xmlns="" id="{12ED4274-3FF3-4A98-A7A9-D81186BA07BF}"/>
                  </a:ext>
                </a:extLst>
              </p:cNvPr>
              <p:cNvSpPr/>
              <p:nvPr/>
            </p:nvSpPr>
            <p:spPr>
              <a:xfrm rot="5400000" flipH="1" flipV="1">
                <a:off x="11189" y="3392"/>
                <a:ext cx="5954" cy="625"/>
              </a:xfrm>
              <a:prstGeom prst="bentConnector3">
                <a:avLst>
                  <a:gd name="adj1" fmla="val 74947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xmlns="" id="{B642BEFF-DB03-4E8B-B3C9-F7A30B86C40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84477" y="-371007"/>
              <a:ext cx="0" cy="1977551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405" name="文本框 315404"/>
          <p:cNvSpPr txBox="1"/>
          <p:nvPr/>
        </p:nvSpPr>
        <p:spPr>
          <a:xfrm>
            <a:off x="385763" y="702945"/>
            <a:ext cx="8372475" cy="80724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利用天平（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无砝码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）、量筒、两个完全一样的烧杯、足量的水、小石块、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细线，测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小石块的密度</a:t>
            </a:r>
          </a:p>
        </p:txBody>
      </p:sp>
      <p:pic>
        <p:nvPicPr>
          <p:cNvPr id="315394" name="xjhsy10" descr="tp"/>
          <p:cNvPicPr preferRelativeResize="0">
            <a:picLocks noGrp="1" noChangeAspect="1"/>
          </p:cNvPicPr>
          <p:nvPr>
            <p:ph sz="half" idx="4294967295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025775"/>
            <a:ext cx="2514600" cy="1846263"/>
          </a:xfrm>
          <a:prstGeom prst="rect">
            <a:avLst/>
          </a:prstGeom>
        </p:spPr>
      </p:pic>
      <p:sp>
        <p:nvSpPr>
          <p:cNvPr id="315402" name="文本框 315401"/>
          <p:cNvSpPr txBox="1"/>
          <p:nvPr/>
        </p:nvSpPr>
        <p:spPr>
          <a:xfrm>
            <a:off x="1924050" y="2014062"/>
            <a:ext cx="1314450" cy="71485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与石块等质量的水</a:t>
            </a:r>
            <a:endParaRPr lang="en-US" altLang="zh-CN" sz="21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5403" name="文本框 315402"/>
          <p:cNvSpPr txBox="1"/>
          <p:nvPr/>
        </p:nvSpPr>
        <p:spPr>
          <a:xfrm>
            <a:off x="781050" y="2308384"/>
            <a:ext cx="114300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小石块</a:t>
            </a:r>
          </a:p>
        </p:txBody>
      </p:sp>
      <p:grpSp>
        <p:nvGrpSpPr>
          <p:cNvPr id="315396" name="组合 315395"/>
          <p:cNvGrpSpPr/>
          <p:nvPr/>
        </p:nvGrpSpPr>
        <p:grpSpPr>
          <a:xfrm>
            <a:off x="2324100" y="2928462"/>
            <a:ext cx="647700" cy="649129"/>
            <a:chOff x="0" y="0"/>
            <a:chExt cx="1740" cy="1890"/>
          </a:xfrm>
        </p:grpSpPr>
        <p:sp>
          <p:nvSpPr>
            <p:cNvPr id="315397" name="流程图: 可选过程 315396"/>
            <p:cNvSpPr/>
            <p:nvPr/>
          </p:nvSpPr>
          <p:spPr>
            <a:xfrm>
              <a:off x="225" y="930"/>
              <a:ext cx="1440" cy="960"/>
            </a:xfrm>
            <a:prstGeom prst="flowChartAlternateProcess">
              <a:avLst/>
            </a:prstGeom>
            <a:noFill/>
            <a:ln w="254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5398" name="未知"/>
            <p:cNvSpPr/>
            <p:nvPr/>
          </p:nvSpPr>
          <p:spPr>
            <a:xfrm>
              <a:off x="0" y="0"/>
              <a:ext cx="1740" cy="1129"/>
            </a:xfrm>
            <a:custGeom>
              <a:avLst/>
              <a:gdLst/>
              <a:ahLst/>
              <a:cxnLst/>
              <a:rect l="0" t="0" r="0" b="0"/>
              <a:pathLst>
                <a:path w="1740" h="1129">
                  <a:moveTo>
                    <a:pt x="225" y="1129"/>
                  </a:moveTo>
                  <a:lnTo>
                    <a:pt x="225" y="360"/>
                  </a:lnTo>
                  <a:lnTo>
                    <a:pt x="225" y="180"/>
                  </a:lnTo>
                  <a:lnTo>
                    <a:pt x="0" y="45"/>
                  </a:lnTo>
                  <a:lnTo>
                    <a:pt x="285" y="0"/>
                  </a:lnTo>
                  <a:lnTo>
                    <a:pt x="1740" y="0"/>
                  </a:lnTo>
                  <a:lnTo>
                    <a:pt x="1665" y="120"/>
                  </a:lnTo>
                  <a:lnTo>
                    <a:pt x="1665" y="1129"/>
                  </a:lnTo>
                </a:path>
              </a:pathLst>
            </a:custGeom>
            <a:solidFill>
              <a:srgbClr val="FFFFFF"/>
            </a:solidFill>
            <a:ln w="254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315410" name="图片 315409" descr="123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1100" y="3271362"/>
            <a:ext cx="285750" cy="245269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0" y="2814161"/>
            <a:ext cx="1993107" cy="762000"/>
            <a:chOff x="952500" y="2814161"/>
            <a:chExt cx="1993107" cy="762000"/>
          </a:xfrm>
        </p:grpSpPr>
        <p:grpSp>
          <p:nvGrpSpPr>
            <p:cNvPr id="315399" name="组合 315398"/>
            <p:cNvGrpSpPr/>
            <p:nvPr/>
          </p:nvGrpSpPr>
          <p:grpSpPr>
            <a:xfrm>
              <a:off x="2416969" y="3157061"/>
              <a:ext cx="528638" cy="407194"/>
              <a:chOff x="0" y="0"/>
              <a:chExt cx="1690" cy="624"/>
            </a:xfrm>
          </p:grpSpPr>
          <p:sp>
            <p:nvSpPr>
              <p:cNvPr id="315400" name="矩形 315399"/>
              <p:cNvSpPr/>
              <p:nvPr/>
            </p:nvSpPr>
            <p:spPr>
              <a:xfrm>
                <a:off x="41" y="50"/>
                <a:ext cx="1629" cy="574"/>
              </a:xfrm>
              <a:prstGeom prst="rect">
                <a:avLst/>
              </a:prstGeom>
              <a:pattFill prst="dashHorz">
                <a:fgClr>
                  <a:srgbClr val="000000"/>
                </a:fgClr>
                <a:bgClr>
                  <a:srgbClr val="FFFFFF"/>
                </a:bgClr>
              </a:pattFill>
              <a:ln w="9525"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1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15401" name="直接连接符 315400"/>
              <p:cNvSpPr/>
              <p:nvPr/>
            </p:nvSpPr>
            <p:spPr>
              <a:xfrm>
                <a:off x="0" y="0"/>
                <a:ext cx="1690" cy="0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315407" name="组合 315406"/>
            <p:cNvGrpSpPr/>
            <p:nvPr/>
          </p:nvGrpSpPr>
          <p:grpSpPr>
            <a:xfrm>
              <a:off x="952500" y="2928461"/>
              <a:ext cx="649129" cy="647700"/>
              <a:chOff x="0" y="0"/>
              <a:chExt cx="1740" cy="1890"/>
            </a:xfrm>
          </p:grpSpPr>
          <p:sp>
            <p:nvSpPr>
              <p:cNvPr id="315408" name="流程图: 可选过程 315407"/>
              <p:cNvSpPr/>
              <p:nvPr/>
            </p:nvSpPr>
            <p:spPr>
              <a:xfrm>
                <a:off x="225" y="930"/>
                <a:ext cx="1440" cy="960"/>
              </a:xfrm>
              <a:prstGeom prst="flowChartAlternateProcess">
                <a:avLst/>
              </a:prstGeom>
              <a:noFill/>
              <a:ln w="254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1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15409" name="未知"/>
              <p:cNvSpPr/>
              <p:nvPr/>
            </p:nvSpPr>
            <p:spPr>
              <a:xfrm>
                <a:off x="0" y="0"/>
                <a:ext cx="1740" cy="1129"/>
              </a:xfrm>
              <a:custGeom>
                <a:avLst/>
                <a:gdLst/>
                <a:ahLst/>
                <a:cxnLst/>
                <a:rect l="0" t="0" r="0" b="0"/>
                <a:pathLst>
                  <a:path w="1740" h="1129">
                    <a:moveTo>
                      <a:pt x="225" y="1129"/>
                    </a:moveTo>
                    <a:lnTo>
                      <a:pt x="225" y="360"/>
                    </a:lnTo>
                    <a:lnTo>
                      <a:pt x="225" y="180"/>
                    </a:lnTo>
                    <a:lnTo>
                      <a:pt x="0" y="45"/>
                    </a:lnTo>
                    <a:lnTo>
                      <a:pt x="285" y="0"/>
                    </a:lnTo>
                    <a:lnTo>
                      <a:pt x="1740" y="0"/>
                    </a:lnTo>
                    <a:lnTo>
                      <a:pt x="1665" y="120"/>
                    </a:lnTo>
                    <a:lnTo>
                      <a:pt x="1665" y="1129"/>
                    </a:lnTo>
                  </a:path>
                </a:pathLst>
              </a:custGeom>
              <a:solidFill>
                <a:srgbClr val="FFFFFF"/>
              </a:solidFill>
              <a:ln w="254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1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315411" name="任意多边形 315410"/>
            <p:cNvSpPr/>
            <p:nvPr/>
          </p:nvSpPr>
          <p:spPr>
            <a:xfrm>
              <a:off x="1409700" y="2814161"/>
              <a:ext cx="400050" cy="514350"/>
            </a:xfrm>
            <a:custGeom>
              <a:avLst/>
              <a:gdLst/>
              <a:ahLst/>
              <a:cxnLst/>
              <a:rect l="0" t="0" r="0" b="0"/>
              <a:pathLst>
                <a:path w="336" h="576">
                  <a:moveTo>
                    <a:pt x="0" y="576"/>
                  </a:moveTo>
                  <a:cubicBezTo>
                    <a:pt x="44" y="336"/>
                    <a:pt x="88" y="96"/>
                    <a:pt x="144" y="48"/>
                  </a:cubicBezTo>
                  <a:cubicBezTo>
                    <a:pt x="200" y="0"/>
                    <a:pt x="304" y="248"/>
                    <a:pt x="336" y="288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sz="2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16418" name="文本框 316417"/>
          <p:cNvSpPr txBox="1"/>
          <p:nvPr/>
        </p:nvSpPr>
        <p:spPr>
          <a:xfrm>
            <a:off x="3754755" y="1788796"/>
            <a:ext cx="4733449" cy="290941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步骤：</a:t>
            </a:r>
          </a:p>
          <a:p>
            <a:pPr algn="just">
              <a:lnSpc>
                <a:spcPct val="11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调节天平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平衡，在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左右两盘中各放一只烧杯；</a:t>
            </a:r>
          </a:p>
          <a:p>
            <a:pPr algn="just">
              <a:lnSpc>
                <a:spcPct val="11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在左盘的烧杯中放入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石块，在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右盘的烧杯中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注水，并用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滴管细致的增减水的</a:t>
            </a:r>
            <a:r>
              <a:rPr lang="zh-CN" altLang="en-US" sz="24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质量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，直到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天平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平衡，则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石块</a:t>
            </a:r>
            <a:r>
              <a:rPr lang="zh-CN" altLang="en-US" sz="2400" b="1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5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15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15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1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6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6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6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6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6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6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405" grpId="0" bldLvl="0" animBg="1"/>
      <p:bldP spid="315402" grpId="0"/>
      <p:bldP spid="31540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文本框 316417"/>
          <p:cNvSpPr txBox="1"/>
          <p:nvPr/>
        </p:nvSpPr>
        <p:spPr>
          <a:xfrm>
            <a:off x="3525203" y="944881"/>
            <a:ext cx="5534025" cy="25036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将右盘烧杯中的水倒入量筒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中，记下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水的体积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</a:p>
          <a:p>
            <a:pPr algn="just">
              <a:lnSpc>
                <a:spcPct val="11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把左盘烧杯中的石块轻轻放入量筒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</a:t>
            </a:r>
            <a:r>
              <a:rPr lang="zh-CN" altLang="en-US" sz="24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完全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浸没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水中，此时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示数为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</a:p>
          <a:p>
            <a:pPr algn="just">
              <a:lnSpc>
                <a:spcPct val="110000"/>
              </a:lnSpc>
              <a:defRPr/>
            </a:pP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石块的密度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石块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089208" y="2735619"/>
            <a:ext cx="4052411" cy="854827"/>
            <a:chOff x="4724" y="9257"/>
            <a:chExt cx="8509" cy="1795"/>
          </a:xfrm>
        </p:grpSpPr>
        <p:grpSp>
          <p:nvGrpSpPr>
            <p:cNvPr id="316419" name="组合 316418"/>
            <p:cNvGrpSpPr/>
            <p:nvPr/>
          </p:nvGrpSpPr>
          <p:grpSpPr>
            <a:xfrm>
              <a:off x="4724" y="9257"/>
              <a:ext cx="7162" cy="1795"/>
              <a:chOff x="2832" y="3385"/>
              <a:chExt cx="1669" cy="467"/>
            </a:xfrm>
          </p:grpSpPr>
          <p:sp>
            <p:nvSpPr>
              <p:cNvPr id="316420" name="矩形 316419"/>
              <p:cNvSpPr/>
              <p:nvPr/>
            </p:nvSpPr>
            <p:spPr>
              <a:xfrm>
                <a:off x="2832" y="3421"/>
                <a:ext cx="102" cy="1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defRPr/>
                </a:pPr>
                <a:endParaRPr lang="zh-CN" altLang="en-US" sz="2400" b="1" baseline="-25000" dirty="0">
                  <a:solidFill>
                    <a:srgbClr val="FF33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16421" name="直接连接符 316420"/>
              <p:cNvSpPr/>
              <p:nvPr/>
            </p:nvSpPr>
            <p:spPr>
              <a:xfrm>
                <a:off x="3600" y="3648"/>
                <a:ext cx="816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6422" name="文本框 316421"/>
              <p:cNvSpPr txBox="1"/>
              <p:nvPr/>
            </p:nvSpPr>
            <p:spPr>
              <a:xfrm>
                <a:off x="3685" y="3385"/>
                <a:ext cx="816" cy="25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  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V</a:t>
                </a:r>
                <a:r>
                  <a:rPr lang="zh-CN" altLang="en-US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水</a:t>
                </a:r>
              </a:p>
            </p:txBody>
          </p:sp>
          <p:sp>
            <p:nvSpPr>
              <p:cNvPr id="316423" name="文本框 316422"/>
              <p:cNvSpPr txBox="1"/>
              <p:nvPr/>
            </p:nvSpPr>
            <p:spPr>
              <a:xfrm>
                <a:off x="3648" y="3600"/>
                <a:ext cx="816" cy="25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V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V</a:t>
                </a:r>
                <a:r>
                  <a:rPr lang="zh-CN" altLang="en-US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水</a:t>
                </a:r>
              </a:p>
            </p:txBody>
          </p:sp>
        </p:grpSp>
        <p:sp>
          <p:nvSpPr>
            <p:cNvPr id="316424" name="文本框 316423"/>
            <p:cNvSpPr txBox="1"/>
            <p:nvPr/>
          </p:nvSpPr>
          <p:spPr>
            <a:xfrm>
              <a:off x="10724" y="9635"/>
              <a:ext cx="2509" cy="96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400" b="1">
                  <a:solidFill>
                    <a:srgbClr val="FF3300"/>
                  </a:solidFill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×</a:t>
              </a:r>
              <a:r>
                <a:rPr lang="en-US" altLang="zh-CN" sz="2400" b="1" i="1">
                  <a:solidFill>
                    <a:srgbClr val="FF3300"/>
                  </a:solidFill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ρ</a:t>
              </a:r>
              <a:r>
                <a:rPr lang="zh-CN" altLang="en-US" sz="2400" b="1" baseline="-25000" dirty="0">
                  <a:solidFill>
                    <a:srgbClr val="FF3300"/>
                  </a:solidFill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水</a:t>
              </a:r>
            </a:p>
          </p:txBody>
        </p:sp>
      </p:grpSp>
      <p:sp>
        <p:nvSpPr>
          <p:cNvPr id="315404" name="文本框 315403"/>
          <p:cNvSpPr txBox="1"/>
          <p:nvPr/>
        </p:nvSpPr>
        <p:spPr>
          <a:xfrm>
            <a:off x="201930" y="3337084"/>
            <a:ext cx="1485900" cy="8072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烧杯中水 的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体积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</a:p>
        </p:txBody>
      </p:sp>
      <p:grpSp>
        <p:nvGrpSpPr>
          <p:cNvPr id="315412" name="组合 315411"/>
          <p:cNvGrpSpPr/>
          <p:nvPr/>
        </p:nvGrpSpPr>
        <p:grpSpPr>
          <a:xfrm>
            <a:off x="496729" y="1272540"/>
            <a:ext cx="707231" cy="1828800"/>
            <a:chOff x="2832" y="1584"/>
            <a:chExt cx="624" cy="2064"/>
          </a:xfrm>
        </p:grpSpPr>
        <p:sp>
          <p:nvSpPr>
            <p:cNvPr id="315413" name="直接连接符 315412"/>
            <p:cNvSpPr/>
            <p:nvPr/>
          </p:nvSpPr>
          <p:spPr>
            <a:xfrm>
              <a:off x="2976" y="1584"/>
              <a:ext cx="1" cy="1920"/>
            </a:xfrm>
            <a:prstGeom prst="line">
              <a:avLst/>
            </a:prstGeom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414" name="直接连接符 315413"/>
            <p:cNvSpPr/>
            <p:nvPr/>
          </p:nvSpPr>
          <p:spPr>
            <a:xfrm>
              <a:off x="3312" y="1728"/>
              <a:ext cx="1" cy="1776"/>
            </a:xfrm>
            <a:prstGeom prst="line">
              <a:avLst/>
            </a:prstGeom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415" name="直接连接符 315414"/>
            <p:cNvSpPr/>
            <p:nvPr/>
          </p:nvSpPr>
          <p:spPr>
            <a:xfrm>
              <a:off x="2976" y="3504"/>
              <a:ext cx="336" cy="0"/>
            </a:xfrm>
            <a:prstGeom prst="line">
              <a:avLst/>
            </a:prstGeom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416" name="直接连接符 315415"/>
            <p:cNvSpPr/>
            <p:nvPr/>
          </p:nvSpPr>
          <p:spPr>
            <a:xfrm>
              <a:off x="2976" y="1584"/>
              <a:ext cx="432" cy="0"/>
            </a:xfrm>
            <a:prstGeom prst="line">
              <a:avLst/>
            </a:prstGeom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417" name="直接连接符 315416"/>
            <p:cNvSpPr/>
            <p:nvPr/>
          </p:nvSpPr>
          <p:spPr>
            <a:xfrm flipH="1">
              <a:off x="3312" y="1584"/>
              <a:ext cx="96" cy="144"/>
            </a:xfrm>
            <a:prstGeom prst="line">
              <a:avLst/>
            </a:prstGeom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418" name="直接连接符 315417"/>
            <p:cNvSpPr/>
            <p:nvPr/>
          </p:nvSpPr>
          <p:spPr>
            <a:xfrm flipH="1">
              <a:off x="2832" y="3504"/>
              <a:ext cx="144" cy="144"/>
            </a:xfrm>
            <a:prstGeom prst="line">
              <a:avLst/>
            </a:prstGeom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419" name="直接连接符 315418"/>
            <p:cNvSpPr/>
            <p:nvPr/>
          </p:nvSpPr>
          <p:spPr>
            <a:xfrm>
              <a:off x="3312" y="3504"/>
              <a:ext cx="144" cy="144"/>
            </a:xfrm>
            <a:prstGeom prst="line">
              <a:avLst/>
            </a:prstGeom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420" name="直接连接符 315419"/>
            <p:cNvSpPr/>
            <p:nvPr/>
          </p:nvSpPr>
          <p:spPr>
            <a:xfrm>
              <a:off x="2832" y="3648"/>
              <a:ext cx="624" cy="0"/>
            </a:xfrm>
            <a:prstGeom prst="line">
              <a:avLst/>
            </a:prstGeom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421" name="直接连接符 315420"/>
            <p:cNvSpPr/>
            <p:nvPr/>
          </p:nvSpPr>
          <p:spPr>
            <a:xfrm flipH="1">
              <a:off x="3168" y="3312"/>
              <a:ext cx="144" cy="0"/>
            </a:xfrm>
            <a:prstGeom prst="line">
              <a:avLst/>
            </a:prstGeom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422" name="直接连接符 315421"/>
            <p:cNvSpPr/>
            <p:nvPr/>
          </p:nvSpPr>
          <p:spPr>
            <a:xfrm flipH="1">
              <a:off x="3168" y="3168"/>
              <a:ext cx="144" cy="0"/>
            </a:xfrm>
            <a:prstGeom prst="line">
              <a:avLst/>
            </a:prstGeom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423" name="直接连接符 315422"/>
            <p:cNvSpPr/>
            <p:nvPr/>
          </p:nvSpPr>
          <p:spPr>
            <a:xfrm flipH="1">
              <a:off x="3168" y="3024"/>
              <a:ext cx="144" cy="0"/>
            </a:xfrm>
            <a:prstGeom prst="line">
              <a:avLst/>
            </a:prstGeom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424" name="直接连接符 315423"/>
            <p:cNvSpPr/>
            <p:nvPr/>
          </p:nvSpPr>
          <p:spPr>
            <a:xfrm flipH="1">
              <a:off x="3168" y="2880"/>
              <a:ext cx="144" cy="0"/>
            </a:xfrm>
            <a:prstGeom prst="line">
              <a:avLst/>
            </a:prstGeom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425" name="直接连接符 315424"/>
            <p:cNvSpPr/>
            <p:nvPr/>
          </p:nvSpPr>
          <p:spPr>
            <a:xfrm flipH="1">
              <a:off x="3120" y="2736"/>
              <a:ext cx="192" cy="0"/>
            </a:xfrm>
            <a:prstGeom prst="line">
              <a:avLst/>
            </a:prstGeom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426" name="直接连接符 315425"/>
            <p:cNvSpPr/>
            <p:nvPr/>
          </p:nvSpPr>
          <p:spPr>
            <a:xfrm flipH="1">
              <a:off x="3168" y="2592"/>
              <a:ext cx="144" cy="0"/>
            </a:xfrm>
            <a:prstGeom prst="line">
              <a:avLst/>
            </a:prstGeom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427" name="直接连接符 315426"/>
            <p:cNvSpPr/>
            <p:nvPr/>
          </p:nvSpPr>
          <p:spPr>
            <a:xfrm flipH="1">
              <a:off x="3168" y="2448"/>
              <a:ext cx="144" cy="0"/>
            </a:xfrm>
            <a:prstGeom prst="line">
              <a:avLst/>
            </a:prstGeom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428" name="直接连接符 315427"/>
            <p:cNvSpPr/>
            <p:nvPr/>
          </p:nvSpPr>
          <p:spPr>
            <a:xfrm flipH="1">
              <a:off x="3168" y="2304"/>
              <a:ext cx="144" cy="0"/>
            </a:xfrm>
            <a:prstGeom prst="line">
              <a:avLst/>
            </a:prstGeom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429" name="直接连接符 315428"/>
            <p:cNvSpPr/>
            <p:nvPr/>
          </p:nvSpPr>
          <p:spPr>
            <a:xfrm flipH="1">
              <a:off x="3168" y="2160"/>
              <a:ext cx="144" cy="0"/>
            </a:xfrm>
            <a:prstGeom prst="line">
              <a:avLst/>
            </a:prstGeom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430" name="直接连接符 315429"/>
            <p:cNvSpPr/>
            <p:nvPr/>
          </p:nvSpPr>
          <p:spPr>
            <a:xfrm flipH="1">
              <a:off x="3120" y="2016"/>
              <a:ext cx="192" cy="0"/>
            </a:xfrm>
            <a:prstGeom prst="line">
              <a:avLst/>
            </a:prstGeom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431" name="直接连接符 315430"/>
            <p:cNvSpPr/>
            <p:nvPr/>
          </p:nvSpPr>
          <p:spPr>
            <a:xfrm flipH="1">
              <a:off x="3168" y="1872"/>
              <a:ext cx="144" cy="0"/>
            </a:xfrm>
            <a:prstGeom prst="line">
              <a:avLst/>
            </a:prstGeom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432" name="文本框 315431"/>
            <p:cNvSpPr txBox="1"/>
            <p:nvPr/>
          </p:nvSpPr>
          <p:spPr>
            <a:xfrm>
              <a:off x="2927" y="1584"/>
              <a:ext cx="478" cy="5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ml</a:t>
              </a:r>
            </a:p>
          </p:txBody>
        </p:sp>
        <p:sp>
          <p:nvSpPr>
            <p:cNvPr id="315433" name="直接连接符 315432"/>
            <p:cNvSpPr/>
            <p:nvPr/>
          </p:nvSpPr>
          <p:spPr>
            <a:xfrm>
              <a:off x="2976" y="2688"/>
              <a:ext cx="336" cy="0"/>
            </a:xfrm>
            <a:prstGeom prst="line">
              <a:avLst/>
            </a:prstGeom>
            <a:ln w="222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434" name="矩形 315433"/>
            <p:cNvSpPr/>
            <p:nvPr/>
          </p:nvSpPr>
          <p:spPr>
            <a:xfrm>
              <a:off x="2976" y="2688"/>
              <a:ext cx="336" cy="816"/>
            </a:xfrm>
            <a:prstGeom prst="rect">
              <a:avLst/>
            </a:prstGeom>
            <a:solidFill>
              <a:schemeClr val="hlink">
                <a:alpha val="52000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15435" name="组合 315434"/>
          <p:cNvGrpSpPr/>
          <p:nvPr/>
        </p:nvGrpSpPr>
        <p:grpSpPr>
          <a:xfrm>
            <a:off x="2205038" y="1053465"/>
            <a:ext cx="665321" cy="2000250"/>
            <a:chOff x="3888" y="2448"/>
            <a:chExt cx="624" cy="1680"/>
          </a:xfrm>
        </p:grpSpPr>
        <p:sp>
          <p:nvSpPr>
            <p:cNvPr id="315436" name="直接连接符 315435"/>
            <p:cNvSpPr/>
            <p:nvPr/>
          </p:nvSpPr>
          <p:spPr>
            <a:xfrm flipV="1">
              <a:off x="4176" y="2448"/>
              <a:ext cx="0" cy="81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15437" name="组合 315436"/>
            <p:cNvGrpSpPr/>
            <p:nvPr/>
          </p:nvGrpSpPr>
          <p:grpSpPr>
            <a:xfrm>
              <a:off x="3888" y="2592"/>
              <a:ext cx="624" cy="1536"/>
              <a:chOff x="3984" y="1584"/>
              <a:chExt cx="624" cy="2064"/>
            </a:xfrm>
          </p:grpSpPr>
          <p:sp>
            <p:nvSpPr>
              <p:cNvPr id="315438" name="直接连接符 315437"/>
              <p:cNvSpPr/>
              <p:nvPr/>
            </p:nvSpPr>
            <p:spPr>
              <a:xfrm>
                <a:off x="4128" y="1584"/>
                <a:ext cx="1" cy="1920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439" name="直接连接符 315438"/>
              <p:cNvSpPr/>
              <p:nvPr/>
            </p:nvSpPr>
            <p:spPr>
              <a:xfrm>
                <a:off x="4464" y="1728"/>
                <a:ext cx="1" cy="1776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440" name="直接连接符 315439"/>
              <p:cNvSpPr/>
              <p:nvPr/>
            </p:nvSpPr>
            <p:spPr>
              <a:xfrm>
                <a:off x="4128" y="3504"/>
                <a:ext cx="336" cy="0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441" name="直接连接符 315440"/>
              <p:cNvSpPr/>
              <p:nvPr/>
            </p:nvSpPr>
            <p:spPr>
              <a:xfrm>
                <a:off x="4128" y="1584"/>
                <a:ext cx="432" cy="0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442" name="直接连接符 315441"/>
              <p:cNvSpPr/>
              <p:nvPr/>
            </p:nvSpPr>
            <p:spPr>
              <a:xfrm flipH="1">
                <a:off x="4464" y="1584"/>
                <a:ext cx="96" cy="144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443" name="直接连接符 315442"/>
              <p:cNvSpPr/>
              <p:nvPr/>
            </p:nvSpPr>
            <p:spPr>
              <a:xfrm flipH="1">
                <a:off x="3984" y="3504"/>
                <a:ext cx="144" cy="144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444" name="直接连接符 315443"/>
              <p:cNvSpPr/>
              <p:nvPr/>
            </p:nvSpPr>
            <p:spPr>
              <a:xfrm>
                <a:off x="4464" y="3504"/>
                <a:ext cx="144" cy="144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445" name="直接连接符 315444"/>
              <p:cNvSpPr/>
              <p:nvPr/>
            </p:nvSpPr>
            <p:spPr>
              <a:xfrm>
                <a:off x="3984" y="3648"/>
                <a:ext cx="624" cy="0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446" name="直接连接符 315445"/>
              <p:cNvSpPr/>
              <p:nvPr/>
            </p:nvSpPr>
            <p:spPr>
              <a:xfrm flipH="1">
                <a:off x="4320" y="3312"/>
                <a:ext cx="144" cy="0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447" name="直接连接符 315446"/>
              <p:cNvSpPr/>
              <p:nvPr/>
            </p:nvSpPr>
            <p:spPr>
              <a:xfrm flipH="1">
                <a:off x="4320" y="3168"/>
                <a:ext cx="144" cy="0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448" name="直接连接符 315447"/>
              <p:cNvSpPr/>
              <p:nvPr/>
            </p:nvSpPr>
            <p:spPr>
              <a:xfrm flipH="1">
                <a:off x="4320" y="3024"/>
                <a:ext cx="144" cy="0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449" name="直接连接符 315448"/>
              <p:cNvSpPr/>
              <p:nvPr/>
            </p:nvSpPr>
            <p:spPr>
              <a:xfrm flipH="1">
                <a:off x="4320" y="2880"/>
                <a:ext cx="144" cy="0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450" name="直接连接符 315449"/>
              <p:cNvSpPr/>
              <p:nvPr/>
            </p:nvSpPr>
            <p:spPr>
              <a:xfrm flipH="1">
                <a:off x="4272" y="2736"/>
                <a:ext cx="192" cy="0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451" name="直接连接符 315450"/>
              <p:cNvSpPr/>
              <p:nvPr/>
            </p:nvSpPr>
            <p:spPr>
              <a:xfrm flipH="1">
                <a:off x="4320" y="2592"/>
                <a:ext cx="144" cy="0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452" name="直接连接符 315451"/>
              <p:cNvSpPr/>
              <p:nvPr/>
            </p:nvSpPr>
            <p:spPr>
              <a:xfrm flipH="1">
                <a:off x="4320" y="2448"/>
                <a:ext cx="144" cy="0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453" name="直接连接符 315452"/>
              <p:cNvSpPr/>
              <p:nvPr/>
            </p:nvSpPr>
            <p:spPr>
              <a:xfrm flipH="1">
                <a:off x="4320" y="2304"/>
                <a:ext cx="144" cy="0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454" name="直接连接符 315453"/>
              <p:cNvSpPr/>
              <p:nvPr/>
            </p:nvSpPr>
            <p:spPr>
              <a:xfrm flipH="1">
                <a:off x="4320" y="2160"/>
                <a:ext cx="144" cy="0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455" name="直接连接符 315454"/>
              <p:cNvSpPr/>
              <p:nvPr/>
            </p:nvSpPr>
            <p:spPr>
              <a:xfrm flipH="1">
                <a:off x="4272" y="2016"/>
                <a:ext cx="192" cy="0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456" name="直接连接符 315455"/>
              <p:cNvSpPr/>
              <p:nvPr/>
            </p:nvSpPr>
            <p:spPr>
              <a:xfrm flipH="1">
                <a:off x="4320" y="1872"/>
                <a:ext cx="144" cy="0"/>
              </a:xfrm>
              <a:prstGeom prst="line">
                <a:avLst/>
              </a:prstGeom>
              <a:ln w="412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457" name="文本框 315456"/>
              <p:cNvSpPr txBox="1"/>
              <p:nvPr/>
            </p:nvSpPr>
            <p:spPr>
              <a:xfrm>
                <a:off x="4032" y="1584"/>
                <a:ext cx="477" cy="5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4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ml</a:t>
                </a:r>
              </a:p>
            </p:txBody>
          </p:sp>
          <p:sp>
            <p:nvSpPr>
              <p:cNvPr id="315458" name="直接连接符 315457"/>
              <p:cNvSpPr/>
              <p:nvPr/>
            </p:nvSpPr>
            <p:spPr>
              <a:xfrm>
                <a:off x="4128" y="2352"/>
                <a:ext cx="336" cy="0"/>
              </a:xfrm>
              <a:prstGeom prst="line">
                <a:avLst/>
              </a:prstGeom>
              <a:ln w="22225" cap="flat" cmpd="sng">
                <a:solidFill>
                  <a:srgbClr val="00008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5459" name="矩形 315458"/>
              <p:cNvSpPr/>
              <p:nvPr/>
            </p:nvSpPr>
            <p:spPr>
              <a:xfrm>
                <a:off x="4128" y="2352"/>
                <a:ext cx="336" cy="1152"/>
              </a:xfrm>
              <a:prstGeom prst="rect">
                <a:avLst/>
              </a:prstGeom>
              <a:solidFill>
                <a:schemeClr val="hlink">
                  <a:alpha val="52000"/>
                </a:schemeClr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pic>
          <p:nvPicPr>
            <p:cNvPr id="315460" name="图片 315459" descr="123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80" y="3264"/>
              <a:ext cx="240" cy="206"/>
            </a:xfrm>
            <a:prstGeom prst="rect">
              <a:avLst/>
            </a:prstGeom>
            <a:solidFill>
              <a:srgbClr val="0000FF"/>
            </a:solidFill>
            <a:ln w="9525">
              <a:noFill/>
            </a:ln>
          </p:spPr>
        </p:pic>
      </p:grpSp>
      <p:sp>
        <p:nvSpPr>
          <p:cNvPr id="315461" name="矩形 315460"/>
          <p:cNvSpPr/>
          <p:nvPr/>
        </p:nvSpPr>
        <p:spPr>
          <a:xfrm>
            <a:off x="1841623" y="3337084"/>
            <a:ext cx="159686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石块浸没水中的示数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2400" b="1" baseline="-25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25203" y="3751422"/>
            <a:ext cx="5346859" cy="80724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思考：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实验中哪个量的测量不准确？偏大了还是偏小了？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15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15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15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418" grpId="0"/>
      <p:bldP spid="315404" grpId="0"/>
      <p:bldP spid="315461" grpId="0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0540" y="894397"/>
            <a:ext cx="8233886" cy="413190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熙同学利用下列器材：天平（无砝码）、两只完全相同的小烧杯、量筒、水、滴管、细线完成了小石块密度的测量。水的密度为1.0×10</a:t>
            </a:r>
            <a:r>
              <a:rPr lang="zh-CN" alt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kg/m</a:t>
            </a:r>
            <a:r>
              <a:rPr lang="zh-CN" altLang="en-US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。操作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步骤如下：</a:t>
            </a:r>
          </a:p>
          <a:p>
            <a:pPr>
              <a:defRPr/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1）把天平放在水平桌面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上，将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移到标尺的零刻度线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处，调节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平衡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螺母，使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天平平衡；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75761" y="2054544"/>
            <a:ext cx="4592479" cy="206229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291138" y="4176237"/>
            <a:ext cx="756457" cy="43858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  <a:sym typeface="+mn-ea"/>
              </a:rPr>
              <a:t>游码</a:t>
            </a:r>
          </a:p>
        </p:txBody>
      </p:sp>
      <p:grpSp>
        <p:nvGrpSpPr>
          <p:cNvPr id="24" name="组合 3">
            <a:extLst>
              <a:ext uri="{FF2B5EF4-FFF2-40B4-BE49-F238E27FC236}">
                <a16:creationId xmlns:a16="http://schemas.microsoft.com/office/drawing/2014/main" xmlns="" id="{8874F70F-3C05-4D53-BC8C-48F6BC25893B}"/>
              </a:ext>
            </a:extLst>
          </p:cNvPr>
          <p:cNvGrpSpPr>
            <a:grpSpLocks/>
          </p:cNvGrpSpPr>
          <p:nvPr/>
        </p:nvGrpSpPr>
        <p:grpSpPr bwMode="auto">
          <a:xfrm>
            <a:off x="3632200" y="453966"/>
            <a:ext cx="1879600" cy="477054"/>
            <a:chOff x="497257" y="753279"/>
            <a:chExt cx="1881032" cy="477860"/>
          </a:xfrm>
        </p:grpSpPr>
        <p:grpSp>
          <p:nvGrpSpPr>
            <p:cNvPr id="25" name="组合 2">
              <a:extLst>
                <a:ext uri="{FF2B5EF4-FFF2-40B4-BE49-F238E27FC236}">
                  <a16:creationId xmlns:a16="http://schemas.microsoft.com/office/drawing/2014/main" xmlns="" id="{D6A05EDD-C7A7-4B90-9CD1-FED3DCFFE22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0CB15226-B333-4472-8A80-A309FBFD8A15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微软雅黑"/>
                  <a:cs typeface="Times New Roman" pitchFamily="18" charset="0"/>
                </a:endParaRPr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2FCE275E-241C-4F57-A6BA-A751E0C0853A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微软雅黑"/>
                  <a:cs typeface="Times New Roman" pitchFamily="18" charset="0"/>
                </a:endParaRPr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7302772B-44FF-4CFB-A258-6C3F4F0EFDED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微软雅黑"/>
                  <a:cs typeface="Times New Roman" pitchFamily="18" charset="0"/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7613B72E-1008-4B76-9C54-5D757D11CB34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微软雅黑"/>
                  <a:cs typeface="Times New Roman" pitchFamily="18" charset="0"/>
                </a:endParaRPr>
              </a:p>
            </p:txBody>
          </p:sp>
        </p:grpSp>
        <p:sp>
          <p:nvSpPr>
            <p:cNvPr id="26" name="矩形 1">
              <a:extLst>
                <a:ext uri="{FF2B5EF4-FFF2-40B4-BE49-F238E27FC236}">
                  <a16:creationId xmlns:a16="http://schemas.microsoft.com/office/drawing/2014/main" xmlns="" id="{7213482B-87E1-41BC-954B-AE22A2E349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378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2436" y="533400"/>
            <a:ext cx="8279129" cy="4501232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（2）先把两只完全相同的小烧杯分别放在天平左右两盘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上，再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把小石块放入左盘烧杯中；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（3）向量筒中倒入适量的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水，液面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如图2所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示，则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量筒中水的体积为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cm</a:t>
            </a:r>
            <a:r>
              <a:rPr lang="zh-CN" alt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；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（4）现将量筒中的水倒一部分至右盘小烧杯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中，再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利用滴灌来调节量筒与烧杯中水的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体积，当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天平再次平衡时量筒内剩余水的体积如图3所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示，则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小石块的质量</a:t>
            </a:r>
            <a:r>
              <a:rPr lang="zh-CN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zh-CN" altLang="en-US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石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g；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（5）用细线拴好小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石块，慢慢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放入量筒中直到完全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浸没，液面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的示数如图4所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示，则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小石块的体积</a:t>
            </a:r>
            <a:r>
              <a:rPr lang="zh-CN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V</a:t>
            </a:r>
            <a:r>
              <a:rPr lang="zh-CN" altLang="en-US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石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cm</a:t>
            </a:r>
            <a:r>
              <a:rPr lang="zh-CN" altLang="en-US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，小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石块的密度</a:t>
            </a:r>
            <a:r>
              <a:rPr lang="zh-CN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ρ</a:t>
            </a:r>
            <a:r>
              <a:rPr lang="zh-CN" altLang="en-US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石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kg/m</a:t>
            </a:r>
            <a:r>
              <a:rPr lang="zh-CN" alt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292192" y="1861187"/>
            <a:ext cx="448681" cy="43858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40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948964" y="3141867"/>
            <a:ext cx="448681" cy="43858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20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55148" y="4484756"/>
            <a:ext cx="1012137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2×10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500283" y="4046175"/>
            <a:ext cx="448681" cy="43858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9346" y="1055370"/>
            <a:ext cx="8185309" cy="372563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测量盐水的密度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时，几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个实验小组讨论设计了以下一些实验步骤：①用天平测出空烧杯的质量；②在烧杯中倒入适量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盐水，用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天平测出烧杯和盐水的总质量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将烧杯中的一部分盐水倒入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量筒，记下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量筒中盐水的体积；④测出烧杯和剩余盐水的总质量；⑤将烧杯中的盐水全部倒入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量筒，记下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量筒中盐水的体积；⑥把测得的数据填入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表格，计算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出盐水的密度。下列选项中测量盐水密度的实验顺序最合理的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A．①②⑤⑥	B．②③④⑥	C．②⑤⑥①	D．③④②⑥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235994" y="3814763"/>
            <a:ext cx="340519" cy="53387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lnSpc>
                <a:spcPts val="363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grpSp>
        <p:nvGrpSpPr>
          <p:cNvPr id="25" name="组合 3">
            <a:extLst>
              <a:ext uri="{FF2B5EF4-FFF2-40B4-BE49-F238E27FC236}">
                <a16:creationId xmlns:a16="http://schemas.microsoft.com/office/drawing/2014/main" xmlns="" id="{DB4F40D9-1DEE-4F75-BABB-E3F1AE88894F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490183"/>
            <a:ext cx="2480310" cy="477175"/>
            <a:chOff x="5083" y="1140"/>
            <a:chExt cx="3905" cy="751"/>
          </a:xfrm>
        </p:grpSpPr>
        <p:grpSp>
          <p:nvGrpSpPr>
            <p:cNvPr id="26" name="组合 1">
              <a:extLst>
                <a:ext uri="{FF2B5EF4-FFF2-40B4-BE49-F238E27FC236}">
                  <a16:creationId xmlns:a16="http://schemas.microsoft.com/office/drawing/2014/main" xmlns="" id="{6C17500E-6E55-4DA4-B093-C3D1BE73972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5899062B-9C32-4CE7-B464-2E99AD7B23EB}"/>
                  </a:ext>
                </a:extLst>
              </p:cNvPr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0ADF1A69-5122-48F1-B2BE-37AA900E2D75}"/>
                  </a:ext>
                </a:extLst>
              </p:cNvPr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1027EEEE-4B3B-4259-91CF-39A8CE37144B}"/>
                  </a:ext>
                </a:extLst>
              </p:cNvPr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1" name="缺角矩形 30">
                <a:extLst>
                  <a:ext uri="{FF2B5EF4-FFF2-40B4-BE49-F238E27FC236}">
                    <a16:creationId xmlns:a16="http://schemas.microsoft.com/office/drawing/2014/main" xmlns="" id="{57E5F922-9308-4E8F-8067-EFFC57DC0354}"/>
                  </a:ext>
                </a:extLst>
              </p:cNvPr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2" name="缺角矩形 31">
                <a:extLst>
                  <a:ext uri="{FF2B5EF4-FFF2-40B4-BE49-F238E27FC236}">
                    <a16:creationId xmlns:a16="http://schemas.microsoft.com/office/drawing/2014/main" xmlns="" id="{B4817E71-4FB3-4EF7-B4C8-2D5412CD1BE7}"/>
                  </a:ext>
                </a:extLst>
              </p:cNvPr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sp>
          <p:nvSpPr>
            <p:cNvPr id="27" name="TextBox 15">
              <a:extLst>
                <a:ext uri="{FF2B5EF4-FFF2-40B4-BE49-F238E27FC236}">
                  <a16:creationId xmlns:a16="http://schemas.microsoft.com/office/drawing/2014/main" xmlns="" id="{A17FC951-8D97-4467-BF06-37A8033E54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378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5216" y="1155859"/>
            <a:ext cx="8498284" cy="3725635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测出石块的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密度，某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同学先用天平测石块的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质量，所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加砝码和游码在标尺上的位置如图甲所示：接着用量筒和水测石块的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体积，其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过程如图乙所示。下列判断不正确的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A．石块的质量是46.8g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B．石块的体积是18cm</a:t>
            </a:r>
            <a:r>
              <a:rPr lang="zh-CN" alt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C．石块的密度是2.6×10</a:t>
            </a:r>
            <a:r>
              <a:rPr lang="zh-CN" alt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kg/m</a:t>
            </a:r>
            <a:r>
              <a:rPr lang="zh-CN" alt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D．若先用量筒测石块的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体积，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接着用天平测石块的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质量，会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导致测得石块的密度偏小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18259" y="2470716"/>
            <a:ext cx="3184320" cy="241077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941262" y="1939801"/>
            <a:ext cx="361317" cy="5309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lnSpc>
                <a:spcPts val="363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grpSp>
        <p:nvGrpSpPr>
          <p:cNvPr id="7" name="组合 3">
            <a:extLst>
              <a:ext uri="{FF2B5EF4-FFF2-40B4-BE49-F238E27FC236}">
                <a16:creationId xmlns:a16="http://schemas.microsoft.com/office/drawing/2014/main" xmlns="" id="{DB4F40D9-1DEE-4F75-BABB-E3F1AE88894F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490183"/>
            <a:ext cx="2480310" cy="477175"/>
            <a:chOff x="5083" y="1140"/>
            <a:chExt cx="3905" cy="751"/>
          </a:xfrm>
        </p:grpSpPr>
        <p:grpSp>
          <p:nvGrpSpPr>
            <p:cNvPr id="8" name="组合 1">
              <a:extLst>
                <a:ext uri="{FF2B5EF4-FFF2-40B4-BE49-F238E27FC236}">
                  <a16:creationId xmlns:a16="http://schemas.microsoft.com/office/drawing/2014/main" xmlns="" id="{6C17500E-6E55-4DA4-B093-C3D1BE73972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1" name="缺角矩形 10">
                <a:extLst>
                  <a:ext uri="{FF2B5EF4-FFF2-40B4-BE49-F238E27FC236}">
                    <a16:creationId xmlns:a16="http://schemas.microsoft.com/office/drawing/2014/main" xmlns="" id="{5899062B-9C32-4CE7-B464-2E99AD7B23EB}"/>
                  </a:ext>
                </a:extLst>
              </p:cNvPr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:a16="http://schemas.microsoft.com/office/drawing/2014/main" xmlns="" id="{0ADF1A69-5122-48F1-B2BE-37AA900E2D75}"/>
                  </a:ext>
                </a:extLst>
              </p:cNvPr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3" name="缺角矩形 12">
                <a:extLst>
                  <a:ext uri="{FF2B5EF4-FFF2-40B4-BE49-F238E27FC236}">
                    <a16:creationId xmlns:a16="http://schemas.microsoft.com/office/drawing/2014/main" xmlns="" id="{1027EEEE-4B3B-4259-91CF-39A8CE37144B}"/>
                  </a:ext>
                </a:extLst>
              </p:cNvPr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4" name="缺角矩形 13">
                <a:extLst>
                  <a:ext uri="{FF2B5EF4-FFF2-40B4-BE49-F238E27FC236}">
                    <a16:creationId xmlns:a16="http://schemas.microsoft.com/office/drawing/2014/main" xmlns="" id="{57E5F922-9308-4E8F-8067-EFFC57DC0354}"/>
                  </a:ext>
                </a:extLst>
              </p:cNvPr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5" name="缺角矩形 14">
                <a:extLst>
                  <a:ext uri="{FF2B5EF4-FFF2-40B4-BE49-F238E27FC236}">
                    <a16:creationId xmlns:a16="http://schemas.microsoft.com/office/drawing/2014/main" xmlns="" id="{B4817E71-4FB3-4EF7-B4C8-2D5412CD1BE7}"/>
                  </a:ext>
                </a:extLst>
              </p:cNvPr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sp>
          <p:nvSpPr>
            <p:cNvPr id="10" name="TextBox 15">
              <a:extLst>
                <a:ext uri="{FF2B5EF4-FFF2-40B4-BE49-F238E27FC236}">
                  <a16:creationId xmlns:a16="http://schemas.microsoft.com/office/drawing/2014/main" xmlns="" id="{A17FC951-8D97-4467-BF06-37A8033E54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378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6248" y="561975"/>
            <a:ext cx="8231504" cy="4305987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小亮同学帮妈妈做饭时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发现茄子漂在水面上</a:t>
            </a:r>
            <a:r>
              <a:rPr lang="en-US" altLang="zh-CN" sz="2100" b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。他想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：“茄子的密度是多大呢？”</a:t>
            </a:r>
            <a:r>
              <a:rPr lang="en-US" altLang="zh-CN" sz="2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他用天平和量筒测定茄子的密度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请你和他一起完成实验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（1）将天平放在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上，把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游码放到标尺的左端的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处，当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横梁稳定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时，指针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偏向分度盘的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右侧，要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使横梁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平衡，应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将平衡螺母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调。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（2）切取一小块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茄子，用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调节好的天平测出它的质量</a:t>
            </a:r>
            <a:r>
              <a: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；在量筒中倒入适量的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水，测出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水的体积</a:t>
            </a:r>
            <a:r>
              <a: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V</a:t>
            </a:r>
            <a:r>
              <a:rPr lang="zh-CN" altLang="en-US" sz="21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；用细铁丝将茄子块压入量筒的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水中，并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使其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浸没，测出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水和茄子块的总体积</a:t>
            </a:r>
            <a:r>
              <a: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V</a:t>
            </a:r>
            <a:r>
              <a:rPr lang="zh-CN" altLang="en-US" sz="21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，茄子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块密度的表达式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_______________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： 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（3）因为茄子具有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吸水性，用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上述方法测出的茄子块体积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，茄子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块的密度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。（选填“偏大”或“偏小”）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47023" y="1578769"/>
            <a:ext cx="1082516" cy="43767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水平台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0449" y="1892618"/>
            <a:ext cx="1374415" cy="43858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  <a:sym typeface="+mn-ea"/>
              </a:rPr>
              <a:t>零刻度线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44033" y="2269287"/>
            <a:ext cx="447479" cy="43858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  <a:sym typeface="+mn-ea"/>
              </a:rPr>
              <a:t>左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457681" y="4349715"/>
            <a:ext cx="756457" cy="43858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  <a:sym typeface="+mn-ea"/>
              </a:rPr>
              <a:t>偏小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661806" y="3984030"/>
            <a:ext cx="756457" cy="43858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  <a:sym typeface="+mn-ea"/>
              </a:rPr>
              <a:t>偏大</a:t>
            </a:r>
          </a:p>
        </p:txBody>
      </p:sp>
      <p:graphicFrame>
        <p:nvGraphicFramePr>
          <p:cNvPr id="9" name="对象 8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970385"/>
              </p:ext>
            </p:extLst>
          </p:nvPr>
        </p:nvGraphicFramePr>
        <p:xfrm>
          <a:off x="1124532" y="3561532"/>
          <a:ext cx="839787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2" name="Equation" r:id="rId4" imgW="698400" imgH="431640" progId="">
                  <p:embed/>
                </p:oleObj>
              </mc:Choice>
              <mc:Fallback>
                <p:oleObj name="Equation" r:id="rId4" imgW="698400" imgH="431640" progId="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4532" y="3561532"/>
                        <a:ext cx="839787" cy="519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0997" y="1373506"/>
            <a:ext cx="8207693" cy="53387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ts val="3630"/>
              </a:lnSpc>
              <a:defRPr/>
            </a:pP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21917" y="2305051"/>
            <a:ext cx="361317" cy="5309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lnSpc>
                <a:spcPts val="3630"/>
              </a:lnSpc>
              <a:defRPr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0997" y="1174389"/>
            <a:ext cx="8400098" cy="3393237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某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课外活动小组测某种液体的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密度，先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把天平放在水平桌面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上，将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游码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归零，调节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平衡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后，先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用天平测出盖上盖子的空玻璃瓶质量为28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g，然后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装满水并盖上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盖子，测出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总质量为78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g，把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水倒掉将玻璃瓶内外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擦干，再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装满待测液体并盖上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盖子，测出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总质量为68.5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g，则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被测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液体的密度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kg/m</a:t>
            </a:r>
            <a:r>
              <a:rPr lang="zh-CN" alt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。（</a:t>
            </a:r>
            <a:r>
              <a:rPr lang="zh-CN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ρ</a:t>
            </a:r>
            <a:r>
              <a:rPr lang="zh-CN" altLang="en-US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水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=1.0×10</a:t>
            </a:r>
            <a:r>
              <a:rPr lang="zh-CN" alt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kg/m</a:t>
            </a:r>
            <a:r>
              <a:rPr lang="zh-CN" alt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7683" y="4051297"/>
            <a:ext cx="1580674" cy="43767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0.81×10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</a:p>
        </p:txBody>
      </p:sp>
      <p:grpSp>
        <p:nvGrpSpPr>
          <p:cNvPr id="7" name="组合 3">
            <a:extLst>
              <a:ext uri="{FF2B5EF4-FFF2-40B4-BE49-F238E27FC236}">
                <a16:creationId xmlns:a16="http://schemas.microsoft.com/office/drawing/2014/main" xmlns="" id="{DB4F40D9-1DEE-4F75-BABB-E3F1AE88894F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490183"/>
            <a:ext cx="2480310" cy="477175"/>
            <a:chOff x="5083" y="1140"/>
            <a:chExt cx="3905" cy="751"/>
          </a:xfrm>
        </p:grpSpPr>
        <p:grpSp>
          <p:nvGrpSpPr>
            <p:cNvPr id="8" name="组合 1">
              <a:extLst>
                <a:ext uri="{FF2B5EF4-FFF2-40B4-BE49-F238E27FC236}">
                  <a16:creationId xmlns:a16="http://schemas.microsoft.com/office/drawing/2014/main" xmlns="" id="{6C17500E-6E55-4DA4-B093-C3D1BE73972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1" name="缺角矩形 10">
                <a:extLst>
                  <a:ext uri="{FF2B5EF4-FFF2-40B4-BE49-F238E27FC236}">
                    <a16:creationId xmlns:a16="http://schemas.microsoft.com/office/drawing/2014/main" xmlns="" id="{5899062B-9C32-4CE7-B464-2E99AD7B23EB}"/>
                  </a:ext>
                </a:extLst>
              </p:cNvPr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:a16="http://schemas.microsoft.com/office/drawing/2014/main" xmlns="" id="{0ADF1A69-5122-48F1-B2BE-37AA900E2D75}"/>
                  </a:ext>
                </a:extLst>
              </p:cNvPr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3" name="缺角矩形 12">
                <a:extLst>
                  <a:ext uri="{FF2B5EF4-FFF2-40B4-BE49-F238E27FC236}">
                    <a16:creationId xmlns:a16="http://schemas.microsoft.com/office/drawing/2014/main" xmlns="" id="{1027EEEE-4B3B-4259-91CF-39A8CE37144B}"/>
                  </a:ext>
                </a:extLst>
              </p:cNvPr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4" name="缺角矩形 13">
                <a:extLst>
                  <a:ext uri="{FF2B5EF4-FFF2-40B4-BE49-F238E27FC236}">
                    <a16:creationId xmlns:a16="http://schemas.microsoft.com/office/drawing/2014/main" xmlns="" id="{57E5F922-9308-4E8F-8067-EFFC57DC0354}"/>
                  </a:ext>
                </a:extLst>
              </p:cNvPr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5" name="缺角矩形 14">
                <a:extLst>
                  <a:ext uri="{FF2B5EF4-FFF2-40B4-BE49-F238E27FC236}">
                    <a16:creationId xmlns:a16="http://schemas.microsoft.com/office/drawing/2014/main" xmlns="" id="{B4817E71-4FB3-4EF7-B4C8-2D5412CD1BE7}"/>
                  </a:ext>
                </a:extLst>
              </p:cNvPr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sp>
          <p:nvSpPr>
            <p:cNvPr id="9" name="TextBox 15">
              <a:extLst>
                <a:ext uri="{FF2B5EF4-FFF2-40B4-BE49-F238E27FC236}">
                  <a16:creationId xmlns:a16="http://schemas.microsoft.com/office/drawing/2014/main" xmlns="" id="{A17FC951-8D97-4467-BF06-37A8033E54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378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6250" y="804387"/>
            <a:ext cx="8534400" cy="4269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下面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是小阳同学测量食用油密度的主要实验步骤：</a:t>
            </a:r>
          </a:p>
          <a:p>
            <a:pPr>
              <a:defRPr/>
            </a:pP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①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用天平测出烧杯和食用油的总质量m</a:t>
            </a:r>
            <a:r>
              <a:rPr lang="zh-CN" altLang="en-US" sz="21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  <a:p>
            <a:pPr>
              <a:defRPr/>
            </a:pP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②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将烧杯中的部分食用油倒入量筒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中，并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测出量筒中食用油的体积V。</a:t>
            </a:r>
          </a:p>
          <a:p>
            <a:pPr>
              <a:defRPr/>
            </a:pP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③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测出烧杯和杯内剩余食用油的总质量m</a:t>
            </a:r>
            <a:r>
              <a:rPr lang="zh-CN" altLang="en-US" sz="21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  <a:p>
            <a:pPr>
              <a:defRPr/>
            </a:pP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④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计算出食用油的密度ρ</a:t>
            </a:r>
            <a:r>
              <a:rPr lang="zh-CN" altLang="en-US" sz="21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油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  <a:p>
            <a:pPr>
              <a:defRPr/>
            </a:pP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请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根据以上实验完成下列问题：</a:t>
            </a:r>
          </a:p>
          <a:p>
            <a:pPr>
              <a:defRPr/>
            </a:pP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1）画出本次实验数据的记录表格。</a:t>
            </a:r>
          </a:p>
          <a:p>
            <a:pPr>
              <a:defRPr/>
            </a:pP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2）实验中m</a:t>
            </a:r>
            <a:r>
              <a:rPr lang="zh-CN" altLang="en-US" sz="21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、V的测量数值分别如图甲、乙所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示，测出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</a:t>
            </a:r>
            <a:r>
              <a:rPr lang="zh-CN" altLang="en-US" sz="21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=40g；则食用油的体积V=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cm</a:t>
            </a:r>
            <a:r>
              <a:rPr lang="zh-CN" altLang="en-US" sz="21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，食用油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的密度</a:t>
            </a:r>
            <a:r>
              <a: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ρ</a:t>
            </a:r>
            <a:r>
              <a:rPr lang="zh-CN" altLang="en-US" sz="21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油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=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g/cm</a:t>
            </a:r>
            <a:r>
              <a:rPr lang="zh-CN" altLang="en-US" sz="21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841" y="2125860"/>
            <a:ext cx="3890704" cy="1626634"/>
          </a:xfrm>
          <a:prstGeom prst="rect">
            <a:avLst/>
          </a:prstGeom>
        </p:spPr>
      </p:pic>
      <p:graphicFrame>
        <p:nvGraphicFramePr>
          <p:cNvPr id="4" name="表格 3"/>
          <p:cNvGraphicFramePr/>
          <p:nvPr>
            <p:extLst>
              <p:ext uri="{D42A27DB-BD31-4B8C-83A1-F6EECF244321}">
                <p14:modId xmlns:p14="http://schemas.microsoft.com/office/powerpoint/2010/main" val="1511468359"/>
              </p:ext>
            </p:extLst>
          </p:nvPr>
        </p:nvGraphicFramePr>
        <p:xfrm>
          <a:off x="620554" y="3121819"/>
          <a:ext cx="5504974" cy="12401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250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63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059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9250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89439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烧杯和油的总质量质量</a:t>
                      </a:r>
                      <a:r>
                        <a:rPr lang="en-US" sz="18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18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/g</a:t>
                      </a:r>
                      <a:endParaRPr lang="en-US" altLang="en-US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5719" marR="35719" marT="35719" marB="35719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量筒中油的体积</a:t>
                      </a:r>
                      <a:r>
                        <a:rPr lang="en-US" sz="1800" b="1" i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</a:t>
                      </a:r>
                      <a:r>
                        <a:rPr lang="en-US" sz="1800" b="1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1800" b="1" baseline="30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5719" marR="35719" marT="35719" marB="35719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烧杯和杯内剩余食用油总质量</a:t>
                      </a:r>
                      <a:r>
                        <a:rPr lang="en-US" sz="18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18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/g</a:t>
                      </a:r>
                      <a:endParaRPr lang="en-US" altLang="en-US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5719" marR="35719" marT="35719" marB="35719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量筒中油的质量</a:t>
                      </a:r>
                      <a:r>
                        <a:rPr lang="en-US" sz="1800" b="1" i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/g</a:t>
                      </a:r>
                      <a:endParaRPr lang="en-US" altLang="en-US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5719" marR="35719" marT="35719" marB="35719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油的密度</a:t>
                      </a:r>
                      <a:r>
                        <a:rPr lang="en-US" sz="1800" b="1" i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/g/cm</a:t>
                      </a:r>
                      <a:r>
                        <a:rPr lang="en-US" sz="1800" b="1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1800" b="1" baseline="30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5719" marR="35719" marT="35719" marB="35719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575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35719" marR="35719" marT="35719" marB="35719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35719" marR="35719" marT="35719" marB="35719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35719" marR="35719" marT="35719" marB="35719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35719" marR="35719" marT="35719" marB="35719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35719" marR="35719" marT="35719" marB="35719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775796" y="4643280"/>
            <a:ext cx="532924" cy="39147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60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576731" y="4638360"/>
            <a:ext cx="595313" cy="39147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0.9</a:t>
            </a:r>
          </a:p>
        </p:txBody>
      </p:sp>
      <p:grpSp>
        <p:nvGrpSpPr>
          <p:cNvPr id="29" name="组合 1">
            <a:extLst>
              <a:ext uri="{FF2B5EF4-FFF2-40B4-BE49-F238E27FC236}">
                <a16:creationId xmlns:a16="http://schemas.microsoft.com/office/drawing/2014/main" xmlns="" id="{F0D05AC9-8413-4C99-B1BD-B53730E237A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244630" y="383619"/>
            <a:ext cx="2220790" cy="419577"/>
            <a:chOff x="3577707" y="597377"/>
            <a:chExt cx="2221350" cy="419196"/>
          </a:xfrm>
        </p:grpSpPr>
        <p:sp>
          <p:nvSpPr>
            <p:cNvPr id="30" name="缺角矩形 29">
              <a:extLst>
                <a:ext uri="{FF2B5EF4-FFF2-40B4-BE49-F238E27FC236}">
                  <a16:creationId xmlns:a16="http://schemas.microsoft.com/office/drawing/2014/main" xmlns="" id="{3F8046B3-247D-44BC-8608-818D5AAC5C8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3000000">
              <a:off x="401483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缺角矩形 30">
              <a:extLst>
                <a:ext uri="{FF2B5EF4-FFF2-40B4-BE49-F238E27FC236}">
                  <a16:creationId xmlns:a16="http://schemas.microsoft.com/office/drawing/2014/main" xmlns="" id="{91326B45-A6AC-4914-9590-8B32C68DAA7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3000000">
              <a:off x="447212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</a:endParaRPr>
            </a:p>
          </p:txBody>
        </p:sp>
        <p:sp>
          <p:nvSpPr>
            <p:cNvPr id="32" name="缺角矩形 23">
              <a:extLst>
                <a:ext uri="{FF2B5EF4-FFF2-40B4-BE49-F238E27FC236}">
                  <a16:creationId xmlns:a16="http://schemas.microsoft.com/office/drawing/2014/main" xmlns="" id="{D3DA984C-63F1-478E-A2B9-921FC974D43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3000000">
              <a:off x="494273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缺角矩形 24">
              <a:extLst>
                <a:ext uri="{FF2B5EF4-FFF2-40B4-BE49-F238E27FC236}">
                  <a16:creationId xmlns:a16="http://schemas.microsoft.com/office/drawing/2014/main" xmlns="" id="{EEB485E0-9F8B-443F-A73B-D8EA35EC6F5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3000000">
              <a:off x="357751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缺角矩形 25">
              <a:extLst>
                <a:ext uri="{FF2B5EF4-FFF2-40B4-BE49-F238E27FC236}">
                  <a16:creationId xmlns:a16="http://schemas.microsoft.com/office/drawing/2014/main" xmlns="" id="{F59BC68A-F2FC-4C1D-8413-37735E395EA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3000000">
              <a:off x="538005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rot="10800000" vert="eaVert" lIns="121917" tIns="60958" rIns="121917" bIns="60958" anchor="ctr"/>
            <a:lstStyle/>
            <a:p>
              <a:pPr algn="ctr" defTabSz="914400" eaLnBrk="0" hangingPunct="0">
                <a:defRPr/>
              </a:pPr>
              <a:endParaRPr kumimoji="1" lang="zh-CN" altLang="en-US" sz="1800">
                <a:solidFill>
                  <a:srgbClr val="000000"/>
                </a:solidFill>
                <a:latin typeface="Times New Roman" panose="0202060305040502030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15">
            <a:extLst>
              <a:ext uri="{FF2B5EF4-FFF2-40B4-BE49-F238E27FC236}">
                <a16:creationId xmlns:a16="http://schemas.microsoft.com/office/drawing/2014/main" xmlns="" id="{95B844FA-BC62-472F-9926-2B077CD4D0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8694" y="354906"/>
            <a:ext cx="2252663" cy="4770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algn="dist" defTabSz="914400" eaLnBrk="0" hangingPunct="0">
              <a:defRPr/>
            </a:pPr>
            <a:r>
              <a:rPr lang="zh-CN" altLang="en-US" sz="2500" b="1" kern="0" dirty="0">
                <a:solidFill>
                  <a:sysClr val="window" lastClr="FFFFFF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能力提升题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8" name="P203.eps" descr="id:2147520748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0979" y="1189673"/>
            <a:ext cx="8698706" cy="2482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32" name="矩形 103431"/>
          <p:cNvSpPr/>
          <p:nvPr/>
        </p:nvSpPr>
        <p:spPr>
          <a:xfrm>
            <a:off x="4886325" y="1045369"/>
            <a:ext cx="4105275" cy="368712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solidFill>
                  <a:srgbClr val="11111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使用前要观察它的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分度值和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量程；</a:t>
            </a:r>
            <a:endParaRPr lang="zh-CN" altLang="en-US" sz="2400" b="1" dirty="0">
              <a:solidFill>
                <a:srgbClr val="11111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>
                <a:solidFill>
                  <a:srgbClr val="11111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使用时一定要放在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水平桌面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zh-CN" altLang="en-US" sz="2400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，不能</a:t>
            </a:r>
            <a:r>
              <a:rPr lang="zh-CN" altLang="en-US" sz="2400" b="1" dirty="0">
                <a:solidFill>
                  <a:srgbClr val="11111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倾斜</a:t>
            </a:r>
            <a:r>
              <a:rPr lang="zh-CN" altLang="en-US" sz="2400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使用；</a:t>
            </a:r>
            <a:endParaRPr lang="zh-CN" altLang="en-US" sz="2400" b="1" dirty="0">
              <a:solidFill>
                <a:srgbClr val="11111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如果量筒里的液面是凹形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的，视线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应与液体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凹液面最低处相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hlinkClick r:id="rId2" action="ppaction://hlinkfile"/>
            <a:extLst>
              <a:ext uri="{FF2B5EF4-FFF2-40B4-BE49-F238E27FC236}">
                <a16:creationId xmlns:a16="http://schemas.microsoft.com/office/drawing/2014/main" xmlns="" id="{EFB322E0-9ABD-49B9-B5B3-4D6214F7435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8706" y="1211207"/>
            <a:ext cx="3011107" cy="340548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1FDB3AB8-019B-49BA-AD37-9E49F6C69286}"/>
              </a:ext>
            </a:extLst>
          </p:cNvPr>
          <p:cNvGrpSpPr/>
          <p:nvPr/>
        </p:nvGrpSpPr>
        <p:grpSpPr>
          <a:xfrm>
            <a:off x="517127" y="1417818"/>
            <a:ext cx="929339" cy="2980330"/>
            <a:chOff x="372636" y="1150512"/>
            <a:chExt cx="929339" cy="2980330"/>
          </a:xfrm>
        </p:grpSpPr>
        <p:sp>
          <p:nvSpPr>
            <p:cNvPr id="21" name="右箭头标注 7">
              <a:extLst>
                <a:ext uri="{FF2B5EF4-FFF2-40B4-BE49-F238E27FC236}">
                  <a16:creationId xmlns:a16="http://schemas.microsoft.com/office/drawing/2014/main" xmlns="" id="{F55DBC78-188F-4F25-B8A2-BE6FDD1D4E1B}"/>
                </a:ext>
              </a:extLst>
            </p:cNvPr>
            <p:cNvSpPr/>
            <p:nvPr/>
          </p:nvSpPr>
          <p:spPr>
            <a:xfrm>
              <a:off x="464930" y="1150512"/>
              <a:ext cx="837045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pic>
          <p:nvPicPr>
            <p:cNvPr id="22" name="Picture 3">
              <a:extLst>
                <a:ext uri="{FF2B5EF4-FFF2-40B4-BE49-F238E27FC236}">
                  <a16:creationId xmlns:a16="http://schemas.microsoft.com/office/drawing/2014/main" xmlns="" id="{4D7BD021-C29D-4FFC-AA8B-F111496E92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TextBox 10">
              <a:extLst>
                <a:ext uri="{FF2B5EF4-FFF2-40B4-BE49-F238E27FC236}">
                  <a16:creationId xmlns:a16="http://schemas.microsoft.com/office/drawing/2014/main" xmlns="" id="{BCA57292-814E-4E94-9292-5D719B42D6F9}"/>
                </a:ext>
              </a:extLst>
            </p:cNvPr>
            <p:cNvSpPr txBox="1"/>
            <p:nvPr/>
          </p:nvSpPr>
          <p:spPr>
            <a:xfrm>
              <a:off x="372636" y="1668379"/>
              <a:ext cx="677108" cy="22218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defTabSz="685783"/>
              <a:r>
                <a:rPr lang="zh-CN" altLang="en-US" sz="1600" b="1" spc="300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点击图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片演示测量液体体积</a:t>
              </a:r>
              <a:endParaRPr lang="zh-CN" altLang="en-US" sz="1600" b="1" spc="3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21209" y="441770"/>
            <a:ext cx="3563949" cy="466570"/>
            <a:chOff x="2821209" y="441770"/>
            <a:chExt cx="3563949" cy="466570"/>
          </a:xfrm>
        </p:grpSpPr>
        <p:grpSp>
          <p:nvGrpSpPr>
            <p:cNvPr id="5" name="组合 4"/>
            <p:cNvGrpSpPr/>
            <p:nvPr/>
          </p:nvGrpSpPr>
          <p:grpSpPr>
            <a:xfrm>
              <a:off x="3014260" y="441770"/>
              <a:ext cx="3370898" cy="461487"/>
              <a:chOff x="6127" y="1048"/>
              <a:chExt cx="7078" cy="969"/>
            </a:xfrm>
          </p:grpSpPr>
          <p:sp>
            <p:nvSpPr>
              <p:cNvPr id="10" name="矩形 1"/>
              <p:cNvSpPr>
                <a:spLocks noChangeArrowheads="1"/>
              </p:cNvSpPr>
              <p:nvPr/>
            </p:nvSpPr>
            <p:spPr bwMode="auto">
              <a:xfrm>
                <a:off x="6127" y="1213"/>
                <a:ext cx="2652" cy="7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  <a:defRPr/>
                </a:pPr>
                <a:r>
                  <a:rPr lang="zh-CN" altLang="en-US" sz="2100" dirty="0">
                    <a:solidFill>
                      <a:srgbClr val="FFFF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知识点 </a:t>
                </a:r>
                <a:r>
                  <a:rPr lang="en-US" sz="2100" b="1" dirty="0">
                    <a:solidFill>
                      <a:srgbClr val="FFFF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9045" y="1048"/>
                <a:ext cx="4160" cy="96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量筒的使用</a:t>
                </a:r>
              </a:p>
            </p:txBody>
          </p:sp>
        </p:grpSp>
        <p:grpSp>
          <p:nvGrpSpPr>
            <p:cNvPr id="25" name="组合 18"/>
            <p:cNvGrpSpPr/>
            <p:nvPr/>
          </p:nvGrpSpPr>
          <p:grpSpPr bwMode="auto">
            <a:xfrm>
              <a:off x="2821209" y="484823"/>
              <a:ext cx="1525530" cy="423517"/>
              <a:chOff x="2094735" y="684067"/>
              <a:chExt cx="1906600" cy="564688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2094735" y="684067"/>
                <a:ext cx="1906600" cy="534609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defTabSz="685324" eaLnBrk="0" hangingPunct="0">
                  <a:defRPr/>
                </a:pPr>
                <a:endParaRPr kumimoji="1" lang="zh-CN" altLang="en-US" b="1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矩形 1"/>
              <p:cNvSpPr>
                <a:spLocks noChangeArrowheads="1"/>
              </p:cNvSpPr>
              <p:nvPr/>
            </p:nvSpPr>
            <p:spPr bwMode="auto">
              <a:xfrm>
                <a:off x="2117820" y="731692"/>
                <a:ext cx="1883515" cy="51706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defTabSz="685324">
                  <a:lnSpc>
                    <a:spcPct val="80000"/>
                  </a:lnSpc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 smtClean="0">
                    <a:solidFill>
                      <a:srgbClr val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 bwMode="auto">
          <a:xfrm rot="16200000">
            <a:off x="925343" y="1289271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lIns="68580" tIns="34290" rIns="68580" bIns="34290" anchor="ctr"/>
          <a:lstStyle/>
          <a:p>
            <a:pPr algn="ctr">
              <a:lnSpc>
                <a:spcPct val="120000"/>
              </a:lnSpc>
              <a:defRPr/>
            </a:pPr>
            <a:endParaRPr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 bwMode="auto">
          <a:xfrm>
            <a:off x="508491" y="1945912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zh-CN" sz="2400" b="1" spc="225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  <a:defRPr/>
            </a:pPr>
            <a:r>
              <a:rPr lang="zh-CN" altLang="zh-CN" sz="2400" b="1" spc="225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4215821" y="2092993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0000"/>
              </a:lnSpc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4215821" y="3026979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0000"/>
              </a:lnSpc>
              <a:defRPr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 bwMode="auto">
          <a:xfrm>
            <a:off x="4473893" y="1945958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b="1" spc="225" dirty="0">
                <a:solidFill>
                  <a:srgbClr val="178AA1">
                    <a:lumMod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 bwMode="auto">
          <a:xfrm>
            <a:off x="4473893" y="2283143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完成课后</a:t>
            </a:r>
            <a:r>
              <a:rPr lang="en-US" altLang="zh-CN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动手动脑学物理</a:t>
            </a:r>
            <a:r>
              <a:rPr lang="en-US" altLang="zh-CN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练习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 bwMode="auto">
          <a:xfrm>
            <a:off x="4473893" y="2879884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b="1" spc="225" dirty="0">
                <a:solidFill>
                  <a:srgbClr val="40A693">
                    <a:lumMod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 bwMode="auto">
          <a:xfrm>
            <a:off x="4473893" y="3182303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</a:t>
            </a:r>
            <a:r>
              <a:rPr lang="zh-CN" altLang="en-US" sz="2100" b="1" spc="113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册练</a:t>
            </a: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784406" y="1145442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  <a:ea typeface="宋体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28494766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70400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7210" y="707708"/>
            <a:ext cx="7434739" cy="4019074"/>
          </a:xfrm>
          <a:prstGeom prst="rect">
            <a:avLst/>
          </a:prstGeom>
        </p:spPr>
      </p:pic>
      <p:sp>
        <p:nvSpPr>
          <p:cNvPr id="12294" name="Text Box 6"/>
          <p:cNvSpPr txBox="1"/>
          <p:nvPr/>
        </p:nvSpPr>
        <p:spPr>
          <a:xfrm>
            <a:off x="4489847" y="2624138"/>
            <a:ext cx="1143000" cy="437674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俯视</a:t>
            </a: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295" name="Text Box 7"/>
          <p:cNvSpPr txBox="1"/>
          <p:nvPr/>
        </p:nvSpPr>
        <p:spPr>
          <a:xfrm>
            <a:off x="7084219" y="2352675"/>
            <a:ext cx="1162050" cy="437674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仰视</a:t>
            </a:r>
            <a:r>
              <a:rPr lang="en-US" altLang="zh-CN" sz="24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310" name="Text Box 22"/>
          <p:cNvSpPr txBox="1"/>
          <p:nvPr/>
        </p:nvSpPr>
        <p:spPr>
          <a:xfrm>
            <a:off x="3196114" y="4514374"/>
            <a:ext cx="191571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测量值偏大</a:t>
            </a:r>
          </a:p>
        </p:txBody>
      </p:sp>
      <p:sp>
        <p:nvSpPr>
          <p:cNvPr id="12311" name="Text Box 23"/>
          <p:cNvSpPr txBox="1"/>
          <p:nvPr/>
        </p:nvSpPr>
        <p:spPr>
          <a:xfrm>
            <a:off x="6052900" y="4514374"/>
            <a:ext cx="1706165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测量值偏小</a:t>
            </a:r>
          </a:p>
        </p:txBody>
      </p:sp>
      <p:sp>
        <p:nvSpPr>
          <p:cNvPr id="3" name="Text Box 6"/>
          <p:cNvSpPr txBox="1"/>
          <p:nvPr/>
        </p:nvSpPr>
        <p:spPr>
          <a:xfrm>
            <a:off x="1763792" y="1797844"/>
            <a:ext cx="1143000" cy="437674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平视</a:t>
            </a: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52073" y="548164"/>
            <a:ext cx="2639854" cy="4376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量筒读值时的视线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bldLvl="0" animBg="1"/>
      <p:bldP spid="12295" grpId="0" bldLvl="0" animBg="1"/>
      <p:bldP spid="12310" grpId="0"/>
      <p:bldP spid="12311" grpId="0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571E7F3C-271C-44A6-8617-5F43F81B72B6}"/>
              </a:ext>
            </a:extLst>
          </p:cNvPr>
          <p:cNvGrpSpPr/>
          <p:nvPr/>
        </p:nvGrpSpPr>
        <p:grpSpPr>
          <a:xfrm>
            <a:off x="2102537" y="1244702"/>
            <a:ext cx="933495" cy="3271253"/>
            <a:chOff x="368480" y="1150511"/>
            <a:chExt cx="933495" cy="3271253"/>
          </a:xfrm>
        </p:grpSpPr>
        <p:sp>
          <p:nvSpPr>
            <p:cNvPr id="14" name="右箭头标注 7">
              <a:extLst>
                <a:ext uri="{FF2B5EF4-FFF2-40B4-BE49-F238E27FC236}">
                  <a16:creationId xmlns:a16="http://schemas.microsoft.com/office/drawing/2014/main" xmlns="" id="{8D30927E-B915-44E7-BB75-7E5B49EFD24C}"/>
                </a:ext>
              </a:extLst>
            </p:cNvPr>
            <p:cNvSpPr/>
            <p:nvPr/>
          </p:nvSpPr>
          <p:spPr>
            <a:xfrm>
              <a:off x="464930" y="1150511"/>
              <a:ext cx="837045" cy="327125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pic>
          <p:nvPicPr>
            <p:cNvPr id="20" name="Picture 3">
              <a:extLst>
                <a:ext uri="{FF2B5EF4-FFF2-40B4-BE49-F238E27FC236}">
                  <a16:creationId xmlns:a16="http://schemas.microsoft.com/office/drawing/2014/main" xmlns="" id="{2DB2208D-F7AF-4284-A2BC-0DB4D2DA50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TextBox 10">
              <a:extLst>
                <a:ext uri="{FF2B5EF4-FFF2-40B4-BE49-F238E27FC236}">
                  <a16:creationId xmlns:a16="http://schemas.microsoft.com/office/drawing/2014/main" xmlns="" id="{0B206DC7-6BB7-4BBF-B2E6-A8630944EFCB}"/>
                </a:ext>
              </a:extLst>
            </p:cNvPr>
            <p:cNvSpPr txBox="1"/>
            <p:nvPr/>
          </p:nvSpPr>
          <p:spPr>
            <a:xfrm>
              <a:off x="368480" y="1580010"/>
              <a:ext cx="677108" cy="275338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defTabSz="685783"/>
              <a:r>
                <a:rPr lang="zh-CN" altLang="en-US" sz="1600" b="1" spc="300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点击图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片演示量筒测量固体排开液体体积的读数</a:t>
              </a:r>
              <a:endParaRPr lang="zh-CN" altLang="en-US" sz="1600" b="1" spc="3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3" name="图片 2">
            <a:hlinkClick r:id="rId3" action="ppaction://hlinkfile"/>
            <a:extLst>
              <a:ext uri="{FF2B5EF4-FFF2-40B4-BE49-F238E27FC236}">
                <a16:creationId xmlns:a16="http://schemas.microsoft.com/office/drawing/2014/main" xmlns="" id="{21272C6E-E13E-451D-864C-E5446FFA5B6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53978" y="790575"/>
            <a:ext cx="3527822" cy="372538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6892290" y="809149"/>
          <a:ext cx="772478" cy="2631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4" r:id="rId3" imgW="1028844" imgH="3505689" progId="PBrush">
                  <p:embed/>
                </p:oleObj>
              </mc:Choice>
              <mc:Fallback>
                <p:oleObj r:id="rId3" imgW="1028844" imgH="3505689" progId="PBrush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12000" contrast="24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92290" y="809149"/>
                        <a:ext cx="772478" cy="26312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267" name="图片 1126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00175" y="829152"/>
            <a:ext cx="532924" cy="250936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1126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75735" y="809149"/>
            <a:ext cx="590550" cy="252936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1" name="文本框 11271"/>
          <p:cNvSpPr txBox="1"/>
          <p:nvPr/>
        </p:nvSpPr>
        <p:spPr>
          <a:xfrm>
            <a:off x="660083" y="4371023"/>
            <a:ext cx="1832610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石块的体积：</a:t>
            </a:r>
          </a:p>
        </p:txBody>
      </p:sp>
      <p:sp>
        <p:nvSpPr>
          <p:cNvPr id="11272" name="矩形 11272"/>
          <p:cNvSpPr/>
          <p:nvPr/>
        </p:nvSpPr>
        <p:spPr>
          <a:xfrm>
            <a:off x="2578418" y="4371023"/>
            <a:ext cx="1870710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=_______</a:t>
            </a:r>
          </a:p>
        </p:txBody>
      </p:sp>
      <p:sp>
        <p:nvSpPr>
          <p:cNvPr id="11274" name="矩形 11273"/>
          <p:cNvSpPr/>
          <p:nvPr/>
        </p:nvSpPr>
        <p:spPr>
          <a:xfrm>
            <a:off x="3161110" y="4356735"/>
            <a:ext cx="907256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9" name="文本框 11269"/>
          <p:cNvSpPr txBox="1"/>
          <p:nvPr/>
        </p:nvSpPr>
        <p:spPr>
          <a:xfrm>
            <a:off x="660082" y="3420904"/>
            <a:ext cx="2012633" cy="8072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石块放入前水的体积</a:t>
            </a:r>
            <a:r>
              <a:rPr lang="en-US" altLang="zh-CN" sz="2400" b="1" i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V</a:t>
            </a:r>
            <a:r>
              <a:rPr lang="en-US" altLang="zh-CN" sz="2400" b="1" baseline="-250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11270"/>
          <p:cNvSpPr txBox="1"/>
          <p:nvPr/>
        </p:nvSpPr>
        <p:spPr>
          <a:xfrm>
            <a:off x="3255646" y="3420904"/>
            <a:ext cx="2031206" cy="8072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石块和水的总体积</a:t>
            </a:r>
            <a:r>
              <a:rPr lang="en-US" altLang="zh-CN" sz="2400" b="1" i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V</a:t>
            </a:r>
            <a:r>
              <a:rPr lang="en-US" altLang="zh-CN" sz="2400" b="1" baseline="-250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11269"/>
          <p:cNvSpPr txBox="1"/>
          <p:nvPr/>
        </p:nvSpPr>
        <p:spPr>
          <a:xfrm>
            <a:off x="6459855" y="3420904"/>
            <a:ext cx="2176463" cy="8072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石块取出后水的体积</a:t>
            </a:r>
            <a:r>
              <a:rPr lang="en-US" altLang="zh-CN" sz="2400" b="1" i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V</a:t>
            </a:r>
            <a:r>
              <a:rPr lang="en-US" altLang="zh-CN" sz="2400" b="1" baseline="-250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90538" y="2223611"/>
            <a:ext cx="7863840" cy="0"/>
          </a:xfrm>
          <a:prstGeom prst="line">
            <a:avLst/>
          </a:prstGeom>
          <a:ln w="12700" cmpd="sng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1271"/>
          <p:cNvSpPr txBox="1"/>
          <p:nvPr/>
        </p:nvSpPr>
        <p:spPr>
          <a:xfrm>
            <a:off x="5286852" y="4171950"/>
            <a:ext cx="3512344" cy="80724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若用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来计算石块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体积，则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使测量值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_______.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90538" y="3338512"/>
            <a:ext cx="7863840" cy="0"/>
          </a:xfrm>
          <a:prstGeom prst="line">
            <a:avLst/>
          </a:prstGeom>
          <a:ln w="12700" cmpd="sng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7604760" y="4531995"/>
            <a:ext cx="757259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偏大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ext Box 6"/>
          <p:cNvSpPr txBox="1"/>
          <p:nvPr/>
        </p:nvSpPr>
        <p:spPr>
          <a:xfrm>
            <a:off x="480578" y="1537810"/>
            <a:ext cx="8226266" cy="2554545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）被测液体的体积不能超过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量程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algn="just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）在测量范围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内，</a:t>
            </a:r>
            <a:r>
              <a:rPr lang="zh-CN" altLang="en-US" sz="2400" b="1" dirty="0" smtClean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应选</a:t>
            </a: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择分度值较小的</a:t>
            </a:r>
            <a:r>
              <a:rPr lang="zh-CN" altLang="en-US" sz="2400" b="1" dirty="0" smtClean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量筒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，目的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高精确度，减小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测量误差。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用量筒测量对玻璃有腐蚀性的液体。</a:t>
            </a:r>
          </a:p>
          <a:p>
            <a:pPr algn="just">
              <a:lnSpc>
                <a:spcPct val="125000"/>
              </a:lnSpc>
              <a:defRPr/>
            </a:pPr>
            <a:endParaRPr lang="zh-CN" altLang="en-US" b="1" dirty="0">
              <a:solidFill>
                <a:srgbClr val="11111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59196" y="817245"/>
            <a:ext cx="1994777" cy="4385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>
                <a:sym typeface="+mn-ea"/>
              </a:rPr>
              <a:t>量筒使用原则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5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5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5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5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54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54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3873" y="1114058"/>
            <a:ext cx="8306752" cy="1177245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使用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量筒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时，按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正确的读数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方法，小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明应沿如图所示的虚线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的方向观察量筒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刻度，此时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的读数是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mL。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74896" y="1775618"/>
            <a:ext cx="449482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60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55706" y="1760925"/>
            <a:ext cx="293991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375" y="2575678"/>
            <a:ext cx="3491389" cy="1882856"/>
          </a:xfrm>
          <a:prstGeom prst="rect">
            <a:avLst/>
          </a:prstGeom>
        </p:spPr>
      </p:pic>
      <p:grpSp>
        <p:nvGrpSpPr>
          <p:cNvPr id="25" name="组合 3">
            <a:extLst>
              <a:ext uri="{FF2B5EF4-FFF2-40B4-BE49-F238E27FC236}">
                <a16:creationId xmlns:a16="http://schemas.microsoft.com/office/drawing/2014/main" xmlns="" id="{E2A96D8C-AEA0-47D1-934B-BFEC800F6C28}"/>
              </a:ext>
            </a:extLst>
          </p:cNvPr>
          <p:cNvGrpSpPr>
            <a:grpSpLocks/>
          </p:cNvGrpSpPr>
          <p:nvPr/>
        </p:nvGrpSpPr>
        <p:grpSpPr bwMode="auto">
          <a:xfrm>
            <a:off x="3632200" y="487117"/>
            <a:ext cx="1879600" cy="477054"/>
            <a:chOff x="497257" y="753279"/>
            <a:chExt cx="1881032" cy="477860"/>
          </a:xfrm>
        </p:grpSpPr>
        <p:grpSp>
          <p:nvGrpSpPr>
            <p:cNvPr id="26" name="组合 2">
              <a:extLst>
                <a:ext uri="{FF2B5EF4-FFF2-40B4-BE49-F238E27FC236}">
                  <a16:creationId xmlns:a16="http://schemas.microsoft.com/office/drawing/2014/main" xmlns="" id="{355F6B36-9EBD-4045-A6C7-EA5DABCDCA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164C6540-24EA-4FC8-9550-2B48327416C3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微软雅黑"/>
                  <a:cs typeface="Times New Roman" pitchFamily="18" charset="0"/>
                </a:endParaRPr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3EF520DB-D43F-4815-B3E4-D6E4B92A08E1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微软雅黑"/>
                  <a:cs typeface="Times New Roman" pitchFamily="18" charset="0"/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620C5C09-6798-4128-BFB6-6F9CF98BF14E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微软雅黑"/>
                  <a:cs typeface="Times New Roman" pitchFamily="18" charset="0"/>
                </a:endParaRPr>
              </a:p>
            </p:txBody>
          </p:sp>
          <p:sp>
            <p:nvSpPr>
              <p:cNvPr id="31" name="缺角矩形 30">
                <a:extLst>
                  <a:ext uri="{FF2B5EF4-FFF2-40B4-BE49-F238E27FC236}">
                    <a16:creationId xmlns:a16="http://schemas.microsoft.com/office/drawing/2014/main" xmlns="" id="{36177AF3-21F5-4129-AC14-90F6871D5BA9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378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itchFamily="18" charset="0"/>
                  <a:ea typeface="微软雅黑"/>
                  <a:cs typeface="Times New Roman" pitchFamily="18" charset="0"/>
                </a:endParaRPr>
              </a:p>
            </p:txBody>
          </p:sp>
        </p:grpSp>
        <p:sp>
          <p:nvSpPr>
            <p:cNvPr id="27" name="矩形 1">
              <a:extLst>
                <a:ext uri="{FF2B5EF4-FFF2-40B4-BE49-F238E27FC236}">
                  <a16:creationId xmlns:a16="http://schemas.microsoft.com/office/drawing/2014/main" xmlns="" id="{F55C3725-423D-484E-95CF-03D37090B8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378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4e1bd0da-f65e-4ba8-b863-e32b09e7ebc9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heme/theme1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3213</Words>
  <Application>Microsoft Office PowerPoint</Application>
  <PresentationFormat>全屏显示(16:9)</PresentationFormat>
  <Paragraphs>346</Paragraphs>
  <Slides>41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3" baseType="lpstr">
      <vt:lpstr>Yuanti SC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Wingdings</vt:lpstr>
      <vt:lpstr>1_Office 主题</vt:lpstr>
      <vt:lpstr>Equation</vt:lpstr>
      <vt:lpstr>第六章  质量与密度  第3节  测量物质的密度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34</cp:revision>
  <dcterms:created xsi:type="dcterms:W3CDTF">2018-03-01T02:03:00Z</dcterms:created>
  <dcterms:modified xsi:type="dcterms:W3CDTF">2020-04-22T05:57:43Z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  <property fmtid="{D5CDD505-2E9C-101B-9397-08002B2CF9AE}" pid="3" name="KSORubyTemplateID">
    <vt:lpwstr>13</vt:lpwstr>
  </property>
</Properties>
</file>