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7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670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2020/4/22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2020/4/22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2020/4/22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3000">
              <a:schemeClr val="accent1">
                <a:tint val="66000"/>
                <a:satMod val="160000"/>
              </a:schemeClr>
            </a:gs>
            <a:gs pos="39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2020/4/22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&#22320;&#29699;&#23545;&#21608;&#22260;&#29289;&#20307;&#30340;&#19975;&#26377;&#24341;&#21147;.swf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&#37325;&#21147;.rmvb" TargetMode="External"/><Relationship Id="rId2" Type="http://schemas.openxmlformats.org/officeDocument/2006/relationships/hyperlink" Target="8-&#21160;&#30011;-05&#37325;&#21147;.rmvb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hyperlink" Target="../1&#21147;%20&#24377;&#21147;/8-&#35270;&#39057;-02&#24377;&#31783;&#27979;&#21147;&#35745;&#27979;&#37325;&#21147;.rmvb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文本框 1"/>
          <p:cNvSpPr>
            <a:spLocks noGrp="1"/>
          </p:cNvSpPr>
          <p:nvPr>
            <p:ph idx="4294967295"/>
          </p:nvPr>
        </p:nvSpPr>
        <p:spPr bwMode="auto">
          <a:xfrm>
            <a:off x="-180528" y="1772816"/>
            <a:ext cx="9144000" cy="18281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indent="0" algn="ctr" eaLnBrk="1" hangingPunct="1"/>
            <a:r>
              <a:rPr lang="zh-CN" altLang="en-US" sz="4800" b="1" dirty="0" smtClean="0">
                <a:latin typeface="华文新魏" pitchFamily="2" charset="-122"/>
                <a:ea typeface="华文新魏" pitchFamily="2" charset="-122"/>
              </a:rPr>
              <a:t>第八章  力 </a:t>
            </a:r>
            <a:endParaRPr lang="zh-CN" altLang="en-US" sz="4000" b="1" dirty="0" smtClean="0">
              <a:solidFill>
                <a:schemeClr val="bg1"/>
              </a:solidFill>
              <a:latin typeface="华文新魏" pitchFamily="2" charset="-122"/>
              <a:ea typeface="华文新魏" pitchFamily="2" charset="-122"/>
            </a:endParaRPr>
          </a:p>
          <a:p>
            <a:pPr indent="0" algn="ctr" eaLnBrk="1" hangingPunct="1">
              <a:buNone/>
            </a:pPr>
            <a:r>
              <a:rPr lang="en-US" altLang="zh-CN" sz="5400" b="1" dirty="0">
                <a:solidFill>
                  <a:srgbClr val="FF0000"/>
                </a:solidFill>
                <a:latin typeface="华文新魏" pitchFamily="2" charset="-122"/>
                <a:ea typeface="华文新魏" pitchFamily="2" charset="-122"/>
              </a:rPr>
              <a:t>2</a:t>
            </a:r>
            <a:r>
              <a:rPr lang="zh-CN" altLang="en-US" sz="5400" b="1" dirty="0" smtClean="0">
                <a:solidFill>
                  <a:srgbClr val="FF0000"/>
                </a:solidFill>
                <a:latin typeface="华文新魏" pitchFamily="2" charset="-122"/>
                <a:ea typeface="华文新魏" pitchFamily="2" charset="-122"/>
              </a:rPr>
              <a:t>、重力   力的示意图</a:t>
            </a:r>
          </a:p>
        </p:txBody>
      </p:sp>
    </p:spTree>
    <p:extLst>
      <p:ext uri="{BB962C8B-B14F-4D97-AF65-F5344CB8AC3E}">
        <p14:creationId xmlns:p14="http://schemas.microsoft.com/office/powerpoint/2010/main" val="35893064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85875"/>
            <a:ext cx="9144000" cy="642938"/>
          </a:xfrm>
          <a:prstGeom prst="rect">
            <a:avLst/>
          </a:prstGeom>
        </p:spPr>
        <p:txBody>
          <a:bodyPr/>
          <a:lstStyle/>
          <a:p>
            <a:pPr eaLnBrk="1" hangingPunct="1">
              <a:buFont typeface="Arial" pitchFamily="34" charset="0"/>
              <a:buNone/>
              <a:defRPr/>
            </a:pPr>
            <a:r>
              <a:rPr lang="en-US" altLang="zh-CN" sz="2400" b="1" dirty="0" smtClean="0">
                <a:latin typeface="+mn-ea"/>
              </a:rPr>
              <a:t>1.</a:t>
            </a:r>
            <a:r>
              <a:rPr lang="zh-CN" altLang="en-US" sz="2400" b="1" dirty="0" smtClean="0">
                <a:latin typeface="+mn-ea"/>
              </a:rPr>
              <a:t>一个鸡蛋的质量是</a:t>
            </a:r>
            <a:r>
              <a:rPr lang="en-US" altLang="zh-CN" sz="2400" b="1" dirty="0" smtClean="0">
                <a:latin typeface="+mn-ea"/>
              </a:rPr>
              <a:t>50 g,</a:t>
            </a:r>
            <a:r>
              <a:rPr lang="zh-CN" altLang="en-US" sz="2400" b="1" dirty="0" smtClean="0">
                <a:latin typeface="+mn-ea"/>
              </a:rPr>
              <a:t>则它受到的重力为多少牛</a:t>
            </a:r>
            <a:r>
              <a:rPr lang="en-US" altLang="zh-CN" sz="2400" b="1" dirty="0" smtClean="0">
                <a:latin typeface="+mn-ea"/>
              </a:rPr>
              <a:t>? (g=10 N/kg) </a:t>
            </a:r>
            <a:endParaRPr lang="zh-CN" altLang="en-US" sz="2400" b="1" dirty="0" smtClean="0">
              <a:latin typeface="+mn-ea"/>
            </a:endParaRPr>
          </a:p>
        </p:txBody>
      </p:sp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0" y="3598863"/>
            <a:ext cx="8688388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en-US" altLang="zh-CN" sz="2400" b="1" dirty="0">
                <a:latin typeface="+mn-ea"/>
                <a:ea typeface="+mn-ea"/>
              </a:rPr>
              <a:t>2.</a:t>
            </a:r>
            <a:r>
              <a:rPr lang="zh-CN" altLang="en-US" sz="2400" b="1" dirty="0">
                <a:latin typeface="+mn-ea"/>
                <a:ea typeface="+mn-ea"/>
              </a:rPr>
              <a:t>一名中学生的重力是</a:t>
            </a:r>
            <a:r>
              <a:rPr lang="en-US" altLang="zh-CN" sz="2400" b="1" dirty="0">
                <a:latin typeface="+mn-ea"/>
                <a:ea typeface="+mn-ea"/>
              </a:rPr>
              <a:t>500 N</a:t>
            </a:r>
            <a:r>
              <a:rPr lang="zh-CN" altLang="en-US" sz="2400" b="1" dirty="0">
                <a:latin typeface="+mn-ea"/>
                <a:ea typeface="+mn-ea"/>
              </a:rPr>
              <a:t>，则它的质量是多少千克？</a:t>
            </a:r>
            <a:endParaRPr lang="en-US" altLang="zh-CN" sz="2400" b="1" dirty="0">
              <a:latin typeface="+mn-ea"/>
              <a:ea typeface="+mn-ea"/>
            </a:endParaRPr>
          </a:p>
          <a:p>
            <a:pPr>
              <a:defRPr/>
            </a:pPr>
            <a:endParaRPr lang="zh-CN" altLang="en-US" sz="2400" dirty="0">
              <a:latin typeface="+mn-ea"/>
              <a:ea typeface="+mn-ea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571500" y="1857375"/>
            <a:ext cx="5857875" cy="175418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鸡蛋的质量</a:t>
            </a:r>
            <a:r>
              <a:rPr lang="en-US" altLang="zh-CN" sz="2400" b="1" i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m</a:t>
            </a:r>
            <a:r>
              <a:rPr lang="en-US" altLang="zh-CN" sz="24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=50 g=0.05 kg</a:t>
            </a:r>
            <a:r>
              <a:rPr lang="zh-CN" altLang="en-US" sz="24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，</a:t>
            </a:r>
            <a:r>
              <a:rPr lang="en-US" altLang="zh-CN" sz="24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en-US" altLang="zh-CN" sz="24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鸡蛋受到的重力：</a:t>
            </a:r>
            <a:b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</a:br>
            <a:r>
              <a:rPr lang="en-US" altLang="zh-CN" sz="2400" b="1" i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G</a:t>
            </a:r>
            <a:r>
              <a:rPr lang="en-US" altLang="zh-CN" sz="24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=</a:t>
            </a:r>
            <a:r>
              <a:rPr lang="en-US" altLang="zh-CN" sz="2400" b="1" i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mg</a:t>
            </a:r>
            <a:r>
              <a:rPr lang="en-US" altLang="zh-CN" sz="24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=0.05 kg×10 N/kg=0.5 N</a:t>
            </a:r>
            <a:endParaRPr lang="zh-CN" altLang="en-US" sz="2400" b="1" dirty="0">
              <a:solidFill>
                <a:srgbClr val="FF000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531813" y="4203700"/>
            <a:ext cx="6038850" cy="1196975"/>
          </a:xfrm>
          <a:prstGeom prst="rect">
            <a:avLst/>
          </a:prstGeom>
          <a:solidFill>
            <a:srgbClr val="FFFFFF"/>
          </a:solidFill>
          <a:ln w="9525" cmpd="sng">
            <a:noFill/>
            <a:miter lim="800000"/>
            <a:headEnd/>
            <a:tailEnd/>
          </a:ln>
          <a:effectLst/>
        </p:spPr>
        <p:txBody>
          <a:bodyPr wrap="none" lIns="0" tIns="-71415" rIns="0" bIns="160287" anchor="ctr">
            <a:spAutoFit/>
          </a:bodyPr>
          <a:lstStyle/>
          <a:p>
            <a:pPr algn="just" eaLnBrk="0" hangingPunct="0">
              <a:lnSpc>
                <a:spcPct val="150000"/>
              </a:lnSpc>
              <a:defRPr/>
            </a:pPr>
            <a:r>
              <a:rPr lang="zh-CN" sz="2400" b="1" dirty="0">
                <a:solidFill>
                  <a:srgbClr val="FF0000"/>
                </a:solidFill>
                <a:latin typeface="+mn-ea"/>
                <a:ea typeface="+mn-ea"/>
                <a:cs typeface="Arial" pitchFamily="34" charset="0"/>
              </a:rPr>
              <a:t>重力</a:t>
            </a:r>
            <a:r>
              <a:rPr lang="zh-CN" altLang="zh-CN" sz="2400" b="1" i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G</a:t>
            </a:r>
            <a:r>
              <a:rPr lang="zh-CN" altLang="zh-CN" sz="24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=500</a:t>
            </a:r>
            <a:r>
              <a:rPr lang="en-US" altLang="zh-CN" sz="24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zh-CN" altLang="zh-CN" sz="24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N</a:t>
            </a:r>
            <a:r>
              <a:rPr lang="zh-CN" sz="24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，</a:t>
            </a:r>
            <a:r>
              <a:rPr lang="zh-CN" altLang="zh-CN" sz="2400" b="1" i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g</a:t>
            </a:r>
            <a:r>
              <a:rPr lang="zh-CN" altLang="zh-CN" sz="24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=10</a:t>
            </a:r>
            <a:r>
              <a:rPr lang="en-US" altLang="zh-CN" sz="24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zh-CN" altLang="zh-CN" sz="24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N/kg</a:t>
            </a:r>
            <a:endParaRPr lang="en-US" altLang="zh-CN" sz="2400" b="1" dirty="0">
              <a:solidFill>
                <a:srgbClr val="FF000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algn="just" eaLnBrk="0" hangingPunct="0">
              <a:lnSpc>
                <a:spcPct val="150000"/>
              </a:lnSpc>
              <a:defRPr/>
            </a:pPr>
            <a:r>
              <a:rPr lang="zh-CN" sz="2400" b="1" dirty="0">
                <a:solidFill>
                  <a:srgbClr val="FF0000"/>
                </a:solidFill>
                <a:latin typeface="+mn-ea"/>
                <a:ea typeface="+mn-ea"/>
                <a:cs typeface="Arial" pitchFamily="34" charset="0"/>
              </a:rPr>
              <a:t>中学生的质量</a:t>
            </a:r>
            <a:r>
              <a:rPr lang="zh-CN" altLang="zh-CN" sz="2400" b="1" i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m</a:t>
            </a:r>
            <a:r>
              <a:rPr lang="zh-CN" altLang="zh-CN" sz="24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= </a:t>
            </a:r>
            <a:r>
              <a:rPr lang="zh-CN" altLang="zh-CN" sz="2400" b="1" i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G</a:t>
            </a:r>
            <a:r>
              <a:rPr lang="en-US" altLang="zh-CN" sz="24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/</a:t>
            </a:r>
            <a:r>
              <a:rPr lang="zh-CN" altLang="zh-CN" sz="2400" b="1" i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g </a:t>
            </a:r>
            <a:r>
              <a:rPr lang="zh-CN" altLang="zh-CN" sz="24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= 500N </a:t>
            </a:r>
            <a:r>
              <a:rPr lang="en-US" altLang="zh-CN" sz="24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/</a:t>
            </a:r>
            <a:r>
              <a:rPr lang="zh-CN" altLang="zh-CN" sz="24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10</a:t>
            </a:r>
            <a:r>
              <a:rPr lang="en-US" altLang="zh-CN" sz="24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zh-CN" altLang="zh-CN" sz="24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N/kg =50</a:t>
            </a:r>
            <a:r>
              <a:rPr lang="en-US" altLang="zh-CN" sz="24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zh-CN" altLang="zh-CN" sz="24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kg</a:t>
            </a:r>
            <a:endParaRPr lang="zh-CN" sz="2400" b="1" dirty="0">
              <a:solidFill>
                <a:srgbClr val="FF000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1332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9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0" grpId="0" autoUpdateAnimBg="0"/>
      <p:bldP spid="4" grpId="0"/>
      <p:bldP spid="1434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127000" y="1717675"/>
            <a:ext cx="5148263" cy="296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zh-CN" altLang="en-US" sz="2400" b="1" dirty="0">
                <a:latin typeface="+mn-ea"/>
                <a:ea typeface="+mn-ea"/>
              </a:rPr>
              <a:t>如右图（</a:t>
            </a:r>
            <a:r>
              <a:rPr lang="en-US" altLang="zh-CN" sz="2400" b="1" dirty="0">
                <a:latin typeface="+mn-ea"/>
                <a:ea typeface="+mn-ea"/>
              </a:rPr>
              <a:t>a</a:t>
            </a:r>
            <a:r>
              <a:rPr lang="zh-CN" altLang="en-US" sz="2400" b="1" dirty="0">
                <a:latin typeface="+mn-ea"/>
                <a:ea typeface="+mn-ea"/>
              </a:rPr>
              <a:t>） ，将勾码悬挂在铁架台的横杆上，待勾码静止时观察细线的位置。</a:t>
            </a: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zh-CN" altLang="en-US" sz="2400" b="1" dirty="0">
                <a:latin typeface="+mn-ea"/>
                <a:ea typeface="+mn-ea"/>
              </a:rPr>
              <a:t>如右图（</a:t>
            </a:r>
            <a:r>
              <a:rPr lang="en-US" altLang="zh-CN" sz="2400" b="1" dirty="0">
                <a:latin typeface="+mn-ea"/>
                <a:ea typeface="+mn-ea"/>
              </a:rPr>
              <a:t>b</a:t>
            </a:r>
            <a:r>
              <a:rPr lang="zh-CN" altLang="en-US" sz="2400" b="1" dirty="0">
                <a:latin typeface="+mn-ea"/>
                <a:ea typeface="+mn-ea"/>
              </a:rPr>
              <a:t>），将铁架台倾斜一个角度，观察勾码静止时细线的位置</a:t>
            </a:r>
            <a:r>
              <a:rPr lang="zh-CN" altLang="en-US" sz="2400" dirty="0">
                <a:latin typeface="+mn-ea"/>
                <a:ea typeface="+mn-ea"/>
              </a:rPr>
              <a:t>。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-71438" y="5181600"/>
            <a:ext cx="8407401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2400" dirty="0">
                <a:latin typeface="+mn-ea"/>
                <a:ea typeface="+mn-ea"/>
              </a:rPr>
              <a:t> </a:t>
            </a:r>
            <a:r>
              <a:rPr lang="zh-CN" altLang="en-US" sz="2400" b="1" dirty="0">
                <a:latin typeface="+mn-ea"/>
                <a:ea typeface="+mn-ea"/>
              </a:rPr>
              <a:t>两图中细线都处于</a:t>
            </a:r>
            <a:r>
              <a:rPr lang="zh-CN" altLang="en-US" sz="2400" b="1" u="sng" dirty="0">
                <a:latin typeface="+mn-ea"/>
                <a:ea typeface="+mn-ea"/>
              </a:rPr>
              <a:t>           </a:t>
            </a:r>
            <a:r>
              <a:rPr lang="zh-CN" altLang="en-US" sz="2400" b="1" dirty="0">
                <a:latin typeface="+mn-ea"/>
                <a:ea typeface="+mn-ea"/>
              </a:rPr>
              <a:t>位置，这说明什么？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2786063" y="5181600"/>
            <a:ext cx="16668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竖直向下  </a:t>
            </a: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5500688" y="4572000"/>
            <a:ext cx="3419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2400" b="1" dirty="0">
                <a:latin typeface="+mn-ea"/>
                <a:ea typeface="+mn-ea"/>
              </a:rPr>
              <a:t>（</a:t>
            </a:r>
            <a:r>
              <a:rPr lang="en-US" altLang="zh-CN" sz="2400" b="1" dirty="0">
                <a:latin typeface="+mn-ea"/>
                <a:ea typeface="+mn-ea"/>
              </a:rPr>
              <a:t>a</a:t>
            </a:r>
            <a:r>
              <a:rPr lang="zh-CN" altLang="en-US" sz="2400" b="1" dirty="0">
                <a:latin typeface="+mn-ea"/>
                <a:ea typeface="+mn-ea"/>
              </a:rPr>
              <a:t>）        </a:t>
            </a:r>
            <a:r>
              <a:rPr lang="en-US" altLang="zh-CN" sz="2400" b="1" dirty="0">
                <a:latin typeface="+mn-ea"/>
                <a:ea typeface="+mn-ea"/>
              </a:rPr>
              <a:t>(b)</a:t>
            </a: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214313" y="1001713"/>
            <a:ext cx="30162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sz="4000" b="1" dirty="0">
                <a:solidFill>
                  <a:srgbClr val="FF0000"/>
                </a:solidFill>
                <a:latin typeface="+mj-ea"/>
                <a:ea typeface="+mj-ea"/>
              </a:rPr>
              <a:t>重力的方向</a:t>
            </a:r>
            <a:r>
              <a:rPr lang="en-US" altLang="zh-CN" sz="4000" b="1" dirty="0">
                <a:solidFill>
                  <a:srgbClr val="FF0000"/>
                </a:solidFill>
                <a:latin typeface="+mj-ea"/>
                <a:ea typeface="+mj-ea"/>
              </a:rPr>
              <a:t>:</a:t>
            </a: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214313" y="5857875"/>
            <a:ext cx="4495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2400" b="1">
                <a:solidFill>
                  <a:srgbClr val="3333FF"/>
                </a:solidFill>
                <a:latin typeface="+mn-ea"/>
                <a:ea typeface="+mn-ea"/>
                <a:hlinkClick r:id="rId2" action="ppaction://hlinkfile"/>
              </a:rPr>
              <a:t>重力方向</a:t>
            </a:r>
            <a:r>
              <a:rPr lang="zh-CN" altLang="en-US" sz="2400" b="1">
                <a:solidFill>
                  <a:srgbClr val="3333FF"/>
                </a:solidFill>
                <a:latin typeface="+mn-ea"/>
                <a:ea typeface="+mn-ea"/>
              </a:rPr>
              <a:t>：</a:t>
            </a:r>
          </a:p>
        </p:txBody>
      </p:sp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1785938" y="5857875"/>
            <a:ext cx="4495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2400" b="1" dirty="0">
                <a:solidFill>
                  <a:srgbClr val="3333FF"/>
                </a:solidFill>
                <a:latin typeface="+mn-ea"/>
                <a:ea typeface="+mn-ea"/>
              </a:rPr>
              <a:t>总是</a:t>
            </a:r>
            <a:r>
              <a:rPr lang="zh-CN" altLang="en-US" sz="2400" b="1" dirty="0">
                <a:solidFill>
                  <a:schemeClr val="hlink"/>
                </a:solidFill>
                <a:latin typeface="+mn-ea"/>
                <a:ea typeface="+mn-ea"/>
              </a:rPr>
              <a:t>竖直向下</a:t>
            </a:r>
            <a:r>
              <a:rPr lang="zh-CN" altLang="en-US" sz="2400" b="1" dirty="0">
                <a:solidFill>
                  <a:srgbClr val="3333FF"/>
                </a:solidFill>
                <a:latin typeface="+mn-ea"/>
                <a:ea typeface="+mn-ea"/>
              </a:rPr>
              <a:t>。</a:t>
            </a:r>
          </a:p>
        </p:txBody>
      </p:sp>
      <p:grpSp>
        <p:nvGrpSpPr>
          <p:cNvPr id="46089" name="Group 9"/>
          <p:cNvGrpSpPr>
            <a:grpSpLocks/>
          </p:cNvGrpSpPr>
          <p:nvPr/>
        </p:nvGrpSpPr>
        <p:grpSpPr bwMode="auto">
          <a:xfrm>
            <a:off x="5218113" y="1681163"/>
            <a:ext cx="1497012" cy="2890837"/>
            <a:chOff x="0" y="0"/>
            <a:chExt cx="1724" cy="1579"/>
          </a:xfrm>
        </p:grpSpPr>
        <p:pic>
          <p:nvPicPr>
            <p:cNvPr id="46093" name="Picture 10" descr="重锤1"/>
            <p:cNvPicPr>
              <a:picLocks noChangeAspect="1" noChangeArrowheads="1"/>
            </p:cNvPicPr>
            <p:nvPr/>
          </p:nvPicPr>
          <p:blipFill>
            <a:blip r:embed="rId3">
              <a:lum bright="-24000" contrast="54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4750"/>
            <a:stretch>
              <a:fillRect/>
            </a:stretch>
          </p:blipFill>
          <p:spPr bwMode="auto">
            <a:xfrm>
              <a:off x="0" y="0"/>
              <a:ext cx="1724" cy="15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6094" name="Line 11"/>
            <p:cNvSpPr>
              <a:spLocks noChangeShapeType="1"/>
            </p:cNvSpPr>
            <p:nvPr/>
          </p:nvSpPr>
          <p:spPr bwMode="auto">
            <a:xfrm>
              <a:off x="953" y="273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7092950" y="1824038"/>
            <a:ext cx="1622425" cy="2747962"/>
            <a:chOff x="0" y="0"/>
            <a:chExt cx="1633" cy="1579"/>
          </a:xfrm>
        </p:grpSpPr>
        <p:pic>
          <p:nvPicPr>
            <p:cNvPr id="46091" name="Picture 13" descr="重锤1"/>
            <p:cNvPicPr>
              <a:picLocks noChangeAspect="1" noChangeArrowheads="1"/>
            </p:cNvPicPr>
            <p:nvPr/>
          </p:nvPicPr>
          <p:blipFill>
            <a:blip r:embed="rId3">
              <a:lum bright="-30000" contrast="6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7140"/>
            <a:stretch>
              <a:fillRect/>
            </a:stretch>
          </p:blipFill>
          <p:spPr bwMode="auto">
            <a:xfrm>
              <a:off x="0" y="0"/>
              <a:ext cx="1633" cy="15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6092" name="Line 14"/>
            <p:cNvSpPr>
              <a:spLocks noChangeShapeType="1"/>
            </p:cNvSpPr>
            <p:nvPr/>
          </p:nvSpPr>
          <p:spPr bwMode="auto">
            <a:xfrm flipH="1">
              <a:off x="544" y="82"/>
              <a:ext cx="0" cy="6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4191848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45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45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45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45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 autoUpdateAnimBg="0"/>
      <p:bldP spid="24579" grpId="0" autoUpdateAnimBg="0"/>
      <p:bldP spid="24580" grpId="0" autoUpdateAnimBg="0"/>
      <p:bldP spid="24581" grpId="0" autoUpdateAnimBg="0"/>
      <p:bldP spid="24583" grpId="0" autoUpdateAnimBg="0"/>
      <p:bldP spid="24584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2" descr="shimaodash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63" y="1143000"/>
            <a:ext cx="8272462" cy="5429250"/>
          </a:xfrm>
          <a:prstGeom prst="rect">
            <a:avLst/>
          </a:prstGeom>
          <a:solidFill>
            <a:srgbClr val="3399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5643563" y="1531938"/>
            <a:ext cx="3000375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zh-CN" altLang="en-US" sz="2400" b="1" dirty="0">
                <a:solidFill>
                  <a:schemeClr val="bg1"/>
                </a:solidFill>
                <a:latin typeface="+mn-ea"/>
                <a:ea typeface="+mn-ea"/>
              </a:rPr>
              <a:t>你可以用什么方法判断大楼是否</a:t>
            </a:r>
            <a:r>
              <a:rPr lang="zh-CN" altLang="en-US" sz="2400" b="1" dirty="0">
                <a:solidFill>
                  <a:schemeClr val="hlink"/>
                </a:solidFill>
                <a:latin typeface="+mn-ea"/>
                <a:ea typeface="+mn-ea"/>
              </a:rPr>
              <a:t>竖直</a:t>
            </a:r>
            <a:r>
              <a:rPr lang="zh-CN" altLang="en-US" sz="2400" b="1" dirty="0">
                <a:solidFill>
                  <a:schemeClr val="bg1"/>
                </a:solidFill>
                <a:latin typeface="+mn-ea"/>
                <a:ea typeface="+mn-ea"/>
              </a:rPr>
              <a:t>呢？</a:t>
            </a:r>
          </a:p>
          <a:p>
            <a:pPr>
              <a:spcBef>
                <a:spcPct val="50000"/>
              </a:spcBef>
              <a:defRPr/>
            </a:pPr>
            <a:endParaRPr lang="zh-CN" altLang="en-US" sz="2400" dirty="0">
              <a:solidFill>
                <a:schemeClr val="bg1"/>
              </a:solidFill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044097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142875" y="895350"/>
            <a:ext cx="26828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2400" b="1">
                <a:solidFill>
                  <a:srgbClr val="CC0000"/>
                </a:solidFill>
                <a:latin typeface="+mn-ea"/>
                <a:ea typeface="+mn-ea"/>
              </a:rPr>
              <a:t>观察与思考：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990600" y="1781175"/>
            <a:ext cx="2281238" cy="877888"/>
            <a:chOff x="0" y="0"/>
            <a:chExt cx="1437" cy="553"/>
          </a:xfrm>
        </p:grpSpPr>
        <p:grpSp>
          <p:nvGrpSpPr>
            <p:cNvPr id="48170" name="Group 4"/>
            <p:cNvGrpSpPr>
              <a:grpSpLocks/>
            </p:cNvGrpSpPr>
            <p:nvPr/>
          </p:nvGrpSpPr>
          <p:grpSpPr bwMode="auto">
            <a:xfrm>
              <a:off x="0" y="0"/>
              <a:ext cx="1434" cy="553"/>
              <a:chOff x="0" y="0"/>
              <a:chExt cx="1434" cy="553"/>
            </a:xfrm>
          </p:grpSpPr>
          <p:grpSp>
            <p:nvGrpSpPr>
              <p:cNvPr id="48173" name="Group 5"/>
              <p:cNvGrpSpPr>
                <a:grpSpLocks/>
              </p:cNvGrpSpPr>
              <p:nvPr/>
            </p:nvGrpSpPr>
            <p:grpSpPr bwMode="auto">
              <a:xfrm>
                <a:off x="0" y="505"/>
                <a:ext cx="288" cy="45"/>
                <a:chOff x="0" y="0"/>
                <a:chExt cx="720" cy="113"/>
              </a:xfrm>
            </p:grpSpPr>
            <p:sp>
              <p:nvSpPr>
                <p:cNvPr id="17504" name="Line 6"/>
                <p:cNvSpPr>
                  <a:spLocks noChangeShapeType="1"/>
                </p:cNvSpPr>
                <p:nvPr/>
              </p:nvSpPr>
              <p:spPr bwMode="auto">
                <a:xfrm flipH="1">
                  <a:off x="0" y="0"/>
                  <a:ext cx="180" cy="11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zh-CN" altLang="en-US" sz="2400" b="1">
                    <a:latin typeface="+mn-ea"/>
                    <a:ea typeface="+mn-ea"/>
                  </a:endParaRPr>
                </a:p>
              </p:txBody>
            </p:sp>
            <p:sp>
              <p:nvSpPr>
                <p:cNvPr id="17505" name="Line 7"/>
                <p:cNvSpPr>
                  <a:spLocks noChangeShapeType="1"/>
                </p:cNvSpPr>
                <p:nvPr/>
              </p:nvSpPr>
              <p:spPr bwMode="auto">
                <a:xfrm flipH="1">
                  <a:off x="180" y="0"/>
                  <a:ext cx="180" cy="11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zh-CN" altLang="en-US" sz="2400" b="1">
                    <a:latin typeface="+mn-ea"/>
                    <a:ea typeface="+mn-ea"/>
                  </a:endParaRPr>
                </a:p>
              </p:txBody>
            </p:sp>
            <p:sp>
              <p:nvSpPr>
                <p:cNvPr id="17506" name="Line 8"/>
                <p:cNvSpPr>
                  <a:spLocks noChangeShapeType="1"/>
                </p:cNvSpPr>
                <p:nvPr/>
              </p:nvSpPr>
              <p:spPr bwMode="auto">
                <a:xfrm flipH="1">
                  <a:off x="360" y="0"/>
                  <a:ext cx="180" cy="11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zh-CN" altLang="en-US" sz="2400" b="1">
                    <a:latin typeface="+mn-ea"/>
                    <a:ea typeface="+mn-ea"/>
                  </a:endParaRPr>
                </a:p>
              </p:txBody>
            </p:sp>
            <p:sp>
              <p:nvSpPr>
                <p:cNvPr id="17507" name="Line 9"/>
                <p:cNvSpPr>
                  <a:spLocks noChangeShapeType="1"/>
                </p:cNvSpPr>
                <p:nvPr/>
              </p:nvSpPr>
              <p:spPr bwMode="auto">
                <a:xfrm flipH="1">
                  <a:off x="540" y="0"/>
                  <a:ext cx="180" cy="11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zh-CN" altLang="en-US" sz="2400" b="1">
                    <a:latin typeface="+mn-ea"/>
                    <a:ea typeface="+mn-ea"/>
                  </a:endParaRPr>
                </a:p>
              </p:txBody>
            </p:sp>
          </p:grpSp>
          <p:grpSp>
            <p:nvGrpSpPr>
              <p:cNvPr id="48174" name="Group 10"/>
              <p:cNvGrpSpPr>
                <a:grpSpLocks/>
              </p:cNvGrpSpPr>
              <p:nvPr/>
            </p:nvGrpSpPr>
            <p:grpSpPr bwMode="auto">
              <a:xfrm>
                <a:off x="288" y="505"/>
                <a:ext cx="288" cy="45"/>
                <a:chOff x="0" y="0"/>
                <a:chExt cx="720" cy="113"/>
              </a:xfrm>
            </p:grpSpPr>
            <p:sp>
              <p:nvSpPr>
                <p:cNvPr id="17500" name="Line 11"/>
                <p:cNvSpPr>
                  <a:spLocks noChangeShapeType="1"/>
                </p:cNvSpPr>
                <p:nvPr/>
              </p:nvSpPr>
              <p:spPr bwMode="auto">
                <a:xfrm flipH="1">
                  <a:off x="0" y="0"/>
                  <a:ext cx="180" cy="11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zh-CN" altLang="en-US" sz="2400" b="1">
                    <a:latin typeface="+mn-ea"/>
                    <a:ea typeface="+mn-ea"/>
                  </a:endParaRPr>
                </a:p>
              </p:txBody>
            </p:sp>
            <p:sp>
              <p:nvSpPr>
                <p:cNvPr id="17501" name="Line 12"/>
                <p:cNvSpPr>
                  <a:spLocks noChangeShapeType="1"/>
                </p:cNvSpPr>
                <p:nvPr/>
              </p:nvSpPr>
              <p:spPr bwMode="auto">
                <a:xfrm flipH="1">
                  <a:off x="180" y="0"/>
                  <a:ext cx="180" cy="11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zh-CN" altLang="en-US" sz="2400" b="1">
                    <a:latin typeface="+mn-ea"/>
                    <a:ea typeface="+mn-ea"/>
                  </a:endParaRPr>
                </a:p>
              </p:txBody>
            </p:sp>
            <p:sp>
              <p:nvSpPr>
                <p:cNvPr id="17502" name="Line 13"/>
                <p:cNvSpPr>
                  <a:spLocks noChangeShapeType="1"/>
                </p:cNvSpPr>
                <p:nvPr/>
              </p:nvSpPr>
              <p:spPr bwMode="auto">
                <a:xfrm flipH="1">
                  <a:off x="360" y="0"/>
                  <a:ext cx="180" cy="11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zh-CN" altLang="en-US" sz="2400" b="1">
                    <a:latin typeface="+mn-ea"/>
                    <a:ea typeface="+mn-ea"/>
                  </a:endParaRPr>
                </a:p>
              </p:txBody>
            </p:sp>
            <p:sp>
              <p:nvSpPr>
                <p:cNvPr id="17503" name="Line 14"/>
                <p:cNvSpPr>
                  <a:spLocks noChangeShapeType="1"/>
                </p:cNvSpPr>
                <p:nvPr/>
              </p:nvSpPr>
              <p:spPr bwMode="auto">
                <a:xfrm flipH="1">
                  <a:off x="540" y="0"/>
                  <a:ext cx="180" cy="11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zh-CN" altLang="en-US" sz="2400" b="1">
                    <a:latin typeface="+mn-ea"/>
                    <a:ea typeface="+mn-ea"/>
                  </a:endParaRPr>
                </a:p>
              </p:txBody>
            </p:sp>
          </p:grpSp>
          <p:grpSp>
            <p:nvGrpSpPr>
              <p:cNvPr id="48175" name="Group 15"/>
              <p:cNvGrpSpPr>
                <a:grpSpLocks/>
              </p:cNvGrpSpPr>
              <p:nvPr/>
            </p:nvGrpSpPr>
            <p:grpSpPr bwMode="auto">
              <a:xfrm>
                <a:off x="576" y="505"/>
                <a:ext cx="288" cy="45"/>
                <a:chOff x="0" y="0"/>
                <a:chExt cx="720" cy="113"/>
              </a:xfrm>
            </p:grpSpPr>
            <p:sp>
              <p:nvSpPr>
                <p:cNvPr id="17496" name="Line 16"/>
                <p:cNvSpPr>
                  <a:spLocks noChangeShapeType="1"/>
                </p:cNvSpPr>
                <p:nvPr/>
              </p:nvSpPr>
              <p:spPr bwMode="auto">
                <a:xfrm flipH="1">
                  <a:off x="0" y="0"/>
                  <a:ext cx="180" cy="11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zh-CN" altLang="en-US" sz="2400" b="1">
                    <a:latin typeface="+mn-ea"/>
                    <a:ea typeface="+mn-ea"/>
                  </a:endParaRPr>
                </a:p>
              </p:txBody>
            </p:sp>
            <p:sp>
              <p:nvSpPr>
                <p:cNvPr id="17497" name="Line 17"/>
                <p:cNvSpPr>
                  <a:spLocks noChangeShapeType="1"/>
                </p:cNvSpPr>
                <p:nvPr/>
              </p:nvSpPr>
              <p:spPr bwMode="auto">
                <a:xfrm flipH="1">
                  <a:off x="180" y="0"/>
                  <a:ext cx="180" cy="11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zh-CN" altLang="en-US" sz="2400" b="1">
                    <a:latin typeface="+mn-ea"/>
                    <a:ea typeface="+mn-ea"/>
                  </a:endParaRPr>
                </a:p>
              </p:txBody>
            </p:sp>
            <p:sp>
              <p:nvSpPr>
                <p:cNvPr id="17498" name="Line 18"/>
                <p:cNvSpPr>
                  <a:spLocks noChangeShapeType="1"/>
                </p:cNvSpPr>
                <p:nvPr/>
              </p:nvSpPr>
              <p:spPr bwMode="auto">
                <a:xfrm flipH="1">
                  <a:off x="360" y="0"/>
                  <a:ext cx="180" cy="11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zh-CN" altLang="en-US" sz="2400" b="1">
                    <a:latin typeface="+mn-ea"/>
                    <a:ea typeface="+mn-ea"/>
                  </a:endParaRPr>
                </a:p>
              </p:txBody>
            </p:sp>
            <p:sp>
              <p:nvSpPr>
                <p:cNvPr id="17499" name="Line 19"/>
                <p:cNvSpPr>
                  <a:spLocks noChangeShapeType="1"/>
                </p:cNvSpPr>
                <p:nvPr/>
              </p:nvSpPr>
              <p:spPr bwMode="auto">
                <a:xfrm flipH="1">
                  <a:off x="540" y="0"/>
                  <a:ext cx="180" cy="11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zh-CN" altLang="en-US" sz="2400" b="1">
                    <a:latin typeface="+mn-ea"/>
                    <a:ea typeface="+mn-ea"/>
                  </a:endParaRPr>
                </a:p>
              </p:txBody>
            </p:sp>
          </p:grpSp>
          <p:grpSp>
            <p:nvGrpSpPr>
              <p:cNvPr id="48176" name="Group 20"/>
              <p:cNvGrpSpPr>
                <a:grpSpLocks/>
              </p:cNvGrpSpPr>
              <p:nvPr/>
            </p:nvGrpSpPr>
            <p:grpSpPr bwMode="auto">
              <a:xfrm>
                <a:off x="864" y="505"/>
                <a:ext cx="288" cy="45"/>
                <a:chOff x="0" y="0"/>
                <a:chExt cx="720" cy="113"/>
              </a:xfrm>
            </p:grpSpPr>
            <p:sp>
              <p:nvSpPr>
                <p:cNvPr id="17492" name="Line 21"/>
                <p:cNvSpPr>
                  <a:spLocks noChangeShapeType="1"/>
                </p:cNvSpPr>
                <p:nvPr/>
              </p:nvSpPr>
              <p:spPr bwMode="auto">
                <a:xfrm flipH="1">
                  <a:off x="0" y="0"/>
                  <a:ext cx="180" cy="11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zh-CN" altLang="en-US" sz="2400" b="1">
                    <a:latin typeface="+mn-ea"/>
                    <a:ea typeface="+mn-ea"/>
                  </a:endParaRPr>
                </a:p>
              </p:txBody>
            </p:sp>
            <p:sp>
              <p:nvSpPr>
                <p:cNvPr id="17493" name="Line 22"/>
                <p:cNvSpPr>
                  <a:spLocks noChangeShapeType="1"/>
                </p:cNvSpPr>
                <p:nvPr/>
              </p:nvSpPr>
              <p:spPr bwMode="auto">
                <a:xfrm flipH="1">
                  <a:off x="180" y="0"/>
                  <a:ext cx="180" cy="11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zh-CN" altLang="en-US" sz="2400" b="1">
                    <a:latin typeface="+mn-ea"/>
                    <a:ea typeface="+mn-ea"/>
                  </a:endParaRPr>
                </a:p>
              </p:txBody>
            </p:sp>
            <p:sp>
              <p:nvSpPr>
                <p:cNvPr id="17494" name="Line 23"/>
                <p:cNvSpPr>
                  <a:spLocks noChangeShapeType="1"/>
                </p:cNvSpPr>
                <p:nvPr/>
              </p:nvSpPr>
              <p:spPr bwMode="auto">
                <a:xfrm flipH="1">
                  <a:off x="360" y="0"/>
                  <a:ext cx="180" cy="11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zh-CN" altLang="en-US" sz="2400" b="1">
                    <a:latin typeface="+mn-ea"/>
                    <a:ea typeface="+mn-ea"/>
                  </a:endParaRPr>
                </a:p>
              </p:txBody>
            </p:sp>
            <p:sp>
              <p:nvSpPr>
                <p:cNvPr id="17495" name="Line 24"/>
                <p:cNvSpPr>
                  <a:spLocks noChangeShapeType="1"/>
                </p:cNvSpPr>
                <p:nvPr/>
              </p:nvSpPr>
              <p:spPr bwMode="auto">
                <a:xfrm flipH="1">
                  <a:off x="540" y="0"/>
                  <a:ext cx="180" cy="11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zh-CN" altLang="en-US" sz="2400" b="1">
                    <a:latin typeface="+mn-ea"/>
                    <a:ea typeface="+mn-ea"/>
                  </a:endParaRPr>
                </a:p>
              </p:txBody>
            </p:sp>
          </p:grpSp>
          <p:grpSp>
            <p:nvGrpSpPr>
              <p:cNvPr id="48177" name="Group 25"/>
              <p:cNvGrpSpPr>
                <a:grpSpLocks/>
              </p:cNvGrpSpPr>
              <p:nvPr/>
            </p:nvGrpSpPr>
            <p:grpSpPr bwMode="auto">
              <a:xfrm>
                <a:off x="1146" y="508"/>
                <a:ext cx="288" cy="45"/>
                <a:chOff x="0" y="0"/>
                <a:chExt cx="720" cy="113"/>
              </a:xfrm>
            </p:grpSpPr>
            <p:sp>
              <p:nvSpPr>
                <p:cNvPr id="17488" name="Line 26"/>
                <p:cNvSpPr>
                  <a:spLocks noChangeShapeType="1"/>
                </p:cNvSpPr>
                <p:nvPr/>
              </p:nvSpPr>
              <p:spPr bwMode="auto">
                <a:xfrm flipH="1">
                  <a:off x="0" y="0"/>
                  <a:ext cx="180" cy="11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zh-CN" altLang="en-US" sz="2400" b="1">
                    <a:latin typeface="+mn-ea"/>
                    <a:ea typeface="+mn-ea"/>
                  </a:endParaRPr>
                </a:p>
              </p:txBody>
            </p:sp>
            <p:sp>
              <p:nvSpPr>
                <p:cNvPr id="17489" name="Line 27"/>
                <p:cNvSpPr>
                  <a:spLocks noChangeShapeType="1"/>
                </p:cNvSpPr>
                <p:nvPr/>
              </p:nvSpPr>
              <p:spPr bwMode="auto">
                <a:xfrm flipH="1">
                  <a:off x="180" y="0"/>
                  <a:ext cx="180" cy="11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zh-CN" altLang="en-US" sz="2400" b="1">
                    <a:latin typeface="+mn-ea"/>
                    <a:ea typeface="+mn-ea"/>
                  </a:endParaRPr>
                </a:p>
              </p:txBody>
            </p:sp>
            <p:sp>
              <p:nvSpPr>
                <p:cNvPr id="17490" name="Line 28"/>
                <p:cNvSpPr>
                  <a:spLocks noChangeShapeType="1"/>
                </p:cNvSpPr>
                <p:nvPr/>
              </p:nvSpPr>
              <p:spPr bwMode="auto">
                <a:xfrm flipH="1">
                  <a:off x="360" y="0"/>
                  <a:ext cx="180" cy="11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zh-CN" altLang="en-US" sz="2400" b="1">
                    <a:latin typeface="+mn-ea"/>
                    <a:ea typeface="+mn-ea"/>
                  </a:endParaRPr>
                </a:p>
              </p:txBody>
            </p:sp>
            <p:sp>
              <p:nvSpPr>
                <p:cNvPr id="17491" name="Line 29"/>
                <p:cNvSpPr>
                  <a:spLocks noChangeShapeType="1"/>
                </p:cNvSpPr>
                <p:nvPr/>
              </p:nvSpPr>
              <p:spPr bwMode="auto">
                <a:xfrm flipH="1">
                  <a:off x="540" y="0"/>
                  <a:ext cx="180" cy="11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zh-CN" altLang="en-US" sz="2400" b="1">
                    <a:latin typeface="+mn-ea"/>
                    <a:ea typeface="+mn-ea"/>
                  </a:endParaRPr>
                </a:p>
              </p:txBody>
            </p:sp>
          </p:grpSp>
          <p:grpSp>
            <p:nvGrpSpPr>
              <p:cNvPr id="48178" name="Group 30"/>
              <p:cNvGrpSpPr>
                <a:grpSpLocks/>
              </p:cNvGrpSpPr>
              <p:nvPr/>
            </p:nvGrpSpPr>
            <p:grpSpPr bwMode="auto">
              <a:xfrm>
                <a:off x="45" y="0"/>
                <a:ext cx="1387" cy="506"/>
                <a:chOff x="0" y="0"/>
                <a:chExt cx="2745" cy="697"/>
              </a:xfrm>
            </p:grpSpPr>
            <p:grpSp>
              <p:nvGrpSpPr>
                <p:cNvPr id="48179" name="Group 31"/>
                <p:cNvGrpSpPr>
                  <a:grpSpLocks/>
                </p:cNvGrpSpPr>
                <p:nvPr/>
              </p:nvGrpSpPr>
              <p:grpSpPr bwMode="auto">
                <a:xfrm>
                  <a:off x="45" y="0"/>
                  <a:ext cx="2700" cy="130"/>
                  <a:chOff x="0" y="0"/>
                  <a:chExt cx="2700" cy="468"/>
                </a:xfrm>
              </p:grpSpPr>
              <p:grpSp>
                <p:nvGrpSpPr>
                  <p:cNvPr id="48201" name="Group 32"/>
                  <p:cNvGrpSpPr>
                    <a:grpSpLocks/>
                  </p:cNvGrpSpPr>
                  <p:nvPr/>
                </p:nvGrpSpPr>
                <p:grpSpPr bwMode="auto">
                  <a:xfrm>
                    <a:off x="0" y="0"/>
                    <a:ext cx="2700" cy="453"/>
                    <a:chOff x="0" y="0"/>
                    <a:chExt cx="2700" cy="453"/>
                  </a:xfrm>
                </p:grpSpPr>
                <p:sp>
                  <p:nvSpPr>
                    <p:cNvPr id="17486" name="Line 3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" y="0"/>
                      <a:ext cx="269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>
                        <a:defRPr/>
                      </a:pPr>
                      <a:endParaRPr lang="zh-CN" altLang="en-US" sz="2400" b="1">
                        <a:latin typeface="+mn-ea"/>
                        <a:ea typeface="+mn-ea"/>
                      </a:endParaRPr>
                    </a:p>
                  </p:txBody>
                </p:sp>
                <p:sp>
                  <p:nvSpPr>
                    <p:cNvPr id="17487" name="Line 3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" y="451"/>
                      <a:ext cx="269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>
                        <a:defRPr/>
                      </a:pPr>
                      <a:endParaRPr lang="zh-CN" altLang="en-US" sz="2400" b="1">
                        <a:latin typeface="+mn-ea"/>
                        <a:ea typeface="+mn-ea"/>
                      </a:endParaRPr>
                    </a:p>
                  </p:txBody>
                </p:sp>
              </p:grpSp>
              <p:sp>
                <p:nvSpPr>
                  <p:cNvPr id="17483" name="Line 35"/>
                  <p:cNvSpPr>
                    <a:spLocks noChangeShapeType="1"/>
                  </p:cNvSpPr>
                  <p:nvPr/>
                </p:nvSpPr>
                <p:spPr bwMode="auto">
                  <a:xfrm>
                    <a:off x="660" y="0"/>
                    <a:ext cx="0" cy="466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zh-CN" altLang="en-US" sz="2400" b="1">
                      <a:latin typeface="+mn-ea"/>
                      <a:ea typeface="+mn-ea"/>
                    </a:endParaRPr>
                  </a:p>
                </p:txBody>
              </p:sp>
              <p:sp>
                <p:nvSpPr>
                  <p:cNvPr id="17484" name="Line 36"/>
                  <p:cNvSpPr>
                    <a:spLocks noChangeShapeType="1"/>
                  </p:cNvSpPr>
                  <p:nvPr/>
                </p:nvSpPr>
                <p:spPr bwMode="auto">
                  <a:xfrm>
                    <a:off x="1380" y="0"/>
                    <a:ext cx="0" cy="466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zh-CN" altLang="en-US" sz="2400" b="1">
                      <a:latin typeface="+mn-ea"/>
                      <a:ea typeface="+mn-ea"/>
                    </a:endParaRPr>
                  </a:p>
                </p:txBody>
              </p:sp>
              <p:sp>
                <p:nvSpPr>
                  <p:cNvPr id="17485" name="Line 37"/>
                  <p:cNvSpPr>
                    <a:spLocks noChangeShapeType="1"/>
                  </p:cNvSpPr>
                  <p:nvPr/>
                </p:nvSpPr>
                <p:spPr bwMode="auto">
                  <a:xfrm>
                    <a:off x="2100" y="0"/>
                    <a:ext cx="0" cy="466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zh-CN" altLang="en-US" sz="2400" b="1">
                      <a:latin typeface="+mn-ea"/>
                      <a:ea typeface="+mn-ea"/>
                    </a:endParaRPr>
                  </a:p>
                </p:txBody>
              </p:sp>
            </p:grpSp>
            <p:grpSp>
              <p:nvGrpSpPr>
                <p:cNvPr id="48180" name="Group 38"/>
                <p:cNvGrpSpPr>
                  <a:grpSpLocks/>
                </p:cNvGrpSpPr>
                <p:nvPr/>
              </p:nvGrpSpPr>
              <p:grpSpPr bwMode="auto">
                <a:xfrm>
                  <a:off x="30" y="192"/>
                  <a:ext cx="2715" cy="130"/>
                  <a:chOff x="0" y="0"/>
                  <a:chExt cx="2715" cy="312"/>
                </a:xfrm>
              </p:grpSpPr>
              <p:sp>
                <p:nvSpPr>
                  <p:cNvPr id="17476" name="Line 39"/>
                  <p:cNvSpPr>
                    <a:spLocks noChangeShapeType="1"/>
                  </p:cNvSpPr>
                  <p:nvPr/>
                </p:nvSpPr>
                <p:spPr bwMode="auto">
                  <a:xfrm>
                    <a:off x="16" y="5"/>
                    <a:ext cx="2699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zh-CN" altLang="en-US" sz="2400" b="1">
                      <a:latin typeface="+mn-ea"/>
                      <a:ea typeface="+mn-ea"/>
                    </a:endParaRPr>
                  </a:p>
                </p:txBody>
              </p:sp>
              <p:sp>
                <p:nvSpPr>
                  <p:cNvPr id="17477" name="Line 40"/>
                  <p:cNvSpPr>
                    <a:spLocks noChangeShapeType="1"/>
                  </p:cNvSpPr>
                  <p:nvPr/>
                </p:nvSpPr>
                <p:spPr bwMode="auto">
                  <a:xfrm>
                    <a:off x="0" y="313"/>
                    <a:ext cx="2699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zh-CN" altLang="en-US" sz="2400" b="1">
                      <a:latin typeface="+mn-ea"/>
                      <a:ea typeface="+mn-ea"/>
                    </a:endParaRPr>
                  </a:p>
                </p:txBody>
              </p:sp>
              <p:sp>
                <p:nvSpPr>
                  <p:cNvPr id="17478" name="Line 41"/>
                  <p:cNvSpPr>
                    <a:spLocks noChangeShapeType="1"/>
                  </p:cNvSpPr>
                  <p:nvPr/>
                </p:nvSpPr>
                <p:spPr bwMode="auto">
                  <a:xfrm>
                    <a:off x="330" y="-1"/>
                    <a:ext cx="0" cy="314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zh-CN" altLang="en-US" sz="2400" b="1">
                      <a:latin typeface="+mn-ea"/>
                      <a:ea typeface="+mn-ea"/>
                    </a:endParaRPr>
                  </a:p>
                </p:txBody>
              </p:sp>
              <p:sp>
                <p:nvSpPr>
                  <p:cNvPr id="17479" name="Line 42"/>
                  <p:cNvSpPr>
                    <a:spLocks noChangeShapeType="1"/>
                  </p:cNvSpPr>
                  <p:nvPr/>
                </p:nvSpPr>
                <p:spPr bwMode="auto">
                  <a:xfrm>
                    <a:off x="1051" y="-1"/>
                    <a:ext cx="0" cy="314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zh-CN" altLang="en-US" sz="2400" b="1">
                      <a:latin typeface="+mn-ea"/>
                      <a:ea typeface="+mn-ea"/>
                    </a:endParaRPr>
                  </a:p>
                </p:txBody>
              </p:sp>
              <p:sp>
                <p:nvSpPr>
                  <p:cNvPr id="17480" name="Line 43"/>
                  <p:cNvSpPr>
                    <a:spLocks noChangeShapeType="1"/>
                  </p:cNvSpPr>
                  <p:nvPr/>
                </p:nvSpPr>
                <p:spPr bwMode="auto">
                  <a:xfrm>
                    <a:off x="1769" y="-1"/>
                    <a:ext cx="0" cy="314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zh-CN" altLang="en-US" sz="2400" b="1">
                      <a:latin typeface="+mn-ea"/>
                      <a:ea typeface="+mn-ea"/>
                    </a:endParaRPr>
                  </a:p>
                </p:txBody>
              </p:sp>
              <p:sp>
                <p:nvSpPr>
                  <p:cNvPr id="17481" name="Line 44"/>
                  <p:cNvSpPr>
                    <a:spLocks noChangeShapeType="1"/>
                  </p:cNvSpPr>
                  <p:nvPr/>
                </p:nvSpPr>
                <p:spPr bwMode="auto">
                  <a:xfrm>
                    <a:off x="2414" y="-1"/>
                    <a:ext cx="0" cy="314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zh-CN" altLang="en-US" sz="2400" b="1">
                      <a:latin typeface="+mn-ea"/>
                      <a:ea typeface="+mn-ea"/>
                    </a:endParaRPr>
                  </a:p>
                </p:txBody>
              </p:sp>
            </p:grpSp>
            <p:grpSp>
              <p:nvGrpSpPr>
                <p:cNvPr id="48181" name="Group 45"/>
                <p:cNvGrpSpPr>
                  <a:grpSpLocks/>
                </p:cNvGrpSpPr>
                <p:nvPr/>
              </p:nvGrpSpPr>
              <p:grpSpPr bwMode="auto">
                <a:xfrm>
                  <a:off x="45" y="383"/>
                  <a:ext cx="2700" cy="130"/>
                  <a:chOff x="0" y="0"/>
                  <a:chExt cx="2700" cy="468"/>
                </a:xfrm>
              </p:grpSpPr>
              <p:grpSp>
                <p:nvGrpSpPr>
                  <p:cNvPr id="48189" name="Group 46"/>
                  <p:cNvGrpSpPr>
                    <a:grpSpLocks/>
                  </p:cNvGrpSpPr>
                  <p:nvPr/>
                </p:nvGrpSpPr>
                <p:grpSpPr bwMode="auto">
                  <a:xfrm>
                    <a:off x="0" y="0"/>
                    <a:ext cx="2700" cy="453"/>
                    <a:chOff x="0" y="0"/>
                    <a:chExt cx="2700" cy="453"/>
                  </a:xfrm>
                </p:grpSpPr>
                <p:sp>
                  <p:nvSpPr>
                    <p:cNvPr id="17474" name="Line 4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" y="0"/>
                      <a:ext cx="269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>
                        <a:defRPr/>
                      </a:pPr>
                      <a:endParaRPr lang="zh-CN" altLang="en-US" sz="2400" b="1">
                        <a:latin typeface="+mn-ea"/>
                        <a:ea typeface="+mn-ea"/>
                      </a:endParaRPr>
                    </a:p>
                  </p:txBody>
                </p:sp>
                <p:sp>
                  <p:nvSpPr>
                    <p:cNvPr id="17475" name="Line 4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" y="451"/>
                      <a:ext cx="269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>
                        <a:defRPr/>
                      </a:pPr>
                      <a:endParaRPr lang="zh-CN" altLang="en-US" sz="2400" b="1">
                        <a:latin typeface="+mn-ea"/>
                        <a:ea typeface="+mn-ea"/>
                      </a:endParaRPr>
                    </a:p>
                  </p:txBody>
                </p:sp>
              </p:grpSp>
              <p:sp>
                <p:nvSpPr>
                  <p:cNvPr id="17471" name="Line 49"/>
                  <p:cNvSpPr>
                    <a:spLocks noChangeShapeType="1"/>
                  </p:cNvSpPr>
                  <p:nvPr/>
                </p:nvSpPr>
                <p:spPr bwMode="auto">
                  <a:xfrm>
                    <a:off x="660" y="0"/>
                    <a:ext cx="0" cy="466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zh-CN" altLang="en-US" sz="2400" b="1">
                      <a:latin typeface="+mn-ea"/>
                      <a:ea typeface="+mn-ea"/>
                    </a:endParaRPr>
                  </a:p>
                </p:txBody>
              </p:sp>
              <p:sp>
                <p:nvSpPr>
                  <p:cNvPr id="17472" name="Line 50"/>
                  <p:cNvSpPr>
                    <a:spLocks noChangeShapeType="1"/>
                  </p:cNvSpPr>
                  <p:nvPr/>
                </p:nvSpPr>
                <p:spPr bwMode="auto">
                  <a:xfrm>
                    <a:off x="1380" y="0"/>
                    <a:ext cx="0" cy="466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zh-CN" altLang="en-US" sz="2400" b="1">
                      <a:latin typeface="+mn-ea"/>
                      <a:ea typeface="+mn-ea"/>
                    </a:endParaRPr>
                  </a:p>
                </p:txBody>
              </p:sp>
              <p:sp>
                <p:nvSpPr>
                  <p:cNvPr id="17473" name="Line 51"/>
                  <p:cNvSpPr>
                    <a:spLocks noChangeShapeType="1"/>
                  </p:cNvSpPr>
                  <p:nvPr/>
                </p:nvSpPr>
                <p:spPr bwMode="auto">
                  <a:xfrm>
                    <a:off x="2100" y="0"/>
                    <a:ext cx="0" cy="466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zh-CN" altLang="en-US" sz="2400" b="1">
                      <a:latin typeface="+mn-ea"/>
                      <a:ea typeface="+mn-ea"/>
                    </a:endParaRPr>
                  </a:p>
                </p:txBody>
              </p:sp>
            </p:grpSp>
            <p:grpSp>
              <p:nvGrpSpPr>
                <p:cNvPr id="48182" name="Group 52"/>
                <p:cNvGrpSpPr>
                  <a:grpSpLocks/>
                </p:cNvGrpSpPr>
                <p:nvPr/>
              </p:nvGrpSpPr>
              <p:grpSpPr bwMode="auto">
                <a:xfrm>
                  <a:off x="0" y="567"/>
                  <a:ext cx="2715" cy="130"/>
                  <a:chOff x="0" y="0"/>
                  <a:chExt cx="2715" cy="312"/>
                </a:xfrm>
              </p:grpSpPr>
              <p:sp>
                <p:nvSpPr>
                  <p:cNvPr id="17464" name="Line 53"/>
                  <p:cNvSpPr>
                    <a:spLocks noChangeShapeType="1"/>
                  </p:cNvSpPr>
                  <p:nvPr/>
                </p:nvSpPr>
                <p:spPr bwMode="auto">
                  <a:xfrm>
                    <a:off x="16" y="8"/>
                    <a:ext cx="2699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zh-CN" altLang="en-US" sz="2400" b="1">
                      <a:latin typeface="+mn-ea"/>
                      <a:ea typeface="+mn-ea"/>
                    </a:endParaRPr>
                  </a:p>
                </p:txBody>
              </p:sp>
              <p:sp>
                <p:nvSpPr>
                  <p:cNvPr id="17465" name="Line 54"/>
                  <p:cNvSpPr>
                    <a:spLocks noChangeShapeType="1"/>
                  </p:cNvSpPr>
                  <p:nvPr/>
                </p:nvSpPr>
                <p:spPr bwMode="auto">
                  <a:xfrm>
                    <a:off x="0" y="312"/>
                    <a:ext cx="2699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zh-CN" altLang="en-US" sz="2400" b="1">
                      <a:latin typeface="+mn-ea"/>
                      <a:ea typeface="+mn-ea"/>
                    </a:endParaRPr>
                  </a:p>
                </p:txBody>
              </p:sp>
              <p:sp>
                <p:nvSpPr>
                  <p:cNvPr id="17466" name="Line 55"/>
                  <p:cNvSpPr>
                    <a:spLocks noChangeShapeType="1"/>
                  </p:cNvSpPr>
                  <p:nvPr/>
                </p:nvSpPr>
                <p:spPr bwMode="auto">
                  <a:xfrm>
                    <a:off x="331" y="1"/>
                    <a:ext cx="0" cy="311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zh-CN" altLang="en-US" sz="2400" b="1">
                      <a:latin typeface="+mn-ea"/>
                      <a:ea typeface="+mn-ea"/>
                    </a:endParaRPr>
                  </a:p>
                </p:txBody>
              </p:sp>
              <p:sp>
                <p:nvSpPr>
                  <p:cNvPr id="17467" name="Line 56"/>
                  <p:cNvSpPr>
                    <a:spLocks noChangeShapeType="1"/>
                  </p:cNvSpPr>
                  <p:nvPr/>
                </p:nvSpPr>
                <p:spPr bwMode="auto">
                  <a:xfrm>
                    <a:off x="1051" y="1"/>
                    <a:ext cx="0" cy="311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zh-CN" altLang="en-US" sz="2400" b="1">
                      <a:latin typeface="+mn-ea"/>
                      <a:ea typeface="+mn-ea"/>
                    </a:endParaRPr>
                  </a:p>
                </p:txBody>
              </p:sp>
              <p:sp>
                <p:nvSpPr>
                  <p:cNvPr id="17468" name="Line 57"/>
                  <p:cNvSpPr>
                    <a:spLocks noChangeShapeType="1"/>
                  </p:cNvSpPr>
                  <p:nvPr/>
                </p:nvSpPr>
                <p:spPr bwMode="auto">
                  <a:xfrm>
                    <a:off x="1769" y="1"/>
                    <a:ext cx="0" cy="311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zh-CN" altLang="en-US" sz="2400" b="1">
                      <a:latin typeface="+mn-ea"/>
                      <a:ea typeface="+mn-ea"/>
                    </a:endParaRPr>
                  </a:p>
                </p:txBody>
              </p:sp>
              <p:sp>
                <p:nvSpPr>
                  <p:cNvPr id="17469" name="Line 58"/>
                  <p:cNvSpPr>
                    <a:spLocks noChangeShapeType="1"/>
                  </p:cNvSpPr>
                  <p:nvPr/>
                </p:nvSpPr>
                <p:spPr bwMode="auto">
                  <a:xfrm>
                    <a:off x="2414" y="1"/>
                    <a:ext cx="0" cy="311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zh-CN" altLang="en-US" sz="2400" b="1">
                      <a:latin typeface="+mn-ea"/>
                      <a:ea typeface="+mn-ea"/>
                    </a:endParaRPr>
                  </a:p>
                </p:txBody>
              </p:sp>
            </p:grpSp>
          </p:grpSp>
        </p:grpSp>
        <p:sp>
          <p:nvSpPr>
            <p:cNvPr id="17452" name="Line 59"/>
            <p:cNvSpPr>
              <a:spLocks noChangeShapeType="1"/>
            </p:cNvSpPr>
            <p:nvPr/>
          </p:nvSpPr>
          <p:spPr bwMode="auto">
            <a:xfrm>
              <a:off x="57" y="0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pPr>
                <a:defRPr/>
              </a:pPr>
              <a:endParaRPr lang="zh-CN" altLang="en-US" sz="2400" b="1">
                <a:latin typeface="+mn-ea"/>
                <a:ea typeface="+mn-ea"/>
              </a:endParaRPr>
            </a:p>
          </p:txBody>
        </p:sp>
        <p:sp>
          <p:nvSpPr>
            <p:cNvPr id="17453" name="Line 60"/>
            <p:cNvSpPr>
              <a:spLocks noChangeShapeType="1"/>
            </p:cNvSpPr>
            <p:nvPr/>
          </p:nvSpPr>
          <p:spPr bwMode="auto">
            <a:xfrm>
              <a:off x="1437" y="0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pPr>
                <a:defRPr/>
              </a:pPr>
              <a:endParaRPr lang="zh-CN" altLang="en-US" sz="2400" b="1">
                <a:latin typeface="+mn-ea"/>
                <a:ea typeface="+mn-ea"/>
              </a:endParaRPr>
            </a:p>
          </p:txBody>
        </p:sp>
      </p:grpSp>
      <p:grpSp>
        <p:nvGrpSpPr>
          <p:cNvPr id="16" name="Group 61"/>
          <p:cNvGrpSpPr>
            <a:grpSpLocks/>
          </p:cNvGrpSpPr>
          <p:nvPr/>
        </p:nvGrpSpPr>
        <p:grpSpPr bwMode="auto">
          <a:xfrm>
            <a:off x="871538" y="1781175"/>
            <a:ext cx="552450" cy="596900"/>
            <a:chOff x="0" y="0"/>
            <a:chExt cx="348" cy="376"/>
          </a:xfrm>
        </p:grpSpPr>
        <p:sp>
          <p:nvSpPr>
            <p:cNvPr id="17448" name="AutoShape 62"/>
            <p:cNvSpPr>
              <a:spLocks noChangeArrowheads="1"/>
            </p:cNvSpPr>
            <p:nvPr/>
          </p:nvSpPr>
          <p:spPr bwMode="auto">
            <a:xfrm flipV="1">
              <a:off x="0" y="218"/>
              <a:ext cx="122" cy="15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zh-CN" altLang="en-US" sz="2400" b="1">
                <a:latin typeface="+mn-ea"/>
                <a:ea typeface="+mn-ea"/>
              </a:endParaRPr>
            </a:p>
          </p:txBody>
        </p:sp>
        <p:sp>
          <p:nvSpPr>
            <p:cNvPr id="17449" name="Line 63"/>
            <p:cNvSpPr>
              <a:spLocks noChangeShapeType="1"/>
            </p:cNvSpPr>
            <p:nvPr/>
          </p:nvSpPr>
          <p:spPr bwMode="auto">
            <a:xfrm>
              <a:off x="60" y="0"/>
              <a:ext cx="0" cy="2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pPr>
                <a:defRPr/>
              </a:pPr>
              <a:endParaRPr lang="zh-CN" altLang="en-US" sz="2400" b="1">
                <a:latin typeface="+mn-ea"/>
                <a:ea typeface="+mn-ea"/>
              </a:endParaRPr>
            </a:p>
          </p:txBody>
        </p:sp>
        <p:sp>
          <p:nvSpPr>
            <p:cNvPr id="17450" name="Line 64"/>
            <p:cNvSpPr>
              <a:spLocks noChangeShapeType="1"/>
            </p:cNvSpPr>
            <p:nvPr/>
          </p:nvSpPr>
          <p:spPr bwMode="auto">
            <a:xfrm>
              <a:off x="12" y="0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pPr>
                <a:defRPr/>
              </a:pPr>
              <a:endParaRPr lang="zh-CN" altLang="en-US" sz="2400" b="1">
                <a:latin typeface="+mn-ea"/>
                <a:ea typeface="+mn-ea"/>
              </a:endParaRPr>
            </a:p>
          </p:txBody>
        </p:sp>
      </p:grpSp>
      <p:sp>
        <p:nvSpPr>
          <p:cNvPr id="26689" name="Rectangle 65"/>
          <p:cNvSpPr>
            <a:spLocks noChangeArrowheads="1"/>
          </p:cNvSpPr>
          <p:nvPr/>
        </p:nvSpPr>
        <p:spPr bwMode="auto">
          <a:xfrm>
            <a:off x="1066800" y="1628775"/>
            <a:ext cx="4572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zh-CN" altLang="en-US" sz="2400" b="1">
              <a:latin typeface="+mn-ea"/>
              <a:ea typeface="+mn-ea"/>
            </a:endParaRPr>
          </a:p>
        </p:txBody>
      </p:sp>
      <p:grpSp>
        <p:nvGrpSpPr>
          <p:cNvPr id="17" name="Group 66"/>
          <p:cNvGrpSpPr>
            <a:grpSpLocks/>
          </p:cNvGrpSpPr>
          <p:nvPr/>
        </p:nvGrpSpPr>
        <p:grpSpPr bwMode="auto">
          <a:xfrm>
            <a:off x="4495800" y="1095375"/>
            <a:ext cx="1447800" cy="1371600"/>
            <a:chOff x="0" y="0"/>
            <a:chExt cx="912" cy="864"/>
          </a:xfrm>
        </p:grpSpPr>
        <p:sp>
          <p:nvSpPr>
            <p:cNvPr id="17441" name="Rectangle 67"/>
            <p:cNvSpPr>
              <a:spLocks noChangeArrowheads="1"/>
            </p:cNvSpPr>
            <p:nvPr/>
          </p:nvSpPr>
          <p:spPr bwMode="auto">
            <a:xfrm>
              <a:off x="0" y="768"/>
              <a:ext cx="912" cy="9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zh-CN" altLang="en-US" sz="2400" b="1">
                <a:latin typeface="+mn-ea"/>
                <a:ea typeface="+mn-ea"/>
              </a:endParaRPr>
            </a:p>
          </p:txBody>
        </p:sp>
        <p:sp>
          <p:nvSpPr>
            <p:cNvPr id="17442" name="Rectangle 68"/>
            <p:cNvSpPr>
              <a:spLocks noChangeArrowheads="1"/>
            </p:cNvSpPr>
            <p:nvPr/>
          </p:nvSpPr>
          <p:spPr bwMode="auto">
            <a:xfrm>
              <a:off x="429" y="0"/>
              <a:ext cx="48" cy="76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zh-CN" altLang="en-US" sz="2400" b="1">
                <a:latin typeface="+mn-ea"/>
                <a:ea typeface="+mn-ea"/>
              </a:endParaRPr>
            </a:p>
          </p:txBody>
        </p:sp>
        <p:grpSp>
          <p:nvGrpSpPr>
            <p:cNvPr id="48162" name="Group 69"/>
            <p:cNvGrpSpPr>
              <a:grpSpLocks/>
            </p:cNvGrpSpPr>
            <p:nvPr/>
          </p:nvGrpSpPr>
          <p:grpSpPr bwMode="auto">
            <a:xfrm>
              <a:off x="48" y="288"/>
              <a:ext cx="816" cy="480"/>
              <a:chOff x="0" y="0"/>
              <a:chExt cx="816" cy="480"/>
            </a:xfrm>
          </p:grpSpPr>
          <p:sp>
            <p:nvSpPr>
              <p:cNvPr id="17444" name="Line 70"/>
              <p:cNvSpPr>
                <a:spLocks noChangeShapeType="1"/>
              </p:cNvSpPr>
              <p:nvPr/>
            </p:nvSpPr>
            <p:spPr bwMode="auto">
              <a:xfrm flipH="1">
                <a:off x="0" y="0"/>
                <a:ext cx="384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pPr>
                  <a:defRPr/>
                </a:pPr>
                <a:endParaRPr lang="zh-CN" altLang="en-US" sz="2400" b="1">
                  <a:latin typeface="+mn-ea"/>
                  <a:ea typeface="+mn-ea"/>
                </a:endParaRPr>
              </a:p>
            </p:txBody>
          </p:sp>
          <p:sp>
            <p:nvSpPr>
              <p:cNvPr id="17445" name="Line 71"/>
              <p:cNvSpPr>
                <a:spLocks noChangeShapeType="1"/>
              </p:cNvSpPr>
              <p:nvPr/>
            </p:nvSpPr>
            <p:spPr bwMode="auto">
              <a:xfrm flipH="1">
                <a:off x="48" y="48"/>
                <a:ext cx="336" cy="4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pPr>
                  <a:defRPr/>
                </a:pPr>
                <a:endParaRPr lang="zh-CN" altLang="en-US" sz="2400" b="1">
                  <a:latin typeface="+mn-ea"/>
                  <a:ea typeface="+mn-ea"/>
                </a:endParaRPr>
              </a:p>
            </p:txBody>
          </p:sp>
          <p:sp>
            <p:nvSpPr>
              <p:cNvPr id="17446" name="Line 72"/>
              <p:cNvSpPr>
                <a:spLocks noChangeShapeType="1"/>
              </p:cNvSpPr>
              <p:nvPr/>
            </p:nvSpPr>
            <p:spPr bwMode="auto">
              <a:xfrm>
                <a:off x="432" y="48"/>
                <a:ext cx="336" cy="4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pPr>
                  <a:defRPr/>
                </a:pPr>
                <a:endParaRPr lang="zh-CN" altLang="en-US" sz="2400" b="1">
                  <a:latin typeface="+mn-ea"/>
                  <a:ea typeface="+mn-ea"/>
                </a:endParaRPr>
              </a:p>
            </p:txBody>
          </p:sp>
          <p:sp>
            <p:nvSpPr>
              <p:cNvPr id="17447" name="Line 73"/>
              <p:cNvSpPr>
                <a:spLocks noChangeShapeType="1"/>
              </p:cNvSpPr>
              <p:nvPr/>
            </p:nvSpPr>
            <p:spPr bwMode="auto">
              <a:xfrm>
                <a:off x="432" y="0"/>
                <a:ext cx="384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pPr>
                  <a:defRPr/>
                </a:pPr>
                <a:endParaRPr lang="zh-CN" altLang="en-US" sz="2400" b="1">
                  <a:latin typeface="+mn-ea"/>
                  <a:ea typeface="+mn-ea"/>
                </a:endParaRPr>
              </a:p>
            </p:txBody>
          </p:sp>
        </p:grpSp>
      </p:grpSp>
      <p:grpSp>
        <p:nvGrpSpPr>
          <p:cNvPr id="19" name="Group 74"/>
          <p:cNvGrpSpPr>
            <a:grpSpLocks/>
          </p:cNvGrpSpPr>
          <p:nvPr/>
        </p:nvGrpSpPr>
        <p:grpSpPr bwMode="auto">
          <a:xfrm>
            <a:off x="5119688" y="1128713"/>
            <a:ext cx="201612" cy="1239837"/>
            <a:chOff x="0" y="0"/>
            <a:chExt cx="127" cy="781"/>
          </a:xfrm>
        </p:grpSpPr>
        <p:sp>
          <p:nvSpPr>
            <p:cNvPr id="17439" name="AutoShape 75"/>
            <p:cNvSpPr>
              <a:spLocks noChangeArrowheads="1"/>
            </p:cNvSpPr>
            <p:nvPr/>
          </p:nvSpPr>
          <p:spPr bwMode="auto">
            <a:xfrm flipV="1">
              <a:off x="0" y="432"/>
              <a:ext cx="127" cy="349"/>
            </a:xfrm>
            <a:prstGeom prst="triangle">
              <a:avLst>
                <a:gd name="adj" fmla="val 50000"/>
              </a:avLst>
            </a:prstGeom>
            <a:solidFill>
              <a:srgbClr val="0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zh-CN" altLang="en-US" sz="2400" b="1">
                <a:latin typeface="+mn-ea"/>
                <a:ea typeface="+mn-ea"/>
              </a:endParaRPr>
            </a:p>
          </p:txBody>
        </p:sp>
        <p:sp>
          <p:nvSpPr>
            <p:cNvPr id="17440" name="Line 76"/>
            <p:cNvSpPr>
              <a:spLocks noChangeShapeType="1"/>
            </p:cNvSpPr>
            <p:nvPr/>
          </p:nvSpPr>
          <p:spPr bwMode="auto">
            <a:xfrm>
              <a:off x="66" y="0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pPr>
                <a:defRPr/>
              </a:pPr>
              <a:endParaRPr lang="zh-CN" altLang="en-US" sz="2400" b="1">
                <a:latin typeface="+mn-ea"/>
                <a:ea typeface="+mn-ea"/>
              </a:endParaRPr>
            </a:p>
          </p:txBody>
        </p:sp>
      </p:grpSp>
      <p:sp>
        <p:nvSpPr>
          <p:cNvPr id="26701" name="Rectangle 77"/>
          <p:cNvSpPr>
            <a:spLocks noChangeArrowheads="1"/>
          </p:cNvSpPr>
          <p:nvPr/>
        </p:nvSpPr>
        <p:spPr bwMode="auto">
          <a:xfrm>
            <a:off x="4114800" y="2443163"/>
            <a:ext cx="2362200" cy="152400"/>
          </a:xfrm>
          <a:prstGeom prst="rect">
            <a:avLst/>
          </a:prstGeom>
          <a:solidFill>
            <a:srgbClr val="003366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zh-CN" altLang="en-US" sz="2400" b="1">
              <a:latin typeface="+mn-ea"/>
              <a:ea typeface="+mn-ea"/>
            </a:endParaRPr>
          </a:p>
        </p:txBody>
      </p:sp>
      <p:grpSp>
        <p:nvGrpSpPr>
          <p:cNvPr id="20" name="Group 79"/>
          <p:cNvGrpSpPr>
            <a:grpSpLocks/>
          </p:cNvGrpSpPr>
          <p:nvPr/>
        </p:nvGrpSpPr>
        <p:grpSpPr bwMode="auto">
          <a:xfrm>
            <a:off x="6786563" y="1428750"/>
            <a:ext cx="230187" cy="1544638"/>
            <a:chOff x="0" y="0"/>
            <a:chExt cx="145" cy="973"/>
          </a:xfrm>
        </p:grpSpPr>
        <p:sp>
          <p:nvSpPr>
            <p:cNvPr id="17437" name="AutoShape 80"/>
            <p:cNvSpPr>
              <a:spLocks noChangeArrowheads="1"/>
            </p:cNvSpPr>
            <p:nvPr/>
          </p:nvSpPr>
          <p:spPr bwMode="auto">
            <a:xfrm flipV="1">
              <a:off x="0" y="624"/>
              <a:ext cx="145" cy="349"/>
            </a:xfrm>
            <a:prstGeom prst="triangle">
              <a:avLst>
                <a:gd name="adj" fmla="val 50000"/>
              </a:avLst>
            </a:prstGeom>
            <a:solidFill>
              <a:srgbClr val="0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zh-CN" altLang="en-US" sz="2400" b="1">
                <a:latin typeface="+mn-ea"/>
                <a:ea typeface="+mn-ea"/>
              </a:endParaRPr>
            </a:p>
          </p:txBody>
        </p:sp>
        <p:sp>
          <p:nvSpPr>
            <p:cNvPr id="17438" name="Line 81"/>
            <p:cNvSpPr>
              <a:spLocks noChangeShapeType="1"/>
            </p:cNvSpPr>
            <p:nvPr/>
          </p:nvSpPr>
          <p:spPr bwMode="auto">
            <a:xfrm>
              <a:off x="69" y="0"/>
              <a:ext cx="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pPr>
                <a:defRPr/>
              </a:pPr>
              <a:endParaRPr lang="zh-CN" altLang="en-US" sz="2400" b="1">
                <a:latin typeface="+mn-ea"/>
                <a:ea typeface="+mn-ea"/>
              </a:endParaRPr>
            </a:p>
          </p:txBody>
        </p:sp>
      </p:grpSp>
      <p:grpSp>
        <p:nvGrpSpPr>
          <p:cNvPr id="21" name="Group 82"/>
          <p:cNvGrpSpPr>
            <a:grpSpLocks/>
          </p:cNvGrpSpPr>
          <p:nvPr/>
        </p:nvGrpSpPr>
        <p:grpSpPr bwMode="auto">
          <a:xfrm>
            <a:off x="7072313" y="1071563"/>
            <a:ext cx="1924050" cy="2132012"/>
            <a:chOff x="0" y="0"/>
            <a:chExt cx="1212" cy="1344"/>
          </a:xfrm>
        </p:grpSpPr>
        <p:grpSp>
          <p:nvGrpSpPr>
            <p:cNvPr id="48144" name="Group 83"/>
            <p:cNvGrpSpPr>
              <a:grpSpLocks/>
            </p:cNvGrpSpPr>
            <p:nvPr/>
          </p:nvGrpSpPr>
          <p:grpSpPr bwMode="auto">
            <a:xfrm>
              <a:off x="0" y="279"/>
              <a:ext cx="1212" cy="1065"/>
              <a:chOff x="0" y="0"/>
              <a:chExt cx="1212" cy="1065"/>
            </a:xfrm>
          </p:grpSpPr>
          <p:pic>
            <p:nvPicPr>
              <p:cNvPr id="48147" name="Picture 84" descr="虎仔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7" y="75"/>
                <a:ext cx="1008" cy="9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7429" name="Line 85"/>
              <p:cNvSpPr>
                <a:spLocks noChangeShapeType="1"/>
              </p:cNvSpPr>
              <p:nvPr/>
            </p:nvSpPr>
            <p:spPr bwMode="auto">
              <a:xfrm>
                <a:off x="3" y="1056"/>
                <a:ext cx="12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pPr>
                  <a:defRPr/>
                </a:pPr>
                <a:endParaRPr lang="zh-CN" altLang="en-US" sz="2400" b="1">
                  <a:latin typeface="+mn-ea"/>
                  <a:ea typeface="+mn-ea"/>
                </a:endParaRPr>
              </a:p>
            </p:txBody>
          </p:sp>
          <p:sp>
            <p:nvSpPr>
              <p:cNvPr id="17430" name="Line 86"/>
              <p:cNvSpPr>
                <a:spLocks noChangeShapeType="1"/>
              </p:cNvSpPr>
              <p:nvPr/>
            </p:nvSpPr>
            <p:spPr bwMode="auto">
              <a:xfrm>
                <a:off x="0" y="9"/>
                <a:ext cx="0" cy="105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pPr>
                  <a:defRPr/>
                </a:pPr>
                <a:endParaRPr lang="zh-CN" altLang="en-US" sz="2400" b="1">
                  <a:latin typeface="+mn-ea"/>
                  <a:ea typeface="+mn-ea"/>
                </a:endParaRPr>
              </a:p>
            </p:txBody>
          </p:sp>
          <p:sp>
            <p:nvSpPr>
              <p:cNvPr id="17431" name="Line 87"/>
              <p:cNvSpPr>
                <a:spLocks noChangeShapeType="1"/>
              </p:cNvSpPr>
              <p:nvPr/>
            </p:nvSpPr>
            <p:spPr bwMode="auto">
              <a:xfrm>
                <a:off x="0" y="0"/>
                <a:ext cx="121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pPr>
                  <a:defRPr/>
                </a:pPr>
                <a:endParaRPr lang="zh-CN" altLang="en-US" sz="2400" b="1">
                  <a:latin typeface="+mn-ea"/>
                  <a:ea typeface="+mn-ea"/>
                </a:endParaRPr>
              </a:p>
            </p:txBody>
          </p:sp>
          <p:sp>
            <p:nvSpPr>
              <p:cNvPr id="17432" name="Line 88"/>
              <p:cNvSpPr>
                <a:spLocks noChangeShapeType="1"/>
              </p:cNvSpPr>
              <p:nvPr/>
            </p:nvSpPr>
            <p:spPr bwMode="auto">
              <a:xfrm>
                <a:off x="1212" y="0"/>
                <a:ext cx="0" cy="105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pPr>
                  <a:defRPr/>
                </a:pPr>
                <a:endParaRPr lang="zh-CN" altLang="en-US" sz="2400" b="1">
                  <a:latin typeface="+mn-ea"/>
                  <a:ea typeface="+mn-ea"/>
                </a:endParaRPr>
              </a:p>
            </p:txBody>
          </p:sp>
          <p:sp>
            <p:nvSpPr>
              <p:cNvPr id="17433" name="Line 89"/>
              <p:cNvSpPr>
                <a:spLocks noChangeShapeType="1"/>
              </p:cNvSpPr>
              <p:nvPr/>
            </p:nvSpPr>
            <p:spPr bwMode="auto">
              <a:xfrm>
                <a:off x="78" y="78"/>
                <a:ext cx="0" cy="9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pPr>
                  <a:defRPr/>
                </a:pPr>
                <a:endParaRPr lang="zh-CN" altLang="en-US" sz="2400" b="1">
                  <a:latin typeface="+mn-ea"/>
                  <a:ea typeface="+mn-ea"/>
                </a:endParaRPr>
              </a:p>
            </p:txBody>
          </p:sp>
          <p:sp>
            <p:nvSpPr>
              <p:cNvPr id="17434" name="Line 90"/>
              <p:cNvSpPr>
                <a:spLocks noChangeShapeType="1"/>
              </p:cNvSpPr>
              <p:nvPr/>
            </p:nvSpPr>
            <p:spPr bwMode="auto">
              <a:xfrm>
                <a:off x="78" y="66"/>
                <a:ext cx="105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pPr>
                  <a:defRPr/>
                </a:pPr>
                <a:endParaRPr lang="zh-CN" altLang="en-US" sz="2400" b="1">
                  <a:latin typeface="+mn-ea"/>
                  <a:ea typeface="+mn-ea"/>
                </a:endParaRPr>
              </a:p>
            </p:txBody>
          </p:sp>
          <p:sp>
            <p:nvSpPr>
              <p:cNvPr id="17435" name="Line 91"/>
              <p:cNvSpPr>
                <a:spLocks noChangeShapeType="1"/>
              </p:cNvSpPr>
              <p:nvPr/>
            </p:nvSpPr>
            <p:spPr bwMode="auto">
              <a:xfrm>
                <a:off x="87" y="990"/>
                <a:ext cx="105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pPr>
                  <a:defRPr/>
                </a:pPr>
                <a:endParaRPr lang="zh-CN" altLang="en-US" sz="2400" b="1">
                  <a:latin typeface="+mn-ea"/>
                  <a:ea typeface="+mn-ea"/>
                </a:endParaRPr>
              </a:p>
            </p:txBody>
          </p:sp>
          <p:sp>
            <p:nvSpPr>
              <p:cNvPr id="17436" name="Line 92"/>
              <p:cNvSpPr>
                <a:spLocks noChangeShapeType="1"/>
              </p:cNvSpPr>
              <p:nvPr/>
            </p:nvSpPr>
            <p:spPr bwMode="auto">
              <a:xfrm>
                <a:off x="1125" y="75"/>
                <a:ext cx="0" cy="91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pPr>
                  <a:defRPr/>
                </a:pPr>
                <a:endParaRPr lang="zh-CN" altLang="en-US" sz="2400" b="1">
                  <a:latin typeface="+mn-ea"/>
                  <a:ea typeface="+mn-ea"/>
                </a:endParaRPr>
              </a:p>
            </p:txBody>
          </p:sp>
        </p:grpSp>
        <p:sp>
          <p:nvSpPr>
            <p:cNvPr id="17426" name="Line 93"/>
            <p:cNvSpPr>
              <a:spLocks noChangeShapeType="1"/>
            </p:cNvSpPr>
            <p:nvPr/>
          </p:nvSpPr>
          <p:spPr bwMode="auto">
            <a:xfrm>
              <a:off x="228" y="0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pPr>
                <a:defRPr/>
              </a:pPr>
              <a:endParaRPr lang="zh-CN" altLang="en-US" sz="2400" b="1">
                <a:latin typeface="+mn-ea"/>
                <a:ea typeface="+mn-ea"/>
              </a:endParaRPr>
            </a:p>
          </p:txBody>
        </p:sp>
        <p:sp>
          <p:nvSpPr>
            <p:cNvPr id="17427" name="Line 94"/>
            <p:cNvSpPr>
              <a:spLocks noChangeShapeType="1"/>
            </p:cNvSpPr>
            <p:nvPr/>
          </p:nvSpPr>
          <p:spPr bwMode="auto">
            <a:xfrm>
              <a:off x="948" y="0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pPr>
                <a:defRPr/>
              </a:pPr>
              <a:endParaRPr lang="zh-CN" altLang="en-US" sz="2400" b="1">
                <a:latin typeface="+mn-ea"/>
                <a:ea typeface="+mn-ea"/>
              </a:endParaRPr>
            </a:p>
          </p:txBody>
        </p:sp>
      </p:grpSp>
      <p:sp>
        <p:nvSpPr>
          <p:cNvPr id="26719" name="Text Box 95"/>
          <p:cNvSpPr txBox="1">
            <a:spLocks noChangeArrowheads="1"/>
          </p:cNvSpPr>
          <p:nvPr/>
        </p:nvSpPr>
        <p:spPr bwMode="auto">
          <a:xfrm>
            <a:off x="138113" y="3038475"/>
            <a:ext cx="6934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2400" b="1" dirty="0">
                <a:latin typeface="+mn-ea"/>
                <a:ea typeface="+mn-ea"/>
              </a:rPr>
              <a:t>1.</a:t>
            </a:r>
            <a:r>
              <a:rPr lang="zh-CN" altLang="en-US" sz="2400" b="1" dirty="0">
                <a:latin typeface="+mn-ea"/>
                <a:ea typeface="+mn-ea"/>
              </a:rPr>
              <a:t>瓦匠用什么来检查墙是否砌得竖直？</a:t>
            </a:r>
          </a:p>
        </p:txBody>
      </p:sp>
      <p:sp>
        <p:nvSpPr>
          <p:cNvPr id="26720" name="Text Box 96"/>
          <p:cNvSpPr txBox="1">
            <a:spLocks noChangeArrowheads="1"/>
          </p:cNvSpPr>
          <p:nvPr/>
        </p:nvSpPr>
        <p:spPr bwMode="auto">
          <a:xfrm>
            <a:off x="142875" y="3667125"/>
            <a:ext cx="75723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2400" b="1" dirty="0">
                <a:latin typeface="+mn-ea"/>
                <a:ea typeface="+mn-ea"/>
              </a:rPr>
              <a:t>2.</a:t>
            </a:r>
            <a:r>
              <a:rPr lang="zh-CN" altLang="en-US" sz="2400" b="1" dirty="0">
                <a:latin typeface="+mn-ea"/>
                <a:ea typeface="+mn-ea"/>
              </a:rPr>
              <a:t>瓦匠如何检查窗台是否砌得水平？门框放得是否正？</a:t>
            </a:r>
          </a:p>
        </p:txBody>
      </p:sp>
      <p:sp>
        <p:nvSpPr>
          <p:cNvPr id="26721" name="Text Box 97"/>
          <p:cNvSpPr txBox="1">
            <a:spLocks noChangeArrowheads="1"/>
          </p:cNvSpPr>
          <p:nvPr/>
        </p:nvSpPr>
        <p:spPr bwMode="auto">
          <a:xfrm>
            <a:off x="142875" y="4286250"/>
            <a:ext cx="62865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2400" b="1" dirty="0">
                <a:latin typeface="+mn-ea"/>
                <a:ea typeface="+mn-ea"/>
              </a:rPr>
              <a:t>3.</a:t>
            </a:r>
            <a:r>
              <a:rPr lang="zh-CN" altLang="en-US" sz="2400" b="1" dirty="0">
                <a:latin typeface="+mn-ea"/>
                <a:ea typeface="+mn-ea"/>
              </a:rPr>
              <a:t>我们用什么来检查墙壁上的画是否挂正？</a:t>
            </a:r>
          </a:p>
        </p:txBody>
      </p:sp>
      <p:sp>
        <p:nvSpPr>
          <p:cNvPr id="26722" name="Text Box 98"/>
          <p:cNvSpPr txBox="1">
            <a:spLocks noChangeArrowheads="1"/>
          </p:cNvSpPr>
          <p:nvPr/>
        </p:nvSpPr>
        <p:spPr bwMode="auto">
          <a:xfrm>
            <a:off x="142875" y="4857750"/>
            <a:ext cx="449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400" b="1">
                <a:solidFill>
                  <a:srgbClr val="FF0000"/>
                </a:solidFill>
                <a:latin typeface="宋体" charset="-122"/>
                <a:ea typeface="华文行楷" pitchFamily="2" charset="-122"/>
              </a:rPr>
              <a:t>结论：用重垂线</a:t>
            </a:r>
          </a:p>
        </p:txBody>
      </p:sp>
      <p:sp>
        <p:nvSpPr>
          <p:cNvPr id="26723" name="Text Box 99"/>
          <p:cNvSpPr txBox="1">
            <a:spLocks noChangeArrowheads="1"/>
          </p:cNvSpPr>
          <p:nvPr/>
        </p:nvSpPr>
        <p:spPr bwMode="auto">
          <a:xfrm>
            <a:off x="142875" y="5357813"/>
            <a:ext cx="8643938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zh-CN" altLang="en-US" sz="2400" b="1" dirty="0">
                <a:latin typeface="+mn-ea"/>
                <a:ea typeface="+mn-ea"/>
              </a:rPr>
              <a:t>因为在一根线下挂重物时，重物静止后，在</a:t>
            </a:r>
            <a:r>
              <a:rPr lang="zh-CN" altLang="en-US" sz="2400" b="1" dirty="0">
                <a:solidFill>
                  <a:srgbClr val="CC0000"/>
                </a:solidFill>
                <a:latin typeface="+mn-ea"/>
                <a:ea typeface="+mn-ea"/>
              </a:rPr>
              <a:t>重力的作用</a:t>
            </a:r>
            <a:r>
              <a:rPr lang="zh-CN" altLang="en-US" sz="2400" b="1" dirty="0">
                <a:latin typeface="+mn-ea"/>
                <a:ea typeface="+mn-ea"/>
              </a:rPr>
              <a:t>下，</a:t>
            </a: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悬线下垂的方向</a:t>
            </a:r>
            <a:r>
              <a:rPr lang="zh-CN" altLang="en-US" sz="2400" b="1" dirty="0">
                <a:latin typeface="+mn-ea"/>
                <a:ea typeface="+mn-ea"/>
              </a:rPr>
              <a:t>跟</a:t>
            </a: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重力的方向</a:t>
            </a:r>
            <a:r>
              <a:rPr lang="zh-CN" altLang="en-US" sz="2400" b="1" dirty="0">
                <a:latin typeface="+mn-ea"/>
                <a:ea typeface="+mn-ea"/>
              </a:rPr>
              <a:t>一致。</a:t>
            </a:r>
          </a:p>
        </p:txBody>
      </p:sp>
    </p:spTree>
    <p:extLst>
      <p:ext uri="{BB962C8B-B14F-4D97-AF65-F5344CB8AC3E}">
        <p14:creationId xmlns:p14="http://schemas.microsoft.com/office/powerpoint/2010/main" val="149900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67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67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26720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3" dur="500"/>
                                        <p:tgtEl>
                                          <p:spTgt spid="26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67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67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5" dur="500"/>
                                        <p:tgtEl>
                                          <p:spTgt spid="26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 build="p" autoUpdateAnimBg="0"/>
      <p:bldP spid="26689" grpId="0" animBg="1"/>
      <p:bldP spid="26701" grpId="0" animBg="1"/>
      <p:bldP spid="26719" grpId="0" autoUpdateAnimBg="0"/>
      <p:bldP spid="26720" grpId="0" autoUpdateAnimBg="0"/>
      <p:bldP spid="26721" grpId="0" autoUpdateAnimBg="0"/>
      <p:bldP spid="26722" grpId="0" autoUpdateAnimBg="0"/>
      <p:bldP spid="26723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214313" y="1031875"/>
            <a:ext cx="4572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2400" b="1" dirty="0">
                <a:solidFill>
                  <a:srgbClr val="990000"/>
                </a:solidFill>
                <a:latin typeface="+mn-ea"/>
                <a:ea typeface="+mn-ea"/>
              </a:rPr>
              <a:t>    重垂线</a:t>
            </a:r>
            <a:r>
              <a:rPr lang="zh-CN" altLang="en-US" sz="2400" b="1" dirty="0">
                <a:latin typeface="+mn-ea"/>
                <a:ea typeface="+mn-ea"/>
              </a:rPr>
              <a:t>的工作原理是什么？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785813" y="5429250"/>
            <a:ext cx="37496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2400" b="1" dirty="0">
                <a:solidFill>
                  <a:srgbClr val="080808"/>
                </a:solidFill>
                <a:latin typeface="+mn-ea"/>
                <a:ea typeface="+mn-ea"/>
              </a:rPr>
              <a:t>重力的方向总是</a:t>
            </a: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竖直向下</a:t>
            </a:r>
            <a:r>
              <a:rPr lang="zh-CN" altLang="en-US" sz="2400" b="1" dirty="0">
                <a:solidFill>
                  <a:schemeClr val="accent2"/>
                </a:solidFill>
                <a:latin typeface="+mn-ea"/>
                <a:ea typeface="+mn-ea"/>
              </a:rPr>
              <a:t>。</a:t>
            </a:r>
          </a:p>
        </p:txBody>
      </p:sp>
      <p:pic>
        <p:nvPicPr>
          <p:cNvPr id="276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13" y="1714500"/>
            <a:ext cx="6769100" cy="360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34211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1000"/>
                                        <p:tgtEl>
                                          <p:spTgt spid="27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 autoUpdateAnimBg="0"/>
      <p:bldP spid="27651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688975" y="5000625"/>
            <a:ext cx="29543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sz="2400" b="1" dirty="0">
                <a:latin typeface="+mn-ea"/>
                <a:ea typeface="+mn-ea"/>
              </a:rPr>
              <a:t>重力的方向指向</a:t>
            </a: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地心</a:t>
            </a:r>
          </a:p>
        </p:txBody>
      </p:sp>
      <p:pic>
        <p:nvPicPr>
          <p:cNvPr id="29699" name="Picture 3" descr="重力方向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lum bright="-4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63" y="1857375"/>
            <a:ext cx="4114800" cy="384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40" name="Text Box 4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642938" y="3000375"/>
            <a:ext cx="32623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sz="2400" b="1" dirty="0">
                <a:latin typeface="+mn-ea"/>
                <a:ea typeface="+mn-ea"/>
              </a:rPr>
              <a:t>重力的方向指向哪里？</a:t>
            </a:r>
          </a:p>
        </p:txBody>
      </p:sp>
      <p:sp>
        <p:nvSpPr>
          <p:cNvPr id="50181" name="WordArt 5"/>
          <p:cNvSpPr>
            <a:spLocks noChangeArrowheads="1" noChangeShapeType="1"/>
          </p:cNvSpPr>
          <p:nvPr/>
        </p:nvSpPr>
        <p:spPr bwMode="auto">
          <a:xfrm>
            <a:off x="357188" y="1214438"/>
            <a:ext cx="2486025" cy="900112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zh-CN" altLang="en-US" sz="7200" kern="10">
                <a:gradFill rotWithShape="1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/>
                  </a:outerShdw>
                </a:effectLst>
                <a:latin typeface="宋体"/>
                <a:ea typeface="宋体"/>
              </a:rPr>
              <a:t>想想议议</a:t>
            </a:r>
          </a:p>
        </p:txBody>
      </p:sp>
    </p:spTree>
    <p:extLst>
      <p:ext uri="{BB962C8B-B14F-4D97-AF65-F5344CB8AC3E}">
        <p14:creationId xmlns:p14="http://schemas.microsoft.com/office/powerpoint/2010/main" val="779886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6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6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>
            <a:lum bright="-18000" contrast="6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563" y="1897063"/>
            <a:ext cx="7848600" cy="268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3" name="Text Box 3"/>
          <p:cNvSpPr txBox="1">
            <a:spLocks noChangeArrowheads="1"/>
          </p:cNvSpPr>
          <p:nvPr/>
        </p:nvSpPr>
        <p:spPr bwMode="auto">
          <a:xfrm>
            <a:off x="1500188" y="935038"/>
            <a:ext cx="12858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/>
            <a:r>
              <a:rPr lang="zh-CN" altLang="en-US" sz="4000" b="1">
                <a:solidFill>
                  <a:schemeClr val="hlink"/>
                </a:solidFill>
                <a:latin typeface="黑体" pitchFamily="49" charset="-122"/>
                <a:ea typeface="黑体" pitchFamily="49" charset="-122"/>
              </a:rPr>
              <a:t>重心</a:t>
            </a:r>
          </a:p>
        </p:txBody>
      </p:sp>
      <p:pic>
        <p:nvPicPr>
          <p:cNvPr id="30724" name="Picture 4"/>
          <p:cNvPicPr>
            <a:picLocks noChangeAspect="1" noChangeArrowheads="1"/>
          </p:cNvPicPr>
          <p:nvPr/>
        </p:nvPicPr>
        <p:blipFill>
          <a:blip r:embed="rId3">
            <a:lum bright="-6000" contrast="5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2544763"/>
            <a:ext cx="1755775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5" name="Picture 5"/>
          <p:cNvPicPr>
            <a:picLocks noChangeAspect="1" noChangeArrowheads="1"/>
          </p:cNvPicPr>
          <p:nvPr/>
        </p:nvPicPr>
        <p:blipFill>
          <a:blip r:embed="rId4">
            <a:lum bright="-18000" contrast="7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2400300"/>
            <a:ext cx="1878013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928688" y="5334000"/>
            <a:ext cx="7416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质地均匀、外形规则的</a:t>
            </a:r>
            <a:r>
              <a:rPr lang="zh-CN" altLang="en-US" sz="2400" b="1" dirty="0">
                <a:latin typeface="+mn-ea"/>
                <a:ea typeface="+mn-ea"/>
              </a:rPr>
              <a:t>物体的重心</a:t>
            </a:r>
          </a:p>
        </p:txBody>
      </p:sp>
      <p:sp>
        <p:nvSpPr>
          <p:cNvPr id="30727" name="Rectangle 7"/>
          <p:cNvSpPr>
            <a:spLocks noChangeArrowheads="1"/>
          </p:cNvSpPr>
          <p:nvPr/>
        </p:nvSpPr>
        <p:spPr bwMode="auto">
          <a:xfrm>
            <a:off x="2873375" y="1143000"/>
            <a:ext cx="60118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sz="2400" b="1" dirty="0">
                <a:latin typeface="+mn-ea"/>
                <a:ea typeface="+mn-ea"/>
              </a:rPr>
              <a:t>——</a:t>
            </a:r>
            <a:r>
              <a:rPr lang="zh-CN" altLang="en-US" sz="2400" b="1" dirty="0">
                <a:latin typeface="+mn-ea"/>
                <a:ea typeface="+mn-ea"/>
              </a:rPr>
              <a:t>重力在物体上的作用点叫做重心</a:t>
            </a:r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928688" y="5857875"/>
            <a:ext cx="29686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sz="2400" b="1" dirty="0">
                <a:latin typeface="+mn-ea"/>
                <a:ea typeface="+mn-ea"/>
              </a:rPr>
              <a:t>在它的</a:t>
            </a: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几何中心</a:t>
            </a:r>
            <a:r>
              <a:rPr lang="zh-CN" altLang="en-US" sz="2400" b="1" dirty="0">
                <a:latin typeface="+mn-ea"/>
                <a:ea typeface="+mn-ea"/>
              </a:rPr>
              <a:t>上．</a:t>
            </a:r>
          </a:p>
        </p:txBody>
      </p:sp>
    </p:spTree>
    <p:extLst>
      <p:ext uri="{BB962C8B-B14F-4D97-AF65-F5344CB8AC3E}">
        <p14:creationId xmlns:p14="http://schemas.microsoft.com/office/powerpoint/2010/main" val="4205278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6" grpId="0" autoUpdateAnimBg="0"/>
      <p:bldP spid="30727" grpId="0" autoUpdateAnimBg="0"/>
      <p:bldP spid="30728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611188" y="3644900"/>
            <a:ext cx="35131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2400" b="1">
                <a:solidFill>
                  <a:schemeClr val="hlink"/>
                </a:solidFill>
                <a:latin typeface="+mn-ea"/>
                <a:ea typeface="+mn-ea"/>
              </a:rPr>
              <a:t>重力的三要素</a:t>
            </a:r>
          </a:p>
        </p:txBody>
      </p:sp>
      <p:sp>
        <p:nvSpPr>
          <p:cNvPr id="32771" name="AutoShape 3"/>
          <p:cNvSpPr>
            <a:spLocks/>
          </p:cNvSpPr>
          <p:nvPr/>
        </p:nvSpPr>
        <p:spPr bwMode="auto">
          <a:xfrm>
            <a:off x="3054350" y="2389188"/>
            <a:ext cx="293688" cy="3276600"/>
          </a:xfrm>
          <a:prstGeom prst="leftBrace">
            <a:avLst>
              <a:gd name="adj1" fmla="val 9297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zh-CN" altLang="en-US" sz="2400">
              <a:latin typeface="+mn-ea"/>
              <a:ea typeface="+mn-ea"/>
            </a:endParaRPr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3276600" y="2252663"/>
            <a:ext cx="35131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2400" b="1" dirty="0">
                <a:latin typeface="+mn-ea"/>
                <a:ea typeface="+mn-ea"/>
              </a:rPr>
              <a:t>重力的作用点：重心</a:t>
            </a:r>
          </a:p>
        </p:txBody>
      </p:sp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3348038" y="3824288"/>
            <a:ext cx="35131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2400" b="1" dirty="0">
                <a:latin typeface="+mn-ea"/>
                <a:ea typeface="+mn-ea"/>
              </a:rPr>
              <a:t>重力的大小：</a:t>
            </a:r>
            <a:r>
              <a:rPr lang="en-US" altLang="zh-CN" sz="2400" b="1" i="1" dirty="0">
                <a:latin typeface="Times New Roman" pitchFamily="18" charset="0"/>
                <a:ea typeface="+mn-ea"/>
                <a:cs typeface="Times New Roman" pitchFamily="18" charset="0"/>
              </a:rPr>
              <a:t>G</a:t>
            </a:r>
            <a:r>
              <a:rPr lang="en-US" altLang="zh-CN" sz="2400" b="1" dirty="0">
                <a:latin typeface="Times New Roman" pitchFamily="18" charset="0"/>
                <a:ea typeface="+mn-ea"/>
                <a:cs typeface="Times New Roman" pitchFamily="18" charset="0"/>
              </a:rPr>
              <a:t>=</a:t>
            </a:r>
            <a:r>
              <a:rPr lang="en-US" altLang="zh-CN" sz="2400" b="1" i="1" dirty="0">
                <a:latin typeface="Times New Roman" pitchFamily="18" charset="0"/>
                <a:ea typeface="+mn-ea"/>
                <a:cs typeface="Times New Roman" pitchFamily="18" charset="0"/>
              </a:rPr>
              <a:t>mg</a:t>
            </a:r>
          </a:p>
        </p:txBody>
      </p:sp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3357563" y="5324475"/>
            <a:ext cx="41036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2400" b="1" dirty="0">
                <a:latin typeface="+mn-ea"/>
                <a:ea typeface="+mn-ea"/>
              </a:rPr>
              <a:t>重力的方向：竖直向下</a:t>
            </a:r>
          </a:p>
        </p:txBody>
      </p:sp>
      <p:sp>
        <p:nvSpPr>
          <p:cNvPr id="41991" name="Text Box 7"/>
          <p:cNvSpPr txBox="1">
            <a:spLocks noChangeArrowheads="1"/>
          </p:cNvSpPr>
          <p:nvPr/>
        </p:nvSpPr>
        <p:spPr bwMode="auto">
          <a:xfrm>
            <a:off x="571500" y="1268413"/>
            <a:ext cx="56880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2400" b="1" dirty="0">
                <a:solidFill>
                  <a:schemeClr val="hlink"/>
                </a:solidFill>
                <a:latin typeface="+mn-ea"/>
                <a:ea typeface="+mn-ea"/>
              </a:rPr>
              <a:t>力的三要素</a:t>
            </a:r>
            <a:r>
              <a:rPr lang="zh-CN" altLang="en-US" sz="2400" b="1" dirty="0">
                <a:latin typeface="+mn-ea"/>
                <a:ea typeface="+mn-ea"/>
              </a:rPr>
              <a:t>：大小、方向、作用点</a:t>
            </a:r>
          </a:p>
        </p:txBody>
      </p:sp>
    </p:spTree>
    <p:extLst>
      <p:ext uri="{BB962C8B-B14F-4D97-AF65-F5344CB8AC3E}">
        <p14:creationId xmlns:p14="http://schemas.microsoft.com/office/powerpoint/2010/main" val="3506417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5" dur="5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27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27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 autoUpdateAnimBg="0"/>
      <p:bldP spid="32771" grpId="0" animBg="1"/>
      <p:bldP spid="32772" grpId="0" autoUpdateAnimBg="0"/>
      <p:bldP spid="32773" grpId="0" autoUpdateAnimBg="0"/>
      <p:bldP spid="32774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428625" y="1285875"/>
            <a:ext cx="3584575" cy="461963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sz="2400" b="1" dirty="0">
                <a:solidFill>
                  <a:srgbClr val="0000CC"/>
                </a:solidFill>
                <a:latin typeface="+mn-ea"/>
                <a:ea typeface="+mn-ea"/>
              </a:rPr>
              <a:t>力的表示</a:t>
            </a:r>
            <a:r>
              <a:rPr lang="en-US" altLang="zh-CN" sz="2400" b="1" dirty="0">
                <a:solidFill>
                  <a:srgbClr val="0000CC"/>
                </a:solidFill>
                <a:latin typeface="+mn-ea"/>
                <a:ea typeface="+mn-ea"/>
              </a:rPr>
              <a:t>——</a:t>
            </a:r>
            <a:r>
              <a:rPr lang="zh-CN" altLang="en-US" sz="2400" b="1" dirty="0">
                <a:solidFill>
                  <a:srgbClr val="0000CC"/>
                </a:solidFill>
                <a:latin typeface="+mn-ea"/>
                <a:ea typeface="+mn-ea"/>
              </a:rPr>
              <a:t>力的示意图</a:t>
            </a:r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285750" y="2643188"/>
            <a:ext cx="29289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  <a:defRPr/>
            </a:pP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一条带箭头的线段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786438" y="2143125"/>
            <a:ext cx="2232025" cy="1439863"/>
            <a:chOff x="0" y="0"/>
            <a:chExt cx="1406" cy="907"/>
          </a:xfrm>
        </p:grpSpPr>
        <p:sp>
          <p:nvSpPr>
            <p:cNvPr id="43041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406" cy="136"/>
            </a:xfrm>
            <a:prstGeom prst="rect">
              <a:avLst/>
            </a:prstGeom>
            <a:solidFill>
              <a:srgbClr val="FFFF57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zh-CN" altLang="en-US" sz="2400">
                <a:latin typeface="+mn-ea"/>
                <a:ea typeface="+mn-ea"/>
              </a:endParaRPr>
            </a:p>
          </p:txBody>
        </p:sp>
        <p:sp>
          <p:nvSpPr>
            <p:cNvPr id="43042" name="Rectangle 6"/>
            <p:cNvSpPr>
              <a:spLocks noChangeArrowheads="1"/>
            </p:cNvSpPr>
            <p:nvPr/>
          </p:nvSpPr>
          <p:spPr bwMode="auto">
            <a:xfrm>
              <a:off x="198" y="136"/>
              <a:ext cx="90" cy="771"/>
            </a:xfrm>
            <a:prstGeom prst="rect">
              <a:avLst/>
            </a:prstGeom>
            <a:solidFill>
              <a:srgbClr val="FFFF57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zh-CN" altLang="en-US" sz="2400">
                <a:latin typeface="+mn-ea"/>
                <a:ea typeface="+mn-ea"/>
              </a:endParaRPr>
            </a:p>
          </p:txBody>
        </p:sp>
        <p:sp>
          <p:nvSpPr>
            <p:cNvPr id="43043" name="Rectangle 7"/>
            <p:cNvSpPr>
              <a:spLocks noChangeArrowheads="1"/>
            </p:cNvSpPr>
            <p:nvPr/>
          </p:nvSpPr>
          <p:spPr bwMode="auto">
            <a:xfrm>
              <a:off x="1100" y="136"/>
              <a:ext cx="90" cy="771"/>
            </a:xfrm>
            <a:prstGeom prst="rect">
              <a:avLst/>
            </a:prstGeom>
            <a:solidFill>
              <a:srgbClr val="FFFF57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zh-CN" altLang="en-US" sz="2400">
                <a:latin typeface="+mn-ea"/>
                <a:ea typeface="+mn-ea"/>
              </a:endParaRPr>
            </a:p>
          </p:txBody>
        </p:sp>
        <p:sp>
          <p:nvSpPr>
            <p:cNvPr id="43044" name="Rectangle 8"/>
            <p:cNvSpPr>
              <a:spLocks noChangeArrowheads="1"/>
            </p:cNvSpPr>
            <p:nvPr/>
          </p:nvSpPr>
          <p:spPr bwMode="auto">
            <a:xfrm>
              <a:off x="288" y="385"/>
              <a:ext cx="817" cy="45"/>
            </a:xfrm>
            <a:prstGeom prst="rect">
              <a:avLst/>
            </a:prstGeom>
            <a:solidFill>
              <a:srgbClr val="FFFF57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zh-CN" altLang="en-US" sz="2400">
                <a:latin typeface="+mn-ea"/>
                <a:ea typeface="+mn-ea"/>
              </a:endParaRPr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6361113" y="919163"/>
            <a:ext cx="1355725" cy="1223962"/>
            <a:chOff x="0" y="0"/>
            <a:chExt cx="854" cy="771"/>
          </a:xfrm>
        </p:grpSpPr>
        <p:sp>
          <p:nvSpPr>
            <p:cNvPr id="43039" name="Rectangle 10"/>
            <p:cNvSpPr>
              <a:spLocks noChangeArrowheads="1"/>
            </p:cNvSpPr>
            <p:nvPr/>
          </p:nvSpPr>
          <p:spPr bwMode="auto">
            <a:xfrm>
              <a:off x="0" y="0"/>
              <a:ext cx="635" cy="771"/>
            </a:xfrm>
            <a:prstGeom prst="rect">
              <a:avLst/>
            </a:prstGeom>
            <a:solidFill>
              <a:srgbClr val="00CC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zh-CN" altLang="en-US" sz="2400">
                <a:latin typeface="+mn-ea"/>
                <a:ea typeface="+mn-ea"/>
              </a:endParaRPr>
            </a:p>
          </p:txBody>
        </p:sp>
        <p:sp>
          <p:nvSpPr>
            <p:cNvPr id="43040" name="未知"/>
            <p:cNvSpPr>
              <a:spLocks/>
            </p:cNvSpPr>
            <p:nvPr/>
          </p:nvSpPr>
          <p:spPr bwMode="auto">
            <a:xfrm>
              <a:off x="625" y="95"/>
              <a:ext cx="229" cy="499"/>
            </a:xfrm>
            <a:custGeom>
              <a:avLst/>
              <a:gdLst>
                <a:gd name="T0" fmla="*/ 0 w 229"/>
                <a:gd name="T1" fmla="*/ 91 h 499"/>
                <a:gd name="T2" fmla="*/ 150 w 229"/>
                <a:gd name="T3" fmla="*/ 18 h 499"/>
                <a:gd name="T4" fmla="*/ 209 w 229"/>
                <a:gd name="T5" fmla="*/ 199 h 499"/>
                <a:gd name="T6" fmla="*/ 31 w 229"/>
                <a:gd name="T7" fmla="*/ 381 h 499"/>
                <a:gd name="T8" fmla="*/ 64 w 229"/>
                <a:gd name="T9" fmla="*/ 499 h 49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9"/>
                <a:gd name="T16" fmla="*/ 0 h 499"/>
                <a:gd name="T17" fmla="*/ 229 w 229"/>
                <a:gd name="T18" fmla="*/ 499 h 49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9" h="499">
                  <a:moveTo>
                    <a:pt x="0" y="91"/>
                  </a:moveTo>
                  <a:cubicBezTo>
                    <a:pt x="22" y="79"/>
                    <a:pt x="115" y="0"/>
                    <a:pt x="150" y="18"/>
                  </a:cubicBezTo>
                  <a:cubicBezTo>
                    <a:pt x="185" y="36"/>
                    <a:pt x="229" y="139"/>
                    <a:pt x="209" y="199"/>
                  </a:cubicBezTo>
                  <a:cubicBezTo>
                    <a:pt x="190" y="259"/>
                    <a:pt x="55" y="331"/>
                    <a:pt x="31" y="381"/>
                  </a:cubicBezTo>
                  <a:cubicBezTo>
                    <a:pt x="7" y="431"/>
                    <a:pt x="57" y="475"/>
                    <a:pt x="64" y="499"/>
                  </a:cubicBez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CN" altLang="en-US" sz="2400">
                <a:latin typeface="+mn-ea"/>
                <a:ea typeface="+mn-ea"/>
              </a:endParaRPr>
            </a:p>
          </p:txBody>
        </p:sp>
      </p:grpSp>
      <p:sp>
        <p:nvSpPr>
          <p:cNvPr id="33804" name="Oval 12"/>
          <p:cNvSpPr>
            <a:spLocks noChangeArrowheads="1"/>
          </p:cNvSpPr>
          <p:nvPr/>
        </p:nvSpPr>
        <p:spPr bwMode="auto">
          <a:xfrm>
            <a:off x="6721475" y="1350963"/>
            <a:ext cx="130175" cy="153987"/>
          </a:xfrm>
          <a:prstGeom prst="ellipse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zh-CN" altLang="en-US" sz="2400">
              <a:latin typeface="+mn-ea"/>
              <a:ea typeface="+mn-ea"/>
            </a:endParaRPr>
          </a:p>
        </p:txBody>
      </p:sp>
      <p:sp>
        <p:nvSpPr>
          <p:cNvPr id="33805" name="Line 13"/>
          <p:cNvSpPr>
            <a:spLocks noChangeShapeType="1"/>
          </p:cNvSpPr>
          <p:nvPr/>
        </p:nvSpPr>
        <p:spPr bwMode="auto">
          <a:xfrm>
            <a:off x="6794500" y="1423988"/>
            <a:ext cx="0" cy="11303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med" len="med"/>
          </a:ln>
        </p:spPr>
        <p:txBody>
          <a:bodyPr/>
          <a:lstStyle/>
          <a:p>
            <a:pPr>
              <a:defRPr/>
            </a:pPr>
            <a:endParaRPr lang="zh-CN" altLang="en-US" sz="2400">
              <a:latin typeface="+mn-ea"/>
              <a:ea typeface="+mn-ea"/>
            </a:endParaRPr>
          </a:p>
        </p:txBody>
      </p:sp>
      <p:sp>
        <p:nvSpPr>
          <p:cNvPr id="33806" name="Text Box 14"/>
          <p:cNvSpPr txBox="1">
            <a:spLocks noChangeArrowheads="1"/>
          </p:cNvSpPr>
          <p:nvPr/>
        </p:nvSpPr>
        <p:spPr bwMode="auto">
          <a:xfrm>
            <a:off x="6357938" y="2786063"/>
            <a:ext cx="10287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sz="2400" b="1" i="1" dirty="0">
                <a:latin typeface="Times New Roman" pitchFamily="18" charset="0"/>
                <a:ea typeface="+mn-ea"/>
                <a:cs typeface="Times New Roman" pitchFamily="18" charset="0"/>
              </a:rPr>
              <a:t>G</a:t>
            </a:r>
            <a:r>
              <a:rPr lang="en-US" altLang="zh-CN" sz="2400" b="1" dirty="0">
                <a:latin typeface="+mn-ea"/>
                <a:ea typeface="+mn-ea"/>
              </a:rPr>
              <a:t>=4 N</a:t>
            </a:r>
          </a:p>
        </p:txBody>
      </p:sp>
      <p:sp>
        <p:nvSpPr>
          <p:cNvPr id="33807" name="Text Box 15"/>
          <p:cNvSpPr txBox="1">
            <a:spLocks noChangeArrowheads="1"/>
          </p:cNvSpPr>
          <p:nvPr/>
        </p:nvSpPr>
        <p:spPr bwMode="auto">
          <a:xfrm>
            <a:off x="3995738" y="3541713"/>
            <a:ext cx="36004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  <a:defRPr/>
            </a:pPr>
            <a:r>
              <a:rPr lang="en-US" altLang="zh-CN" sz="2400" b="1">
                <a:latin typeface="+mn-ea"/>
                <a:ea typeface="+mn-ea"/>
              </a:rPr>
              <a:t>1</a:t>
            </a:r>
            <a:r>
              <a:rPr lang="zh-CN" altLang="en-US" sz="2400" b="1">
                <a:latin typeface="+mn-ea"/>
                <a:ea typeface="+mn-ea"/>
              </a:rPr>
              <a:t>、确定受力物体</a:t>
            </a:r>
          </a:p>
        </p:txBody>
      </p:sp>
      <p:sp>
        <p:nvSpPr>
          <p:cNvPr id="33808" name="Text Box 16"/>
          <p:cNvSpPr txBox="1">
            <a:spLocks noChangeArrowheads="1"/>
          </p:cNvSpPr>
          <p:nvPr/>
        </p:nvSpPr>
        <p:spPr bwMode="auto">
          <a:xfrm>
            <a:off x="3995738" y="4117975"/>
            <a:ext cx="30972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  <a:defRPr/>
            </a:pPr>
            <a:r>
              <a:rPr lang="en-US" altLang="zh-CN" sz="2400" b="1">
                <a:latin typeface="+mn-ea"/>
                <a:ea typeface="+mn-ea"/>
              </a:rPr>
              <a:t>2</a:t>
            </a:r>
            <a:r>
              <a:rPr lang="zh-CN" altLang="en-US" sz="2400" b="1">
                <a:latin typeface="+mn-ea"/>
                <a:ea typeface="+mn-ea"/>
              </a:rPr>
              <a:t>、标出作用点</a:t>
            </a:r>
          </a:p>
        </p:txBody>
      </p:sp>
      <p:sp>
        <p:nvSpPr>
          <p:cNvPr id="33809" name="Text Box 17"/>
          <p:cNvSpPr txBox="1">
            <a:spLocks noChangeArrowheads="1"/>
          </p:cNvSpPr>
          <p:nvPr/>
        </p:nvSpPr>
        <p:spPr bwMode="auto">
          <a:xfrm>
            <a:off x="3995738" y="4694238"/>
            <a:ext cx="42497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  <a:defRPr/>
            </a:pPr>
            <a:r>
              <a:rPr lang="en-US" altLang="zh-CN" sz="2400" b="1">
                <a:latin typeface="+mn-ea"/>
                <a:ea typeface="+mn-ea"/>
              </a:rPr>
              <a:t>3</a:t>
            </a:r>
            <a:r>
              <a:rPr lang="zh-CN" altLang="en-US" sz="2400" b="1">
                <a:latin typeface="+mn-ea"/>
                <a:ea typeface="+mn-ea"/>
              </a:rPr>
              <a:t>、沿力的方向画线段</a:t>
            </a:r>
          </a:p>
        </p:txBody>
      </p:sp>
      <p:sp>
        <p:nvSpPr>
          <p:cNvPr id="33810" name="Text Box 18"/>
          <p:cNvSpPr txBox="1">
            <a:spLocks noChangeArrowheads="1"/>
          </p:cNvSpPr>
          <p:nvPr/>
        </p:nvSpPr>
        <p:spPr bwMode="auto">
          <a:xfrm>
            <a:off x="3995738" y="5267325"/>
            <a:ext cx="43926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  <a:defRPr/>
            </a:pPr>
            <a:r>
              <a:rPr lang="en-US" altLang="zh-CN" sz="2400" b="1">
                <a:latin typeface="+mn-ea"/>
                <a:ea typeface="+mn-ea"/>
              </a:rPr>
              <a:t>4</a:t>
            </a:r>
            <a:r>
              <a:rPr lang="zh-CN" altLang="en-US" sz="2400" b="1">
                <a:latin typeface="+mn-ea"/>
                <a:ea typeface="+mn-ea"/>
              </a:rPr>
              <a:t>、标出箭头表示方向</a:t>
            </a:r>
          </a:p>
        </p:txBody>
      </p:sp>
      <p:sp>
        <p:nvSpPr>
          <p:cNvPr id="33811" name="Text Box 19"/>
          <p:cNvSpPr txBox="1">
            <a:spLocks noChangeArrowheads="1"/>
          </p:cNvSpPr>
          <p:nvPr/>
        </p:nvSpPr>
        <p:spPr bwMode="auto">
          <a:xfrm>
            <a:off x="3995738" y="5918200"/>
            <a:ext cx="3889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  <a:defRPr/>
            </a:pPr>
            <a:r>
              <a:rPr lang="en-US" altLang="zh-CN" sz="2400" b="1">
                <a:latin typeface="+mn-ea"/>
                <a:ea typeface="+mn-ea"/>
              </a:rPr>
              <a:t>5</a:t>
            </a:r>
            <a:r>
              <a:rPr lang="zh-CN" altLang="en-US" sz="2400" b="1">
                <a:latin typeface="+mn-ea"/>
                <a:ea typeface="+mn-ea"/>
              </a:rPr>
              <a:t>、标出力的大小</a:t>
            </a:r>
          </a:p>
        </p:txBody>
      </p:sp>
      <p:sp>
        <p:nvSpPr>
          <p:cNvPr id="33812" name="Text Box 20"/>
          <p:cNvSpPr txBox="1">
            <a:spLocks noChangeArrowheads="1"/>
          </p:cNvSpPr>
          <p:nvPr/>
        </p:nvSpPr>
        <p:spPr bwMode="auto">
          <a:xfrm>
            <a:off x="254000" y="3429000"/>
            <a:ext cx="3889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  <a:defRPr/>
            </a:pPr>
            <a:r>
              <a:rPr lang="zh-CN" altLang="en-US" sz="2400" b="1" dirty="0">
                <a:latin typeface="+mn-ea"/>
                <a:ea typeface="+mn-ea"/>
              </a:rPr>
              <a:t>起点</a:t>
            </a:r>
            <a:r>
              <a:rPr lang="en-US" altLang="zh-CN" sz="2400" b="1" dirty="0">
                <a:latin typeface="+mn-ea"/>
                <a:ea typeface="+mn-ea"/>
              </a:rPr>
              <a:t>-----</a:t>
            </a:r>
            <a:r>
              <a:rPr lang="zh-CN" altLang="en-US" sz="2400" b="1" dirty="0">
                <a:solidFill>
                  <a:srgbClr val="0000CC"/>
                </a:solidFill>
                <a:latin typeface="+mn-ea"/>
                <a:ea typeface="+mn-ea"/>
              </a:rPr>
              <a:t>作用点</a:t>
            </a:r>
          </a:p>
        </p:txBody>
      </p:sp>
      <p:sp>
        <p:nvSpPr>
          <p:cNvPr id="33813" name="Text Box 21"/>
          <p:cNvSpPr txBox="1">
            <a:spLocks noChangeArrowheads="1"/>
          </p:cNvSpPr>
          <p:nvPr/>
        </p:nvSpPr>
        <p:spPr bwMode="auto">
          <a:xfrm>
            <a:off x="254000" y="4149725"/>
            <a:ext cx="3889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  <a:defRPr/>
            </a:pPr>
            <a:r>
              <a:rPr lang="zh-CN" altLang="en-US" sz="2400" b="1">
                <a:latin typeface="+mn-ea"/>
                <a:ea typeface="+mn-ea"/>
              </a:rPr>
              <a:t>长度</a:t>
            </a:r>
            <a:r>
              <a:rPr lang="en-US" altLang="zh-CN" sz="2400" b="1">
                <a:latin typeface="+mn-ea"/>
                <a:ea typeface="+mn-ea"/>
              </a:rPr>
              <a:t>-----</a:t>
            </a:r>
            <a:r>
              <a:rPr lang="zh-CN" altLang="en-US" sz="2400" b="1">
                <a:solidFill>
                  <a:srgbClr val="0000CC"/>
                </a:solidFill>
                <a:latin typeface="+mn-ea"/>
                <a:ea typeface="+mn-ea"/>
              </a:rPr>
              <a:t>力的大小</a:t>
            </a:r>
          </a:p>
        </p:txBody>
      </p:sp>
      <p:sp>
        <p:nvSpPr>
          <p:cNvPr id="33814" name="Text Box 22"/>
          <p:cNvSpPr txBox="1">
            <a:spLocks noChangeArrowheads="1"/>
          </p:cNvSpPr>
          <p:nvPr/>
        </p:nvSpPr>
        <p:spPr bwMode="auto">
          <a:xfrm>
            <a:off x="254000" y="4870450"/>
            <a:ext cx="3889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  <a:defRPr/>
            </a:pPr>
            <a:r>
              <a:rPr lang="zh-CN" altLang="en-US" sz="2400" b="1">
                <a:latin typeface="+mn-ea"/>
                <a:ea typeface="+mn-ea"/>
              </a:rPr>
              <a:t>箭头</a:t>
            </a:r>
            <a:r>
              <a:rPr lang="en-US" altLang="zh-CN" sz="2400" b="1">
                <a:latin typeface="+mn-ea"/>
                <a:ea typeface="+mn-ea"/>
              </a:rPr>
              <a:t>----</a:t>
            </a:r>
            <a:r>
              <a:rPr lang="zh-CN" altLang="en-US" sz="2400" b="1">
                <a:solidFill>
                  <a:srgbClr val="0000CC"/>
                </a:solidFill>
                <a:latin typeface="+mn-ea"/>
                <a:ea typeface="+mn-ea"/>
              </a:rPr>
              <a:t>力的方向</a:t>
            </a:r>
          </a:p>
        </p:txBody>
      </p:sp>
      <p:sp>
        <p:nvSpPr>
          <p:cNvPr id="43028" name="Text Box 35"/>
          <p:cNvSpPr txBox="1">
            <a:spLocks noChangeArrowheads="1"/>
          </p:cNvSpPr>
          <p:nvPr/>
        </p:nvSpPr>
        <p:spPr bwMode="auto">
          <a:xfrm>
            <a:off x="5715000" y="1214438"/>
            <a:ext cx="554038" cy="79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重力</a:t>
            </a:r>
          </a:p>
        </p:txBody>
      </p:sp>
    </p:spTree>
    <p:extLst>
      <p:ext uri="{BB962C8B-B14F-4D97-AF65-F5344CB8AC3E}">
        <p14:creationId xmlns:p14="http://schemas.microsoft.com/office/powerpoint/2010/main" val="122952913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33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33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38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38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500"/>
                                        <p:tgtEl>
                                          <p:spTgt spid="33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33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38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38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04" grpId="0" animBg="1"/>
      <p:bldP spid="33806" grpId="0" autoUpdateAnimBg="0"/>
      <p:bldP spid="33807" grpId="0" autoUpdateAnimBg="0"/>
      <p:bldP spid="33808" grpId="0" autoUpdateAnimBg="0"/>
      <p:bldP spid="33809" grpId="0" autoUpdateAnimBg="0"/>
      <p:bldP spid="33810" grpId="0" autoUpdateAnimBg="0"/>
      <p:bldP spid="33811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428625" y="1328738"/>
            <a:ext cx="8305800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zh-CN" altLang="en-US" sz="2400" b="1" dirty="0">
                <a:latin typeface="+mn-ea"/>
                <a:ea typeface="+mn-ea"/>
              </a:rPr>
              <a:t>练一练：放在水平桌面上的</a:t>
            </a: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墨水瓶受到</a:t>
            </a:r>
            <a:r>
              <a:rPr lang="zh-CN" altLang="en-US" sz="2400" b="1" dirty="0">
                <a:latin typeface="+mn-ea"/>
                <a:ea typeface="+mn-ea"/>
              </a:rPr>
              <a:t>哪几个力的作用？施力物体分别是什么？</a:t>
            </a:r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500063" y="2857500"/>
            <a:ext cx="12303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解：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403350" y="5073650"/>
            <a:ext cx="1120775" cy="79375"/>
            <a:chOff x="0" y="0"/>
            <a:chExt cx="1764" cy="123"/>
          </a:xfrm>
        </p:grpSpPr>
        <p:grpSp>
          <p:nvGrpSpPr>
            <p:cNvPr id="54293" name="Group 6"/>
            <p:cNvGrpSpPr>
              <a:grpSpLocks/>
            </p:cNvGrpSpPr>
            <p:nvPr/>
          </p:nvGrpSpPr>
          <p:grpSpPr bwMode="auto">
            <a:xfrm>
              <a:off x="0" y="3"/>
              <a:ext cx="864" cy="120"/>
              <a:chOff x="0" y="0"/>
              <a:chExt cx="864" cy="120"/>
            </a:xfrm>
          </p:grpSpPr>
          <p:sp>
            <p:nvSpPr>
              <p:cNvPr id="44061" name="Line 7"/>
              <p:cNvSpPr>
                <a:spLocks noChangeShapeType="1"/>
              </p:cNvSpPr>
              <p:nvPr/>
            </p:nvSpPr>
            <p:spPr bwMode="auto">
              <a:xfrm flipH="1">
                <a:off x="0" y="-1"/>
                <a:ext cx="180" cy="11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 sz="2400">
                  <a:latin typeface="+mn-ea"/>
                  <a:ea typeface="+mn-ea"/>
                </a:endParaRPr>
              </a:p>
            </p:txBody>
          </p:sp>
          <p:sp>
            <p:nvSpPr>
              <p:cNvPr id="44062" name="Line 8"/>
              <p:cNvSpPr>
                <a:spLocks noChangeShapeType="1"/>
              </p:cNvSpPr>
              <p:nvPr/>
            </p:nvSpPr>
            <p:spPr bwMode="auto">
              <a:xfrm flipH="1">
                <a:off x="180" y="-1"/>
                <a:ext cx="180" cy="11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 sz="2400">
                  <a:latin typeface="+mn-ea"/>
                  <a:ea typeface="+mn-ea"/>
                </a:endParaRPr>
              </a:p>
            </p:txBody>
          </p:sp>
          <p:sp>
            <p:nvSpPr>
              <p:cNvPr id="44063" name="Line 9"/>
              <p:cNvSpPr>
                <a:spLocks noChangeShapeType="1"/>
              </p:cNvSpPr>
              <p:nvPr/>
            </p:nvSpPr>
            <p:spPr bwMode="auto">
              <a:xfrm flipH="1">
                <a:off x="360" y="-1"/>
                <a:ext cx="180" cy="11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 sz="2400">
                  <a:latin typeface="+mn-ea"/>
                  <a:ea typeface="+mn-ea"/>
                </a:endParaRPr>
              </a:p>
            </p:txBody>
          </p:sp>
          <p:sp>
            <p:nvSpPr>
              <p:cNvPr id="44064" name="Line 10"/>
              <p:cNvSpPr>
                <a:spLocks noChangeShapeType="1"/>
              </p:cNvSpPr>
              <p:nvPr/>
            </p:nvSpPr>
            <p:spPr bwMode="auto">
              <a:xfrm flipH="1">
                <a:off x="540" y="-1"/>
                <a:ext cx="180" cy="11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 sz="2400">
                  <a:latin typeface="+mn-ea"/>
                  <a:ea typeface="+mn-ea"/>
                </a:endParaRPr>
              </a:p>
            </p:txBody>
          </p:sp>
          <p:sp>
            <p:nvSpPr>
              <p:cNvPr id="44065" name="Line 11"/>
              <p:cNvSpPr>
                <a:spLocks noChangeShapeType="1"/>
              </p:cNvSpPr>
              <p:nvPr/>
            </p:nvSpPr>
            <p:spPr bwMode="auto">
              <a:xfrm flipH="1">
                <a:off x="685" y="7"/>
                <a:ext cx="180" cy="11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 sz="2400">
                  <a:latin typeface="+mn-ea"/>
                  <a:ea typeface="+mn-ea"/>
                </a:endParaRPr>
              </a:p>
            </p:txBody>
          </p:sp>
        </p:grpSp>
        <p:sp>
          <p:nvSpPr>
            <p:cNvPr id="44054" name="Line 12"/>
            <p:cNvSpPr>
              <a:spLocks noChangeShapeType="1"/>
            </p:cNvSpPr>
            <p:nvPr/>
          </p:nvSpPr>
          <p:spPr bwMode="auto">
            <a:xfrm>
              <a:off x="165" y="0"/>
              <a:ext cx="159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CN" altLang="en-US" sz="2400">
                <a:latin typeface="+mn-ea"/>
                <a:ea typeface="+mn-ea"/>
              </a:endParaRPr>
            </a:p>
          </p:txBody>
        </p:sp>
        <p:grpSp>
          <p:nvGrpSpPr>
            <p:cNvPr id="54295" name="Group 13"/>
            <p:cNvGrpSpPr>
              <a:grpSpLocks/>
            </p:cNvGrpSpPr>
            <p:nvPr/>
          </p:nvGrpSpPr>
          <p:grpSpPr bwMode="auto">
            <a:xfrm>
              <a:off x="900" y="3"/>
              <a:ext cx="864" cy="120"/>
              <a:chOff x="0" y="0"/>
              <a:chExt cx="864" cy="120"/>
            </a:xfrm>
          </p:grpSpPr>
          <p:sp>
            <p:nvSpPr>
              <p:cNvPr id="44056" name="Line 14"/>
              <p:cNvSpPr>
                <a:spLocks noChangeShapeType="1"/>
              </p:cNvSpPr>
              <p:nvPr/>
            </p:nvSpPr>
            <p:spPr bwMode="auto">
              <a:xfrm flipH="1">
                <a:off x="-1" y="-1"/>
                <a:ext cx="180" cy="11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 sz="2400">
                  <a:latin typeface="+mn-ea"/>
                  <a:ea typeface="+mn-ea"/>
                </a:endParaRPr>
              </a:p>
            </p:txBody>
          </p:sp>
          <p:sp>
            <p:nvSpPr>
              <p:cNvPr id="44057" name="Line 15"/>
              <p:cNvSpPr>
                <a:spLocks noChangeShapeType="1"/>
              </p:cNvSpPr>
              <p:nvPr/>
            </p:nvSpPr>
            <p:spPr bwMode="auto">
              <a:xfrm flipH="1">
                <a:off x="179" y="-1"/>
                <a:ext cx="180" cy="11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 sz="2400">
                  <a:latin typeface="+mn-ea"/>
                  <a:ea typeface="+mn-ea"/>
                </a:endParaRPr>
              </a:p>
            </p:txBody>
          </p:sp>
          <p:sp>
            <p:nvSpPr>
              <p:cNvPr id="44058" name="Line 16"/>
              <p:cNvSpPr>
                <a:spLocks noChangeShapeType="1"/>
              </p:cNvSpPr>
              <p:nvPr/>
            </p:nvSpPr>
            <p:spPr bwMode="auto">
              <a:xfrm flipH="1">
                <a:off x="359" y="-1"/>
                <a:ext cx="180" cy="11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 sz="2400">
                  <a:latin typeface="+mn-ea"/>
                  <a:ea typeface="+mn-ea"/>
                </a:endParaRPr>
              </a:p>
            </p:txBody>
          </p:sp>
          <p:sp>
            <p:nvSpPr>
              <p:cNvPr id="44059" name="Line 17"/>
              <p:cNvSpPr>
                <a:spLocks noChangeShapeType="1"/>
              </p:cNvSpPr>
              <p:nvPr/>
            </p:nvSpPr>
            <p:spPr bwMode="auto">
              <a:xfrm flipH="1">
                <a:off x="539" y="-1"/>
                <a:ext cx="180" cy="11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 sz="2400">
                  <a:latin typeface="+mn-ea"/>
                  <a:ea typeface="+mn-ea"/>
                </a:endParaRPr>
              </a:p>
            </p:txBody>
          </p:sp>
          <p:sp>
            <p:nvSpPr>
              <p:cNvPr id="44060" name="Line 18"/>
              <p:cNvSpPr>
                <a:spLocks noChangeShapeType="1"/>
              </p:cNvSpPr>
              <p:nvPr/>
            </p:nvSpPr>
            <p:spPr bwMode="auto">
              <a:xfrm flipH="1">
                <a:off x="684" y="7"/>
                <a:ext cx="180" cy="11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 sz="2400">
                  <a:latin typeface="+mn-ea"/>
                  <a:ea typeface="+mn-ea"/>
                </a:endParaRPr>
              </a:p>
            </p:txBody>
          </p:sp>
        </p:grpSp>
      </p:grpSp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1619250" y="4424363"/>
            <a:ext cx="685800" cy="631825"/>
            <a:chOff x="0" y="0"/>
            <a:chExt cx="432" cy="398"/>
          </a:xfrm>
        </p:grpSpPr>
        <p:sp>
          <p:nvSpPr>
            <p:cNvPr id="44048" name="AutoShape 20"/>
            <p:cNvSpPr>
              <a:spLocks noChangeArrowheads="1"/>
            </p:cNvSpPr>
            <p:nvPr/>
          </p:nvSpPr>
          <p:spPr bwMode="auto">
            <a:xfrm>
              <a:off x="0" y="192"/>
              <a:ext cx="432" cy="20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9 h 21600"/>
                <a:gd name="T14" fmla="*/ 17100 w 21600"/>
                <a:gd name="T15" fmla="*/ 17091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zh-CN" altLang="en-US" sz="2400">
                <a:latin typeface="+mn-ea"/>
                <a:ea typeface="+mn-ea"/>
              </a:endParaRPr>
            </a:p>
          </p:txBody>
        </p:sp>
        <p:grpSp>
          <p:nvGrpSpPr>
            <p:cNvPr id="54289" name="Group 21"/>
            <p:cNvGrpSpPr>
              <a:grpSpLocks/>
            </p:cNvGrpSpPr>
            <p:nvPr/>
          </p:nvGrpSpPr>
          <p:grpSpPr bwMode="auto">
            <a:xfrm>
              <a:off x="69" y="0"/>
              <a:ext cx="294" cy="201"/>
              <a:chOff x="0" y="0"/>
              <a:chExt cx="294" cy="201"/>
            </a:xfrm>
          </p:grpSpPr>
          <p:sp>
            <p:nvSpPr>
              <p:cNvPr id="44050" name="Line 22"/>
              <p:cNvSpPr>
                <a:spLocks noChangeShapeType="1"/>
              </p:cNvSpPr>
              <p:nvPr/>
            </p:nvSpPr>
            <p:spPr bwMode="auto">
              <a:xfrm flipH="1">
                <a:off x="0" y="9"/>
                <a:ext cx="96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pPr>
                  <a:defRPr/>
                </a:pPr>
                <a:endParaRPr lang="zh-CN" altLang="en-US" sz="2400">
                  <a:latin typeface="+mn-ea"/>
                  <a:ea typeface="+mn-ea"/>
                </a:endParaRPr>
              </a:p>
            </p:txBody>
          </p:sp>
          <p:sp>
            <p:nvSpPr>
              <p:cNvPr id="44051" name="Line 23"/>
              <p:cNvSpPr>
                <a:spLocks noChangeShapeType="1"/>
              </p:cNvSpPr>
              <p:nvPr/>
            </p:nvSpPr>
            <p:spPr bwMode="auto">
              <a:xfrm>
                <a:off x="198" y="9"/>
                <a:ext cx="96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pPr>
                  <a:defRPr/>
                </a:pPr>
                <a:endParaRPr lang="zh-CN" altLang="en-US" sz="2400">
                  <a:latin typeface="+mn-ea"/>
                  <a:ea typeface="+mn-ea"/>
                </a:endParaRPr>
              </a:p>
            </p:txBody>
          </p:sp>
          <p:sp>
            <p:nvSpPr>
              <p:cNvPr id="44052" name="Line 24"/>
              <p:cNvSpPr>
                <a:spLocks noChangeShapeType="1"/>
              </p:cNvSpPr>
              <p:nvPr/>
            </p:nvSpPr>
            <p:spPr bwMode="auto">
              <a:xfrm>
                <a:off x="105" y="0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pPr>
                  <a:defRPr/>
                </a:pPr>
                <a:endParaRPr lang="zh-CN" altLang="en-US" sz="2400">
                  <a:latin typeface="+mn-ea"/>
                  <a:ea typeface="+mn-ea"/>
                </a:endParaRPr>
              </a:p>
            </p:txBody>
          </p:sp>
        </p:grpSp>
      </p:grpSp>
      <p:sp>
        <p:nvSpPr>
          <p:cNvPr id="34841" name="Text Box 25"/>
          <p:cNvSpPr txBox="1">
            <a:spLocks noChangeArrowheads="1"/>
          </p:cNvSpPr>
          <p:nvPr/>
        </p:nvSpPr>
        <p:spPr bwMode="auto">
          <a:xfrm>
            <a:off x="1819275" y="4500563"/>
            <a:ext cx="609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>
                <a:latin typeface="宋体" charset="-122"/>
              </a:rPr>
              <a:t>.</a:t>
            </a:r>
          </a:p>
        </p:txBody>
      </p:sp>
      <p:grpSp>
        <p:nvGrpSpPr>
          <p:cNvPr id="7" name="Group 26"/>
          <p:cNvGrpSpPr>
            <a:grpSpLocks/>
          </p:cNvGrpSpPr>
          <p:nvPr/>
        </p:nvGrpSpPr>
        <p:grpSpPr bwMode="auto">
          <a:xfrm>
            <a:off x="1908175" y="4857750"/>
            <a:ext cx="533400" cy="914400"/>
            <a:chOff x="0" y="0"/>
            <a:chExt cx="336" cy="576"/>
          </a:xfrm>
        </p:grpSpPr>
        <p:sp>
          <p:nvSpPr>
            <p:cNvPr id="44046" name="Line 27"/>
            <p:cNvSpPr>
              <a:spLocks noChangeShapeType="1"/>
            </p:cNvSpPr>
            <p:nvPr/>
          </p:nvSpPr>
          <p:spPr bwMode="auto">
            <a:xfrm>
              <a:off x="21" y="0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pPr>
                <a:defRPr/>
              </a:pPr>
              <a:endParaRPr lang="zh-CN" altLang="en-US" sz="2400">
                <a:latin typeface="+mn-ea"/>
                <a:ea typeface="+mn-ea"/>
              </a:endParaRPr>
            </a:p>
          </p:txBody>
        </p:sp>
        <p:sp>
          <p:nvSpPr>
            <p:cNvPr id="44047" name="Text Box 28"/>
            <p:cNvSpPr txBox="1">
              <a:spLocks noChangeArrowheads="1"/>
            </p:cNvSpPr>
            <p:nvPr/>
          </p:nvSpPr>
          <p:spPr bwMode="auto">
            <a:xfrm>
              <a:off x="0" y="288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2400">
                  <a:latin typeface="宋体" charset="-122"/>
                </a:rPr>
                <a:t>G</a:t>
              </a:r>
            </a:p>
          </p:txBody>
        </p:sp>
      </p:grpSp>
      <p:grpSp>
        <p:nvGrpSpPr>
          <p:cNvPr id="8" name="Group 29"/>
          <p:cNvGrpSpPr>
            <a:grpSpLocks/>
          </p:cNvGrpSpPr>
          <p:nvPr/>
        </p:nvGrpSpPr>
        <p:grpSpPr bwMode="auto">
          <a:xfrm>
            <a:off x="1908175" y="3776663"/>
            <a:ext cx="457200" cy="1066800"/>
            <a:chOff x="0" y="0"/>
            <a:chExt cx="288" cy="672"/>
          </a:xfrm>
        </p:grpSpPr>
        <p:sp>
          <p:nvSpPr>
            <p:cNvPr id="44044" name="Line 30"/>
            <p:cNvSpPr>
              <a:spLocks noChangeShapeType="1"/>
            </p:cNvSpPr>
            <p:nvPr/>
          </p:nvSpPr>
          <p:spPr bwMode="auto">
            <a:xfrm flipV="1">
              <a:off x="21" y="192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pPr>
                <a:defRPr/>
              </a:pPr>
              <a:endParaRPr lang="zh-CN" altLang="en-US" sz="2400">
                <a:latin typeface="+mn-ea"/>
                <a:ea typeface="+mn-ea"/>
              </a:endParaRPr>
            </a:p>
          </p:txBody>
        </p:sp>
        <p:sp>
          <p:nvSpPr>
            <p:cNvPr id="44045" name="Text Box 31"/>
            <p:cNvSpPr txBox="1">
              <a:spLocks noChangeArrowheads="1"/>
            </p:cNvSpPr>
            <p:nvPr/>
          </p:nvSpPr>
          <p:spPr bwMode="auto">
            <a:xfrm>
              <a:off x="0" y="0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2400">
                  <a:latin typeface="宋体" charset="-122"/>
                </a:rPr>
                <a:t>F</a:t>
              </a:r>
            </a:p>
          </p:txBody>
        </p:sp>
      </p:grpSp>
      <p:sp>
        <p:nvSpPr>
          <p:cNvPr id="34848" name="Text Box 32"/>
          <p:cNvSpPr txBox="1">
            <a:spLocks noChangeArrowheads="1"/>
          </p:cNvSpPr>
          <p:nvPr/>
        </p:nvSpPr>
        <p:spPr bwMode="auto">
          <a:xfrm>
            <a:off x="3059113" y="3776663"/>
            <a:ext cx="47244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2400" b="1" i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F</a:t>
            </a: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是桌面对墨水瓶的支持力，施力物体是桌子。</a:t>
            </a:r>
          </a:p>
        </p:txBody>
      </p:sp>
      <p:sp>
        <p:nvSpPr>
          <p:cNvPr id="34849" name="Text Box 33"/>
          <p:cNvSpPr txBox="1">
            <a:spLocks noChangeArrowheads="1"/>
          </p:cNvSpPr>
          <p:nvPr/>
        </p:nvSpPr>
        <p:spPr bwMode="auto">
          <a:xfrm>
            <a:off x="3000375" y="4929188"/>
            <a:ext cx="51816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2400" b="1" i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G</a:t>
            </a: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是地球对墨水瓶的吸引力，即重力。施力物体是地球。</a:t>
            </a:r>
          </a:p>
        </p:txBody>
      </p:sp>
      <p:sp>
        <p:nvSpPr>
          <p:cNvPr id="34850" name="Text Box 34"/>
          <p:cNvSpPr txBox="1">
            <a:spLocks noChangeArrowheads="1"/>
          </p:cNvSpPr>
          <p:nvPr/>
        </p:nvSpPr>
        <p:spPr bwMode="auto">
          <a:xfrm>
            <a:off x="1214438" y="2857500"/>
            <a:ext cx="2286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示意图如下</a:t>
            </a:r>
          </a:p>
        </p:txBody>
      </p:sp>
    </p:spTree>
    <p:extLst>
      <p:ext uri="{BB962C8B-B14F-4D97-AF65-F5344CB8AC3E}">
        <p14:creationId xmlns:p14="http://schemas.microsoft.com/office/powerpoint/2010/main" val="2799843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4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48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48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48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34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34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autoUpdateAnimBg="0"/>
      <p:bldP spid="34820" grpId="0" build="p" autoUpdateAnimBg="0"/>
      <p:bldP spid="34841" grpId="0" autoUpdateAnimBg="0"/>
      <p:bldP spid="34848" grpId="0" autoUpdateAnimBg="0"/>
      <p:bldP spid="34849" grpId="0" autoUpdateAnimBg="0"/>
      <p:bldP spid="34850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 descr="牛顿的故事2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688" y="928688"/>
            <a:ext cx="5857875" cy="555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7572375" y="1428750"/>
            <a:ext cx="800100" cy="464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4000" b="1" dirty="0">
                <a:solidFill>
                  <a:srgbClr val="FF0000"/>
                </a:solidFill>
                <a:latin typeface="+mj-ea"/>
                <a:ea typeface="+mj-ea"/>
              </a:rPr>
              <a:t>苹果为什么会落地？</a:t>
            </a:r>
          </a:p>
        </p:txBody>
      </p:sp>
      <p:sp>
        <p:nvSpPr>
          <p:cNvPr id="36868" name="Line 6"/>
          <p:cNvSpPr>
            <a:spLocks noChangeShapeType="1"/>
          </p:cNvSpPr>
          <p:nvPr/>
        </p:nvSpPr>
        <p:spPr bwMode="auto">
          <a:xfrm>
            <a:off x="6000750" y="2997200"/>
            <a:ext cx="0" cy="43180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37356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 descr="瀑布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13" y="1285875"/>
            <a:ext cx="7075487" cy="464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8072438" y="1143000"/>
            <a:ext cx="800100" cy="550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4000" b="1" dirty="0">
                <a:solidFill>
                  <a:srgbClr val="FF0000"/>
                </a:solidFill>
                <a:latin typeface="+mn-ea"/>
                <a:ea typeface="+mn-ea"/>
              </a:rPr>
              <a:t>水为什么会往低处流？</a:t>
            </a:r>
            <a:endParaRPr lang="zh-CN" altLang="en-US" sz="4000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37892" name="Text Box 5"/>
          <p:cNvSpPr txBox="1">
            <a:spLocks noChangeArrowheads="1"/>
          </p:cNvSpPr>
          <p:nvPr/>
        </p:nvSpPr>
        <p:spPr bwMode="auto">
          <a:xfrm>
            <a:off x="4859338" y="5805488"/>
            <a:ext cx="1152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CN" altLang="en-US" sz="240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1628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395288" y="2000250"/>
            <a:ext cx="21605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2400" b="1" dirty="0">
                <a:solidFill>
                  <a:srgbClr val="3333FF"/>
                </a:solidFill>
                <a:latin typeface="+mn-ea"/>
                <a:ea typeface="+mn-ea"/>
              </a:rPr>
              <a:t>1</a:t>
            </a:r>
            <a:r>
              <a:rPr lang="zh-CN" altLang="en-US" sz="2400" b="1" dirty="0">
                <a:solidFill>
                  <a:srgbClr val="3333FF"/>
                </a:solidFill>
                <a:latin typeface="+mn-ea"/>
                <a:ea typeface="+mn-ea"/>
              </a:rPr>
              <a:t>、概念：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1714500" y="2000250"/>
            <a:ext cx="48752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2400" b="1" dirty="0">
                <a:solidFill>
                  <a:srgbClr val="3333FF"/>
                </a:solidFill>
                <a:latin typeface="+mn-ea"/>
                <a:ea typeface="+mn-ea"/>
              </a:rPr>
              <a:t>物体由于</a:t>
            </a: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地球的吸引</a:t>
            </a:r>
            <a:r>
              <a:rPr lang="zh-CN" altLang="en-US" sz="2400" b="1" dirty="0">
                <a:solidFill>
                  <a:srgbClr val="3333FF"/>
                </a:solidFill>
                <a:latin typeface="+mn-ea"/>
                <a:ea typeface="+mn-ea"/>
              </a:rPr>
              <a:t>而受到的力。</a:t>
            </a:r>
            <a:r>
              <a:rPr lang="zh-CN" altLang="en-US" sz="2400" b="1" u="sng" dirty="0">
                <a:latin typeface="+mn-ea"/>
                <a:ea typeface="+mn-ea"/>
              </a:rPr>
              <a:t> 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3771900" y="1143000"/>
            <a:ext cx="18002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zh-CN" altLang="en-US" sz="4000" b="1" dirty="0">
                <a:solidFill>
                  <a:srgbClr val="3333FF"/>
                </a:solidFill>
                <a:latin typeface="+mn-ea"/>
                <a:ea typeface="+mn-ea"/>
                <a:hlinkClick r:id="rId2" action="ppaction://hlinkfile"/>
              </a:rPr>
              <a:t>重力</a:t>
            </a:r>
            <a:endParaRPr lang="zh-CN" altLang="en-US" sz="4000" b="1" dirty="0">
              <a:solidFill>
                <a:srgbClr val="3333FF"/>
              </a:solidFill>
              <a:latin typeface="+mn-ea"/>
              <a:ea typeface="+mn-ea"/>
            </a:endParaRP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820738" y="2643188"/>
            <a:ext cx="46085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2400" b="1" dirty="0">
                <a:solidFill>
                  <a:srgbClr val="3333FF"/>
                </a:solidFill>
                <a:latin typeface="+mn-ea"/>
                <a:ea typeface="+mn-ea"/>
              </a:rPr>
              <a:t>重力的施力物体是</a:t>
            </a:r>
            <a:r>
              <a:rPr lang="en-US" altLang="zh-CN" sz="2400" b="1" dirty="0">
                <a:solidFill>
                  <a:srgbClr val="3333FF"/>
                </a:solidFill>
                <a:latin typeface="+mn-ea"/>
                <a:ea typeface="+mn-ea"/>
              </a:rPr>
              <a:t>______</a:t>
            </a:r>
            <a:r>
              <a:rPr lang="zh-CN" altLang="en-US" sz="2400" b="1" dirty="0">
                <a:solidFill>
                  <a:srgbClr val="3333FF"/>
                </a:solidFill>
                <a:latin typeface="+mn-ea"/>
                <a:ea typeface="+mn-ea"/>
              </a:rPr>
              <a:t>，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823913" y="3143250"/>
            <a:ext cx="4176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2400" b="1" dirty="0">
                <a:solidFill>
                  <a:srgbClr val="3333FF"/>
                </a:solidFill>
                <a:latin typeface="+mn-ea"/>
                <a:ea typeface="+mn-ea"/>
              </a:rPr>
              <a:t>重力的受力物体是</a:t>
            </a:r>
            <a:r>
              <a:rPr lang="en-US" altLang="zh-CN" sz="2400" b="1" dirty="0">
                <a:solidFill>
                  <a:srgbClr val="3333FF"/>
                </a:solidFill>
                <a:latin typeface="+mn-ea"/>
                <a:ea typeface="+mn-ea"/>
              </a:rPr>
              <a:t>_______</a:t>
            </a: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3500438" y="2609850"/>
            <a:ext cx="9286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地球</a:t>
            </a: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3357563" y="3109913"/>
            <a:ext cx="14128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物体本身</a:t>
            </a: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4897438" y="1184275"/>
            <a:ext cx="5556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sz="4000" b="1" i="1" u="sng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  <a:hlinkClick r:id="rId3" action="ppaction://hlinkfile"/>
              </a:rPr>
              <a:t>G</a:t>
            </a:r>
            <a:endParaRPr lang="en-US" altLang="zh-CN" sz="4000" b="1" i="1" u="sng" dirty="0">
              <a:solidFill>
                <a:srgbClr val="FF000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857250" y="3643313"/>
            <a:ext cx="7162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2400" b="1" dirty="0">
                <a:latin typeface="+mn-ea"/>
                <a:ea typeface="+mn-ea"/>
              </a:rPr>
              <a:t>生活中常把物体所受重力的大小简称为</a:t>
            </a:r>
            <a:r>
              <a:rPr lang="zh-CN" altLang="en-US" sz="2400" b="1" dirty="0">
                <a:solidFill>
                  <a:schemeClr val="hlink"/>
                </a:solidFill>
                <a:latin typeface="+mn-ea"/>
                <a:ea typeface="+mn-ea"/>
              </a:rPr>
              <a:t>物重</a:t>
            </a:r>
            <a:r>
              <a:rPr lang="zh-CN" altLang="en-US" sz="2400" b="1" dirty="0">
                <a:latin typeface="+mn-ea"/>
                <a:ea typeface="+mn-ea"/>
              </a:rPr>
              <a:t>。</a:t>
            </a:r>
          </a:p>
        </p:txBody>
      </p:sp>
      <p:sp>
        <p:nvSpPr>
          <p:cNvPr id="11275" name="Rectangle 11"/>
          <p:cNvSpPr>
            <a:spLocks noChangeArrowheads="1"/>
          </p:cNvSpPr>
          <p:nvPr/>
        </p:nvSpPr>
        <p:spPr bwMode="auto">
          <a:xfrm>
            <a:off x="500063" y="4143375"/>
            <a:ext cx="47879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zh-CN" altLang="en-US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  <a:ea typeface="+mn-ea"/>
              </a:rPr>
              <a:t>如何</a:t>
            </a:r>
            <a:r>
              <a:rPr lang="zh-CN" altLang="en-US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  <a:ea typeface="+mn-ea"/>
                <a:hlinkClick r:id="rId4" action="ppaction://hlinkfile"/>
              </a:rPr>
              <a:t>测量物体的重力</a:t>
            </a:r>
            <a:r>
              <a:rPr lang="zh-CN" altLang="en-US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  <a:ea typeface="+mn-ea"/>
              </a:rPr>
              <a:t>：</a:t>
            </a:r>
          </a:p>
        </p:txBody>
      </p:sp>
      <p:sp>
        <p:nvSpPr>
          <p:cNvPr id="11276" name="Text Box 12"/>
          <p:cNvSpPr txBox="1">
            <a:spLocks noChangeArrowheads="1"/>
          </p:cNvSpPr>
          <p:nvPr/>
        </p:nvSpPr>
        <p:spPr bwMode="auto">
          <a:xfrm>
            <a:off x="214313" y="4714875"/>
            <a:ext cx="69294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zh-CN" alt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  <a:ea typeface="+mn-ea"/>
              </a:rPr>
              <a:t>  物体所受重力的大小可以用</a:t>
            </a:r>
            <a:r>
              <a:rPr lang="zh-CN" altLang="en-US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  <a:ea typeface="+mn-ea"/>
              </a:rPr>
              <a:t>弹簧测力计</a:t>
            </a:r>
            <a:r>
              <a:rPr lang="zh-CN" alt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  <a:ea typeface="+mn-ea"/>
              </a:rPr>
              <a:t>来测量。</a:t>
            </a:r>
          </a:p>
        </p:txBody>
      </p:sp>
      <p:pic>
        <p:nvPicPr>
          <p:cNvPr id="38925" name="Picture 15" descr="https://i01piccdn.sogoucdn.com/10d32fbc5c57981a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25"/>
          <a:stretch>
            <a:fillRect/>
          </a:stretch>
        </p:blipFill>
        <p:spPr bwMode="auto">
          <a:xfrm>
            <a:off x="7072313" y="4071938"/>
            <a:ext cx="1758950" cy="2214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63733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autoUpdateAnimBg="0"/>
      <p:bldP spid="11267" grpId="0" autoUpdateAnimBg="0"/>
      <p:bldP spid="11269" grpId="0" autoUpdateAnimBg="0"/>
      <p:bldP spid="11270" grpId="0" autoUpdateAnimBg="0"/>
      <p:bldP spid="11271" grpId="0" autoUpdateAnimBg="0"/>
      <p:bldP spid="11272" grpId="0" autoUpdateAnimBg="0"/>
      <p:bldP spid="11274" grpId="0" autoUpdateAnimBg="0"/>
      <p:bldP spid="11275" grpId="0" autoUpdateAnimBg="0"/>
      <p:bldP spid="11276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 descr="2022"/>
          <p:cNvPicPr>
            <a:picLocks noChangeAspect="1" noChangeArrowheads="1"/>
          </p:cNvPicPr>
          <p:nvPr/>
        </p:nvPicPr>
        <p:blipFill>
          <a:blip r:embed="rId2">
            <a:lum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597" b="-484"/>
          <a:stretch>
            <a:fillRect/>
          </a:stretch>
        </p:blipFill>
        <p:spPr bwMode="auto">
          <a:xfrm>
            <a:off x="428625" y="1143000"/>
            <a:ext cx="1352550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357188" y="2135188"/>
            <a:ext cx="52371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2400" b="1" dirty="0">
                <a:solidFill>
                  <a:schemeClr val="accent2"/>
                </a:solidFill>
                <a:latin typeface="+mn-ea"/>
                <a:ea typeface="+mn-ea"/>
              </a:rPr>
              <a:t>探究物体所受</a:t>
            </a: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重力</a:t>
            </a:r>
            <a:r>
              <a:rPr lang="zh-CN" altLang="en-US" sz="2400" b="1" dirty="0">
                <a:solidFill>
                  <a:schemeClr val="accent2"/>
                </a:solidFill>
                <a:latin typeface="+mn-ea"/>
                <a:ea typeface="+mn-ea"/>
              </a:rPr>
              <a:t>大小与</a:t>
            </a: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质量</a:t>
            </a:r>
            <a:r>
              <a:rPr lang="zh-CN" altLang="en-US" sz="2400" b="1" dirty="0">
                <a:solidFill>
                  <a:schemeClr val="accent2"/>
                </a:solidFill>
                <a:latin typeface="+mn-ea"/>
                <a:ea typeface="+mn-ea"/>
              </a:rPr>
              <a:t>的关系</a:t>
            </a:r>
          </a:p>
        </p:txBody>
      </p:sp>
      <p:pic>
        <p:nvPicPr>
          <p:cNvPr id="39940" name="Picture 4"/>
          <p:cNvPicPr>
            <a:picLocks noChangeAspect="1" noChangeArrowheads="1"/>
          </p:cNvPicPr>
          <p:nvPr/>
        </p:nvPicPr>
        <p:blipFill>
          <a:blip r:embed="rId3">
            <a:lum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3286125"/>
            <a:ext cx="3167063" cy="2509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4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275" y="2927350"/>
            <a:ext cx="2971800" cy="323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42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0313" y="2998788"/>
            <a:ext cx="2224087" cy="311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7981264"/>
      </p:ext>
    </p:extLst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62" name="Group 2"/>
          <p:cNvGrpSpPr>
            <a:grpSpLocks noChangeAspect="1"/>
          </p:cNvGrpSpPr>
          <p:nvPr/>
        </p:nvGrpSpPr>
        <p:grpSpPr bwMode="auto">
          <a:xfrm>
            <a:off x="2071688" y="1054100"/>
            <a:ext cx="4572000" cy="5565775"/>
            <a:chOff x="0" y="0"/>
            <a:chExt cx="2205" cy="2976"/>
          </a:xfrm>
        </p:grpSpPr>
        <p:pic>
          <p:nvPicPr>
            <p:cNvPr id="40963" name="Picture 3" descr="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672" cy="2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0964" name="Picture 4" descr="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6" y="96"/>
              <a:ext cx="572" cy="24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0965" name="Picture 5" descr="5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2" y="96"/>
              <a:ext cx="573" cy="28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06525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482" name="Group 2"/>
          <p:cNvGraphicFramePr>
            <a:graphicFrameLocks noGrp="1"/>
          </p:cNvGraphicFramePr>
          <p:nvPr/>
        </p:nvGraphicFramePr>
        <p:xfrm>
          <a:off x="468313" y="1066800"/>
          <a:ext cx="8208962" cy="2933701"/>
        </p:xfrm>
        <a:graphic>
          <a:graphicData uri="http://schemas.openxmlformats.org/drawingml/2006/table">
            <a:tbl>
              <a:tblPr/>
              <a:tblGrid>
                <a:gridCol w="1657350"/>
                <a:gridCol w="2374900"/>
                <a:gridCol w="2376487"/>
                <a:gridCol w="1800225"/>
              </a:tblGrid>
              <a:tr h="1373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实验序号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86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钩码的质量</a:t>
                      </a:r>
                      <a:r>
                        <a:rPr kumimoji="0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/kg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86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钩码的重力</a:t>
                      </a:r>
                      <a:r>
                        <a:rPr kumimoji="0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/N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86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重力与质量的比值</a:t>
                      </a: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/</a:t>
                      </a: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（</a:t>
                      </a: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N/kg</a:t>
                      </a: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）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862"/>
                    </a:solidFill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①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86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zh-CN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86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zh-CN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86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zh-CN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862"/>
                    </a:solidFill>
                  </a:tcPr>
                </a:tc>
              </a:tr>
              <a:tr h="519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②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86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zh-CN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86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zh-CN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86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zh-CN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862"/>
                    </a:solidFill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③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86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zh-CN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86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zh-CN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86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zh-CN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862"/>
                    </a:solidFill>
                  </a:tcPr>
                </a:tc>
              </a:tr>
            </a:tbl>
          </a:graphicData>
        </a:graphic>
      </p:graphicFrame>
      <p:sp>
        <p:nvSpPr>
          <p:cNvPr id="20509" name="Text Box 29"/>
          <p:cNvSpPr txBox="1">
            <a:spLocks noChangeArrowheads="1"/>
          </p:cNvSpPr>
          <p:nvPr/>
        </p:nvSpPr>
        <p:spPr bwMode="auto">
          <a:xfrm>
            <a:off x="2843213" y="2401888"/>
            <a:ext cx="1223962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3200" b="1"/>
              <a:t>0.05</a:t>
            </a:r>
          </a:p>
        </p:txBody>
      </p:sp>
      <p:sp>
        <p:nvSpPr>
          <p:cNvPr id="20510" name="Text Box 30"/>
          <p:cNvSpPr txBox="1">
            <a:spLocks noChangeArrowheads="1"/>
          </p:cNvSpPr>
          <p:nvPr/>
        </p:nvSpPr>
        <p:spPr bwMode="auto">
          <a:xfrm>
            <a:off x="5435600" y="2401888"/>
            <a:ext cx="865188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3200" b="1"/>
              <a:t>0.5</a:t>
            </a:r>
          </a:p>
        </p:txBody>
      </p:sp>
      <p:sp>
        <p:nvSpPr>
          <p:cNvPr id="20511" name="Text Box 31"/>
          <p:cNvSpPr txBox="1">
            <a:spLocks noChangeArrowheads="1"/>
          </p:cNvSpPr>
          <p:nvPr/>
        </p:nvSpPr>
        <p:spPr bwMode="auto">
          <a:xfrm>
            <a:off x="2843213" y="2906713"/>
            <a:ext cx="1439862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3200" b="1"/>
              <a:t>0.10</a:t>
            </a:r>
          </a:p>
        </p:txBody>
      </p:sp>
      <p:sp>
        <p:nvSpPr>
          <p:cNvPr id="20512" name="Text Box 32"/>
          <p:cNvSpPr txBox="1">
            <a:spLocks noChangeArrowheads="1"/>
          </p:cNvSpPr>
          <p:nvPr/>
        </p:nvSpPr>
        <p:spPr bwMode="auto">
          <a:xfrm>
            <a:off x="5435600" y="2906713"/>
            <a:ext cx="10795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3200" b="1"/>
              <a:t>1.0</a:t>
            </a:r>
          </a:p>
        </p:txBody>
      </p:sp>
      <p:sp>
        <p:nvSpPr>
          <p:cNvPr id="20513" name="Text Box 33"/>
          <p:cNvSpPr txBox="1">
            <a:spLocks noChangeArrowheads="1"/>
          </p:cNvSpPr>
          <p:nvPr/>
        </p:nvSpPr>
        <p:spPr bwMode="auto">
          <a:xfrm>
            <a:off x="2843213" y="3409950"/>
            <a:ext cx="100806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3200" b="1"/>
              <a:t>0.15</a:t>
            </a:r>
          </a:p>
        </p:txBody>
      </p:sp>
      <p:sp>
        <p:nvSpPr>
          <p:cNvPr id="20514" name="Text Box 34"/>
          <p:cNvSpPr txBox="1">
            <a:spLocks noChangeArrowheads="1"/>
          </p:cNvSpPr>
          <p:nvPr/>
        </p:nvSpPr>
        <p:spPr bwMode="auto">
          <a:xfrm>
            <a:off x="5435600" y="3409950"/>
            <a:ext cx="10795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3200" b="1"/>
              <a:t>1.5</a:t>
            </a:r>
          </a:p>
        </p:txBody>
      </p:sp>
      <p:sp>
        <p:nvSpPr>
          <p:cNvPr id="20515" name="Text Box 35"/>
          <p:cNvSpPr txBox="1">
            <a:spLocks noChangeArrowheads="1"/>
          </p:cNvSpPr>
          <p:nvPr/>
        </p:nvSpPr>
        <p:spPr bwMode="auto">
          <a:xfrm>
            <a:off x="7451725" y="2401888"/>
            <a:ext cx="72072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3200" b="1"/>
              <a:t>10</a:t>
            </a:r>
          </a:p>
        </p:txBody>
      </p:sp>
      <p:sp>
        <p:nvSpPr>
          <p:cNvPr id="20516" name="Text Box 36"/>
          <p:cNvSpPr txBox="1">
            <a:spLocks noChangeArrowheads="1"/>
          </p:cNvSpPr>
          <p:nvPr/>
        </p:nvSpPr>
        <p:spPr bwMode="auto">
          <a:xfrm>
            <a:off x="7451725" y="2906713"/>
            <a:ext cx="72072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3200" b="1"/>
              <a:t>10</a:t>
            </a:r>
          </a:p>
        </p:txBody>
      </p:sp>
      <p:sp>
        <p:nvSpPr>
          <p:cNvPr id="20517" name="Text Box 37"/>
          <p:cNvSpPr txBox="1">
            <a:spLocks noChangeArrowheads="1"/>
          </p:cNvSpPr>
          <p:nvPr/>
        </p:nvSpPr>
        <p:spPr bwMode="auto">
          <a:xfrm>
            <a:off x="7451725" y="3409950"/>
            <a:ext cx="7207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3200" b="1"/>
              <a:t>10</a:t>
            </a:r>
          </a:p>
        </p:txBody>
      </p:sp>
      <p:sp>
        <p:nvSpPr>
          <p:cNvPr id="20518" name="Text Box 38"/>
          <p:cNvSpPr txBox="1">
            <a:spLocks noChangeArrowheads="1"/>
          </p:cNvSpPr>
          <p:nvPr/>
        </p:nvSpPr>
        <p:spPr bwMode="auto">
          <a:xfrm>
            <a:off x="357188" y="4175125"/>
            <a:ext cx="9588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sz="2400" b="1" dirty="0">
                <a:solidFill>
                  <a:srgbClr val="FF3300"/>
                </a:solidFill>
                <a:latin typeface="+mn-ea"/>
                <a:ea typeface="+mn-ea"/>
              </a:rPr>
              <a:t>结论</a:t>
            </a:r>
            <a:r>
              <a:rPr lang="en-US" altLang="zh-CN" sz="2400" b="1" dirty="0">
                <a:solidFill>
                  <a:srgbClr val="FF3300"/>
                </a:solidFill>
                <a:latin typeface="+mn-ea"/>
                <a:ea typeface="+mn-ea"/>
              </a:rPr>
              <a:t>:</a:t>
            </a:r>
          </a:p>
        </p:txBody>
      </p:sp>
      <p:sp>
        <p:nvSpPr>
          <p:cNvPr id="20519" name="Text Box 39"/>
          <p:cNvSpPr txBox="1">
            <a:spLocks noChangeArrowheads="1"/>
          </p:cNvSpPr>
          <p:nvPr/>
        </p:nvSpPr>
        <p:spPr bwMode="auto">
          <a:xfrm>
            <a:off x="322263" y="4786313"/>
            <a:ext cx="54641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zh-CN" altLang="en-US" sz="2400" b="1" dirty="0">
                <a:solidFill>
                  <a:srgbClr val="0000FF"/>
                </a:solidFill>
                <a:latin typeface="+mn-ea"/>
                <a:ea typeface="+mn-ea"/>
              </a:rPr>
              <a:t>物体所受</a:t>
            </a: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重力的大小</a:t>
            </a:r>
            <a:r>
              <a:rPr lang="zh-CN" altLang="en-US" sz="2400" b="1" dirty="0">
                <a:solidFill>
                  <a:srgbClr val="0000FF"/>
                </a:solidFill>
                <a:latin typeface="+mn-ea"/>
                <a:ea typeface="+mn-ea"/>
              </a:rPr>
              <a:t>与它的</a:t>
            </a: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质量</a:t>
            </a:r>
            <a:r>
              <a:rPr lang="zh-CN" altLang="en-US" sz="2400" b="1" dirty="0">
                <a:solidFill>
                  <a:srgbClr val="0000FF"/>
                </a:solidFill>
                <a:latin typeface="+mn-ea"/>
                <a:ea typeface="+mn-ea"/>
              </a:rPr>
              <a:t>成</a:t>
            </a:r>
            <a:r>
              <a:rPr lang="zh-CN" altLang="en-US" sz="2400" b="1" dirty="0">
                <a:solidFill>
                  <a:srgbClr val="FF0066"/>
                </a:solidFill>
                <a:latin typeface="+mn-ea"/>
                <a:ea typeface="+mn-ea"/>
              </a:rPr>
              <a:t>正比</a:t>
            </a:r>
            <a:endParaRPr lang="en-US" altLang="zh-CN" sz="2400" b="1" dirty="0">
              <a:solidFill>
                <a:srgbClr val="FF0066"/>
              </a:solidFill>
              <a:latin typeface="+mn-ea"/>
              <a:ea typeface="+mn-ea"/>
            </a:endParaRPr>
          </a:p>
        </p:txBody>
      </p:sp>
      <p:sp>
        <p:nvSpPr>
          <p:cNvPr id="20520" name="Text Box 40"/>
          <p:cNvSpPr txBox="1">
            <a:spLocks noChangeArrowheads="1"/>
          </p:cNvSpPr>
          <p:nvPr/>
        </p:nvSpPr>
        <p:spPr bwMode="auto">
          <a:xfrm>
            <a:off x="349250" y="5357813"/>
            <a:ext cx="4521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sz="2400" b="1" dirty="0">
                <a:solidFill>
                  <a:srgbClr val="0000CC"/>
                </a:solidFill>
                <a:latin typeface="+mn-ea"/>
                <a:ea typeface="+mn-ea"/>
              </a:rPr>
              <a:t>两者之间的</a:t>
            </a:r>
            <a:r>
              <a:rPr lang="zh-CN" altLang="en-US" sz="2400" b="1" dirty="0">
                <a:solidFill>
                  <a:srgbClr val="FF0066"/>
                </a:solidFill>
                <a:latin typeface="+mn-ea"/>
                <a:ea typeface="+mn-ea"/>
              </a:rPr>
              <a:t>关系</a:t>
            </a:r>
            <a:r>
              <a:rPr lang="zh-CN" altLang="en-US" sz="2400" b="1" dirty="0">
                <a:solidFill>
                  <a:srgbClr val="0000CC"/>
                </a:solidFill>
                <a:latin typeface="+mn-ea"/>
                <a:ea typeface="+mn-ea"/>
              </a:rPr>
              <a:t>可表示为</a:t>
            </a:r>
            <a:r>
              <a:rPr lang="zh-CN" altLang="en-US" sz="2400" b="1" dirty="0">
                <a:solidFill>
                  <a:srgbClr val="FF0066"/>
                </a:solidFill>
                <a:latin typeface="+mn-ea"/>
                <a:ea typeface="+mn-ea"/>
              </a:rPr>
              <a:t> </a:t>
            </a:r>
            <a:r>
              <a:rPr lang="en-US" altLang="zh-CN" sz="2400" b="1" i="1" dirty="0">
                <a:solidFill>
                  <a:srgbClr val="FF0066"/>
                </a:solidFill>
                <a:latin typeface="+mn-ea"/>
                <a:ea typeface="+mn-ea"/>
              </a:rPr>
              <a:t>G </a:t>
            </a:r>
            <a:r>
              <a:rPr lang="en-US" altLang="zh-CN" sz="2400" b="1" dirty="0">
                <a:solidFill>
                  <a:srgbClr val="FF0066"/>
                </a:solidFill>
                <a:latin typeface="+mn-ea"/>
                <a:ea typeface="+mn-ea"/>
              </a:rPr>
              <a:t>=</a:t>
            </a:r>
            <a:r>
              <a:rPr lang="en-US" altLang="zh-CN" sz="2400" b="1" i="1" dirty="0">
                <a:solidFill>
                  <a:srgbClr val="FF0066"/>
                </a:solidFill>
                <a:latin typeface="+mn-ea"/>
                <a:ea typeface="+mn-ea"/>
              </a:rPr>
              <a:t>mg</a:t>
            </a:r>
            <a:endParaRPr lang="zh-CN" altLang="en-US" sz="2400" b="1" i="1" dirty="0">
              <a:solidFill>
                <a:srgbClr val="FF0066"/>
              </a:solidFill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795923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05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05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20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0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9" grpId="0" autoUpdateAnimBg="0"/>
      <p:bldP spid="20510" grpId="0" autoUpdateAnimBg="0"/>
      <p:bldP spid="20511" grpId="0" autoUpdateAnimBg="0"/>
      <p:bldP spid="20512" grpId="0" autoUpdateAnimBg="0"/>
      <p:bldP spid="20513" grpId="0" autoUpdateAnimBg="0"/>
      <p:bldP spid="20514" grpId="0" autoUpdateAnimBg="0"/>
      <p:bldP spid="20515" grpId="0" autoUpdateAnimBg="0"/>
      <p:bldP spid="20516" grpId="0" autoUpdateAnimBg="0"/>
      <p:bldP spid="20517" grpId="0" autoUpdateAnimBg="0"/>
      <p:bldP spid="20518" grpId="0" autoUpdateAnimBg="0"/>
      <p:bldP spid="20519" grpId="0" autoUpdateAnimBg="0"/>
      <p:bldP spid="205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2"/>
          <p:cNvPicPr>
            <a:picLocks noChangeAspect="1" noChangeArrowheads="1"/>
          </p:cNvPicPr>
          <p:nvPr/>
        </p:nvPicPr>
        <p:blipFill>
          <a:blip r:embed="rId2">
            <a:lum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5" y="887413"/>
            <a:ext cx="7572375" cy="5761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1577975" y="3403600"/>
            <a:ext cx="5780088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zh-CN" altLang="en-US" sz="2400" b="1" dirty="0">
                <a:solidFill>
                  <a:schemeClr val="accent2"/>
                </a:solidFill>
                <a:latin typeface="+mn-ea"/>
                <a:ea typeface="+mn-ea"/>
              </a:rPr>
              <a:t>       公式</a:t>
            </a:r>
            <a:r>
              <a:rPr lang="en-US" altLang="zh-CN" sz="2400" b="1" i="1" dirty="0">
                <a:solidFill>
                  <a:srgbClr val="FF0066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G</a:t>
            </a:r>
            <a:r>
              <a:rPr lang="en-US" altLang="zh-CN" sz="2400" b="1" dirty="0">
                <a:solidFill>
                  <a:srgbClr val="FF0066"/>
                </a:solidFill>
                <a:latin typeface="+mn-ea"/>
                <a:ea typeface="+mn-ea"/>
              </a:rPr>
              <a:t>=</a:t>
            </a:r>
            <a:r>
              <a:rPr lang="en-US" altLang="zh-CN" sz="2400" b="1" i="1" dirty="0">
                <a:solidFill>
                  <a:srgbClr val="FF0066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mg</a:t>
            </a:r>
            <a:r>
              <a:rPr lang="zh-CN" altLang="en-US" sz="2400" b="1" dirty="0">
                <a:solidFill>
                  <a:schemeClr val="accent2"/>
                </a:solidFill>
                <a:latin typeface="+mn-ea"/>
                <a:ea typeface="+mn-ea"/>
              </a:rPr>
              <a:t>，</a:t>
            </a:r>
            <a:r>
              <a:rPr lang="en-US" altLang="zh-CN" sz="2400" b="1" i="1" dirty="0">
                <a:solidFill>
                  <a:srgbClr val="FF0066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g </a:t>
            </a:r>
            <a:r>
              <a:rPr lang="zh-CN" altLang="en-US" sz="2400" b="1" dirty="0">
                <a:solidFill>
                  <a:schemeClr val="accent2"/>
                </a:solidFill>
                <a:latin typeface="+mn-ea"/>
                <a:ea typeface="+mn-ea"/>
              </a:rPr>
              <a:t>表示</a:t>
            </a:r>
            <a:r>
              <a:rPr lang="zh-CN" altLang="en-US" sz="2400" b="1" dirty="0">
                <a:solidFill>
                  <a:srgbClr val="FF0066"/>
                </a:solidFill>
                <a:latin typeface="+mn-ea"/>
                <a:ea typeface="+mn-ea"/>
              </a:rPr>
              <a:t>物体所受重力的大小与质量之比</a:t>
            </a:r>
            <a:r>
              <a:rPr lang="zh-CN" altLang="en-US" sz="2400" b="1" dirty="0">
                <a:solidFill>
                  <a:schemeClr val="accent2"/>
                </a:solidFill>
                <a:latin typeface="+mn-ea"/>
                <a:ea typeface="+mn-ea"/>
              </a:rPr>
              <a:t>，约等于</a:t>
            </a:r>
            <a:r>
              <a:rPr lang="en-US" altLang="zh-CN" sz="2400" b="1" dirty="0">
                <a:solidFill>
                  <a:srgbClr val="FF0066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9.8 N/kg</a:t>
            </a:r>
            <a:r>
              <a:rPr lang="en-US" altLang="zh-CN" sz="2400" b="1" dirty="0">
                <a:solidFill>
                  <a:schemeClr val="accent2"/>
                </a:solidFill>
                <a:latin typeface="+mn-ea"/>
                <a:ea typeface="+mn-ea"/>
              </a:rPr>
              <a:t>,</a:t>
            </a:r>
            <a:r>
              <a:rPr lang="zh-CN" altLang="en-US" sz="2400" b="1" dirty="0">
                <a:solidFill>
                  <a:schemeClr val="accent2"/>
                </a:solidFill>
                <a:latin typeface="+mn-ea"/>
                <a:ea typeface="+mn-ea"/>
              </a:rPr>
              <a:t>在不要求精确的情况下，可取</a:t>
            </a:r>
            <a:r>
              <a:rPr lang="en-US" altLang="zh-CN" sz="2400" b="1" i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g</a:t>
            </a:r>
            <a:r>
              <a:rPr lang="en-US" altLang="zh-CN" sz="2400" b="1" dirty="0">
                <a:solidFill>
                  <a:srgbClr val="FF0000"/>
                </a:solidFill>
                <a:latin typeface="+mn-ea"/>
                <a:ea typeface="+mn-ea"/>
              </a:rPr>
              <a:t>=10 N/kg</a:t>
            </a: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。</a:t>
            </a:r>
            <a:endParaRPr lang="en-US" altLang="zh-CN" sz="2400" b="1" dirty="0">
              <a:solidFill>
                <a:schemeClr val="accent2"/>
              </a:solidFill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21356201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857250" y="2630488"/>
            <a:ext cx="47148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zh-CN" altLang="en-US" sz="2400" b="1" dirty="0">
                <a:latin typeface="+mn-ea"/>
                <a:ea typeface="+mn-ea"/>
              </a:rPr>
              <a:t> 你知道</a:t>
            </a:r>
            <a:r>
              <a:rPr lang="en-US" altLang="zh-CN" sz="2400" b="1" dirty="0">
                <a:latin typeface="+mn-ea"/>
                <a:ea typeface="+mn-ea"/>
              </a:rPr>
              <a:t>9.8N/kg</a:t>
            </a:r>
            <a:r>
              <a:rPr lang="zh-CN" altLang="en-US" sz="2400" b="1" dirty="0">
                <a:latin typeface="+mn-ea"/>
                <a:ea typeface="+mn-ea"/>
              </a:rPr>
              <a:t>的物理意义吗？</a:t>
            </a:r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354013" y="1190625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zh-CN" altLang="en-US" sz="4000" b="1">
                <a:solidFill>
                  <a:schemeClr val="tx2"/>
                </a:solidFill>
                <a:ea typeface="华文新魏" pitchFamily="2" charset="-122"/>
              </a:rPr>
              <a:t>说一说</a:t>
            </a: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928688" y="3357563"/>
            <a:ext cx="7848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2400" b="1" dirty="0">
                <a:solidFill>
                  <a:schemeClr val="accent2"/>
                </a:solidFill>
                <a:latin typeface="+mn-ea"/>
                <a:ea typeface="+mn-ea"/>
              </a:rPr>
              <a:t>在地球附近的质量为</a:t>
            </a:r>
            <a:r>
              <a:rPr lang="en-US" altLang="zh-CN" sz="2400" b="1" dirty="0">
                <a:solidFill>
                  <a:srgbClr val="FF0000"/>
                </a:solidFill>
                <a:latin typeface="+mn-ea"/>
                <a:ea typeface="+mn-ea"/>
              </a:rPr>
              <a:t>1 kg</a:t>
            </a:r>
            <a:r>
              <a:rPr lang="zh-CN" altLang="en-US" sz="2400" b="1" dirty="0">
                <a:solidFill>
                  <a:schemeClr val="accent2"/>
                </a:solidFill>
                <a:latin typeface="+mn-ea"/>
                <a:ea typeface="+mn-ea"/>
              </a:rPr>
              <a:t>的物体所受到的重力为</a:t>
            </a:r>
            <a:r>
              <a:rPr lang="en-US" altLang="zh-CN" sz="2400" b="1" dirty="0">
                <a:solidFill>
                  <a:srgbClr val="FF0000"/>
                </a:solidFill>
                <a:latin typeface="+mn-ea"/>
                <a:ea typeface="+mn-ea"/>
              </a:rPr>
              <a:t>9.8 N</a:t>
            </a:r>
            <a:r>
              <a:rPr lang="zh-CN" altLang="en-US" sz="2400" b="1" dirty="0">
                <a:solidFill>
                  <a:schemeClr val="accent2"/>
                </a:solidFill>
                <a:latin typeface="+mn-ea"/>
                <a:ea typeface="+mn-ea"/>
              </a:rPr>
              <a:t>。</a:t>
            </a:r>
            <a:endParaRPr lang="en-US" altLang="zh-CN" sz="2400" b="1" dirty="0">
              <a:solidFill>
                <a:schemeClr val="accent2"/>
              </a:solidFill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64704614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 build="p" autoUpdateAnimBg="0"/>
      <p:bldP spid="22532" grpId="0" autoUpdateAnimBg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956</Words>
  <Application>Microsoft Office PowerPoint</Application>
  <PresentationFormat>全屏显示(4:3)</PresentationFormat>
  <Paragraphs>93</Paragraphs>
  <Slides>19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20" baseType="lpstr"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User</cp:lastModifiedBy>
  <cp:revision>3</cp:revision>
  <dcterms:created xsi:type="dcterms:W3CDTF">2020-04-20T03:18:26Z</dcterms:created>
  <dcterms:modified xsi:type="dcterms:W3CDTF">2020-04-22T08:07:33Z</dcterms:modified>
</cp:coreProperties>
</file>