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4"/>
  </p:notesMasterIdLst>
  <p:sldIdLst>
    <p:sldId id="257" r:id="rId3"/>
    <p:sldId id="275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2" r:id="rId16"/>
    <p:sldId id="271" r:id="rId17"/>
    <p:sldId id="259" r:id="rId1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860" autoAdjust="0"/>
    <p:restoredTop sz="94660"/>
  </p:normalViewPr>
  <p:slideViewPr>
    <p:cSldViewPr snapToGrid="0">
      <p:cViewPr varScale="1">
        <p:scale>
          <a:sx n="74" d="100"/>
          <a:sy n="74" d="100"/>
        </p:scale>
        <p:origin x="690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25A8C7-CC1A-4A08-9B4B-31F43B054C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E1B693-632D-4080-9CF6-EA28B66DC80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14338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14339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lstStyle/>
          <a:p>
            <a:pPr lvl="0" indent="0" algn="r"/>
            <a:fld id="{9A0DB2DC-4C9A-4742-B13C-FB6460FD3503}" type="slidenum">
              <a:rPr lang="zh-CN" altLang="en-US" sz="1200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sz="1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34818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34819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lstStyle/>
          <a:p>
            <a:pPr lvl="0" indent="0" algn="r"/>
            <a:fld id="{9A0DB2DC-4C9A-4742-B13C-FB6460FD3503}" type="slidenum">
              <a:rPr lang="zh-CN" altLang="en-US" sz="1200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sz="1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6" Type="http://schemas.openxmlformats.org/officeDocument/2006/relationships/theme" Target="../theme/theme1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0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1.xml"/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2.xml"/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image" Target="../media/image15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4.xml"/><Relationship Id="rId4" Type="http://schemas.openxmlformats.org/officeDocument/2006/relationships/image" Target="../media/image5.jpeg"/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6.xml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9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14"/>
          <p:cNvSpPr>
            <a:spLocks noChangeArrowheads="1"/>
          </p:cNvSpPr>
          <p:nvPr/>
        </p:nvSpPr>
        <p:spPr bwMode="auto">
          <a:xfrm>
            <a:off x="6530" y="840302"/>
            <a:ext cx="12192000" cy="6017698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13315" name="组合 8"/>
          <p:cNvGrpSpPr/>
          <p:nvPr/>
        </p:nvGrpSpPr>
        <p:grpSpPr>
          <a:xfrm>
            <a:off x="2551430" y="1773555"/>
            <a:ext cx="6519863" cy="1382713"/>
            <a:chOff x="-153197" y="2105678"/>
            <a:chExt cx="6519545" cy="1383598"/>
          </a:xfrm>
        </p:grpSpPr>
        <p:sp>
          <p:nvSpPr>
            <p:cNvPr id="25" name="矩形 24"/>
            <p:cNvSpPr>
              <a:spLocks noChangeArrowheads="1"/>
            </p:cNvSpPr>
            <p:nvPr/>
          </p:nvSpPr>
          <p:spPr bwMode="auto">
            <a:xfrm>
              <a:off x="1703860" y="2105678"/>
              <a:ext cx="2497138" cy="5533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0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rPr>
                <a:t>第十三章 </a:t>
              </a:r>
              <a:r>
                <a:rPr kumimoji="0" lang="en-US" altLang="zh-CN" sz="20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rPr>
                <a:t>· </a:t>
              </a:r>
              <a:r>
                <a:rPr kumimoji="0" lang="zh-CN" altLang="en-US" sz="20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rPr>
                <a:t>内能</a:t>
              </a:r>
              <a:endPara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6" name="TextBox 2"/>
            <p:cNvSpPr txBox="1">
              <a:spLocks noChangeArrowheads="1"/>
            </p:cNvSpPr>
            <p:nvPr/>
          </p:nvSpPr>
          <p:spPr bwMode="auto">
            <a:xfrm>
              <a:off x="-153197" y="2658990"/>
              <a:ext cx="6519545" cy="8302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4800" b="1" i="0" u="none" strike="noStrike" kern="1200" cap="none" spc="300" normalizeH="0" baseline="0" noProof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+mn-ea"/>
                </a:rPr>
                <a:t>第一节 分子热运动</a:t>
              </a:r>
              <a:endParaRPr kumimoji="0" lang="zh-CN" altLang="en-US" sz="4800" b="1" i="0" u="none" strike="noStrike" kern="1200" cap="none" spc="30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endParaRPr>
            </a:p>
          </p:txBody>
        </p:sp>
      </p:grpSp>
    </p:spTree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/>
          <p:nvPr/>
        </p:nvSpPr>
        <p:spPr>
          <a:xfrm>
            <a:off x="1875629" y="2857477"/>
            <a:ext cx="8234363" cy="62992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800" dirty="0">
                <a:latin typeface="宋体" panose="02010600030101010101" pitchFamily="2" charset="-122"/>
              </a:rPr>
              <a:t>　</a:t>
            </a:r>
            <a:endParaRPr lang="zh-CN" altLang="en-US" sz="2800" dirty="0">
              <a:latin typeface="Arial" panose="020B0604020202020204" pitchFamily="34" charset="0"/>
            </a:endParaRPr>
          </a:p>
        </p:txBody>
      </p:sp>
      <p:grpSp>
        <p:nvGrpSpPr>
          <p:cNvPr id="19461" name="组合 19460"/>
          <p:cNvGrpSpPr/>
          <p:nvPr/>
        </p:nvGrpSpPr>
        <p:grpSpPr>
          <a:xfrm>
            <a:off x="1625229" y="1293948"/>
            <a:ext cx="2789238" cy="920750"/>
            <a:chOff x="-182" y="158"/>
            <a:chExt cx="2231" cy="580"/>
          </a:xfrm>
        </p:grpSpPr>
        <p:pic>
          <p:nvPicPr>
            <p:cNvPr id="19462" name="圆角矩形 1"/>
            <p:cNvPicPr/>
            <p:nvPr/>
          </p:nvPicPr>
          <p:blipFill>
            <a:blip r:embed="rId1"/>
            <a:stretch>
              <a:fillRect/>
            </a:stretch>
          </p:blipFill>
          <p:spPr>
            <a:xfrm>
              <a:off x="-182" y="158"/>
              <a:ext cx="2231" cy="5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9463" name="文本框 19462"/>
            <p:cNvSpPr txBox="1"/>
            <p:nvPr/>
          </p:nvSpPr>
          <p:spPr>
            <a:xfrm>
              <a:off x="-182" y="245"/>
              <a:ext cx="2116" cy="40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pPr algn="ctr"/>
              <a:r>
                <a:rPr lang="zh-CN" altLang="en-US" sz="3600" dirty="0">
                  <a:solidFill>
                    <a:srgbClr val="FFFFFF"/>
                  </a:solidFill>
                  <a:latin typeface="宋体" panose="02010600030101010101" pitchFamily="2" charset="-122"/>
                </a:rPr>
                <a:t>练一练</a:t>
              </a:r>
              <a:endParaRPr lang="zh-CN" altLang="en-US" sz="3600" dirty="0">
                <a:solidFill>
                  <a:srgbClr val="FFFFFF"/>
                </a:solidFill>
                <a:latin typeface="宋体" panose="02010600030101010101" pitchFamily="2" charset="-122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1875629" y="3203710"/>
            <a:ext cx="7795895" cy="26765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 fontAlgn="auto">
              <a:lnSpc>
                <a:spcPct val="150000"/>
              </a:lnSpc>
            </a:pPr>
            <a:r>
              <a:rPr lang="zh-CN" sz="28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“花气袭人知骤暖，鹊声穿树喜新晴”。对于前一句，从物理学角度可以理解为：花朵分泌的芳香分子</a:t>
            </a:r>
            <a:r>
              <a:rPr lang="en-US" sz="2800" b="0" u="sng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          </a:t>
            </a:r>
            <a:r>
              <a:rPr lang="zh-CN" sz="28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加快，说明当时的环境温度突然</a:t>
            </a:r>
            <a:r>
              <a:rPr lang="en-US" sz="2800" b="0" u="sng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  </a:t>
            </a:r>
            <a:r>
              <a:rPr lang="zh-CN" sz="28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458684" y="4624205"/>
            <a:ext cx="25031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>
                <a:solidFill>
                  <a:srgbClr val="FF0000"/>
                </a:solidFill>
              </a:rPr>
              <a:t>无规则运动</a:t>
            </a:r>
            <a:endParaRPr lang="zh-CN" altLang="zh-CN" sz="2800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200347" y="5231423"/>
            <a:ext cx="12141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</a:rPr>
              <a:t>升高</a:t>
            </a:r>
            <a:endParaRPr lang="zh-CN" altLang="en-US" sz="28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Box 5"/>
          <p:cNvSpPr txBox="1"/>
          <p:nvPr/>
        </p:nvSpPr>
        <p:spPr>
          <a:xfrm>
            <a:off x="1911350" y="5139654"/>
            <a:ext cx="2205038" cy="1014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000" dirty="0">
                <a:solidFill>
                  <a:schemeClr val="tx2"/>
                </a:solidFill>
                <a:latin typeface="宋体" panose="02010600030101010101" pitchFamily="2" charset="-122"/>
              </a:rPr>
              <a:t>是什么力使得两块铅块结合在一起？</a:t>
            </a:r>
            <a:endParaRPr lang="zh-CN" altLang="en-US" sz="2000" dirty="0">
              <a:solidFill>
                <a:schemeClr val="tx2"/>
              </a:solidFill>
              <a:latin typeface="宋体" panose="02010600030101010101" pitchFamily="2" charset="-122"/>
            </a:endParaRPr>
          </a:p>
        </p:txBody>
      </p:sp>
      <p:sp>
        <p:nvSpPr>
          <p:cNvPr id="14339" name="Rectangle 5"/>
          <p:cNvSpPr/>
          <p:nvPr/>
        </p:nvSpPr>
        <p:spPr>
          <a:xfrm>
            <a:off x="1955800" y="1178842"/>
            <a:ext cx="594042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800">
                <a:latin typeface="Times New Roman" panose="02020603050405020304" pitchFamily="18" charset="0"/>
              </a:rPr>
              <a:t>1</a:t>
            </a:r>
            <a:r>
              <a:rPr lang="zh-CN" altLang="en-US" sz="2800" dirty="0">
                <a:latin typeface="Arial" panose="020B0604020202020204" pitchFamily="34" charset="0"/>
              </a:rPr>
              <a:t>．分子之间既有引力又有斥力</a:t>
            </a:r>
            <a:endParaRPr lang="zh-CN" altLang="en-US" sz="2800" dirty="0">
              <a:latin typeface="Arial" panose="020B0604020202020204" pitchFamily="34" charset="0"/>
            </a:endParaRPr>
          </a:p>
        </p:txBody>
      </p:sp>
      <p:sp>
        <p:nvSpPr>
          <p:cNvPr id="14340" name="Rectangle 2"/>
          <p:cNvSpPr/>
          <p:nvPr/>
        </p:nvSpPr>
        <p:spPr>
          <a:xfrm>
            <a:off x="1957388" y="1912267"/>
            <a:ext cx="1889125" cy="521970"/>
          </a:xfrm>
          <a:prstGeom prst="rect">
            <a:avLst/>
          </a:prstGeom>
          <a:gradFill rotWithShape="0">
            <a:gsLst>
              <a:gs pos="0">
                <a:srgbClr val="D1E8FF"/>
              </a:gs>
              <a:gs pos="100000">
                <a:srgbClr val="99CCFF"/>
              </a:gs>
            </a:gsLst>
            <a:lin ang="5400000" scaled="1"/>
            <a:tileRect/>
          </a:gradFill>
          <a:ln w="19050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2800" dirty="0">
                <a:latin typeface="宋体" panose="02010600030101010101" pitchFamily="2" charset="-122"/>
              </a:rPr>
              <a:t>实验观察</a:t>
            </a:r>
            <a:r>
              <a:rPr lang="en-US" altLang="zh-CN" sz="2800">
                <a:latin typeface="Times New Roman" panose="02020603050405020304" pitchFamily="18" charset="0"/>
              </a:rPr>
              <a:t>1</a:t>
            </a:r>
            <a:endParaRPr lang="en-US" altLang="zh-CN" sz="2800">
              <a:latin typeface="Times New Roman" panose="02020603050405020304" pitchFamily="18" charset="0"/>
            </a:endParaRPr>
          </a:p>
        </p:txBody>
      </p:sp>
      <p:pic>
        <p:nvPicPr>
          <p:cNvPr id="14341" name="Picture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73263" y="2618704"/>
            <a:ext cx="1917700" cy="2376488"/>
          </a:xfrm>
          <a:prstGeom prst="rect">
            <a:avLst/>
          </a:prstGeom>
          <a:noFill/>
          <a:ln w="1905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  <a:effectLst>
            <a:outerShdw dist="107763" dir="2699999" algn="ctr" rotWithShape="0">
              <a:schemeClr val="accent1">
                <a:alpha val="50000"/>
              </a:schemeClr>
            </a:outerShdw>
          </a:effectLst>
        </p:spPr>
      </p:pic>
      <p:grpSp>
        <p:nvGrpSpPr>
          <p:cNvPr id="14358" name="组合 14357"/>
          <p:cNvGrpSpPr/>
          <p:nvPr/>
        </p:nvGrpSpPr>
        <p:grpSpPr>
          <a:xfrm>
            <a:off x="4205288" y="1910679"/>
            <a:ext cx="3500437" cy="4243388"/>
            <a:chOff x="1689" y="1090"/>
            <a:chExt cx="2205" cy="2673"/>
          </a:xfrm>
        </p:grpSpPr>
        <p:sp>
          <p:nvSpPr>
            <p:cNvPr id="14343" name="Rectangle 2"/>
            <p:cNvSpPr/>
            <p:nvPr/>
          </p:nvSpPr>
          <p:spPr>
            <a:xfrm>
              <a:off x="2171" y="1090"/>
              <a:ext cx="1162" cy="329"/>
            </a:xfrm>
            <a:prstGeom prst="rect">
              <a:avLst/>
            </a:prstGeom>
            <a:gradFill rotWithShape="0">
              <a:gsLst>
                <a:gs pos="0">
                  <a:srgbClr val="D1E8FF"/>
                </a:gs>
                <a:gs pos="100000">
                  <a:srgbClr val="99CCFF"/>
                </a:gs>
              </a:gsLst>
              <a:lin ang="5400000" scaled="1"/>
              <a:tileRect/>
            </a:gradFill>
            <a:ln w="19050" cap="flat" cmpd="sng">
              <a:solidFill>
                <a:schemeClr val="accent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实验观</a:t>
              </a:r>
              <a:r>
                <a:rPr lang="zh-CN" altLang="en-US" sz="2800" dirty="0">
                  <a:latin typeface="Times New Roman" panose="02020603050405020304" pitchFamily="18" charset="0"/>
                </a:rPr>
                <a:t>察</a:t>
              </a:r>
              <a:r>
                <a:rPr lang="en-US" altLang="zh-CN" sz="2800">
                  <a:latin typeface="Times New Roman" panose="02020603050405020304" pitchFamily="18" charset="0"/>
                </a:rPr>
                <a:t>2</a:t>
              </a:r>
              <a:endParaRPr lang="en-US" altLang="zh-CN" b="0">
                <a:latin typeface="Times New Roman" panose="02020603050405020304" pitchFamily="18" charset="0"/>
              </a:endParaRPr>
            </a:p>
          </p:txBody>
        </p:sp>
        <p:pic>
          <p:nvPicPr>
            <p:cNvPr id="14344" name="Picture 9" descr="01-2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689" y="1763"/>
              <a:ext cx="2155" cy="884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  <a:effectLst>
              <a:outerShdw dist="107763" dir="2699999" algn="ctr" rotWithShape="0">
                <a:schemeClr val="accent1">
                  <a:alpha val="50000"/>
                </a:schemeClr>
              </a:outerShdw>
            </a:effectLst>
          </p:spPr>
        </p:pic>
        <p:sp>
          <p:nvSpPr>
            <p:cNvPr id="14345" name="TextBox 5"/>
            <p:cNvSpPr txBox="1"/>
            <p:nvPr/>
          </p:nvSpPr>
          <p:spPr>
            <a:xfrm>
              <a:off x="1774" y="3124"/>
              <a:ext cx="2120" cy="63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zh-CN" altLang="en-US" sz="2000" dirty="0">
                  <a:solidFill>
                    <a:schemeClr val="tx2"/>
                  </a:solidFill>
                  <a:latin typeface="宋体" panose="02010600030101010101" pitchFamily="2" charset="-122"/>
                </a:rPr>
                <a:t>气体被压缩时都会产生“抵抗”，要是压缩液体和固体呢？</a:t>
              </a:r>
              <a:endParaRPr lang="zh-CN" altLang="en-US" sz="2000" dirty="0">
                <a:solidFill>
                  <a:schemeClr val="tx2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4346" name="组合 14345"/>
          <p:cNvGrpSpPr/>
          <p:nvPr/>
        </p:nvGrpSpPr>
        <p:grpSpPr>
          <a:xfrm>
            <a:off x="7940675" y="1899567"/>
            <a:ext cx="2451100" cy="4081463"/>
            <a:chOff x="0" y="0"/>
            <a:chExt cx="1544" cy="2571"/>
          </a:xfrm>
        </p:grpSpPr>
        <p:sp>
          <p:nvSpPr>
            <p:cNvPr id="14347" name="Rectangle 2"/>
            <p:cNvSpPr/>
            <p:nvPr/>
          </p:nvSpPr>
          <p:spPr>
            <a:xfrm>
              <a:off x="29" y="0"/>
              <a:ext cx="1248" cy="329"/>
            </a:xfrm>
            <a:prstGeom prst="rect">
              <a:avLst/>
            </a:prstGeom>
            <a:gradFill rotWithShape="0">
              <a:gsLst>
                <a:gs pos="0">
                  <a:srgbClr val="D1E8FF"/>
                </a:gs>
                <a:gs pos="100000">
                  <a:srgbClr val="99CCFF"/>
                </a:gs>
              </a:gsLst>
              <a:lin ang="5400000" scaled="1"/>
              <a:tileRect/>
            </a:gradFill>
            <a:ln w="19050" cap="flat" cmpd="sng">
              <a:solidFill>
                <a:schemeClr val="accent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实验观察</a:t>
              </a:r>
              <a:r>
                <a:rPr lang="en-US" altLang="zh-CN" sz="2800">
                  <a:latin typeface="Times New Roman" panose="02020603050405020304" pitchFamily="18" charset="0"/>
                </a:rPr>
                <a:t>3</a:t>
              </a:r>
              <a:endParaRPr lang="en-US" altLang="zh-CN" b="0">
                <a:latin typeface="Times New Roman" panose="02020603050405020304" pitchFamily="18" charset="0"/>
              </a:endParaRPr>
            </a:p>
          </p:txBody>
        </p:sp>
        <p:pic>
          <p:nvPicPr>
            <p:cNvPr id="14348" name="图片 14347" descr="13-1-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9" y="454"/>
              <a:ext cx="1364" cy="1542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  <a:effectLst>
              <a:outerShdw dist="107763" dir="2699999" algn="ctr" rotWithShape="0">
                <a:schemeClr val="accent1">
                  <a:alpha val="50000"/>
                </a:schemeClr>
              </a:outerShdw>
            </a:effectLst>
          </p:spPr>
        </p:pic>
        <p:sp>
          <p:nvSpPr>
            <p:cNvPr id="14349" name="TextBox 5"/>
            <p:cNvSpPr txBox="1"/>
            <p:nvPr/>
          </p:nvSpPr>
          <p:spPr>
            <a:xfrm>
              <a:off x="0" y="2126"/>
              <a:ext cx="1544" cy="44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zh-CN" altLang="en-US" sz="2000" dirty="0">
                  <a:solidFill>
                    <a:schemeClr val="tx2"/>
                  </a:solidFill>
                  <a:latin typeface="宋体" panose="02010600030101010101" pitchFamily="2" charset="-122"/>
                </a:rPr>
                <a:t>测力计的示数为什么会变大？</a:t>
              </a:r>
              <a:endParaRPr lang="zh-CN" altLang="en-US" sz="2000" dirty="0">
                <a:solidFill>
                  <a:schemeClr val="tx2"/>
                </a:solidFill>
                <a:latin typeface="宋体" panose="02010600030101010101" pitchFamily="2" charset="-122"/>
              </a:endParaRPr>
            </a:p>
          </p:txBody>
        </p:sp>
      </p:grpSp>
      <p:sp>
        <p:nvSpPr>
          <p:cNvPr id="14355" name="矩形 4"/>
          <p:cNvSpPr/>
          <p:nvPr/>
        </p:nvSpPr>
        <p:spPr>
          <a:xfrm>
            <a:off x="1955800" y="594642"/>
            <a:ext cx="3840480" cy="583565"/>
          </a:xfrm>
          <a:prstGeom prst="rect">
            <a:avLst/>
          </a:prstGeom>
          <a:gradFill rotWithShape="1">
            <a:gsLst>
              <a:gs pos="0">
                <a:srgbClr val="2C5D98">
                  <a:alpha val="100000"/>
                </a:srgbClr>
              </a:gs>
              <a:gs pos="80000">
                <a:srgbClr val="3C7BC7">
                  <a:alpha val="100000"/>
                </a:srgbClr>
              </a:gs>
              <a:gs pos="100000">
                <a:srgbClr val="3A7CCB">
                  <a:alpha val="100000"/>
                </a:srgbClr>
              </a:gs>
            </a:gsLst>
            <a:lin ang="5400000"/>
            <a:tileRect/>
          </a:gradFill>
          <a:ln w="9525" cap="flat" cmpd="sng">
            <a:solidFill>
              <a:srgbClr val="4A7EBB"/>
            </a:solidFill>
            <a:prstDash val="solid"/>
            <a:miter/>
            <a:headEnd type="none" w="med" len="med"/>
            <a:tailEnd type="none" w="med" len="med"/>
          </a:ln>
          <a:effectLst>
            <a:outerShdw dist="23000" dir="5400000" algn="ctr" rotWithShape="0">
              <a:srgbClr val="000000">
                <a:alpha val="25000"/>
              </a:srgbClr>
            </a:outerShdw>
          </a:effectLst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FFFFFF"/>
                </a:solidFill>
                <a:latin typeface="Arial" panose="020B0604020202020204" pitchFamily="34" charset="0"/>
              </a:rPr>
              <a:t>三、分子间的作用力</a:t>
            </a:r>
            <a:endParaRPr lang="zh-CN" altLang="en-US" sz="32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4356" name="文本框 14355"/>
          <p:cNvSpPr txBox="1"/>
          <p:nvPr/>
        </p:nvSpPr>
        <p:spPr>
          <a:xfrm>
            <a:off x="1955800" y="6219154"/>
            <a:ext cx="8099425" cy="521970"/>
          </a:xfrm>
          <a:prstGeom prst="rect">
            <a:avLst/>
          </a:prstGeom>
          <a:solidFill>
            <a:srgbClr val="FFCC99"/>
          </a:solidFill>
          <a:ln w="25400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  <a:effectLst>
            <a:outerShdw dist="107763" dir="2699999" algn="ctr" rotWithShape="0">
              <a:srgbClr val="808080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r>
              <a:rPr lang="zh-CN" altLang="en-US" sz="2800" dirty="0">
                <a:solidFill>
                  <a:srgbClr val="0066CC"/>
                </a:solidFill>
                <a:latin typeface="楷体_GB2312" pitchFamily="49" charset="-122"/>
              </a:rPr>
              <a:t>　　实验表明，分子间同时存在引力和斥力。</a:t>
            </a:r>
            <a:endParaRPr lang="zh-CN" altLang="en-US" sz="2800" dirty="0">
              <a:solidFill>
                <a:srgbClr val="0066CC"/>
              </a:solidFill>
              <a:latin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5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Box 2"/>
          <p:cNvSpPr txBox="1"/>
          <p:nvPr/>
        </p:nvSpPr>
        <p:spPr>
          <a:xfrm>
            <a:off x="1904285" y="810364"/>
            <a:ext cx="8145463" cy="6299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2800">
                <a:latin typeface="Times New Roman" panose="02020603050405020304" pitchFamily="18" charset="0"/>
              </a:rPr>
              <a:t>2</a:t>
            </a:r>
            <a:r>
              <a:rPr lang="zh-CN" altLang="en-US" sz="2800" dirty="0">
                <a:latin typeface="宋体" panose="02010600030101010101" pitchFamily="2" charset="-122"/>
              </a:rPr>
              <a:t>．固体、液体、气体</a:t>
            </a:r>
            <a:r>
              <a:rPr lang="zh-CN" altLang="en-US" sz="2800" dirty="0">
                <a:latin typeface="Arial" panose="020B0604020202020204" pitchFamily="34" charset="0"/>
              </a:rPr>
              <a:t>物质的宏观特性和微观</a:t>
            </a:r>
            <a:r>
              <a:rPr lang="zh-CN" altLang="en-US" sz="2800" dirty="0">
                <a:latin typeface="宋体" panose="02010600030101010101" pitchFamily="2" charset="-122"/>
              </a:rPr>
              <a:t>描述</a:t>
            </a:r>
            <a:endParaRPr lang="zh-CN" altLang="en-US" sz="2800" dirty="0">
              <a:latin typeface="宋体" panose="02010600030101010101" pitchFamily="2" charset="-122"/>
            </a:endParaRPr>
          </a:p>
        </p:txBody>
      </p:sp>
      <p:grpSp>
        <p:nvGrpSpPr>
          <p:cNvPr id="15375" name="组合 15374"/>
          <p:cNvGrpSpPr/>
          <p:nvPr/>
        </p:nvGrpSpPr>
        <p:grpSpPr>
          <a:xfrm>
            <a:off x="1904285" y="1534264"/>
            <a:ext cx="7939088" cy="3144837"/>
            <a:chOff x="317" y="799"/>
            <a:chExt cx="5001" cy="1981"/>
          </a:xfrm>
        </p:grpSpPr>
        <p:pic>
          <p:nvPicPr>
            <p:cNvPr id="15365" name="图片 15364" descr="13-1-5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17" y="799"/>
              <a:ext cx="1787" cy="1652"/>
            </a:xfrm>
            <a:prstGeom prst="rect">
              <a:avLst/>
            </a:prstGeom>
            <a:noFill/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  <a:effectLst>
              <a:outerShdw dist="107763" dir="2699999" algn="ctr" rotWithShape="0">
                <a:srgbClr val="808080">
                  <a:alpha val="50000"/>
                </a:srgbClr>
              </a:outerShdw>
            </a:effectLst>
          </p:spPr>
        </p:pic>
        <p:pic>
          <p:nvPicPr>
            <p:cNvPr id="15366" name="图片 15365" descr="13-1-6"/>
            <p:cNvPicPr/>
            <p:nvPr/>
          </p:nvPicPr>
          <p:blipFill>
            <a:blip r:embed="rId2"/>
            <a:stretch>
              <a:fillRect/>
            </a:stretch>
          </p:blipFill>
          <p:spPr>
            <a:xfrm>
              <a:off x="3929" y="801"/>
              <a:ext cx="1374" cy="1671"/>
            </a:xfrm>
            <a:prstGeom prst="rect">
              <a:avLst/>
            </a:prstGeom>
            <a:noFill/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  <a:effectLst>
              <a:outerShdw dist="107763" dir="2699999" algn="ctr" rotWithShape="0">
                <a:srgbClr val="808080">
                  <a:alpha val="50000"/>
                </a:srgbClr>
              </a:outerShdw>
            </a:effectLst>
          </p:spPr>
        </p:pic>
        <p:pic>
          <p:nvPicPr>
            <p:cNvPr id="15367" name="图片 15366" descr="13-1-7-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273" y="801"/>
              <a:ext cx="1369" cy="1644"/>
            </a:xfrm>
            <a:prstGeom prst="rect">
              <a:avLst/>
            </a:prstGeom>
            <a:noFill/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  <a:effectLst>
              <a:outerShdw dist="107763" dir="2699999" algn="ctr" rotWithShape="0">
                <a:srgbClr val="808080">
                  <a:alpha val="50000"/>
                </a:srgbClr>
              </a:outerShdw>
            </a:effectLst>
          </p:spPr>
        </p:pic>
        <p:sp>
          <p:nvSpPr>
            <p:cNvPr id="15368" name="TextBox 2"/>
            <p:cNvSpPr txBox="1"/>
            <p:nvPr/>
          </p:nvSpPr>
          <p:spPr>
            <a:xfrm>
              <a:off x="386" y="2480"/>
              <a:ext cx="1684" cy="30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2000" dirty="0">
                  <a:solidFill>
                    <a:schemeClr val="tx2"/>
                  </a:solidFill>
                  <a:latin typeface="宋体" panose="02010600030101010101" pitchFamily="2" charset="-122"/>
                </a:rPr>
                <a:t>固体分子间距</a:t>
              </a:r>
              <a:endParaRPr lang="zh-CN" altLang="en-US" sz="2000" dirty="0">
                <a:solidFill>
                  <a:schemeClr val="tx2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15369" name="TextBox 2"/>
            <p:cNvSpPr txBox="1"/>
            <p:nvPr/>
          </p:nvSpPr>
          <p:spPr>
            <a:xfrm>
              <a:off x="2200" y="2480"/>
              <a:ext cx="1559" cy="30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2000" dirty="0">
                  <a:solidFill>
                    <a:schemeClr val="tx2"/>
                  </a:solidFill>
                  <a:latin typeface="宋体" panose="02010600030101010101" pitchFamily="2" charset="-122"/>
                </a:rPr>
                <a:t>液体分子间距</a:t>
              </a:r>
              <a:endParaRPr lang="zh-CN" altLang="en-US" sz="2000" dirty="0">
                <a:solidFill>
                  <a:schemeClr val="tx2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15370" name="TextBox 2"/>
            <p:cNvSpPr txBox="1"/>
            <p:nvPr/>
          </p:nvSpPr>
          <p:spPr>
            <a:xfrm>
              <a:off x="3986" y="2474"/>
              <a:ext cx="1332" cy="30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2000" dirty="0">
                  <a:solidFill>
                    <a:schemeClr val="tx2"/>
                  </a:solidFill>
                  <a:latin typeface="宋体" panose="02010600030101010101" pitchFamily="2" charset="-122"/>
                </a:rPr>
                <a:t>气体分子间距</a:t>
              </a:r>
              <a:endParaRPr lang="zh-CN" altLang="en-US" sz="2000" dirty="0">
                <a:solidFill>
                  <a:schemeClr val="tx2"/>
                </a:solidFill>
                <a:latin typeface="宋体" panose="02010600030101010101" pitchFamily="2" charset="-122"/>
              </a:endParaRPr>
            </a:p>
          </p:txBody>
        </p:sp>
      </p:grpSp>
      <p:sp>
        <p:nvSpPr>
          <p:cNvPr id="15374" name="TextBox 4"/>
          <p:cNvSpPr/>
          <p:nvPr/>
        </p:nvSpPr>
        <p:spPr>
          <a:xfrm>
            <a:off x="1904285" y="4733076"/>
            <a:ext cx="8153400" cy="2011202"/>
          </a:xfrm>
          <a:prstGeom prst="roundRect">
            <a:avLst>
              <a:gd name="adj" fmla="val 16667"/>
            </a:avLst>
          </a:prstGeom>
          <a:solidFill>
            <a:srgbClr val="FFDB93"/>
          </a:solidFill>
          <a:ln w="28575" cap="flat" cmpd="sng">
            <a:solidFill>
              <a:srgbClr val="C00000"/>
            </a:solidFill>
            <a:prstDash val="solid"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2800" dirty="0">
                <a:solidFill>
                  <a:srgbClr val="000000"/>
                </a:solidFill>
                <a:latin typeface="Arial" panose="020B0604020202020204" pitchFamily="34" charset="0"/>
              </a:rPr>
              <a:t>　　</a:t>
            </a:r>
            <a:r>
              <a:rPr lang="zh-CN" altLang="en-US" sz="2800" dirty="0">
                <a:latin typeface="Arial" panose="020B0604020202020204" pitchFamily="34" charset="0"/>
              </a:rPr>
              <a:t>分子间距决定了分子间的作用力，从而决定了固体、液体和气体的特征。</a:t>
            </a:r>
            <a:endParaRPr lang="zh-CN" altLang="en-US" sz="2800" dirty="0">
              <a:latin typeface="Arial" panose="020B0604020202020204" pitchFamily="34" charset="0"/>
            </a:endParaRPr>
          </a:p>
          <a:p>
            <a:r>
              <a:rPr lang="zh-CN" altLang="en-US" sz="2800" dirty="0">
                <a:latin typeface="Arial" panose="020B0604020202020204" pitchFamily="34" charset="0"/>
              </a:rPr>
              <a:t>　　气体分子之间的距离就很远，彼此之间几乎没有相互作用力。</a:t>
            </a:r>
            <a:endParaRPr lang="zh-CN" altLang="en-US" sz="28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7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/>
          <p:nvPr/>
        </p:nvGraphicFramePr>
        <p:xfrm>
          <a:off x="1590112" y="2580014"/>
          <a:ext cx="9172575" cy="331025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64920"/>
                <a:gridCol w="1770380"/>
                <a:gridCol w="1854200"/>
                <a:gridCol w="2141220"/>
                <a:gridCol w="2141855"/>
              </a:tblGrid>
              <a:tr h="630555">
                <a:tc rowSpan="2"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物态</a:t>
                      </a:r>
                      <a:endParaRPr lang="en-US" altLang="en-US" sz="2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微观特性</a:t>
                      </a:r>
                      <a:endParaRPr lang="en-US" altLang="en-US" sz="2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宏观特性</a:t>
                      </a:r>
                      <a:endParaRPr lang="en-US" altLang="en-US" sz="2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788035">
                <a:tc vMerge="1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分子间距离</a:t>
                      </a:r>
                      <a:endParaRPr lang="en-US" altLang="en-US" sz="2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分子间作用力</a:t>
                      </a:r>
                      <a:endParaRPr lang="en-US" altLang="en-US" sz="2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有无固定形状</a:t>
                      </a:r>
                      <a:endParaRPr lang="en-US" altLang="en-US" sz="2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有无固定体积</a:t>
                      </a:r>
                      <a:endParaRPr lang="en-US" altLang="en-US" sz="2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3119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固态</a:t>
                      </a:r>
                      <a:endParaRPr lang="en-US" altLang="en-US" sz="2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2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很大</a:t>
                      </a:r>
                      <a:endParaRPr lang="en-US" altLang="en-US" sz="2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2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2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2992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液态</a:t>
                      </a:r>
                      <a:endParaRPr lang="en-US" altLang="en-US" sz="2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较大</a:t>
                      </a:r>
                      <a:endParaRPr lang="en-US" altLang="en-US" sz="2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较大</a:t>
                      </a:r>
                      <a:endParaRPr lang="en-US" altLang="en-US" sz="2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2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2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3055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气态</a:t>
                      </a:r>
                      <a:endParaRPr lang="en-US" altLang="en-US" sz="2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很大</a:t>
                      </a:r>
                      <a:endParaRPr lang="en-US" altLang="en-US" sz="2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2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2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en-US" sz="2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0" name="文本框 99"/>
          <p:cNvSpPr txBox="1"/>
          <p:nvPr/>
        </p:nvSpPr>
        <p:spPr>
          <a:xfrm>
            <a:off x="2469587" y="1599574"/>
            <a:ext cx="629348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/>
            <a:r>
              <a:rPr lang="en-US" altLang="zh-CN" sz="28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lang="zh-CN" sz="28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、分子间作用力与物质状态的关系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213807" y="4115444"/>
            <a:ext cx="11766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</a:rPr>
              <a:t>很小</a:t>
            </a:r>
            <a:endParaRPr lang="zh-CN" altLang="en-US" sz="2400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003872" y="5417829"/>
            <a:ext cx="15640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</a:rPr>
              <a:t>几乎没有</a:t>
            </a:r>
            <a:endParaRPr lang="zh-CN" altLang="en-US" sz="2400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731072" y="4115444"/>
            <a:ext cx="16275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</a:rPr>
              <a:t>有</a:t>
            </a:r>
            <a:endParaRPr lang="zh-CN" altLang="en-US" sz="2400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946587" y="4090679"/>
            <a:ext cx="12141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</a:rPr>
              <a:t>有</a:t>
            </a:r>
            <a:endParaRPr lang="zh-CN" altLang="en-US" sz="2400">
              <a:solidFill>
                <a:srgbClr val="FF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781237" y="4779019"/>
            <a:ext cx="14897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</a:rPr>
              <a:t>没有</a:t>
            </a:r>
            <a:endParaRPr lang="zh-CN" altLang="en-US" sz="2400">
              <a:solidFill>
                <a:srgbClr val="FF00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946587" y="4779019"/>
            <a:ext cx="11391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</a:rPr>
              <a:t>有</a:t>
            </a:r>
            <a:endParaRPr lang="zh-CN" altLang="en-US" sz="2400">
              <a:solidFill>
                <a:srgbClr val="FF0000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831402" y="5405129"/>
            <a:ext cx="10636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</a:rPr>
              <a:t>没有</a:t>
            </a:r>
            <a:endParaRPr lang="zh-CN" altLang="en-US" sz="2400">
              <a:solidFill>
                <a:srgbClr val="FF0000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971352" y="5317499"/>
            <a:ext cx="1402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</a:rPr>
              <a:t>没有</a:t>
            </a:r>
            <a:endParaRPr lang="zh-CN" altLang="en-US" sz="24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Box 4"/>
          <p:cNvSpPr/>
          <p:nvPr/>
        </p:nvSpPr>
        <p:spPr>
          <a:xfrm>
            <a:off x="1776904" y="2163629"/>
            <a:ext cx="8034337" cy="1533431"/>
          </a:xfrm>
          <a:prstGeom prst="roundRect">
            <a:avLst>
              <a:gd name="adj" fmla="val 16667"/>
            </a:avLst>
          </a:prstGeom>
          <a:solidFill>
            <a:srgbClr val="FFDB93"/>
          </a:solidFill>
          <a:ln w="28575" cap="flat" cmpd="sng">
            <a:solidFill>
              <a:srgbClr val="C00000"/>
            </a:solidFill>
            <a:prstDash val="solid"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2800" dirty="0">
                <a:solidFill>
                  <a:srgbClr val="000000"/>
                </a:solidFill>
                <a:latin typeface="Arial" panose="020B0604020202020204" pitchFamily="34" charset="0"/>
              </a:rPr>
              <a:t>　　常见的物质是由分子、原子构成的；物质内的分子在不停地做热运动；分子之间存在引力和斥力。</a:t>
            </a:r>
            <a:endParaRPr lang="zh-CN" altLang="en-US" sz="2800" dirty="0">
              <a:solidFill>
                <a:srgbClr val="CC0000"/>
              </a:solidFill>
              <a:latin typeface="宋体" panose="02010600030101010101" pitchFamily="2" charset="-122"/>
            </a:endParaRPr>
          </a:p>
        </p:txBody>
      </p:sp>
      <p:sp>
        <p:nvSpPr>
          <p:cNvPr id="16387" name="TextBox 4"/>
          <p:cNvSpPr/>
          <p:nvPr/>
        </p:nvSpPr>
        <p:spPr>
          <a:xfrm>
            <a:off x="1781666" y="4651241"/>
            <a:ext cx="8061325" cy="2011202"/>
          </a:xfrm>
          <a:prstGeom prst="roundRect">
            <a:avLst>
              <a:gd name="adj" fmla="val 16667"/>
            </a:avLst>
          </a:prstGeom>
          <a:solidFill>
            <a:srgbClr val="FFDB93"/>
          </a:solidFill>
          <a:ln w="28575" cap="flat" cmpd="sng">
            <a:solidFill>
              <a:srgbClr val="C00000"/>
            </a:solidFill>
            <a:prstDash val="solid"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2800" dirty="0">
                <a:solidFill>
                  <a:srgbClr val="000000"/>
                </a:solidFill>
                <a:latin typeface="Arial" panose="020B0604020202020204" pitchFamily="34" charset="0"/>
              </a:rPr>
              <a:t>　　分子的世界我们无法观察，但是却能通过实验，得到分子在运动和分子间存在作用力的事实，</a:t>
            </a:r>
            <a:r>
              <a:rPr lang="zh-CN" altLang="en-US" sz="2800" dirty="0">
                <a:latin typeface="Arial" panose="020B0604020202020204" pitchFamily="34" charset="0"/>
              </a:rPr>
              <a:t>通过直接感知的现象，推测无法直接感知的事实，这是物理学中常用的方法。</a:t>
            </a:r>
            <a:endParaRPr lang="zh-CN" altLang="en-US" sz="2800" dirty="0">
              <a:solidFill>
                <a:srgbClr val="CC0000"/>
              </a:solidFill>
              <a:latin typeface="宋体" panose="02010600030101010101" pitchFamily="2" charset="-122"/>
            </a:endParaRPr>
          </a:p>
        </p:txBody>
      </p:sp>
      <p:sp>
        <p:nvSpPr>
          <p:cNvPr id="16388" name="文本框 16387"/>
          <p:cNvSpPr txBox="1"/>
          <p:nvPr/>
        </p:nvSpPr>
        <p:spPr>
          <a:xfrm>
            <a:off x="1762616" y="1487354"/>
            <a:ext cx="4814888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1</a:t>
            </a:r>
            <a:r>
              <a:rPr lang="zh-CN" altLang="en-US" sz="2800" dirty="0">
                <a:solidFill>
                  <a:srgbClr val="000000"/>
                </a:solidFill>
                <a:latin typeface="Arial" panose="020B0604020202020204" pitchFamily="34" charset="0"/>
              </a:rPr>
              <a:t>．分子动理论的初步知识</a:t>
            </a:r>
            <a:endParaRPr lang="zh-CN" altLang="en-US" sz="280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6389" name="文本框 16388"/>
          <p:cNvSpPr txBox="1"/>
          <p:nvPr/>
        </p:nvSpPr>
        <p:spPr>
          <a:xfrm>
            <a:off x="1762616" y="4008304"/>
            <a:ext cx="3465513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2</a:t>
            </a:r>
            <a:r>
              <a:rPr lang="zh-CN" altLang="en-US" sz="2800" dirty="0">
                <a:solidFill>
                  <a:srgbClr val="000000"/>
                </a:solidFill>
                <a:latin typeface="Arial" panose="020B0604020202020204" pitchFamily="34" charset="0"/>
              </a:rPr>
              <a:t>．物理方法小结</a:t>
            </a:r>
            <a:endParaRPr lang="zh-CN" altLang="en-US" sz="280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6392" name="矩形 4"/>
          <p:cNvSpPr/>
          <p:nvPr/>
        </p:nvSpPr>
        <p:spPr>
          <a:xfrm>
            <a:off x="1687051" y="820604"/>
            <a:ext cx="3027680" cy="583565"/>
          </a:xfrm>
          <a:prstGeom prst="rect">
            <a:avLst/>
          </a:prstGeom>
          <a:gradFill rotWithShape="1">
            <a:gsLst>
              <a:gs pos="0">
                <a:srgbClr val="2C5D98">
                  <a:alpha val="100000"/>
                </a:srgbClr>
              </a:gs>
              <a:gs pos="80000">
                <a:srgbClr val="3C7BC7">
                  <a:alpha val="100000"/>
                </a:srgbClr>
              </a:gs>
              <a:gs pos="100000">
                <a:srgbClr val="3A7CCB">
                  <a:alpha val="100000"/>
                </a:srgbClr>
              </a:gs>
            </a:gsLst>
            <a:lin ang="5400000"/>
            <a:tileRect/>
          </a:gradFill>
          <a:ln w="9525" cap="flat" cmpd="sng">
            <a:solidFill>
              <a:srgbClr val="4A7EBB"/>
            </a:solidFill>
            <a:prstDash val="solid"/>
            <a:miter/>
            <a:headEnd type="none" w="med" len="med"/>
            <a:tailEnd type="none" w="med" len="med"/>
          </a:ln>
          <a:effectLst>
            <a:outerShdw dist="23000" dir="5400000" algn="ctr" rotWithShape="0">
              <a:srgbClr val="000000">
                <a:alpha val="25000"/>
              </a:srgbClr>
            </a:outerShdw>
          </a:effectLst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FFFFFF"/>
                </a:solidFill>
                <a:latin typeface="Arial" panose="020B0604020202020204" pitchFamily="34" charset="0"/>
              </a:rPr>
              <a:t>四、分子动理论</a:t>
            </a:r>
            <a:endParaRPr lang="zh-CN" altLang="en-US" sz="32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 bldLvl="0" animBg="1"/>
      <p:bldP spid="16387" grpId="0" bldLvl="0" animBg="1"/>
      <p:bldP spid="1638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709035" y="2829560"/>
            <a:ext cx="477393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orthographicFront"/>
              <a:lightRig rig="threePt" dir="t">
                <a:rot lat="0" lon="0" rev="0"/>
              </a:lightRig>
            </a:scene3d>
            <a:sp3d extrusionH="120650" prstMaterial="matte"/>
          </a:bodyPr>
          <a:p>
            <a:pPr algn="ctr"/>
            <a:r>
              <a:rPr lang="zh-CN" altLang="zh-CN" sz="7200" b="1">
                <a:ln>
                  <a:gradFill>
                    <a:gsLst>
                      <a:gs pos="98000">
                        <a:srgbClr val="F88C89"/>
                      </a:gs>
                      <a:gs pos="86000">
                        <a:srgbClr val="F8D078"/>
                      </a:gs>
                      <a:gs pos="73000">
                        <a:srgbClr val="BAD172"/>
                      </a:gs>
                      <a:gs pos="62000">
                        <a:srgbClr val="BEC7AF"/>
                      </a:gs>
                      <a:gs pos="50000">
                        <a:srgbClr val="83D9E3"/>
                      </a:gs>
                      <a:gs pos="37000">
                        <a:srgbClr val="9C61DF"/>
                      </a:gs>
                      <a:gs pos="24000">
                        <a:srgbClr val="CA78E1"/>
                      </a:gs>
                      <a:gs pos="12000">
                        <a:srgbClr val="E564DF"/>
                      </a:gs>
                      <a:gs pos="0">
                        <a:srgbClr val="F86CC0"/>
                      </a:gs>
                    </a:gsLst>
                    <a:lin ang="0"/>
                  </a:gradFill>
                </a:ln>
                <a:gradFill>
                  <a:gsLst>
                    <a:gs pos="79000">
                      <a:srgbClr val="CCFF66"/>
                    </a:gs>
                    <a:gs pos="94000">
                      <a:srgbClr val="FFFF00">
                        <a:alpha val="50000"/>
                      </a:srgbClr>
                    </a:gs>
                    <a:gs pos="70000">
                      <a:srgbClr val="00FF00">
                        <a:alpha val="13000"/>
                      </a:srgbClr>
                    </a:gs>
                    <a:gs pos="56000">
                      <a:srgbClr val="00FFFF">
                        <a:alpha val="50000"/>
                      </a:srgbClr>
                    </a:gs>
                    <a:gs pos="43000">
                      <a:srgbClr val="00FFFF">
                        <a:alpha val="13000"/>
                      </a:srgbClr>
                    </a:gs>
                    <a:gs pos="22000">
                      <a:srgbClr val="FF00FF">
                        <a:alpha val="50000"/>
                      </a:srgbClr>
                    </a:gs>
                    <a:gs pos="33000">
                      <a:srgbClr val="9900FF">
                        <a:alpha val="50000"/>
                      </a:srgbClr>
                    </a:gs>
                    <a:gs pos="5000">
                      <a:srgbClr val="FF00FF">
                        <a:alpha val="50000"/>
                      </a:srgbClr>
                    </a:gs>
                    <a:gs pos="0">
                      <a:srgbClr val="FF3300">
                        <a:alpha val="50000"/>
                      </a:srgbClr>
                    </a:gs>
                    <a:gs pos="100000">
                      <a:srgbClr val="FF3300">
                        <a:alpha val="30000"/>
                      </a:srgbClr>
                    </a:gs>
                  </a:gsLst>
                  <a:lin ang="0"/>
                </a:gradFill>
                <a:effectLst>
                  <a:outerShdw blurRad="50800" dist="38100" algn="l" rotWithShape="0">
                    <a:srgbClr val="CC00CC">
                      <a:alpha val="40000"/>
                    </a:srgbClr>
                  </a:outerShdw>
                </a:effectLst>
              </a:rPr>
              <a:t>同学们再见</a:t>
            </a:r>
            <a:endParaRPr lang="zh-CN" altLang="zh-CN" sz="7200" b="1">
              <a:ln>
                <a:gradFill>
                  <a:gsLst>
                    <a:gs pos="98000">
                      <a:srgbClr val="F88C89"/>
                    </a:gs>
                    <a:gs pos="86000">
                      <a:srgbClr val="F8D078"/>
                    </a:gs>
                    <a:gs pos="73000">
                      <a:srgbClr val="BAD172"/>
                    </a:gs>
                    <a:gs pos="62000">
                      <a:srgbClr val="BEC7AF"/>
                    </a:gs>
                    <a:gs pos="50000">
                      <a:srgbClr val="83D9E3"/>
                    </a:gs>
                    <a:gs pos="37000">
                      <a:srgbClr val="9C61DF"/>
                    </a:gs>
                    <a:gs pos="24000">
                      <a:srgbClr val="CA78E1"/>
                    </a:gs>
                    <a:gs pos="12000">
                      <a:srgbClr val="E564DF"/>
                    </a:gs>
                    <a:gs pos="0">
                      <a:srgbClr val="F86CC0"/>
                    </a:gs>
                  </a:gsLst>
                  <a:lin ang="0"/>
                </a:gradFill>
              </a:ln>
              <a:gradFill>
                <a:gsLst>
                  <a:gs pos="79000">
                    <a:srgbClr val="CCFF66"/>
                  </a:gs>
                  <a:gs pos="94000">
                    <a:srgbClr val="FFFF00">
                      <a:alpha val="50000"/>
                    </a:srgbClr>
                  </a:gs>
                  <a:gs pos="70000">
                    <a:srgbClr val="00FF00">
                      <a:alpha val="13000"/>
                    </a:srgbClr>
                  </a:gs>
                  <a:gs pos="56000">
                    <a:srgbClr val="00FFFF">
                      <a:alpha val="50000"/>
                    </a:srgbClr>
                  </a:gs>
                  <a:gs pos="43000">
                    <a:srgbClr val="00FFFF">
                      <a:alpha val="13000"/>
                    </a:srgbClr>
                  </a:gs>
                  <a:gs pos="22000">
                    <a:srgbClr val="FF00FF">
                      <a:alpha val="50000"/>
                    </a:srgbClr>
                  </a:gs>
                  <a:gs pos="33000">
                    <a:srgbClr val="9900FF">
                      <a:alpha val="50000"/>
                    </a:srgbClr>
                  </a:gs>
                  <a:gs pos="5000">
                    <a:srgbClr val="FF00FF">
                      <a:alpha val="50000"/>
                    </a:srgbClr>
                  </a:gs>
                  <a:gs pos="0">
                    <a:srgbClr val="FF3300">
                      <a:alpha val="50000"/>
                    </a:srgbClr>
                  </a:gs>
                  <a:gs pos="100000">
                    <a:srgbClr val="FF3300">
                      <a:alpha val="30000"/>
                    </a:srgbClr>
                  </a:gs>
                </a:gsLst>
                <a:lin ang="0"/>
              </a:gradFill>
              <a:effectLst>
                <a:outerShdw blurRad="50800" dist="38100" algn="l" rotWithShape="0">
                  <a:srgbClr val="CC00CC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827405" y="1096010"/>
            <a:ext cx="5793105" cy="51695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 fontAlgn="auto">
              <a:lnSpc>
                <a:spcPct val="150000"/>
              </a:lnSpc>
            </a:pPr>
            <a:r>
              <a:rPr lang="zh-CN" sz="2400" b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怒掷酒瓶振国威</a:t>
            </a:r>
            <a:r>
              <a:rPr lang="en-US" sz="2400" b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</a:t>
            </a:r>
            <a:r>
              <a:rPr lang="zh-CN" sz="2400" b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香惊四座夺金奖</a:t>
            </a:r>
            <a:endParaRPr lang="zh-CN" sz="2400" b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266700" fontAlgn="auto">
              <a:lnSpc>
                <a:spcPct val="150000"/>
              </a:lnSpc>
            </a:pPr>
            <a:r>
              <a:rPr lang="zh-CN" sz="24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1915年，巴拿马国际博览会上，中国馆正式开幕后，贫弱的中国政府送出的包装简陋茅台酒未能引起评委重视。我国代表急中生智，拿起一瓶茅台酒佯装失手，酒瓶嘭的破在地上，陶罐一破，顿时浓郁的酒香征服了评委，茅台酒获得金奖，从此享誉全球。</a:t>
            </a:r>
            <a:endParaRPr lang="zh-CN" sz="24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266700" fontAlgn="auto">
              <a:lnSpc>
                <a:spcPct val="150000"/>
              </a:lnSpc>
            </a:pPr>
            <a:endParaRPr lang="zh-CN" altLang="en-US" sz="2800" b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3" name="图片 2" descr="e442df88d1da6452256f32be95a6396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16750" y="1504315"/>
            <a:ext cx="4403090" cy="464883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748030" y="5743575"/>
            <a:ext cx="58724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sz="28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这酒香是如何进入宾客鼻子里的呢？</a:t>
            </a:r>
            <a:endParaRPr lang="zh-CN" altLang="en-US" sz="280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6"/>
          <p:cNvSpPr/>
          <p:nvPr/>
        </p:nvSpPr>
        <p:spPr>
          <a:xfrm>
            <a:off x="1917164" y="3661066"/>
            <a:ext cx="8189913" cy="21583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dirty="0">
                <a:solidFill>
                  <a:srgbClr val="0066CC"/>
                </a:solidFill>
                <a:latin typeface="Arial" panose="020B0604020202020204" pitchFamily="34" charset="0"/>
              </a:rPr>
              <a:t>　　如何了解构成物体的分子的情况？</a:t>
            </a:r>
            <a:endParaRPr lang="zh-CN" altLang="en-US" sz="2800" dirty="0">
              <a:solidFill>
                <a:srgbClr val="0066CC"/>
              </a:solidFill>
              <a:latin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endParaRPr lang="zh-CN" altLang="en-US" sz="2800" dirty="0">
              <a:solidFill>
                <a:srgbClr val="0066CC"/>
              </a:solidFill>
              <a:latin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2800" dirty="0">
                <a:latin typeface="Arial" panose="020B0604020202020204" pitchFamily="34" charset="0"/>
              </a:rPr>
              <a:t>　　通过物体的一些宏观表现来推断构成物体的分子的情况。</a:t>
            </a:r>
            <a:endParaRPr lang="zh-CN" altLang="en-US" sz="2800" dirty="0">
              <a:latin typeface="Arial" panose="020B0604020202020204" pitchFamily="34" charset="0"/>
            </a:endParaRPr>
          </a:p>
        </p:txBody>
      </p:sp>
      <p:sp>
        <p:nvSpPr>
          <p:cNvPr id="8195" name="Rectangle 7"/>
          <p:cNvSpPr/>
          <p:nvPr/>
        </p:nvSpPr>
        <p:spPr>
          <a:xfrm>
            <a:off x="1872714" y="2198661"/>
            <a:ext cx="8234363" cy="11245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dirty="0">
                <a:latin typeface="Times New Roman" panose="02020603050405020304" pitchFamily="18" charset="0"/>
              </a:rPr>
              <a:t>　　常见的物质是由极其微小的粒子——分子、原子构成的。</a:t>
            </a:r>
            <a:endParaRPr lang="zh-CN" altLang="en-US" sz="2800" dirty="0">
              <a:latin typeface="Times New Roman" panose="02020603050405020304" pitchFamily="18" charset="0"/>
            </a:endParaRPr>
          </a:p>
        </p:txBody>
      </p:sp>
      <p:sp>
        <p:nvSpPr>
          <p:cNvPr id="8197" name="矩形 4"/>
          <p:cNvSpPr/>
          <p:nvPr/>
        </p:nvSpPr>
        <p:spPr>
          <a:xfrm>
            <a:off x="1842234" y="1277276"/>
            <a:ext cx="3027680" cy="583565"/>
          </a:xfrm>
          <a:prstGeom prst="rect">
            <a:avLst/>
          </a:prstGeom>
          <a:gradFill rotWithShape="1">
            <a:gsLst>
              <a:gs pos="0">
                <a:srgbClr val="2C5D98">
                  <a:alpha val="100000"/>
                </a:srgbClr>
              </a:gs>
              <a:gs pos="80000">
                <a:srgbClr val="3C7BC7">
                  <a:alpha val="100000"/>
                </a:srgbClr>
              </a:gs>
              <a:gs pos="100000">
                <a:srgbClr val="3A7CCB">
                  <a:alpha val="100000"/>
                </a:srgbClr>
              </a:gs>
            </a:gsLst>
            <a:lin ang="5400000"/>
            <a:tileRect/>
          </a:gradFill>
          <a:ln w="9525" cap="flat" cmpd="sng">
            <a:solidFill>
              <a:srgbClr val="4A7EBB"/>
            </a:solidFill>
            <a:prstDash val="solid"/>
            <a:miter/>
            <a:headEnd type="none" w="med" len="med"/>
            <a:tailEnd type="none" w="med" len="med"/>
          </a:ln>
          <a:effectLst>
            <a:outerShdw dist="23000" dir="5400000" algn="ctr" rotWithShape="0">
              <a:srgbClr val="000000">
                <a:alpha val="25000"/>
              </a:srgbClr>
            </a:outerShdw>
          </a:effectLst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FFFFFF"/>
                </a:solidFill>
                <a:latin typeface="Arial" panose="020B0604020202020204" pitchFamily="34" charset="0"/>
              </a:rPr>
              <a:t>一、物质的构成</a:t>
            </a:r>
            <a:endParaRPr lang="zh-CN" altLang="en-US" sz="32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81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文本框 9217"/>
          <p:cNvSpPr txBox="1"/>
          <p:nvPr/>
        </p:nvSpPr>
        <p:spPr>
          <a:xfrm>
            <a:off x="2020194" y="4934174"/>
            <a:ext cx="8145463" cy="9531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dirty="0">
                <a:latin typeface="宋体" panose="02010600030101010101" pitchFamily="2" charset="-122"/>
              </a:rPr>
              <a:t>　　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分子如此之小，人们通常以10</a:t>
            </a:r>
            <a:r>
              <a:rPr lang="en-US" altLang="zh-CN" sz="2800" baseline="30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-10</a:t>
            </a:r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m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为单位来量度分子。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9219" name="文本框 9218"/>
          <p:cNvSpPr txBox="1"/>
          <p:nvPr/>
        </p:nvSpPr>
        <p:spPr>
          <a:xfrm>
            <a:off x="2010669" y="3988024"/>
            <a:ext cx="4076700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2000" dirty="0">
                <a:solidFill>
                  <a:schemeClr val="tx1"/>
                </a:solidFill>
                <a:latin typeface="Arial" panose="020B0604020202020204" pitchFamily="34" charset="0"/>
              </a:rPr>
              <a:t>电子显微镜下的铝合金易拉罐表面</a:t>
            </a:r>
            <a:endParaRPr lang="zh-CN" altLang="en-US" sz="2000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9220" name="文本框 9219"/>
          <p:cNvSpPr txBox="1"/>
          <p:nvPr/>
        </p:nvSpPr>
        <p:spPr>
          <a:xfrm>
            <a:off x="6474719" y="3988024"/>
            <a:ext cx="3617913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000" dirty="0">
                <a:solidFill>
                  <a:schemeClr val="tx2"/>
                </a:solidFill>
                <a:latin typeface="Arial" panose="020B0604020202020204" pitchFamily="34" charset="0"/>
              </a:rPr>
              <a:t>   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电子显微镜下的金分子</a:t>
            </a:r>
            <a:endParaRPr lang="zh-CN" altLang="en-US" sz="20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9222" name="图片 9221" descr="2786001_151223679000_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15944" y="1289274"/>
            <a:ext cx="1800225" cy="24844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3" name="图片 9222" descr="7895245_002237462305_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9894" y="1422624"/>
            <a:ext cx="1730375" cy="2187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4" name="图片 9223" descr="122526460266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87119" y="1428974"/>
            <a:ext cx="1671638" cy="2159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29" name="矩形 9228"/>
          <p:cNvSpPr/>
          <p:nvPr/>
        </p:nvSpPr>
        <p:spPr>
          <a:xfrm>
            <a:off x="6115944" y="3629249"/>
            <a:ext cx="1844675" cy="314325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9230" name="图片 9229" descr="分子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95557" y="1513112"/>
            <a:ext cx="1844675" cy="21161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2354580" y="2076450"/>
            <a:ext cx="7745730" cy="3322955"/>
          </a:xfrm>
          <a:prstGeom prst="rect">
            <a:avLst/>
          </a:prstGeom>
          <a:solidFill>
            <a:schemeClr val="bg1"/>
          </a:solidFill>
          <a:ln w="3810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indent="266700" fontAlgn="auto">
              <a:lnSpc>
                <a:spcPct val="150000"/>
              </a:lnSpc>
            </a:pPr>
            <a:r>
              <a:rPr lang="zh-CN" sz="28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如果把分子设想成球形,它的直径大约只有百亿分之几米，人们通常用10</a:t>
            </a:r>
            <a:r>
              <a:rPr lang="en-US" sz="2800" b="0" baseline="30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-10</a:t>
            </a:r>
            <a:r>
              <a:rPr lang="zh-CN" sz="28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m为单位来量度。1cm</a:t>
            </a:r>
            <a:r>
              <a:rPr lang="en-US" sz="2800" b="0" baseline="30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lang="zh-CN" sz="28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的空气中大约有</a:t>
            </a:r>
            <a:r>
              <a:rPr lang="en-US" sz="28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2.7×10</a:t>
            </a:r>
            <a:r>
              <a:rPr lang="en-US" sz="2800" b="0" baseline="30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19</a:t>
            </a:r>
            <a:r>
              <a:rPr lang="zh-CN" sz="28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个分子，现在大型计算机每秒100亿次，如果人数数的速度也达到每秒100亿次，要想数完需要80多年。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4"/>
          <p:cNvSpPr/>
          <p:nvPr/>
        </p:nvSpPr>
        <p:spPr>
          <a:xfrm>
            <a:off x="1904285" y="3425276"/>
            <a:ext cx="2114550" cy="521970"/>
          </a:xfrm>
          <a:prstGeom prst="rect">
            <a:avLst/>
          </a:prstGeom>
          <a:gradFill rotWithShape="1">
            <a:gsLst>
              <a:gs pos="0">
                <a:srgbClr val="D1E8FF"/>
              </a:gs>
              <a:gs pos="100000">
                <a:srgbClr val="99CCFF"/>
              </a:gs>
            </a:gsLst>
            <a:lin ang="5400000" scaled="1"/>
            <a:tileRect/>
          </a:gradFill>
          <a:ln w="19050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实验观察</a:t>
            </a:r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endParaRPr lang="en-US" altLang="zh-CN" sz="28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0244" name="Rectangle 8"/>
          <p:cNvSpPr/>
          <p:nvPr/>
        </p:nvSpPr>
        <p:spPr>
          <a:xfrm>
            <a:off x="1904285" y="4152351"/>
            <a:ext cx="231648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Arial" panose="020B0604020202020204" pitchFamily="34" charset="0"/>
              </a:rPr>
              <a:t>气体扩散现象</a:t>
            </a:r>
            <a:endParaRPr lang="zh-CN" altLang="en-US" sz="2800" dirty="0">
              <a:latin typeface="Arial" panose="020B0604020202020204" pitchFamily="34" charset="0"/>
            </a:endParaRPr>
          </a:p>
        </p:txBody>
      </p:sp>
      <p:sp>
        <p:nvSpPr>
          <p:cNvPr id="10248" name="Rectangle 8"/>
          <p:cNvSpPr/>
          <p:nvPr/>
        </p:nvSpPr>
        <p:spPr>
          <a:xfrm>
            <a:off x="6134973" y="6205941"/>
            <a:ext cx="1706880" cy="39878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chemeClr val="tx2"/>
                </a:solidFill>
                <a:latin typeface="Arial" panose="020B0604020202020204" pitchFamily="34" charset="0"/>
              </a:rPr>
              <a:t>气体扩散现象</a:t>
            </a:r>
            <a:endParaRPr lang="zh-CN" altLang="en-US" sz="2000" dirty="0">
              <a:solidFill>
                <a:schemeClr val="tx2"/>
              </a:solidFill>
              <a:latin typeface="Arial" panose="020B0604020202020204" pitchFamily="34" charset="0"/>
            </a:endParaRPr>
          </a:p>
        </p:txBody>
      </p:sp>
      <p:sp>
        <p:nvSpPr>
          <p:cNvPr id="10249" name="Rectangle 10"/>
          <p:cNvSpPr/>
          <p:nvPr/>
        </p:nvSpPr>
        <p:spPr>
          <a:xfrm>
            <a:off x="1904285" y="1734271"/>
            <a:ext cx="8064500" cy="13836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．扩散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　不同的物质在互相接触时，彼此进入对方的现象，叫做扩散。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0252" name="矩形 4"/>
          <p:cNvSpPr/>
          <p:nvPr/>
        </p:nvSpPr>
        <p:spPr>
          <a:xfrm>
            <a:off x="1904285" y="960206"/>
            <a:ext cx="3027680" cy="583565"/>
          </a:xfrm>
          <a:prstGeom prst="rect">
            <a:avLst/>
          </a:prstGeom>
          <a:gradFill rotWithShape="1">
            <a:gsLst>
              <a:gs pos="0">
                <a:srgbClr val="2C5D98">
                  <a:alpha val="100000"/>
                </a:srgbClr>
              </a:gs>
              <a:gs pos="80000">
                <a:srgbClr val="3C7BC7">
                  <a:alpha val="100000"/>
                </a:srgbClr>
              </a:gs>
              <a:gs pos="100000">
                <a:srgbClr val="3A7CCB">
                  <a:alpha val="100000"/>
                </a:srgbClr>
              </a:gs>
            </a:gsLst>
            <a:lin ang="5400000"/>
            <a:tileRect/>
          </a:gradFill>
          <a:ln w="9525" cap="flat" cmpd="sng">
            <a:solidFill>
              <a:srgbClr val="4A7EBB"/>
            </a:solidFill>
            <a:prstDash val="solid"/>
            <a:miter/>
            <a:headEnd type="none" w="med" len="med"/>
            <a:tailEnd type="none" w="med" len="med"/>
          </a:ln>
          <a:effectLst>
            <a:outerShdw dist="23000" dir="5400000" algn="ctr" rotWithShape="0">
              <a:srgbClr val="000000">
                <a:alpha val="25000"/>
              </a:srgbClr>
            </a:outerShdw>
          </a:effectLst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FFFFFF"/>
                </a:solidFill>
                <a:latin typeface="Arial" panose="020B0604020202020204" pitchFamily="34" charset="0"/>
              </a:rPr>
              <a:t>二、分子热运动</a:t>
            </a:r>
            <a:endParaRPr lang="zh-CN" altLang="en-US" sz="32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pic>
        <p:nvPicPr>
          <p:cNvPr id="10253" name="图片 1025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39673" y="3596091"/>
            <a:ext cx="2519362" cy="24606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/>
          <p:nvPr/>
        </p:nvSpPr>
        <p:spPr>
          <a:xfrm>
            <a:off x="1955800" y="1908340"/>
            <a:ext cx="2024063" cy="521970"/>
          </a:xfrm>
          <a:prstGeom prst="rect">
            <a:avLst/>
          </a:prstGeom>
          <a:gradFill rotWithShape="0">
            <a:gsLst>
              <a:gs pos="0">
                <a:srgbClr val="D1E8FF"/>
              </a:gs>
              <a:gs pos="100000">
                <a:srgbClr val="99CCFF"/>
              </a:gs>
            </a:gsLst>
            <a:lin ang="5400000" scaled="1"/>
            <a:tileRect/>
          </a:gradFill>
          <a:ln w="19050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2800" dirty="0">
                <a:latin typeface="宋体" panose="02010600030101010101" pitchFamily="2" charset="-122"/>
              </a:rPr>
              <a:t>实验观察</a:t>
            </a:r>
            <a:r>
              <a:rPr lang="en-US" altLang="zh-CN" sz="2800">
                <a:latin typeface="Times New Roman" panose="02020603050405020304" pitchFamily="18" charset="0"/>
              </a:rPr>
              <a:t>2</a:t>
            </a:r>
            <a:endParaRPr lang="en-US" altLang="zh-CN" sz="2800">
              <a:latin typeface="Times New Roman" panose="02020603050405020304" pitchFamily="18" charset="0"/>
            </a:endParaRPr>
          </a:p>
        </p:txBody>
      </p:sp>
      <p:pic>
        <p:nvPicPr>
          <p:cNvPr id="11268" name="图片 1126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41588" y="3076105"/>
            <a:ext cx="1430337" cy="2970212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1275" name="组合 11274"/>
          <p:cNvGrpSpPr/>
          <p:nvPr/>
        </p:nvGrpSpPr>
        <p:grpSpPr>
          <a:xfrm>
            <a:off x="5330825" y="3031655"/>
            <a:ext cx="4635500" cy="3478212"/>
            <a:chOff x="2398" y="1715"/>
            <a:chExt cx="2920" cy="2191"/>
          </a:xfrm>
        </p:grpSpPr>
        <p:sp>
          <p:nvSpPr>
            <p:cNvPr id="11270" name="TextBox 13"/>
            <p:cNvSpPr txBox="1"/>
            <p:nvPr/>
          </p:nvSpPr>
          <p:spPr>
            <a:xfrm>
              <a:off x="2398" y="3606"/>
              <a:ext cx="2835" cy="30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2000" dirty="0">
                  <a:solidFill>
                    <a:schemeClr val="tx2"/>
                  </a:solidFill>
                  <a:latin typeface="Times New Roman" panose="02020603050405020304" pitchFamily="18" charset="0"/>
                </a:rPr>
                <a:t>　10</a:t>
              </a:r>
              <a:r>
                <a:rPr lang="zh-CN" altLang="en-US" sz="2000" dirty="0">
                  <a:solidFill>
                    <a:schemeClr val="tx2"/>
                  </a:solidFill>
                  <a:latin typeface="宋体" panose="02010600030101010101" pitchFamily="2" charset="-122"/>
                </a:rPr>
                <a:t>日后    　 </a:t>
              </a:r>
              <a:r>
                <a:rPr lang="zh-CN" altLang="en-US" sz="2000" dirty="0">
                  <a:solidFill>
                    <a:schemeClr val="tx2"/>
                  </a:solidFill>
                  <a:latin typeface="Times New Roman" panose="02020603050405020304" pitchFamily="18" charset="0"/>
                </a:rPr>
                <a:t>20</a:t>
              </a:r>
              <a:r>
                <a:rPr lang="zh-CN" altLang="en-US" sz="2000" dirty="0">
                  <a:solidFill>
                    <a:schemeClr val="tx2"/>
                  </a:solidFill>
                  <a:latin typeface="宋体" panose="02010600030101010101" pitchFamily="2" charset="-122"/>
                </a:rPr>
                <a:t>日后     </a:t>
              </a:r>
              <a:r>
                <a:rPr lang="zh-CN" altLang="en-US" sz="2000" dirty="0">
                  <a:solidFill>
                    <a:schemeClr val="tx2"/>
                  </a:solidFill>
                  <a:latin typeface="Times New Roman" panose="02020603050405020304" pitchFamily="18" charset="0"/>
                </a:rPr>
                <a:t>30</a:t>
              </a:r>
              <a:r>
                <a:rPr lang="zh-CN" altLang="en-US" sz="2000" dirty="0">
                  <a:solidFill>
                    <a:schemeClr val="tx2"/>
                  </a:solidFill>
                  <a:latin typeface="宋体" panose="02010600030101010101" pitchFamily="2" charset="-122"/>
                </a:rPr>
                <a:t>日后</a:t>
              </a:r>
              <a:endParaRPr lang="zh-CN" altLang="en-US" sz="2000" b="0" dirty="0">
                <a:solidFill>
                  <a:schemeClr val="tx2"/>
                </a:solidFill>
                <a:latin typeface="Arial" panose="020B0604020202020204" pitchFamily="34" charset="0"/>
              </a:endParaRPr>
            </a:p>
          </p:txBody>
        </p:sp>
        <p:pic>
          <p:nvPicPr>
            <p:cNvPr id="11271" name="图片 1127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426" y="1715"/>
              <a:ext cx="2892" cy="1871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1272" name="Rectangle 8"/>
          <p:cNvSpPr/>
          <p:nvPr/>
        </p:nvSpPr>
        <p:spPr>
          <a:xfrm>
            <a:off x="4983480" y="1908340"/>
            <a:ext cx="231648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Arial" panose="020B0604020202020204" pitchFamily="34" charset="0"/>
              </a:rPr>
              <a:t>液体扩散现象</a:t>
            </a:r>
            <a:endParaRPr lang="zh-CN" altLang="en-US" sz="2800" dirty="0">
              <a:latin typeface="Arial" panose="020B0604020202020204" pitchFamily="34" charset="0"/>
            </a:endParaRPr>
          </a:p>
        </p:txBody>
      </p:sp>
      <p:sp>
        <p:nvSpPr>
          <p:cNvPr id="11274" name="矩形 4"/>
          <p:cNvSpPr/>
          <p:nvPr/>
        </p:nvSpPr>
        <p:spPr>
          <a:xfrm>
            <a:off x="1955800" y="960920"/>
            <a:ext cx="3027680" cy="583565"/>
          </a:xfrm>
          <a:prstGeom prst="rect">
            <a:avLst/>
          </a:prstGeom>
          <a:gradFill rotWithShape="1">
            <a:gsLst>
              <a:gs pos="0">
                <a:srgbClr val="2C5D98">
                  <a:alpha val="100000"/>
                </a:srgbClr>
              </a:gs>
              <a:gs pos="80000">
                <a:srgbClr val="3C7BC7">
                  <a:alpha val="100000"/>
                </a:srgbClr>
              </a:gs>
              <a:gs pos="100000">
                <a:srgbClr val="3A7CCB">
                  <a:alpha val="100000"/>
                </a:srgbClr>
              </a:gs>
            </a:gsLst>
            <a:lin ang="5400000"/>
            <a:tileRect/>
          </a:gradFill>
          <a:ln w="9525" cap="flat" cmpd="sng">
            <a:solidFill>
              <a:srgbClr val="4A7EBB"/>
            </a:solidFill>
            <a:prstDash val="solid"/>
            <a:miter/>
            <a:headEnd type="none" w="med" len="med"/>
            <a:tailEnd type="none" w="med" len="med"/>
          </a:ln>
          <a:effectLst>
            <a:outerShdw dist="23000" dir="5400000" algn="ctr" rotWithShape="0">
              <a:srgbClr val="000000">
                <a:alpha val="25000"/>
              </a:srgbClr>
            </a:outerShdw>
          </a:effectLst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FFFFFF"/>
                </a:solidFill>
                <a:latin typeface="Arial" panose="020B0604020202020204" pitchFamily="34" charset="0"/>
              </a:rPr>
              <a:t>二、分子热运动</a:t>
            </a:r>
            <a:endParaRPr lang="zh-CN" altLang="en-US" sz="32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 Box 4"/>
          <p:cNvSpPr txBox="1"/>
          <p:nvPr/>
        </p:nvSpPr>
        <p:spPr>
          <a:xfrm>
            <a:off x="2290405" y="2619622"/>
            <a:ext cx="2520950" cy="1245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000" dirty="0">
                <a:solidFill>
                  <a:schemeClr val="tx2"/>
                </a:solidFill>
                <a:latin typeface="宋体" panose="02010600030101010101" pitchFamily="2" charset="-122"/>
              </a:rPr>
              <a:t>长时间堆放煤的墙角会变黑，用笤帚扫都扫不干净。</a:t>
            </a:r>
            <a:endParaRPr lang="en-US" altLang="zh-CN" sz="2000">
              <a:solidFill>
                <a:schemeClr val="tx2"/>
              </a:solidFill>
              <a:latin typeface="宋体" panose="02010600030101010101" pitchFamily="2" charset="-122"/>
            </a:endParaRPr>
          </a:p>
        </p:txBody>
      </p:sp>
      <p:pic>
        <p:nvPicPr>
          <p:cNvPr id="12291" name="图片 12290" descr="2a12cfd576ea7af4e807a6ef9eb132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00255" y="1809997"/>
            <a:ext cx="4724400" cy="30432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2" name="Text Box 4"/>
          <p:cNvSpPr txBox="1"/>
          <p:nvPr/>
        </p:nvSpPr>
        <p:spPr>
          <a:xfrm>
            <a:off x="1930042" y="1003547"/>
            <a:ext cx="4140200" cy="6299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800" dirty="0">
                <a:latin typeface="宋体" panose="02010600030101010101" pitchFamily="2" charset="-122"/>
              </a:rPr>
              <a:t>固体间的扩散现象</a:t>
            </a:r>
            <a:endParaRPr lang="zh-CN" altLang="en-US" sz="2800" dirty="0">
              <a:latin typeface="宋体" panose="02010600030101010101" pitchFamily="2" charset="-122"/>
            </a:endParaRPr>
          </a:p>
        </p:txBody>
      </p:sp>
      <p:sp>
        <p:nvSpPr>
          <p:cNvPr id="12295" name="文本框 12294"/>
          <p:cNvSpPr txBox="1"/>
          <p:nvPr/>
        </p:nvSpPr>
        <p:spPr>
          <a:xfrm>
            <a:off x="1930042" y="5319959"/>
            <a:ext cx="8189913" cy="953135"/>
          </a:xfrm>
          <a:prstGeom prst="rect">
            <a:avLst/>
          </a:prstGeom>
          <a:solidFill>
            <a:srgbClr val="FFCC99"/>
          </a:solidFill>
          <a:ln w="25400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  <a:effectLst>
            <a:outerShdw dist="107763" dir="2699999" algn="ctr" rotWithShape="0">
              <a:srgbClr val="808080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r>
              <a:rPr lang="zh-CN" altLang="en-US" sz="2800" dirty="0">
                <a:solidFill>
                  <a:srgbClr val="0066CC"/>
                </a:solidFill>
                <a:latin typeface="楷体_GB2312" pitchFamily="49" charset="-122"/>
              </a:rPr>
              <a:t>　　扩散现象等大量事实表明，一切物质的分子都在不停地做无规则的运动。</a:t>
            </a:r>
            <a:endParaRPr lang="zh-CN" altLang="en-US" sz="2800" dirty="0">
              <a:solidFill>
                <a:srgbClr val="0066CC"/>
              </a:solidFill>
              <a:latin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9" name="图片 13318"/>
          <p:cNvPicPr>
            <a:picLocks noChangeAspect="1"/>
          </p:cNvPicPr>
          <p:nvPr/>
        </p:nvPicPr>
        <p:blipFill>
          <a:blip r:embed="rId1"/>
          <a:srcRect t="4836"/>
          <a:stretch>
            <a:fillRect/>
          </a:stretch>
        </p:blipFill>
        <p:spPr>
          <a:xfrm>
            <a:off x="7748767" y="1107382"/>
            <a:ext cx="3209925" cy="2879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5" name="TextBox 4"/>
          <p:cNvSpPr txBox="1"/>
          <p:nvPr/>
        </p:nvSpPr>
        <p:spPr>
          <a:xfrm>
            <a:off x="841554" y="5776219"/>
            <a:ext cx="8891588" cy="9531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</a:rPr>
              <a:t>提出问题</a:t>
            </a:r>
            <a:r>
              <a:rPr lang="zh-CN" altLang="en-US" sz="2800" dirty="0">
                <a:solidFill>
                  <a:srgbClr val="0066CC"/>
                </a:solidFill>
                <a:latin typeface="Times New Roman" panose="02020603050405020304" pitchFamily="18" charset="0"/>
              </a:rPr>
              <a:t>：腌咸菜往往要十天半个月后菜才会变咸，而炒菜时加盐几分钟后菜就咸了？</a:t>
            </a:r>
            <a:endParaRPr lang="zh-CN" altLang="en-US" sz="2800" dirty="0">
              <a:solidFill>
                <a:srgbClr val="0066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317" name="TextBox 4"/>
          <p:cNvSpPr txBox="1"/>
          <p:nvPr/>
        </p:nvSpPr>
        <p:spPr>
          <a:xfrm>
            <a:off x="1054279" y="1332807"/>
            <a:ext cx="8234363" cy="6076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dirty="0">
                <a:solidFill>
                  <a:srgbClr val="0066CC"/>
                </a:solidFill>
                <a:latin typeface="Times New Roman" panose="02020603050405020304" pitchFamily="18" charset="0"/>
              </a:rPr>
              <a:t>　　构成物质的分子运动的快慢与什么因素有关</a:t>
            </a:r>
            <a:r>
              <a:rPr lang="en-US" altLang="zh-CN" sz="2800">
                <a:solidFill>
                  <a:srgbClr val="0066CC"/>
                </a:solidFill>
                <a:latin typeface="Times New Roman" panose="02020603050405020304" pitchFamily="18" charset="0"/>
              </a:rPr>
              <a:t>?</a:t>
            </a:r>
            <a:endParaRPr lang="en-US" altLang="zh-CN" sz="2800">
              <a:solidFill>
                <a:srgbClr val="0066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318" name="Rectangle 10"/>
          <p:cNvSpPr/>
          <p:nvPr/>
        </p:nvSpPr>
        <p:spPr>
          <a:xfrm>
            <a:off x="1054279" y="813694"/>
            <a:ext cx="3421063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800">
                <a:latin typeface="Times New Roman" panose="02020603050405020304" pitchFamily="18" charset="0"/>
              </a:rPr>
              <a:t>2</a:t>
            </a:r>
            <a:r>
              <a:rPr lang="zh-CN" altLang="en-US" sz="2800" dirty="0">
                <a:latin typeface="Times New Roman" panose="02020603050405020304" pitchFamily="18" charset="0"/>
              </a:rPr>
              <a:t>．分子热运动</a:t>
            </a:r>
            <a:endParaRPr lang="zh-CN" altLang="en-US" sz="2800" dirty="0">
              <a:latin typeface="Times New Roman" panose="02020603050405020304" pitchFamily="18" charset="0"/>
            </a:endParaRPr>
          </a:p>
        </p:txBody>
      </p:sp>
      <p:sp>
        <p:nvSpPr>
          <p:cNvPr id="13320" name="Rectangle 4"/>
          <p:cNvSpPr/>
          <p:nvPr/>
        </p:nvSpPr>
        <p:spPr>
          <a:xfrm>
            <a:off x="1054279" y="2097982"/>
            <a:ext cx="1709738" cy="521970"/>
          </a:xfrm>
          <a:prstGeom prst="rect">
            <a:avLst/>
          </a:prstGeom>
          <a:gradFill rotWithShape="1">
            <a:gsLst>
              <a:gs pos="0">
                <a:srgbClr val="D1E8FF"/>
              </a:gs>
              <a:gs pos="100000">
                <a:srgbClr val="99CCFF"/>
              </a:gs>
            </a:gsLst>
            <a:lin ang="5400000" scaled="1"/>
            <a:tileRect/>
          </a:gradFill>
          <a:ln w="19050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2800" dirty="0">
                <a:latin typeface="Times New Roman" panose="02020603050405020304" pitchFamily="18" charset="0"/>
              </a:rPr>
              <a:t>实验观察</a:t>
            </a:r>
            <a:endParaRPr lang="en-US" altLang="zh-CN" sz="2800">
              <a:latin typeface="Times New Roman" panose="02020603050405020304" pitchFamily="18" charset="0"/>
            </a:endParaRPr>
          </a:p>
        </p:txBody>
      </p:sp>
      <p:sp>
        <p:nvSpPr>
          <p:cNvPr id="13324" name="文本框 13323"/>
          <p:cNvSpPr txBox="1"/>
          <p:nvPr/>
        </p:nvSpPr>
        <p:spPr>
          <a:xfrm>
            <a:off x="1054279" y="3987107"/>
            <a:ext cx="8099425" cy="1383665"/>
          </a:xfrm>
          <a:prstGeom prst="rect">
            <a:avLst/>
          </a:prstGeom>
          <a:solidFill>
            <a:srgbClr val="FFCC99"/>
          </a:solidFill>
          <a:ln w="25400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  <a:effectLst>
            <a:outerShdw dist="107763" dir="2699999" algn="ctr" rotWithShape="0">
              <a:srgbClr val="808080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r>
              <a:rPr lang="zh-CN" altLang="en-US" sz="2800" dirty="0">
                <a:solidFill>
                  <a:srgbClr val="0066CC"/>
                </a:solidFill>
                <a:latin typeface="楷体_GB2312" pitchFamily="49" charset="-122"/>
              </a:rPr>
              <a:t>　　</a:t>
            </a:r>
            <a:r>
              <a:rPr lang="zh-CN" altLang="en-US" sz="2800" dirty="0">
                <a:solidFill>
                  <a:srgbClr val="0066CC"/>
                </a:solidFill>
                <a:latin typeface="Arial" panose="020B0604020202020204" pitchFamily="34" charset="0"/>
              </a:rPr>
              <a:t>分子的运动跟温度有关，温度越高，分子运动越剧烈。我们把分子无规则运动叫做分子的</a:t>
            </a:r>
            <a:r>
              <a:rPr lang="zh-CN" altLang="en-US" sz="2800" dirty="0">
                <a:solidFill>
                  <a:srgbClr val="CC0000"/>
                </a:solidFill>
                <a:latin typeface="Arial" panose="020B0604020202020204" pitchFamily="34" charset="0"/>
              </a:rPr>
              <a:t>热运</a:t>
            </a:r>
            <a:br>
              <a:rPr lang="zh-CN" altLang="en-US" sz="2800" dirty="0">
                <a:solidFill>
                  <a:srgbClr val="CC0000"/>
                </a:solidFill>
                <a:latin typeface="Arial" panose="020B0604020202020204" pitchFamily="34" charset="0"/>
              </a:rPr>
            </a:br>
            <a:r>
              <a:rPr lang="zh-CN" altLang="en-US" sz="2800" dirty="0">
                <a:solidFill>
                  <a:srgbClr val="CC0000"/>
                </a:solidFill>
                <a:latin typeface="Arial" panose="020B0604020202020204" pitchFamily="34" charset="0"/>
              </a:rPr>
              <a:t>动</a:t>
            </a:r>
            <a:r>
              <a:rPr lang="zh-CN" altLang="en-US" sz="2800" dirty="0">
                <a:solidFill>
                  <a:srgbClr val="0066CC"/>
                </a:solidFill>
                <a:latin typeface="Arial" panose="020B0604020202020204" pitchFamily="34" charset="0"/>
              </a:rPr>
              <a:t>。</a:t>
            </a:r>
            <a:endParaRPr lang="zh-CN" altLang="en-US" sz="2800" dirty="0">
              <a:solidFill>
                <a:srgbClr val="0066CC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13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2000"/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13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7" grpId="0"/>
      <p:bldP spid="13320" grpId="0" animBg="1"/>
      <p:bldP spid="13324" grpId="0" animBg="1"/>
    </p:bld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1264</Words>
  <Application>WPS 演示</Application>
  <PresentationFormat>宽屏</PresentationFormat>
  <Paragraphs>178</Paragraphs>
  <Slides>15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7" baseType="lpstr">
      <vt:lpstr>Arial</vt:lpstr>
      <vt:lpstr>宋体</vt:lpstr>
      <vt:lpstr>Wingdings</vt:lpstr>
      <vt:lpstr>黑体</vt:lpstr>
      <vt:lpstr>微软雅黑</vt:lpstr>
      <vt:lpstr>Times New Roman</vt:lpstr>
      <vt:lpstr>楷体_GB2312</vt:lpstr>
      <vt:lpstr>Arial Unicode MS</vt:lpstr>
      <vt:lpstr>Calibri</vt:lpstr>
      <vt:lpstr>Calibri Light</vt:lpstr>
      <vt:lpstr>新宋体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Administrator</cp:lastModifiedBy>
  <cp:revision>5</cp:revision>
  <dcterms:created xsi:type="dcterms:W3CDTF">2018-03-01T02:03:00Z</dcterms:created>
  <dcterms:modified xsi:type="dcterms:W3CDTF">2018-09-05T00:32:20Z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2052-10.1.0.7400</vt:lpwstr>
  </property>
</Properties>
</file>