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notesSlides/notesSlide2.xml" ContentType="application/vnd.openxmlformats-officedocument.presentationml.notesSlide+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notesSlides/notesSlide3.xml" ContentType="application/vnd.openxmlformats-officedocument.presentationml.notesSlide+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notesSlides/notesSlide4.xml" ContentType="application/vnd.openxmlformats-officedocument.presentationml.notesSlide+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notesSlides/notesSlide5.xml" ContentType="application/vnd.openxmlformats-officedocument.presentationml.notesSlide+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519" r:id="rId2"/>
    <p:sldId id="305" r:id="rId3"/>
    <p:sldId id="447" r:id="rId4"/>
    <p:sldId id="511" r:id="rId5"/>
    <p:sldId id="384" r:id="rId6"/>
    <p:sldId id="489" r:id="rId7"/>
    <p:sldId id="490" r:id="rId8"/>
    <p:sldId id="491" r:id="rId9"/>
    <p:sldId id="492" r:id="rId10"/>
    <p:sldId id="510" r:id="rId11"/>
    <p:sldId id="493" r:id="rId12"/>
    <p:sldId id="494" r:id="rId13"/>
    <p:sldId id="495" r:id="rId14"/>
    <p:sldId id="496" r:id="rId15"/>
    <p:sldId id="513" r:id="rId16"/>
    <p:sldId id="498" r:id="rId17"/>
    <p:sldId id="499" r:id="rId18"/>
    <p:sldId id="501" r:id="rId19"/>
    <p:sldId id="502" r:id="rId20"/>
    <p:sldId id="503" r:id="rId21"/>
    <p:sldId id="515" r:id="rId22"/>
    <p:sldId id="406" r:id="rId23"/>
    <p:sldId id="486" r:id="rId24"/>
    <p:sldId id="484" r:id="rId25"/>
    <p:sldId id="485" r:id="rId26"/>
    <p:sldId id="520" r:id="rId27"/>
    <p:sldId id="487" r:id="rId28"/>
    <p:sldId id="521" r:id="rId29"/>
  </p:sldIdLst>
  <p:sldSz cx="12192000" cy="6858000"/>
  <p:notesSz cx="6858000" cy="9144000"/>
  <p:custDataLst>
    <p:tags r:id="rId31"/>
  </p:custDataLst>
  <p:defaultTextStyle>
    <a:defPPr>
      <a:defRPr lang="zh-CN"/>
    </a:defPPr>
    <a:lvl1pPr algn="l" rtl="0" fontAlgn="base">
      <a:spcBef>
        <a:spcPct val="0"/>
      </a:spcBef>
      <a:spcAft>
        <a:spcPct val="0"/>
      </a:spcAft>
      <a:defRPr kern="1200">
        <a:solidFill>
          <a:schemeClr val="tx1"/>
        </a:solidFill>
        <a:latin typeface="Arial"/>
        <a:ea typeface="宋体" charset="-122"/>
        <a:cs typeface="+mn-cs"/>
      </a:defRPr>
    </a:lvl1pPr>
    <a:lvl2pPr marL="457200" algn="l" rtl="0" fontAlgn="base">
      <a:spcBef>
        <a:spcPct val="0"/>
      </a:spcBef>
      <a:spcAft>
        <a:spcPct val="0"/>
      </a:spcAft>
      <a:defRPr kern="1200">
        <a:solidFill>
          <a:schemeClr val="tx1"/>
        </a:solidFill>
        <a:latin typeface="Arial"/>
        <a:ea typeface="宋体" charset="-122"/>
        <a:cs typeface="+mn-cs"/>
      </a:defRPr>
    </a:lvl2pPr>
    <a:lvl3pPr marL="914400" algn="l" rtl="0" fontAlgn="base">
      <a:spcBef>
        <a:spcPct val="0"/>
      </a:spcBef>
      <a:spcAft>
        <a:spcPct val="0"/>
      </a:spcAft>
      <a:defRPr kern="1200">
        <a:solidFill>
          <a:schemeClr val="tx1"/>
        </a:solidFill>
        <a:latin typeface="Arial"/>
        <a:ea typeface="宋体" charset="-122"/>
        <a:cs typeface="+mn-cs"/>
      </a:defRPr>
    </a:lvl3pPr>
    <a:lvl4pPr marL="1371600" algn="l" rtl="0" fontAlgn="base">
      <a:spcBef>
        <a:spcPct val="0"/>
      </a:spcBef>
      <a:spcAft>
        <a:spcPct val="0"/>
      </a:spcAft>
      <a:defRPr kern="1200">
        <a:solidFill>
          <a:schemeClr val="tx1"/>
        </a:solidFill>
        <a:latin typeface="Arial"/>
        <a:ea typeface="宋体" charset="-122"/>
        <a:cs typeface="+mn-cs"/>
      </a:defRPr>
    </a:lvl4pPr>
    <a:lvl5pPr marL="1828800" algn="l" rtl="0" fontAlgn="base">
      <a:spcBef>
        <a:spcPct val="0"/>
      </a:spcBef>
      <a:spcAft>
        <a:spcPct val="0"/>
      </a:spcAft>
      <a:defRPr kern="1200">
        <a:solidFill>
          <a:schemeClr val="tx1"/>
        </a:solidFill>
        <a:latin typeface="Arial"/>
        <a:ea typeface="宋体" charset="-122"/>
        <a:cs typeface="+mn-cs"/>
      </a:defRPr>
    </a:lvl5pPr>
    <a:lvl6pPr marL="2286000" algn="l" defTabSz="914400" rtl="0" eaLnBrk="1" latinLnBrk="0" hangingPunct="1">
      <a:defRPr kern="1200">
        <a:solidFill>
          <a:schemeClr val="tx1"/>
        </a:solidFill>
        <a:latin typeface="Arial"/>
        <a:ea typeface="宋体" charset="-122"/>
        <a:cs typeface="+mn-cs"/>
      </a:defRPr>
    </a:lvl6pPr>
    <a:lvl7pPr marL="2743200" algn="l" defTabSz="914400" rtl="0" eaLnBrk="1" latinLnBrk="0" hangingPunct="1">
      <a:defRPr kern="1200">
        <a:solidFill>
          <a:schemeClr val="tx1"/>
        </a:solidFill>
        <a:latin typeface="Arial"/>
        <a:ea typeface="宋体" charset="-122"/>
        <a:cs typeface="+mn-cs"/>
      </a:defRPr>
    </a:lvl7pPr>
    <a:lvl8pPr marL="3200400" algn="l" defTabSz="914400" rtl="0" eaLnBrk="1" latinLnBrk="0" hangingPunct="1">
      <a:defRPr kern="1200">
        <a:solidFill>
          <a:schemeClr val="tx1"/>
        </a:solidFill>
        <a:latin typeface="Arial"/>
        <a:ea typeface="宋体" charset="-122"/>
        <a:cs typeface="+mn-cs"/>
      </a:defRPr>
    </a:lvl8pPr>
    <a:lvl9pPr marL="3657600" algn="l" defTabSz="914400" rtl="0" eaLnBrk="1" latinLnBrk="0" hangingPunct="1">
      <a:defRPr kern="1200">
        <a:solidFill>
          <a:schemeClr val="tx1"/>
        </a:solidFill>
        <a:latin typeface="Arial"/>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034" autoAdjust="0"/>
  </p:normalViewPr>
  <p:slideViewPr>
    <p:cSldViewPr snapToGrid="0">
      <p:cViewPr varScale="1">
        <p:scale>
          <a:sx n="82" d="100"/>
          <a:sy n="82" d="100"/>
        </p:scale>
        <p:origin x="-828" y="-84"/>
      </p:cViewPr>
      <p:guideLst>
        <p:guide orient="horz" pos="2175"/>
        <p:guide pos="3789"/>
      </p:guideLst>
    </p:cSldViewPr>
  </p:slideViewPr>
  <p:notesTextViewPr>
    <p:cViewPr>
      <p:scale>
        <a:sx n="1" d="1"/>
        <a:sy n="1" d="1"/>
      </p:scale>
      <p:origin x="0" y="0"/>
    </p:cViewPr>
  </p:notesTextViewPr>
  <p:sorterViewPr>
    <p:cViewPr>
      <p:scale>
        <a:sx n="100" d="100"/>
        <a:sy n="100" d="100"/>
      </p:scale>
      <p:origin x="0" y="-2196"/>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heme" Target="../theme/theme2.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fontAlgn="auto">
              <a:spcBef>
                <a:spcPct val="0"/>
              </a:spcBef>
              <a:spcAft>
                <a:spcPct val="0"/>
              </a:spcAft>
              <a:defRPr sz="1200">
                <a:latin typeface="+mn-lt"/>
                <a:ea typeface="+mn-ea"/>
              </a:defRPr>
            </a:lvl1pPr>
          </a:lstStyle>
          <a:p>
            <a:pPr>
              <a:defRPr/>
            </a:pPr>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fontAlgn="auto">
              <a:spcBef>
                <a:spcPct val="0"/>
              </a:spcBef>
              <a:spcAft>
                <a:spcPct val="0"/>
              </a:spcAft>
              <a:defRPr sz="1200" smtClean="0">
                <a:latin typeface="+mn-lt"/>
                <a:ea typeface="+mn-ea"/>
              </a:defRPr>
            </a:lvl1pPr>
          </a:lstStyle>
          <a:p>
            <a:pPr>
              <a:defRPr/>
            </a:pPr>
            <a:fld id="{7DA8535D-511B-400C-AE54-5DF5378CD236}" type="datetimeFigureOut">
              <a:rPr lang="zh-CN" altLang="en-US"/>
              <a:pPr>
                <a:defRPr/>
              </a:pPr>
              <a:t>2020/10/26</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fontAlgn="auto">
              <a:spcBef>
                <a:spcPct val="0"/>
              </a:spcBef>
              <a:spcAft>
                <a:spcPct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fontAlgn="auto">
              <a:spcBef>
                <a:spcPct val="0"/>
              </a:spcBef>
              <a:spcAft>
                <a:spcPct val="0"/>
              </a:spcAft>
              <a:defRPr sz="1200" smtClean="0">
                <a:latin typeface="+mn-lt"/>
                <a:ea typeface="+mn-ea"/>
              </a:defRPr>
            </a:lvl1pPr>
          </a:lstStyle>
          <a:p>
            <a:pPr>
              <a:defRPr/>
            </a:pPr>
            <a:fld id="{B51A9D69-78CF-4227-8967-00A796FDC0E2}" type="slidenum">
              <a:rPr lang="zh-CN" altLang="en-US"/>
              <a:pPr>
                <a:defRPr/>
              </a:pPr>
              <a:t>‹#›</a:t>
            </a:fld>
            <a:endParaRPr lang="zh-CN" altLang="en-US"/>
          </a:p>
        </p:txBody>
      </p:sp>
    </p:spTree>
    <p:extLst>
      <p:ext uri="{BB962C8B-B14F-4D97-AF65-F5344CB8AC3E}">
        <p14:creationId xmlns:p14="http://schemas.microsoft.com/office/powerpoint/2010/main" val="121879379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 Id="rId5" Type="http://schemas.openxmlformats.org/officeDocument/2006/relationships/slide" Target="../slides/slide23.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 Id="rId5" Type="http://schemas.openxmlformats.org/officeDocument/2006/relationships/slide" Target="../slides/slide24.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 Id="rId5" Type="http://schemas.openxmlformats.org/officeDocument/2006/relationships/slide" Target="../slides/slide25.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5" Type="http://schemas.openxmlformats.org/officeDocument/2006/relationships/slide" Target="../slides/slide27.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p:cNvSpPr>
          <p:nvPr>
            <p:ph type="sldImg"/>
            <p:custDataLst>
              <p:tags r:id="rId1"/>
            </p:custDataLst>
          </p:nvPr>
        </p:nvSpPr>
        <p:spPr bwMode="auto">
          <a:noFill/>
          <a:ln>
            <a:solidFill>
              <a:srgbClr val="000000"/>
            </a:solidFill>
            <a:miter lim="800000"/>
          </a:ln>
        </p:spPr>
      </p:sp>
      <p:sp>
        <p:nvSpPr>
          <p:cNvPr id="18434" name="备注占位符 2"/>
          <p:cNvSpPr>
            <a:spLocks noGrp="1"/>
          </p:cNvSpPr>
          <p:nvPr>
            <p:ph type="body" idx="1"/>
            <p:custDataLst>
              <p:tags r:id="rId2"/>
            </p:custDataLst>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8435" name="灯片编号占位符 3"/>
          <p:cNvSpPr>
            <a:spLocks noGrp="1"/>
          </p:cNvSpPr>
          <p:nvPr>
            <p:ph type="sldNum" sz="quarter" idx="5"/>
            <p:custDataLst>
              <p:tags r:id="rId3"/>
            </p:custDataLst>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7C8B3752-1DE8-4753-BCBF-39A1CCF114A6}" type="slidenum">
              <a:rPr lang="zh-CN" altLang="en-US"/>
              <a:pPr fontAlgn="base">
                <a:spcBef>
                  <a:spcPct val="0"/>
                </a:spcBef>
                <a:spcAft>
                  <a:spcPct val="0"/>
                </a:spcAft>
              </a:pPr>
              <a:t>10</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custDataLst>
              <p:tags r:id="rId1"/>
            </p:custDataLst>
          </p:nvPr>
        </p:nvSpPr>
        <p:spPr bwMode="auto">
          <a:noFill/>
          <a:ln>
            <a:solidFill>
              <a:srgbClr val="000000"/>
            </a:solidFill>
            <a:miter lim="800000"/>
          </a:ln>
        </p:spPr>
      </p:sp>
      <p:sp>
        <p:nvSpPr>
          <p:cNvPr id="33794" name="备注占位符 2"/>
          <p:cNvSpPr>
            <a:spLocks noGrp="1"/>
          </p:cNvSpPr>
          <p:nvPr>
            <p:ph type="body" idx="1"/>
            <p:custDataLst>
              <p:tags r:id="rId2"/>
            </p:custDataLst>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3795" name="灯片编号占位符 3"/>
          <p:cNvSpPr>
            <a:spLocks noGrp="1"/>
          </p:cNvSpPr>
          <p:nvPr>
            <p:ph type="sldNum" sz="quarter" idx="5"/>
            <p:custDataLst>
              <p:tags r:id="rId3"/>
            </p:custDataLst>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B161106A-1C72-4967-B26C-63A87D9FE48F}" type="slidenum">
              <a:rPr lang="zh-CN" altLang="en-US">
                <a:solidFill>
                  <a:srgbClr val="000000"/>
                </a:solidFill>
              </a:rPr>
              <a:pPr fontAlgn="base">
                <a:spcBef>
                  <a:spcPct val="0"/>
                </a:spcBef>
                <a:spcAft>
                  <a:spcPct val="0"/>
                </a:spcAft>
              </a:pPr>
              <a:t>23</a:t>
            </a:fld>
            <a:endParaRPr lang="en-US" altLang="zh-CN">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p:cNvSpPr>
          <p:nvPr>
            <p:ph type="sldImg"/>
            <p:custDataLst>
              <p:tags r:id="rId1"/>
            </p:custDataLst>
          </p:nvPr>
        </p:nvSpPr>
        <p:spPr bwMode="auto">
          <a:noFill/>
          <a:ln>
            <a:solidFill>
              <a:srgbClr val="000000"/>
            </a:solidFill>
            <a:miter lim="800000"/>
          </a:ln>
        </p:spPr>
      </p:sp>
      <p:sp>
        <p:nvSpPr>
          <p:cNvPr id="35842" name="备注占位符 2"/>
          <p:cNvSpPr>
            <a:spLocks noGrp="1"/>
          </p:cNvSpPr>
          <p:nvPr>
            <p:ph type="body" idx="1"/>
            <p:custDataLst>
              <p:tags r:id="rId2"/>
            </p:custDataLst>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5843" name="灯片编号占位符 3"/>
          <p:cNvSpPr>
            <a:spLocks noGrp="1"/>
          </p:cNvSpPr>
          <p:nvPr>
            <p:ph type="sldNum" sz="quarter" idx="5"/>
            <p:custDataLst>
              <p:tags r:id="rId3"/>
            </p:custDataLst>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088536D1-7A87-4902-85F3-C9FAD91ED390}" type="slidenum">
              <a:rPr lang="zh-CN" altLang="en-US">
                <a:solidFill>
                  <a:srgbClr val="000000"/>
                </a:solidFill>
              </a:rPr>
              <a:pPr fontAlgn="base">
                <a:spcBef>
                  <a:spcPct val="0"/>
                </a:spcBef>
                <a:spcAft>
                  <a:spcPct val="0"/>
                </a:spcAft>
              </a:pPr>
              <a:t>24</a:t>
            </a:fld>
            <a:endParaRPr lang="en-US" altLang="zh-CN">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p:cNvSpPr>
          <p:nvPr>
            <p:ph type="sldImg"/>
            <p:custDataLst>
              <p:tags r:id="rId1"/>
            </p:custDataLst>
          </p:nvPr>
        </p:nvSpPr>
        <p:spPr bwMode="auto">
          <a:noFill/>
          <a:ln>
            <a:solidFill>
              <a:srgbClr val="000000"/>
            </a:solidFill>
            <a:miter lim="800000"/>
          </a:ln>
        </p:spPr>
      </p:sp>
      <p:sp>
        <p:nvSpPr>
          <p:cNvPr id="37890" name="备注占位符 2"/>
          <p:cNvSpPr>
            <a:spLocks noGrp="1"/>
          </p:cNvSpPr>
          <p:nvPr>
            <p:ph type="body" idx="1"/>
            <p:custDataLst>
              <p:tags r:id="rId2"/>
            </p:custDataLst>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7891" name="灯片编号占位符 3"/>
          <p:cNvSpPr>
            <a:spLocks noGrp="1"/>
          </p:cNvSpPr>
          <p:nvPr>
            <p:ph type="sldNum" sz="quarter" idx="5"/>
            <p:custDataLst>
              <p:tags r:id="rId3"/>
            </p:custDataLst>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960A725B-FE99-4A16-9866-D8EB178CFB3F}" type="slidenum">
              <a:rPr lang="zh-CN" altLang="en-US">
                <a:solidFill>
                  <a:srgbClr val="000000"/>
                </a:solidFill>
              </a:rPr>
              <a:pPr fontAlgn="base">
                <a:spcBef>
                  <a:spcPct val="0"/>
                </a:spcBef>
                <a:spcAft>
                  <a:spcPct val="0"/>
                </a:spcAft>
              </a:pPr>
              <a:t>25</a:t>
            </a:fld>
            <a:endParaRPr lang="en-US" altLang="zh-CN">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custDataLst>
              <p:tags r:id="rId1"/>
            </p:custDataLst>
          </p:nvPr>
        </p:nvSpPr>
        <p:spPr bwMode="auto">
          <a:noFill/>
          <a:ln>
            <a:solidFill>
              <a:srgbClr val="000000"/>
            </a:solidFill>
            <a:miter lim="800000"/>
          </a:ln>
        </p:spPr>
      </p:sp>
      <p:sp>
        <p:nvSpPr>
          <p:cNvPr id="40962" name="备注占位符 2"/>
          <p:cNvSpPr>
            <a:spLocks noGrp="1"/>
          </p:cNvSpPr>
          <p:nvPr>
            <p:ph type="body" idx="1"/>
            <p:custDataLst>
              <p:tags r:id="rId2"/>
            </p:custDataLst>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0963" name="灯片编号占位符 3"/>
          <p:cNvSpPr>
            <a:spLocks noGrp="1"/>
          </p:cNvSpPr>
          <p:nvPr>
            <p:ph type="sldNum" sz="quarter" idx="5"/>
            <p:custDataLst>
              <p:tags r:id="rId3"/>
            </p:custDataLst>
          </p:nvPr>
        </p:nvSpPr>
        <p:spPr bwMode="auto">
          <a:noFill/>
          <a:ln>
            <a:miter lim="800000"/>
          </a:ln>
        </p:spPr>
        <p:txBody>
          <a:bodyPr wrap="square" numCol="1" anchorCtr="0" compatLnSpc="1">
            <a:prstTxWarp prst="textNoShape">
              <a:avLst/>
            </a:prstTxWarp>
          </a:bodyPr>
          <a:lstStyle/>
          <a:p>
            <a:pPr fontAlgn="base">
              <a:spcBef>
                <a:spcPct val="0"/>
              </a:spcBef>
              <a:spcAft>
                <a:spcPct val="0"/>
              </a:spcAft>
            </a:pPr>
            <a:fld id="{B4720DE8-7F91-4D1E-95A5-EC33E9C82D92}" type="slidenum">
              <a:rPr lang="zh-CN" altLang="en-US">
                <a:solidFill>
                  <a:srgbClr val="000000"/>
                </a:solidFill>
              </a:rPr>
              <a:pPr fontAlgn="base">
                <a:spcBef>
                  <a:spcPct val="0"/>
                </a:spcBef>
                <a:spcAft>
                  <a:spcPct val="0"/>
                </a:spcAft>
              </a:pPr>
              <a:t>27</a:t>
            </a:fld>
            <a:endParaRPr lang="en-US" altLang="zh-CN">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838200" y="6356350"/>
            <a:ext cx="2743200" cy="365125"/>
          </a:xfrm>
        </p:spPr>
        <p:txBody>
          <a:bodyPr/>
          <a:lstStyle>
            <a:lvl1pPr>
              <a:defRPr/>
            </a:lvl1pPr>
          </a:lstStyle>
          <a:p>
            <a:pPr>
              <a:defRPr/>
            </a:pPr>
            <a:fld id="{2CEB1416-0A1C-4AE7-A7EA-AF3759B3AFC3}" type="datetimeFigureOut">
              <a:rPr lang="zh-CN" altLang="en-US"/>
              <a:pPr>
                <a:defRPr/>
              </a:pPr>
              <a:t>2020/10/26</a:t>
            </a:fld>
            <a:endParaRPr lang="zh-CN" altLang="en-US"/>
          </a:p>
        </p:txBody>
      </p:sp>
      <p:sp>
        <p:nvSpPr>
          <p:cNvPr id="3" name="页脚占位符 2"/>
          <p:cNvSpPr>
            <a:spLocks noGrp="1"/>
          </p:cNvSpPr>
          <p:nvPr>
            <p:ph type="ftr" sz="quarter" idx="11"/>
            <p:custDataLst>
              <p:tags r:id="rId2"/>
            </p:custDataLst>
          </p:nvPr>
        </p:nvSpPr>
        <p:spPr>
          <a:xfrm>
            <a:off x="4038600" y="6356350"/>
            <a:ext cx="4114800" cy="365125"/>
          </a:xfrm>
        </p:spPr>
        <p:txBody>
          <a:bodyPr/>
          <a:lstStyle>
            <a:lvl1pPr>
              <a:defRPr/>
            </a:lvl1pPr>
          </a:lstStyle>
          <a:p>
            <a:pPr>
              <a:defRPr/>
            </a:pPr>
            <a:endParaRPr lang="zh-CN" altLang="en-US"/>
          </a:p>
        </p:txBody>
      </p:sp>
      <p:sp>
        <p:nvSpPr>
          <p:cNvPr id="4" name="灯片编号占位符 3"/>
          <p:cNvSpPr>
            <a:spLocks noGrp="1"/>
          </p:cNvSpPr>
          <p:nvPr>
            <p:ph type="sldNum" sz="quarter" idx="12"/>
            <p:custDataLst>
              <p:tags r:id="rId3"/>
            </p:custDataLst>
          </p:nvPr>
        </p:nvSpPr>
        <p:spPr>
          <a:xfrm>
            <a:off x="8610600" y="6356350"/>
            <a:ext cx="2743200" cy="365125"/>
          </a:xfrm>
        </p:spPr>
        <p:txBody>
          <a:bodyPr/>
          <a:lstStyle>
            <a:lvl1pPr>
              <a:defRPr/>
            </a:lvl1pPr>
          </a:lstStyle>
          <a:p>
            <a:pPr>
              <a:defRPr/>
            </a:pPr>
            <a:fld id="{C29C3288-4D66-4AA6-B976-AFD5B1123F3F}" type="slidenum">
              <a:rPr lang="zh-CN" altLang="en-US"/>
              <a:pPr>
                <a:defRPr/>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tags" Target="../tags/tag6.xml"/><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custDataLst>
              <p:tags r:id="rId3"/>
            </p:custDataLst>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custDataLst>
              <p:tags r:id="rId4"/>
            </p:custDataLst>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custDataLst>
              <p:tags r:id="rId5"/>
            </p:custDataLst>
          </p:nvPr>
        </p:nvSpPr>
        <p:spPr>
          <a:xfrm>
            <a:off x="838200" y="6356350"/>
            <a:ext cx="2743200" cy="365125"/>
          </a:xfrm>
          <a:prstGeom prst="rect">
            <a:avLst/>
          </a:prstGeom>
        </p:spPr>
        <p:txBody>
          <a:bodyPr vert="horz" lIns="91440" tIns="45720" rIns="91440" bIns="45720" rtlCol="0" anchor="ctr"/>
          <a:lstStyle>
            <a:lvl1pPr algn="l" fontAlgn="auto">
              <a:spcBef>
                <a:spcPct val="0"/>
              </a:spcBef>
              <a:spcAft>
                <a:spcPct val="0"/>
              </a:spcAft>
              <a:defRPr sz="1200" smtClean="0">
                <a:solidFill>
                  <a:schemeClr val="tx1">
                    <a:tint val="75000"/>
                  </a:schemeClr>
                </a:solidFill>
                <a:latin typeface="+mn-lt"/>
                <a:ea typeface="+mn-ea"/>
              </a:defRPr>
            </a:lvl1pPr>
          </a:lstStyle>
          <a:p>
            <a:pPr>
              <a:defRPr/>
            </a:pPr>
            <a:fld id="{252A8F13-289B-4FC3-AC05-87F6F95B41F6}" type="datetimeFigureOut">
              <a:rPr lang="zh-CN" altLang="en-US"/>
              <a:pPr>
                <a:defRPr/>
              </a:pPr>
              <a:t>2020/10/26</a:t>
            </a:fld>
            <a:endParaRPr lang="zh-CN" altLang="en-US"/>
          </a:p>
        </p:txBody>
      </p:sp>
      <p:sp>
        <p:nvSpPr>
          <p:cNvPr id="5" name="页脚占位符 4"/>
          <p:cNvSpPr>
            <a:spLocks noGrp="1"/>
          </p:cNvSpPr>
          <p:nvPr>
            <p:ph type="ftr" sz="quarter" idx="3"/>
            <p:custDataLst>
              <p:tags r:id="rId6"/>
            </p:custDataLst>
          </p:nvPr>
        </p:nvSpPr>
        <p:spPr>
          <a:xfrm>
            <a:off x="4038600" y="6356350"/>
            <a:ext cx="4114800" cy="365125"/>
          </a:xfrm>
          <a:prstGeom prst="rect">
            <a:avLst/>
          </a:prstGeom>
        </p:spPr>
        <p:txBody>
          <a:bodyPr vert="horz" lIns="91440" tIns="45720" rIns="91440" bIns="45720" rtlCol="0" anchor="ctr"/>
          <a:lstStyle>
            <a:lvl1pPr algn="ctr" fontAlgn="auto">
              <a:spcBef>
                <a:spcPct val="0"/>
              </a:spcBef>
              <a:spcAft>
                <a:spcPct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custDataLst>
              <p:tags r:id="rId7"/>
            </p:custDataLst>
          </p:nvPr>
        </p:nvSpPr>
        <p:spPr>
          <a:xfrm>
            <a:off x="8610600" y="6356350"/>
            <a:ext cx="2743200" cy="365125"/>
          </a:xfrm>
          <a:prstGeom prst="rect">
            <a:avLst/>
          </a:prstGeom>
        </p:spPr>
        <p:txBody>
          <a:bodyPr vert="horz" lIns="91440" tIns="45720" rIns="91440" bIns="45720" rtlCol="0" anchor="ctr"/>
          <a:lstStyle>
            <a:lvl1pPr algn="r" fontAlgn="auto">
              <a:spcBef>
                <a:spcPct val="0"/>
              </a:spcBef>
              <a:spcAft>
                <a:spcPct val="0"/>
              </a:spcAft>
              <a:defRPr sz="1200" smtClean="0">
                <a:solidFill>
                  <a:schemeClr val="tx1">
                    <a:tint val="75000"/>
                  </a:schemeClr>
                </a:solidFill>
                <a:latin typeface="+mn-lt"/>
                <a:ea typeface="+mn-ea"/>
              </a:defRPr>
            </a:lvl1pPr>
          </a:lstStyle>
          <a:p>
            <a:pPr>
              <a:defRPr/>
            </a:pPr>
            <a:fld id="{6987E149-DC5C-4B9C-8063-30B48925A9D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ransition spd="slow">
    <p:randomBar dir="vert"/>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2pPr>
      <a:lvl3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3pPr>
      <a:lvl4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4pPr>
      <a:lvl5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5pPr>
      <a:lvl6pPr marL="4572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6pPr>
      <a:lvl7pPr marL="9144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7pPr>
      <a:lvl8pPr marL="13716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8pPr>
      <a:lvl9pPr marL="18288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9pPr>
    </p:titleStyle>
    <p:bodyStyle>
      <a:lvl1pPr marL="228600" indent="-228600" algn="l" rtl="0" fontAlgn="base">
        <a:lnSpc>
          <a:spcPct val="90000"/>
        </a:lnSpc>
        <a:spcBef>
          <a:spcPts val="1000"/>
        </a:spcBef>
        <a:spcAft>
          <a:spcPct val="0"/>
        </a:spcAft>
        <a:buFont typeface="Arial"/>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s>
</file>

<file path=ppt/slides/_rels/slide10.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tags" Target="../tags/tag81.xml"/><Relationship Id="rId18" Type="http://schemas.openxmlformats.org/officeDocument/2006/relationships/tags" Target="../tags/tag86.xml"/><Relationship Id="rId26" Type="http://schemas.openxmlformats.org/officeDocument/2006/relationships/slideLayout" Target="../slideLayouts/slideLayout1.xml"/><Relationship Id="rId3" Type="http://schemas.openxmlformats.org/officeDocument/2006/relationships/tags" Target="../tags/tag71.xml"/><Relationship Id="rId21" Type="http://schemas.openxmlformats.org/officeDocument/2006/relationships/tags" Target="../tags/tag89.xml"/><Relationship Id="rId7" Type="http://schemas.openxmlformats.org/officeDocument/2006/relationships/tags" Target="../tags/tag75.xml"/><Relationship Id="rId12" Type="http://schemas.openxmlformats.org/officeDocument/2006/relationships/tags" Target="../tags/tag80.xml"/><Relationship Id="rId17" Type="http://schemas.openxmlformats.org/officeDocument/2006/relationships/tags" Target="../tags/tag85.xml"/><Relationship Id="rId25" Type="http://schemas.openxmlformats.org/officeDocument/2006/relationships/tags" Target="../tags/tag93.xml"/><Relationship Id="rId2" Type="http://schemas.openxmlformats.org/officeDocument/2006/relationships/tags" Target="../tags/tag70.xml"/><Relationship Id="rId16" Type="http://schemas.openxmlformats.org/officeDocument/2006/relationships/tags" Target="../tags/tag84.xml"/><Relationship Id="rId20" Type="http://schemas.openxmlformats.org/officeDocument/2006/relationships/tags" Target="../tags/tag88.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tags" Target="../tags/tag79.xml"/><Relationship Id="rId24" Type="http://schemas.openxmlformats.org/officeDocument/2006/relationships/tags" Target="../tags/tag92.xml"/><Relationship Id="rId5" Type="http://schemas.openxmlformats.org/officeDocument/2006/relationships/tags" Target="../tags/tag73.xml"/><Relationship Id="rId15" Type="http://schemas.openxmlformats.org/officeDocument/2006/relationships/tags" Target="../tags/tag83.xml"/><Relationship Id="rId23" Type="http://schemas.openxmlformats.org/officeDocument/2006/relationships/tags" Target="../tags/tag91.xml"/><Relationship Id="rId10" Type="http://schemas.openxmlformats.org/officeDocument/2006/relationships/tags" Target="../tags/tag78.xml"/><Relationship Id="rId19" Type="http://schemas.openxmlformats.org/officeDocument/2006/relationships/tags" Target="../tags/tag87.xml"/><Relationship Id="rId4" Type="http://schemas.openxmlformats.org/officeDocument/2006/relationships/tags" Target="../tags/tag72.xml"/><Relationship Id="rId9" Type="http://schemas.openxmlformats.org/officeDocument/2006/relationships/tags" Target="../tags/tag77.xml"/><Relationship Id="rId14" Type="http://schemas.openxmlformats.org/officeDocument/2006/relationships/tags" Target="../tags/tag82.xml"/><Relationship Id="rId22" Type="http://schemas.openxmlformats.org/officeDocument/2006/relationships/tags" Target="../tags/tag90.xml"/><Relationship Id="rId27" Type="http://schemas.openxmlformats.org/officeDocument/2006/relationships/notesSlide" Target="../notesSlides/notesSlide1.xml"/></Relationships>
</file>

<file path=ppt/slides/_rels/slide11.xml.rels><?xml version="1.0" encoding="UTF-8" standalone="yes"?>
<Relationships xmlns="http://schemas.openxmlformats.org/package/2006/relationships"><Relationship Id="rId3" Type="http://schemas.openxmlformats.org/officeDocument/2006/relationships/tags" Target="../tags/tag99.xml"/><Relationship Id="rId7" Type="http://schemas.openxmlformats.org/officeDocument/2006/relationships/slideLayout" Target="../slideLayouts/slideLayout1.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s>
</file>

<file path=ppt/slides/_rels/slide12.xml.rels><?xml version="1.0" encoding="UTF-8" standalone="yes"?>
<Relationships xmlns="http://schemas.openxmlformats.org/package/2006/relationships"><Relationship Id="rId8" Type="http://schemas.openxmlformats.org/officeDocument/2006/relationships/tags" Target="../tags/tag110.xml"/><Relationship Id="rId13" Type="http://schemas.openxmlformats.org/officeDocument/2006/relationships/tags" Target="../tags/tag115.xml"/><Relationship Id="rId18" Type="http://schemas.openxmlformats.org/officeDocument/2006/relationships/tags" Target="../tags/tag120.xml"/><Relationship Id="rId26" Type="http://schemas.openxmlformats.org/officeDocument/2006/relationships/slideLayout" Target="../slideLayouts/slideLayout1.xml"/><Relationship Id="rId3" Type="http://schemas.openxmlformats.org/officeDocument/2006/relationships/tags" Target="../tags/tag105.xml"/><Relationship Id="rId21" Type="http://schemas.openxmlformats.org/officeDocument/2006/relationships/tags" Target="../tags/tag123.xml"/><Relationship Id="rId7" Type="http://schemas.openxmlformats.org/officeDocument/2006/relationships/tags" Target="../tags/tag109.xml"/><Relationship Id="rId12" Type="http://schemas.openxmlformats.org/officeDocument/2006/relationships/tags" Target="../tags/tag114.xml"/><Relationship Id="rId17" Type="http://schemas.openxmlformats.org/officeDocument/2006/relationships/tags" Target="../tags/tag119.xml"/><Relationship Id="rId25" Type="http://schemas.openxmlformats.org/officeDocument/2006/relationships/tags" Target="../tags/tag127.xml"/><Relationship Id="rId2" Type="http://schemas.openxmlformats.org/officeDocument/2006/relationships/tags" Target="../tags/tag104.xml"/><Relationship Id="rId16" Type="http://schemas.openxmlformats.org/officeDocument/2006/relationships/tags" Target="../tags/tag118.xml"/><Relationship Id="rId20" Type="http://schemas.openxmlformats.org/officeDocument/2006/relationships/tags" Target="../tags/tag122.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tags" Target="../tags/tag113.xml"/><Relationship Id="rId24" Type="http://schemas.openxmlformats.org/officeDocument/2006/relationships/tags" Target="../tags/tag126.xml"/><Relationship Id="rId5" Type="http://schemas.openxmlformats.org/officeDocument/2006/relationships/tags" Target="../tags/tag107.xml"/><Relationship Id="rId15" Type="http://schemas.openxmlformats.org/officeDocument/2006/relationships/tags" Target="../tags/tag117.xml"/><Relationship Id="rId23" Type="http://schemas.openxmlformats.org/officeDocument/2006/relationships/tags" Target="../tags/tag125.xml"/><Relationship Id="rId10" Type="http://schemas.openxmlformats.org/officeDocument/2006/relationships/tags" Target="../tags/tag112.xml"/><Relationship Id="rId19" Type="http://schemas.openxmlformats.org/officeDocument/2006/relationships/tags" Target="../tags/tag121.xml"/><Relationship Id="rId4" Type="http://schemas.openxmlformats.org/officeDocument/2006/relationships/tags" Target="../tags/tag106.xml"/><Relationship Id="rId9" Type="http://schemas.openxmlformats.org/officeDocument/2006/relationships/tags" Target="../tags/tag111.xml"/><Relationship Id="rId14" Type="http://schemas.openxmlformats.org/officeDocument/2006/relationships/tags" Target="../tags/tag116.xml"/><Relationship Id="rId22" Type="http://schemas.openxmlformats.org/officeDocument/2006/relationships/tags" Target="../tags/tag124.xml"/></Relationships>
</file>

<file path=ppt/slides/_rels/slide13.xml.rels><?xml version="1.0" encoding="UTF-8" standalone="yes"?>
<Relationships xmlns="http://schemas.openxmlformats.org/package/2006/relationships"><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 Id="rId4"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33.xml"/><Relationship Id="rId7" Type="http://schemas.openxmlformats.org/officeDocument/2006/relationships/slideLayout" Target="../slideLayouts/slideLayout1.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9"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tags" Target="../tags/tag144.xml"/><Relationship Id="rId3" Type="http://schemas.openxmlformats.org/officeDocument/2006/relationships/tags" Target="../tags/tag139.xml"/><Relationship Id="rId7" Type="http://schemas.openxmlformats.org/officeDocument/2006/relationships/tags" Target="../tags/tag143.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image" Target="../media/image7.png"/><Relationship Id="rId5" Type="http://schemas.openxmlformats.org/officeDocument/2006/relationships/tags" Target="../tags/tag141.xml"/><Relationship Id="rId10" Type="http://schemas.openxmlformats.org/officeDocument/2006/relationships/slideLayout" Target="../slideLayouts/slideLayout1.xml"/><Relationship Id="rId4" Type="http://schemas.openxmlformats.org/officeDocument/2006/relationships/tags" Target="../tags/tag140.xml"/><Relationship Id="rId9" Type="http://schemas.openxmlformats.org/officeDocument/2006/relationships/tags" Target="../tags/tag145.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48.xml"/><Relationship Id="rId7" Type="http://schemas.openxmlformats.org/officeDocument/2006/relationships/tags" Target="../tags/tag152.xml"/><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s>
</file>

<file path=ppt/slides/_rels/slide17.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tags" Target="../tags/tag165.xml"/><Relationship Id="rId18" Type="http://schemas.openxmlformats.org/officeDocument/2006/relationships/tags" Target="../tags/tag170.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tags" Target="../tags/tag164.xml"/><Relationship Id="rId17" Type="http://schemas.openxmlformats.org/officeDocument/2006/relationships/tags" Target="../tags/tag169.xml"/><Relationship Id="rId2" Type="http://schemas.openxmlformats.org/officeDocument/2006/relationships/tags" Target="../tags/tag154.xml"/><Relationship Id="rId16" Type="http://schemas.openxmlformats.org/officeDocument/2006/relationships/tags" Target="../tags/tag168.xml"/><Relationship Id="rId20" Type="http://schemas.openxmlformats.org/officeDocument/2006/relationships/image" Target="../media/image8.png"/><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5" Type="http://schemas.openxmlformats.org/officeDocument/2006/relationships/tags" Target="../tags/tag167.xml"/><Relationship Id="rId10" Type="http://schemas.openxmlformats.org/officeDocument/2006/relationships/tags" Target="../tags/tag162.xml"/><Relationship Id="rId19" Type="http://schemas.openxmlformats.org/officeDocument/2006/relationships/slideLayout" Target="../slideLayouts/slideLayout1.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tags" Target="../tags/tag166.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72.xml"/><Relationship Id="rId7" Type="http://schemas.openxmlformats.org/officeDocument/2006/relationships/tags" Target="../tags/tag176.xml"/><Relationship Id="rId2" Type="http://schemas.openxmlformats.org/officeDocument/2006/relationships/tags" Target="../tags/tag171.xml"/><Relationship Id="rId1" Type="http://schemas.openxmlformats.org/officeDocument/2006/relationships/vmlDrawing" Target="../drawings/vmlDrawing1.vml"/><Relationship Id="rId6" Type="http://schemas.openxmlformats.org/officeDocument/2006/relationships/tags" Target="../tags/tag175.xml"/><Relationship Id="rId5" Type="http://schemas.openxmlformats.org/officeDocument/2006/relationships/tags" Target="../tags/tag174.xml"/><Relationship Id="rId10" Type="http://schemas.openxmlformats.org/officeDocument/2006/relationships/image" Target="../media/image9.wmf"/><Relationship Id="rId4" Type="http://schemas.openxmlformats.org/officeDocument/2006/relationships/tags" Target="../tags/tag173.xml"/><Relationship Id="rId9"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slideLayout" Target="../slideLayouts/slideLayout1.xml"/><Relationship Id="rId4" Type="http://schemas.openxmlformats.org/officeDocument/2006/relationships/tags" Target="../tags/tag21.xml"/></Relationships>
</file>

<file path=ppt/slides/_rels/slide20.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5" Type="http://schemas.openxmlformats.org/officeDocument/2006/relationships/slideLayout" Target="../slideLayouts/slideLayout1.xml"/><Relationship Id="rId4" Type="http://schemas.openxmlformats.org/officeDocument/2006/relationships/tags" Target="../tags/tag183.xml"/></Relationships>
</file>

<file path=ppt/slides/_rels/slide21.xml.rels><?xml version="1.0" encoding="UTF-8" standalone="yes"?>
<Relationships xmlns="http://schemas.openxmlformats.org/package/2006/relationships"><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 Id="rId5" Type="http://schemas.openxmlformats.org/officeDocument/2006/relationships/slideLayout" Target="../slideLayouts/slideLayout1.xml"/><Relationship Id="rId4" Type="http://schemas.openxmlformats.org/officeDocument/2006/relationships/tags" Target="../tags/tag187.xml"/></Relationships>
</file>

<file path=ppt/slides/_rels/slide22.xml.rels><?xml version="1.0" encoding="UTF-8" standalone="yes"?>
<Relationships xmlns="http://schemas.openxmlformats.org/package/2006/relationships"><Relationship Id="rId8" Type="http://schemas.openxmlformats.org/officeDocument/2006/relationships/tags" Target="../tags/tag195.xml"/><Relationship Id="rId13" Type="http://schemas.openxmlformats.org/officeDocument/2006/relationships/tags" Target="../tags/tag200.xml"/><Relationship Id="rId18" Type="http://schemas.openxmlformats.org/officeDocument/2006/relationships/tags" Target="../tags/tag205.xml"/><Relationship Id="rId3" Type="http://schemas.openxmlformats.org/officeDocument/2006/relationships/tags" Target="../tags/tag190.xml"/><Relationship Id="rId7" Type="http://schemas.openxmlformats.org/officeDocument/2006/relationships/tags" Target="../tags/tag194.xml"/><Relationship Id="rId12" Type="http://schemas.openxmlformats.org/officeDocument/2006/relationships/tags" Target="../tags/tag199.xml"/><Relationship Id="rId17" Type="http://schemas.openxmlformats.org/officeDocument/2006/relationships/tags" Target="../tags/tag204.xml"/><Relationship Id="rId2" Type="http://schemas.openxmlformats.org/officeDocument/2006/relationships/tags" Target="../tags/tag189.xml"/><Relationship Id="rId16" Type="http://schemas.openxmlformats.org/officeDocument/2006/relationships/tags" Target="../tags/tag203.xml"/><Relationship Id="rId1" Type="http://schemas.openxmlformats.org/officeDocument/2006/relationships/tags" Target="../tags/tag188.xml"/><Relationship Id="rId6" Type="http://schemas.openxmlformats.org/officeDocument/2006/relationships/tags" Target="../tags/tag193.xml"/><Relationship Id="rId11" Type="http://schemas.openxmlformats.org/officeDocument/2006/relationships/tags" Target="../tags/tag198.xml"/><Relationship Id="rId5" Type="http://schemas.openxmlformats.org/officeDocument/2006/relationships/tags" Target="../tags/tag192.xml"/><Relationship Id="rId15" Type="http://schemas.openxmlformats.org/officeDocument/2006/relationships/tags" Target="../tags/tag202.xml"/><Relationship Id="rId10" Type="http://schemas.openxmlformats.org/officeDocument/2006/relationships/tags" Target="../tags/tag197.xml"/><Relationship Id="rId19" Type="http://schemas.openxmlformats.org/officeDocument/2006/relationships/slideLayout" Target="../slideLayouts/slideLayout1.xml"/><Relationship Id="rId4" Type="http://schemas.openxmlformats.org/officeDocument/2006/relationships/tags" Target="../tags/tag191.xml"/><Relationship Id="rId9" Type="http://schemas.openxmlformats.org/officeDocument/2006/relationships/tags" Target="../tags/tag196.xml"/><Relationship Id="rId14" Type="http://schemas.openxmlformats.org/officeDocument/2006/relationships/tags" Target="../tags/tag201.xml"/></Relationships>
</file>

<file path=ppt/slides/_rels/slide23.xml.rels><?xml version="1.0" encoding="UTF-8" standalone="yes"?>
<Relationships xmlns="http://schemas.openxmlformats.org/package/2006/relationships"><Relationship Id="rId8" Type="http://schemas.openxmlformats.org/officeDocument/2006/relationships/tags" Target="../tags/tag213.xml"/><Relationship Id="rId3" Type="http://schemas.openxmlformats.org/officeDocument/2006/relationships/tags" Target="../tags/tag208.xml"/><Relationship Id="rId7" Type="http://schemas.openxmlformats.org/officeDocument/2006/relationships/tags" Target="../tags/tag212.xml"/><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tags" Target="../tags/tag211.xml"/><Relationship Id="rId11" Type="http://schemas.openxmlformats.org/officeDocument/2006/relationships/notesSlide" Target="../notesSlides/notesSlide2.xml"/><Relationship Id="rId5" Type="http://schemas.openxmlformats.org/officeDocument/2006/relationships/tags" Target="../tags/tag210.xml"/><Relationship Id="rId10" Type="http://schemas.openxmlformats.org/officeDocument/2006/relationships/slideLayout" Target="../slideLayouts/slideLayout1.xml"/><Relationship Id="rId4" Type="http://schemas.openxmlformats.org/officeDocument/2006/relationships/tags" Target="../tags/tag209.xml"/><Relationship Id="rId9" Type="http://schemas.openxmlformats.org/officeDocument/2006/relationships/tags" Target="../tags/tag214.xml"/></Relationships>
</file>

<file path=ppt/slides/_rels/slide24.xml.rels><?xml version="1.0" encoding="UTF-8" standalone="yes"?>
<Relationships xmlns="http://schemas.openxmlformats.org/package/2006/relationships"><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221.xml"/></Relationships>
</file>

<file path=ppt/slides/_rels/slide25.xml.rels><?xml version="1.0" encoding="UTF-8" standalone="yes"?>
<Relationships xmlns="http://schemas.openxmlformats.org/package/2006/relationships"><Relationship Id="rId3" Type="http://schemas.openxmlformats.org/officeDocument/2006/relationships/tags" Target="../tags/tag227.xml"/><Relationship Id="rId7" Type="http://schemas.openxmlformats.org/officeDocument/2006/relationships/notesSlide" Target="../notesSlides/notesSlide4.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slideLayout" Target="../slideLayouts/slideLayout1.xml"/><Relationship Id="rId5" Type="http://schemas.openxmlformats.org/officeDocument/2006/relationships/tags" Target="../tags/tag229.xml"/><Relationship Id="rId4" Type="http://schemas.openxmlformats.org/officeDocument/2006/relationships/tags" Target="../tags/tag228.xml"/></Relationships>
</file>

<file path=ppt/slides/_rels/slide26.xml.rels><?xml version="1.0" encoding="UTF-8" standalone="yes"?>
<Relationships xmlns="http://schemas.openxmlformats.org/package/2006/relationships"><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 Id="rId5" Type="http://schemas.openxmlformats.org/officeDocument/2006/relationships/slideLayout" Target="../slideLayouts/slideLayout1.xml"/><Relationship Id="rId4" Type="http://schemas.openxmlformats.org/officeDocument/2006/relationships/tags" Target="../tags/tag236.xml"/></Relationships>
</file>

<file path=ppt/slides/_rels/slide27.xml.rels><?xml version="1.0" encoding="UTF-8" standalone="yes"?>
<Relationships xmlns="http://schemas.openxmlformats.org/package/2006/relationships"><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tags" Target="../tags/tag240.xml"/></Relationships>
</file>

<file path=ppt/slides/_rels/slide28.xml.rels><?xml version="1.0" encoding="UTF-8" standalone="yes"?>
<Relationships xmlns="http://schemas.openxmlformats.org/package/2006/relationships"><Relationship Id="rId3" Type="http://schemas.openxmlformats.org/officeDocument/2006/relationships/tags" Target="../tags/tag246.xml"/><Relationship Id="rId7" Type="http://schemas.openxmlformats.org/officeDocument/2006/relationships/image" Target="../media/image10.png"/><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slideLayout" Target="../slideLayouts/slideLayout1.xml"/><Relationship Id="rId5" Type="http://schemas.openxmlformats.org/officeDocument/2006/relationships/tags" Target="../tags/tag248.xml"/><Relationship Id="rId4" Type="http://schemas.openxmlformats.org/officeDocument/2006/relationships/tags" Target="../tags/tag247.xml"/></Relationships>
</file>

<file path=ppt/slides/_rels/slide3.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tags" Target="../tags/tag37.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tags" Target="../tags/tag36.xml"/><Relationship Id="rId17" Type="http://schemas.openxmlformats.org/officeDocument/2006/relationships/image" Target="../media/image1.jpeg"/><Relationship Id="rId2" Type="http://schemas.openxmlformats.org/officeDocument/2006/relationships/tags" Target="../tags/tag26.xml"/><Relationship Id="rId16" Type="http://schemas.openxmlformats.org/officeDocument/2006/relationships/slideLayout" Target="../slideLayouts/slideLayout1.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5" Type="http://schemas.openxmlformats.org/officeDocument/2006/relationships/tags" Target="../tags/tag39.xml"/><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tags" Target="../tags/tag38.xml"/></Relationships>
</file>

<file path=ppt/slides/_rels/slide5.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slideLayout" Target="../slideLayouts/slideLayout1.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s>
</file>

<file path=ppt/slides/_rels/slide6.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image" Target="../media/image3.jpeg"/><Relationship Id="rId3" Type="http://schemas.openxmlformats.org/officeDocument/2006/relationships/tags" Target="../tags/tag48.xml"/><Relationship Id="rId7" Type="http://schemas.openxmlformats.org/officeDocument/2006/relationships/tags" Target="../tags/tag52.xml"/><Relationship Id="rId12" Type="http://schemas.openxmlformats.org/officeDocument/2006/relationships/image" Target="../media/image2.jpe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slideLayout" Target="../slideLayouts/slideLayout1.xml"/><Relationship Id="rId5" Type="http://schemas.openxmlformats.org/officeDocument/2006/relationships/tags" Target="../tags/tag50.xml"/><Relationship Id="rId10" Type="http://schemas.openxmlformats.org/officeDocument/2006/relationships/tags" Target="../tags/tag55.xml"/><Relationship Id="rId4" Type="http://schemas.openxmlformats.org/officeDocument/2006/relationships/tags" Target="../tags/tag49.xml"/><Relationship Id="rId9" Type="http://schemas.openxmlformats.org/officeDocument/2006/relationships/tags" Target="../tags/tag54.xml"/></Relationships>
</file>

<file path=ppt/slides/_rels/slide7.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5" Type="http://schemas.openxmlformats.org/officeDocument/2006/relationships/slideLayout" Target="../slideLayouts/slideLayout1.xml"/><Relationship Id="rId4" Type="http://schemas.openxmlformats.org/officeDocument/2006/relationships/tags" Target="../tags/tag59.xml"/></Relationships>
</file>

<file path=ppt/slides/_rels/slide8.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slideLayout" Target="../slideLayouts/slideLayout1.xml"/><Relationship Id="rId5" Type="http://schemas.openxmlformats.org/officeDocument/2006/relationships/tags" Target="../tags/tag64.xml"/><Relationship Id="rId4" Type="http://schemas.openxmlformats.org/officeDocument/2006/relationships/tags" Target="../tags/tag63.xml"/></Relationships>
</file>

<file path=ppt/slides/_rels/slide9.xml.rels><?xml version="1.0" encoding="UTF-8" standalone="yes"?>
<Relationships xmlns="http://schemas.openxmlformats.org/package/2006/relationships"><Relationship Id="rId3" Type="http://schemas.openxmlformats.org/officeDocument/2006/relationships/tags" Target="../tags/tag66.xml"/><Relationship Id="rId7" Type="http://schemas.openxmlformats.org/officeDocument/2006/relationships/image" Target="../media/image4.png"/><Relationship Id="rId2" Type="http://schemas.openxmlformats.org/officeDocument/2006/relationships/tags" Target="../tags/tag65.xml"/><Relationship Id="rId1" Type="http://schemas.openxmlformats.org/officeDocument/2006/relationships/video" Target="NULL" TargetMode="External"/><Relationship Id="rId6" Type="http://schemas.openxmlformats.org/officeDocument/2006/relationships/slideLayout" Target="../slideLayouts/slideLayout1.xml"/><Relationship Id="rId5" Type="http://schemas.openxmlformats.org/officeDocument/2006/relationships/tags" Target="../tags/tag68.xml"/><Relationship Id="rId4" Type="http://schemas.openxmlformats.org/officeDocument/2006/relationships/tags" Target="../tags/tag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2130425" y="1850443"/>
            <a:ext cx="7345362" cy="457200"/>
          </a:xfrm>
          <a:prstGeom prst="rect">
            <a:avLst/>
          </a:prstGeom>
        </p:spPr>
        <p:txBody>
          <a:bodyPr>
            <a:spAutoFit/>
          </a:bodyPr>
          <a:lstStyle/>
          <a:p>
            <a:pPr algn="ctr" fontAlgn="auto">
              <a:spcBef>
                <a:spcPct val="0"/>
              </a:spcBef>
              <a:spcAft>
                <a:spcPct val="0"/>
              </a:spcAft>
              <a:defRPr/>
            </a:pPr>
            <a:r>
              <a:rPr lang="zh-CN" altLang="en-US" sz="2400" b="1" dirty="0">
                <a:latin typeface="+mn-ea"/>
                <a:ea typeface="+mn-ea"/>
              </a:rPr>
              <a:t>第</a:t>
            </a:r>
            <a:r>
              <a:rPr lang="en-US" altLang="zh-CN" sz="2400" b="1" dirty="0">
                <a:latin typeface="+mn-ea"/>
                <a:ea typeface="+mn-ea"/>
              </a:rPr>
              <a:t>6</a:t>
            </a:r>
            <a:r>
              <a:rPr lang="zh-CN" altLang="en-US" sz="2400" b="1" dirty="0">
                <a:latin typeface="+mn-ea"/>
                <a:ea typeface="+mn-ea"/>
              </a:rPr>
              <a:t>章 第</a:t>
            </a:r>
            <a:r>
              <a:rPr lang="en-US" altLang="zh-CN" sz="2400" b="1" dirty="0">
                <a:latin typeface="+mn-ea"/>
                <a:ea typeface="+mn-ea"/>
              </a:rPr>
              <a:t>2</a:t>
            </a:r>
            <a:r>
              <a:rPr lang="zh-CN" altLang="en-US" sz="2400" b="1" dirty="0">
                <a:latin typeface="+mn-ea"/>
                <a:ea typeface="+mn-ea"/>
              </a:rPr>
              <a:t>节 课时</a:t>
            </a:r>
            <a:r>
              <a:rPr lang="en-US" altLang="zh-CN" sz="2400" b="1" dirty="0">
                <a:latin typeface="+mn-ea"/>
                <a:ea typeface="+mn-ea"/>
              </a:rPr>
              <a:t>1</a:t>
            </a:r>
          </a:p>
        </p:txBody>
      </p:sp>
      <p:sp>
        <p:nvSpPr>
          <p:cNvPr id="8" name="圆角矩形 7"/>
          <p:cNvSpPr/>
          <p:nvPr>
            <p:custDataLst>
              <p:tags r:id="rId2"/>
            </p:custDataLst>
          </p:nvPr>
        </p:nvSpPr>
        <p:spPr>
          <a:xfrm>
            <a:off x="1654174" y="2828121"/>
            <a:ext cx="7821613" cy="963613"/>
          </a:xfrm>
          <a:prstGeom prst="roundRect">
            <a:avLst>
              <a:gd name="adj" fmla="val 50000"/>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6000" b="1" dirty="0">
                <a:solidFill>
                  <a:srgbClr val="FF0000"/>
                </a:solidFill>
                <a:latin typeface="+mn-ea"/>
              </a:rPr>
              <a:t> </a:t>
            </a:r>
            <a:r>
              <a:rPr lang="zh-CN" altLang="en-US" sz="6000" b="1" dirty="0" smtClean="0">
                <a:solidFill>
                  <a:srgbClr val="FF0000"/>
                </a:solidFill>
                <a:latin typeface="+mn-ea"/>
              </a:rPr>
              <a:t>密 度</a:t>
            </a:r>
            <a:endParaRPr lang="zh-CN" altLang="en-US" sz="6000" b="1" dirty="0">
              <a:solidFill>
                <a:srgbClr val="FF0000"/>
              </a:solidFill>
              <a:latin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09" name="组合 18"/>
          <p:cNvGrpSpPr/>
          <p:nvPr>
            <p:custDataLst>
              <p:tags r:id="rId1"/>
            </p:custDataLst>
          </p:nvPr>
        </p:nvGrpSpPr>
        <p:grpSpPr>
          <a:xfrm>
            <a:off x="4867275" y="3043238"/>
            <a:ext cx="4779963" cy="3067050"/>
            <a:chOff x="2494442" y="480990"/>
            <a:chExt cx="5791735" cy="3040248"/>
          </a:xfrm>
        </p:grpSpPr>
        <p:cxnSp>
          <p:nvCxnSpPr>
            <p:cNvPr id="21" name="直接箭头连接符 20"/>
            <p:cNvCxnSpPr/>
            <p:nvPr>
              <p:custDataLst>
                <p:tags r:id="rId22"/>
              </p:custDataLst>
            </p:nvPr>
          </p:nvCxnSpPr>
          <p:spPr>
            <a:xfrm>
              <a:off x="2494442" y="3508649"/>
              <a:ext cx="5408953" cy="1258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矩形 21"/>
            <p:cNvSpPr/>
            <p:nvPr>
              <p:custDataLst>
                <p:tags r:id="rId23"/>
              </p:custDataLst>
            </p:nvPr>
          </p:nvSpPr>
          <p:spPr>
            <a:xfrm>
              <a:off x="7022420" y="3016103"/>
              <a:ext cx="1263757" cy="457926"/>
            </a:xfrm>
            <a:prstGeom prst="rect">
              <a:avLst/>
            </a:prstGeom>
          </p:spPr>
          <p:txBody>
            <a:bodyPr wrap="none">
              <a:spAutoFit/>
            </a:bodyPr>
            <a:lstStyle/>
            <a:p>
              <a:pPr fontAlgn="auto">
                <a:spcBef>
                  <a:spcPct val="0"/>
                </a:spcBef>
                <a:spcAft>
                  <a:spcPct val="0"/>
                </a:spcAft>
                <a:defRPr/>
              </a:pPr>
              <a:r>
                <a:rPr lang="en-US" altLang="zh-CN" sz="2400" i="1">
                  <a:solidFill>
                    <a:prstClr val="black"/>
                  </a:solidFill>
                  <a:latin typeface="Times New Roman" panose="02020603050405020304" pitchFamily="18" charset="0"/>
                  <a:ea typeface="+mn-ea"/>
                  <a:cs typeface="Times New Roman" pitchFamily="18" charset="0"/>
                </a:rPr>
                <a:t>V</a:t>
              </a:r>
              <a:r>
                <a:rPr lang="en-US" altLang="zh-CN" sz="2400">
                  <a:solidFill>
                    <a:prstClr val="black"/>
                  </a:solidFill>
                  <a:latin typeface="+mn-ea"/>
                  <a:ea typeface="+mn-ea"/>
                </a:rPr>
                <a:t>/</a:t>
              </a:r>
              <a:r>
                <a:rPr lang="en-US" altLang="zh-CN" sz="2400">
                  <a:solidFill>
                    <a:prstClr val="black"/>
                  </a:solidFill>
                  <a:latin typeface="Times New Roman" panose="02020603050405020304" pitchFamily="18" charset="0"/>
                  <a:ea typeface="+mn-ea"/>
                  <a:cs typeface="Times New Roman" pitchFamily="18" charset="0"/>
                </a:rPr>
                <a:t>cm</a:t>
              </a:r>
              <a:r>
                <a:rPr lang="en-US" altLang="zh-CN" sz="2400" baseline="30000">
                  <a:solidFill>
                    <a:prstClr val="black"/>
                  </a:solidFill>
                  <a:latin typeface="Times New Roman" panose="02020603050405020304" pitchFamily="18" charset="0"/>
                  <a:ea typeface="+mn-ea"/>
                  <a:cs typeface="Times New Roman" pitchFamily="18" charset="0"/>
                </a:rPr>
                <a:t>3</a:t>
              </a:r>
              <a:r>
                <a:rPr lang="en-US" altLang="zh-CN" sz="2400" baseline="30000">
                  <a:solidFill>
                    <a:prstClr val="black"/>
                  </a:solidFill>
                  <a:latin typeface="+mn-ea"/>
                  <a:ea typeface="+mn-ea"/>
                </a:rPr>
                <a:t> </a:t>
              </a:r>
              <a:endParaRPr lang="zh-CN" altLang="en-US" sz="2400">
                <a:solidFill>
                  <a:prstClr val="black"/>
                </a:solidFill>
                <a:latin typeface="+mn-ea"/>
                <a:ea typeface="+mn-ea"/>
              </a:endParaRPr>
            </a:p>
          </p:txBody>
        </p:sp>
        <p:sp>
          <p:nvSpPr>
            <p:cNvPr id="23" name="矩形 22"/>
            <p:cNvSpPr/>
            <p:nvPr>
              <p:custDataLst>
                <p:tags r:id="rId24"/>
              </p:custDataLst>
            </p:nvPr>
          </p:nvSpPr>
          <p:spPr>
            <a:xfrm>
              <a:off x="2565613" y="480990"/>
              <a:ext cx="840580" cy="457925"/>
            </a:xfrm>
            <a:prstGeom prst="rect">
              <a:avLst/>
            </a:prstGeom>
          </p:spPr>
          <p:txBody>
            <a:bodyPr wrap="none">
              <a:spAutoFit/>
            </a:bodyPr>
            <a:lstStyle/>
            <a:p>
              <a:pPr algn="ctr" fontAlgn="auto">
                <a:spcBef>
                  <a:spcPct val="0"/>
                </a:spcBef>
                <a:spcAft>
                  <a:spcPct val="0"/>
                </a:spcAft>
                <a:defRPr/>
              </a:pPr>
              <a:r>
                <a:rPr lang="en-US" altLang="zh-CN" sz="2400" i="1">
                  <a:solidFill>
                    <a:prstClr val="black"/>
                  </a:solidFill>
                  <a:latin typeface="Times New Roman" panose="02020603050405020304" pitchFamily="18" charset="0"/>
                  <a:ea typeface="+mn-ea"/>
                  <a:cs typeface="Times New Roman" pitchFamily="18" charset="0"/>
                </a:rPr>
                <a:t>m</a:t>
              </a:r>
              <a:r>
                <a:rPr lang="en-US" altLang="zh-CN" sz="2400">
                  <a:solidFill>
                    <a:prstClr val="black"/>
                  </a:solidFill>
                  <a:latin typeface="+mn-ea"/>
                  <a:ea typeface="+mn-ea"/>
                </a:rPr>
                <a:t>/</a:t>
              </a:r>
              <a:r>
                <a:rPr lang="en-US" altLang="zh-CN" sz="2400">
                  <a:solidFill>
                    <a:prstClr val="black"/>
                  </a:solidFill>
                  <a:latin typeface="Times New Roman" panose="02020603050405020304" pitchFamily="18" charset="0"/>
                  <a:ea typeface="+mn-ea"/>
                  <a:cs typeface="Times New Roman" pitchFamily="18" charset="0"/>
                </a:rPr>
                <a:t>g</a:t>
              </a:r>
              <a:endParaRPr lang="zh-CN" altLang="en-US" sz="2400">
                <a:solidFill>
                  <a:prstClr val="black"/>
                </a:solidFill>
                <a:latin typeface="Times New Roman" panose="02020603050405020304" pitchFamily="18" charset="0"/>
                <a:ea typeface="+mn-ea"/>
                <a:cs typeface="Times New Roman" pitchFamily="18" charset="0"/>
              </a:endParaRPr>
            </a:p>
          </p:txBody>
        </p:sp>
        <p:cxnSp>
          <p:nvCxnSpPr>
            <p:cNvPr id="20" name="直接箭头连接符 19"/>
            <p:cNvCxnSpPr/>
            <p:nvPr>
              <p:custDataLst>
                <p:tags r:id="rId25"/>
              </p:custDataLst>
            </p:nvPr>
          </p:nvCxnSpPr>
          <p:spPr>
            <a:xfrm flipH="1" flipV="1">
              <a:off x="2494442" y="526625"/>
              <a:ext cx="0" cy="298831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7410" name="矩形 5"/>
          <p:cNvSpPr>
            <a:spLocks noChangeArrowheads="1"/>
          </p:cNvSpPr>
          <p:nvPr>
            <p:custDataLst>
              <p:tags r:id="rId2"/>
            </p:custDataLst>
          </p:nvPr>
        </p:nvSpPr>
        <p:spPr bwMode="auto">
          <a:xfrm>
            <a:off x="5295900" y="255588"/>
            <a:ext cx="2239963" cy="692150"/>
          </a:xfrm>
          <a:prstGeom prst="rect">
            <a:avLst/>
          </a:prstGeom>
          <a:noFill/>
          <a:ln w="9525">
            <a:noFill/>
            <a:miter lim="800000"/>
          </a:ln>
        </p:spPr>
        <p:txBody>
          <a:bodyPr>
            <a:spAutoFit/>
          </a:bodyPr>
          <a:lstStyle/>
          <a:p>
            <a:pPr>
              <a:lnSpc>
                <a:spcPct val="150000"/>
              </a:lnSpc>
            </a:pPr>
            <a:r>
              <a:rPr lang="zh-CN" altLang="en-US" sz="2600">
                <a:solidFill>
                  <a:srgbClr val="000000"/>
                </a:solidFill>
                <a:latin typeface="微软雅黑" pitchFamily="34" charset="-122"/>
                <a:ea typeface="微软雅黑" pitchFamily="34" charset="-122"/>
                <a:sym typeface="+mn-ea"/>
              </a:rPr>
              <a:t>实验数据记录</a:t>
            </a:r>
          </a:p>
        </p:txBody>
      </p:sp>
      <p:graphicFrame>
        <p:nvGraphicFramePr>
          <p:cNvPr id="17497" name="Group 89"/>
          <p:cNvGraphicFramePr>
            <a:graphicFrameLocks noGrp="1"/>
          </p:cNvGraphicFramePr>
          <p:nvPr>
            <p:custDataLst>
              <p:tags r:id="rId3"/>
            </p:custDataLst>
          </p:nvPr>
        </p:nvGraphicFramePr>
        <p:xfrm>
          <a:off x="3408362" y="1025525"/>
          <a:ext cx="6245225" cy="1868488"/>
        </p:xfrm>
        <a:graphic>
          <a:graphicData uri="http://schemas.openxmlformats.org/drawingml/2006/table">
            <a:tbl>
              <a:tblPr/>
              <a:tblGrid>
                <a:gridCol w="1114425"/>
                <a:gridCol w="1427162"/>
                <a:gridCol w="1179513"/>
                <a:gridCol w="2524125"/>
              </a:tblGrid>
              <a:tr h="47307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smtClean="0">
                          <a:ln>
                            <a:noFill/>
                          </a:ln>
                          <a:solidFill>
                            <a:schemeClr val="tx1"/>
                          </a:solidFill>
                          <a:effectLst/>
                          <a:latin typeface="微软雅黑" pitchFamily="34" charset="-122"/>
                          <a:ea typeface="微软雅黑" pitchFamily="34" charset="-122"/>
                        </a:rPr>
                        <a:t> </a:t>
                      </a:r>
                      <a:endPar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EBF7"/>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rPr>
                        <a:t>体积</a:t>
                      </a:r>
                      <a:r>
                        <a:rPr kumimoji="0" lang="en-US" altLang="zh-CN" sz="2400" b="0" i="0" u="none" strike="noStrike" cap="none" normalizeH="0" baseline="0" smtClean="0">
                          <a:ln>
                            <a:noFill/>
                          </a:ln>
                          <a:solidFill>
                            <a:schemeClr val="tx1"/>
                          </a:solidFill>
                          <a:effectLst/>
                          <a:latin typeface="微软雅黑" pitchFamily="34" charset="-122"/>
                          <a:ea typeface="微软雅黑" pitchFamily="34" charset="-122"/>
                        </a:rPr>
                        <a:t>/</a:t>
                      </a:r>
                      <a:r>
                        <a:rPr kumimoji="0" lang="en-US" altLang="zh-CN" sz="24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itchFamily="18" charset="0"/>
                        </a:rPr>
                        <a:t>cm</a:t>
                      </a:r>
                      <a:r>
                        <a:rPr kumimoji="0" lang="en-US" altLang="zh-CN" sz="2400" b="0" i="0" u="none" strike="noStrike" cap="none" normalizeH="0" baseline="30000" smtClean="0">
                          <a:ln>
                            <a:noFill/>
                          </a:ln>
                          <a:solidFill>
                            <a:schemeClr val="tx1"/>
                          </a:solidFill>
                          <a:effectLst/>
                          <a:latin typeface="Times New Roman" panose="02020603050405020304" pitchFamily="18" charset="0"/>
                          <a:ea typeface="微软雅黑" pitchFamily="34" charset="-122"/>
                          <a:cs typeface="Times New Roman" pitchFamily="18" charset="0"/>
                        </a:rPr>
                        <a:t>3</a:t>
                      </a:r>
                      <a:r>
                        <a:rPr kumimoji="0" lang="en-US" altLang="zh-CN" sz="2400" b="0" i="0" u="none" strike="noStrike" cap="none" normalizeH="0" baseline="30000" smtClean="0">
                          <a:ln>
                            <a:noFill/>
                          </a:ln>
                          <a:solidFill>
                            <a:schemeClr val="tx1"/>
                          </a:solidFill>
                          <a:effectLst/>
                          <a:latin typeface="微软雅黑" pitchFamily="34" charset="-122"/>
                          <a:ea typeface="微软雅黑" pitchFamily="34" charset="-122"/>
                        </a:rPr>
                        <a:t> </a:t>
                      </a:r>
                      <a:endPar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EBF7"/>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rPr>
                        <a:t>质量</a:t>
                      </a:r>
                      <a:r>
                        <a:rPr kumimoji="0" lang="en-US" altLang="zh-CN" sz="2400" b="0" i="0" u="none" strike="noStrike" cap="none" normalizeH="0" baseline="0" smtClean="0">
                          <a:ln>
                            <a:noFill/>
                          </a:ln>
                          <a:solidFill>
                            <a:schemeClr val="tx1"/>
                          </a:solidFill>
                          <a:effectLst/>
                          <a:latin typeface="微软雅黑" pitchFamily="34" charset="-122"/>
                          <a:ea typeface="微软雅黑" pitchFamily="34" charset="-122"/>
                        </a:rPr>
                        <a:t>/</a:t>
                      </a:r>
                      <a:r>
                        <a:rPr kumimoji="0" lang="en-US" altLang="zh-CN" sz="24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itchFamily="18" charset="0"/>
                        </a:rPr>
                        <a:t>g</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EBF7"/>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rPr>
                        <a:t>质量</a:t>
                      </a:r>
                      <a:r>
                        <a:rPr kumimoji="0" lang="en-US" altLang="zh-CN" sz="2400" b="0" i="0" u="none" strike="noStrike" cap="none" normalizeH="0" baseline="0" smtClean="0">
                          <a:ln>
                            <a:noFill/>
                          </a:ln>
                          <a:solidFill>
                            <a:schemeClr val="tx1"/>
                          </a:solidFill>
                          <a:effectLst/>
                          <a:latin typeface="微软雅黑" pitchFamily="34" charset="-122"/>
                          <a:ea typeface="微软雅黑" pitchFamily="34" charset="-122"/>
                        </a:rPr>
                        <a:t>/</a:t>
                      </a:r>
                      <a:r>
                        <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rPr>
                        <a:t>体积</a:t>
                      </a:r>
                      <a:r>
                        <a:rPr kumimoji="0" lang="en-US" altLang="zh-CN" sz="2400" b="0" i="0" u="none" strike="noStrike" cap="none" normalizeH="0" baseline="0" smtClean="0">
                          <a:ln>
                            <a:noFill/>
                          </a:ln>
                          <a:solidFill>
                            <a:schemeClr val="tx1"/>
                          </a:solidFill>
                          <a:effectLst/>
                          <a:latin typeface="微软雅黑" pitchFamily="34" charset="-122"/>
                          <a:ea typeface="微软雅黑" pitchFamily="34" charset="-122"/>
                        </a:rPr>
                        <a:t>(</a:t>
                      </a:r>
                      <a:r>
                        <a:rPr kumimoji="0" lang="en-US" altLang="zh-CN" sz="24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itchFamily="18" charset="0"/>
                        </a:rPr>
                        <a:t>g</a:t>
                      </a:r>
                      <a:r>
                        <a:rPr kumimoji="0" lang="en-US" altLang="zh-CN" sz="2400" b="0" i="0" u="none" strike="noStrike" cap="none" normalizeH="0" baseline="0" smtClean="0">
                          <a:ln>
                            <a:noFill/>
                          </a:ln>
                          <a:solidFill>
                            <a:schemeClr val="tx1"/>
                          </a:solidFill>
                          <a:effectLst/>
                          <a:latin typeface="微软雅黑" pitchFamily="34" charset="-122"/>
                          <a:ea typeface="微软雅黑" pitchFamily="34" charset="-122"/>
                        </a:rPr>
                        <a:t>/</a:t>
                      </a:r>
                      <a:r>
                        <a:rPr kumimoji="0" lang="en-US" altLang="zh-CN" sz="24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itchFamily="18" charset="0"/>
                        </a:rPr>
                        <a:t>cm</a:t>
                      </a:r>
                      <a:r>
                        <a:rPr kumimoji="0" lang="en-US" altLang="zh-CN" sz="2400" b="0" i="0" u="none" strike="noStrike" cap="none" normalizeH="0" baseline="30000" smtClean="0">
                          <a:ln>
                            <a:noFill/>
                          </a:ln>
                          <a:solidFill>
                            <a:schemeClr val="tx1"/>
                          </a:solidFill>
                          <a:effectLst/>
                          <a:latin typeface="Times New Roman" panose="02020603050405020304" pitchFamily="18" charset="0"/>
                          <a:ea typeface="微软雅黑" pitchFamily="34" charset="-122"/>
                          <a:cs typeface="Times New Roman" pitchFamily="18" charset="0"/>
                        </a:rPr>
                        <a:t>3</a:t>
                      </a:r>
                      <a:r>
                        <a:rPr kumimoji="0" lang="en-US" altLang="zh-CN" sz="2400" b="0" i="0" u="none" strike="noStrike" cap="none" normalizeH="0" baseline="0" smtClean="0">
                          <a:ln>
                            <a:noFill/>
                          </a:ln>
                          <a:solidFill>
                            <a:schemeClr val="tx1"/>
                          </a:solidFill>
                          <a:effectLst/>
                          <a:latin typeface="微软雅黑" pitchFamily="34" charset="-122"/>
                          <a:ea typeface="微软雅黑" pitchFamily="34" charset="-122"/>
                        </a:rPr>
                        <a:t>)</a:t>
                      </a:r>
                      <a:endPar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EBF7"/>
                    </a:solidFill>
                  </a:tcPr>
                </a:tc>
              </a:tr>
              <a:tr h="47466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rPr>
                        <a:t>铁块</a:t>
                      </a:r>
                      <a:r>
                        <a:rPr kumimoji="0" lang="en-US" altLang="zh-CN" sz="24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itchFamily="18" charset="0"/>
                        </a:rPr>
                        <a:t>1</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8CBAD"/>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smtClean="0">
                          <a:ln>
                            <a:noFill/>
                          </a:ln>
                          <a:solidFill>
                            <a:schemeClr val="tx1"/>
                          </a:solidFill>
                          <a:effectLst/>
                          <a:latin typeface="微软雅黑" pitchFamily="34" charset="-122"/>
                          <a:ea typeface="微软雅黑" pitchFamily="34" charset="-122"/>
                        </a:rPr>
                        <a:t>      </a:t>
                      </a:r>
                      <a:endPar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35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zh-CN" sz="2400" b="0" i="0" u="none" strike="noStrike" cap="none" normalizeH="0" baseline="0" smtClean="0">
                          <a:ln>
                            <a:noFill/>
                          </a:ln>
                          <a:solidFill>
                            <a:schemeClr val="tx1"/>
                          </a:solidFill>
                          <a:effectLst/>
                          <a:latin typeface="微软雅黑" pitchFamily="34" charset="-122"/>
                          <a:ea typeface="微软雅黑" pitchFamily="34" charset="-122"/>
                        </a:rPr>
                        <a:t>铁块</a:t>
                      </a:r>
                      <a:r>
                        <a:rPr kumimoji="0" lang="en-US" altLang="zh-CN" sz="24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itchFamily="18" charset="0"/>
                        </a:rPr>
                        <a:t>2</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8CBAD"/>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smtClean="0">
                          <a:ln>
                            <a:noFill/>
                          </a:ln>
                          <a:solidFill>
                            <a:schemeClr val="tx1"/>
                          </a:solidFill>
                          <a:effectLst/>
                          <a:latin typeface="微软雅黑" pitchFamily="34" charset="-122"/>
                          <a:ea typeface="微软雅黑" pitchFamily="34" charset="-122"/>
                        </a:rPr>
                        <a:t>      </a:t>
                      </a:r>
                      <a:endPar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973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rPr>
                        <a:t>铁块</a:t>
                      </a:r>
                      <a:r>
                        <a:rPr kumimoji="0" lang="en-US" altLang="zh-CN" sz="24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itchFamily="18" charset="0"/>
                        </a:rPr>
                        <a:t>3</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8CBAD"/>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smtClean="0">
                          <a:ln>
                            <a:noFill/>
                          </a:ln>
                          <a:solidFill>
                            <a:schemeClr val="tx1"/>
                          </a:solidFill>
                          <a:effectLst/>
                          <a:latin typeface="微软雅黑" pitchFamily="34" charset="-122"/>
                          <a:ea typeface="微软雅黑" pitchFamily="34" charset="-122"/>
                        </a:rPr>
                        <a:t>      </a:t>
                      </a:r>
                      <a:endPar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 name="矩形 6"/>
          <p:cNvSpPr>
            <a:spLocks noChangeArrowheads="1"/>
          </p:cNvSpPr>
          <p:nvPr>
            <p:custDataLst>
              <p:tags r:id="rId4"/>
            </p:custDataLst>
          </p:nvPr>
        </p:nvSpPr>
        <p:spPr bwMode="auto">
          <a:xfrm>
            <a:off x="4860925" y="1506538"/>
            <a:ext cx="722313" cy="461962"/>
          </a:xfrm>
          <a:prstGeom prst="rect">
            <a:avLst/>
          </a:prstGeom>
          <a:noFill/>
          <a:ln w="9525">
            <a:noFill/>
            <a:miter lim="800000"/>
          </a:ln>
        </p:spPr>
        <p:txBody>
          <a:bodyPr wrap="none">
            <a:spAutoFit/>
          </a:bodyPr>
          <a:lstStyle/>
          <a:p>
            <a:pPr defTabSz="815975">
              <a:buFont typeface="Arial"/>
              <a:buNone/>
            </a:pPr>
            <a:r>
              <a:rPr lang="en-US" altLang="zh-CN" sz="2400">
                <a:solidFill>
                  <a:srgbClr val="FF0000"/>
                </a:solidFill>
                <a:latin typeface="Times New Roman" panose="02020603050405020304" pitchFamily="18" charset="0"/>
                <a:ea typeface="微软雅黑" pitchFamily="34" charset="-122"/>
                <a:cs typeface="Times New Roman" pitchFamily="18" charset="0"/>
              </a:rPr>
              <a:t>8.00</a:t>
            </a:r>
            <a:endParaRPr lang="zh-CN" altLang="en-US" sz="2400">
              <a:solidFill>
                <a:srgbClr val="FF0000"/>
              </a:solidFill>
              <a:latin typeface="Times New Roman" panose="02020603050405020304" pitchFamily="18" charset="0"/>
              <a:ea typeface="微软雅黑" pitchFamily="34" charset="-122"/>
              <a:cs typeface="Times New Roman" pitchFamily="18" charset="0"/>
            </a:endParaRPr>
          </a:p>
        </p:txBody>
      </p:sp>
      <p:sp>
        <p:nvSpPr>
          <p:cNvPr id="8" name="矩形 7"/>
          <p:cNvSpPr>
            <a:spLocks noChangeArrowheads="1"/>
          </p:cNvSpPr>
          <p:nvPr>
            <p:custDataLst>
              <p:tags r:id="rId5"/>
            </p:custDataLst>
          </p:nvPr>
        </p:nvSpPr>
        <p:spPr bwMode="auto">
          <a:xfrm>
            <a:off x="4776788" y="1973263"/>
            <a:ext cx="877887" cy="461962"/>
          </a:xfrm>
          <a:prstGeom prst="rect">
            <a:avLst/>
          </a:prstGeom>
          <a:noFill/>
          <a:ln w="9525">
            <a:noFill/>
            <a:miter lim="800000"/>
          </a:ln>
        </p:spPr>
        <p:txBody>
          <a:bodyPr wrap="none">
            <a:spAutoFit/>
          </a:bodyPr>
          <a:lstStyle/>
          <a:p>
            <a:pPr defTabSz="815975">
              <a:buFont typeface="Arial"/>
              <a:buNone/>
            </a:pPr>
            <a:r>
              <a:rPr lang="en-US" altLang="zh-CN" sz="2400">
                <a:solidFill>
                  <a:srgbClr val="FF0000"/>
                </a:solidFill>
                <a:latin typeface="Times New Roman" panose="02020603050405020304" pitchFamily="18" charset="0"/>
                <a:ea typeface="微软雅黑" pitchFamily="34" charset="-122"/>
                <a:cs typeface="Times New Roman" pitchFamily="18" charset="0"/>
              </a:rPr>
              <a:t>16.00</a:t>
            </a:r>
            <a:endParaRPr lang="zh-CN" altLang="en-US" sz="2400">
              <a:solidFill>
                <a:srgbClr val="FF0000"/>
              </a:solidFill>
              <a:latin typeface="Times New Roman" panose="02020603050405020304" pitchFamily="18" charset="0"/>
              <a:ea typeface="微软雅黑" pitchFamily="34" charset="-122"/>
              <a:cs typeface="Times New Roman" pitchFamily="18" charset="0"/>
            </a:endParaRPr>
          </a:p>
        </p:txBody>
      </p:sp>
      <p:sp>
        <p:nvSpPr>
          <p:cNvPr id="10" name="矩形 9"/>
          <p:cNvSpPr>
            <a:spLocks noChangeArrowheads="1"/>
          </p:cNvSpPr>
          <p:nvPr>
            <p:custDataLst>
              <p:tags r:id="rId6"/>
            </p:custDataLst>
          </p:nvPr>
        </p:nvSpPr>
        <p:spPr bwMode="auto">
          <a:xfrm>
            <a:off x="4789488" y="2438400"/>
            <a:ext cx="877887" cy="460375"/>
          </a:xfrm>
          <a:prstGeom prst="rect">
            <a:avLst/>
          </a:prstGeom>
          <a:noFill/>
          <a:ln w="9525">
            <a:noFill/>
            <a:miter lim="800000"/>
          </a:ln>
        </p:spPr>
        <p:txBody>
          <a:bodyPr wrap="none">
            <a:spAutoFit/>
          </a:bodyPr>
          <a:lstStyle/>
          <a:p>
            <a:pPr defTabSz="815975">
              <a:buFont typeface="Arial"/>
              <a:buNone/>
            </a:pPr>
            <a:r>
              <a:rPr lang="en-US" altLang="zh-CN" sz="2400">
                <a:solidFill>
                  <a:srgbClr val="FF0000"/>
                </a:solidFill>
                <a:latin typeface="Times New Roman" panose="02020603050405020304" pitchFamily="18" charset="0"/>
                <a:ea typeface="微软雅黑" pitchFamily="34" charset="-122"/>
                <a:cs typeface="Times New Roman" pitchFamily="18" charset="0"/>
              </a:rPr>
              <a:t>32.00</a:t>
            </a:r>
            <a:endParaRPr lang="zh-CN" altLang="en-US" sz="2400">
              <a:solidFill>
                <a:srgbClr val="FF0000"/>
              </a:solidFill>
              <a:latin typeface="Times New Roman" panose="02020603050405020304" pitchFamily="18" charset="0"/>
              <a:ea typeface="微软雅黑" pitchFamily="34" charset="-122"/>
              <a:cs typeface="Times New Roman" pitchFamily="18" charset="0"/>
            </a:endParaRPr>
          </a:p>
        </p:txBody>
      </p:sp>
      <p:sp>
        <p:nvSpPr>
          <p:cNvPr id="11" name="矩形 10"/>
          <p:cNvSpPr>
            <a:spLocks noChangeArrowheads="1"/>
          </p:cNvSpPr>
          <p:nvPr>
            <p:custDataLst>
              <p:tags r:id="rId7"/>
            </p:custDataLst>
          </p:nvPr>
        </p:nvSpPr>
        <p:spPr bwMode="auto">
          <a:xfrm>
            <a:off x="6164263" y="1506538"/>
            <a:ext cx="723900" cy="461962"/>
          </a:xfrm>
          <a:prstGeom prst="rect">
            <a:avLst/>
          </a:prstGeom>
          <a:noFill/>
          <a:ln w="9525">
            <a:noFill/>
            <a:miter lim="800000"/>
          </a:ln>
        </p:spPr>
        <p:txBody>
          <a:bodyPr wrap="none">
            <a:spAutoFit/>
          </a:bodyPr>
          <a:lstStyle/>
          <a:p>
            <a:pPr defTabSz="815975">
              <a:buFont typeface="Arial"/>
              <a:buNone/>
            </a:pPr>
            <a:r>
              <a:rPr lang="en-US" altLang="zh-CN" sz="2400">
                <a:solidFill>
                  <a:srgbClr val="FF0000"/>
                </a:solidFill>
                <a:latin typeface="Times New Roman" panose="02020603050405020304" pitchFamily="18" charset="0"/>
                <a:ea typeface="微软雅黑" pitchFamily="34" charset="-122"/>
                <a:cs typeface="Times New Roman" pitchFamily="18" charset="0"/>
              </a:rPr>
              <a:t>63.5</a:t>
            </a:r>
            <a:endParaRPr lang="zh-CN" altLang="en-US" sz="2400">
              <a:solidFill>
                <a:srgbClr val="FF0000"/>
              </a:solidFill>
              <a:latin typeface="Times New Roman" panose="02020603050405020304" pitchFamily="18" charset="0"/>
              <a:ea typeface="微软雅黑" pitchFamily="34" charset="-122"/>
              <a:cs typeface="Times New Roman" pitchFamily="18" charset="0"/>
            </a:endParaRPr>
          </a:p>
        </p:txBody>
      </p:sp>
      <p:sp>
        <p:nvSpPr>
          <p:cNvPr id="12" name="矩形 11"/>
          <p:cNvSpPr>
            <a:spLocks noChangeArrowheads="1"/>
          </p:cNvSpPr>
          <p:nvPr>
            <p:custDataLst>
              <p:tags r:id="rId8"/>
            </p:custDataLst>
          </p:nvPr>
        </p:nvSpPr>
        <p:spPr bwMode="auto">
          <a:xfrm>
            <a:off x="6076950" y="1984375"/>
            <a:ext cx="876300" cy="460375"/>
          </a:xfrm>
          <a:prstGeom prst="rect">
            <a:avLst/>
          </a:prstGeom>
          <a:noFill/>
          <a:ln w="9525">
            <a:noFill/>
            <a:miter lim="800000"/>
          </a:ln>
        </p:spPr>
        <p:txBody>
          <a:bodyPr wrap="none">
            <a:spAutoFit/>
          </a:bodyPr>
          <a:lstStyle/>
          <a:p>
            <a:pPr defTabSz="815975">
              <a:buFont typeface="Arial"/>
              <a:buNone/>
            </a:pPr>
            <a:r>
              <a:rPr lang="en-US" altLang="zh-CN" sz="2400">
                <a:solidFill>
                  <a:srgbClr val="FF0000"/>
                </a:solidFill>
                <a:latin typeface="Times New Roman" panose="02020603050405020304" pitchFamily="18" charset="0"/>
                <a:ea typeface="微软雅黑" pitchFamily="34" charset="-122"/>
                <a:cs typeface="Times New Roman" pitchFamily="18" charset="0"/>
              </a:rPr>
              <a:t>127.0</a:t>
            </a:r>
            <a:endParaRPr lang="zh-CN" altLang="en-US" sz="2400">
              <a:solidFill>
                <a:srgbClr val="FF0000"/>
              </a:solidFill>
              <a:latin typeface="Times New Roman" panose="02020603050405020304" pitchFamily="18" charset="0"/>
              <a:ea typeface="微软雅黑" pitchFamily="34" charset="-122"/>
              <a:cs typeface="Times New Roman" pitchFamily="18" charset="0"/>
            </a:endParaRPr>
          </a:p>
        </p:txBody>
      </p:sp>
      <p:sp>
        <p:nvSpPr>
          <p:cNvPr id="13" name="矩形 12"/>
          <p:cNvSpPr>
            <a:spLocks noChangeArrowheads="1"/>
          </p:cNvSpPr>
          <p:nvPr>
            <p:custDataLst>
              <p:tags r:id="rId9"/>
            </p:custDataLst>
          </p:nvPr>
        </p:nvSpPr>
        <p:spPr bwMode="auto">
          <a:xfrm>
            <a:off x="6080125" y="2436813"/>
            <a:ext cx="877888" cy="461962"/>
          </a:xfrm>
          <a:prstGeom prst="rect">
            <a:avLst/>
          </a:prstGeom>
          <a:noFill/>
          <a:ln w="9525">
            <a:noFill/>
            <a:miter lim="800000"/>
          </a:ln>
        </p:spPr>
        <p:txBody>
          <a:bodyPr wrap="none">
            <a:spAutoFit/>
          </a:bodyPr>
          <a:lstStyle/>
          <a:p>
            <a:pPr defTabSz="815975">
              <a:buFont typeface="Arial"/>
              <a:buNone/>
            </a:pPr>
            <a:r>
              <a:rPr lang="en-US" altLang="zh-CN" sz="2400">
                <a:solidFill>
                  <a:srgbClr val="FF0000"/>
                </a:solidFill>
                <a:latin typeface="Times New Roman" panose="02020603050405020304" pitchFamily="18" charset="0"/>
                <a:ea typeface="微软雅黑" pitchFamily="34" charset="-122"/>
                <a:cs typeface="Times New Roman" pitchFamily="18" charset="0"/>
              </a:rPr>
              <a:t>254.0</a:t>
            </a:r>
            <a:endParaRPr lang="zh-CN" altLang="en-US" sz="2400">
              <a:solidFill>
                <a:srgbClr val="FF0000"/>
              </a:solidFill>
              <a:latin typeface="Times New Roman" panose="02020603050405020304" pitchFamily="18" charset="0"/>
              <a:ea typeface="微软雅黑" pitchFamily="34" charset="-122"/>
              <a:cs typeface="Times New Roman" pitchFamily="18" charset="0"/>
            </a:endParaRPr>
          </a:p>
        </p:txBody>
      </p:sp>
      <p:sp>
        <p:nvSpPr>
          <p:cNvPr id="14" name="矩形 13"/>
          <p:cNvSpPr>
            <a:spLocks noChangeArrowheads="1"/>
          </p:cNvSpPr>
          <p:nvPr>
            <p:custDataLst>
              <p:tags r:id="rId10"/>
            </p:custDataLst>
          </p:nvPr>
        </p:nvSpPr>
        <p:spPr bwMode="auto">
          <a:xfrm>
            <a:off x="8051800" y="1535113"/>
            <a:ext cx="568325" cy="461962"/>
          </a:xfrm>
          <a:prstGeom prst="rect">
            <a:avLst/>
          </a:prstGeom>
          <a:noFill/>
          <a:ln w="9525">
            <a:noFill/>
            <a:miter lim="800000"/>
          </a:ln>
        </p:spPr>
        <p:txBody>
          <a:bodyPr wrap="none">
            <a:spAutoFit/>
          </a:bodyPr>
          <a:lstStyle/>
          <a:p>
            <a:pPr defTabSz="815975">
              <a:buFont typeface="Arial"/>
              <a:buNone/>
            </a:pPr>
            <a:r>
              <a:rPr lang="en-US" altLang="zh-CN" sz="2400">
                <a:solidFill>
                  <a:srgbClr val="FF0000"/>
                </a:solidFill>
                <a:latin typeface="Times New Roman" panose="02020603050405020304" pitchFamily="18" charset="0"/>
                <a:ea typeface="微软雅黑" pitchFamily="34" charset="-122"/>
                <a:cs typeface="Times New Roman" pitchFamily="18" charset="0"/>
              </a:rPr>
              <a:t>7.9</a:t>
            </a:r>
            <a:endParaRPr lang="zh-CN" altLang="en-US" sz="2400">
              <a:solidFill>
                <a:srgbClr val="FF0000"/>
              </a:solidFill>
              <a:latin typeface="Times New Roman" panose="02020603050405020304" pitchFamily="18" charset="0"/>
              <a:ea typeface="微软雅黑" pitchFamily="34" charset="-122"/>
              <a:cs typeface="Times New Roman" pitchFamily="18" charset="0"/>
            </a:endParaRPr>
          </a:p>
        </p:txBody>
      </p:sp>
      <p:sp>
        <p:nvSpPr>
          <p:cNvPr id="15" name="矩形 14"/>
          <p:cNvSpPr>
            <a:spLocks noChangeArrowheads="1"/>
          </p:cNvSpPr>
          <p:nvPr>
            <p:custDataLst>
              <p:tags r:id="rId11"/>
            </p:custDataLst>
          </p:nvPr>
        </p:nvSpPr>
        <p:spPr bwMode="auto">
          <a:xfrm>
            <a:off x="8054975" y="1979613"/>
            <a:ext cx="568325" cy="460375"/>
          </a:xfrm>
          <a:prstGeom prst="rect">
            <a:avLst/>
          </a:prstGeom>
          <a:noFill/>
          <a:ln w="9525">
            <a:noFill/>
            <a:miter lim="800000"/>
          </a:ln>
        </p:spPr>
        <p:txBody>
          <a:bodyPr wrap="none">
            <a:spAutoFit/>
          </a:bodyPr>
          <a:lstStyle/>
          <a:p>
            <a:pPr defTabSz="815975">
              <a:buFont typeface="Arial"/>
              <a:buNone/>
            </a:pPr>
            <a:r>
              <a:rPr lang="en-US" altLang="zh-CN" sz="2400">
                <a:solidFill>
                  <a:srgbClr val="FF0000"/>
                </a:solidFill>
                <a:latin typeface="Times New Roman" panose="02020603050405020304" pitchFamily="18" charset="0"/>
                <a:ea typeface="微软雅黑" pitchFamily="34" charset="-122"/>
                <a:cs typeface="Times New Roman" pitchFamily="18" charset="0"/>
              </a:rPr>
              <a:t>7.9</a:t>
            </a:r>
            <a:endParaRPr lang="zh-CN" altLang="en-US" sz="2400">
              <a:solidFill>
                <a:srgbClr val="FF0000"/>
              </a:solidFill>
              <a:latin typeface="Times New Roman" panose="02020603050405020304" pitchFamily="18" charset="0"/>
              <a:ea typeface="微软雅黑" pitchFamily="34" charset="-122"/>
              <a:cs typeface="Times New Roman" pitchFamily="18" charset="0"/>
            </a:endParaRPr>
          </a:p>
        </p:txBody>
      </p:sp>
      <p:sp>
        <p:nvSpPr>
          <p:cNvPr id="16" name="矩形 15"/>
          <p:cNvSpPr>
            <a:spLocks noChangeArrowheads="1"/>
          </p:cNvSpPr>
          <p:nvPr>
            <p:custDataLst>
              <p:tags r:id="rId12"/>
            </p:custDataLst>
          </p:nvPr>
        </p:nvSpPr>
        <p:spPr bwMode="auto">
          <a:xfrm>
            <a:off x="8045450" y="2446338"/>
            <a:ext cx="568325" cy="461962"/>
          </a:xfrm>
          <a:prstGeom prst="rect">
            <a:avLst/>
          </a:prstGeom>
          <a:noFill/>
          <a:ln w="9525">
            <a:noFill/>
            <a:miter lim="800000"/>
          </a:ln>
        </p:spPr>
        <p:txBody>
          <a:bodyPr wrap="none">
            <a:spAutoFit/>
          </a:bodyPr>
          <a:lstStyle/>
          <a:p>
            <a:pPr defTabSz="815975">
              <a:buFont typeface="Arial"/>
              <a:buNone/>
            </a:pPr>
            <a:r>
              <a:rPr lang="en-US" altLang="zh-CN" sz="2400">
                <a:solidFill>
                  <a:srgbClr val="FF0000"/>
                </a:solidFill>
                <a:latin typeface="Times New Roman" panose="02020603050405020304" pitchFamily="18" charset="0"/>
                <a:ea typeface="微软雅黑" pitchFamily="34" charset="-122"/>
                <a:cs typeface="Times New Roman" pitchFamily="18" charset="0"/>
              </a:rPr>
              <a:t>7.9</a:t>
            </a:r>
            <a:endParaRPr lang="zh-CN" altLang="en-US" sz="2400">
              <a:solidFill>
                <a:srgbClr val="FF0000"/>
              </a:solidFill>
              <a:latin typeface="Times New Roman" panose="02020603050405020304" pitchFamily="18" charset="0"/>
              <a:ea typeface="微软雅黑" pitchFamily="34" charset="-122"/>
              <a:cs typeface="Times New Roman" pitchFamily="18" charset="0"/>
            </a:endParaRPr>
          </a:p>
        </p:txBody>
      </p:sp>
      <p:cxnSp>
        <p:nvCxnSpPr>
          <p:cNvPr id="24" name="直接连接符 23"/>
          <p:cNvCxnSpPr/>
          <p:nvPr>
            <p:custDataLst>
              <p:tags r:id="rId13"/>
            </p:custDataLst>
          </p:nvPr>
        </p:nvCxnSpPr>
        <p:spPr>
          <a:xfrm flipV="1">
            <a:off x="4881563" y="3716338"/>
            <a:ext cx="3230562" cy="238283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7448" name="矩形 24"/>
          <p:cNvSpPr>
            <a:spLocks noChangeArrowheads="1"/>
          </p:cNvSpPr>
          <p:nvPr>
            <p:custDataLst>
              <p:tags r:id="rId14"/>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26" name="圆角矩形 25"/>
          <p:cNvSpPr/>
          <p:nvPr>
            <p:custDataLst>
              <p:tags r:id="rId15"/>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graphicFrame>
        <p:nvGraphicFramePr>
          <p:cNvPr id="17498" name="Group 90"/>
          <p:cNvGraphicFramePr>
            <a:graphicFrameLocks noGrp="1"/>
          </p:cNvGraphicFramePr>
          <p:nvPr>
            <p:custDataLst>
              <p:tags r:id="rId16"/>
            </p:custDataLst>
          </p:nvPr>
        </p:nvGraphicFramePr>
        <p:xfrm>
          <a:off x="4867275" y="3563938"/>
          <a:ext cx="3760788" cy="2533651"/>
        </p:xfrm>
        <a:graphic>
          <a:graphicData uri="http://schemas.openxmlformats.org/drawingml/2006/table">
            <a:tbl>
              <a:tblPr/>
              <a:tblGrid>
                <a:gridCol w="942975"/>
                <a:gridCol w="942975"/>
                <a:gridCol w="936625"/>
                <a:gridCol w="938213"/>
              </a:tblGrid>
              <a:tr h="415925">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9738">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4813">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5925">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8625">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8625">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微软雅黑" pitchFamily="34" charset="-122"/>
                        <a:ea typeface="微软雅黑" pitchFamily="3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文本框 3"/>
          <p:cNvSpPr txBox="1">
            <a:spLocks noChangeArrowheads="1"/>
          </p:cNvSpPr>
          <p:nvPr>
            <p:custDataLst>
              <p:tags r:id="rId17"/>
            </p:custDataLst>
          </p:nvPr>
        </p:nvSpPr>
        <p:spPr bwMode="auto">
          <a:xfrm>
            <a:off x="5459413" y="5091113"/>
            <a:ext cx="498475" cy="862012"/>
          </a:xfrm>
          <a:prstGeom prst="rect">
            <a:avLst/>
          </a:prstGeom>
          <a:noFill/>
          <a:ln w="9525">
            <a:noFill/>
            <a:miter lim="800000"/>
          </a:ln>
        </p:spPr>
        <p:txBody>
          <a:bodyPr>
            <a:spAutoFit/>
          </a:bodyPr>
          <a:lstStyle/>
          <a:p>
            <a:r>
              <a:rPr lang="en-US" altLang="zh-CN" sz="5000">
                <a:solidFill>
                  <a:srgbClr val="0070C0"/>
                </a:solidFill>
                <a:latin typeface="微软雅黑" pitchFamily="34" charset="-122"/>
                <a:ea typeface="微软雅黑" pitchFamily="34" charset="-122"/>
              </a:rPr>
              <a:t>·</a:t>
            </a:r>
            <a:endParaRPr lang="zh-CN" altLang="en-US" sz="5000">
              <a:solidFill>
                <a:srgbClr val="0070C0"/>
              </a:solidFill>
              <a:latin typeface="微软雅黑" pitchFamily="34" charset="-122"/>
              <a:ea typeface="微软雅黑" pitchFamily="34" charset="-122"/>
            </a:endParaRPr>
          </a:p>
        </p:txBody>
      </p:sp>
      <p:sp>
        <p:nvSpPr>
          <p:cNvPr id="28" name="文本框 27"/>
          <p:cNvSpPr txBox="1">
            <a:spLocks noChangeArrowheads="1"/>
          </p:cNvSpPr>
          <p:nvPr>
            <p:custDataLst>
              <p:tags r:id="rId18"/>
            </p:custDataLst>
          </p:nvPr>
        </p:nvSpPr>
        <p:spPr bwMode="auto">
          <a:xfrm>
            <a:off x="6162675" y="4587875"/>
            <a:ext cx="496888" cy="862013"/>
          </a:xfrm>
          <a:prstGeom prst="rect">
            <a:avLst/>
          </a:prstGeom>
          <a:noFill/>
          <a:ln w="9525">
            <a:noFill/>
            <a:miter lim="800000"/>
          </a:ln>
        </p:spPr>
        <p:txBody>
          <a:bodyPr>
            <a:spAutoFit/>
          </a:bodyPr>
          <a:lstStyle/>
          <a:p>
            <a:r>
              <a:rPr lang="en-US" altLang="zh-CN" sz="5000">
                <a:solidFill>
                  <a:srgbClr val="0070C0"/>
                </a:solidFill>
                <a:latin typeface="微软雅黑" pitchFamily="34" charset="-122"/>
                <a:ea typeface="微软雅黑" pitchFamily="34" charset="-122"/>
              </a:rPr>
              <a:t>·</a:t>
            </a:r>
            <a:endParaRPr lang="zh-CN" altLang="en-US" sz="5000">
              <a:solidFill>
                <a:srgbClr val="0070C0"/>
              </a:solidFill>
              <a:latin typeface="微软雅黑" pitchFamily="34" charset="-122"/>
              <a:ea typeface="微软雅黑" pitchFamily="34" charset="-122"/>
            </a:endParaRPr>
          </a:p>
        </p:txBody>
      </p:sp>
      <p:sp>
        <p:nvSpPr>
          <p:cNvPr id="29" name="文本框 28"/>
          <p:cNvSpPr txBox="1">
            <a:spLocks noChangeArrowheads="1"/>
          </p:cNvSpPr>
          <p:nvPr>
            <p:custDataLst>
              <p:tags r:id="rId19"/>
            </p:custDataLst>
          </p:nvPr>
        </p:nvSpPr>
        <p:spPr bwMode="auto">
          <a:xfrm>
            <a:off x="7664450" y="3476625"/>
            <a:ext cx="498475" cy="862013"/>
          </a:xfrm>
          <a:prstGeom prst="rect">
            <a:avLst/>
          </a:prstGeom>
          <a:noFill/>
          <a:ln w="9525">
            <a:noFill/>
            <a:miter lim="800000"/>
          </a:ln>
        </p:spPr>
        <p:txBody>
          <a:bodyPr>
            <a:spAutoFit/>
          </a:bodyPr>
          <a:lstStyle/>
          <a:p>
            <a:r>
              <a:rPr lang="en-US" altLang="zh-CN" sz="5000">
                <a:solidFill>
                  <a:srgbClr val="0070C0"/>
                </a:solidFill>
                <a:latin typeface="微软雅黑" pitchFamily="34" charset="-122"/>
                <a:ea typeface="微软雅黑" pitchFamily="34" charset="-122"/>
              </a:rPr>
              <a:t>·</a:t>
            </a:r>
            <a:endParaRPr lang="zh-CN" altLang="en-US" sz="5000">
              <a:solidFill>
                <a:srgbClr val="0070C0"/>
              </a:solidFill>
              <a:latin typeface="微软雅黑" pitchFamily="34" charset="-122"/>
              <a:ea typeface="微软雅黑" pitchFamily="34" charset="-122"/>
            </a:endParaRPr>
          </a:p>
        </p:txBody>
      </p:sp>
      <p:sp>
        <p:nvSpPr>
          <p:cNvPr id="17490" name="文本框 16"/>
          <p:cNvSpPr txBox="1">
            <a:spLocks noChangeArrowheads="1"/>
          </p:cNvSpPr>
          <p:nvPr>
            <p:custDataLst>
              <p:tags r:id="rId20"/>
            </p:custDataLst>
          </p:nvPr>
        </p:nvSpPr>
        <p:spPr bwMode="auto">
          <a:xfrm>
            <a:off x="4195763" y="3192463"/>
            <a:ext cx="709612" cy="3324225"/>
          </a:xfrm>
          <a:prstGeom prst="rect">
            <a:avLst/>
          </a:prstGeom>
          <a:noFill/>
          <a:ln w="9525">
            <a:noFill/>
            <a:miter lim="800000"/>
          </a:ln>
        </p:spPr>
        <p:txBody>
          <a:bodyPr>
            <a:spAutoFit/>
          </a:bodyPr>
          <a:lstStyle/>
          <a:p>
            <a:pPr algn="r">
              <a:lnSpc>
                <a:spcPts val="3600"/>
              </a:lnSpc>
            </a:pPr>
            <a:r>
              <a:rPr lang="en-US" altLang="zh-CN" sz="2400">
                <a:latin typeface="Times New Roman" panose="02020603050405020304" pitchFamily="18" charset="0"/>
                <a:ea typeface="微软雅黑" pitchFamily="34" charset="-122"/>
                <a:cs typeface="Times New Roman" pitchFamily="18" charset="0"/>
              </a:rPr>
              <a:t>300</a:t>
            </a:r>
          </a:p>
          <a:p>
            <a:pPr algn="r">
              <a:lnSpc>
                <a:spcPts val="3600"/>
              </a:lnSpc>
            </a:pPr>
            <a:r>
              <a:rPr lang="en-US" altLang="zh-CN" sz="2400">
                <a:latin typeface="Times New Roman" panose="02020603050405020304" pitchFamily="18" charset="0"/>
                <a:ea typeface="微软雅黑" pitchFamily="34" charset="-122"/>
                <a:cs typeface="Times New Roman" pitchFamily="18" charset="0"/>
              </a:rPr>
              <a:t>250</a:t>
            </a:r>
          </a:p>
          <a:p>
            <a:pPr algn="r">
              <a:lnSpc>
                <a:spcPts val="3600"/>
              </a:lnSpc>
            </a:pPr>
            <a:r>
              <a:rPr lang="en-US" altLang="zh-CN" sz="2400">
                <a:latin typeface="Times New Roman" panose="02020603050405020304" pitchFamily="18" charset="0"/>
                <a:ea typeface="微软雅黑" pitchFamily="34" charset="-122"/>
                <a:cs typeface="Times New Roman" pitchFamily="18" charset="0"/>
              </a:rPr>
              <a:t>200</a:t>
            </a:r>
          </a:p>
          <a:p>
            <a:pPr algn="r">
              <a:lnSpc>
                <a:spcPts val="3600"/>
              </a:lnSpc>
            </a:pPr>
            <a:r>
              <a:rPr lang="en-US" altLang="zh-CN" sz="2400">
                <a:latin typeface="Times New Roman" panose="02020603050405020304" pitchFamily="18" charset="0"/>
                <a:ea typeface="微软雅黑" pitchFamily="34" charset="-122"/>
                <a:cs typeface="Times New Roman" pitchFamily="18" charset="0"/>
              </a:rPr>
              <a:t>150</a:t>
            </a:r>
          </a:p>
          <a:p>
            <a:pPr algn="r">
              <a:lnSpc>
                <a:spcPts val="3600"/>
              </a:lnSpc>
            </a:pPr>
            <a:r>
              <a:rPr lang="en-US" altLang="zh-CN" sz="2400">
                <a:latin typeface="Times New Roman" panose="02020603050405020304" pitchFamily="18" charset="0"/>
                <a:ea typeface="微软雅黑" pitchFamily="34" charset="-122"/>
                <a:cs typeface="Times New Roman" pitchFamily="18" charset="0"/>
              </a:rPr>
              <a:t>100</a:t>
            </a:r>
          </a:p>
          <a:p>
            <a:pPr algn="r">
              <a:lnSpc>
                <a:spcPts val="3600"/>
              </a:lnSpc>
            </a:pPr>
            <a:r>
              <a:rPr lang="en-US" altLang="zh-CN" sz="2400">
                <a:latin typeface="Times New Roman" panose="02020603050405020304" pitchFamily="18" charset="0"/>
                <a:ea typeface="微软雅黑" pitchFamily="34" charset="-122"/>
                <a:cs typeface="Times New Roman" pitchFamily="18" charset="0"/>
              </a:rPr>
              <a:t>50</a:t>
            </a:r>
          </a:p>
          <a:p>
            <a:pPr algn="r">
              <a:lnSpc>
                <a:spcPts val="3600"/>
              </a:lnSpc>
            </a:pPr>
            <a:r>
              <a:rPr lang="en-US" altLang="zh-CN" sz="2400">
                <a:latin typeface="Times New Roman" panose="02020603050405020304" pitchFamily="18" charset="0"/>
                <a:ea typeface="微软雅黑" pitchFamily="34" charset="-122"/>
                <a:cs typeface="Times New Roman" pitchFamily="18" charset="0"/>
              </a:rPr>
              <a:t>0</a:t>
            </a:r>
          </a:p>
        </p:txBody>
      </p:sp>
      <p:sp>
        <p:nvSpPr>
          <p:cNvPr id="17491" name="文本框 30"/>
          <p:cNvSpPr txBox="1">
            <a:spLocks noChangeArrowheads="1"/>
          </p:cNvSpPr>
          <p:nvPr>
            <p:custDataLst>
              <p:tags r:id="rId21"/>
            </p:custDataLst>
          </p:nvPr>
        </p:nvSpPr>
        <p:spPr bwMode="auto">
          <a:xfrm>
            <a:off x="5546725" y="6030913"/>
            <a:ext cx="3386138" cy="503237"/>
          </a:xfrm>
          <a:prstGeom prst="rect">
            <a:avLst/>
          </a:prstGeom>
          <a:noFill/>
          <a:ln w="9525">
            <a:noFill/>
            <a:miter lim="800000"/>
          </a:ln>
        </p:spPr>
        <p:txBody>
          <a:bodyPr>
            <a:spAutoFit/>
          </a:bodyPr>
          <a:lstStyle/>
          <a:p>
            <a:pPr>
              <a:lnSpc>
                <a:spcPts val="3200"/>
              </a:lnSpc>
            </a:pPr>
            <a:r>
              <a:rPr lang="en-US" altLang="zh-CN" sz="2400">
                <a:latin typeface="Times New Roman" panose="02020603050405020304" pitchFamily="18" charset="0"/>
                <a:ea typeface="微软雅黑" pitchFamily="34" charset="-122"/>
                <a:cs typeface="Times New Roman" pitchFamily="18" charset="0"/>
              </a:rPr>
              <a:t>10        20        30         40</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down)">
                                      <p:cBhvr>
                                        <p:cTn id="52" dur="500"/>
                                        <p:tgtEl>
                                          <p:spTgt spid="4"/>
                                        </p:tgtEl>
                                      </p:cBhvr>
                                    </p:animEffect>
                                  </p:childTnLst>
                                </p:cTn>
                              </p:par>
                            </p:childTnLst>
                          </p:cTn>
                        </p:par>
                        <p:par>
                          <p:cTn id="53" fill="hold" nodeType="afterGroup">
                            <p:stCondLst>
                              <p:cond delay="500"/>
                            </p:stCondLst>
                            <p:childTnLst>
                              <p:par>
                                <p:cTn id="54" presetID="22" presetClass="entr" presetSubtype="4"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down)">
                                      <p:cBhvr>
                                        <p:cTn id="56" dur="500"/>
                                        <p:tgtEl>
                                          <p:spTgt spid="28"/>
                                        </p:tgtEl>
                                      </p:cBhvr>
                                    </p:animEffect>
                                  </p:childTnLst>
                                </p:cTn>
                              </p:par>
                            </p:childTnLst>
                          </p:cTn>
                        </p:par>
                        <p:par>
                          <p:cTn id="57" fill="hold" nodeType="afterGroup">
                            <p:stCondLst>
                              <p:cond delay="1000"/>
                            </p:stCondLst>
                            <p:childTnLst>
                              <p:par>
                                <p:cTn id="58" presetID="22" presetClass="entr" presetSubtype="4"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down)">
                                      <p:cBhvr>
                                        <p:cTn id="60" dur="500"/>
                                        <p:tgtEl>
                                          <p:spTgt spid="29"/>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22" presetClass="entr" presetSubtype="4" fill="hold" nodeType="click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down)">
                                      <p:cBhvr>
                                        <p:cTn id="6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2" grpId="0"/>
      <p:bldP spid="13" grpId="0"/>
      <p:bldP spid="14" grpId="0"/>
      <p:bldP spid="15" grpId="0"/>
      <p:bldP spid="16" grpId="0"/>
      <p:bldP spid="4"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custDataLst>
              <p:tags r:id="rId1"/>
            </p:custDataLst>
          </p:nvPr>
        </p:nvSpPr>
        <p:spPr bwMode="auto">
          <a:xfrm>
            <a:off x="365125" y="1189038"/>
            <a:ext cx="11041063" cy="2492375"/>
          </a:xfrm>
          <a:prstGeom prst="rect">
            <a:avLst/>
          </a:prstGeom>
          <a:noFill/>
          <a:ln w="9525">
            <a:noFill/>
            <a:miter lim="800000"/>
          </a:ln>
        </p:spPr>
        <p:txBody>
          <a:bodyPr>
            <a:spAutoFit/>
          </a:bodyPr>
          <a:lstStyle/>
          <a:p>
            <a:pPr algn="just">
              <a:lnSpc>
                <a:spcPct val="150000"/>
              </a:lnSpc>
            </a:pPr>
            <a:r>
              <a:rPr lang="en-US" altLang="zh-CN"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分析表中数据可知：铁块的体积增大为原来的几倍，其质量也增大为原来的几倍，即同种物质构成的不同物体，质量与体积的比值相等。</a:t>
            </a:r>
            <a:endParaRPr lang="en-US" altLang="zh-CN" sz="2600">
              <a:solidFill>
                <a:srgbClr val="000000"/>
              </a:solidFill>
              <a:latin typeface="微软雅黑" pitchFamily="34" charset="-122"/>
              <a:ea typeface="微软雅黑" pitchFamily="34" charset="-122"/>
              <a:sym typeface="+mn-ea"/>
            </a:endParaRPr>
          </a:p>
          <a:p>
            <a:pPr algn="just">
              <a:lnSpc>
                <a:spcPct val="150000"/>
              </a:lnSpc>
            </a:pPr>
            <a:r>
              <a:rPr lang="en-US" altLang="zh-CN"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2</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分析图像可知：铁块的“质量</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体积图像”是一条过原点的倾斜直线，</a:t>
            </a:r>
            <a:r>
              <a:rPr lang="zh-CN" altLang="en-US" sz="2600">
                <a:solidFill>
                  <a:srgbClr val="FF0000"/>
                </a:solidFill>
                <a:latin typeface="微软雅黑" pitchFamily="34" charset="-122"/>
                <a:ea typeface="微软雅黑" pitchFamily="34" charset="-122"/>
                <a:sym typeface="+mn-ea"/>
              </a:rPr>
              <a:t>即同种物质的质量与其体积成正比。</a:t>
            </a:r>
            <a:endParaRPr lang="en-US" altLang="zh-CN" sz="2600">
              <a:solidFill>
                <a:srgbClr val="FF0000"/>
              </a:solidFill>
              <a:latin typeface="微软雅黑" pitchFamily="34" charset="-122"/>
              <a:ea typeface="微软雅黑" pitchFamily="34" charset="-122"/>
              <a:sym typeface="+mn-ea"/>
            </a:endParaRPr>
          </a:p>
        </p:txBody>
      </p:sp>
      <p:sp>
        <p:nvSpPr>
          <p:cNvPr id="19458" name="矩形 1"/>
          <p:cNvSpPr>
            <a:spLocks noChangeArrowheads="1"/>
          </p:cNvSpPr>
          <p:nvPr>
            <p:custDataLst>
              <p:tags r:id="rId2"/>
            </p:custDataLst>
          </p:nvPr>
        </p:nvSpPr>
        <p:spPr bwMode="auto">
          <a:xfrm>
            <a:off x="423863" y="739775"/>
            <a:ext cx="2185987" cy="493713"/>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6. </a:t>
            </a:r>
            <a:r>
              <a:rPr lang="zh-CN" altLang="en-US" sz="2600">
                <a:solidFill>
                  <a:srgbClr val="FF0000"/>
                </a:solidFill>
                <a:latin typeface="微软雅黑" pitchFamily="34" charset="-122"/>
                <a:ea typeface="微软雅黑" pitchFamily="34" charset="-122"/>
                <a:sym typeface="+mn-ea"/>
              </a:rPr>
              <a:t>分析论证：</a:t>
            </a:r>
            <a:endParaRPr lang="zh-CN" altLang="en-US" sz="2600">
              <a:solidFill>
                <a:srgbClr val="FF0000"/>
              </a:solidFill>
              <a:latin typeface="微软雅黑" pitchFamily="34" charset="-122"/>
              <a:ea typeface="微软雅黑" pitchFamily="34" charset="-122"/>
            </a:endParaRPr>
          </a:p>
        </p:txBody>
      </p:sp>
      <p:sp>
        <p:nvSpPr>
          <p:cNvPr id="3" name="矩形 2"/>
          <p:cNvSpPr>
            <a:spLocks noChangeArrowheads="1"/>
          </p:cNvSpPr>
          <p:nvPr>
            <p:custDataLst>
              <p:tags r:id="rId3"/>
            </p:custDataLst>
          </p:nvPr>
        </p:nvSpPr>
        <p:spPr bwMode="auto">
          <a:xfrm>
            <a:off x="444500" y="4545013"/>
            <a:ext cx="10096500" cy="692150"/>
          </a:xfrm>
          <a:prstGeom prst="rect">
            <a:avLst/>
          </a:prstGeom>
          <a:noFill/>
          <a:ln w="9525">
            <a:noFill/>
            <a:miter lim="800000"/>
          </a:ln>
        </p:spPr>
        <p:txBody>
          <a:bodyPr>
            <a:spAutoFit/>
          </a:bodyPr>
          <a:lstStyle/>
          <a:p>
            <a:pPr>
              <a:lnSpc>
                <a:spcPct val="150000"/>
              </a:lnSpc>
            </a:pPr>
            <a:r>
              <a:rPr lang="zh-CN" altLang="en-US" sz="2600">
                <a:solidFill>
                  <a:srgbClr val="000000"/>
                </a:solidFill>
                <a:latin typeface="微软雅黑" pitchFamily="34" charset="-122"/>
                <a:ea typeface="微软雅黑" pitchFamily="34" charset="-122"/>
                <a:sym typeface="+mn-ea"/>
              </a:rPr>
              <a:t>下面是用体积不同的铝块做实验得到的数据与图像，你发现了什么？</a:t>
            </a:r>
          </a:p>
        </p:txBody>
      </p:sp>
      <p:sp>
        <p:nvSpPr>
          <p:cNvPr id="4" name="矩形 3"/>
          <p:cNvSpPr>
            <a:spLocks noChangeArrowheads="1"/>
          </p:cNvSpPr>
          <p:nvPr>
            <p:custDataLst>
              <p:tags r:id="rId4"/>
            </p:custDataLst>
          </p:nvPr>
        </p:nvSpPr>
        <p:spPr bwMode="auto">
          <a:xfrm>
            <a:off x="417513" y="3922713"/>
            <a:ext cx="2519362" cy="692150"/>
          </a:xfrm>
          <a:prstGeom prst="rect">
            <a:avLst/>
          </a:prstGeom>
          <a:noFill/>
          <a:ln w="9525">
            <a:noFill/>
            <a:miter lim="800000"/>
          </a:ln>
        </p:spPr>
        <p:txBody>
          <a:bodyPr wrap="none">
            <a:spAutoFit/>
          </a:bodyPr>
          <a:lstStyle/>
          <a:p>
            <a:pPr>
              <a:lnSpc>
                <a:spcPct val="150000"/>
              </a:lnSpc>
            </a:pP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7. </a:t>
            </a:r>
            <a:r>
              <a:rPr lang="zh-CN" altLang="en-US" sz="2600">
                <a:solidFill>
                  <a:srgbClr val="FF0000"/>
                </a:solidFill>
                <a:latin typeface="微软雅黑" pitchFamily="34" charset="-122"/>
                <a:ea typeface="微软雅黑" pitchFamily="34" charset="-122"/>
                <a:sym typeface="+mn-ea"/>
              </a:rPr>
              <a:t>交流与评估：</a:t>
            </a:r>
          </a:p>
        </p:txBody>
      </p:sp>
      <p:sp>
        <p:nvSpPr>
          <p:cNvPr id="19461" name="矩形 7"/>
          <p:cNvSpPr>
            <a:spLocks noChangeArrowheads="1"/>
          </p:cNvSpPr>
          <p:nvPr>
            <p:custDataLst>
              <p:tags r:id="rId5"/>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10" name="圆角矩形 9"/>
          <p:cNvSpPr/>
          <p:nvPr>
            <p:custDataLst>
              <p:tags r:id="rId6"/>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表格 27"/>
          <p:cNvGraphicFramePr>
            <a:graphicFrameLocks noGrp="1"/>
          </p:cNvGraphicFramePr>
          <p:nvPr>
            <p:custDataLst>
              <p:tags r:id="rId1"/>
            </p:custDataLst>
          </p:nvPr>
        </p:nvGraphicFramePr>
        <p:xfrm>
          <a:off x="7335839" y="1185863"/>
          <a:ext cx="3760072" cy="2118167"/>
        </p:xfrm>
        <a:graphic>
          <a:graphicData uri="http://schemas.openxmlformats.org/drawingml/2006/table">
            <a:tbl>
              <a:tblPr firstRow="1" bandRow="1">
                <a:tableStyleId>{2D5ABB26-0587-4C30-8999-92F81FD0307C}</a:tableStyleId>
              </a:tblPr>
              <a:tblGrid>
                <a:gridCol w="940604"/>
                <a:gridCol w="944369"/>
                <a:gridCol w="937550"/>
                <a:gridCol w="937549"/>
              </a:tblGrid>
              <a:tr h="439838">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5114">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6688">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8264">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8263">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custDataLst>
              <p:tags r:id="rId2"/>
            </p:custDataLst>
          </p:nvPr>
        </p:nvGraphicFramePr>
        <p:xfrm>
          <a:off x="414338" y="1155700"/>
          <a:ext cx="6273187" cy="2423160"/>
        </p:xfrm>
        <a:graphic>
          <a:graphicData uri="http://schemas.openxmlformats.org/drawingml/2006/table">
            <a:tbl>
              <a:tblPr/>
              <a:tblGrid>
                <a:gridCol w="981097"/>
                <a:gridCol w="1428750"/>
                <a:gridCol w="1085850"/>
                <a:gridCol w="2777490"/>
              </a:tblGrid>
              <a:tr h="53340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b="0" i="0">
                          <a:latin typeface="+mn-ea"/>
                          <a:ea typeface="+mn-ea"/>
                        </a:rPr>
                        <a:t> </a:t>
                      </a:r>
                      <a:endParaRPr lang="zh-CN" altLang="en-US" sz="2400" b="0" i="0">
                        <a:latin typeface="+mn-ea"/>
                        <a:ea typeface="+mn-ea"/>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lumMod val="20000"/>
                        <a:lumOff val="80000"/>
                      </a:schemeClr>
                    </a:solid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0" i="0">
                          <a:latin typeface="+mn-ea"/>
                          <a:ea typeface="+mn-ea"/>
                        </a:rPr>
                        <a:t>体积</a:t>
                      </a:r>
                      <a:r>
                        <a:rPr lang="en-US" altLang="zh-CN" sz="2400" b="0" i="0">
                          <a:latin typeface="+mn-ea"/>
                          <a:ea typeface="+mn-ea"/>
                        </a:rPr>
                        <a:t>/</a:t>
                      </a:r>
                      <a:r>
                        <a:rPr lang="en-US" altLang="zh-CN" sz="2400" b="0" i="0">
                          <a:latin typeface="Times New Roman" panose="02020603050405020304" pitchFamily="18" charset="0"/>
                          <a:ea typeface="+mn-ea"/>
                          <a:cs typeface="Times New Roman" pitchFamily="18" charset="0"/>
                        </a:rPr>
                        <a:t>cm</a:t>
                      </a:r>
                      <a:r>
                        <a:rPr lang="en-US" altLang="zh-CN" sz="2400" b="0" i="0" baseline="30000">
                          <a:latin typeface="Times New Roman" panose="02020603050405020304" pitchFamily="18" charset="0"/>
                          <a:ea typeface="+mn-ea"/>
                          <a:cs typeface="Times New Roman" pitchFamily="18" charset="0"/>
                        </a:rPr>
                        <a:t>3 </a:t>
                      </a:r>
                      <a:endParaRPr lang="zh-CN" altLang="en-US" sz="2400" b="0" i="0">
                        <a:latin typeface="Times New Roman" panose="02020603050405020304" pitchFamily="18" charset="0"/>
                        <a:ea typeface="+mn-ea"/>
                        <a:cs typeface="Times New Roman" pitchFamily="18" charset="0"/>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lumMod val="20000"/>
                        <a:lumOff val="80000"/>
                      </a:schemeClr>
                    </a:solid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0" i="0">
                          <a:latin typeface="+mn-ea"/>
                          <a:ea typeface="+mn-ea"/>
                        </a:rPr>
                        <a:t>质量</a:t>
                      </a:r>
                      <a:r>
                        <a:rPr lang="en-US" altLang="zh-CN" sz="2400" b="0" i="0">
                          <a:latin typeface="+mn-ea"/>
                          <a:ea typeface="+mn-ea"/>
                        </a:rPr>
                        <a:t>/</a:t>
                      </a:r>
                      <a:r>
                        <a:rPr lang="en-US" altLang="zh-CN" sz="2400" b="0" i="0">
                          <a:latin typeface="Times New Roman" panose="02020603050405020304" pitchFamily="18" charset="0"/>
                          <a:ea typeface="+mn-ea"/>
                          <a:cs typeface="Times New Roman" pitchFamily="18" charset="0"/>
                        </a:rPr>
                        <a:t>g</a:t>
                      </a:r>
                      <a:endParaRPr lang="zh-CN" altLang="en-US" sz="2400" b="0" i="0">
                        <a:latin typeface="Times New Roman" panose="02020603050405020304" pitchFamily="18" charset="0"/>
                        <a:ea typeface="+mn-ea"/>
                        <a:cs typeface="Times New Roman" pitchFamily="18" charset="0"/>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lumMod val="20000"/>
                        <a:lumOff val="80000"/>
                      </a:schemeClr>
                    </a:solid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0" i="0">
                          <a:latin typeface="+mn-ea"/>
                          <a:ea typeface="+mn-ea"/>
                        </a:rPr>
                        <a:t>质量</a:t>
                      </a:r>
                      <a:r>
                        <a:rPr lang="en-US" altLang="zh-CN" sz="2400" b="0" i="0">
                          <a:latin typeface="+mn-ea"/>
                          <a:ea typeface="+mn-ea"/>
                        </a:rPr>
                        <a:t>/</a:t>
                      </a:r>
                      <a:r>
                        <a:rPr lang="zh-CN" altLang="en-US" sz="2400" b="0" i="0">
                          <a:latin typeface="+mn-ea"/>
                          <a:ea typeface="+mn-ea"/>
                        </a:rPr>
                        <a:t>体积</a:t>
                      </a:r>
                      <a:r>
                        <a:rPr lang="en-US" altLang="zh-CN" sz="2400" b="0" i="0">
                          <a:latin typeface="+mn-ea"/>
                          <a:ea typeface="+mn-ea"/>
                        </a:rPr>
                        <a:t>(</a:t>
                      </a:r>
                      <a:r>
                        <a:rPr lang="en-US" altLang="zh-CN" sz="2400" b="0" i="0">
                          <a:latin typeface="Times New Roman" panose="02020603050405020304" pitchFamily="18" charset="0"/>
                          <a:ea typeface="+mn-ea"/>
                          <a:cs typeface="Times New Roman" pitchFamily="18" charset="0"/>
                        </a:rPr>
                        <a:t>g</a:t>
                      </a:r>
                      <a:r>
                        <a:rPr lang="en-US" altLang="zh-CN" sz="2400" b="0" i="0">
                          <a:latin typeface="+mn-ea"/>
                          <a:ea typeface="+mn-ea"/>
                        </a:rPr>
                        <a:t>/</a:t>
                      </a:r>
                      <a:r>
                        <a:rPr lang="en-US" altLang="zh-CN" sz="2400" b="0" i="0">
                          <a:latin typeface="Times New Roman" panose="02020603050405020304" pitchFamily="18" charset="0"/>
                          <a:ea typeface="+mn-ea"/>
                          <a:cs typeface="Times New Roman" pitchFamily="18" charset="0"/>
                        </a:rPr>
                        <a:t>cm</a:t>
                      </a:r>
                      <a:r>
                        <a:rPr lang="en-US" altLang="zh-CN" sz="2400" b="0" i="0" baseline="30000">
                          <a:latin typeface="Times New Roman" panose="02020603050405020304" pitchFamily="18" charset="0"/>
                          <a:ea typeface="+mn-ea"/>
                          <a:cs typeface="Times New Roman" pitchFamily="18" charset="0"/>
                        </a:rPr>
                        <a:t>3</a:t>
                      </a:r>
                      <a:r>
                        <a:rPr lang="en-US" altLang="zh-CN" sz="2400" b="0" i="0">
                          <a:latin typeface="+mn-ea"/>
                          <a:ea typeface="+mn-ea"/>
                        </a:rPr>
                        <a:t>)</a:t>
                      </a:r>
                      <a:endParaRPr lang="zh-CN" altLang="en-US" sz="2400" b="0" i="0">
                        <a:latin typeface="+mn-ea"/>
                        <a:ea typeface="+mn-ea"/>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lumMod val="20000"/>
                        <a:lumOff val="80000"/>
                      </a:schemeClr>
                    </a:solidFill>
                  </a:tcPr>
                </a:tc>
              </a:tr>
              <a:tr h="53340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0" i="0" smtClean="0">
                          <a:latin typeface="+mn-ea"/>
                          <a:ea typeface="+mn-ea"/>
                        </a:rPr>
                        <a:t>铝块</a:t>
                      </a:r>
                      <a:r>
                        <a:rPr lang="en-US" altLang="zh-CN" sz="2400" b="0" i="0" smtClean="0">
                          <a:latin typeface="Times New Roman" panose="02020603050405020304" pitchFamily="18" charset="0"/>
                          <a:ea typeface="+mn-ea"/>
                          <a:cs typeface="Times New Roman" pitchFamily="18" charset="0"/>
                        </a:rPr>
                        <a:t>1</a:t>
                      </a:r>
                      <a:endParaRPr lang="zh-CN" altLang="en-US" sz="2400" b="0" i="0">
                        <a:latin typeface="Times New Roman" panose="02020603050405020304" pitchFamily="18" charset="0"/>
                        <a:ea typeface="+mn-ea"/>
                        <a:cs typeface="Times New Roman" pitchFamily="18" charset="0"/>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lumMod val="40000"/>
                        <a:lumOff val="60000"/>
                      </a:schemeClr>
                    </a:solid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b="0" i="0">
                          <a:latin typeface="+mn-ea"/>
                          <a:ea typeface="+mn-ea"/>
                        </a:rPr>
                        <a:t>      </a:t>
                      </a:r>
                      <a:endParaRPr lang="zh-CN" altLang="en-US" sz="2400" b="0" i="0">
                        <a:latin typeface="+mn-ea"/>
                        <a:ea typeface="+mn-ea"/>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0" i="0">
                        <a:latin typeface="+mn-ea"/>
                        <a:ea typeface="+mn-ea"/>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0" i="0">
                        <a:latin typeface="+mn-ea"/>
                        <a:ea typeface="+mn-ea"/>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3340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0" i="0" smtClean="0">
                          <a:latin typeface="+mn-ea"/>
                          <a:ea typeface="+mn-ea"/>
                        </a:rPr>
                        <a:t>铝</a:t>
                      </a:r>
                      <a:r>
                        <a:rPr lang="zh-CN" altLang="zh-CN" sz="2400" b="0" i="0" smtClean="0">
                          <a:latin typeface="+mn-ea"/>
                          <a:ea typeface="+mn-ea"/>
                        </a:rPr>
                        <a:t>块</a:t>
                      </a:r>
                      <a:r>
                        <a:rPr lang="en-US" altLang="zh-CN" sz="2400" b="0" i="0" smtClean="0">
                          <a:latin typeface="Times New Roman" panose="02020603050405020304" pitchFamily="18" charset="0"/>
                          <a:ea typeface="+mn-ea"/>
                          <a:cs typeface="Times New Roman" pitchFamily="18" charset="0"/>
                        </a:rPr>
                        <a:t>2</a:t>
                      </a:r>
                      <a:endParaRPr lang="zh-CN" altLang="en-US" sz="2400" b="0" i="0">
                        <a:latin typeface="Times New Roman" panose="02020603050405020304" pitchFamily="18" charset="0"/>
                        <a:ea typeface="+mn-ea"/>
                        <a:cs typeface="Times New Roman" pitchFamily="18" charset="0"/>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lumMod val="40000"/>
                        <a:lumOff val="60000"/>
                      </a:schemeClr>
                    </a:solid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b="0" i="0">
                          <a:latin typeface="+mn-ea"/>
                          <a:ea typeface="+mn-ea"/>
                        </a:rPr>
                        <a:t>      </a:t>
                      </a:r>
                      <a:endParaRPr lang="zh-CN" altLang="en-US" sz="2400" b="0" i="0">
                        <a:latin typeface="+mn-ea"/>
                        <a:ea typeface="+mn-ea"/>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0" i="0">
                        <a:latin typeface="+mn-ea"/>
                        <a:ea typeface="+mn-ea"/>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0" i="0">
                        <a:latin typeface="+mn-ea"/>
                        <a:ea typeface="+mn-ea"/>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3340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0" i="0" smtClean="0">
                          <a:latin typeface="+mn-ea"/>
                          <a:ea typeface="+mn-ea"/>
                        </a:rPr>
                        <a:t>铝块</a:t>
                      </a:r>
                      <a:r>
                        <a:rPr lang="en-US" altLang="zh-CN" sz="2400" b="0" i="0" smtClean="0">
                          <a:latin typeface="Times New Roman" panose="02020603050405020304" pitchFamily="18" charset="0"/>
                          <a:ea typeface="+mn-ea"/>
                          <a:cs typeface="Times New Roman" pitchFamily="18" charset="0"/>
                        </a:rPr>
                        <a:t>3</a:t>
                      </a:r>
                      <a:endParaRPr lang="zh-CN" altLang="en-US" sz="2400" b="0" i="0">
                        <a:latin typeface="Times New Roman" panose="02020603050405020304" pitchFamily="18" charset="0"/>
                        <a:ea typeface="+mn-ea"/>
                        <a:cs typeface="Times New Roman" pitchFamily="18" charset="0"/>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lumMod val="40000"/>
                        <a:lumOff val="60000"/>
                      </a:schemeClr>
                    </a:solid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b="0" i="0">
                          <a:latin typeface="+mn-ea"/>
                          <a:ea typeface="+mn-ea"/>
                        </a:rPr>
                        <a:t>      </a:t>
                      </a:r>
                      <a:endParaRPr lang="zh-CN" altLang="en-US" sz="2400" b="0" i="0">
                        <a:latin typeface="+mn-ea"/>
                        <a:ea typeface="+mn-ea"/>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0" i="0">
                        <a:latin typeface="+mn-ea"/>
                        <a:ea typeface="+mn-ea"/>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0" i="0">
                        <a:latin typeface="+mn-ea"/>
                        <a:ea typeface="+mn-ea"/>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7" name="矩形 6"/>
          <p:cNvSpPr>
            <a:spLocks noChangeArrowheads="1"/>
          </p:cNvSpPr>
          <p:nvPr>
            <p:custDataLst>
              <p:tags r:id="rId3"/>
            </p:custDataLst>
          </p:nvPr>
        </p:nvSpPr>
        <p:spPr bwMode="auto">
          <a:xfrm>
            <a:off x="1900238" y="1704975"/>
            <a:ext cx="517525" cy="492125"/>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rPr>
              <a:t>10</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sp>
        <p:nvSpPr>
          <p:cNvPr id="8" name="矩形 7"/>
          <p:cNvSpPr>
            <a:spLocks noChangeArrowheads="1"/>
          </p:cNvSpPr>
          <p:nvPr>
            <p:custDataLst>
              <p:tags r:id="rId4"/>
            </p:custDataLst>
          </p:nvPr>
        </p:nvSpPr>
        <p:spPr bwMode="auto">
          <a:xfrm>
            <a:off x="1889125" y="2792413"/>
            <a:ext cx="517525" cy="492125"/>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rPr>
              <a:t>30</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sp>
        <p:nvSpPr>
          <p:cNvPr id="10" name="矩形 9"/>
          <p:cNvSpPr>
            <a:spLocks noChangeArrowheads="1"/>
          </p:cNvSpPr>
          <p:nvPr>
            <p:custDataLst>
              <p:tags r:id="rId5"/>
            </p:custDataLst>
          </p:nvPr>
        </p:nvSpPr>
        <p:spPr bwMode="auto">
          <a:xfrm>
            <a:off x="1901825" y="2255838"/>
            <a:ext cx="517525" cy="493712"/>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rPr>
              <a:t>20</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sp>
        <p:nvSpPr>
          <p:cNvPr id="11" name="矩形 10"/>
          <p:cNvSpPr>
            <a:spLocks noChangeArrowheads="1"/>
          </p:cNvSpPr>
          <p:nvPr>
            <p:custDataLst>
              <p:tags r:id="rId6"/>
            </p:custDataLst>
          </p:nvPr>
        </p:nvSpPr>
        <p:spPr bwMode="auto">
          <a:xfrm>
            <a:off x="3125788" y="1704975"/>
            <a:ext cx="519112" cy="492125"/>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rPr>
              <a:t>27</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sp>
        <p:nvSpPr>
          <p:cNvPr id="12" name="矩形 11"/>
          <p:cNvSpPr>
            <a:spLocks noChangeArrowheads="1"/>
          </p:cNvSpPr>
          <p:nvPr>
            <p:custDataLst>
              <p:tags r:id="rId7"/>
            </p:custDataLst>
          </p:nvPr>
        </p:nvSpPr>
        <p:spPr bwMode="auto">
          <a:xfrm>
            <a:off x="3106738" y="2225675"/>
            <a:ext cx="517525" cy="493713"/>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rPr>
              <a:t>54</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sp>
        <p:nvSpPr>
          <p:cNvPr id="13" name="矩形 12"/>
          <p:cNvSpPr>
            <a:spLocks noChangeArrowheads="1"/>
          </p:cNvSpPr>
          <p:nvPr>
            <p:custDataLst>
              <p:tags r:id="rId8"/>
            </p:custDataLst>
          </p:nvPr>
        </p:nvSpPr>
        <p:spPr bwMode="auto">
          <a:xfrm>
            <a:off x="3113088" y="2779713"/>
            <a:ext cx="517525" cy="492125"/>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rPr>
              <a:t>81</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sp>
        <p:nvSpPr>
          <p:cNvPr id="14" name="矩形 13"/>
          <p:cNvSpPr>
            <a:spLocks noChangeArrowheads="1"/>
          </p:cNvSpPr>
          <p:nvPr>
            <p:custDataLst>
              <p:tags r:id="rId9"/>
            </p:custDataLst>
          </p:nvPr>
        </p:nvSpPr>
        <p:spPr bwMode="auto">
          <a:xfrm>
            <a:off x="4989513" y="1733550"/>
            <a:ext cx="601662" cy="492125"/>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rPr>
              <a:t>2.7</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sp>
        <p:nvSpPr>
          <p:cNvPr id="15" name="矩形 14"/>
          <p:cNvSpPr>
            <a:spLocks noChangeArrowheads="1"/>
          </p:cNvSpPr>
          <p:nvPr>
            <p:custDataLst>
              <p:tags r:id="rId10"/>
            </p:custDataLst>
          </p:nvPr>
        </p:nvSpPr>
        <p:spPr bwMode="auto">
          <a:xfrm>
            <a:off x="4978400" y="2798763"/>
            <a:ext cx="601663" cy="492125"/>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rPr>
              <a:t>2.7</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sp>
        <p:nvSpPr>
          <p:cNvPr id="16" name="矩形 15"/>
          <p:cNvSpPr>
            <a:spLocks noChangeArrowheads="1"/>
          </p:cNvSpPr>
          <p:nvPr>
            <p:custDataLst>
              <p:tags r:id="rId11"/>
            </p:custDataLst>
          </p:nvPr>
        </p:nvSpPr>
        <p:spPr bwMode="auto">
          <a:xfrm>
            <a:off x="4986338" y="2279650"/>
            <a:ext cx="601662" cy="493713"/>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rPr>
              <a:t>2.7</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cxnSp>
        <p:nvCxnSpPr>
          <p:cNvPr id="18" name="直接连接符 17"/>
          <p:cNvCxnSpPr>
            <a:cxnSpLocks noChangeShapeType="1"/>
          </p:cNvCxnSpPr>
          <p:nvPr>
            <p:custDataLst>
              <p:tags r:id="rId12"/>
            </p:custDataLst>
          </p:nvPr>
        </p:nvCxnSpPr>
        <p:spPr bwMode="auto">
          <a:xfrm flipV="1">
            <a:off x="7335838" y="1301750"/>
            <a:ext cx="3238500" cy="1987550"/>
          </a:xfrm>
          <a:prstGeom prst="line">
            <a:avLst/>
          </a:prstGeom>
          <a:noFill/>
          <a:ln w="28575" algn="ctr">
            <a:solidFill>
              <a:srgbClr val="FF0000"/>
            </a:solidFill>
            <a:round/>
          </a:ln>
        </p:spPr>
      </p:cxnSp>
      <p:cxnSp>
        <p:nvCxnSpPr>
          <p:cNvPr id="19" name="直接箭头连接符 18"/>
          <p:cNvCxnSpPr/>
          <p:nvPr>
            <p:custDataLst>
              <p:tags r:id="rId13"/>
            </p:custDataLst>
          </p:nvPr>
        </p:nvCxnSpPr>
        <p:spPr>
          <a:xfrm flipV="1">
            <a:off x="7323138" y="442913"/>
            <a:ext cx="12700" cy="287020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矩形 20"/>
          <p:cNvSpPr/>
          <p:nvPr>
            <p:custDataLst>
              <p:tags r:id="rId14"/>
            </p:custDataLst>
          </p:nvPr>
        </p:nvSpPr>
        <p:spPr>
          <a:xfrm>
            <a:off x="7329488" y="442913"/>
            <a:ext cx="692150" cy="460375"/>
          </a:xfrm>
          <a:prstGeom prst="rect">
            <a:avLst/>
          </a:prstGeom>
        </p:spPr>
        <p:txBody>
          <a:bodyPr wrap="none">
            <a:spAutoFit/>
          </a:bodyPr>
          <a:lstStyle/>
          <a:p>
            <a:pPr algn="ctr" fontAlgn="auto">
              <a:spcBef>
                <a:spcPct val="0"/>
              </a:spcBef>
              <a:spcAft>
                <a:spcPct val="0"/>
              </a:spcAft>
              <a:defRPr/>
            </a:pPr>
            <a:r>
              <a:rPr lang="en-US" altLang="zh-CN" sz="2400" i="1">
                <a:solidFill>
                  <a:prstClr val="black"/>
                </a:solidFill>
                <a:latin typeface="Times New Roman" panose="02020603050405020304" pitchFamily="18" charset="0"/>
                <a:ea typeface="+mn-ea"/>
                <a:cs typeface="Times New Roman" pitchFamily="18" charset="0"/>
              </a:rPr>
              <a:t>m</a:t>
            </a:r>
            <a:r>
              <a:rPr lang="en-US" altLang="zh-CN" sz="2400">
                <a:solidFill>
                  <a:prstClr val="black"/>
                </a:solidFill>
                <a:latin typeface="+mn-ea"/>
                <a:ea typeface="+mn-ea"/>
              </a:rPr>
              <a:t>/</a:t>
            </a:r>
            <a:r>
              <a:rPr lang="en-US" altLang="zh-CN" sz="2400">
                <a:solidFill>
                  <a:prstClr val="black"/>
                </a:solidFill>
                <a:latin typeface="Times New Roman" panose="02020603050405020304" pitchFamily="18" charset="0"/>
                <a:ea typeface="+mn-ea"/>
                <a:cs typeface="Times New Roman" pitchFamily="18" charset="0"/>
              </a:rPr>
              <a:t>g</a:t>
            </a:r>
            <a:endParaRPr lang="zh-CN" altLang="en-US" sz="2400">
              <a:solidFill>
                <a:prstClr val="black"/>
              </a:solidFill>
              <a:latin typeface="Times New Roman" panose="02020603050405020304" pitchFamily="18" charset="0"/>
              <a:ea typeface="+mn-ea"/>
              <a:cs typeface="Times New Roman" pitchFamily="18" charset="0"/>
            </a:endParaRPr>
          </a:p>
        </p:txBody>
      </p:sp>
      <p:cxnSp>
        <p:nvCxnSpPr>
          <p:cNvPr id="22" name="直接箭头连接符 21"/>
          <p:cNvCxnSpPr/>
          <p:nvPr>
            <p:custDataLst>
              <p:tags r:id="rId15"/>
            </p:custDataLst>
          </p:nvPr>
        </p:nvCxnSpPr>
        <p:spPr>
          <a:xfrm>
            <a:off x="7323138" y="3311525"/>
            <a:ext cx="4348162" cy="158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矩形 22"/>
          <p:cNvSpPr/>
          <p:nvPr>
            <p:custDataLst>
              <p:tags r:id="rId16"/>
            </p:custDataLst>
          </p:nvPr>
        </p:nvSpPr>
        <p:spPr>
          <a:xfrm>
            <a:off x="11149013" y="2838450"/>
            <a:ext cx="1042987" cy="461963"/>
          </a:xfrm>
          <a:prstGeom prst="rect">
            <a:avLst/>
          </a:prstGeom>
        </p:spPr>
        <p:txBody>
          <a:bodyPr wrap="none">
            <a:spAutoFit/>
          </a:bodyPr>
          <a:lstStyle/>
          <a:p>
            <a:pPr fontAlgn="auto">
              <a:spcBef>
                <a:spcPct val="0"/>
              </a:spcBef>
              <a:spcAft>
                <a:spcPct val="0"/>
              </a:spcAft>
              <a:defRPr/>
            </a:pPr>
            <a:r>
              <a:rPr lang="en-US" altLang="zh-CN" sz="2400" i="1">
                <a:solidFill>
                  <a:prstClr val="black"/>
                </a:solidFill>
                <a:latin typeface="Times New Roman" panose="02020603050405020304" pitchFamily="18" charset="0"/>
                <a:ea typeface="+mn-ea"/>
                <a:cs typeface="Times New Roman" pitchFamily="18" charset="0"/>
              </a:rPr>
              <a:t>V</a:t>
            </a:r>
            <a:r>
              <a:rPr lang="en-US" altLang="zh-CN" sz="2400">
                <a:solidFill>
                  <a:prstClr val="black"/>
                </a:solidFill>
                <a:latin typeface="+mn-ea"/>
                <a:ea typeface="+mn-ea"/>
              </a:rPr>
              <a:t>/</a:t>
            </a:r>
            <a:r>
              <a:rPr lang="en-US" altLang="zh-CN" sz="2400">
                <a:solidFill>
                  <a:prstClr val="black"/>
                </a:solidFill>
                <a:latin typeface="Times New Roman" panose="02020603050405020304" pitchFamily="18" charset="0"/>
                <a:ea typeface="+mn-ea"/>
                <a:cs typeface="Times New Roman" pitchFamily="18" charset="0"/>
              </a:rPr>
              <a:t>cm</a:t>
            </a:r>
            <a:r>
              <a:rPr lang="en-US" altLang="zh-CN" sz="2400" baseline="30000">
                <a:solidFill>
                  <a:prstClr val="black"/>
                </a:solidFill>
                <a:latin typeface="Times New Roman" panose="02020603050405020304" pitchFamily="18" charset="0"/>
                <a:ea typeface="+mn-ea"/>
                <a:cs typeface="Times New Roman" pitchFamily="18" charset="0"/>
              </a:rPr>
              <a:t>3</a:t>
            </a:r>
            <a:r>
              <a:rPr lang="en-US" altLang="zh-CN" sz="2400" baseline="30000">
                <a:solidFill>
                  <a:prstClr val="black"/>
                </a:solidFill>
                <a:latin typeface="+mn-ea"/>
                <a:ea typeface="+mn-ea"/>
              </a:rPr>
              <a:t> </a:t>
            </a:r>
            <a:endParaRPr lang="zh-CN" altLang="en-US" sz="2400">
              <a:solidFill>
                <a:prstClr val="black"/>
              </a:solidFill>
              <a:latin typeface="+mn-ea"/>
              <a:ea typeface="+mn-ea"/>
            </a:endParaRPr>
          </a:p>
        </p:txBody>
      </p:sp>
      <p:sp>
        <p:nvSpPr>
          <p:cNvPr id="24" name="矩形 23"/>
          <p:cNvSpPr/>
          <p:nvPr>
            <p:custDataLst>
              <p:tags r:id="rId17"/>
            </p:custDataLst>
          </p:nvPr>
        </p:nvSpPr>
        <p:spPr>
          <a:xfrm>
            <a:off x="414338" y="3863975"/>
            <a:ext cx="10680700" cy="692150"/>
          </a:xfrm>
          <a:prstGeom prst="rect">
            <a:avLst/>
          </a:prstGeom>
          <a:solidFill>
            <a:schemeClr val="accent1">
              <a:lumMod val="40000"/>
              <a:lumOff val="60000"/>
            </a:schemeClr>
          </a:solidFill>
        </p:spPr>
        <p:txBody>
          <a:bodyPr>
            <a:spAutoFit/>
          </a:bodyPr>
          <a:lstStyle/>
          <a:p>
            <a:pPr fontAlgn="auto">
              <a:lnSpc>
                <a:spcPct val="150000"/>
              </a:lnSpc>
              <a:spcBef>
                <a:spcPct val="0"/>
              </a:spcBef>
              <a:spcAft>
                <a:spcPct val="0"/>
              </a:spcAft>
              <a:defRPr/>
            </a:pPr>
            <a:r>
              <a:rPr lang="zh-CN" altLang="en-US" sz="2600">
                <a:solidFill>
                  <a:prstClr val="black"/>
                </a:solidFill>
                <a:latin typeface="+mn-lt"/>
                <a:ea typeface="+mn-ea"/>
                <a:sym typeface="+mn-ea"/>
              </a:rPr>
              <a:t>我们也会发现，</a:t>
            </a:r>
            <a:r>
              <a:rPr lang="zh-CN" altLang="en-US" sz="2600">
                <a:solidFill>
                  <a:srgbClr val="FF0000"/>
                </a:solidFill>
                <a:latin typeface="+mn-lt"/>
                <a:ea typeface="+mn-ea"/>
                <a:sym typeface="+mn-ea"/>
              </a:rPr>
              <a:t>铝块的质量也与它的体积成正比，但比值与铁块的不同。</a:t>
            </a:r>
          </a:p>
        </p:txBody>
      </p:sp>
      <p:sp>
        <p:nvSpPr>
          <p:cNvPr id="20555" name="矩形 24"/>
          <p:cNvSpPr>
            <a:spLocks noChangeArrowheads="1"/>
          </p:cNvSpPr>
          <p:nvPr>
            <p:custDataLst>
              <p:tags r:id="rId18"/>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26" name="圆角矩形 25"/>
          <p:cNvSpPr/>
          <p:nvPr>
            <p:custDataLst>
              <p:tags r:id="rId19"/>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
        <p:nvSpPr>
          <p:cNvPr id="27" name="矩形 26"/>
          <p:cNvSpPr/>
          <p:nvPr>
            <p:custDataLst>
              <p:tags r:id="rId20"/>
            </p:custDataLst>
          </p:nvPr>
        </p:nvSpPr>
        <p:spPr>
          <a:xfrm>
            <a:off x="355600" y="4624388"/>
            <a:ext cx="10793413" cy="1222375"/>
          </a:xfrm>
          <a:prstGeom prst="rect">
            <a:avLst/>
          </a:prstGeom>
        </p:spPr>
        <p:txBody>
          <a:bodyPr>
            <a:spAutoFit/>
          </a:bodyPr>
          <a:lstStyle/>
          <a:p>
            <a:pPr algn="just" fontAlgn="auto">
              <a:lnSpc>
                <a:spcPct val="150000"/>
              </a:lnSpc>
              <a:spcBef>
                <a:spcPct val="0"/>
              </a:spcBef>
              <a:spcAft>
                <a:spcPct val="0"/>
              </a:spcAft>
              <a:defRPr/>
            </a:pPr>
            <a:r>
              <a:rPr lang="en-US" altLang="zh-CN" sz="2600">
                <a:solidFill>
                  <a:srgbClr val="FF0000"/>
                </a:solidFill>
                <a:latin typeface="Times New Roman" panose="02020603050405020304" pitchFamily="18" charset="0"/>
                <a:ea typeface="+mn-ea"/>
                <a:cs typeface="Times New Roman" pitchFamily="18" charset="0"/>
                <a:sym typeface="+mn-ea"/>
              </a:rPr>
              <a:t>8. </a:t>
            </a:r>
            <a:r>
              <a:rPr lang="zh-CN" altLang="zh-CN" sz="2600" kern="100">
                <a:solidFill>
                  <a:srgbClr val="FF0000"/>
                </a:solidFill>
                <a:latin typeface="+mn-ea"/>
                <a:ea typeface="+mn-ea"/>
                <a:cs typeface="Times New Roman" pitchFamily="18" charset="0"/>
              </a:rPr>
              <a:t>实验结论</a:t>
            </a:r>
            <a:r>
              <a:rPr lang="zh-CN" altLang="en-US" sz="2600" kern="100">
                <a:solidFill>
                  <a:srgbClr val="FF0000"/>
                </a:solidFill>
                <a:latin typeface="+mn-ea"/>
                <a:ea typeface="+mn-ea"/>
                <a:cs typeface="Times New Roman" pitchFamily="18" charset="0"/>
              </a:rPr>
              <a:t>：</a:t>
            </a:r>
            <a:endParaRPr lang="en-US" altLang="zh-CN" sz="2600" kern="100">
              <a:solidFill>
                <a:srgbClr val="FF0000"/>
              </a:solidFill>
              <a:latin typeface="+mn-ea"/>
              <a:ea typeface="+mn-ea"/>
              <a:cs typeface="Times New Roman" pitchFamily="18" charset="0"/>
            </a:endParaRPr>
          </a:p>
          <a:p>
            <a:pPr algn="just" fontAlgn="auto">
              <a:lnSpc>
                <a:spcPct val="150000"/>
              </a:lnSpc>
              <a:spcBef>
                <a:spcPct val="0"/>
              </a:spcBef>
              <a:spcAft>
                <a:spcPct val="0"/>
              </a:spcAft>
              <a:defRPr/>
            </a:pPr>
            <a:r>
              <a:rPr lang="zh-CN" altLang="en-US" sz="2600">
                <a:latin typeface="+mn-lt"/>
                <a:ea typeface="+mn-ea"/>
                <a:sym typeface="+mn-ea"/>
              </a:rPr>
              <a:t>同种物质，质量与体积的比值相同；不同物质，质量与体积的比值不同。</a:t>
            </a:r>
          </a:p>
        </p:txBody>
      </p:sp>
      <p:sp>
        <p:nvSpPr>
          <p:cNvPr id="20558" name="文本框 29"/>
          <p:cNvSpPr txBox="1">
            <a:spLocks noChangeArrowheads="1"/>
          </p:cNvSpPr>
          <p:nvPr>
            <p:custDataLst>
              <p:tags r:id="rId21"/>
            </p:custDataLst>
          </p:nvPr>
        </p:nvSpPr>
        <p:spPr bwMode="auto">
          <a:xfrm>
            <a:off x="6677025" y="823913"/>
            <a:ext cx="709613" cy="2862262"/>
          </a:xfrm>
          <a:prstGeom prst="rect">
            <a:avLst/>
          </a:prstGeom>
          <a:noFill/>
          <a:ln w="9525">
            <a:noFill/>
            <a:miter lim="800000"/>
          </a:ln>
        </p:spPr>
        <p:txBody>
          <a:bodyPr>
            <a:spAutoFit/>
          </a:bodyPr>
          <a:lstStyle/>
          <a:p>
            <a:pPr algn="r">
              <a:lnSpc>
                <a:spcPts val="3600"/>
              </a:lnSpc>
            </a:pPr>
            <a:r>
              <a:rPr lang="en-US" altLang="zh-CN" sz="2400">
                <a:latin typeface="Times New Roman" panose="02020603050405020304" pitchFamily="18" charset="0"/>
                <a:ea typeface="微软雅黑" pitchFamily="34" charset="-122"/>
                <a:cs typeface="Times New Roman" pitchFamily="18" charset="0"/>
              </a:rPr>
              <a:t>100</a:t>
            </a:r>
          </a:p>
          <a:p>
            <a:pPr algn="r">
              <a:lnSpc>
                <a:spcPts val="3600"/>
              </a:lnSpc>
            </a:pPr>
            <a:r>
              <a:rPr lang="en-US" altLang="zh-CN" sz="2400">
                <a:latin typeface="Times New Roman" panose="02020603050405020304" pitchFamily="18" charset="0"/>
                <a:ea typeface="微软雅黑" pitchFamily="34" charset="-122"/>
                <a:cs typeface="Times New Roman" pitchFamily="18" charset="0"/>
              </a:rPr>
              <a:t>80</a:t>
            </a:r>
          </a:p>
          <a:p>
            <a:pPr algn="r">
              <a:lnSpc>
                <a:spcPts val="3600"/>
              </a:lnSpc>
            </a:pPr>
            <a:r>
              <a:rPr lang="en-US" altLang="zh-CN" sz="2400">
                <a:latin typeface="Times New Roman" panose="02020603050405020304" pitchFamily="18" charset="0"/>
                <a:ea typeface="微软雅黑" pitchFamily="34" charset="-122"/>
                <a:cs typeface="Times New Roman" pitchFamily="18" charset="0"/>
              </a:rPr>
              <a:t>60</a:t>
            </a:r>
          </a:p>
          <a:p>
            <a:pPr algn="r">
              <a:lnSpc>
                <a:spcPts val="3600"/>
              </a:lnSpc>
            </a:pPr>
            <a:r>
              <a:rPr lang="en-US" altLang="zh-CN" sz="2400">
                <a:latin typeface="Times New Roman" panose="02020603050405020304" pitchFamily="18" charset="0"/>
                <a:ea typeface="微软雅黑" pitchFamily="34" charset="-122"/>
                <a:cs typeface="Times New Roman" pitchFamily="18" charset="0"/>
              </a:rPr>
              <a:t>40</a:t>
            </a:r>
          </a:p>
          <a:p>
            <a:pPr algn="r">
              <a:lnSpc>
                <a:spcPts val="3600"/>
              </a:lnSpc>
            </a:pPr>
            <a:r>
              <a:rPr lang="en-US" altLang="zh-CN" sz="2400">
                <a:latin typeface="Times New Roman" panose="02020603050405020304" pitchFamily="18" charset="0"/>
                <a:ea typeface="微软雅黑" pitchFamily="34" charset="-122"/>
                <a:cs typeface="Times New Roman" pitchFamily="18" charset="0"/>
              </a:rPr>
              <a:t>20</a:t>
            </a:r>
          </a:p>
          <a:p>
            <a:pPr algn="r">
              <a:lnSpc>
                <a:spcPts val="3600"/>
              </a:lnSpc>
            </a:pPr>
            <a:r>
              <a:rPr lang="en-US" altLang="zh-CN" sz="2400">
                <a:latin typeface="Times New Roman" panose="02020603050405020304" pitchFamily="18" charset="0"/>
                <a:ea typeface="微软雅黑" pitchFamily="34" charset="-122"/>
                <a:cs typeface="Times New Roman" pitchFamily="18" charset="0"/>
              </a:rPr>
              <a:t>0</a:t>
            </a:r>
          </a:p>
        </p:txBody>
      </p:sp>
      <p:sp>
        <p:nvSpPr>
          <p:cNvPr id="20559" name="文本框 30"/>
          <p:cNvSpPr txBox="1">
            <a:spLocks noChangeArrowheads="1"/>
          </p:cNvSpPr>
          <p:nvPr>
            <p:custDataLst>
              <p:tags r:id="rId22"/>
            </p:custDataLst>
          </p:nvPr>
        </p:nvSpPr>
        <p:spPr bwMode="auto">
          <a:xfrm>
            <a:off x="8021638" y="3270250"/>
            <a:ext cx="3387725" cy="503238"/>
          </a:xfrm>
          <a:prstGeom prst="rect">
            <a:avLst/>
          </a:prstGeom>
          <a:noFill/>
          <a:ln w="9525">
            <a:noFill/>
            <a:miter lim="800000"/>
          </a:ln>
        </p:spPr>
        <p:txBody>
          <a:bodyPr>
            <a:spAutoFit/>
          </a:bodyPr>
          <a:lstStyle/>
          <a:p>
            <a:pPr>
              <a:lnSpc>
                <a:spcPts val="3200"/>
              </a:lnSpc>
            </a:pPr>
            <a:r>
              <a:rPr lang="en-US" altLang="zh-CN" sz="2400">
                <a:latin typeface="Times New Roman" panose="02020603050405020304" pitchFamily="18" charset="0"/>
                <a:ea typeface="微软雅黑" pitchFamily="34" charset="-122"/>
                <a:cs typeface="Times New Roman" pitchFamily="18" charset="0"/>
              </a:rPr>
              <a:t>10        20        30         40</a:t>
            </a:r>
          </a:p>
        </p:txBody>
      </p:sp>
      <p:sp>
        <p:nvSpPr>
          <p:cNvPr id="32" name="文本框 31"/>
          <p:cNvSpPr txBox="1">
            <a:spLocks noChangeArrowheads="1"/>
          </p:cNvSpPr>
          <p:nvPr>
            <p:custDataLst>
              <p:tags r:id="rId23"/>
            </p:custDataLst>
          </p:nvPr>
        </p:nvSpPr>
        <p:spPr bwMode="auto">
          <a:xfrm>
            <a:off x="8113713" y="2289175"/>
            <a:ext cx="498475" cy="862013"/>
          </a:xfrm>
          <a:prstGeom prst="rect">
            <a:avLst/>
          </a:prstGeom>
          <a:noFill/>
          <a:ln w="9525">
            <a:noFill/>
            <a:miter lim="800000"/>
          </a:ln>
        </p:spPr>
        <p:txBody>
          <a:bodyPr>
            <a:spAutoFit/>
          </a:bodyPr>
          <a:lstStyle/>
          <a:p>
            <a:r>
              <a:rPr lang="en-US" altLang="zh-CN" sz="5000">
                <a:solidFill>
                  <a:srgbClr val="0070C0"/>
                </a:solidFill>
                <a:latin typeface="微软雅黑" pitchFamily="34" charset="-122"/>
                <a:ea typeface="微软雅黑" pitchFamily="34" charset="-122"/>
              </a:rPr>
              <a:t>·</a:t>
            </a:r>
            <a:endParaRPr lang="zh-CN" altLang="en-US" sz="5000">
              <a:solidFill>
                <a:srgbClr val="0070C0"/>
              </a:solidFill>
              <a:latin typeface="微软雅黑" pitchFamily="34" charset="-122"/>
              <a:ea typeface="微软雅黑" pitchFamily="34" charset="-122"/>
            </a:endParaRPr>
          </a:p>
        </p:txBody>
      </p:sp>
      <p:sp>
        <p:nvSpPr>
          <p:cNvPr id="33" name="文本框 32"/>
          <p:cNvSpPr txBox="1">
            <a:spLocks noChangeArrowheads="1"/>
          </p:cNvSpPr>
          <p:nvPr>
            <p:custDataLst>
              <p:tags r:id="rId24"/>
            </p:custDataLst>
          </p:nvPr>
        </p:nvSpPr>
        <p:spPr bwMode="auto">
          <a:xfrm>
            <a:off x="9053513" y="1704975"/>
            <a:ext cx="498475" cy="862013"/>
          </a:xfrm>
          <a:prstGeom prst="rect">
            <a:avLst/>
          </a:prstGeom>
          <a:noFill/>
          <a:ln w="9525">
            <a:noFill/>
            <a:miter lim="800000"/>
          </a:ln>
        </p:spPr>
        <p:txBody>
          <a:bodyPr>
            <a:spAutoFit/>
          </a:bodyPr>
          <a:lstStyle/>
          <a:p>
            <a:r>
              <a:rPr lang="en-US" altLang="zh-CN" sz="5000">
                <a:solidFill>
                  <a:srgbClr val="0070C0"/>
                </a:solidFill>
                <a:latin typeface="微软雅黑" pitchFamily="34" charset="-122"/>
                <a:ea typeface="微软雅黑" pitchFamily="34" charset="-122"/>
              </a:rPr>
              <a:t>·</a:t>
            </a:r>
            <a:endParaRPr lang="zh-CN" altLang="en-US" sz="5000">
              <a:solidFill>
                <a:srgbClr val="0070C0"/>
              </a:solidFill>
              <a:latin typeface="微软雅黑" pitchFamily="34" charset="-122"/>
              <a:ea typeface="微软雅黑" pitchFamily="34" charset="-122"/>
            </a:endParaRPr>
          </a:p>
        </p:txBody>
      </p:sp>
      <p:sp>
        <p:nvSpPr>
          <p:cNvPr id="35" name="文本框 34"/>
          <p:cNvSpPr txBox="1">
            <a:spLocks noChangeArrowheads="1"/>
          </p:cNvSpPr>
          <p:nvPr>
            <p:custDataLst>
              <p:tags r:id="rId25"/>
            </p:custDataLst>
          </p:nvPr>
        </p:nvSpPr>
        <p:spPr bwMode="auto">
          <a:xfrm>
            <a:off x="9994900" y="1117600"/>
            <a:ext cx="498475" cy="862013"/>
          </a:xfrm>
          <a:prstGeom prst="rect">
            <a:avLst/>
          </a:prstGeom>
          <a:noFill/>
          <a:ln w="9525">
            <a:noFill/>
            <a:miter lim="800000"/>
          </a:ln>
        </p:spPr>
        <p:txBody>
          <a:bodyPr>
            <a:spAutoFit/>
          </a:bodyPr>
          <a:lstStyle/>
          <a:p>
            <a:r>
              <a:rPr lang="en-US" altLang="zh-CN" sz="5000">
                <a:solidFill>
                  <a:srgbClr val="0070C0"/>
                </a:solidFill>
                <a:latin typeface="微软雅黑" pitchFamily="34" charset="-122"/>
                <a:ea typeface="微软雅黑" pitchFamily="34" charset="-122"/>
              </a:rPr>
              <a:t>·</a:t>
            </a:r>
            <a:endParaRPr lang="zh-CN" altLang="en-US" sz="5000">
              <a:solidFill>
                <a:srgbClr val="0070C0"/>
              </a:solidFill>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down)">
                                      <p:cBhvr>
                                        <p:cTn id="52" dur="500"/>
                                        <p:tgtEl>
                                          <p:spTgt spid="32"/>
                                        </p:tgtEl>
                                      </p:cBhvr>
                                    </p:animEffect>
                                  </p:childTnLst>
                                </p:cTn>
                              </p:par>
                            </p:childTnLst>
                          </p:cTn>
                        </p:par>
                        <p:par>
                          <p:cTn id="53" fill="hold" nodeType="afterGroup">
                            <p:stCondLst>
                              <p:cond delay="500"/>
                            </p:stCondLst>
                            <p:childTnLst>
                              <p:par>
                                <p:cTn id="54" presetID="22" presetClass="entr" presetSubtype="4"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down)">
                                      <p:cBhvr>
                                        <p:cTn id="56" dur="500"/>
                                        <p:tgtEl>
                                          <p:spTgt spid="33"/>
                                        </p:tgtEl>
                                      </p:cBhvr>
                                    </p:animEffect>
                                  </p:childTnLst>
                                </p:cTn>
                              </p:par>
                            </p:childTnLst>
                          </p:cTn>
                        </p:par>
                        <p:par>
                          <p:cTn id="57" fill="hold" nodeType="afterGroup">
                            <p:stCondLst>
                              <p:cond delay="1000"/>
                            </p:stCondLst>
                            <p:childTnLst>
                              <p:par>
                                <p:cTn id="58" presetID="22" presetClass="entr" presetSubtype="4" fill="hold" grpId="0" nodeType="after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down)">
                                      <p:cBhvr>
                                        <p:cTn id="60" dur="500"/>
                                        <p:tgtEl>
                                          <p:spTgt spid="35"/>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22" presetClass="entr" presetSubtype="4" fill="hold"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down)">
                                      <p:cBhvr>
                                        <p:cTn id="65" dur="500"/>
                                        <p:tgtEl>
                                          <p:spTgt spid="18"/>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down)">
                                      <p:cBhvr>
                                        <p:cTn id="70" dur="500"/>
                                        <p:tgtEl>
                                          <p:spTgt spid="24"/>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down)">
                                      <p:cBhvr>
                                        <p:cTn id="7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2" grpId="0"/>
      <p:bldP spid="13" grpId="0"/>
      <p:bldP spid="14" grpId="0"/>
      <p:bldP spid="15" grpId="0"/>
      <p:bldP spid="16" grpId="0"/>
      <p:bldP spid="24" grpId="0" animBg="1"/>
      <p:bldP spid="27" grpId="0"/>
      <p:bldP spid="32" grpId="0"/>
      <p:bldP spid="33"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831850" y="1111250"/>
            <a:ext cx="10488613" cy="2757488"/>
          </a:xfrm>
          <a:prstGeom prst="roundRect">
            <a:avLst/>
          </a:prstGeom>
          <a:solidFill>
            <a:schemeClr val="accent1">
              <a:lumMod val="20000"/>
              <a:lumOff val="80000"/>
            </a:schemeClr>
          </a:solidFill>
          <a:ln w="19050">
            <a:solidFill>
              <a:srgbClr val="0070C0"/>
            </a:solidFill>
            <a:prstDash val="sysDash"/>
          </a:ln>
        </p:spPr>
        <p:txBody>
          <a:bodyPr>
            <a:spAutoFit/>
          </a:bodyPr>
          <a:lstStyle/>
          <a:p>
            <a:pPr algn="just" fontAlgn="auto">
              <a:lnSpc>
                <a:spcPct val="150000"/>
              </a:lnSpc>
              <a:spcBef>
                <a:spcPct val="0"/>
              </a:spcBef>
              <a:spcAft>
                <a:spcPct val="0"/>
              </a:spcAft>
              <a:defRPr/>
            </a:pPr>
            <a:r>
              <a:rPr lang="en-US" altLang="zh-CN" sz="2600">
                <a:solidFill>
                  <a:prstClr val="black"/>
                </a:solidFill>
                <a:latin typeface="Times New Roman" panose="02020603050405020304" pitchFamily="18" charset="0"/>
                <a:ea typeface="+mn-ea"/>
                <a:cs typeface="Times New Roman" pitchFamily="18" charset="0"/>
                <a:sym typeface="+mn-ea"/>
              </a:rPr>
              <a:t>1. </a:t>
            </a:r>
            <a:r>
              <a:rPr lang="zh-CN" altLang="en-US" sz="2600">
                <a:solidFill>
                  <a:prstClr val="black"/>
                </a:solidFill>
                <a:latin typeface="+mn-lt"/>
                <a:ea typeface="+mn-ea"/>
                <a:sym typeface="+mn-ea"/>
              </a:rPr>
              <a:t>实验中可选</a:t>
            </a:r>
            <a:r>
              <a:rPr lang="en-US" altLang="zh-CN" sz="2600">
                <a:solidFill>
                  <a:prstClr val="black"/>
                </a:solidFill>
                <a:latin typeface="Times New Roman" panose="02020603050405020304" pitchFamily="18" charset="0"/>
                <a:ea typeface="+mn-ea"/>
                <a:cs typeface="Times New Roman" pitchFamily="18" charset="0"/>
                <a:sym typeface="+mn-ea"/>
              </a:rPr>
              <a:t>3</a:t>
            </a:r>
            <a:r>
              <a:rPr lang="zh-CN" altLang="en-US" sz="2600">
                <a:solidFill>
                  <a:prstClr val="black"/>
                </a:solidFill>
                <a:latin typeface="+mn-lt"/>
                <a:ea typeface="+mn-ea"/>
                <a:sym typeface="+mn-ea"/>
              </a:rPr>
              <a:t>个甚至更多个铝块做多次实验，以避免实验的偶然性，使结论更具有普遍性，更具有说服力。</a:t>
            </a:r>
            <a:endParaRPr lang="en-US" altLang="zh-CN" sz="2600">
              <a:solidFill>
                <a:prstClr val="black"/>
              </a:solidFill>
              <a:latin typeface="+mn-lt"/>
              <a:ea typeface="+mn-ea"/>
              <a:sym typeface="+mn-ea"/>
            </a:endParaRPr>
          </a:p>
          <a:p>
            <a:pPr algn="just" fontAlgn="auto">
              <a:lnSpc>
                <a:spcPct val="150000"/>
              </a:lnSpc>
              <a:spcBef>
                <a:spcPct val="0"/>
              </a:spcBef>
              <a:spcAft>
                <a:spcPct val="0"/>
              </a:spcAft>
              <a:defRPr/>
            </a:pPr>
            <a:r>
              <a:rPr lang="en-US" altLang="zh-CN" sz="2600">
                <a:solidFill>
                  <a:prstClr val="black"/>
                </a:solidFill>
                <a:latin typeface="Times New Roman" panose="02020603050405020304" pitchFamily="18" charset="0"/>
                <a:ea typeface="+mn-ea"/>
                <a:cs typeface="Times New Roman" pitchFamily="18" charset="0"/>
                <a:sym typeface="+mn-ea"/>
              </a:rPr>
              <a:t>2. </a:t>
            </a:r>
            <a:r>
              <a:rPr lang="zh-CN" altLang="en-US" sz="2600">
                <a:solidFill>
                  <a:prstClr val="black"/>
                </a:solidFill>
                <a:latin typeface="+mn-lt"/>
                <a:ea typeface="+mn-ea"/>
                <a:sym typeface="+mn-ea"/>
              </a:rPr>
              <a:t>做此探究实验时，选用的铝块或铁块体积之间最好是整数倍关系，可使其质量与体积之间的正比关系更直观。</a:t>
            </a:r>
          </a:p>
        </p:txBody>
      </p:sp>
      <p:sp>
        <p:nvSpPr>
          <p:cNvPr id="21506" name="矩形 6"/>
          <p:cNvSpPr>
            <a:spLocks noChangeArrowheads="1"/>
          </p:cNvSpPr>
          <p:nvPr>
            <p:custDataLst>
              <p:tags r:id="rId2"/>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9" name="圆角矩形 8"/>
          <p:cNvSpPr/>
          <p:nvPr>
            <p:custDataLst>
              <p:tags r:id="rId3"/>
            </p:custDataLst>
          </p:nvPr>
        </p:nvSpPr>
        <p:spPr>
          <a:xfrm>
            <a:off x="0" y="11113"/>
            <a:ext cx="1663700" cy="450850"/>
          </a:xfrm>
          <a:prstGeom prst="roundRect">
            <a:avLst>
              <a:gd name="adj" fmla="val 50000"/>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sym typeface="+mn-ea"/>
              </a:rPr>
              <a:t>特别提醒</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矩形 5"/>
          <p:cNvSpPr>
            <a:spLocks noChangeArrowheads="1"/>
          </p:cNvSpPr>
          <p:nvPr>
            <p:custDataLst>
              <p:tags r:id="rId1"/>
            </p:custDataLst>
          </p:nvPr>
        </p:nvSpPr>
        <p:spPr bwMode="auto">
          <a:xfrm>
            <a:off x="398463" y="411163"/>
            <a:ext cx="10756900" cy="1135062"/>
          </a:xfrm>
          <a:prstGeom prst="rect">
            <a:avLst/>
          </a:prstGeom>
          <a:noFill/>
          <a:ln w="9525">
            <a:noFill/>
            <a:miter lim="800000"/>
          </a:ln>
        </p:spPr>
        <p:txBody>
          <a:bodyPr>
            <a:spAutoFit/>
          </a:bodyPr>
          <a:lstStyle/>
          <a:p>
            <a:pPr>
              <a:lnSpc>
                <a:spcPct val="150000"/>
              </a:lnSpc>
            </a:pPr>
            <a:r>
              <a:rPr lang="zh-CN" altLang="en-US" sz="2400">
                <a:latin typeface="微软雅黑" pitchFamily="34" charset="-122"/>
                <a:ea typeface="微软雅黑" pitchFamily="34" charset="-122"/>
                <a:sym typeface="+mn-ea"/>
              </a:rPr>
              <a:t>为了研究物质的这种特性，某同学选用水和酒精进行实验探究，测得的数据如表所示：</a:t>
            </a:r>
          </a:p>
        </p:txBody>
      </p:sp>
      <p:sp>
        <p:nvSpPr>
          <p:cNvPr id="22530" name="矩形 7"/>
          <p:cNvSpPr>
            <a:spLocks noChangeArrowheads="1"/>
          </p:cNvSpPr>
          <p:nvPr>
            <p:custDataLst>
              <p:tags r:id="rId2"/>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9" name="圆角矩形 8"/>
          <p:cNvSpPr/>
          <p:nvPr>
            <p:custDataLst>
              <p:tags r:id="rId3"/>
            </p:custDataLst>
          </p:nvPr>
        </p:nvSpPr>
        <p:spPr>
          <a:xfrm>
            <a:off x="0" y="12700"/>
            <a:ext cx="1844675" cy="404813"/>
          </a:xfrm>
          <a:prstGeom prst="roundRect">
            <a:avLst>
              <a:gd name="adj" fmla="val 50000"/>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sym typeface="+mn-ea"/>
              </a:rPr>
              <a:t>典型例题</a:t>
            </a:r>
            <a:r>
              <a:rPr lang="en-US" altLang="zh-CN" sz="2600" b="1">
                <a:solidFill>
                  <a:prstClr val="white"/>
                </a:solidFill>
                <a:sym typeface="+mn-ea"/>
              </a:rPr>
              <a:t>1</a:t>
            </a:r>
            <a:endParaRPr lang="zh-CN" altLang="en-US" sz="2600" b="1">
              <a:solidFill>
                <a:prstClr val="white"/>
              </a:solidFill>
              <a:sym typeface="+mn-ea"/>
            </a:endParaRPr>
          </a:p>
        </p:txBody>
      </p:sp>
      <p:sp>
        <p:nvSpPr>
          <p:cNvPr id="22532" name="矩形 6"/>
          <p:cNvSpPr>
            <a:spLocks noChangeArrowheads="1"/>
          </p:cNvSpPr>
          <p:nvPr>
            <p:custDataLst>
              <p:tags r:id="rId4"/>
            </p:custDataLst>
          </p:nvPr>
        </p:nvSpPr>
        <p:spPr bwMode="auto">
          <a:xfrm>
            <a:off x="409575" y="3262313"/>
            <a:ext cx="11153775" cy="3416300"/>
          </a:xfrm>
          <a:prstGeom prst="rect">
            <a:avLst/>
          </a:prstGeom>
          <a:noFill/>
          <a:ln w="9525">
            <a:noFill/>
            <a:miter lim="800000"/>
          </a:ln>
        </p:spPr>
        <p:txBody>
          <a:bodyPr>
            <a:spAutoFit/>
          </a:bodyPr>
          <a:lstStyle/>
          <a:p>
            <a:pPr>
              <a:lnSpc>
                <a:spcPct val="150000"/>
              </a:lnSpc>
            </a:pPr>
            <a:r>
              <a:rPr lang="zh-CN" altLang="en-US" sz="2400">
                <a:solidFill>
                  <a:srgbClr val="000000"/>
                </a:solidFill>
                <a:latin typeface="Times New Roman" panose="02020603050405020304" pitchFamily="18" charset="0"/>
                <a:ea typeface="微软雅黑" pitchFamily="34" charset="-122"/>
                <a:cs typeface="Times New Roman" pitchFamily="18" charset="0"/>
                <a:sym typeface="+mn-ea"/>
              </a:rPr>
              <a:t>（</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1</a:t>
            </a:r>
            <a:r>
              <a:rPr lang="zh-CN" altLang="en-US" sz="2400">
                <a:solidFill>
                  <a:srgbClr val="000000"/>
                </a:solidFill>
                <a:latin typeface="Times New Roman" panose="02020603050405020304" pitchFamily="18" charset="0"/>
                <a:ea typeface="微软雅黑" pitchFamily="34" charset="-122"/>
                <a:cs typeface="Times New Roman" pitchFamily="18" charset="0"/>
                <a:sym typeface="+mn-ea"/>
              </a:rPr>
              <a:t>）在如图所示的方格纸上已画出了酒精的质量随体积变化的图像（如红线所示），请你再画出水的质量随体积变化的图像。</a:t>
            </a:r>
            <a:endParaRPr lang="en-US" altLang="zh-CN" sz="2400">
              <a:solidFill>
                <a:srgbClr val="000000"/>
              </a:solidFill>
              <a:latin typeface="Times New Roman" panose="02020603050405020304" pitchFamily="18" charset="0"/>
              <a:ea typeface="微软雅黑" pitchFamily="34" charset="-122"/>
              <a:cs typeface="Times New Roman" pitchFamily="18" charset="0"/>
              <a:sym typeface="+mn-ea"/>
            </a:endParaRPr>
          </a:p>
          <a:p>
            <a:pPr>
              <a:lnSpc>
                <a:spcPct val="150000"/>
              </a:lnSpc>
            </a:pPr>
            <a:r>
              <a:rPr lang="zh-CN" altLang="en-US" sz="2400">
                <a:solidFill>
                  <a:srgbClr val="000000"/>
                </a:solidFill>
                <a:latin typeface="Times New Roman" panose="02020603050405020304" pitchFamily="18" charset="0"/>
                <a:ea typeface="微软雅黑" pitchFamily="34" charset="-122"/>
                <a:cs typeface="Times New Roman" pitchFamily="18" charset="0"/>
                <a:sym typeface="+mn-ea"/>
              </a:rPr>
              <a:t>（</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2</a:t>
            </a:r>
            <a:r>
              <a:rPr lang="zh-CN" altLang="en-US" sz="2400">
                <a:solidFill>
                  <a:srgbClr val="000000"/>
                </a:solidFill>
                <a:latin typeface="Times New Roman" panose="02020603050405020304" pitchFamily="18" charset="0"/>
                <a:ea typeface="微软雅黑" pitchFamily="34" charset="-122"/>
                <a:cs typeface="Times New Roman" pitchFamily="18" charset="0"/>
                <a:sym typeface="+mn-ea"/>
              </a:rPr>
              <a:t>）通过对比数据和分析图像，可以得到：</a:t>
            </a:r>
            <a:endParaRPr lang="en-US" altLang="zh-CN" sz="2400">
              <a:solidFill>
                <a:srgbClr val="000000"/>
              </a:solidFill>
              <a:latin typeface="Times New Roman" panose="02020603050405020304" pitchFamily="18" charset="0"/>
              <a:ea typeface="微软雅黑" pitchFamily="34" charset="-122"/>
              <a:cs typeface="Times New Roman" pitchFamily="18" charset="0"/>
              <a:sym typeface="+mn-ea"/>
            </a:endParaRPr>
          </a:p>
          <a:p>
            <a:pPr>
              <a:lnSpc>
                <a:spcPct val="150000"/>
              </a:lnSpc>
            </a:pPr>
            <a:r>
              <a:rPr lang="zh-CN" altLang="en-US" sz="2400">
                <a:solidFill>
                  <a:srgbClr val="000000"/>
                </a:solidFill>
                <a:latin typeface="Times New Roman" panose="02020603050405020304" pitchFamily="18" charset="0"/>
                <a:ea typeface="微软雅黑" pitchFamily="34" charset="-122"/>
                <a:cs typeface="Times New Roman" pitchFamily="18" charset="0"/>
                <a:sym typeface="+mn-ea"/>
              </a:rPr>
              <a:t>结论</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1:</a:t>
            </a:r>
            <a:r>
              <a:rPr lang="zh-CN" altLang="en-US" sz="2400">
                <a:solidFill>
                  <a:srgbClr val="000000"/>
                </a:solidFill>
                <a:latin typeface="Times New Roman" panose="02020603050405020304" pitchFamily="18" charset="0"/>
                <a:ea typeface="微软雅黑" pitchFamily="34" charset="-122"/>
                <a:cs typeface="Times New Roman" pitchFamily="18" charset="0"/>
                <a:sym typeface="+mn-ea"/>
              </a:rPr>
              <a:t>同种物质，质量与体积的比值是</a:t>
            </a:r>
            <a:r>
              <a:rPr lang="en-US" altLang="zh-CN" sz="2400" baseline="-25000">
                <a:solidFill>
                  <a:srgbClr val="000000"/>
                </a:solidFill>
                <a:latin typeface="Times New Roman" panose="02020603050405020304" pitchFamily="18" charset="0"/>
                <a:ea typeface="微软雅黑" pitchFamily="34" charset="-122"/>
                <a:cs typeface="Times New Roman" pitchFamily="18" charset="0"/>
                <a:sym typeface="+mn-ea"/>
              </a:rPr>
              <a:t>_______</a:t>
            </a:r>
            <a:r>
              <a:rPr lang="zh-CN" altLang="en-US" sz="2400">
                <a:solidFill>
                  <a:srgbClr val="000000"/>
                </a:solidFill>
                <a:latin typeface="Times New Roman" panose="02020603050405020304" pitchFamily="18" charset="0"/>
                <a:ea typeface="微软雅黑" pitchFamily="34" charset="-122"/>
                <a:cs typeface="Times New Roman" pitchFamily="18" charset="0"/>
                <a:sym typeface="+mn-ea"/>
              </a:rPr>
              <a:t>（选填“相等”或“不相等”）的；</a:t>
            </a:r>
            <a:endParaRPr lang="en-US" altLang="zh-CN" sz="2400">
              <a:solidFill>
                <a:srgbClr val="000000"/>
              </a:solidFill>
              <a:latin typeface="Times New Roman" panose="02020603050405020304" pitchFamily="18" charset="0"/>
              <a:ea typeface="微软雅黑" pitchFamily="34" charset="-122"/>
              <a:cs typeface="Times New Roman" pitchFamily="18" charset="0"/>
              <a:sym typeface="+mn-ea"/>
            </a:endParaRPr>
          </a:p>
          <a:p>
            <a:pPr>
              <a:lnSpc>
                <a:spcPct val="150000"/>
              </a:lnSpc>
            </a:pPr>
            <a:r>
              <a:rPr lang="zh-CN" altLang="en-US" sz="2400">
                <a:solidFill>
                  <a:srgbClr val="000000"/>
                </a:solidFill>
                <a:latin typeface="Times New Roman" panose="02020603050405020304" pitchFamily="18" charset="0"/>
                <a:ea typeface="微软雅黑" pitchFamily="34" charset="-122"/>
                <a:cs typeface="Times New Roman" pitchFamily="18" charset="0"/>
                <a:sym typeface="+mn-ea"/>
              </a:rPr>
              <a:t>结论</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2:</a:t>
            </a:r>
            <a:r>
              <a:rPr lang="zh-CN" altLang="en-US" sz="2400">
                <a:solidFill>
                  <a:srgbClr val="000000"/>
                </a:solidFill>
                <a:latin typeface="Times New Roman" panose="02020603050405020304" pitchFamily="18" charset="0"/>
                <a:ea typeface="微软雅黑" pitchFamily="34" charset="-122"/>
                <a:cs typeface="Times New Roman" pitchFamily="18" charset="0"/>
                <a:sym typeface="+mn-ea"/>
              </a:rPr>
              <a:t>不同物质，质量与体积的比值是</a:t>
            </a:r>
            <a:r>
              <a:rPr lang="en-US" altLang="zh-CN" sz="2400" baseline="-25000">
                <a:solidFill>
                  <a:srgbClr val="000000"/>
                </a:solidFill>
                <a:latin typeface="Times New Roman" panose="02020603050405020304" pitchFamily="18" charset="0"/>
                <a:ea typeface="微软雅黑" pitchFamily="34" charset="-122"/>
                <a:cs typeface="Times New Roman" pitchFamily="18" charset="0"/>
                <a:sym typeface="+mn-ea"/>
              </a:rPr>
              <a:t>_______</a:t>
            </a:r>
            <a:r>
              <a:rPr lang="zh-CN" altLang="en-US" sz="2400">
                <a:solidFill>
                  <a:srgbClr val="000000"/>
                </a:solidFill>
                <a:latin typeface="Times New Roman" panose="02020603050405020304" pitchFamily="18" charset="0"/>
                <a:ea typeface="微软雅黑" pitchFamily="34" charset="-122"/>
                <a:cs typeface="Times New Roman" pitchFamily="18" charset="0"/>
                <a:sym typeface="+mn-ea"/>
              </a:rPr>
              <a:t>（选填“相等”或“不相等”）的。</a:t>
            </a:r>
            <a:endParaRPr lang="en-US" altLang="zh-CN" sz="2400">
              <a:solidFill>
                <a:srgbClr val="000000"/>
              </a:solidFill>
              <a:latin typeface="Times New Roman" panose="02020603050405020304" pitchFamily="18" charset="0"/>
              <a:ea typeface="微软雅黑" pitchFamily="34" charset="-122"/>
              <a:cs typeface="Times New Roman" pitchFamily="18" charset="0"/>
              <a:sym typeface="+mn-ea"/>
            </a:endParaRPr>
          </a:p>
          <a:p>
            <a:pPr>
              <a:lnSpc>
                <a:spcPct val="150000"/>
              </a:lnSpc>
            </a:pPr>
            <a:r>
              <a:rPr lang="zh-CN" altLang="en-US" sz="2400">
                <a:solidFill>
                  <a:srgbClr val="000000"/>
                </a:solidFill>
                <a:latin typeface="Times New Roman" panose="02020603050405020304" pitchFamily="18" charset="0"/>
                <a:ea typeface="微软雅黑" pitchFamily="34" charset="-122"/>
                <a:cs typeface="Times New Roman" pitchFamily="18" charset="0"/>
                <a:sym typeface="+mn-ea"/>
              </a:rPr>
              <a:t>（</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3</a:t>
            </a:r>
            <a:r>
              <a:rPr lang="zh-CN" altLang="en-US" sz="2400">
                <a:solidFill>
                  <a:srgbClr val="000000"/>
                </a:solidFill>
                <a:latin typeface="Times New Roman" panose="02020603050405020304" pitchFamily="18" charset="0"/>
                <a:ea typeface="微软雅黑" pitchFamily="34" charset="-122"/>
                <a:cs typeface="Times New Roman" pitchFamily="18" charset="0"/>
                <a:sym typeface="+mn-ea"/>
              </a:rPr>
              <a:t>）由以上分析可知，体积为</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50cm</a:t>
            </a:r>
            <a:r>
              <a:rPr lang="en-US" altLang="zh-CN" sz="2400" baseline="30000">
                <a:solidFill>
                  <a:srgbClr val="000000"/>
                </a:solidFill>
                <a:latin typeface="Times New Roman" panose="02020603050405020304" pitchFamily="18" charset="0"/>
                <a:ea typeface="微软雅黑" pitchFamily="34" charset="-122"/>
                <a:cs typeface="Times New Roman" pitchFamily="18" charset="0"/>
                <a:sym typeface="+mn-ea"/>
              </a:rPr>
              <a:t>3</a:t>
            </a:r>
            <a:r>
              <a:rPr lang="zh-CN" altLang="en-US" sz="2400">
                <a:solidFill>
                  <a:srgbClr val="000000"/>
                </a:solidFill>
                <a:latin typeface="Times New Roman" panose="02020603050405020304" pitchFamily="18" charset="0"/>
                <a:ea typeface="微软雅黑" pitchFamily="34" charset="-122"/>
                <a:cs typeface="Times New Roman" pitchFamily="18" charset="0"/>
                <a:sym typeface="+mn-ea"/>
              </a:rPr>
              <a:t>的水的质量是</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______g</a:t>
            </a:r>
            <a:r>
              <a:rPr lang="zh-CN" altLang="en-US" sz="2400">
                <a:solidFill>
                  <a:srgbClr val="000000"/>
                </a:solidFill>
                <a:latin typeface="Times New Roman" panose="02020603050405020304" pitchFamily="18" charset="0"/>
                <a:ea typeface="微软雅黑" pitchFamily="34" charset="-122"/>
                <a:cs typeface="Times New Roman" pitchFamily="18" charset="0"/>
                <a:sym typeface="+mn-ea"/>
              </a:rPr>
              <a:t>。</a:t>
            </a:r>
            <a:endParaRPr lang="en-US" altLang="zh-CN" sz="2400">
              <a:solidFill>
                <a:srgbClr val="000000"/>
              </a:solidFill>
              <a:latin typeface="Times New Roman" panose="02020603050405020304" pitchFamily="18" charset="0"/>
              <a:ea typeface="微软雅黑" pitchFamily="34" charset="-122"/>
              <a:cs typeface="Times New Roman" pitchFamily="18" charset="0"/>
              <a:sym typeface="+mn-ea"/>
            </a:endParaRPr>
          </a:p>
        </p:txBody>
      </p:sp>
      <p:pic>
        <p:nvPicPr>
          <p:cNvPr id="22533" name="图片 2"/>
          <p:cNvPicPr>
            <a:picLocks noChangeAspect="1"/>
          </p:cNvPicPr>
          <p:nvPr>
            <p:custDataLst>
              <p:tags r:id="rId5"/>
            </p:custDataLst>
          </p:nvPr>
        </p:nvPicPr>
        <p:blipFill>
          <a:blip r:embed="rId8"/>
          <a:stretch>
            <a:fillRect/>
          </a:stretch>
        </p:blipFill>
        <p:spPr bwMode="auto">
          <a:xfrm>
            <a:off x="2000250" y="1089025"/>
            <a:ext cx="5303838" cy="2189163"/>
          </a:xfrm>
          <a:prstGeom prst="rect">
            <a:avLst/>
          </a:prstGeom>
          <a:noFill/>
          <a:ln w="9525">
            <a:noFill/>
            <a:miter lim="800000"/>
          </a:ln>
        </p:spPr>
      </p:pic>
      <p:pic>
        <p:nvPicPr>
          <p:cNvPr id="22534" name="图片 3"/>
          <p:cNvPicPr>
            <a:picLocks noChangeAspect="1"/>
          </p:cNvPicPr>
          <p:nvPr>
            <p:custDataLst>
              <p:tags r:id="rId6"/>
            </p:custDataLst>
          </p:nvPr>
        </p:nvPicPr>
        <p:blipFill>
          <a:blip r:embed="rId9"/>
          <a:stretch>
            <a:fillRect/>
          </a:stretch>
        </p:blipFill>
        <p:spPr bwMode="auto">
          <a:xfrm>
            <a:off x="7618413" y="1012825"/>
            <a:ext cx="2890837" cy="2339975"/>
          </a:xfrm>
          <a:prstGeom prst="rect">
            <a:avLst/>
          </a:prstGeom>
          <a:noFill/>
          <a:ln w="9525">
            <a:noFill/>
            <a:miter lim="800000"/>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custDataLst>
              <p:tags r:id="rId1"/>
            </p:custDataLst>
          </p:nvPr>
        </p:nvSpPr>
        <p:spPr bwMode="auto">
          <a:xfrm>
            <a:off x="319088" y="684213"/>
            <a:ext cx="7661275" cy="4524375"/>
          </a:xfrm>
          <a:prstGeom prst="rect">
            <a:avLst/>
          </a:prstGeom>
          <a:noFill/>
          <a:ln w="9525">
            <a:noFill/>
            <a:miter lim="800000"/>
          </a:ln>
        </p:spPr>
        <p:txBody>
          <a:bodyPr>
            <a:spAutoFit/>
          </a:bodyPr>
          <a:lstStyle/>
          <a:p>
            <a:pPr>
              <a:lnSpc>
                <a:spcPct val="150000"/>
              </a:lnSpc>
            </a:pPr>
            <a:r>
              <a:rPr lang="zh-CN" altLang="en-US" sz="2400">
                <a:solidFill>
                  <a:srgbClr val="FF0000"/>
                </a:solidFill>
                <a:latin typeface="Times New Roman" panose="02020603050405020304" pitchFamily="18" charset="0"/>
                <a:ea typeface="微软雅黑" pitchFamily="34" charset="-122"/>
                <a:cs typeface="Times New Roman" pitchFamily="18" charset="0"/>
                <a:sym typeface="+mn-ea"/>
              </a:rPr>
              <a:t>解析：</a:t>
            </a:r>
            <a:r>
              <a:rPr lang="zh-CN" altLang="en-US" sz="2400">
                <a:latin typeface="Times New Roman" panose="02020603050405020304" pitchFamily="18" charset="0"/>
                <a:ea typeface="微软雅黑" pitchFamily="34" charset="-122"/>
                <a:cs typeface="Times New Roman" pitchFamily="18" charset="0"/>
                <a:sym typeface="+mn-ea"/>
              </a:rPr>
              <a:t>（</a:t>
            </a:r>
            <a:r>
              <a:rPr lang="en-US" altLang="zh-CN" sz="2400">
                <a:latin typeface="Times New Roman" panose="02020603050405020304" pitchFamily="18" charset="0"/>
                <a:ea typeface="微软雅黑" pitchFamily="34" charset="-122"/>
                <a:cs typeface="Times New Roman" pitchFamily="18" charset="0"/>
                <a:sym typeface="+mn-ea"/>
              </a:rPr>
              <a:t>1</a:t>
            </a:r>
            <a:r>
              <a:rPr lang="zh-CN" altLang="en-US" sz="2400">
                <a:latin typeface="Times New Roman" panose="02020603050405020304" pitchFamily="18" charset="0"/>
                <a:ea typeface="微软雅黑" pitchFamily="34" charset="-122"/>
                <a:cs typeface="Times New Roman" pitchFamily="18" charset="0"/>
                <a:sym typeface="+mn-ea"/>
              </a:rPr>
              <a:t>）由题图可知，体积</a:t>
            </a:r>
            <a:r>
              <a:rPr lang="en-US" altLang="zh-CN" sz="2400" i="1">
                <a:latin typeface="Times New Roman" panose="02020603050405020304" pitchFamily="18" charset="0"/>
                <a:ea typeface="微软雅黑" pitchFamily="34" charset="-122"/>
                <a:cs typeface="Times New Roman" pitchFamily="18" charset="0"/>
                <a:sym typeface="+mn-ea"/>
              </a:rPr>
              <a:t>V</a:t>
            </a:r>
            <a:r>
              <a:rPr lang="zh-CN" altLang="en-US" sz="2400">
                <a:latin typeface="Times New Roman" panose="02020603050405020304" pitchFamily="18" charset="0"/>
                <a:ea typeface="微软雅黑" pitchFamily="34" charset="-122"/>
                <a:cs typeface="Times New Roman" pitchFamily="18" charset="0"/>
                <a:sym typeface="+mn-ea"/>
              </a:rPr>
              <a:t>为横轴，质量</a:t>
            </a:r>
            <a:r>
              <a:rPr lang="en-US" altLang="zh-CN" sz="2400" i="1">
                <a:latin typeface="Times New Roman" panose="02020603050405020304" pitchFamily="18" charset="0"/>
                <a:ea typeface="微软雅黑" pitchFamily="34" charset="-122"/>
                <a:cs typeface="Times New Roman" pitchFamily="18" charset="0"/>
                <a:sym typeface="+mn-ea"/>
              </a:rPr>
              <a:t>m</a:t>
            </a:r>
            <a:r>
              <a:rPr lang="zh-CN" altLang="en-US" sz="2400">
                <a:latin typeface="Times New Roman" panose="02020603050405020304" pitchFamily="18" charset="0"/>
                <a:ea typeface="微软雅黑" pitchFamily="34" charset="-122"/>
                <a:cs typeface="Times New Roman" pitchFamily="18" charset="0"/>
                <a:sym typeface="+mn-ea"/>
              </a:rPr>
              <a:t>为纵轴，根据表中水的体积和质量数据在方格纸上描点，将这些点用平滑的线连接起来，如图中蓝线所示。</a:t>
            </a:r>
            <a:endParaRPr lang="en-US" altLang="zh-CN" sz="2400">
              <a:latin typeface="Times New Roman" panose="02020603050405020304" pitchFamily="18" charset="0"/>
              <a:ea typeface="微软雅黑" pitchFamily="34" charset="-122"/>
              <a:cs typeface="Times New Roman" pitchFamily="18" charset="0"/>
              <a:sym typeface="+mn-ea"/>
            </a:endParaRPr>
          </a:p>
          <a:p>
            <a:pPr>
              <a:lnSpc>
                <a:spcPct val="150000"/>
              </a:lnSpc>
            </a:pPr>
            <a:r>
              <a:rPr lang="zh-CN" altLang="en-US" sz="2400">
                <a:solidFill>
                  <a:srgbClr val="000000"/>
                </a:solidFill>
                <a:latin typeface="微软雅黑" pitchFamily="34" charset="-122"/>
                <a:ea typeface="微软雅黑" pitchFamily="34" charset="-122"/>
                <a:sym typeface="+mn-ea"/>
              </a:rPr>
              <a:t>（</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2</a:t>
            </a:r>
            <a:r>
              <a:rPr lang="zh-CN" altLang="en-US" sz="2400">
                <a:solidFill>
                  <a:srgbClr val="000000"/>
                </a:solidFill>
                <a:latin typeface="微软雅黑" pitchFamily="34" charset="-122"/>
                <a:ea typeface="微软雅黑" pitchFamily="34" charset="-122"/>
                <a:sym typeface="+mn-ea"/>
              </a:rPr>
              <a:t>）分析数据和图像，可得结论：同种物质，质量与体积的比值相等；不同物质，质量与体积的比值不相等。</a:t>
            </a:r>
            <a:endParaRPr lang="en-US" altLang="zh-CN" sz="2400">
              <a:solidFill>
                <a:srgbClr val="000000"/>
              </a:solidFill>
              <a:latin typeface="微软雅黑" pitchFamily="34" charset="-122"/>
              <a:ea typeface="微软雅黑" pitchFamily="34" charset="-122"/>
              <a:sym typeface="+mn-ea"/>
            </a:endParaRPr>
          </a:p>
          <a:p>
            <a:pPr>
              <a:lnSpc>
                <a:spcPct val="150000"/>
              </a:lnSpc>
            </a:pPr>
            <a:r>
              <a:rPr lang="zh-CN" altLang="en-US" sz="2400">
                <a:solidFill>
                  <a:srgbClr val="000000"/>
                </a:solidFill>
                <a:latin typeface="微软雅黑" pitchFamily="34" charset="-122"/>
                <a:ea typeface="微软雅黑" pitchFamily="34" charset="-122"/>
                <a:sym typeface="+mn-ea"/>
              </a:rPr>
              <a:t>（</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3</a:t>
            </a:r>
            <a:r>
              <a:rPr lang="zh-CN" altLang="en-US" sz="2400">
                <a:solidFill>
                  <a:srgbClr val="000000"/>
                </a:solidFill>
                <a:latin typeface="微软雅黑" pitchFamily="34" charset="-122"/>
                <a:ea typeface="微软雅黑" pitchFamily="34" charset="-122"/>
                <a:sym typeface="+mn-ea"/>
              </a:rPr>
              <a:t>）根据水的质量随体积变化的图像可知，体积为</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50cm</a:t>
            </a:r>
            <a:r>
              <a:rPr lang="en-US" altLang="zh-CN" sz="2400" baseline="30000">
                <a:solidFill>
                  <a:srgbClr val="000000"/>
                </a:solidFill>
                <a:latin typeface="Times New Roman" panose="02020603050405020304" pitchFamily="18" charset="0"/>
                <a:ea typeface="微软雅黑" pitchFamily="34" charset="-122"/>
                <a:cs typeface="Times New Roman" pitchFamily="18" charset="0"/>
                <a:sym typeface="+mn-ea"/>
              </a:rPr>
              <a:t>3</a:t>
            </a:r>
            <a:r>
              <a:rPr lang="zh-CN" altLang="en-US" sz="2400">
                <a:solidFill>
                  <a:srgbClr val="000000"/>
                </a:solidFill>
                <a:latin typeface="微软雅黑" pitchFamily="34" charset="-122"/>
                <a:ea typeface="微软雅黑" pitchFamily="34" charset="-122"/>
                <a:sym typeface="+mn-ea"/>
              </a:rPr>
              <a:t>的水的质量是</a:t>
            </a:r>
            <a:r>
              <a:rPr lang="en-US" altLang="zh-CN" sz="2400">
                <a:solidFill>
                  <a:srgbClr val="000000"/>
                </a:solidFill>
                <a:latin typeface="Times New Roman" panose="02020603050405020304" pitchFamily="18" charset="0"/>
                <a:ea typeface="微软雅黑" pitchFamily="34" charset="-122"/>
                <a:cs typeface="Times New Roman" pitchFamily="18" charset="0"/>
                <a:sym typeface="+mn-ea"/>
              </a:rPr>
              <a:t>50g</a:t>
            </a:r>
            <a:r>
              <a:rPr lang="zh-CN" altLang="en-US" sz="2400">
                <a:solidFill>
                  <a:srgbClr val="000000"/>
                </a:solidFill>
                <a:latin typeface="微软雅黑" pitchFamily="34" charset="-122"/>
                <a:ea typeface="微软雅黑" pitchFamily="34" charset="-122"/>
                <a:sym typeface="+mn-ea"/>
              </a:rPr>
              <a:t>。</a:t>
            </a:r>
            <a:endParaRPr lang="en-US" altLang="zh-CN" sz="2400">
              <a:solidFill>
                <a:srgbClr val="000000"/>
              </a:solidFill>
              <a:latin typeface="微软雅黑" pitchFamily="34" charset="-122"/>
              <a:ea typeface="微软雅黑" pitchFamily="34" charset="-122"/>
              <a:sym typeface="+mn-ea"/>
            </a:endParaRPr>
          </a:p>
          <a:p>
            <a:pPr>
              <a:lnSpc>
                <a:spcPct val="150000"/>
              </a:lnSpc>
            </a:pPr>
            <a:r>
              <a:rPr lang="zh-CN" altLang="en-US" sz="2400">
                <a:solidFill>
                  <a:srgbClr val="FF0000"/>
                </a:solidFill>
                <a:latin typeface="微软雅黑" pitchFamily="34" charset="-122"/>
                <a:ea typeface="微软雅黑" pitchFamily="34" charset="-122"/>
                <a:sym typeface="+mn-ea"/>
              </a:rPr>
              <a:t>答案：</a:t>
            </a:r>
            <a:r>
              <a:rPr lang="en-US" altLang="zh-CN" sz="2400">
                <a:solidFill>
                  <a:srgbClr val="FF0000"/>
                </a:solidFill>
                <a:latin typeface="微软雅黑" pitchFamily="34" charset="-122"/>
                <a:ea typeface="微软雅黑" pitchFamily="34" charset="-122"/>
                <a:sym typeface="+mn-ea"/>
              </a:rPr>
              <a:t>(</a:t>
            </a:r>
            <a:r>
              <a:rPr lang="en-US" altLang="zh-CN" sz="2400">
                <a:solidFill>
                  <a:srgbClr val="FF0000"/>
                </a:solidFill>
                <a:latin typeface="Times New Roman" panose="02020603050405020304" pitchFamily="18" charset="0"/>
                <a:ea typeface="微软雅黑" pitchFamily="34" charset="-122"/>
                <a:cs typeface="Times New Roman" pitchFamily="18" charset="0"/>
                <a:sym typeface="+mn-ea"/>
              </a:rPr>
              <a:t>1</a:t>
            </a:r>
            <a:r>
              <a:rPr lang="en-US" altLang="zh-CN" sz="2400">
                <a:solidFill>
                  <a:srgbClr val="FF0000"/>
                </a:solidFill>
                <a:latin typeface="微软雅黑" pitchFamily="34" charset="-122"/>
                <a:ea typeface="微软雅黑" pitchFamily="34" charset="-122"/>
                <a:sym typeface="+mn-ea"/>
              </a:rPr>
              <a:t>)</a:t>
            </a:r>
            <a:r>
              <a:rPr lang="zh-CN" altLang="en-US" sz="2400">
                <a:solidFill>
                  <a:srgbClr val="FF0000"/>
                </a:solidFill>
                <a:latin typeface="微软雅黑" pitchFamily="34" charset="-122"/>
                <a:ea typeface="微软雅黑" pitchFamily="34" charset="-122"/>
                <a:sym typeface="+mn-ea"/>
              </a:rPr>
              <a:t>如解析中图所示；</a:t>
            </a:r>
            <a:r>
              <a:rPr lang="en-US" altLang="zh-CN" sz="2400">
                <a:solidFill>
                  <a:srgbClr val="FF0000"/>
                </a:solidFill>
                <a:latin typeface="微软雅黑" pitchFamily="34" charset="-122"/>
                <a:ea typeface="微软雅黑" pitchFamily="34" charset="-122"/>
                <a:sym typeface="+mn-ea"/>
              </a:rPr>
              <a:t>(</a:t>
            </a:r>
            <a:r>
              <a:rPr lang="en-US" altLang="zh-CN" sz="2400">
                <a:solidFill>
                  <a:srgbClr val="FF0000"/>
                </a:solidFill>
                <a:latin typeface="Times New Roman" panose="02020603050405020304" pitchFamily="18" charset="0"/>
                <a:ea typeface="微软雅黑" pitchFamily="34" charset="-122"/>
                <a:cs typeface="Times New Roman" pitchFamily="18" charset="0"/>
                <a:sym typeface="+mn-ea"/>
              </a:rPr>
              <a:t>2</a:t>
            </a:r>
            <a:r>
              <a:rPr lang="en-US" altLang="zh-CN" sz="2400">
                <a:solidFill>
                  <a:srgbClr val="FF0000"/>
                </a:solidFill>
                <a:latin typeface="微软雅黑" pitchFamily="34" charset="-122"/>
                <a:ea typeface="微软雅黑" pitchFamily="34" charset="-122"/>
                <a:sym typeface="+mn-ea"/>
              </a:rPr>
              <a:t>)</a:t>
            </a:r>
            <a:r>
              <a:rPr lang="zh-CN" altLang="en-US" sz="2400">
                <a:solidFill>
                  <a:srgbClr val="FF0000"/>
                </a:solidFill>
                <a:latin typeface="微软雅黑" pitchFamily="34" charset="-122"/>
                <a:ea typeface="微软雅黑" pitchFamily="34" charset="-122"/>
                <a:sym typeface="+mn-ea"/>
              </a:rPr>
              <a:t>相等  不相等；</a:t>
            </a:r>
            <a:r>
              <a:rPr lang="en-US" altLang="zh-CN" sz="2400">
                <a:solidFill>
                  <a:srgbClr val="FF0000"/>
                </a:solidFill>
                <a:latin typeface="微软雅黑" pitchFamily="34" charset="-122"/>
                <a:ea typeface="微软雅黑" pitchFamily="34" charset="-122"/>
                <a:sym typeface="+mn-ea"/>
              </a:rPr>
              <a:t>(</a:t>
            </a:r>
            <a:r>
              <a:rPr lang="en-US" altLang="zh-CN" sz="2400">
                <a:solidFill>
                  <a:srgbClr val="FF0000"/>
                </a:solidFill>
                <a:latin typeface="Times New Roman" panose="02020603050405020304" pitchFamily="18" charset="0"/>
                <a:ea typeface="微软雅黑" pitchFamily="34" charset="-122"/>
                <a:cs typeface="Times New Roman" pitchFamily="18" charset="0"/>
                <a:sym typeface="+mn-ea"/>
              </a:rPr>
              <a:t>3</a:t>
            </a:r>
            <a:r>
              <a:rPr lang="en-US" altLang="zh-CN" sz="2400">
                <a:solidFill>
                  <a:srgbClr val="FF0000"/>
                </a:solidFill>
                <a:latin typeface="微软雅黑" pitchFamily="34" charset="-122"/>
                <a:ea typeface="微软雅黑" pitchFamily="34" charset="-122"/>
                <a:sym typeface="+mn-ea"/>
              </a:rPr>
              <a:t>)</a:t>
            </a:r>
            <a:r>
              <a:rPr lang="en-US" altLang="zh-CN" sz="2400">
                <a:solidFill>
                  <a:srgbClr val="FF0000"/>
                </a:solidFill>
                <a:latin typeface="Times New Roman" panose="02020603050405020304" pitchFamily="18" charset="0"/>
                <a:ea typeface="微软雅黑" pitchFamily="34" charset="-122"/>
                <a:cs typeface="Times New Roman" pitchFamily="18" charset="0"/>
                <a:sym typeface="+mn-ea"/>
              </a:rPr>
              <a:t>50</a:t>
            </a:r>
            <a:endParaRPr lang="zh-CN" altLang="en-US" sz="2400">
              <a:latin typeface="Times New Roman" panose="02020603050405020304" pitchFamily="18" charset="0"/>
              <a:ea typeface="微软雅黑" pitchFamily="34" charset="-122"/>
              <a:cs typeface="Times New Roman" pitchFamily="18" charset="0"/>
              <a:sym typeface="+mn-ea"/>
            </a:endParaRPr>
          </a:p>
        </p:txBody>
      </p:sp>
      <p:sp>
        <p:nvSpPr>
          <p:cNvPr id="23554" name="矩形 35"/>
          <p:cNvSpPr>
            <a:spLocks noChangeArrowheads="1"/>
          </p:cNvSpPr>
          <p:nvPr>
            <p:custDataLst>
              <p:tags r:id="rId2"/>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新知探究</a:t>
            </a:r>
          </a:p>
        </p:txBody>
      </p:sp>
      <p:sp>
        <p:nvSpPr>
          <p:cNvPr id="37" name="圆角矩形 36"/>
          <p:cNvSpPr/>
          <p:nvPr>
            <p:custDataLst>
              <p:tags r:id="rId3"/>
            </p:custDataLst>
          </p:nvPr>
        </p:nvSpPr>
        <p:spPr>
          <a:xfrm>
            <a:off x="0" y="25400"/>
            <a:ext cx="1844675" cy="403225"/>
          </a:xfrm>
          <a:prstGeom prst="roundRect">
            <a:avLst>
              <a:gd name="adj" fmla="val 50000"/>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sym typeface="+mn-ea"/>
              </a:rPr>
              <a:t>典型例题</a:t>
            </a:r>
            <a:r>
              <a:rPr lang="en-US" altLang="zh-CN" sz="2600" b="1">
                <a:solidFill>
                  <a:prstClr val="white"/>
                </a:solidFill>
                <a:sym typeface="+mn-ea"/>
              </a:rPr>
              <a:t>1</a:t>
            </a:r>
            <a:endParaRPr lang="zh-CN" altLang="en-US" sz="2600" b="1">
              <a:solidFill>
                <a:prstClr val="white"/>
              </a:solidFill>
              <a:sym typeface="+mn-ea"/>
            </a:endParaRPr>
          </a:p>
        </p:txBody>
      </p:sp>
      <p:pic>
        <p:nvPicPr>
          <p:cNvPr id="23556" name="图片 5"/>
          <p:cNvPicPr>
            <a:picLocks noChangeAspect="1"/>
          </p:cNvPicPr>
          <p:nvPr>
            <p:custDataLst>
              <p:tags r:id="rId4"/>
            </p:custDataLst>
          </p:nvPr>
        </p:nvPicPr>
        <p:blipFill>
          <a:blip r:embed="rId11"/>
          <a:stretch>
            <a:fillRect/>
          </a:stretch>
        </p:blipFill>
        <p:spPr bwMode="auto">
          <a:xfrm>
            <a:off x="8218488" y="1084263"/>
            <a:ext cx="3667125" cy="3151187"/>
          </a:xfrm>
          <a:prstGeom prst="rect">
            <a:avLst/>
          </a:prstGeom>
          <a:noFill/>
          <a:ln w="9525">
            <a:noFill/>
            <a:miter lim="800000"/>
          </a:ln>
        </p:spPr>
      </p:pic>
      <p:sp>
        <p:nvSpPr>
          <p:cNvPr id="7" name="矩形 6"/>
          <p:cNvSpPr>
            <a:spLocks noChangeArrowheads="1"/>
          </p:cNvSpPr>
          <p:nvPr>
            <p:custDataLst>
              <p:tags r:id="rId5"/>
            </p:custDataLst>
          </p:nvPr>
        </p:nvSpPr>
        <p:spPr bwMode="auto">
          <a:xfrm>
            <a:off x="8940800" y="3044825"/>
            <a:ext cx="327025" cy="800100"/>
          </a:xfrm>
          <a:prstGeom prst="rect">
            <a:avLst/>
          </a:prstGeom>
          <a:noFill/>
          <a:ln w="9525">
            <a:noFill/>
            <a:miter lim="800000"/>
          </a:ln>
        </p:spPr>
        <p:txBody>
          <a:bodyPr wrap="none">
            <a:spAutoFit/>
          </a:bodyPr>
          <a:lstStyle/>
          <a:p>
            <a:r>
              <a:rPr lang="en-US" altLang="zh-CN" sz="4600">
                <a:latin typeface="微软雅黑" pitchFamily="34" charset="-122"/>
                <a:ea typeface="微软雅黑" pitchFamily="34" charset="-122"/>
                <a:sym typeface="+mn-ea"/>
              </a:rPr>
              <a:t>·</a:t>
            </a:r>
            <a:endParaRPr lang="zh-CN" altLang="en-US" sz="4600">
              <a:latin typeface="微软雅黑" pitchFamily="34" charset="-122"/>
              <a:ea typeface="微软雅黑" pitchFamily="34" charset="-122"/>
            </a:endParaRPr>
          </a:p>
        </p:txBody>
      </p:sp>
      <p:sp>
        <p:nvSpPr>
          <p:cNvPr id="30" name="矩形 29"/>
          <p:cNvSpPr>
            <a:spLocks noChangeArrowheads="1"/>
          </p:cNvSpPr>
          <p:nvPr>
            <p:custDataLst>
              <p:tags r:id="rId6"/>
            </p:custDataLst>
          </p:nvPr>
        </p:nvSpPr>
        <p:spPr bwMode="auto">
          <a:xfrm>
            <a:off x="9466263" y="2544763"/>
            <a:ext cx="327025" cy="800100"/>
          </a:xfrm>
          <a:prstGeom prst="rect">
            <a:avLst/>
          </a:prstGeom>
          <a:noFill/>
          <a:ln w="9525">
            <a:noFill/>
            <a:miter lim="800000"/>
          </a:ln>
        </p:spPr>
        <p:txBody>
          <a:bodyPr wrap="none">
            <a:spAutoFit/>
          </a:bodyPr>
          <a:lstStyle/>
          <a:p>
            <a:r>
              <a:rPr lang="en-US" altLang="zh-CN" sz="4600">
                <a:latin typeface="微软雅黑" pitchFamily="34" charset="-122"/>
                <a:ea typeface="微软雅黑" pitchFamily="34" charset="-122"/>
                <a:sym typeface="+mn-ea"/>
              </a:rPr>
              <a:t>·</a:t>
            </a:r>
            <a:endParaRPr lang="zh-CN" altLang="en-US" sz="4600">
              <a:latin typeface="微软雅黑" pitchFamily="34" charset="-122"/>
              <a:ea typeface="微软雅黑" pitchFamily="34" charset="-122"/>
            </a:endParaRPr>
          </a:p>
        </p:txBody>
      </p:sp>
      <p:sp>
        <p:nvSpPr>
          <p:cNvPr id="38" name="矩形 37"/>
          <p:cNvSpPr>
            <a:spLocks noChangeArrowheads="1"/>
          </p:cNvSpPr>
          <p:nvPr>
            <p:custDataLst>
              <p:tags r:id="rId7"/>
            </p:custDataLst>
          </p:nvPr>
        </p:nvSpPr>
        <p:spPr bwMode="auto">
          <a:xfrm>
            <a:off x="9991725" y="2011363"/>
            <a:ext cx="327025" cy="800100"/>
          </a:xfrm>
          <a:prstGeom prst="rect">
            <a:avLst/>
          </a:prstGeom>
          <a:noFill/>
          <a:ln w="9525">
            <a:noFill/>
            <a:miter lim="800000"/>
          </a:ln>
        </p:spPr>
        <p:txBody>
          <a:bodyPr wrap="none">
            <a:spAutoFit/>
          </a:bodyPr>
          <a:lstStyle/>
          <a:p>
            <a:r>
              <a:rPr lang="en-US" altLang="zh-CN" sz="4600">
                <a:latin typeface="微软雅黑" pitchFamily="34" charset="-122"/>
                <a:ea typeface="微软雅黑" pitchFamily="34" charset="-122"/>
                <a:sym typeface="+mn-ea"/>
              </a:rPr>
              <a:t>·</a:t>
            </a:r>
            <a:endParaRPr lang="zh-CN" altLang="en-US" sz="4600">
              <a:latin typeface="微软雅黑" pitchFamily="34" charset="-122"/>
              <a:ea typeface="微软雅黑" pitchFamily="34" charset="-122"/>
            </a:endParaRPr>
          </a:p>
        </p:txBody>
      </p:sp>
      <p:sp>
        <p:nvSpPr>
          <p:cNvPr id="39" name="矩形 38"/>
          <p:cNvSpPr>
            <a:spLocks noChangeArrowheads="1"/>
          </p:cNvSpPr>
          <p:nvPr>
            <p:custDataLst>
              <p:tags r:id="rId8"/>
            </p:custDataLst>
          </p:nvPr>
        </p:nvSpPr>
        <p:spPr bwMode="auto">
          <a:xfrm>
            <a:off x="10517188" y="1509713"/>
            <a:ext cx="327025" cy="800100"/>
          </a:xfrm>
          <a:prstGeom prst="rect">
            <a:avLst/>
          </a:prstGeom>
          <a:noFill/>
          <a:ln w="9525">
            <a:noFill/>
            <a:miter lim="800000"/>
          </a:ln>
        </p:spPr>
        <p:txBody>
          <a:bodyPr wrap="none">
            <a:spAutoFit/>
          </a:bodyPr>
          <a:lstStyle/>
          <a:p>
            <a:r>
              <a:rPr lang="en-US" altLang="zh-CN" sz="4600">
                <a:latin typeface="微软雅黑" pitchFamily="34" charset="-122"/>
                <a:ea typeface="微软雅黑" pitchFamily="34" charset="-122"/>
                <a:sym typeface="+mn-ea"/>
              </a:rPr>
              <a:t>·</a:t>
            </a:r>
            <a:endParaRPr lang="zh-CN" altLang="en-US" sz="4600">
              <a:latin typeface="微软雅黑" pitchFamily="34" charset="-122"/>
              <a:ea typeface="微软雅黑" pitchFamily="34" charset="-122"/>
            </a:endParaRPr>
          </a:p>
        </p:txBody>
      </p:sp>
      <p:cxnSp>
        <p:nvCxnSpPr>
          <p:cNvPr id="11" name="直接连接符 10"/>
          <p:cNvCxnSpPr/>
          <p:nvPr>
            <p:custDataLst>
              <p:tags r:id="rId9"/>
            </p:custDataLst>
          </p:nvPr>
        </p:nvCxnSpPr>
        <p:spPr>
          <a:xfrm flipV="1">
            <a:off x="8570913" y="1411288"/>
            <a:ext cx="2633662" cy="2563812"/>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500"/>
                                        <p:tgtEl>
                                          <p:spTgt spid="30"/>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down)">
                                      <p:cBhvr>
                                        <p:cTn id="18" dur="500"/>
                                        <p:tgtEl>
                                          <p:spTgt spid="38"/>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down)">
                                      <p:cBhvr>
                                        <p:cTn id="21" dur="500"/>
                                        <p:tgtEl>
                                          <p:spTgt spid="39"/>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2" presetClass="entr" presetSubtype="4"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22" presetClass="entr" presetSubtype="4" fill="hold"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animEffect transition="in" filter="wipe(down)">
                                      <p:cBhvr>
                                        <p:cTn id="31" dur="500"/>
                                        <p:tgtEl>
                                          <p:spTgt spid="4">
                                            <p:txEl>
                                              <p:pRg st="1" end="1"/>
                                            </p:txEl>
                                          </p:spTgt>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2" presetClass="entr" presetSubtype="4" fill="hold" nodeType="clickEffect">
                                  <p:stCondLst>
                                    <p:cond delay="0"/>
                                  </p:stCondLst>
                                  <p:childTnLst>
                                    <p:set>
                                      <p:cBhvr>
                                        <p:cTn id="35" dur="1" fill="hold">
                                          <p:stCondLst>
                                            <p:cond delay="0"/>
                                          </p:stCondLst>
                                        </p:cTn>
                                        <p:tgtEl>
                                          <p:spTgt spid="4">
                                            <p:txEl>
                                              <p:pRg st="2" end="2"/>
                                            </p:txEl>
                                          </p:spTgt>
                                        </p:tgtEl>
                                        <p:attrNameLst>
                                          <p:attrName>style.visibility</p:attrName>
                                        </p:attrNameLst>
                                      </p:cBhvr>
                                      <p:to>
                                        <p:strVal val="visible"/>
                                      </p:to>
                                    </p:set>
                                    <p:animEffect transition="in" filter="wipe(down)">
                                      <p:cBhvr>
                                        <p:cTn id="36" dur="500"/>
                                        <p:tgtEl>
                                          <p:spTgt spid="4">
                                            <p:txEl>
                                              <p:pRg st="2" end="2"/>
                                            </p:txEl>
                                          </p:spTgt>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2" presetClass="entr" presetSubtype="4" fill="hold" nodeType="clickEffect">
                                  <p:stCondLst>
                                    <p:cond delay="0"/>
                                  </p:stCondLst>
                                  <p:childTnLst>
                                    <p:set>
                                      <p:cBhvr>
                                        <p:cTn id="40" dur="1" fill="hold">
                                          <p:stCondLst>
                                            <p:cond delay="0"/>
                                          </p:stCondLst>
                                        </p:cTn>
                                        <p:tgtEl>
                                          <p:spTgt spid="4">
                                            <p:txEl>
                                              <p:pRg st="3" end="3"/>
                                            </p:txEl>
                                          </p:spTgt>
                                        </p:tgtEl>
                                        <p:attrNameLst>
                                          <p:attrName>style.visibility</p:attrName>
                                        </p:attrNameLst>
                                      </p:cBhvr>
                                      <p:to>
                                        <p:strVal val="visible"/>
                                      </p:to>
                                    </p:set>
                                    <p:animEffect transition="in" filter="wipe(down)">
                                      <p:cBhvr>
                                        <p:cTn id="41"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0" grpId="0"/>
      <p:bldP spid="38"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custDataLst>
              <p:tags r:id="rId1"/>
            </p:custDataLst>
          </p:nvPr>
        </p:nvSpPr>
        <p:spPr bwMode="auto">
          <a:xfrm>
            <a:off x="400050" y="1293813"/>
            <a:ext cx="10869613" cy="1892300"/>
          </a:xfrm>
          <a:prstGeom prst="rect">
            <a:avLst/>
          </a:prstGeom>
          <a:noFill/>
          <a:ln w="9525">
            <a:noFill/>
            <a:miter lim="800000"/>
          </a:ln>
        </p:spPr>
        <p:txBody>
          <a:bodyPr>
            <a:spAutoFit/>
          </a:bodyPr>
          <a:lstStyle/>
          <a:p>
            <a:pPr algn="just">
              <a:lnSpc>
                <a:spcPct val="150000"/>
              </a:lnSpc>
            </a:pPr>
            <a:r>
              <a:rPr lang="zh-CN" altLang="en-US" sz="2600">
                <a:solidFill>
                  <a:srgbClr val="000000"/>
                </a:solidFill>
                <a:latin typeface="微软雅黑" pitchFamily="34" charset="-122"/>
                <a:ea typeface="微软雅黑" pitchFamily="34" charset="-122"/>
                <a:sym typeface="+mn-ea"/>
              </a:rPr>
              <a:t>实验证明，同种物质的质量和体积之间的比值是一定的，不同物质的质量与体积之间的比值是不同的。因此，这个比值反映了物质的一种特性。</a:t>
            </a:r>
          </a:p>
          <a:p>
            <a:pPr algn="just">
              <a:lnSpc>
                <a:spcPct val="150000"/>
              </a:lnSpc>
            </a:pPr>
            <a:r>
              <a:rPr lang="zh-CN" altLang="en-US" sz="2600">
                <a:solidFill>
                  <a:srgbClr val="000000"/>
                </a:solidFill>
                <a:latin typeface="微软雅黑" pitchFamily="34" charset="-122"/>
                <a:ea typeface="微软雅黑" pitchFamily="34" charset="-122"/>
                <a:sym typeface="+mn-ea"/>
              </a:rPr>
              <a:t>为了描述物质的这种特性我们引入了</a:t>
            </a:r>
            <a:r>
              <a:rPr lang="en-US" altLang="zh-CN" sz="2600">
                <a:solidFill>
                  <a:srgbClr val="000000"/>
                </a:solidFill>
                <a:latin typeface="微软雅黑" pitchFamily="34" charset="-122"/>
                <a:ea typeface="微软雅黑" pitchFamily="34" charset="-122"/>
                <a:sym typeface="+mn-ea"/>
              </a:rPr>
              <a:t>——</a:t>
            </a:r>
            <a:r>
              <a:rPr lang="zh-CN" altLang="en-US" sz="2600">
                <a:solidFill>
                  <a:srgbClr val="FF0000"/>
                </a:solidFill>
                <a:latin typeface="微软雅黑" pitchFamily="34" charset="-122"/>
                <a:ea typeface="微软雅黑" pitchFamily="34" charset="-122"/>
                <a:sym typeface="+mn-ea"/>
              </a:rPr>
              <a:t>密度</a:t>
            </a:r>
            <a:r>
              <a:rPr lang="zh-CN" altLang="en-US" sz="2600">
                <a:solidFill>
                  <a:srgbClr val="000000"/>
                </a:solidFill>
                <a:latin typeface="微软雅黑" pitchFamily="34" charset="-122"/>
                <a:ea typeface="微软雅黑" pitchFamily="34" charset="-122"/>
                <a:sym typeface="+mn-ea"/>
              </a:rPr>
              <a:t>的概念</a:t>
            </a:r>
          </a:p>
        </p:txBody>
      </p:sp>
      <p:grpSp>
        <p:nvGrpSpPr>
          <p:cNvPr id="24578" name="组合 4"/>
          <p:cNvGrpSpPr/>
          <p:nvPr>
            <p:custDataLst>
              <p:tags r:id="rId2"/>
            </p:custDataLst>
          </p:nvPr>
        </p:nvGrpSpPr>
        <p:grpSpPr>
          <a:xfrm>
            <a:off x="400050" y="552450"/>
            <a:ext cx="2882900" cy="784225"/>
            <a:chOff x="256491" y="589271"/>
            <a:chExt cx="2882500" cy="784830"/>
          </a:xfrm>
        </p:grpSpPr>
        <p:sp>
          <p:nvSpPr>
            <p:cNvPr id="24582" name="文本框 6"/>
            <p:cNvSpPr txBox="1">
              <a:spLocks noChangeArrowheads="1"/>
            </p:cNvSpPr>
            <p:nvPr>
              <p:custDataLst>
                <p:tags r:id="rId6"/>
              </p:custDataLst>
            </p:nvPr>
          </p:nvSpPr>
          <p:spPr bwMode="auto">
            <a:xfrm>
              <a:off x="256491" y="589271"/>
              <a:ext cx="2882500" cy="784830"/>
            </a:xfrm>
            <a:prstGeom prst="rect">
              <a:avLst/>
            </a:prstGeom>
            <a:noFill/>
            <a:ln w="9525">
              <a:noFill/>
              <a:miter lim="800000"/>
            </a:ln>
          </p:spPr>
          <p:txBody>
            <a:bodyPr>
              <a:spAutoFit/>
            </a:bodyPr>
            <a:lstStyle/>
            <a:p>
              <a:pPr>
                <a:lnSpc>
                  <a:spcPct val="150000"/>
                </a:lnSpc>
              </a:pPr>
              <a:r>
                <a:rPr lang="zh-CN" altLang="en-US" sz="3000" b="1">
                  <a:solidFill>
                    <a:srgbClr val="000000"/>
                  </a:solidFill>
                  <a:latin typeface="微软雅黑" pitchFamily="34" charset="-122"/>
                  <a:ea typeface="微软雅黑" pitchFamily="34" charset="-122"/>
                  <a:sym typeface="+mn-ea"/>
                </a:rPr>
                <a:t>知识点      密度</a:t>
              </a:r>
            </a:p>
          </p:txBody>
        </p:sp>
        <p:sp>
          <p:nvSpPr>
            <p:cNvPr id="8" name="椭圆 7"/>
            <p:cNvSpPr/>
            <p:nvPr>
              <p:custDataLst>
                <p:tags r:id="rId7"/>
              </p:custDataLst>
            </p:nvPr>
          </p:nvSpPr>
          <p:spPr>
            <a:xfrm>
              <a:off x="1607267" y="789450"/>
              <a:ext cx="446025" cy="46390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2600" b="1">
                  <a:solidFill>
                    <a:prstClr val="white"/>
                  </a:solidFill>
                </a:rPr>
                <a:t>2</a:t>
              </a:r>
              <a:endParaRPr lang="zh-CN" altLang="en-US" sz="2600" b="1">
                <a:solidFill>
                  <a:prstClr val="white"/>
                </a:solidFill>
              </a:endParaRPr>
            </a:p>
          </p:txBody>
        </p:sp>
      </p:grpSp>
      <p:sp>
        <p:nvSpPr>
          <p:cNvPr id="24579" name="矩形 9"/>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11" name="圆角矩形 10"/>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
        <p:nvSpPr>
          <p:cNvPr id="9" name="矩形 8"/>
          <p:cNvSpPr>
            <a:spLocks noChangeArrowheads="1"/>
          </p:cNvSpPr>
          <p:nvPr>
            <p:custDataLst>
              <p:tags r:id="rId5"/>
            </p:custDataLst>
          </p:nvPr>
        </p:nvSpPr>
        <p:spPr bwMode="auto">
          <a:xfrm>
            <a:off x="411163" y="3121025"/>
            <a:ext cx="11129962" cy="3140075"/>
          </a:xfrm>
          <a:prstGeom prst="rect">
            <a:avLst/>
          </a:prstGeom>
          <a:noFill/>
          <a:ln w="9525">
            <a:noFill/>
            <a:miter lim="800000"/>
          </a:ln>
        </p:spPr>
        <p:txBody>
          <a:bodyPr>
            <a:spAutoFit/>
          </a:bodyPr>
          <a:lstStyle/>
          <a:p>
            <a:pPr>
              <a:lnSpc>
                <a:spcPct val="150000"/>
              </a:lnSpc>
            </a:pPr>
            <a:r>
              <a:rPr lang="en-US" altLang="zh-CN" sz="2800" b="1">
                <a:solidFill>
                  <a:srgbClr val="000000"/>
                </a:solidFill>
                <a:latin typeface="Times New Roman" panose="02020603050405020304" pitchFamily="18" charset="0"/>
                <a:ea typeface="微软雅黑" pitchFamily="34" charset="-122"/>
                <a:cs typeface="Times New Roman" pitchFamily="18" charset="0"/>
                <a:sym typeface="+mn-ea"/>
              </a:rPr>
              <a:t>1. </a:t>
            </a:r>
            <a:r>
              <a:rPr lang="zh-CN" altLang="en-US" sz="2800" b="1">
                <a:solidFill>
                  <a:srgbClr val="000000"/>
                </a:solidFill>
                <a:latin typeface="微软雅黑" pitchFamily="34" charset="-122"/>
                <a:ea typeface="微软雅黑" pitchFamily="34" charset="-122"/>
                <a:sym typeface="+mn-ea"/>
              </a:rPr>
              <a:t>密度</a:t>
            </a:r>
            <a:endParaRPr lang="en-US" altLang="zh-CN" sz="2800" b="1">
              <a:solidFill>
                <a:srgbClr val="000000"/>
              </a:solidFill>
              <a:latin typeface="微软雅黑" pitchFamily="34" charset="-122"/>
              <a:ea typeface="微软雅黑" pitchFamily="34" charset="-122"/>
              <a:sym typeface="+mn-ea"/>
            </a:endParaRPr>
          </a:p>
          <a:p>
            <a:pPr>
              <a:lnSpc>
                <a:spcPct val="150000"/>
              </a:lnSpc>
            </a:pPr>
            <a:r>
              <a:rPr lang="zh-CN" altLang="en-US"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a:t>
            </a:r>
            <a:r>
              <a:rPr lang="zh-CN" altLang="en-US" sz="2600">
                <a:solidFill>
                  <a:srgbClr val="000000"/>
                </a:solidFill>
                <a:latin typeface="微软雅黑" pitchFamily="34" charset="-122"/>
                <a:ea typeface="微软雅黑" pitchFamily="34" charset="-122"/>
                <a:sym typeface="+mn-ea"/>
              </a:rPr>
              <a:t>）定义：在物理学中，某种物质组成的物体的质量与它的体积之比叫做这种物质的密度。</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zh-CN" altLang="en-US"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2</a:t>
            </a:r>
            <a:r>
              <a:rPr lang="zh-CN" altLang="en-US" sz="2600">
                <a:solidFill>
                  <a:srgbClr val="000000"/>
                </a:solidFill>
                <a:latin typeface="微软雅黑" pitchFamily="34" charset="-122"/>
                <a:ea typeface="微软雅黑" pitchFamily="34" charset="-122"/>
                <a:sym typeface="+mn-ea"/>
              </a:rPr>
              <a:t>）密度的符号：</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ρ</a:t>
            </a:r>
            <a:r>
              <a:rPr lang="zh-CN" altLang="en-US" sz="2600">
                <a:solidFill>
                  <a:srgbClr val="000000"/>
                </a:solidFill>
                <a:latin typeface="微软雅黑" pitchFamily="34" charset="-122"/>
                <a:ea typeface="微软雅黑" pitchFamily="34" charset="-122"/>
                <a:sym typeface="+mn-ea"/>
              </a:rPr>
              <a:t>在数值上等于物体单位体积的质量。</a:t>
            </a:r>
          </a:p>
          <a:p>
            <a:pPr>
              <a:lnSpc>
                <a:spcPct val="150000"/>
              </a:lnSpc>
            </a:pPr>
            <a:r>
              <a:rPr lang="zh-CN" altLang="en-US"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3</a:t>
            </a:r>
            <a:r>
              <a:rPr lang="zh-CN" altLang="en-US" sz="2600">
                <a:solidFill>
                  <a:srgbClr val="000000"/>
                </a:solidFill>
                <a:latin typeface="微软雅黑" pitchFamily="34" charset="-122"/>
                <a:ea typeface="微软雅黑" pitchFamily="34" charset="-122"/>
                <a:sym typeface="+mn-ea"/>
              </a:rPr>
              <a:t>）密度是用比值定义法定义的一个物理量。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wipe(down)">
                                      <p:cBhvr>
                                        <p:cTn id="17" dur="500"/>
                                        <p:tgtEl>
                                          <p:spTgt spid="9">
                                            <p:txEl>
                                              <p:pRg st="0" end="0"/>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9">
                                            <p:txEl>
                                              <p:pRg st="1" end="1"/>
                                            </p:txEl>
                                          </p:spTgt>
                                        </p:tgtEl>
                                        <p:attrNameLst>
                                          <p:attrName>style.visibility</p:attrName>
                                        </p:attrNameLst>
                                      </p:cBhvr>
                                      <p:to>
                                        <p:strVal val="visible"/>
                                      </p:to>
                                    </p:set>
                                    <p:animEffect transition="in" filter="wipe(down)">
                                      <p:cBhvr>
                                        <p:cTn id="20" dur="500"/>
                                        <p:tgtEl>
                                          <p:spTgt spid="9">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4" fill="hold" nodeType="clickEffect">
                                  <p:stCondLst>
                                    <p:cond delay="0"/>
                                  </p:stCondLst>
                                  <p:childTnLst>
                                    <p:set>
                                      <p:cBhvr>
                                        <p:cTn id="24" dur="1" fill="hold">
                                          <p:stCondLst>
                                            <p:cond delay="0"/>
                                          </p:stCondLst>
                                        </p:cTn>
                                        <p:tgtEl>
                                          <p:spTgt spid="9">
                                            <p:txEl>
                                              <p:pRg st="2" end="2"/>
                                            </p:txEl>
                                          </p:spTgt>
                                        </p:tgtEl>
                                        <p:attrNameLst>
                                          <p:attrName>style.visibility</p:attrName>
                                        </p:attrNameLst>
                                      </p:cBhvr>
                                      <p:to>
                                        <p:strVal val="visible"/>
                                      </p:to>
                                    </p:set>
                                    <p:animEffect transition="in" filter="wipe(down)">
                                      <p:cBhvr>
                                        <p:cTn id="25" dur="500"/>
                                        <p:tgtEl>
                                          <p:spTgt spid="9">
                                            <p:txEl>
                                              <p:pRg st="2" end="2"/>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4" fill="hold" nodeType="clickEffect">
                                  <p:stCondLst>
                                    <p:cond delay="0"/>
                                  </p:stCondLst>
                                  <p:childTnLst>
                                    <p:set>
                                      <p:cBhvr>
                                        <p:cTn id="29" dur="1" fill="hold">
                                          <p:stCondLst>
                                            <p:cond delay="0"/>
                                          </p:stCondLst>
                                        </p:cTn>
                                        <p:tgtEl>
                                          <p:spTgt spid="9">
                                            <p:txEl>
                                              <p:pRg st="3" end="3"/>
                                            </p:txEl>
                                          </p:spTgt>
                                        </p:tgtEl>
                                        <p:attrNameLst>
                                          <p:attrName>style.visibility</p:attrName>
                                        </p:attrNameLst>
                                      </p:cBhvr>
                                      <p:to>
                                        <p:strVal val="visible"/>
                                      </p:to>
                                    </p:set>
                                    <p:animEffect transition="in" filter="wipe(down)">
                                      <p:cBhvr>
                                        <p:cTn id="30"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Rot="1" noChangeAspect="1" noMove="1" noResize="1" noEditPoints="1" noAdjustHandles="1" noChangeArrowheads="1" noChangeShapeType="1" noTextEdit="1"/>
          </p:cNvSpPr>
          <p:nvPr>
            <p:custDataLst>
              <p:tags r:id="rId1"/>
            </p:custDataLst>
          </p:nvPr>
        </p:nvSpPr>
        <p:spPr>
          <a:xfrm>
            <a:off x="9098241" y="1360507"/>
            <a:ext cx="875561" cy="722890"/>
          </a:xfrm>
          <a:prstGeom prst="rect">
            <a:avLst/>
          </a:prstGeom>
          <a:blipFill rotWithShape="0">
            <a:blip r:embed="rId20"/>
            <a:stretch>
              <a:fillRect l="-12500"/>
            </a:stretch>
          </a:blipFill>
        </p:spPr>
        <p:txBody>
          <a:bodyPr/>
          <a:lstStyle/>
          <a:p>
            <a:pPr fontAlgn="auto">
              <a:spcBef>
                <a:spcPct val="0"/>
              </a:spcBef>
              <a:spcAft>
                <a:spcPct val="0"/>
              </a:spcAft>
              <a:defRPr/>
            </a:pPr>
            <a:r>
              <a:rPr lang="zh-CN" altLang="en-US">
                <a:noFill/>
                <a:latin typeface="+mn-lt"/>
                <a:ea typeface="+mn-ea"/>
              </a:rPr>
              <a:t> </a:t>
            </a:r>
          </a:p>
        </p:txBody>
      </p:sp>
      <p:sp>
        <p:nvSpPr>
          <p:cNvPr id="8" name="矩形 7"/>
          <p:cNvSpPr/>
          <p:nvPr>
            <p:custDataLst>
              <p:tags r:id="rId2"/>
            </p:custDataLst>
          </p:nvPr>
        </p:nvSpPr>
        <p:spPr>
          <a:xfrm>
            <a:off x="10093325" y="1401763"/>
            <a:ext cx="1135063" cy="492125"/>
          </a:xfrm>
          <a:prstGeom prst="rect">
            <a:avLst/>
          </a:prstGeom>
        </p:spPr>
        <p:txBody>
          <a:bodyPr wrap="none">
            <a:spAutoFit/>
          </a:bodyPr>
          <a:lstStyle/>
          <a:p>
            <a:pPr defTabSz="815975">
              <a:buFont typeface="Arial" panose="020B0604020202020204" pitchFamily="34" charset="0"/>
              <a:buNone/>
              <a:defRPr/>
            </a:pPr>
            <a:r>
              <a:rPr lang="en-US" altLang="zh-CN" sz="2600" i="1">
                <a:solidFill>
                  <a:prstClr val="black"/>
                </a:solidFill>
                <a:latin typeface="Times New Roman" panose="02020603050405020304" pitchFamily="18" charset="0"/>
                <a:ea typeface="+mn-ea"/>
                <a:cs typeface="Times New Roman" pitchFamily="18" charset="0"/>
              </a:rPr>
              <a:t>m</a:t>
            </a:r>
            <a:r>
              <a:rPr lang="en-US" altLang="zh-CN" sz="2600">
                <a:solidFill>
                  <a:prstClr val="black"/>
                </a:solidFill>
                <a:latin typeface="+mn-ea"/>
                <a:ea typeface="+mn-ea"/>
              </a:rPr>
              <a:t>= </a:t>
            </a:r>
            <a:r>
              <a:rPr lang="en-US" altLang="zh-CN" sz="2600" i="1" err="1">
                <a:solidFill>
                  <a:prstClr val="black"/>
                </a:solidFill>
                <a:latin typeface="Times New Roman" panose="02020603050405020304" pitchFamily="18" charset="0"/>
                <a:ea typeface="+mn-ea"/>
                <a:cs typeface="Times New Roman" pitchFamily="18" charset="0"/>
              </a:rPr>
              <a:t>ρV</a:t>
            </a:r>
            <a:endParaRPr lang="zh-CN" altLang="en-US" sz="2600" i="1">
              <a:solidFill>
                <a:prstClr val="black"/>
              </a:solidFill>
              <a:latin typeface="Times New Roman" panose="02020603050405020304" pitchFamily="18" charset="0"/>
              <a:ea typeface="+mn-ea"/>
              <a:cs typeface="Times New Roman" pitchFamily="18" charset="0"/>
            </a:endParaRPr>
          </a:p>
        </p:txBody>
      </p:sp>
      <p:sp>
        <p:nvSpPr>
          <p:cNvPr id="10" name="矩形 9"/>
          <p:cNvSpPr/>
          <p:nvPr>
            <p:custDataLst>
              <p:tags r:id="rId3"/>
            </p:custDataLst>
          </p:nvPr>
        </p:nvSpPr>
        <p:spPr>
          <a:xfrm>
            <a:off x="2532063" y="1303338"/>
            <a:ext cx="4568825" cy="693737"/>
          </a:xfrm>
          <a:prstGeom prst="rect">
            <a:avLst/>
          </a:prstGeom>
        </p:spPr>
        <p:txBody>
          <a:bodyPr wrap="none">
            <a:spAutoFit/>
          </a:bodyPr>
          <a:lstStyle/>
          <a:p>
            <a:pPr defTabSz="815975">
              <a:lnSpc>
                <a:spcPct val="150000"/>
              </a:lnSpc>
              <a:buFont typeface="Arial" panose="020B0604020202020204" pitchFamily="34" charset="0"/>
              <a:buNone/>
              <a:defRPr/>
            </a:pPr>
            <a:r>
              <a:rPr lang="zh-CN" altLang="en-US" sz="2600">
                <a:solidFill>
                  <a:prstClr val="black"/>
                </a:solidFill>
                <a:latin typeface="+mn-ea"/>
                <a:ea typeface="+mn-ea"/>
              </a:rPr>
              <a:t>密度－</a:t>
            </a:r>
            <a:r>
              <a:rPr lang="en-US" altLang="zh-CN" sz="2600" i="1">
                <a:solidFill>
                  <a:prstClr val="black"/>
                </a:solidFill>
                <a:latin typeface="Times New Roman" panose="02020603050405020304" pitchFamily="18" charset="0"/>
                <a:ea typeface="+mn-ea"/>
                <a:cs typeface="Times New Roman" pitchFamily="18" charset="0"/>
              </a:rPr>
              <a:t>ρ</a:t>
            </a:r>
            <a:r>
              <a:rPr lang="en-US" altLang="zh-CN" sz="2600">
                <a:solidFill>
                  <a:prstClr val="black"/>
                </a:solidFill>
                <a:latin typeface="+mn-ea"/>
                <a:ea typeface="+mn-ea"/>
              </a:rPr>
              <a:t>    </a:t>
            </a:r>
            <a:r>
              <a:rPr lang="zh-CN" altLang="en-US" sz="2600">
                <a:solidFill>
                  <a:prstClr val="black"/>
                </a:solidFill>
                <a:latin typeface="+mn-ea"/>
                <a:ea typeface="+mn-ea"/>
              </a:rPr>
              <a:t>质量－</a:t>
            </a:r>
            <a:r>
              <a:rPr lang="en-US" altLang="zh-CN" sz="2600" i="1">
                <a:solidFill>
                  <a:prstClr val="black"/>
                </a:solidFill>
                <a:latin typeface="Times New Roman" panose="02020603050405020304" pitchFamily="18" charset="0"/>
                <a:ea typeface="+mn-ea"/>
                <a:cs typeface="Times New Roman" pitchFamily="18" charset="0"/>
              </a:rPr>
              <a:t>m </a:t>
            </a:r>
            <a:r>
              <a:rPr lang="en-US" altLang="zh-CN" sz="2600">
                <a:solidFill>
                  <a:prstClr val="black"/>
                </a:solidFill>
                <a:latin typeface="+mn-ea"/>
                <a:ea typeface="+mn-ea"/>
              </a:rPr>
              <a:t>   </a:t>
            </a:r>
            <a:r>
              <a:rPr lang="zh-CN" altLang="en-US" sz="2600">
                <a:solidFill>
                  <a:prstClr val="black"/>
                </a:solidFill>
                <a:latin typeface="+mn-ea"/>
                <a:ea typeface="+mn-ea"/>
              </a:rPr>
              <a:t>体积－</a:t>
            </a:r>
            <a:r>
              <a:rPr lang="en-US" altLang="zh-CN" sz="2600" i="1">
                <a:solidFill>
                  <a:prstClr val="black"/>
                </a:solidFill>
                <a:latin typeface="Times New Roman" panose="02020603050405020304" pitchFamily="18" charset="0"/>
                <a:ea typeface="+mn-ea"/>
                <a:cs typeface="Times New Roman" pitchFamily="18" charset="0"/>
              </a:rPr>
              <a:t>V</a:t>
            </a:r>
          </a:p>
        </p:txBody>
      </p:sp>
      <p:sp>
        <p:nvSpPr>
          <p:cNvPr id="11" name="矩形 10"/>
          <p:cNvSpPr/>
          <p:nvPr>
            <p:custDataLst>
              <p:tags r:id="rId4"/>
            </p:custDataLst>
          </p:nvPr>
        </p:nvSpPr>
        <p:spPr>
          <a:xfrm>
            <a:off x="7561263" y="1420813"/>
            <a:ext cx="1668462" cy="492125"/>
          </a:xfrm>
          <a:prstGeom prst="rect">
            <a:avLst/>
          </a:prstGeom>
        </p:spPr>
        <p:txBody>
          <a:bodyPr>
            <a:spAutoFit/>
          </a:bodyPr>
          <a:lstStyle/>
          <a:p>
            <a:pPr defTabSz="815975">
              <a:buFont typeface="Arial" panose="020B0604020202020204" pitchFamily="34" charset="0"/>
              <a:buNone/>
              <a:defRPr/>
            </a:pPr>
            <a:r>
              <a:rPr lang="zh-CN" altLang="en-US" sz="2600">
                <a:solidFill>
                  <a:prstClr val="black"/>
                </a:solidFill>
                <a:latin typeface="+mn-ea"/>
                <a:ea typeface="+mn-ea"/>
              </a:rPr>
              <a:t>变形公式：</a:t>
            </a:r>
          </a:p>
        </p:txBody>
      </p:sp>
      <p:sp>
        <p:nvSpPr>
          <p:cNvPr id="25605" name="矩形 1"/>
          <p:cNvSpPr>
            <a:spLocks noChangeArrowheads="1"/>
          </p:cNvSpPr>
          <p:nvPr>
            <p:custDataLst>
              <p:tags r:id="rId5"/>
            </p:custDataLst>
          </p:nvPr>
        </p:nvSpPr>
        <p:spPr bwMode="auto">
          <a:xfrm>
            <a:off x="423863" y="554038"/>
            <a:ext cx="2339975" cy="738187"/>
          </a:xfrm>
          <a:prstGeom prst="rect">
            <a:avLst/>
          </a:prstGeom>
          <a:noFill/>
          <a:ln w="9525">
            <a:noFill/>
            <a:miter lim="800000"/>
          </a:ln>
        </p:spPr>
        <p:txBody>
          <a:bodyPr wrap="none">
            <a:spAutoFit/>
          </a:bodyPr>
          <a:lstStyle/>
          <a:p>
            <a:pPr>
              <a:lnSpc>
                <a:spcPct val="150000"/>
              </a:lnSpc>
            </a:pPr>
            <a:r>
              <a:rPr lang="en-US" altLang="zh-CN" sz="2800" b="1">
                <a:solidFill>
                  <a:srgbClr val="000000"/>
                </a:solidFill>
                <a:latin typeface="Times New Roman" panose="02020603050405020304" pitchFamily="18" charset="0"/>
                <a:ea typeface="微软雅黑" pitchFamily="34" charset="-122"/>
                <a:cs typeface="Times New Roman" pitchFamily="18" charset="0"/>
                <a:sym typeface="+mn-ea"/>
              </a:rPr>
              <a:t>2. </a:t>
            </a:r>
            <a:r>
              <a:rPr lang="zh-CN" altLang="en-US" sz="2800" b="1">
                <a:solidFill>
                  <a:srgbClr val="000000"/>
                </a:solidFill>
                <a:latin typeface="微软雅黑" pitchFamily="34" charset="-122"/>
                <a:ea typeface="微软雅黑" pitchFamily="34" charset="-122"/>
                <a:sym typeface="+mn-ea"/>
              </a:rPr>
              <a:t>密度的公式</a:t>
            </a:r>
          </a:p>
        </p:txBody>
      </p:sp>
      <p:grpSp>
        <p:nvGrpSpPr>
          <p:cNvPr id="14" name="组合 13"/>
          <p:cNvGrpSpPr/>
          <p:nvPr>
            <p:custDataLst>
              <p:tags r:id="rId6"/>
            </p:custDataLst>
          </p:nvPr>
        </p:nvGrpSpPr>
        <p:grpSpPr>
          <a:xfrm>
            <a:off x="1363663" y="1179513"/>
            <a:ext cx="1312862" cy="1000125"/>
            <a:chOff x="2986020" y="3002446"/>
            <a:chExt cx="1312844" cy="999098"/>
          </a:xfrm>
        </p:grpSpPr>
        <p:sp>
          <p:nvSpPr>
            <p:cNvPr id="25616" name="矩形 3"/>
            <p:cNvSpPr>
              <a:spLocks noChangeArrowheads="1"/>
            </p:cNvSpPr>
            <p:nvPr>
              <p:custDataLst>
                <p:tags r:id="rId16"/>
              </p:custDataLst>
            </p:nvPr>
          </p:nvSpPr>
          <p:spPr bwMode="auto">
            <a:xfrm>
              <a:off x="2986020" y="3192633"/>
              <a:ext cx="1312844" cy="492443"/>
            </a:xfrm>
            <a:prstGeom prst="rect">
              <a:avLst/>
            </a:prstGeom>
            <a:noFill/>
            <a:ln w="9525">
              <a:noFill/>
              <a:miter lim="800000"/>
            </a:ln>
          </p:spPr>
          <p:txBody>
            <a:bodyPr>
              <a:spAutoFit/>
            </a:bodyPr>
            <a:lstStyle/>
            <a:p>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ρ</a:t>
              </a:r>
              <a:r>
                <a:rPr lang="en-US" altLang="zh-CN" sz="2600">
                  <a:solidFill>
                    <a:srgbClr val="000000"/>
                  </a:solidFill>
                  <a:latin typeface="微软雅黑" pitchFamily="34" charset="-122"/>
                  <a:ea typeface="微软雅黑" pitchFamily="34" charset="-122"/>
                  <a:sym typeface="+mn-ea"/>
                </a:rPr>
                <a:t>= — </a:t>
              </a:r>
              <a:endParaRPr lang="zh-CN" altLang="en-US" sz="2600">
                <a:latin typeface="微软雅黑" pitchFamily="34" charset="-122"/>
                <a:ea typeface="微软雅黑" pitchFamily="34" charset="-122"/>
              </a:endParaRPr>
            </a:p>
          </p:txBody>
        </p:sp>
        <p:sp>
          <p:nvSpPr>
            <p:cNvPr id="25617" name="矩形 11"/>
            <p:cNvSpPr>
              <a:spLocks noChangeArrowheads="1"/>
            </p:cNvSpPr>
            <p:nvPr>
              <p:custDataLst>
                <p:tags r:id="rId17"/>
              </p:custDataLst>
            </p:nvPr>
          </p:nvSpPr>
          <p:spPr bwMode="auto">
            <a:xfrm>
              <a:off x="3559942" y="3002446"/>
              <a:ext cx="425116" cy="492443"/>
            </a:xfrm>
            <a:prstGeom prst="rect">
              <a:avLst/>
            </a:prstGeom>
            <a:noFill/>
            <a:ln w="9525">
              <a:noFill/>
              <a:miter lim="800000"/>
            </a:ln>
          </p:spPr>
          <p:txBody>
            <a:bodyPr wrap="none">
              <a:spAutoFit/>
            </a:bodyPr>
            <a:lstStyle/>
            <a:p>
              <a:r>
                <a:rPr lang="en-US" altLang="zh-CN" sz="2600" i="1">
                  <a:solidFill>
                    <a:srgbClr val="000000"/>
                  </a:solidFill>
                  <a:latin typeface="Times New Roman" panose="02020603050405020304" pitchFamily="18" charset="0"/>
                  <a:ea typeface="微软雅黑" pitchFamily="34" charset="-122"/>
                  <a:cs typeface="Times New Roman" pitchFamily="18" charset="0"/>
                </a:rPr>
                <a:t>m</a:t>
              </a:r>
              <a:endParaRPr lang="zh-CN" altLang="en-US" sz="2600" i="1">
                <a:latin typeface="Times New Roman" panose="02020603050405020304" pitchFamily="18" charset="0"/>
                <a:ea typeface="微软雅黑" pitchFamily="34" charset="-122"/>
                <a:cs typeface="Times New Roman" pitchFamily="18" charset="0"/>
              </a:endParaRPr>
            </a:p>
          </p:txBody>
        </p:sp>
        <p:sp>
          <p:nvSpPr>
            <p:cNvPr id="25618" name="矩形 12"/>
            <p:cNvSpPr>
              <a:spLocks noChangeArrowheads="1"/>
            </p:cNvSpPr>
            <p:nvPr>
              <p:custDataLst>
                <p:tags r:id="rId18"/>
              </p:custDataLst>
            </p:nvPr>
          </p:nvSpPr>
          <p:spPr bwMode="auto">
            <a:xfrm>
              <a:off x="3535824" y="3309047"/>
              <a:ext cx="388248" cy="692497"/>
            </a:xfrm>
            <a:prstGeom prst="rect">
              <a:avLst/>
            </a:prstGeom>
            <a:noFill/>
            <a:ln w="9525">
              <a:noFill/>
              <a:miter lim="800000"/>
            </a:ln>
          </p:spPr>
          <p:txBody>
            <a:bodyPr wrap="none">
              <a:spAutoFit/>
            </a:bodyPr>
            <a:lstStyle/>
            <a:p>
              <a:pPr defTabSz="815975">
                <a:lnSpc>
                  <a:spcPct val="150000"/>
                </a:lnSpc>
              </a:pPr>
              <a:r>
                <a:rPr lang="en-US" altLang="zh-CN" sz="2600" i="1">
                  <a:solidFill>
                    <a:srgbClr val="000000"/>
                  </a:solidFill>
                  <a:latin typeface="Times New Roman" panose="02020603050405020304" pitchFamily="18" charset="0"/>
                  <a:ea typeface="微软雅黑" pitchFamily="34" charset="-122"/>
                  <a:cs typeface="Times New Roman" pitchFamily="18" charset="0"/>
                </a:rPr>
                <a:t>V</a:t>
              </a:r>
            </a:p>
          </p:txBody>
        </p:sp>
      </p:grpSp>
      <p:sp>
        <p:nvSpPr>
          <p:cNvPr id="25607" name="矩形 14"/>
          <p:cNvSpPr>
            <a:spLocks noChangeArrowheads="1"/>
          </p:cNvSpPr>
          <p:nvPr>
            <p:custDataLst>
              <p:tags r:id="rId7"/>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16" name="圆角矩形 15"/>
          <p:cNvSpPr/>
          <p:nvPr>
            <p:custDataLst>
              <p:tags r:id="rId8"/>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
        <p:nvSpPr>
          <p:cNvPr id="17" name="矩形 16"/>
          <p:cNvSpPr/>
          <p:nvPr>
            <p:custDataLst>
              <p:tags r:id="rId9"/>
            </p:custDataLst>
          </p:nvPr>
        </p:nvSpPr>
        <p:spPr>
          <a:xfrm>
            <a:off x="444500" y="2751138"/>
            <a:ext cx="10899775" cy="2492375"/>
          </a:xfrm>
          <a:prstGeom prst="rect">
            <a:avLst/>
          </a:prstGeom>
        </p:spPr>
        <p:txBody>
          <a:bodyPr>
            <a:spAutoFit/>
          </a:bodyPr>
          <a:lstStyle/>
          <a:p>
            <a:pPr algn="just" fontAlgn="auto">
              <a:lnSpc>
                <a:spcPct val="150000"/>
              </a:lnSpc>
              <a:spcBef>
                <a:spcPct val="0"/>
              </a:spcBef>
              <a:spcAft>
                <a:spcPct val="0"/>
              </a:spcAft>
              <a:defRPr/>
            </a:pPr>
            <a:r>
              <a:rPr lang="en-US" altLang="zh-CN" sz="2600" kern="100">
                <a:latin typeface="微软雅黑" pitchFamily="34" charset="-122"/>
                <a:ea typeface="微软雅黑" pitchFamily="34" charset="-122"/>
                <a:cs typeface="Times New Roman" pitchFamily="18" charset="0"/>
              </a:rPr>
              <a:t>(</a:t>
            </a:r>
            <a:r>
              <a:rPr lang="en-US" altLang="zh-CN" sz="2600" kern="100">
                <a:latin typeface="Times New Roman" panose="02020603050405020304" pitchFamily="18" charset="0"/>
                <a:ea typeface="微软雅黑" pitchFamily="34" charset="-122"/>
                <a:cs typeface="Times New Roman" pitchFamily="18" charset="0"/>
              </a:rPr>
              <a:t>1</a:t>
            </a:r>
            <a:r>
              <a:rPr lang="en-US" altLang="zh-CN" sz="2600" kern="100">
                <a:latin typeface="微软雅黑" pitchFamily="34" charset="-122"/>
                <a:ea typeface="微软雅黑" pitchFamily="34" charset="-122"/>
                <a:cs typeface="Times New Roman" pitchFamily="18" charset="0"/>
              </a:rPr>
              <a:t>)</a:t>
            </a:r>
            <a:r>
              <a:rPr lang="zh-CN" altLang="zh-CN" sz="2600" kern="100">
                <a:latin typeface="微软雅黑" pitchFamily="34" charset="-122"/>
                <a:ea typeface="微软雅黑" pitchFamily="34" charset="-122"/>
                <a:cs typeface="Times New Roman" pitchFamily="18" charset="0"/>
              </a:rPr>
              <a:t>不能认为物质的密度与质量</a:t>
            </a:r>
            <a:r>
              <a:rPr lang="zh-CN" altLang="en-US" sz="2600" kern="100">
                <a:latin typeface="微软雅黑" pitchFamily="34" charset="-122"/>
                <a:ea typeface="微软雅黑" pitchFamily="34" charset="-122"/>
                <a:cs typeface="Times New Roman" pitchFamily="18" charset="0"/>
              </a:rPr>
              <a:t>成</a:t>
            </a:r>
            <a:r>
              <a:rPr lang="zh-CN" altLang="zh-CN" sz="2600" kern="100">
                <a:latin typeface="微软雅黑" pitchFamily="34" charset="-122"/>
                <a:ea typeface="微软雅黑" pitchFamily="34" charset="-122"/>
                <a:cs typeface="Times New Roman" pitchFamily="18" charset="0"/>
              </a:rPr>
              <a:t>正比，与体积成反比</a:t>
            </a:r>
            <a:r>
              <a:rPr lang="zh-CN" altLang="en-US" sz="2600" kern="100">
                <a:latin typeface="微软雅黑" pitchFamily="34" charset="-122"/>
                <a:ea typeface="微软雅黑" pitchFamily="34" charset="-122"/>
                <a:cs typeface="Times New Roman" pitchFamily="18" charset="0"/>
              </a:rPr>
              <a:t>。</a:t>
            </a:r>
            <a:endParaRPr lang="en-US" altLang="zh-CN" sz="2600" kern="100">
              <a:latin typeface="微软雅黑" pitchFamily="34" charset="-122"/>
              <a:ea typeface="微软雅黑" pitchFamily="34" charset="-122"/>
              <a:cs typeface="Times New Roman" pitchFamily="18" charset="0"/>
            </a:endParaRPr>
          </a:p>
          <a:p>
            <a:pPr algn="just" fontAlgn="auto">
              <a:lnSpc>
                <a:spcPct val="150000"/>
              </a:lnSpc>
              <a:spcBef>
                <a:spcPct val="0"/>
              </a:spcBef>
              <a:spcAft>
                <a:spcPct val="0"/>
              </a:spcAft>
              <a:defRPr/>
            </a:pPr>
            <a:r>
              <a:rPr lang="zh-CN" altLang="zh-CN" sz="2600" kern="100">
                <a:latin typeface="微软雅黑" pitchFamily="34" charset="-122"/>
                <a:ea typeface="微软雅黑" pitchFamily="34" charset="-122"/>
                <a:cs typeface="Times New Roman" pitchFamily="18" charset="0"/>
              </a:rPr>
              <a:t>因为当物体的质量增大为原来的</a:t>
            </a:r>
            <a:r>
              <a:rPr lang="zh-CN" altLang="en-US" sz="2600" kern="100">
                <a:latin typeface="微软雅黑" pitchFamily="34" charset="-122"/>
                <a:ea typeface="微软雅黑" pitchFamily="34" charset="-122"/>
                <a:cs typeface="Times New Roman" pitchFamily="18" charset="0"/>
              </a:rPr>
              <a:t>几</a:t>
            </a:r>
            <a:r>
              <a:rPr lang="zh-CN" altLang="zh-CN" sz="2600" kern="100">
                <a:latin typeface="微软雅黑" pitchFamily="34" charset="-122"/>
                <a:ea typeface="微软雅黑" pitchFamily="34" charset="-122"/>
                <a:cs typeface="Times New Roman" pitchFamily="18" charset="0"/>
              </a:rPr>
              <a:t>倍时，其体积也随之增大为原来的几倍</a:t>
            </a:r>
            <a:r>
              <a:rPr lang="zh-CN" altLang="en-US" sz="2600" kern="100">
                <a:latin typeface="微软雅黑" pitchFamily="34" charset="-122"/>
                <a:ea typeface="微软雅黑" pitchFamily="34" charset="-122"/>
                <a:cs typeface="Times New Roman" pitchFamily="18" charset="0"/>
              </a:rPr>
              <a:t>；</a:t>
            </a:r>
            <a:r>
              <a:rPr lang="zh-CN" altLang="zh-CN" sz="2600" kern="100">
                <a:latin typeface="微软雅黑" pitchFamily="34" charset="-122"/>
                <a:ea typeface="微软雅黑" pitchFamily="34" charset="-122"/>
                <a:cs typeface="Times New Roman" pitchFamily="18" charset="0"/>
              </a:rPr>
              <a:t>当体积减小为原来的几分之一时</a:t>
            </a:r>
            <a:r>
              <a:rPr lang="zh-CN" altLang="en-US" sz="2600" kern="100">
                <a:latin typeface="微软雅黑" pitchFamily="34" charset="-122"/>
                <a:ea typeface="微软雅黑" pitchFamily="34" charset="-122"/>
                <a:cs typeface="Times New Roman" pitchFamily="18" charset="0"/>
              </a:rPr>
              <a:t>，</a:t>
            </a:r>
            <a:r>
              <a:rPr lang="zh-CN" altLang="zh-CN" sz="2600" kern="100">
                <a:latin typeface="微软雅黑" pitchFamily="34" charset="-122"/>
                <a:ea typeface="微软雅黑" pitchFamily="34" charset="-122"/>
                <a:cs typeface="Times New Roman" pitchFamily="18" charset="0"/>
              </a:rPr>
              <a:t>质量也随之减小为原来的几分之一，而比值</a:t>
            </a:r>
            <a:r>
              <a:rPr lang="zh-CN" altLang="en-US" sz="2600" kern="100">
                <a:latin typeface="微软雅黑" pitchFamily="34" charset="-122"/>
                <a:ea typeface="微软雅黑" pitchFamily="34" charset="-122"/>
                <a:cs typeface="Times New Roman" pitchFamily="18" charset="0"/>
              </a:rPr>
              <a:t>（</a:t>
            </a:r>
            <a:r>
              <a:rPr lang="zh-CN" altLang="zh-CN" sz="2600" kern="100">
                <a:latin typeface="微软雅黑" pitchFamily="34" charset="-122"/>
                <a:ea typeface="微软雅黑" pitchFamily="34" charset="-122"/>
                <a:cs typeface="Times New Roman" pitchFamily="18" charset="0"/>
              </a:rPr>
              <a:t>单位体积的质量</a:t>
            </a:r>
            <a:r>
              <a:rPr lang="zh-CN" altLang="en-US" sz="2600" kern="100">
                <a:latin typeface="微软雅黑" pitchFamily="34" charset="-122"/>
                <a:ea typeface="微软雅黑" pitchFamily="34" charset="-122"/>
                <a:cs typeface="Times New Roman" pitchFamily="18" charset="0"/>
              </a:rPr>
              <a:t>）</a:t>
            </a:r>
            <a:r>
              <a:rPr lang="zh-CN" altLang="zh-CN" sz="2600" kern="100">
                <a:latin typeface="微软雅黑" pitchFamily="34" charset="-122"/>
                <a:ea typeface="微软雅黑" pitchFamily="34" charset="-122"/>
                <a:cs typeface="Times New Roman" pitchFamily="18" charset="0"/>
              </a:rPr>
              <a:t>始终不变，</a:t>
            </a:r>
            <a:r>
              <a:rPr lang="zh-CN" altLang="en-US" sz="2600" kern="100">
                <a:latin typeface="微软雅黑" pitchFamily="34" charset="-122"/>
                <a:ea typeface="微软雅黑" pitchFamily="34" charset="-122"/>
                <a:cs typeface="Times New Roman" pitchFamily="18" charset="0"/>
              </a:rPr>
              <a:t>即</a:t>
            </a:r>
            <a:r>
              <a:rPr lang="zh-CN" altLang="zh-CN" sz="2600" i="1" kern="100">
                <a:latin typeface="Times New Roman" panose="02020603050405020304" pitchFamily="18" charset="0"/>
                <a:ea typeface="微软雅黑" pitchFamily="34" charset="-122"/>
                <a:cs typeface="Times New Roman" pitchFamily="18" charset="0"/>
              </a:rPr>
              <a:t>ρ</a:t>
            </a:r>
            <a:r>
              <a:rPr lang="en-US" altLang="zh-CN" sz="2600" kern="100">
                <a:latin typeface="微软雅黑" pitchFamily="34" charset="-122"/>
                <a:ea typeface="微软雅黑" pitchFamily="34" charset="-122"/>
                <a:cs typeface="Times New Roman" pitchFamily="18" charset="0"/>
              </a:rPr>
              <a:t>=</a:t>
            </a:r>
            <a:r>
              <a:rPr lang="en-US" altLang="zh-CN" sz="2600" i="1" kern="100">
                <a:latin typeface="Times New Roman" panose="02020603050405020304" pitchFamily="18" charset="0"/>
                <a:ea typeface="微软雅黑" pitchFamily="34" charset="-122"/>
                <a:cs typeface="Times New Roman" pitchFamily="18" charset="0"/>
              </a:rPr>
              <a:t>m</a:t>
            </a:r>
            <a:r>
              <a:rPr lang="en-US" altLang="zh-CN" sz="2600" kern="100" baseline="-25000">
                <a:latin typeface="Times New Roman" panose="02020603050405020304" pitchFamily="18" charset="0"/>
                <a:ea typeface="微软雅黑" pitchFamily="34" charset="-122"/>
                <a:cs typeface="Times New Roman" pitchFamily="18" charset="0"/>
              </a:rPr>
              <a:t>1</a:t>
            </a:r>
            <a:r>
              <a:rPr lang="en-US" altLang="zh-CN" sz="2600" kern="100">
                <a:latin typeface="微软雅黑" pitchFamily="34" charset="-122"/>
                <a:ea typeface="微软雅黑" pitchFamily="34" charset="-122"/>
                <a:cs typeface="Times New Roman" pitchFamily="18" charset="0"/>
              </a:rPr>
              <a:t>/</a:t>
            </a:r>
            <a:r>
              <a:rPr lang="en-US" altLang="zh-CN" sz="2600" i="1" kern="100">
                <a:latin typeface="Times New Roman" panose="02020603050405020304" pitchFamily="18" charset="0"/>
                <a:ea typeface="微软雅黑" pitchFamily="34" charset="-122"/>
                <a:cs typeface="Times New Roman" pitchFamily="18" charset="0"/>
              </a:rPr>
              <a:t>V</a:t>
            </a:r>
            <a:r>
              <a:rPr lang="en-US" altLang="zh-CN" sz="2600" kern="100" baseline="-25000">
                <a:latin typeface="Times New Roman" panose="02020603050405020304" pitchFamily="18" charset="0"/>
                <a:ea typeface="微软雅黑" pitchFamily="34" charset="-122"/>
                <a:cs typeface="Times New Roman" pitchFamily="18" charset="0"/>
              </a:rPr>
              <a:t>1</a:t>
            </a:r>
            <a:r>
              <a:rPr lang="en-US" altLang="zh-CN" sz="2600" kern="100">
                <a:latin typeface="微软雅黑" pitchFamily="34" charset="-122"/>
                <a:ea typeface="微软雅黑" pitchFamily="34" charset="-122"/>
                <a:cs typeface="Times New Roman" pitchFamily="18" charset="0"/>
              </a:rPr>
              <a:t>=</a:t>
            </a:r>
            <a:r>
              <a:rPr lang="en-US" altLang="zh-CN" sz="2600" i="1" kern="100">
                <a:solidFill>
                  <a:prstClr val="black"/>
                </a:solidFill>
                <a:latin typeface="Times New Roman" panose="02020603050405020304" pitchFamily="18" charset="0"/>
                <a:ea typeface="微软雅黑" pitchFamily="34" charset="-122"/>
                <a:cs typeface="Times New Roman" pitchFamily="18" charset="0"/>
              </a:rPr>
              <a:t>m</a:t>
            </a:r>
            <a:r>
              <a:rPr lang="en-US" altLang="zh-CN" sz="2600" kern="100" baseline="-25000">
                <a:solidFill>
                  <a:prstClr val="black"/>
                </a:solidFill>
                <a:latin typeface="Times New Roman" panose="02020603050405020304" pitchFamily="18" charset="0"/>
                <a:ea typeface="微软雅黑" pitchFamily="34" charset="-122"/>
                <a:cs typeface="Times New Roman" pitchFamily="18" charset="0"/>
              </a:rPr>
              <a:t>2</a:t>
            </a:r>
            <a:r>
              <a:rPr lang="en-US" altLang="zh-CN" sz="2600" kern="100">
                <a:solidFill>
                  <a:prstClr val="black"/>
                </a:solidFill>
                <a:latin typeface="微软雅黑" pitchFamily="34" charset="-122"/>
                <a:ea typeface="微软雅黑" pitchFamily="34" charset="-122"/>
                <a:cs typeface="Times New Roman" pitchFamily="18" charset="0"/>
              </a:rPr>
              <a:t>/</a:t>
            </a:r>
            <a:r>
              <a:rPr lang="en-US" altLang="zh-CN" sz="2600" i="1" kern="100">
                <a:solidFill>
                  <a:prstClr val="black"/>
                </a:solidFill>
                <a:latin typeface="Times New Roman" panose="02020603050405020304" pitchFamily="18" charset="0"/>
                <a:ea typeface="微软雅黑" pitchFamily="34" charset="-122"/>
                <a:cs typeface="Times New Roman" pitchFamily="18" charset="0"/>
              </a:rPr>
              <a:t>V</a:t>
            </a:r>
            <a:r>
              <a:rPr lang="en-US" altLang="zh-CN" sz="2600" kern="100" baseline="-25000">
                <a:solidFill>
                  <a:prstClr val="black"/>
                </a:solidFill>
                <a:latin typeface="Times New Roman" panose="02020603050405020304" pitchFamily="18" charset="0"/>
                <a:ea typeface="微软雅黑" pitchFamily="34" charset="-122"/>
                <a:cs typeface="Times New Roman" pitchFamily="18" charset="0"/>
              </a:rPr>
              <a:t>2</a:t>
            </a:r>
            <a:r>
              <a:rPr lang="en-US" altLang="zh-CN" sz="2600">
                <a:latin typeface="微软雅黑" pitchFamily="34" charset="-122"/>
                <a:ea typeface="微软雅黑" pitchFamily="34" charset="-122"/>
                <a:cs typeface="Times New Roman" pitchFamily="18" charset="0"/>
              </a:rPr>
              <a:t> </a:t>
            </a:r>
            <a:r>
              <a:rPr lang="zh-CN" altLang="en-US" sz="2600">
                <a:latin typeface="微软雅黑" pitchFamily="34" charset="-122"/>
                <a:ea typeface="微软雅黑" pitchFamily="34" charset="-122"/>
                <a:cs typeface="Times New Roman" pitchFamily="18" charset="0"/>
              </a:rPr>
              <a:t>。</a:t>
            </a:r>
            <a:endParaRPr lang="en-US" altLang="zh-CN" sz="2600">
              <a:latin typeface="微软雅黑" pitchFamily="34" charset="-122"/>
              <a:ea typeface="微软雅黑" pitchFamily="34" charset="-122"/>
              <a:cs typeface="Times New Roman" pitchFamily="18" charset="0"/>
            </a:endParaRPr>
          </a:p>
        </p:txBody>
      </p:sp>
      <p:sp>
        <p:nvSpPr>
          <p:cNvPr id="18" name="矩形 17"/>
          <p:cNvSpPr/>
          <p:nvPr>
            <p:custDataLst>
              <p:tags r:id="rId10"/>
            </p:custDataLst>
          </p:nvPr>
        </p:nvSpPr>
        <p:spPr>
          <a:xfrm>
            <a:off x="423863" y="2106613"/>
            <a:ext cx="3533775" cy="738187"/>
          </a:xfrm>
          <a:prstGeom prst="rect">
            <a:avLst/>
          </a:prstGeom>
        </p:spPr>
        <p:txBody>
          <a:bodyPr>
            <a:spAutoFit/>
          </a:bodyPr>
          <a:lstStyle/>
          <a:p>
            <a:pPr fontAlgn="auto">
              <a:lnSpc>
                <a:spcPct val="150000"/>
              </a:lnSpc>
              <a:spcBef>
                <a:spcPct val="0"/>
              </a:spcBef>
              <a:spcAft>
                <a:spcPct val="0"/>
              </a:spcAft>
              <a:defRPr/>
            </a:pPr>
            <a:r>
              <a:rPr lang="en-US" altLang="zh-CN" sz="2800" b="1" kern="100">
                <a:latin typeface="Times New Roman" panose="02020603050405020304" pitchFamily="18" charset="0"/>
                <a:ea typeface="微软雅黑" pitchFamily="34" charset="-122"/>
                <a:cs typeface="Times New Roman" pitchFamily="18" charset="0"/>
              </a:rPr>
              <a:t>3. </a:t>
            </a:r>
            <a:r>
              <a:rPr lang="zh-CN" altLang="zh-CN" sz="2800" b="1" kern="100">
                <a:latin typeface="微软雅黑" pitchFamily="34" charset="-122"/>
                <a:ea typeface="微软雅黑" pitchFamily="34" charset="-122"/>
                <a:cs typeface="Times New Roman" pitchFamily="18" charset="0"/>
              </a:rPr>
              <a:t>对密度公式的理解</a:t>
            </a:r>
          </a:p>
        </p:txBody>
      </p:sp>
      <p:sp>
        <p:nvSpPr>
          <p:cNvPr id="19" name="矩形 18"/>
          <p:cNvSpPr>
            <a:spLocks noChangeArrowheads="1"/>
          </p:cNvSpPr>
          <p:nvPr>
            <p:custDataLst>
              <p:tags r:id="rId11"/>
            </p:custDataLst>
          </p:nvPr>
        </p:nvSpPr>
        <p:spPr bwMode="auto">
          <a:xfrm>
            <a:off x="430213" y="5175250"/>
            <a:ext cx="10821987" cy="1293813"/>
          </a:xfrm>
          <a:prstGeom prst="rect">
            <a:avLst/>
          </a:prstGeom>
          <a:noFill/>
          <a:ln w="9525">
            <a:noFill/>
            <a:miter lim="800000"/>
          </a:ln>
        </p:spPr>
        <p:txBody>
          <a:bodyPr>
            <a:spAutoFit/>
          </a:bodyPr>
          <a:lstStyle/>
          <a:p>
            <a:pPr>
              <a:lnSpc>
                <a:spcPct val="150000"/>
              </a:lnSpc>
            </a:pPr>
            <a:r>
              <a:rPr lang="en-US" altLang="zh-CN" sz="2600">
                <a:latin typeface="微软雅黑" pitchFamily="34" charset="-122"/>
                <a:ea typeface="微软雅黑" pitchFamily="34" charset="-122"/>
                <a:cs typeface="Times New Roman" pitchFamily="18" charset="0"/>
              </a:rPr>
              <a:t>(</a:t>
            </a:r>
            <a:r>
              <a:rPr lang="en-US" altLang="zh-CN" sz="2600">
                <a:latin typeface="Times New Roman" panose="02020603050405020304" pitchFamily="18" charset="0"/>
                <a:ea typeface="微软雅黑" pitchFamily="34" charset="-122"/>
                <a:cs typeface="Times New Roman" pitchFamily="18" charset="0"/>
              </a:rPr>
              <a:t>2</a:t>
            </a:r>
            <a:r>
              <a:rPr lang="en-US" altLang="zh-CN" sz="2600">
                <a:latin typeface="微软雅黑" pitchFamily="34" charset="-122"/>
                <a:ea typeface="微软雅黑" pitchFamily="34" charset="-122"/>
                <a:cs typeface="Times New Roman" pitchFamily="18" charset="0"/>
              </a:rPr>
              <a:t>) </a:t>
            </a:r>
            <a:r>
              <a:rPr lang="zh-CN" altLang="zh-CN" sz="2600">
                <a:latin typeface="微软雅黑" pitchFamily="34" charset="-122"/>
                <a:ea typeface="微软雅黑" pitchFamily="34" charset="-122"/>
                <a:cs typeface="Times New Roman" pitchFamily="18" charset="0"/>
              </a:rPr>
              <a:t>公式</a:t>
            </a:r>
            <a:r>
              <a:rPr lang="en-US" altLang="zh-CN" sz="2600">
                <a:latin typeface="微软雅黑" pitchFamily="34" charset="-122"/>
                <a:ea typeface="微软雅黑" pitchFamily="34" charset="-122"/>
                <a:cs typeface="Times New Roman" pitchFamily="18" charset="0"/>
              </a:rPr>
              <a:t> </a:t>
            </a:r>
            <a:r>
              <a:rPr lang="en-US" altLang="zh-CN" sz="2600">
                <a:latin typeface="Times New Roman" panose="02020603050405020304" pitchFamily="18" charset="0"/>
                <a:ea typeface="微软雅黑" pitchFamily="34" charset="-122"/>
                <a:cs typeface="Times New Roman" pitchFamily="18" charset="0"/>
              </a:rPr>
              <a:t> </a:t>
            </a:r>
            <a:r>
              <a:rPr lang="en-US" altLang="zh-CN" sz="2600">
                <a:latin typeface="微软雅黑" pitchFamily="34" charset="-122"/>
                <a:ea typeface="微软雅黑" pitchFamily="34" charset="-122"/>
                <a:cs typeface="Times New Roman" pitchFamily="18" charset="0"/>
              </a:rPr>
              <a:t>        </a:t>
            </a:r>
            <a:r>
              <a:rPr lang="zh-CN" altLang="zh-CN" sz="2600">
                <a:latin typeface="微软雅黑" pitchFamily="34" charset="-122"/>
                <a:ea typeface="微软雅黑" pitchFamily="34" charset="-122"/>
                <a:cs typeface="Times New Roman" pitchFamily="18" charset="0"/>
              </a:rPr>
              <a:t>是密度的定义式，适用于所有物体</a:t>
            </a:r>
            <a:r>
              <a:rPr lang="en-US" altLang="zh-CN" sz="2600">
                <a:latin typeface="微软雅黑" pitchFamily="34" charset="-122"/>
                <a:ea typeface="微软雅黑" pitchFamily="34" charset="-122"/>
                <a:cs typeface="Times New Roman" pitchFamily="18" charset="0"/>
              </a:rPr>
              <a:t>(</a:t>
            </a:r>
            <a:r>
              <a:rPr lang="zh-CN" altLang="zh-CN" sz="2600">
                <a:latin typeface="微软雅黑" pitchFamily="34" charset="-122"/>
                <a:ea typeface="微软雅黑" pitchFamily="34" charset="-122"/>
                <a:cs typeface="Times New Roman" pitchFamily="18" charset="0"/>
              </a:rPr>
              <a:t>包括气体</a:t>
            </a:r>
            <a:r>
              <a:rPr lang="zh-CN" altLang="en-US" sz="2600">
                <a:latin typeface="微软雅黑" pitchFamily="34" charset="-122"/>
                <a:ea typeface="微软雅黑" pitchFamily="34" charset="-122"/>
                <a:cs typeface="Times New Roman" pitchFamily="18" charset="0"/>
              </a:rPr>
              <a:t>、</a:t>
            </a:r>
            <a:r>
              <a:rPr lang="zh-CN" altLang="zh-CN" sz="2600">
                <a:latin typeface="微软雅黑" pitchFamily="34" charset="-122"/>
                <a:ea typeface="微软雅黑" pitchFamily="34" charset="-122"/>
                <a:cs typeface="Times New Roman" pitchFamily="18" charset="0"/>
              </a:rPr>
              <a:t>液体和固体</a:t>
            </a:r>
            <a:r>
              <a:rPr lang="en-US" altLang="zh-CN" sz="2600">
                <a:latin typeface="微软雅黑" pitchFamily="34" charset="-122"/>
                <a:ea typeface="微软雅黑" pitchFamily="34" charset="-122"/>
                <a:cs typeface="Times New Roman" pitchFamily="18" charset="0"/>
              </a:rPr>
              <a:t>)</a:t>
            </a:r>
            <a:r>
              <a:rPr lang="zh-CN" altLang="zh-CN" sz="2600">
                <a:latin typeface="微软雅黑" pitchFamily="34" charset="-122"/>
                <a:ea typeface="微软雅黑" pitchFamily="34" charset="-122"/>
                <a:cs typeface="Times New Roman" pitchFamily="18" charset="0"/>
              </a:rPr>
              <a:t>密度的计算</a:t>
            </a:r>
            <a:r>
              <a:rPr lang="zh-CN" altLang="en-US" sz="2600">
                <a:latin typeface="微软雅黑" pitchFamily="34" charset="-122"/>
                <a:ea typeface="微软雅黑" pitchFamily="34" charset="-122"/>
                <a:cs typeface="Times New Roman" pitchFamily="18" charset="0"/>
              </a:rPr>
              <a:t>。</a:t>
            </a:r>
            <a:endParaRPr lang="zh-CN" altLang="en-US" sz="2600">
              <a:latin typeface="微软雅黑" pitchFamily="34" charset="-122"/>
              <a:ea typeface="微软雅黑" pitchFamily="34" charset="-122"/>
            </a:endParaRPr>
          </a:p>
        </p:txBody>
      </p:sp>
      <p:grpSp>
        <p:nvGrpSpPr>
          <p:cNvPr id="20" name="组合 19"/>
          <p:cNvGrpSpPr/>
          <p:nvPr>
            <p:custDataLst>
              <p:tags r:id="rId12"/>
            </p:custDataLst>
          </p:nvPr>
        </p:nvGrpSpPr>
        <p:grpSpPr>
          <a:xfrm>
            <a:off x="1649413" y="5021263"/>
            <a:ext cx="1150937" cy="1033462"/>
            <a:chOff x="2941952" y="2969395"/>
            <a:chExt cx="1151277" cy="1032149"/>
          </a:xfrm>
        </p:grpSpPr>
        <p:sp>
          <p:nvSpPr>
            <p:cNvPr id="25613" name="矩形 20"/>
            <p:cNvSpPr>
              <a:spLocks noChangeArrowheads="1"/>
            </p:cNvSpPr>
            <p:nvPr>
              <p:custDataLst>
                <p:tags r:id="rId13"/>
              </p:custDataLst>
            </p:nvPr>
          </p:nvSpPr>
          <p:spPr bwMode="auto">
            <a:xfrm>
              <a:off x="2941952" y="3192633"/>
              <a:ext cx="1151277" cy="492443"/>
            </a:xfrm>
            <a:prstGeom prst="rect">
              <a:avLst/>
            </a:prstGeom>
            <a:noFill/>
            <a:ln w="9525">
              <a:noFill/>
              <a:miter lim="800000"/>
            </a:ln>
          </p:spPr>
          <p:txBody>
            <a:bodyPr wrap="none">
              <a:spAutoFit/>
            </a:bodyPr>
            <a:lstStyle/>
            <a:p>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ρ</a:t>
              </a:r>
              <a:r>
                <a:rPr lang="en-US" altLang="zh-CN" sz="2600">
                  <a:solidFill>
                    <a:srgbClr val="000000"/>
                  </a:solidFill>
                  <a:latin typeface="微软雅黑" pitchFamily="34" charset="-122"/>
                  <a:ea typeface="微软雅黑" pitchFamily="34" charset="-122"/>
                  <a:sym typeface="+mn-ea"/>
                </a:rPr>
                <a:t>= — </a:t>
              </a:r>
              <a:endParaRPr lang="zh-CN" altLang="en-US" sz="2600">
                <a:latin typeface="微软雅黑" pitchFamily="34" charset="-122"/>
                <a:ea typeface="微软雅黑" pitchFamily="34" charset="-122"/>
              </a:endParaRPr>
            </a:p>
          </p:txBody>
        </p:sp>
        <p:sp>
          <p:nvSpPr>
            <p:cNvPr id="25614" name="矩形 21"/>
            <p:cNvSpPr>
              <a:spLocks noChangeArrowheads="1"/>
            </p:cNvSpPr>
            <p:nvPr>
              <p:custDataLst>
                <p:tags r:id="rId14"/>
              </p:custDataLst>
            </p:nvPr>
          </p:nvSpPr>
          <p:spPr bwMode="auto">
            <a:xfrm>
              <a:off x="3515874" y="2969395"/>
              <a:ext cx="425116" cy="492443"/>
            </a:xfrm>
            <a:prstGeom prst="rect">
              <a:avLst/>
            </a:prstGeom>
            <a:noFill/>
            <a:ln w="9525">
              <a:noFill/>
              <a:miter lim="800000"/>
            </a:ln>
          </p:spPr>
          <p:txBody>
            <a:bodyPr wrap="none">
              <a:spAutoFit/>
            </a:bodyPr>
            <a:lstStyle/>
            <a:p>
              <a:r>
                <a:rPr lang="en-US" altLang="zh-CN" sz="2600" i="1">
                  <a:solidFill>
                    <a:srgbClr val="000000"/>
                  </a:solidFill>
                  <a:latin typeface="Times New Roman" panose="02020603050405020304" pitchFamily="18" charset="0"/>
                  <a:ea typeface="微软雅黑" pitchFamily="34" charset="-122"/>
                  <a:cs typeface="Times New Roman" pitchFamily="18" charset="0"/>
                </a:rPr>
                <a:t>m</a:t>
              </a:r>
              <a:endParaRPr lang="zh-CN" altLang="en-US" sz="2600" i="1">
                <a:latin typeface="Times New Roman" panose="02020603050405020304" pitchFamily="18" charset="0"/>
                <a:ea typeface="微软雅黑" pitchFamily="34" charset="-122"/>
                <a:cs typeface="Times New Roman" pitchFamily="18" charset="0"/>
              </a:endParaRPr>
            </a:p>
          </p:txBody>
        </p:sp>
        <p:sp>
          <p:nvSpPr>
            <p:cNvPr id="25615" name="矩形 22"/>
            <p:cNvSpPr>
              <a:spLocks noChangeArrowheads="1"/>
            </p:cNvSpPr>
            <p:nvPr>
              <p:custDataLst>
                <p:tags r:id="rId15"/>
              </p:custDataLst>
            </p:nvPr>
          </p:nvSpPr>
          <p:spPr bwMode="auto">
            <a:xfrm>
              <a:off x="3478309" y="3309047"/>
              <a:ext cx="388248" cy="692497"/>
            </a:xfrm>
            <a:prstGeom prst="rect">
              <a:avLst/>
            </a:prstGeom>
            <a:noFill/>
            <a:ln w="9525">
              <a:noFill/>
              <a:miter lim="800000"/>
            </a:ln>
          </p:spPr>
          <p:txBody>
            <a:bodyPr wrap="none">
              <a:spAutoFit/>
            </a:bodyPr>
            <a:lstStyle/>
            <a:p>
              <a:pPr defTabSz="815975">
                <a:lnSpc>
                  <a:spcPct val="150000"/>
                </a:lnSpc>
              </a:pPr>
              <a:r>
                <a:rPr lang="en-US" altLang="zh-CN" sz="2600" i="1">
                  <a:solidFill>
                    <a:srgbClr val="000000"/>
                  </a:solidFill>
                  <a:latin typeface="Times New Roman" panose="02020603050405020304" pitchFamily="18" charset="0"/>
                  <a:ea typeface="微软雅黑" pitchFamily="34" charset="-122"/>
                  <a:cs typeface="Times New Roman" pitchFamily="18" charset="0"/>
                </a:rPr>
                <a:t>V</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4" fill="hold" nodeType="clickEffect">
                                  <p:stCondLst>
                                    <p:cond delay="0"/>
                                  </p:stCondLst>
                                  <p:childTnLst>
                                    <p:set>
                                      <p:cBhvr>
                                        <p:cTn id="32" dur="1" fill="hold">
                                          <p:stCondLst>
                                            <p:cond delay="0"/>
                                          </p:stCondLst>
                                        </p:cTn>
                                        <p:tgtEl>
                                          <p:spTgt spid="17">
                                            <p:txEl>
                                              <p:pRg st="0" end="0"/>
                                            </p:txEl>
                                          </p:spTgt>
                                        </p:tgtEl>
                                        <p:attrNameLst>
                                          <p:attrName>style.visibility</p:attrName>
                                        </p:attrNameLst>
                                      </p:cBhvr>
                                      <p:to>
                                        <p:strVal val="visible"/>
                                      </p:to>
                                    </p:set>
                                    <p:animEffect transition="in" filter="wipe(down)">
                                      <p:cBhvr>
                                        <p:cTn id="33" dur="500"/>
                                        <p:tgtEl>
                                          <p:spTgt spid="17">
                                            <p:txEl>
                                              <p:pRg st="0" end="0"/>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4" fill="hold" nodeType="clickEffect">
                                  <p:stCondLst>
                                    <p:cond delay="0"/>
                                  </p:stCondLst>
                                  <p:childTnLst>
                                    <p:set>
                                      <p:cBhvr>
                                        <p:cTn id="37" dur="1" fill="hold">
                                          <p:stCondLst>
                                            <p:cond delay="0"/>
                                          </p:stCondLst>
                                        </p:cTn>
                                        <p:tgtEl>
                                          <p:spTgt spid="17">
                                            <p:txEl>
                                              <p:pRg st="1" end="1"/>
                                            </p:txEl>
                                          </p:spTgt>
                                        </p:tgtEl>
                                        <p:attrNameLst>
                                          <p:attrName>style.visibility</p:attrName>
                                        </p:attrNameLst>
                                      </p:cBhvr>
                                      <p:to>
                                        <p:strVal val="visible"/>
                                      </p:to>
                                    </p:set>
                                    <p:animEffect transition="in" filter="wipe(down)">
                                      <p:cBhvr>
                                        <p:cTn id="38" dur="500"/>
                                        <p:tgtEl>
                                          <p:spTgt spid="17">
                                            <p:txEl>
                                              <p:pRg st="1" end="1"/>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par>
                                <p:cTn id="44" presetID="22" presetClass="entr" presetSubtype="4"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2"/>
            </p:custDataLst>
          </p:nvPr>
        </p:nvSpPr>
        <p:spPr>
          <a:xfrm>
            <a:off x="600075" y="1349375"/>
            <a:ext cx="8269288" cy="1220788"/>
          </a:xfrm>
          <a:prstGeom prst="rect">
            <a:avLst/>
          </a:prstGeom>
        </p:spPr>
        <p:txBody>
          <a:bodyPr>
            <a:spAutoFit/>
          </a:bodyPr>
          <a:lstStyle/>
          <a:p>
            <a:pPr defTabSz="815975">
              <a:lnSpc>
                <a:spcPct val="150000"/>
              </a:lnSpc>
              <a:defRPr/>
            </a:pPr>
            <a:r>
              <a:rPr lang="en-US" altLang="zh-CN" sz="2600">
                <a:solidFill>
                  <a:prstClr val="black"/>
                </a:solidFill>
                <a:latin typeface="+mn-ea"/>
                <a:ea typeface="+mn-ea"/>
                <a:sym typeface="+mn-ea"/>
              </a:rPr>
              <a:t>(</a:t>
            </a:r>
            <a:r>
              <a:rPr lang="en-US" altLang="zh-CN" sz="2600">
                <a:solidFill>
                  <a:prstClr val="black"/>
                </a:solidFill>
                <a:latin typeface="Times New Roman" panose="02020603050405020304" pitchFamily="18" charset="0"/>
                <a:ea typeface="+mn-ea"/>
                <a:cs typeface="Times New Roman" pitchFamily="18" charset="0"/>
                <a:sym typeface="+mn-ea"/>
              </a:rPr>
              <a:t>1</a:t>
            </a:r>
            <a:r>
              <a:rPr lang="en-US" altLang="zh-CN" sz="2600">
                <a:solidFill>
                  <a:prstClr val="black"/>
                </a:solidFill>
                <a:latin typeface="+mn-ea"/>
                <a:ea typeface="+mn-ea"/>
                <a:sym typeface="+mn-ea"/>
              </a:rPr>
              <a:t>)</a:t>
            </a:r>
            <a:r>
              <a:rPr lang="zh-CN" altLang="en-US" sz="2600">
                <a:solidFill>
                  <a:prstClr val="black"/>
                </a:solidFill>
                <a:latin typeface="+mn-ea"/>
                <a:ea typeface="+mn-ea"/>
              </a:rPr>
              <a:t> 国际单位：千克每立方米（</a:t>
            </a:r>
            <a:r>
              <a:rPr lang="en-US" altLang="zh-CN" sz="2600">
                <a:solidFill>
                  <a:prstClr val="black"/>
                </a:solidFill>
                <a:latin typeface="Times New Roman" panose="02020603050405020304" pitchFamily="18" charset="0"/>
                <a:ea typeface="+mn-ea"/>
                <a:cs typeface="Times New Roman" pitchFamily="18" charset="0"/>
              </a:rPr>
              <a:t>kg</a:t>
            </a:r>
            <a:r>
              <a:rPr lang="en-US" altLang="zh-CN" sz="2600">
                <a:solidFill>
                  <a:prstClr val="black"/>
                </a:solidFill>
                <a:latin typeface="+mn-ea"/>
                <a:ea typeface="+mn-ea"/>
              </a:rPr>
              <a:t>/</a:t>
            </a:r>
            <a:r>
              <a:rPr lang="en-US" altLang="zh-CN" sz="2600">
                <a:solidFill>
                  <a:prstClr val="black"/>
                </a:solidFill>
                <a:latin typeface="Times New Roman" panose="02020603050405020304" pitchFamily="18" charset="0"/>
                <a:ea typeface="+mn-ea"/>
                <a:cs typeface="Times New Roman" pitchFamily="18" charset="0"/>
              </a:rPr>
              <a:t>m</a:t>
            </a:r>
            <a:r>
              <a:rPr lang="en-US" altLang="zh-CN" sz="2600" baseline="30000">
                <a:solidFill>
                  <a:prstClr val="black"/>
                </a:solidFill>
                <a:latin typeface="Times New Roman" panose="02020603050405020304" pitchFamily="18" charset="0"/>
                <a:ea typeface="+mn-ea"/>
                <a:cs typeface="Times New Roman" pitchFamily="18" charset="0"/>
              </a:rPr>
              <a:t>3</a:t>
            </a:r>
            <a:r>
              <a:rPr lang="zh-CN" altLang="en-US" sz="2600">
                <a:solidFill>
                  <a:prstClr val="black"/>
                </a:solidFill>
                <a:latin typeface="+mn-ea"/>
                <a:ea typeface="+mn-ea"/>
              </a:rPr>
              <a:t>， </a:t>
            </a:r>
            <a:r>
              <a:rPr lang="en-US" altLang="zh-CN" sz="2600">
                <a:solidFill>
                  <a:prstClr val="black"/>
                </a:solidFill>
                <a:latin typeface="Times New Roman" panose="02020603050405020304" pitchFamily="18" charset="0"/>
                <a:ea typeface="+mn-ea"/>
                <a:cs typeface="Times New Roman" pitchFamily="18" charset="0"/>
              </a:rPr>
              <a:t>kg·m</a:t>
            </a:r>
            <a:r>
              <a:rPr lang="en-US" altLang="zh-CN" sz="2600" baseline="30000">
                <a:solidFill>
                  <a:prstClr val="black"/>
                </a:solidFill>
                <a:latin typeface="Times New Roman" panose="02020603050405020304" pitchFamily="18" charset="0"/>
                <a:ea typeface="+mn-ea"/>
                <a:cs typeface="Times New Roman" pitchFamily="18" charset="0"/>
              </a:rPr>
              <a:t>-3</a:t>
            </a:r>
            <a:r>
              <a:rPr lang="en-US" altLang="zh-CN" sz="2600">
                <a:solidFill>
                  <a:prstClr val="black"/>
                </a:solidFill>
                <a:latin typeface="+mn-ea"/>
                <a:ea typeface="+mn-ea"/>
              </a:rPr>
              <a:t> </a:t>
            </a:r>
            <a:r>
              <a:rPr lang="zh-CN" altLang="en-US" sz="2600">
                <a:solidFill>
                  <a:prstClr val="black"/>
                </a:solidFill>
                <a:latin typeface="+mn-ea"/>
                <a:ea typeface="+mn-ea"/>
              </a:rPr>
              <a:t>）</a:t>
            </a:r>
          </a:p>
          <a:p>
            <a:pPr defTabSz="815975">
              <a:lnSpc>
                <a:spcPct val="150000"/>
              </a:lnSpc>
              <a:defRPr/>
            </a:pPr>
            <a:r>
              <a:rPr lang="en-US" altLang="zh-CN" sz="2600">
                <a:solidFill>
                  <a:prstClr val="black"/>
                </a:solidFill>
                <a:latin typeface="+mn-ea"/>
                <a:ea typeface="+mn-ea"/>
                <a:sym typeface="+mn-ea"/>
              </a:rPr>
              <a:t>(</a:t>
            </a:r>
            <a:r>
              <a:rPr lang="en-US" altLang="zh-CN" sz="2600">
                <a:solidFill>
                  <a:prstClr val="black"/>
                </a:solidFill>
                <a:latin typeface="Times New Roman" panose="02020603050405020304" pitchFamily="18" charset="0"/>
                <a:ea typeface="+mn-ea"/>
                <a:cs typeface="Times New Roman" pitchFamily="18" charset="0"/>
                <a:sym typeface="+mn-ea"/>
              </a:rPr>
              <a:t>2</a:t>
            </a:r>
            <a:r>
              <a:rPr lang="en-US" altLang="zh-CN" sz="2600">
                <a:solidFill>
                  <a:prstClr val="black"/>
                </a:solidFill>
                <a:latin typeface="+mn-ea"/>
                <a:ea typeface="+mn-ea"/>
                <a:sym typeface="+mn-ea"/>
              </a:rPr>
              <a:t>)</a:t>
            </a:r>
            <a:r>
              <a:rPr lang="zh-CN" altLang="en-US" sz="2600">
                <a:solidFill>
                  <a:prstClr val="black"/>
                </a:solidFill>
                <a:latin typeface="+mn-ea"/>
                <a:ea typeface="+mn-ea"/>
              </a:rPr>
              <a:t> 常用单位：克每立方厘米（</a:t>
            </a:r>
            <a:r>
              <a:rPr lang="en-US" altLang="zh-CN" sz="2600">
                <a:solidFill>
                  <a:prstClr val="black"/>
                </a:solidFill>
                <a:latin typeface="Times New Roman" panose="02020603050405020304" pitchFamily="18" charset="0"/>
                <a:ea typeface="+mn-ea"/>
                <a:cs typeface="Times New Roman" pitchFamily="18" charset="0"/>
              </a:rPr>
              <a:t>g</a:t>
            </a:r>
            <a:r>
              <a:rPr lang="en-US" altLang="zh-CN" sz="2600">
                <a:solidFill>
                  <a:prstClr val="black"/>
                </a:solidFill>
                <a:latin typeface="+mn-ea"/>
                <a:ea typeface="+mn-ea"/>
              </a:rPr>
              <a:t>/</a:t>
            </a:r>
            <a:r>
              <a:rPr lang="en-US" altLang="zh-CN" sz="2600">
                <a:solidFill>
                  <a:prstClr val="black"/>
                </a:solidFill>
                <a:latin typeface="Times New Roman" panose="02020603050405020304" pitchFamily="18" charset="0"/>
                <a:ea typeface="+mn-ea"/>
                <a:cs typeface="Times New Roman" pitchFamily="18" charset="0"/>
              </a:rPr>
              <a:t>cm</a:t>
            </a:r>
            <a:r>
              <a:rPr lang="en-US" altLang="zh-CN" sz="2600" baseline="30000">
                <a:solidFill>
                  <a:prstClr val="black"/>
                </a:solidFill>
                <a:latin typeface="Times New Roman" panose="02020603050405020304" pitchFamily="18" charset="0"/>
                <a:ea typeface="+mn-ea"/>
                <a:cs typeface="Times New Roman" pitchFamily="18" charset="0"/>
              </a:rPr>
              <a:t>3</a:t>
            </a:r>
            <a:r>
              <a:rPr lang="en-US" altLang="zh-CN" sz="2600">
                <a:solidFill>
                  <a:prstClr val="black"/>
                </a:solidFill>
                <a:latin typeface="Times New Roman" panose="02020603050405020304" pitchFamily="18" charset="0"/>
                <a:ea typeface="+mn-ea"/>
                <a:cs typeface="Times New Roman" pitchFamily="18" charset="0"/>
              </a:rPr>
              <a:t> </a:t>
            </a:r>
            <a:r>
              <a:rPr lang="zh-CN" altLang="en-US" sz="2600">
                <a:solidFill>
                  <a:prstClr val="black"/>
                </a:solidFill>
                <a:latin typeface="+mn-ea"/>
                <a:ea typeface="+mn-ea"/>
              </a:rPr>
              <a:t>， </a:t>
            </a:r>
            <a:r>
              <a:rPr lang="en-US" altLang="zh-CN" sz="2600">
                <a:solidFill>
                  <a:prstClr val="black"/>
                </a:solidFill>
                <a:latin typeface="Times New Roman" panose="02020603050405020304" pitchFamily="18" charset="0"/>
                <a:ea typeface="+mn-ea"/>
                <a:cs typeface="Times New Roman" pitchFamily="18" charset="0"/>
              </a:rPr>
              <a:t>g·cm</a:t>
            </a:r>
            <a:r>
              <a:rPr lang="en-US" altLang="zh-CN" sz="2600" baseline="30000">
                <a:solidFill>
                  <a:prstClr val="black"/>
                </a:solidFill>
                <a:latin typeface="Times New Roman" panose="02020603050405020304" pitchFamily="18" charset="0"/>
                <a:ea typeface="+mn-ea"/>
                <a:cs typeface="Times New Roman" pitchFamily="18" charset="0"/>
              </a:rPr>
              <a:t>-3</a:t>
            </a:r>
            <a:r>
              <a:rPr lang="en-US" altLang="zh-CN" sz="2600">
                <a:solidFill>
                  <a:prstClr val="black"/>
                </a:solidFill>
                <a:latin typeface="+mn-ea"/>
                <a:ea typeface="+mn-ea"/>
              </a:rPr>
              <a:t> </a:t>
            </a:r>
            <a:r>
              <a:rPr lang="zh-CN" altLang="en-US" sz="2600">
                <a:solidFill>
                  <a:prstClr val="black"/>
                </a:solidFill>
                <a:latin typeface="+mn-ea"/>
                <a:ea typeface="+mn-ea"/>
              </a:rPr>
              <a:t>）</a:t>
            </a:r>
          </a:p>
        </p:txBody>
      </p:sp>
      <p:sp>
        <p:nvSpPr>
          <p:cNvPr id="5" name="矩形 4"/>
          <p:cNvSpPr>
            <a:spLocks noChangeArrowheads="1"/>
          </p:cNvSpPr>
          <p:nvPr>
            <p:custDataLst>
              <p:tags r:id="rId3"/>
            </p:custDataLst>
          </p:nvPr>
        </p:nvSpPr>
        <p:spPr bwMode="auto">
          <a:xfrm>
            <a:off x="600075" y="2733675"/>
            <a:ext cx="6075363" cy="592138"/>
          </a:xfrm>
          <a:prstGeom prst="rect">
            <a:avLst/>
          </a:prstGeom>
          <a:noFill/>
          <a:ln>
            <a:noFill/>
          </a:ln>
          <a:extLst/>
        </p:spPr>
        <p:txBody>
          <a:bodyPr>
            <a:spAutoFit/>
          </a:bodyPr>
          <a:lstStyle/>
          <a:p>
            <a:pPr defTabSz="815975">
              <a:lnSpc>
                <a:spcPct val="125000"/>
              </a:lnSpc>
              <a:buFont typeface="Arial" panose="020B0604020202020204" pitchFamily="34" charset="0"/>
              <a:buNone/>
              <a:defRPr/>
            </a:pPr>
            <a:r>
              <a:rPr lang="en-US" altLang="zh-CN" sz="2600">
                <a:solidFill>
                  <a:srgbClr val="000000"/>
                </a:solidFill>
                <a:latin typeface="+mn-ea"/>
                <a:ea typeface="+mn-ea"/>
              </a:rPr>
              <a:t>(</a:t>
            </a:r>
            <a:r>
              <a:rPr lang="en-US" altLang="zh-CN" sz="2600">
                <a:solidFill>
                  <a:srgbClr val="000000"/>
                </a:solidFill>
                <a:latin typeface="Times New Roman" panose="02020603050405020304" pitchFamily="18" charset="0"/>
                <a:ea typeface="+mn-ea"/>
                <a:cs typeface="Times New Roman" pitchFamily="18" charset="0"/>
              </a:rPr>
              <a:t>3</a:t>
            </a:r>
            <a:r>
              <a:rPr lang="en-US" altLang="zh-CN" sz="2600">
                <a:solidFill>
                  <a:srgbClr val="000000"/>
                </a:solidFill>
                <a:latin typeface="+mn-ea"/>
                <a:ea typeface="+mn-ea"/>
              </a:rPr>
              <a:t>) </a:t>
            </a:r>
            <a:r>
              <a:rPr lang="zh-CN" altLang="en-US" sz="2600">
                <a:solidFill>
                  <a:srgbClr val="000000"/>
                </a:solidFill>
                <a:latin typeface="+mn-ea"/>
                <a:ea typeface="+mn-ea"/>
              </a:rPr>
              <a:t>单位换算： </a:t>
            </a:r>
            <a:r>
              <a:rPr lang="en-US" altLang="zh-CN" sz="2600">
                <a:solidFill>
                  <a:srgbClr val="000000"/>
                </a:solidFill>
                <a:latin typeface="Times New Roman" panose="02020603050405020304" pitchFamily="18" charset="0"/>
                <a:ea typeface="+mn-ea"/>
                <a:cs typeface="Times New Roman" pitchFamily="18" charset="0"/>
              </a:rPr>
              <a:t>1 g/cm</a:t>
            </a:r>
            <a:r>
              <a:rPr lang="en-US" altLang="zh-CN" sz="2600" baseline="30000">
                <a:solidFill>
                  <a:srgbClr val="000000"/>
                </a:solidFill>
                <a:latin typeface="Times New Roman" panose="02020603050405020304" pitchFamily="18" charset="0"/>
                <a:ea typeface="+mn-ea"/>
                <a:cs typeface="Times New Roman" pitchFamily="18" charset="0"/>
              </a:rPr>
              <a:t>3</a:t>
            </a:r>
            <a:r>
              <a:rPr lang="en-US" altLang="zh-CN" sz="2600">
                <a:solidFill>
                  <a:srgbClr val="000000"/>
                </a:solidFill>
                <a:latin typeface="+mn-ea"/>
                <a:ea typeface="+mn-ea"/>
              </a:rPr>
              <a:t> =</a:t>
            </a:r>
            <a:r>
              <a:rPr lang="en-US" altLang="zh-CN" sz="2600">
                <a:solidFill>
                  <a:srgbClr val="000000"/>
                </a:solidFill>
                <a:latin typeface="Times New Roman" panose="02020603050405020304" pitchFamily="18" charset="0"/>
                <a:ea typeface="+mn-ea"/>
                <a:cs typeface="Times New Roman" pitchFamily="18" charset="0"/>
              </a:rPr>
              <a:t>10</a:t>
            </a:r>
            <a:r>
              <a:rPr lang="en-US" altLang="zh-CN" sz="2600" baseline="30000">
                <a:solidFill>
                  <a:srgbClr val="000000"/>
                </a:solidFill>
                <a:latin typeface="Times New Roman" panose="02020603050405020304" pitchFamily="18" charset="0"/>
                <a:ea typeface="+mn-ea"/>
                <a:cs typeface="Times New Roman" pitchFamily="18" charset="0"/>
              </a:rPr>
              <a:t>3 </a:t>
            </a:r>
            <a:r>
              <a:rPr lang="en-US" altLang="zh-CN" sz="2600">
                <a:solidFill>
                  <a:srgbClr val="000000"/>
                </a:solidFill>
                <a:latin typeface="Times New Roman" panose="02020603050405020304" pitchFamily="18" charset="0"/>
                <a:ea typeface="+mn-ea"/>
                <a:cs typeface="Times New Roman" pitchFamily="18" charset="0"/>
              </a:rPr>
              <a:t>kg</a:t>
            </a:r>
            <a:r>
              <a:rPr lang="en-US" altLang="zh-CN" sz="2600">
                <a:solidFill>
                  <a:srgbClr val="000000"/>
                </a:solidFill>
                <a:latin typeface="+mn-ea"/>
                <a:ea typeface="+mn-ea"/>
              </a:rPr>
              <a:t>/</a:t>
            </a:r>
            <a:r>
              <a:rPr lang="en-US" altLang="zh-CN" sz="2600">
                <a:solidFill>
                  <a:srgbClr val="000000"/>
                </a:solidFill>
                <a:latin typeface="Times New Roman" panose="02020603050405020304" pitchFamily="18" charset="0"/>
                <a:ea typeface="+mn-ea"/>
                <a:cs typeface="Times New Roman" pitchFamily="18" charset="0"/>
              </a:rPr>
              <a:t>m</a:t>
            </a:r>
            <a:r>
              <a:rPr lang="en-US" altLang="zh-CN" sz="2600" baseline="30000">
                <a:solidFill>
                  <a:srgbClr val="000000"/>
                </a:solidFill>
                <a:latin typeface="Times New Roman" panose="02020603050405020304" pitchFamily="18" charset="0"/>
                <a:ea typeface="+mn-ea"/>
                <a:cs typeface="Times New Roman" pitchFamily="18" charset="0"/>
              </a:rPr>
              <a:t>3</a:t>
            </a:r>
            <a:r>
              <a:rPr lang="en-US" altLang="zh-CN" sz="2600">
                <a:solidFill>
                  <a:srgbClr val="000000"/>
                </a:solidFill>
                <a:latin typeface="+mn-ea"/>
                <a:ea typeface="+mn-ea"/>
              </a:rPr>
              <a:t> </a:t>
            </a:r>
          </a:p>
        </p:txBody>
      </p:sp>
      <p:graphicFrame>
        <p:nvGraphicFramePr>
          <p:cNvPr id="7" name="Object 115"/>
          <p:cNvGraphicFramePr/>
          <p:nvPr>
            <p:custDataLst>
              <p:tags r:id="rId4"/>
            </p:custDataLst>
          </p:nvPr>
        </p:nvGraphicFramePr>
        <p:xfrm>
          <a:off x="2995613" y="3378200"/>
          <a:ext cx="4681537" cy="1677988"/>
        </p:xfrm>
        <a:graphic>
          <a:graphicData uri="http://schemas.openxmlformats.org/presentationml/2006/ole">
            <mc:AlternateContent xmlns:mc="http://schemas.openxmlformats.org/markup-compatibility/2006">
              <mc:Choice xmlns:v="urn:schemas-microsoft-com:vml" Requires="v">
                <p:oleObj spid="_x0000_s1041" r:id="rId9" imgW="2119980" imgH="761669" progId="">
                  <p:embed/>
                </p:oleObj>
              </mc:Choice>
              <mc:Fallback>
                <p:oleObj r:id="rId9" imgW="2119980" imgH="761669" progId="">
                  <p:embed/>
                  <p:pic>
                    <p:nvPicPr>
                      <p:cNvPr id="0" name="OLE substitute image"/>
                      <p:cNvPicPr/>
                      <p:nvPr/>
                    </p:nvPicPr>
                    <p:blipFill>
                      <a:blip r:embed="rId10"/>
                      <a:stretch>
                        <a:fillRect/>
                      </a:stretch>
                    </p:blipFill>
                    <p:spPr>
                      <a:xfrm>
                        <a:off x="2995613" y="3378200"/>
                        <a:ext cx="4681537" cy="1677988"/>
                      </a:xfrm>
                      <a:prstGeom prst="rect">
                        <a:avLst/>
                      </a:prstGeom>
                      <a:noFill/>
                    </p:spPr>
                  </p:pic>
                </p:oleObj>
              </mc:Fallback>
            </mc:AlternateContent>
          </a:graphicData>
        </a:graphic>
      </p:graphicFrame>
      <p:sp>
        <p:nvSpPr>
          <p:cNvPr id="2166" name="矩形 1"/>
          <p:cNvSpPr>
            <a:spLocks noChangeArrowheads="1"/>
          </p:cNvSpPr>
          <p:nvPr>
            <p:custDataLst>
              <p:tags r:id="rId5"/>
            </p:custDataLst>
          </p:nvPr>
        </p:nvSpPr>
        <p:spPr bwMode="auto">
          <a:xfrm>
            <a:off x="444500" y="590550"/>
            <a:ext cx="2411413" cy="738188"/>
          </a:xfrm>
          <a:prstGeom prst="rect">
            <a:avLst/>
          </a:prstGeom>
          <a:noFill/>
          <a:ln w="9525">
            <a:noFill/>
            <a:miter lim="800000"/>
          </a:ln>
        </p:spPr>
        <p:txBody>
          <a:bodyPr wrap="none">
            <a:spAutoFit/>
          </a:bodyPr>
          <a:lstStyle/>
          <a:p>
            <a:pPr>
              <a:lnSpc>
                <a:spcPct val="150000"/>
              </a:lnSpc>
            </a:pPr>
            <a:r>
              <a:rPr lang="en-US" altLang="zh-CN" sz="2800" b="1">
                <a:solidFill>
                  <a:srgbClr val="000000"/>
                </a:solidFill>
                <a:latin typeface="Times New Roman" panose="02020603050405020304" pitchFamily="18" charset="0"/>
                <a:ea typeface="微软雅黑" pitchFamily="34" charset="-122"/>
                <a:cs typeface="Times New Roman" pitchFamily="18" charset="0"/>
                <a:sym typeface="+mn-ea"/>
              </a:rPr>
              <a:t>4.</a:t>
            </a:r>
            <a:r>
              <a:rPr lang="zh-CN" altLang="en-US" sz="2800" b="1">
                <a:solidFill>
                  <a:srgbClr val="000000"/>
                </a:solidFill>
                <a:latin typeface="Times New Roman" panose="02020603050405020304" pitchFamily="18" charset="0"/>
                <a:ea typeface="微软雅黑" pitchFamily="34" charset="-122"/>
                <a:cs typeface="Times New Roman" pitchFamily="18" charset="0"/>
                <a:sym typeface="+mn-ea"/>
              </a:rPr>
              <a:t> </a:t>
            </a:r>
            <a:r>
              <a:rPr lang="zh-CN" altLang="en-US" sz="2800" b="1">
                <a:solidFill>
                  <a:srgbClr val="000000"/>
                </a:solidFill>
                <a:latin typeface="微软雅黑" pitchFamily="34" charset="-122"/>
                <a:ea typeface="微软雅黑" pitchFamily="34" charset="-122"/>
                <a:sym typeface="+mn-ea"/>
              </a:rPr>
              <a:t>密度的单位</a:t>
            </a:r>
          </a:p>
        </p:txBody>
      </p:sp>
      <p:sp>
        <p:nvSpPr>
          <p:cNvPr id="2167" name="矩形 7"/>
          <p:cNvSpPr>
            <a:spLocks noChangeArrowheads="1"/>
          </p:cNvSpPr>
          <p:nvPr>
            <p:custDataLst>
              <p:tags r:id="rId6"/>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10" name="圆角矩形 9"/>
          <p:cNvSpPr/>
          <p:nvPr>
            <p:custDataLst>
              <p:tags r:id="rId7"/>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wipe(down)">
                                      <p:cBhvr>
                                        <p:cTn id="17" dur="500"/>
                                        <p:tgtEl>
                                          <p:spTgt spid="5">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custDataLst>
              <p:tags r:id="rId1"/>
            </p:custDataLst>
          </p:nvPr>
        </p:nvSpPr>
        <p:spPr bwMode="auto">
          <a:xfrm>
            <a:off x="322263" y="819150"/>
            <a:ext cx="11642725" cy="3094038"/>
          </a:xfrm>
          <a:prstGeom prst="rect">
            <a:avLst/>
          </a:prstGeom>
          <a:noFill/>
          <a:ln w="9525">
            <a:noFill/>
            <a:miter lim="800000"/>
          </a:ln>
        </p:spPr>
        <p:txBody>
          <a:bodyPr>
            <a:spAutoFit/>
          </a:bodyPr>
          <a:lstStyle/>
          <a:p>
            <a:pPr>
              <a:lnSpc>
                <a:spcPct val="150000"/>
              </a:lnSpc>
            </a:pPr>
            <a:r>
              <a:rPr lang="zh-CN" altLang="en-US" sz="2600">
                <a:solidFill>
                  <a:srgbClr val="000000"/>
                </a:solidFill>
                <a:latin typeface="微软雅黑" pitchFamily="34" charset="-122"/>
                <a:ea typeface="微软雅黑" pitchFamily="34" charset="-122"/>
                <a:sym typeface="+mn-ea"/>
              </a:rPr>
              <a:t>在利用密度公式进行计算时，应注意以下两点：</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en-US" altLang="zh-CN"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质量、体积和密度应对应同一个物体。</a:t>
            </a:r>
          </a:p>
          <a:p>
            <a:pPr>
              <a:lnSpc>
                <a:spcPct val="150000"/>
              </a:lnSpc>
            </a:pPr>
            <a:r>
              <a:rPr lang="en-US" altLang="zh-CN"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2</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各物理量的单位一定要统一，一般有两种统一方法：</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en-US" altLang="zh-CN" sz="2600">
                <a:solidFill>
                  <a:srgbClr val="000000"/>
                </a:solidFill>
                <a:latin typeface="微软雅黑" pitchFamily="34" charset="-122"/>
                <a:ea typeface="微软雅黑" pitchFamily="34" charset="-122"/>
                <a:sym typeface="+mn-ea"/>
              </a:rPr>
              <a:t>①</a:t>
            </a:r>
            <a:r>
              <a:rPr lang="zh-CN" altLang="en-US" sz="2600">
                <a:solidFill>
                  <a:srgbClr val="000000"/>
                </a:solidFill>
                <a:latin typeface="微软雅黑" pitchFamily="34" charset="-122"/>
                <a:ea typeface="微软雅黑" pitchFamily="34" charset="-122"/>
                <a:sym typeface="+mn-ea"/>
              </a:rPr>
              <a:t>质量单位用千克</a:t>
            </a:r>
            <a:r>
              <a:rPr lang="en-US" altLang="zh-CN"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kg</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，体积单位用立方米</a:t>
            </a:r>
            <a:r>
              <a:rPr lang="en-US" altLang="zh-CN"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rPr>
              <a:t>m</a:t>
            </a:r>
            <a:r>
              <a:rPr lang="en-US" altLang="zh-CN" sz="2600" baseline="30000">
                <a:solidFill>
                  <a:srgbClr val="000000"/>
                </a:solidFill>
                <a:latin typeface="Times New Roman" panose="02020603050405020304" pitchFamily="18" charset="0"/>
                <a:ea typeface="微软雅黑" pitchFamily="34" charset="-122"/>
                <a:cs typeface="Times New Roman" pitchFamily="18" charset="0"/>
              </a:rPr>
              <a:t>3</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，则密度单位为千克</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米</a:t>
            </a:r>
            <a:r>
              <a:rPr lang="en-US" altLang="zh-CN" sz="2600" baseline="30000">
                <a:solidFill>
                  <a:srgbClr val="000000"/>
                </a:solidFill>
                <a:latin typeface="Times New Roman" panose="02020603050405020304" pitchFamily="18" charset="0"/>
                <a:ea typeface="微软雅黑" pitchFamily="34" charset="-122"/>
                <a:cs typeface="Times New Roman" pitchFamily="18" charset="0"/>
                <a:sym typeface="+mn-ea"/>
              </a:rPr>
              <a:t>3</a:t>
            </a:r>
            <a:r>
              <a:rPr lang="en-US" altLang="zh-CN"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rPr>
              <a:t>kg/m</a:t>
            </a:r>
            <a:r>
              <a:rPr lang="en-US" altLang="zh-CN" sz="2600" baseline="30000">
                <a:solidFill>
                  <a:srgbClr val="000000"/>
                </a:solidFill>
                <a:latin typeface="Times New Roman" panose="02020603050405020304" pitchFamily="18" charset="0"/>
                <a:ea typeface="微软雅黑" pitchFamily="34" charset="-122"/>
                <a:cs typeface="Times New Roman" pitchFamily="18" charset="0"/>
              </a:rPr>
              <a:t>3</a:t>
            </a:r>
            <a:r>
              <a:rPr lang="zh-CN" altLang="en-US" sz="2600">
                <a:solidFill>
                  <a:srgbClr val="000000"/>
                </a:solidFill>
                <a:latin typeface="微软雅黑" pitchFamily="34" charset="-122"/>
                <a:ea typeface="微软雅黑" pitchFamily="34" charset="-122"/>
              </a:rPr>
              <a:t>）</a:t>
            </a:r>
            <a:endParaRPr lang="en-US" altLang="zh-CN" sz="2600">
              <a:solidFill>
                <a:srgbClr val="000000"/>
              </a:solidFill>
              <a:latin typeface="微软雅黑" pitchFamily="34" charset="-122"/>
              <a:ea typeface="微软雅黑" pitchFamily="34" charset="-122"/>
            </a:endParaRPr>
          </a:p>
          <a:p>
            <a:pPr>
              <a:lnSpc>
                <a:spcPct val="150000"/>
              </a:lnSpc>
            </a:pPr>
            <a:r>
              <a:rPr lang="zh-CN" altLang="en-US" sz="2600">
                <a:solidFill>
                  <a:srgbClr val="000000"/>
                </a:solidFill>
                <a:latin typeface="微软雅黑" pitchFamily="34" charset="-122"/>
                <a:ea typeface="微软雅黑" pitchFamily="34" charset="-122"/>
              </a:rPr>
              <a:t>②</a:t>
            </a:r>
            <a:r>
              <a:rPr lang="zh-CN" altLang="en-US" sz="2600">
                <a:solidFill>
                  <a:srgbClr val="000000"/>
                </a:solidFill>
                <a:latin typeface="微软雅黑" pitchFamily="34" charset="-122"/>
                <a:ea typeface="微软雅黑" pitchFamily="34" charset="-122"/>
                <a:sym typeface="+mn-ea"/>
              </a:rPr>
              <a:t>质量单位用克</a:t>
            </a:r>
            <a:r>
              <a:rPr lang="en-US" altLang="zh-CN"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g</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，体积单位用立方厘米</a:t>
            </a:r>
            <a:r>
              <a:rPr lang="en-US" altLang="zh-CN"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c</a:t>
            </a:r>
            <a:r>
              <a:rPr lang="en-US" altLang="zh-CN" sz="2600">
                <a:solidFill>
                  <a:srgbClr val="000000"/>
                </a:solidFill>
                <a:latin typeface="Times New Roman" panose="02020603050405020304" pitchFamily="18" charset="0"/>
                <a:ea typeface="微软雅黑" pitchFamily="34" charset="-122"/>
                <a:cs typeface="Times New Roman" pitchFamily="18" charset="0"/>
              </a:rPr>
              <a:t>m</a:t>
            </a:r>
            <a:r>
              <a:rPr lang="en-US" altLang="zh-CN" sz="2600" baseline="30000">
                <a:solidFill>
                  <a:srgbClr val="000000"/>
                </a:solidFill>
                <a:latin typeface="Times New Roman" panose="02020603050405020304" pitchFamily="18" charset="0"/>
                <a:ea typeface="微软雅黑" pitchFamily="34" charset="-122"/>
                <a:cs typeface="Times New Roman" pitchFamily="18" charset="0"/>
              </a:rPr>
              <a:t>3</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，则密度单位为克</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厘米</a:t>
            </a:r>
            <a:r>
              <a:rPr lang="en-US" altLang="zh-CN" sz="2600" baseline="30000">
                <a:solidFill>
                  <a:srgbClr val="000000"/>
                </a:solidFill>
                <a:latin typeface="Times New Roman" panose="02020603050405020304" pitchFamily="18" charset="0"/>
                <a:ea typeface="微软雅黑" pitchFamily="34" charset="-122"/>
                <a:cs typeface="Times New Roman" pitchFamily="18" charset="0"/>
                <a:sym typeface="+mn-ea"/>
              </a:rPr>
              <a:t>3</a:t>
            </a:r>
            <a:r>
              <a:rPr lang="en-US" altLang="zh-CN"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rPr>
              <a:t>g/cm</a:t>
            </a:r>
            <a:r>
              <a:rPr lang="en-US" altLang="zh-CN" sz="2600" baseline="30000">
                <a:solidFill>
                  <a:srgbClr val="000000"/>
                </a:solidFill>
                <a:latin typeface="Times New Roman" panose="02020603050405020304" pitchFamily="18" charset="0"/>
                <a:ea typeface="微软雅黑" pitchFamily="34" charset="-122"/>
                <a:cs typeface="Times New Roman" pitchFamily="18" charset="0"/>
              </a:rPr>
              <a:t>3</a:t>
            </a:r>
            <a:r>
              <a:rPr lang="zh-CN" altLang="en-US" sz="2600">
                <a:solidFill>
                  <a:srgbClr val="000000"/>
                </a:solidFill>
                <a:latin typeface="微软雅黑" pitchFamily="34" charset="-122"/>
                <a:ea typeface="微软雅黑" pitchFamily="34" charset="-122"/>
              </a:rPr>
              <a:t>）</a:t>
            </a:r>
            <a:endParaRPr lang="en-US" altLang="zh-CN" sz="2600">
              <a:solidFill>
                <a:srgbClr val="000000"/>
              </a:solidFill>
              <a:latin typeface="微软雅黑" pitchFamily="34" charset="-122"/>
              <a:ea typeface="微软雅黑" pitchFamily="34" charset="-122"/>
            </a:endParaRPr>
          </a:p>
        </p:txBody>
      </p:sp>
      <p:sp>
        <p:nvSpPr>
          <p:cNvPr id="28674" name="矩形 4"/>
          <p:cNvSpPr>
            <a:spLocks noChangeArrowheads="1"/>
          </p:cNvSpPr>
          <p:nvPr>
            <p:custDataLst>
              <p:tags r:id="rId2"/>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8" name="圆角矩形 7"/>
          <p:cNvSpPr/>
          <p:nvPr>
            <p:custDataLst>
              <p:tags r:id="rId3"/>
            </p:custDataLst>
          </p:nvPr>
        </p:nvSpPr>
        <p:spPr>
          <a:xfrm>
            <a:off x="0" y="11113"/>
            <a:ext cx="1663700" cy="450850"/>
          </a:xfrm>
          <a:prstGeom prst="roundRect">
            <a:avLst>
              <a:gd name="adj" fmla="val 50000"/>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sym typeface="+mn-ea"/>
              </a:rPr>
              <a:t>特别提醒</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down)">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down)">
                                      <p:cBhvr>
                                        <p:cTn id="22" dur="500"/>
                                        <p:tgtEl>
                                          <p:spTgt spid="6">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down)">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矩形 1"/>
          <p:cNvSpPr>
            <a:spLocks noChangeArrowheads="1"/>
          </p:cNvSpPr>
          <p:nvPr>
            <p:custDataLst>
              <p:tags r:id="rId1"/>
            </p:custDataLst>
          </p:nvPr>
        </p:nvSpPr>
        <p:spPr bwMode="auto">
          <a:xfrm>
            <a:off x="363538" y="896938"/>
            <a:ext cx="11009312" cy="1892300"/>
          </a:xfrm>
          <a:prstGeom prst="rect">
            <a:avLst/>
          </a:prstGeom>
          <a:noFill/>
          <a:ln w="9525">
            <a:noFill/>
            <a:miter lim="800000"/>
          </a:ln>
        </p:spPr>
        <p:txBody>
          <a:bodyPr>
            <a:spAutoFit/>
          </a:bodyPr>
          <a:lstStyle/>
          <a:p>
            <a:pPr algn="just">
              <a:lnSpc>
                <a:spcPct val="150000"/>
              </a:lnSpc>
            </a:pPr>
            <a:r>
              <a:rPr lang="en-US" altLang="zh-CN" sz="2600" b="1">
                <a:latin typeface="楷体" pitchFamily="49" charset="-122"/>
                <a:ea typeface="楷体" pitchFamily="49" charset="-122"/>
              </a:rPr>
              <a:t>1.</a:t>
            </a:r>
            <a:r>
              <a:rPr lang="zh-CN" altLang="zh-CN" sz="2600" b="1">
                <a:latin typeface="楷体" pitchFamily="49" charset="-122"/>
                <a:ea typeface="楷体" pitchFamily="49" charset="-122"/>
              </a:rPr>
              <a:t>通过</a:t>
            </a:r>
            <a:r>
              <a:rPr lang="zh-CN" altLang="en-US" sz="2600" b="1">
                <a:latin typeface="楷体" pitchFamily="49" charset="-122"/>
                <a:ea typeface="楷体" pitchFamily="49" charset="-122"/>
              </a:rPr>
              <a:t>探究同种物质的质量与体积的关系，体会利用比值不变反映的数量关系来定义物理量的方法；</a:t>
            </a:r>
            <a:endParaRPr lang="en-US" altLang="zh-CN" sz="2600" b="1">
              <a:latin typeface="楷体" pitchFamily="49" charset="-122"/>
              <a:ea typeface="楷体" pitchFamily="49" charset="-122"/>
            </a:endParaRPr>
          </a:p>
          <a:p>
            <a:pPr algn="just">
              <a:lnSpc>
                <a:spcPct val="150000"/>
              </a:lnSpc>
            </a:pPr>
            <a:r>
              <a:rPr lang="en-US" altLang="zh-CN" sz="2600" b="1">
                <a:latin typeface="楷体" pitchFamily="49" charset="-122"/>
                <a:ea typeface="楷体" pitchFamily="49" charset="-122"/>
              </a:rPr>
              <a:t>2.</a:t>
            </a:r>
            <a:r>
              <a:rPr lang="zh-CN" altLang="zh-CN" sz="2600" b="1">
                <a:latin typeface="楷体" pitchFamily="49" charset="-122"/>
                <a:ea typeface="楷体" pitchFamily="49" charset="-122"/>
              </a:rPr>
              <a:t>通过</a:t>
            </a:r>
            <a:r>
              <a:rPr lang="zh-CN" altLang="en-US" sz="2600" b="1">
                <a:latin typeface="楷体" pitchFamily="49" charset="-122"/>
                <a:ea typeface="楷体" pitchFamily="49" charset="-122"/>
              </a:rPr>
              <a:t>阅读教材</a:t>
            </a:r>
            <a:r>
              <a:rPr lang="zh-CN" altLang="zh-CN" sz="2600" b="1">
                <a:latin typeface="楷体" pitchFamily="49" charset="-122"/>
                <a:ea typeface="楷体" pitchFamily="49" charset="-122"/>
              </a:rPr>
              <a:t>，掌握密度的定义、公式和单位，理解密度的物理意义。</a:t>
            </a:r>
          </a:p>
        </p:txBody>
      </p:sp>
      <p:sp>
        <p:nvSpPr>
          <p:cNvPr id="12" name="圆角矩形 11"/>
          <p:cNvSpPr/>
          <p:nvPr>
            <p:custDataLst>
              <p:tags r:id="rId2"/>
            </p:custDataLst>
          </p:nvPr>
        </p:nvSpPr>
        <p:spPr>
          <a:xfrm>
            <a:off x="363538" y="3044825"/>
            <a:ext cx="11009312" cy="1423988"/>
          </a:xfrm>
          <a:prstGeom prst="roundRect">
            <a:avLst>
              <a:gd name="adj" fmla="val 9099"/>
            </a:avLst>
          </a:prstGeom>
          <a:solidFill>
            <a:schemeClr val="bg1"/>
          </a:solid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en-US" altLang="zh-CN" sz="2600">
                <a:solidFill>
                  <a:schemeClr val="tx1"/>
                </a:solidFill>
                <a:sym typeface="+mn-ea"/>
              </a:rPr>
              <a:t>【</a:t>
            </a:r>
            <a:r>
              <a:rPr lang="zh-CN" altLang="en-US" sz="2600" b="1">
                <a:solidFill>
                  <a:schemeClr val="tx1"/>
                </a:solidFill>
                <a:sym typeface="+mn-ea"/>
              </a:rPr>
              <a:t>重点</a:t>
            </a:r>
            <a:r>
              <a:rPr lang="en-US" altLang="zh-CN" sz="2600">
                <a:solidFill>
                  <a:schemeClr val="tx1"/>
                </a:solidFill>
                <a:sym typeface="+mn-ea"/>
              </a:rPr>
              <a:t>】</a:t>
            </a:r>
            <a:r>
              <a:rPr lang="zh-CN" altLang="en-US" sz="2600">
                <a:solidFill>
                  <a:schemeClr val="tx1"/>
                </a:solidFill>
                <a:sym typeface="+mn-ea"/>
              </a:rPr>
              <a:t>实验探究同种物质的质量与体积的关系以及密度基本公式、定义；</a:t>
            </a:r>
            <a:endParaRPr lang="en-US" altLang="zh-CN" sz="2600">
              <a:solidFill>
                <a:schemeClr val="tx1"/>
              </a:solidFill>
              <a:sym typeface="+mn-ea"/>
            </a:endParaRPr>
          </a:p>
          <a:p>
            <a:pPr fontAlgn="auto">
              <a:lnSpc>
                <a:spcPct val="150000"/>
              </a:lnSpc>
              <a:spcBef>
                <a:spcPct val="0"/>
              </a:spcBef>
              <a:spcAft>
                <a:spcPct val="0"/>
              </a:spcAft>
              <a:defRPr/>
            </a:pPr>
            <a:r>
              <a:rPr lang="en-US" altLang="zh-CN" sz="2600">
                <a:solidFill>
                  <a:schemeClr val="tx1"/>
                </a:solidFill>
                <a:sym typeface="+mn-ea"/>
              </a:rPr>
              <a:t>【</a:t>
            </a:r>
            <a:r>
              <a:rPr lang="zh-CN" altLang="en-US" sz="2600" b="1">
                <a:solidFill>
                  <a:schemeClr val="tx1"/>
                </a:solidFill>
                <a:sym typeface="+mn-ea"/>
              </a:rPr>
              <a:t>难点</a:t>
            </a:r>
            <a:r>
              <a:rPr lang="en-US" altLang="zh-CN" sz="2600">
                <a:solidFill>
                  <a:schemeClr val="tx1"/>
                </a:solidFill>
                <a:sym typeface="+mn-ea"/>
              </a:rPr>
              <a:t>】</a:t>
            </a:r>
            <a:r>
              <a:rPr lang="zh-CN" altLang="en-US" sz="2600">
                <a:solidFill>
                  <a:schemeClr val="tx1"/>
                </a:solidFill>
                <a:latin typeface="Times New Roman" panose="02020603050405020304" pitchFamily="18" charset="0"/>
                <a:sym typeface="+mn-ea"/>
              </a:rPr>
              <a:t>理解密度的物理意义。</a:t>
            </a:r>
            <a:endParaRPr lang="zh-CN" altLang="en-US" sz="2600">
              <a:solidFill>
                <a:schemeClr val="tx1"/>
              </a:solidFill>
            </a:endParaRPr>
          </a:p>
        </p:txBody>
      </p:sp>
      <p:sp>
        <p:nvSpPr>
          <p:cNvPr id="9219" name="矩形 5"/>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学习目标</a:t>
            </a:r>
          </a:p>
        </p:txBody>
      </p:sp>
      <p:sp>
        <p:nvSpPr>
          <p:cNvPr id="7" name="圆角矩形 6"/>
          <p:cNvSpPr/>
          <p:nvPr>
            <p:custDataLst>
              <p:tags r:id="rId4"/>
            </p:custDataLst>
          </p:nvPr>
        </p:nvSpPr>
        <p:spPr>
          <a:xfrm>
            <a:off x="17463" y="14288"/>
            <a:ext cx="1549400" cy="42703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学习目标</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782638" y="1397000"/>
            <a:ext cx="10355262" cy="1293813"/>
          </a:xfrm>
          <a:prstGeom prst="rect">
            <a:avLst/>
          </a:prstGeom>
        </p:spPr>
        <p:txBody>
          <a:bodyPr>
            <a:spAutoFit/>
          </a:bodyPr>
          <a:lstStyle/>
          <a:p>
            <a:pPr algn="just" fontAlgn="auto">
              <a:lnSpc>
                <a:spcPct val="150000"/>
              </a:lnSpc>
              <a:spcBef>
                <a:spcPct val="0"/>
              </a:spcBef>
              <a:spcAft>
                <a:spcPct val="0"/>
              </a:spcAft>
              <a:defRPr/>
            </a:pPr>
            <a:r>
              <a:rPr lang="zh-CN" altLang="en-US" sz="2600">
                <a:solidFill>
                  <a:prstClr val="black"/>
                </a:solidFill>
                <a:latin typeface="+mn-lt"/>
                <a:ea typeface="+mn-ea"/>
                <a:sym typeface="+mn-ea"/>
              </a:rPr>
              <a:t>密度是物质的一种性质，单位体积的某种物质的质量。</a:t>
            </a:r>
            <a:r>
              <a:rPr lang="zh-CN" altLang="en-US" sz="2600">
                <a:solidFill>
                  <a:srgbClr val="000000"/>
                </a:solidFill>
                <a:latin typeface="+mn-lt"/>
                <a:ea typeface="+mn-ea"/>
              </a:rPr>
              <a:t>例如：水的密度是 </a:t>
            </a:r>
            <a:r>
              <a:rPr lang="en-US" altLang="zh-CN" sz="2600">
                <a:solidFill>
                  <a:srgbClr val="000000"/>
                </a:solidFill>
                <a:latin typeface="Times New Roman" panose="02020603050405020304" pitchFamily="18" charset="0"/>
                <a:ea typeface="+mn-ea"/>
                <a:cs typeface="Times New Roman" pitchFamily="18" charset="0"/>
              </a:rPr>
              <a:t>1.0×10</a:t>
            </a:r>
            <a:r>
              <a:rPr lang="en-US" altLang="zh-CN" sz="2600" baseline="30000">
                <a:solidFill>
                  <a:srgbClr val="000000"/>
                </a:solidFill>
                <a:latin typeface="Times New Roman" panose="02020603050405020304" pitchFamily="18" charset="0"/>
                <a:ea typeface="+mn-ea"/>
                <a:cs typeface="Times New Roman" pitchFamily="18" charset="0"/>
              </a:rPr>
              <a:t>3</a:t>
            </a:r>
            <a:r>
              <a:rPr lang="en-US" altLang="zh-CN" sz="2600">
                <a:solidFill>
                  <a:srgbClr val="000000"/>
                </a:solidFill>
                <a:latin typeface="Times New Roman" panose="02020603050405020304" pitchFamily="18" charset="0"/>
                <a:ea typeface="+mn-ea"/>
                <a:cs typeface="Times New Roman" pitchFamily="18" charset="0"/>
              </a:rPr>
              <a:t> kg/m</a:t>
            </a:r>
            <a:r>
              <a:rPr lang="en-US" altLang="zh-CN" sz="2600" baseline="30000">
                <a:solidFill>
                  <a:srgbClr val="000000"/>
                </a:solidFill>
                <a:latin typeface="Times New Roman" panose="02020603050405020304" pitchFamily="18" charset="0"/>
                <a:ea typeface="+mn-ea"/>
                <a:cs typeface="Times New Roman" pitchFamily="18" charset="0"/>
              </a:rPr>
              <a:t>3</a:t>
            </a:r>
            <a:r>
              <a:rPr lang="zh-CN" altLang="en-US" sz="2600">
                <a:solidFill>
                  <a:srgbClr val="000000"/>
                </a:solidFill>
                <a:latin typeface="Times New Roman" panose="02020603050405020304" pitchFamily="18" charset="0"/>
                <a:ea typeface="+mn-ea"/>
                <a:cs typeface="Times New Roman" pitchFamily="18" charset="0"/>
              </a:rPr>
              <a:t>，</a:t>
            </a:r>
            <a:r>
              <a:rPr lang="zh-CN" altLang="en-US" sz="2600">
                <a:solidFill>
                  <a:srgbClr val="000000"/>
                </a:solidFill>
                <a:latin typeface="+mn-lt"/>
                <a:ea typeface="+mn-ea"/>
              </a:rPr>
              <a:t>它表示：</a:t>
            </a:r>
            <a:r>
              <a:rPr lang="en-US" altLang="zh-CN" sz="2600">
                <a:solidFill>
                  <a:srgbClr val="FF0000"/>
                </a:solidFill>
                <a:latin typeface="Times New Roman" panose="02020603050405020304" pitchFamily="18" charset="0"/>
                <a:ea typeface="+mn-ea"/>
                <a:cs typeface="Times New Roman" pitchFamily="18" charset="0"/>
              </a:rPr>
              <a:t>1m</a:t>
            </a:r>
            <a:r>
              <a:rPr lang="en-US" altLang="zh-CN" sz="2600" baseline="30000">
                <a:solidFill>
                  <a:srgbClr val="FF0000"/>
                </a:solidFill>
                <a:latin typeface="Times New Roman" panose="02020603050405020304" pitchFamily="18" charset="0"/>
                <a:ea typeface="+mn-ea"/>
                <a:cs typeface="Times New Roman" pitchFamily="18" charset="0"/>
              </a:rPr>
              <a:t>3</a:t>
            </a:r>
            <a:r>
              <a:rPr lang="zh-CN" altLang="en-US" sz="2600">
                <a:solidFill>
                  <a:srgbClr val="FF0000"/>
                </a:solidFill>
                <a:latin typeface="+mn-ea"/>
                <a:ea typeface="+mn-ea"/>
              </a:rPr>
              <a:t>的水的质量是</a:t>
            </a:r>
            <a:r>
              <a:rPr lang="en-US" altLang="zh-CN" sz="2600">
                <a:solidFill>
                  <a:srgbClr val="FF0000"/>
                </a:solidFill>
                <a:latin typeface="Times New Roman" panose="02020603050405020304" pitchFamily="18" charset="0"/>
                <a:ea typeface="+mn-ea"/>
                <a:cs typeface="Times New Roman" pitchFamily="18" charset="0"/>
              </a:rPr>
              <a:t>1.0×10</a:t>
            </a:r>
            <a:r>
              <a:rPr lang="en-US" altLang="zh-CN" sz="2600" baseline="30000">
                <a:solidFill>
                  <a:srgbClr val="FF0000"/>
                </a:solidFill>
                <a:latin typeface="Times New Roman" panose="02020603050405020304" pitchFamily="18" charset="0"/>
                <a:ea typeface="+mn-ea"/>
                <a:cs typeface="Times New Roman" pitchFamily="18" charset="0"/>
              </a:rPr>
              <a:t>3</a:t>
            </a:r>
            <a:r>
              <a:rPr lang="en-US" altLang="zh-CN" sz="2600">
                <a:solidFill>
                  <a:srgbClr val="FF0000"/>
                </a:solidFill>
                <a:latin typeface="Times New Roman" panose="02020603050405020304" pitchFamily="18" charset="0"/>
                <a:ea typeface="+mn-ea"/>
                <a:cs typeface="Times New Roman" pitchFamily="18" charset="0"/>
              </a:rPr>
              <a:t> kg</a:t>
            </a:r>
          </a:p>
        </p:txBody>
      </p:sp>
      <p:sp>
        <p:nvSpPr>
          <p:cNvPr id="29698" name="矩形 2"/>
          <p:cNvSpPr>
            <a:spLocks noChangeArrowheads="1"/>
          </p:cNvSpPr>
          <p:nvPr>
            <p:custDataLst>
              <p:tags r:id="rId2"/>
            </p:custDataLst>
          </p:nvPr>
        </p:nvSpPr>
        <p:spPr bwMode="auto">
          <a:xfrm>
            <a:off x="463550" y="658813"/>
            <a:ext cx="3057525" cy="738187"/>
          </a:xfrm>
          <a:prstGeom prst="rect">
            <a:avLst/>
          </a:prstGeom>
          <a:noFill/>
          <a:ln w="9525">
            <a:noFill/>
            <a:miter lim="800000"/>
          </a:ln>
        </p:spPr>
        <p:txBody>
          <a:bodyPr wrap="none">
            <a:spAutoFit/>
          </a:bodyPr>
          <a:lstStyle/>
          <a:p>
            <a:pPr>
              <a:lnSpc>
                <a:spcPct val="150000"/>
              </a:lnSpc>
            </a:pPr>
            <a:r>
              <a:rPr lang="en-US" altLang="zh-CN" sz="2800" b="1">
                <a:solidFill>
                  <a:srgbClr val="000000"/>
                </a:solidFill>
                <a:latin typeface="Times New Roman" panose="02020603050405020304" pitchFamily="18" charset="0"/>
                <a:ea typeface="微软雅黑" pitchFamily="34" charset="-122"/>
                <a:cs typeface="Times New Roman" pitchFamily="18" charset="0"/>
                <a:sym typeface="+mn-ea"/>
              </a:rPr>
              <a:t>5. </a:t>
            </a:r>
            <a:r>
              <a:rPr lang="zh-CN" altLang="en-US" sz="2800" b="1">
                <a:solidFill>
                  <a:srgbClr val="000000"/>
                </a:solidFill>
                <a:latin typeface="微软雅黑" pitchFamily="34" charset="-122"/>
                <a:ea typeface="微软雅黑" pitchFamily="34" charset="-122"/>
                <a:sym typeface="+mn-ea"/>
              </a:rPr>
              <a:t>密度的物理意义</a:t>
            </a:r>
            <a:endParaRPr lang="en-US" altLang="zh-CN" sz="2800" b="1">
              <a:solidFill>
                <a:srgbClr val="000000"/>
              </a:solidFill>
              <a:latin typeface="微软雅黑" pitchFamily="34" charset="-122"/>
              <a:ea typeface="微软雅黑" pitchFamily="34" charset="-122"/>
              <a:sym typeface="+mn-ea"/>
            </a:endParaRPr>
          </a:p>
        </p:txBody>
      </p:sp>
      <p:sp>
        <p:nvSpPr>
          <p:cNvPr id="29699" name="矩形 9"/>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11" name="圆角矩形 10"/>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矩形 1"/>
          <p:cNvSpPr>
            <a:spLocks noChangeArrowheads="1"/>
          </p:cNvSpPr>
          <p:nvPr>
            <p:custDataLst>
              <p:tags r:id="rId1"/>
            </p:custDataLst>
          </p:nvPr>
        </p:nvSpPr>
        <p:spPr bwMode="auto">
          <a:xfrm>
            <a:off x="757238" y="722313"/>
            <a:ext cx="9250362" cy="3092450"/>
          </a:xfrm>
          <a:prstGeom prst="rect">
            <a:avLst/>
          </a:prstGeom>
          <a:noFill/>
          <a:ln w="9525">
            <a:noFill/>
            <a:miter lim="800000"/>
          </a:ln>
        </p:spPr>
        <p:txBody>
          <a:bodyPr>
            <a:spAutoFit/>
          </a:bodyPr>
          <a:lstStyle/>
          <a:p>
            <a:pPr algn="just">
              <a:lnSpc>
                <a:spcPct val="150000"/>
              </a:lnSpc>
            </a:pPr>
            <a:r>
              <a:rPr lang="zh-CN" altLang="en-US" sz="2600">
                <a:solidFill>
                  <a:srgbClr val="000000"/>
                </a:solidFill>
                <a:latin typeface="微软雅黑" pitchFamily="34" charset="-122"/>
                <a:ea typeface="微软雅黑" pitchFamily="34" charset="-122"/>
                <a:sym typeface="+mn-ea"/>
              </a:rPr>
              <a:t>关于密度，下列说法正确的是（         ）</a:t>
            </a:r>
          </a:p>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A. </a:t>
            </a:r>
            <a:r>
              <a:rPr lang="zh-CN" altLang="en-US" sz="2600">
                <a:solidFill>
                  <a:srgbClr val="000000"/>
                </a:solidFill>
                <a:latin typeface="微软雅黑" pitchFamily="34" charset="-122"/>
                <a:ea typeface="微软雅黑" pitchFamily="34" charset="-122"/>
                <a:sym typeface="+mn-ea"/>
              </a:rPr>
              <a:t>密度与物体的质量成正比，与物体的体积成反比</a:t>
            </a:r>
            <a:endParaRPr lang="en-US" altLang="zh-CN" sz="2600">
              <a:solidFill>
                <a:srgbClr val="000000"/>
              </a:solidFill>
              <a:latin typeface="微软雅黑" pitchFamily="34" charset="-122"/>
              <a:ea typeface="微软雅黑" pitchFamily="34" charset="-122"/>
              <a:sym typeface="+mn-ea"/>
            </a:endParaRPr>
          </a:p>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B. </a:t>
            </a:r>
            <a:r>
              <a:rPr lang="zh-CN" altLang="en-US" sz="2600">
                <a:solidFill>
                  <a:srgbClr val="000000"/>
                </a:solidFill>
                <a:latin typeface="微软雅黑" pitchFamily="34" charset="-122"/>
                <a:ea typeface="微软雅黑" pitchFamily="34" charset="-122"/>
                <a:sym typeface="+mn-ea"/>
              </a:rPr>
              <a:t>密度是物质的一种性质，与物体的质量和体积无关</a:t>
            </a:r>
            <a:endParaRPr lang="en-US" altLang="zh-CN" sz="2600">
              <a:solidFill>
                <a:srgbClr val="000000"/>
              </a:solidFill>
              <a:latin typeface="微软雅黑" pitchFamily="34" charset="-122"/>
              <a:ea typeface="微软雅黑" pitchFamily="34" charset="-122"/>
              <a:sym typeface="+mn-ea"/>
            </a:endParaRPr>
          </a:p>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C. </a:t>
            </a:r>
            <a:r>
              <a:rPr lang="zh-CN" altLang="en-US" sz="2600">
                <a:solidFill>
                  <a:srgbClr val="000000"/>
                </a:solidFill>
                <a:latin typeface="微软雅黑" pitchFamily="34" charset="-122"/>
                <a:ea typeface="微软雅黑" pitchFamily="34" charset="-122"/>
                <a:sym typeface="+mn-ea"/>
              </a:rPr>
              <a:t>密度与物质所处的物态无关</a:t>
            </a:r>
          </a:p>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D. </a:t>
            </a:r>
            <a:r>
              <a:rPr lang="zh-CN" altLang="en-US" sz="2600">
                <a:solidFill>
                  <a:srgbClr val="000000"/>
                </a:solidFill>
                <a:latin typeface="微软雅黑" pitchFamily="34" charset="-122"/>
                <a:ea typeface="微软雅黑" pitchFamily="34" charset="-122"/>
                <a:sym typeface="+mn-ea"/>
              </a:rPr>
              <a:t>密度与物体的温度无关</a:t>
            </a:r>
            <a:endParaRPr lang="en-US" altLang="zh-CN" sz="2600">
              <a:solidFill>
                <a:srgbClr val="000000"/>
              </a:solidFill>
              <a:latin typeface="微软雅黑" pitchFamily="34" charset="-122"/>
              <a:ea typeface="微软雅黑" pitchFamily="34" charset="-122"/>
              <a:sym typeface="+mn-ea"/>
            </a:endParaRPr>
          </a:p>
        </p:txBody>
      </p:sp>
      <p:sp>
        <p:nvSpPr>
          <p:cNvPr id="6" name="圆角矩形 5"/>
          <p:cNvSpPr/>
          <p:nvPr>
            <p:custDataLst>
              <p:tags r:id="rId2"/>
            </p:custDataLst>
          </p:nvPr>
        </p:nvSpPr>
        <p:spPr>
          <a:xfrm>
            <a:off x="0" y="25400"/>
            <a:ext cx="1844675" cy="403225"/>
          </a:xfrm>
          <a:prstGeom prst="roundRect">
            <a:avLst>
              <a:gd name="adj" fmla="val 50000"/>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sym typeface="+mn-ea"/>
              </a:rPr>
              <a:t>典型例题</a:t>
            </a:r>
            <a:r>
              <a:rPr lang="en-US" altLang="zh-CN" sz="2600" b="1">
                <a:solidFill>
                  <a:prstClr val="white"/>
                </a:solidFill>
                <a:sym typeface="+mn-ea"/>
              </a:rPr>
              <a:t>2</a:t>
            </a:r>
            <a:endParaRPr lang="en-US" sz="2600" b="1">
              <a:solidFill>
                <a:prstClr val="white"/>
              </a:solidFill>
              <a:sym typeface="+mn-ea"/>
            </a:endParaRPr>
          </a:p>
        </p:txBody>
      </p:sp>
      <p:sp>
        <p:nvSpPr>
          <p:cNvPr id="3" name="矩形 2"/>
          <p:cNvSpPr>
            <a:spLocks noChangeArrowheads="1"/>
          </p:cNvSpPr>
          <p:nvPr>
            <p:custDataLst>
              <p:tags r:id="rId3"/>
            </p:custDataLst>
          </p:nvPr>
        </p:nvSpPr>
        <p:spPr bwMode="auto">
          <a:xfrm>
            <a:off x="5748338" y="733425"/>
            <a:ext cx="407987" cy="692150"/>
          </a:xfrm>
          <a:prstGeom prst="rect">
            <a:avLst/>
          </a:prstGeom>
          <a:noFill/>
          <a:ln w="9525">
            <a:noFill/>
            <a:miter lim="800000"/>
          </a:ln>
        </p:spPr>
        <p:txBody>
          <a:bodyPr wrap="none">
            <a:spAutoFit/>
          </a:bodyPr>
          <a:lstStyle/>
          <a:p>
            <a:pPr algn="just">
              <a:lnSpc>
                <a:spcPct val="150000"/>
              </a:lnSpc>
            </a:pP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B</a:t>
            </a:r>
          </a:p>
        </p:txBody>
      </p:sp>
      <p:sp>
        <p:nvSpPr>
          <p:cNvPr id="7" name="矩形 2"/>
          <p:cNvSpPr/>
          <p:nvPr>
            <p:custDataLst>
              <p:tags r:id="rId4"/>
            </p:custDataLst>
          </p:nvPr>
        </p:nvSpPr>
        <p:spPr>
          <a:xfrm>
            <a:off x="693738" y="3913188"/>
            <a:ext cx="10110787" cy="2095500"/>
          </a:xfrm>
          <a:prstGeom prst="roundRect">
            <a:avLst/>
          </a:prstGeom>
          <a:solidFill>
            <a:schemeClr val="accent1">
              <a:lumMod val="20000"/>
              <a:lumOff val="80000"/>
            </a:schemeClr>
          </a:solidFill>
          <a:ln w="19050">
            <a:solidFill>
              <a:srgbClr val="0070C0"/>
            </a:solidFill>
            <a:prstDash val="sysDash"/>
          </a:ln>
        </p:spPr>
        <p:txBody>
          <a:bodyPr>
            <a:spAutoFit/>
          </a:bodyPr>
          <a:lstStyle/>
          <a:p>
            <a:pPr algn="just" fontAlgn="auto">
              <a:lnSpc>
                <a:spcPct val="150000"/>
              </a:lnSpc>
              <a:spcBef>
                <a:spcPct val="0"/>
              </a:spcBef>
              <a:spcAft>
                <a:spcPct val="0"/>
              </a:spcAft>
              <a:defRPr/>
            </a:pPr>
            <a:r>
              <a:rPr lang="zh-CN" altLang="en-US" sz="2600">
                <a:solidFill>
                  <a:srgbClr val="FF0000"/>
                </a:solidFill>
                <a:latin typeface="+mn-lt"/>
                <a:ea typeface="+mn-ea"/>
                <a:sym typeface="+mn-ea"/>
              </a:rPr>
              <a:t>解析：</a:t>
            </a:r>
            <a:r>
              <a:rPr lang="zh-CN" altLang="en-US" sz="2600">
                <a:solidFill>
                  <a:prstClr val="black"/>
                </a:solidFill>
                <a:latin typeface="+mn-lt"/>
                <a:ea typeface="+mn-ea"/>
                <a:sym typeface="+mn-ea"/>
              </a:rPr>
              <a:t>同一物质，其密度不随物体质量和体积的改变而改变；当物体所处的物态和温度改变时，物体的质量不变，而体积会发生改变，因此密度也会改变。</a:t>
            </a:r>
            <a:endParaRPr lang="en-US" altLang="zh-CN" sz="2600">
              <a:solidFill>
                <a:srgbClr val="FF0000"/>
              </a:solidFill>
              <a:latin typeface="Times New Roman" panose="02020603050405020304" pitchFamily="18" charset="0"/>
              <a:ea typeface="+mn-ea"/>
              <a:cs typeface="Times New Roman" pitchFamily="18"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836613" y="2533650"/>
            <a:ext cx="2749550" cy="1066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600">
                <a:solidFill>
                  <a:prstClr val="black"/>
                </a:solidFill>
                <a:cs typeface="微软雅黑" panose="020B0503020204020204" charset="-122"/>
                <a:sym typeface="+mn-ea"/>
              </a:rPr>
              <a:t>实验：探究质量和体积的关系</a:t>
            </a:r>
          </a:p>
        </p:txBody>
      </p:sp>
      <p:cxnSp>
        <p:nvCxnSpPr>
          <p:cNvPr id="9" name="直接箭头连接符 8"/>
          <p:cNvCxnSpPr/>
          <p:nvPr>
            <p:custDataLst>
              <p:tags r:id="rId2"/>
            </p:custDataLst>
          </p:nvPr>
        </p:nvCxnSpPr>
        <p:spPr>
          <a:xfrm>
            <a:off x="3592513" y="3082925"/>
            <a:ext cx="90487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1747" name="矩形 9"/>
          <p:cNvSpPr>
            <a:spLocks noChangeArrowheads="1"/>
          </p:cNvSpPr>
          <p:nvPr>
            <p:custDataLst>
              <p:tags r:id="rId3"/>
            </p:custDataLst>
          </p:nvPr>
        </p:nvSpPr>
        <p:spPr bwMode="auto">
          <a:xfrm>
            <a:off x="3595688" y="2589213"/>
            <a:ext cx="852487" cy="492125"/>
          </a:xfrm>
          <a:prstGeom prst="rect">
            <a:avLst/>
          </a:prstGeom>
          <a:noFill/>
          <a:ln w="9525">
            <a:noFill/>
            <a:miter lim="800000"/>
          </a:ln>
        </p:spPr>
        <p:txBody>
          <a:bodyPr wrap="none">
            <a:spAutoFit/>
          </a:bodyPr>
          <a:lstStyle/>
          <a:p>
            <a:r>
              <a:rPr lang="zh-CN" altLang="en-US" sz="2600">
                <a:solidFill>
                  <a:srgbClr val="000000"/>
                </a:solidFill>
                <a:latin typeface="微软雅黑" pitchFamily="34" charset="-122"/>
                <a:ea typeface="微软雅黑" pitchFamily="34" charset="-122"/>
                <a:sym typeface="+mn-ea"/>
              </a:rPr>
              <a:t>建立</a:t>
            </a:r>
            <a:endParaRPr lang="zh-CN" altLang="en-US" sz="2600">
              <a:latin typeface="微软雅黑" pitchFamily="34" charset="-122"/>
              <a:ea typeface="微软雅黑" pitchFamily="34" charset="-122"/>
            </a:endParaRPr>
          </a:p>
        </p:txBody>
      </p:sp>
      <p:sp>
        <p:nvSpPr>
          <p:cNvPr id="31748" name="矩形 10"/>
          <p:cNvSpPr>
            <a:spLocks noChangeArrowheads="1"/>
          </p:cNvSpPr>
          <p:nvPr>
            <p:custDataLst>
              <p:tags r:id="rId4"/>
            </p:custDataLst>
          </p:nvPr>
        </p:nvSpPr>
        <p:spPr bwMode="auto">
          <a:xfrm>
            <a:off x="3598863" y="2973388"/>
            <a:ext cx="852487" cy="622300"/>
          </a:xfrm>
          <a:prstGeom prst="rect">
            <a:avLst/>
          </a:prstGeom>
          <a:noFill/>
          <a:ln w="9525">
            <a:noFill/>
            <a:miter lim="800000"/>
          </a:ln>
        </p:spPr>
        <p:txBody>
          <a:bodyPr wrap="none">
            <a:spAutoFit/>
          </a:bodyPr>
          <a:lstStyle/>
          <a:p>
            <a:pPr>
              <a:lnSpc>
                <a:spcPct val="150000"/>
              </a:lnSpc>
            </a:pPr>
            <a:r>
              <a:rPr lang="zh-CN" altLang="en-US" sz="2600">
                <a:solidFill>
                  <a:srgbClr val="000000"/>
                </a:solidFill>
                <a:latin typeface="微软雅黑" pitchFamily="34" charset="-122"/>
                <a:ea typeface="微软雅黑" pitchFamily="34" charset="-122"/>
                <a:sym typeface="+mn-ea"/>
              </a:rPr>
              <a:t>概念</a:t>
            </a:r>
          </a:p>
        </p:txBody>
      </p:sp>
      <p:sp>
        <p:nvSpPr>
          <p:cNvPr id="12" name="圆角矩形 11"/>
          <p:cNvSpPr/>
          <p:nvPr>
            <p:custDataLst>
              <p:tags r:id="rId5"/>
            </p:custDataLst>
          </p:nvPr>
        </p:nvSpPr>
        <p:spPr>
          <a:xfrm>
            <a:off x="4514850" y="2806700"/>
            <a:ext cx="915988" cy="54927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600">
                <a:solidFill>
                  <a:prstClr val="black"/>
                </a:solidFill>
                <a:cs typeface="微软雅黑" panose="020B0503020204020204" charset="-122"/>
                <a:sym typeface="+mn-ea"/>
              </a:rPr>
              <a:t>密度</a:t>
            </a:r>
          </a:p>
        </p:txBody>
      </p:sp>
      <p:sp>
        <p:nvSpPr>
          <p:cNvPr id="13" name="左大括号 12"/>
          <p:cNvSpPr/>
          <p:nvPr>
            <p:custDataLst>
              <p:tags r:id="rId6"/>
            </p:custDataLst>
          </p:nvPr>
        </p:nvSpPr>
        <p:spPr>
          <a:xfrm>
            <a:off x="5481638" y="1565275"/>
            <a:ext cx="925512" cy="3054350"/>
          </a:xfrm>
          <a:prstGeom prst="leftBrace">
            <a:avLst>
              <a:gd name="adj1" fmla="val 0"/>
              <a:gd name="adj2" fmla="val 50000"/>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ct val="0"/>
              </a:spcBef>
              <a:spcAft>
                <a:spcPct val="0"/>
              </a:spcAft>
              <a:defRPr/>
            </a:pPr>
            <a:endParaRPr lang="zh-CN" altLang="en-US" sz="2600"/>
          </a:p>
        </p:txBody>
      </p:sp>
      <p:sp>
        <p:nvSpPr>
          <p:cNvPr id="19" name="圆角矩形 18"/>
          <p:cNvSpPr/>
          <p:nvPr>
            <p:custDataLst>
              <p:tags r:id="rId7"/>
            </p:custDataLst>
          </p:nvPr>
        </p:nvSpPr>
        <p:spPr>
          <a:xfrm>
            <a:off x="6419850" y="981075"/>
            <a:ext cx="4337050" cy="1096963"/>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600">
                <a:solidFill>
                  <a:prstClr val="black"/>
                </a:solidFill>
                <a:cs typeface="微软雅黑" panose="020B0503020204020204" charset="-122"/>
                <a:sym typeface="+mn-ea"/>
              </a:rPr>
              <a:t>定义：某种物质组成的物体的质量与它的体积之比</a:t>
            </a:r>
          </a:p>
        </p:txBody>
      </p:sp>
      <p:sp>
        <p:nvSpPr>
          <p:cNvPr id="20" name="圆角矩形 19"/>
          <p:cNvSpPr/>
          <p:nvPr>
            <p:custDataLst>
              <p:tags r:id="rId8"/>
            </p:custDataLst>
          </p:nvPr>
        </p:nvSpPr>
        <p:spPr>
          <a:xfrm>
            <a:off x="6407150" y="2489200"/>
            <a:ext cx="4741863" cy="1154113"/>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600">
                <a:solidFill>
                  <a:prstClr val="black"/>
                </a:solidFill>
                <a:cs typeface="微软雅黑" panose="020B0503020204020204" charset="-122"/>
                <a:sym typeface="+mn-ea"/>
              </a:rPr>
              <a:t>物理意义：是物质的一种特性，不同物质的密度一般不同</a:t>
            </a:r>
          </a:p>
        </p:txBody>
      </p:sp>
      <p:sp>
        <p:nvSpPr>
          <p:cNvPr id="21" name="圆角矩形 20"/>
          <p:cNvSpPr/>
          <p:nvPr>
            <p:custDataLst>
              <p:tags r:id="rId9"/>
            </p:custDataLst>
          </p:nvPr>
        </p:nvSpPr>
        <p:spPr>
          <a:xfrm>
            <a:off x="6403975" y="4219575"/>
            <a:ext cx="2849563" cy="696913"/>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2600">
                <a:solidFill>
                  <a:srgbClr val="000000"/>
                </a:solidFill>
                <a:sym typeface="+mn-ea"/>
              </a:rPr>
              <a:t>计算公式：</a:t>
            </a:r>
            <a:r>
              <a:rPr lang="en-US" altLang="zh-CN" sz="2600" i="1">
                <a:solidFill>
                  <a:srgbClr val="000000"/>
                </a:solidFill>
                <a:latin typeface="Times New Roman" panose="02020603050405020304" pitchFamily="18" charset="0"/>
                <a:cs typeface="Times New Roman" pitchFamily="18" charset="0"/>
                <a:sym typeface="+mn-ea"/>
              </a:rPr>
              <a:t>ρ</a:t>
            </a:r>
            <a:r>
              <a:rPr lang="en-US" altLang="zh-CN" sz="2600">
                <a:solidFill>
                  <a:srgbClr val="000000"/>
                </a:solidFill>
                <a:sym typeface="+mn-ea"/>
              </a:rPr>
              <a:t> =</a:t>
            </a:r>
            <a:endParaRPr lang="zh-CN" altLang="en-US" sz="2600">
              <a:solidFill>
                <a:srgbClr val="000000"/>
              </a:solidFill>
              <a:sym typeface="+mn-ea"/>
            </a:endParaRPr>
          </a:p>
        </p:txBody>
      </p:sp>
      <p:sp>
        <p:nvSpPr>
          <p:cNvPr id="22" name="圆角矩形 21"/>
          <p:cNvSpPr/>
          <p:nvPr>
            <p:custDataLst>
              <p:tags r:id="rId10"/>
            </p:custDataLst>
          </p:nvPr>
        </p:nvSpPr>
        <p:spPr>
          <a:xfrm>
            <a:off x="6573838" y="5094288"/>
            <a:ext cx="3121025" cy="566737"/>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spcBef>
                <a:spcPct val="0"/>
              </a:spcBef>
              <a:spcAft>
                <a:spcPct val="0"/>
              </a:spcAft>
              <a:defRPr/>
            </a:pPr>
            <a:r>
              <a:rPr lang="zh-CN" altLang="en-US" sz="2600">
                <a:solidFill>
                  <a:prstClr val="black"/>
                </a:solidFill>
                <a:cs typeface="微软雅黑" panose="020B0503020204020204" charset="-122"/>
                <a:sym typeface="+mn-ea"/>
              </a:rPr>
              <a:t>单位：</a:t>
            </a:r>
            <a:r>
              <a:rPr lang="en-US" altLang="zh-CN" sz="2600">
                <a:solidFill>
                  <a:prstClr val="black"/>
                </a:solidFill>
                <a:latin typeface="Times New Roman" panose="02020603050405020304" pitchFamily="18" charset="0"/>
                <a:cs typeface="Times New Roman" pitchFamily="18" charset="0"/>
                <a:sym typeface="+mn-ea"/>
              </a:rPr>
              <a:t>kg/m</a:t>
            </a:r>
            <a:r>
              <a:rPr lang="en-US" altLang="zh-CN" sz="2600" baseline="30000">
                <a:solidFill>
                  <a:prstClr val="black"/>
                </a:solidFill>
                <a:latin typeface="Times New Roman" panose="02020603050405020304" pitchFamily="18" charset="0"/>
                <a:cs typeface="Times New Roman" pitchFamily="18" charset="0"/>
                <a:sym typeface="+mn-ea"/>
              </a:rPr>
              <a:t>3</a:t>
            </a:r>
            <a:r>
              <a:rPr lang="zh-CN" altLang="en-US" sz="2600">
                <a:solidFill>
                  <a:prstClr val="black"/>
                </a:solidFill>
                <a:latin typeface="Times New Roman" panose="02020603050405020304" pitchFamily="18" charset="0"/>
                <a:cs typeface="Times New Roman" pitchFamily="18" charset="0"/>
                <a:sym typeface="+mn-ea"/>
              </a:rPr>
              <a:t>、</a:t>
            </a:r>
            <a:r>
              <a:rPr lang="en-US" altLang="zh-CN" sz="2600">
                <a:solidFill>
                  <a:prstClr val="black"/>
                </a:solidFill>
                <a:latin typeface="Times New Roman" panose="02020603050405020304" pitchFamily="18" charset="0"/>
                <a:cs typeface="Times New Roman" pitchFamily="18" charset="0"/>
                <a:sym typeface="+mn-ea"/>
              </a:rPr>
              <a:t>g/cm</a:t>
            </a:r>
            <a:r>
              <a:rPr lang="en-US" altLang="zh-CN" sz="2600" baseline="30000">
                <a:solidFill>
                  <a:prstClr val="black"/>
                </a:solidFill>
                <a:latin typeface="Times New Roman" panose="02020603050405020304" pitchFamily="18" charset="0"/>
                <a:cs typeface="Times New Roman" pitchFamily="18" charset="0"/>
                <a:sym typeface="+mn-ea"/>
              </a:rPr>
              <a:t>3</a:t>
            </a:r>
            <a:endParaRPr lang="zh-CN" altLang="en-US" sz="2600" baseline="30000">
              <a:solidFill>
                <a:prstClr val="black"/>
              </a:solidFill>
              <a:latin typeface="Times New Roman" panose="02020603050405020304" pitchFamily="18" charset="0"/>
              <a:cs typeface="Times New Roman" pitchFamily="18" charset="0"/>
            </a:endParaRPr>
          </a:p>
        </p:txBody>
      </p:sp>
      <p:cxnSp>
        <p:nvCxnSpPr>
          <p:cNvPr id="25" name="直接连接符 24"/>
          <p:cNvCxnSpPr/>
          <p:nvPr>
            <p:custDataLst>
              <p:tags r:id="rId11"/>
            </p:custDataLst>
          </p:nvPr>
        </p:nvCxnSpPr>
        <p:spPr>
          <a:xfrm>
            <a:off x="5938838" y="3081338"/>
            <a:ext cx="465137" cy="3175"/>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12"/>
            </p:custDataLst>
          </p:nvPr>
        </p:nvCxnSpPr>
        <p:spPr>
          <a:xfrm>
            <a:off x="5938838" y="5389563"/>
            <a:ext cx="635000" cy="1587"/>
          </a:xfrm>
          <a:prstGeom prst="line">
            <a:avLst/>
          </a:prstGeom>
        </p:spPr>
        <p:style>
          <a:lnRef idx="1">
            <a:schemeClr val="accent1"/>
          </a:lnRef>
          <a:fillRef idx="0">
            <a:schemeClr val="accent1"/>
          </a:fillRef>
          <a:effectRef idx="0">
            <a:schemeClr val="accent1"/>
          </a:effectRef>
          <a:fontRef idx="minor">
            <a:schemeClr val="tx1"/>
          </a:fontRef>
        </p:style>
      </p:cxnSp>
      <p:sp>
        <p:nvSpPr>
          <p:cNvPr id="31757" name="矩形 22"/>
          <p:cNvSpPr>
            <a:spLocks noChangeArrowheads="1"/>
          </p:cNvSpPr>
          <p:nvPr>
            <p:custDataLst>
              <p:tags r:id="rId1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课堂总结</a:t>
            </a:r>
          </a:p>
        </p:txBody>
      </p:sp>
      <p:sp>
        <p:nvSpPr>
          <p:cNvPr id="26" name="圆角矩形 25"/>
          <p:cNvSpPr/>
          <p:nvPr>
            <p:custDataLst>
              <p:tags r:id="rId1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课堂总结</a:t>
            </a:r>
          </a:p>
        </p:txBody>
      </p:sp>
      <p:cxnSp>
        <p:nvCxnSpPr>
          <p:cNvPr id="5" name="直接连接符 4"/>
          <p:cNvCxnSpPr/>
          <p:nvPr>
            <p:custDataLst>
              <p:tags r:id="rId15"/>
            </p:custDataLst>
          </p:nvPr>
        </p:nvCxnSpPr>
        <p:spPr>
          <a:xfrm flipH="1">
            <a:off x="5945188" y="4584700"/>
            <a:ext cx="0" cy="819150"/>
          </a:xfrm>
          <a:prstGeom prst="line">
            <a:avLst/>
          </a:prstGeom>
        </p:spPr>
        <p:style>
          <a:lnRef idx="1">
            <a:schemeClr val="accent1"/>
          </a:lnRef>
          <a:fillRef idx="0">
            <a:schemeClr val="accent1"/>
          </a:fillRef>
          <a:effectRef idx="0">
            <a:schemeClr val="accent1"/>
          </a:effectRef>
          <a:fontRef idx="minor">
            <a:schemeClr val="tx1"/>
          </a:fontRef>
        </p:style>
      </p:cxnSp>
      <p:sp>
        <p:nvSpPr>
          <p:cNvPr id="31760" name="文本框 5"/>
          <p:cNvSpPr txBox="1">
            <a:spLocks noChangeArrowheads="1"/>
          </p:cNvSpPr>
          <p:nvPr>
            <p:custDataLst>
              <p:tags r:id="rId16"/>
            </p:custDataLst>
          </p:nvPr>
        </p:nvSpPr>
        <p:spPr bwMode="auto">
          <a:xfrm>
            <a:off x="8693150" y="4141788"/>
            <a:ext cx="461963" cy="493712"/>
          </a:xfrm>
          <a:prstGeom prst="rect">
            <a:avLst/>
          </a:prstGeom>
          <a:noFill/>
          <a:ln w="9525">
            <a:noFill/>
            <a:miter lim="800000"/>
          </a:ln>
        </p:spPr>
        <p:txBody>
          <a:bodyPr>
            <a:spAutoFit/>
          </a:bodyPr>
          <a:lstStyle/>
          <a:p>
            <a:r>
              <a:rPr lang="en-US" altLang="zh-CN" sz="2600" i="1">
                <a:latin typeface="Times New Roman" panose="02020603050405020304" pitchFamily="18" charset="0"/>
                <a:ea typeface="微软雅黑" pitchFamily="34" charset="-122"/>
                <a:cs typeface="Times New Roman" pitchFamily="18" charset="0"/>
              </a:rPr>
              <a:t>m</a:t>
            </a:r>
            <a:endParaRPr lang="zh-CN" altLang="en-US" sz="2600" i="1">
              <a:latin typeface="Times New Roman" panose="02020603050405020304" pitchFamily="18" charset="0"/>
              <a:ea typeface="微软雅黑" pitchFamily="34" charset="-122"/>
              <a:cs typeface="Times New Roman" pitchFamily="18" charset="0"/>
            </a:endParaRPr>
          </a:p>
        </p:txBody>
      </p:sp>
      <p:cxnSp>
        <p:nvCxnSpPr>
          <p:cNvPr id="14" name="直接连接符 13"/>
          <p:cNvCxnSpPr/>
          <p:nvPr>
            <p:custDataLst>
              <p:tags r:id="rId17"/>
            </p:custDataLst>
          </p:nvPr>
        </p:nvCxnSpPr>
        <p:spPr>
          <a:xfrm>
            <a:off x="8682038" y="4591050"/>
            <a:ext cx="3968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762" name="文本框 26"/>
          <p:cNvSpPr txBox="1">
            <a:spLocks noChangeArrowheads="1"/>
          </p:cNvSpPr>
          <p:nvPr>
            <p:custDataLst>
              <p:tags r:id="rId18"/>
            </p:custDataLst>
          </p:nvPr>
        </p:nvSpPr>
        <p:spPr bwMode="auto">
          <a:xfrm>
            <a:off x="8659813" y="4525963"/>
            <a:ext cx="461962" cy="493712"/>
          </a:xfrm>
          <a:prstGeom prst="rect">
            <a:avLst/>
          </a:prstGeom>
          <a:noFill/>
          <a:ln w="9525">
            <a:noFill/>
            <a:miter lim="800000"/>
          </a:ln>
        </p:spPr>
        <p:txBody>
          <a:bodyPr>
            <a:spAutoFit/>
          </a:bodyPr>
          <a:lstStyle/>
          <a:p>
            <a:r>
              <a:rPr lang="en-US" altLang="zh-CN" sz="2600" i="1">
                <a:latin typeface="Times New Roman" panose="02020603050405020304" pitchFamily="18" charset="0"/>
                <a:ea typeface="微软雅黑" pitchFamily="34" charset="-122"/>
                <a:cs typeface="Times New Roman" pitchFamily="18" charset="0"/>
              </a:rPr>
              <a:t>V</a:t>
            </a:r>
            <a:endParaRPr lang="zh-CN" altLang="en-US" sz="2600" i="1">
              <a:latin typeface="Times New Roman" panose="02020603050405020304" pitchFamily="18" charset="0"/>
              <a:ea typeface="微软雅黑" pitchFamily="34" charset="-122"/>
              <a:cs typeface="Times New Roman" pitchFamily="18"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矩形 1"/>
          <p:cNvSpPr>
            <a:spLocks noChangeArrowheads="1"/>
          </p:cNvSpPr>
          <p:nvPr>
            <p:custDataLst>
              <p:tags r:id="rId1"/>
            </p:custDataLst>
          </p:nvPr>
        </p:nvSpPr>
        <p:spPr bwMode="auto">
          <a:xfrm>
            <a:off x="550863" y="966788"/>
            <a:ext cx="10618787" cy="1892300"/>
          </a:xfrm>
          <a:prstGeom prst="rect">
            <a:avLst/>
          </a:prstGeom>
          <a:noFill/>
          <a:ln w="9525">
            <a:noFill/>
            <a:miter lim="800000"/>
          </a:ln>
        </p:spPr>
        <p:txBody>
          <a:bodyPr>
            <a:spAutoFit/>
          </a:bodyPr>
          <a:lstStyle/>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 </a:t>
            </a:r>
            <a:r>
              <a:rPr lang="zh-CN" altLang="en-US" sz="2600">
                <a:solidFill>
                  <a:srgbClr val="000000"/>
                </a:solidFill>
                <a:latin typeface="微软雅黑" pitchFamily="34" charset="-122"/>
                <a:ea typeface="微软雅黑" pitchFamily="34" charset="-122"/>
                <a:sym typeface="+mn-ea"/>
              </a:rPr>
              <a:t>张鹏家买了一桶食用油，用去一半后，剩下的食用油的密度</a:t>
            </a:r>
            <a:r>
              <a:rPr lang="en-US" altLang="zh-CN" sz="2600" baseline="-25000">
                <a:solidFill>
                  <a:srgbClr val="000000"/>
                </a:solidFill>
                <a:latin typeface="微软雅黑" pitchFamily="34" charset="-122"/>
                <a:ea typeface="微软雅黑" pitchFamily="34" charset="-122"/>
                <a:sym typeface="+mn-ea"/>
              </a:rPr>
              <a:t>_____________ </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选填“变大”“变小”或“不变”</a:t>
            </a:r>
            <a:r>
              <a:rPr lang="en-US" altLang="zh-CN" sz="2600">
                <a:solidFill>
                  <a:srgbClr val="000000"/>
                </a:solidFill>
                <a:latin typeface="微软雅黑" pitchFamily="34" charset="-122"/>
                <a:ea typeface="微软雅黑" pitchFamily="34" charset="-122"/>
                <a:sym typeface="+mn-ea"/>
              </a:rPr>
              <a:t>) </a:t>
            </a:r>
            <a:r>
              <a:rPr lang="zh-CN" altLang="en-US" sz="2600">
                <a:solidFill>
                  <a:srgbClr val="000000"/>
                </a:solidFill>
                <a:latin typeface="微软雅黑" pitchFamily="34" charset="-122"/>
                <a:ea typeface="微软雅黑" pitchFamily="34" charset="-122"/>
                <a:sym typeface="+mn-ea"/>
              </a:rPr>
              <a:t>，食用油的密度是</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0.8×10</a:t>
            </a:r>
            <a:r>
              <a:rPr lang="en-US" altLang="zh-CN" sz="2600" baseline="30000">
                <a:solidFill>
                  <a:srgbClr val="000000"/>
                </a:solidFill>
                <a:latin typeface="Times New Roman" panose="02020603050405020304" pitchFamily="18" charset="0"/>
                <a:ea typeface="微软雅黑" pitchFamily="34" charset="-122"/>
                <a:cs typeface="Times New Roman" pitchFamily="18" charset="0"/>
                <a:sym typeface="+mn-ea"/>
              </a:rPr>
              <a:t>3</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kg/m</a:t>
            </a:r>
            <a:r>
              <a:rPr lang="en-US" altLang="zh-CN" sz="2600" baseline="30000">
                <a:solidFill>
                  <a:srgbClr val="000000"/>
                </a:solidFill>
                <a:latin typeface="Times New Roman" panose="02020603050405020304" pitchFamily="18" charset="0"/>
                <a:ea typeface="微软雅黑" pitchFamily="34" charset="-122"/>
                <a:cs typeface="Times New Roman" pitchFamily="18" charset="0"/>
                <a:sym typeface="+mn-ea"/>
              </a:rPr>
              <a:t>3</a:t>
            </a:r>
            <a:r>
              <a:rPr lang="zh-CN" altLang="en-US" sz="2600">
                <a:solidFill>
                  <a:srgbClr val="000000"/>
                </a:solidFill>
                <a:latin typeface="微软雅黑" pitchFamily="34" charset="-122"/>
                <a:ea typeface="微软雅黑" pitchFamily="34" charset="-122"/>
                <a:sym typeface="+mn-ea"/>
              </a:rPr>
              <a:t>，表示的物理意义是</a:t>
            </a:r>
            <a:r>
              <a:rPr lang="en-US" altLang="zh-CN" sz="2600">
                <a:solidFill>
                  <a:srgbClr val="000000"/>
                </a:solidFill>
                <a:latin typeface="微软雅黑" pitchFamily="34" charset="-122"/>
                <a:ea typeface="微软雅黑" pitchFamily="34" charset="-122"/>
                <a:sym typeface="+mn-ea"/>
              </a:rPr>
              <a:t>______________________________________</a:t>
            </a:r>
            <a:r>
              <a:rPr lang="zh-CN" altLang="en-US" sz="2600">
                <a:solidFill>
                  <a:srgbClr val="000000"/>
                </a:solidFill>
                <a:latin typeface="微软雅黑" pitchFamily="34" charset="-122"/>
                <a:ea typeface="微软雅黑" pitchFamily="34" charset="-122"/>
                <a:sym typeface="+mn-ea"/>
              </a:rPr>
              <a:t>。</a:t>
            </a:r>
            <a:endParaRPr lang="zh-CN" altLang="en-US" sz="2600">
              <a:solidFill>
                <a:srgbClr val="000000"/>
              </a:solidFill>
              <a:latin typeface="微软雅黑" pitchFamily="34" charset="-122"/>
              <a:ea typeface="微软雅黑" pitchFamily="34" charset="-122"/>
            </a:endParaRPr>
          </a:p>
        </p:txBody>
      </p:sp>
      <p:sp>
        <p:nvSpPr>
          <p:cNvPr id="7" name="文本框 6"/>
          <p:cNvSpPr txBox="1">
            <a:spLocks noChangeArrowheads="1"/>
          </p:cNvSpPr>
          <p:nvPr>
            <p:custDataLst>
              <p:tags r:id="rId2"/>
            </p:custDataLst>
          </p:nvPr>
        </p:nvSpPr>
        <p:spPr bwMode="auto">
          <a:xfrm>
            <a:off x="631825" y="3405188"/>
            <a:ext cx="10458450" cy="1292225"/>
          </a:xfrm>
          <a:prstGeom prst="rect">
            <a:avLst/>
          </a:prstGeom>
          <a:noFill/>
          <a:ln w="9525">
            <a:noFill/>
            <a:miter lim="800000"/>
          </a:ln>
        </p:spPr>
        <p:txBody>
          <a:bodyPr>
            <a:spAutoFit/>
          </a:bodyPr>
          <a:lstStyle/>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2.</a:t>
            </a:r>
            <a:r>
              <a:rPr lang="zh-CN" altLang="en-US" sz="2600">
                <a:solidFill>
                  <a:srgbClr val="000000"/>
                </a:solidFill>
                <a:latin typeface="微软雅黑" pitchFamily="34" charset="-122"/>
                <a:ea typeface="微软雅黑" pitchFamily="34" charset="-122"/>
                <a:sym typeface="+mn-ea"/>
              </a:rPr>
              <a:t>冰的密度为</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0.9×10</a:t>
            </a:r>
            <a:r>
              <a:rPr lang="en-US" altLang="zh-CN" sz="2600" baseline="30000">
                <a:solidFill>
                  <a:srgbClr val="000000"/>
                </a:solidFill>
                <a:latin typeface="Times New Roman" panose="02020603050405020304" pitchFamily="18" charset="0"/>
                <a:ea typeface="微软雅黑" pitchFamily="34" charset="-122"/>
                <a:cs typeface="Times New Roman" pitchFamily="18" charset="0"/>
                <a:sym typeface="+mn-ea"/>
              </a:rPr>
              <a:t>3</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kg</a:t>
            </a:r>
            <a:r>
              <a:rPr lang="zh-CN" altLang="en-US" sz="2600">
                <a:solidFill>
                  <a:srgbClr val="000000"/>
                </a:solidFill>
                <a:latin typeface="Times New Roman" panose="02020603050405020304" pitchFamily="18" charset="0"/>
                <a:ea typeface="微软雅黑" pitchFamily="34" charset="-122"/>
                <a:cs typeface="Times New Roman" pitchFamily="18" charset="0"/>
                <a:sym typeface="+mn-ea"/>
              </a:rPr>
              <a:t> </a:t>
            </a:r>
            <a:r>
              <a:rPr lang="zh-CN" altLang="en-US" sz="2600">
                <a:solidFill>
                  <a:srgbClr val="000000"/>
                </a:solidFill>
                <a:latin typeface="微软雅黑" pitchFamily="34" charset="-122"/>
                <a:ea typeface="微软雅黑" pitchFamily="34" charset="-122"/>
                <a:sym typeface="+mn-ea"/>
              </a:rPr>
              <a:t>，表示的物理意义是</a:t>
            </a:r>
            <a:r>
              <a:rPr lang="en-US" altLang="zh-CN" sz="2600">
                <a:solidFill>
                  <a:srgbClr val="000000"/>
                </a:solidFill>
                <a:latin typeface="微软雅黑" pitchFamily="34" charset="-122"/>
                <a:ea typeface="微软雅黑" pitchFamily="34" charset="-122"/>
                <a:sym typeface="+mn-ea"/>
              </a:rPr>
              <a:t>________________ ____________________</a:t>
            </a:r>
            <a:r>
              <a:rPr lang="zh-CN" altLang="en-US" sz="2600">
                <a:solidFill>
                  <a:srgbClr val="000000"/>
                </a:solidFill>
                <a:latin typeface="微软雅黑" pitchFamily="34" charset="-122"/>
                <a:ea typeface="微软雅黑" pitchFamily="34" charset="-122"/>
                <a:sym typeface="+mn-ea"/>
              </a:rPr>
              <a:t>，那么体积为</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2m</a:t>
            </a:r>
            <a:r>
              <a:rPr lang="en-US" altLang="zh-CN" sz="2600" baseline="30000">
                <a:solidFill>
                  <a:srgbClr val="000000"/>
                </a:solidFill>
                <a:latin typeface="Times New Roman" panose="02020603050405020304" pitchFamily="18" charset="0"/>
                <a:ea typeface="微软雅黑" pitchFamily="34" charset="-122"/>
                <a:cs typeface="Times New Roman" pitchFamily="18" charset="0"/>
                <a:sym typeface="+mn-ea"/>
              </a:rPr>
              <a:t>3</a:t>
            </a:r>
            <a:r>
              <a:rPr lang="zh-CN" altLang="en-US" sz="2600">
                <a:solidFill>
                  <a:srgbClr val="000000"/>
                </a:solidFill>
                <a:latin typeface="微软雅黑" pitchFamily="34" charset="-122"/>
                <a:ea typeface="微软雅黑" pitchFamily="34" charset="-122"/>
                <a:sym typeface="+mn-ea"/>
              </a:rPr>
              <a:t>的冰的质量为</a:t>
            </a:r>
            <a:r>
              <a:rPr lang="en-US" altLang="zh-CN" sz="2600">
                <a:solidFill>
                  <a:srgbClr val="000000"/>
                </a:solidFill>
                <a:latin typeface="微软雅黑" pitchFamily="34" charset="-122"/>
                <a:ea typeface="微软雅黑" pitchFamily="34" charset="-122"/>
                <a:sym typeface="+mn-ea"/>
              </a:rPr>
              <a:t>__________ </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kg</a:t>
            </a:r>
            <a:r>
              <a:rPr lang="zh-CN" altLang="en-US" sz="2600">
                <a:solidFill>
                  <a:srgbClr val="000000"/>
                </a:solidFill>
                <a:latin typeface="微软雅黑" pitchFamily="34" charset="-122"/>
                <a:ea typeface="微软雅黑" pitchFamily="34" charset="-122"/>
                <a:sym typeface="+mn-ea"/>
              </a:rPr>
              <a:t>。</a:t>
            </a:r>
            <a:endParaRPr lang="en-US" altLang="zh-CN" sz="2600">
              <a:solidFill>
                <a:srgbClr val="000000"/>
              </a:solidFill>
              <a:latin typeface="微软雅黑" pitchFamily="34" charset="-122"/>
              <a:ea typeface="微软雅黑" pitchFamily="34" charset="-122"/>
              <a:sym typeface="+mn-ea"/>
            </a:endParaRPr>
          </a:p>
        </p:txBody>
      </p:sp>
      <p:sp>
        <p:nvSpPr>
          <p:cNvPr id="10" name="矩形 9"/>
          <p:cNvSpPr>
            <a:spLocks noChangeArrowheads="1"/>
          </p:cNvSpPr>
          <p:nvPr>
            <p:custDataLst>
              <p:tags r:id="rId3"/>
            </p:custDataLst>
          </p:nvPr>
        </p:nvSpPr>
        <p:spPr bwMode="auto">
          <a:xfrm>
            <a:off x="942975" y="3910013"/>
            <a:ext cx="3092450" cy="620712"/>
          </a:xfrm>
          <a:prstGeom prst="rect">
            <a:avLst/>
          </a:prstGeom>
          <a:noFill/>
          <a:ln w="9525">
            <a:noFill/>
            <a:miter lim="800000"/>
          </a:ln>
        </p:spPr>
        <p:txBody>
          <a:bodyPr>
            <a:spAutoFit/>
          </a:bodyPr>
          <a:lstStyle/>
          <a:p>
            <a:pPr>
              <a:lnSpc>
                <a:spcPct val="150000"/>
              </a:lnSpc>
            </a:pPr>
            <a:r>
              <a:rPr lang="zh-CN" altLang="en-US" sz="2600">
                <a:solidFill>
                  <a:srgbClr val="FF0000"/>
                </a:solidFill>
                <a:latin typeface="微软雅黑" pitchFamily="34" charset="-122"/>
                <a:ea typeface="微软雅黑" pitchFamily="34" charset="-122"/>
                <a:sym typeface="+mn-ea"/>
              </a:rPr>
              <a:t>质量为</a:t>
            </a: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0.9×10</a:t>
            </a:r>
            <a:r>
              <a:rPr lang="en-US" altLang="zh-CN" sz="2600" baseline="30000">
                <a:solidFill>
                  <a:srgbClr val="FF0000"/>
                </a:solidFill>
                <a:latin typeface="Times New Roman" panose="02020603050405020304" pitchFamily="18" charset="0"/>
                <a:ea typeface="微软雅黑" pitchFamily="34" charset="-122"/>
                <a:cs typeface="Times New Roman" pitchFamily="18" charset="0"/>
                <a:sym typeface="+mn-ea"/>
              </a:rPr>
              <a:t>3</a:t>
            </a: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kg</a:t>
            </a:r>
            <a:r>
              <a:rPr lang="en-US" altLang="zh-CN" sz="2600">
                <a:solidFill>
                  <a:srgbClr val="FF0000"/>
                </a:solidFill>
                <a:latin typeface="微软雅黑" pitchFamily="34" charset="-122"/>
                <a:ea typeface="微软雅黑" pitchFamily="34" charset="-122"/>
                <a:sym typeface="+mn-ea"/>
              </a:rPr>
              <a:t> </a:t>
            </a:r>
            <a:endParaRPr lang="zh-CN" altLang="en-US" sz="2600">
              <a:solidFill>
                <a:srgbClr val="FF0000"/>
              </a:solidFill>
              <a:latin typeface="微软雅黑" pitchFamily="34" charset="-122"/>
              <a:ea typeface="微软雅黑" pitchFamily="34" charset="-122"/>
            </a:endParaRPr>
          </a:p>
        </p:txBody>
      </p:sp>
      <p:sp>
        <p:nvSpPr>
          <p:cNvPr id="12" name="矩形 11"/>
          <p:cNvSpPr>
            <a:spLocks noChangeArrowheads="1"/>
          </p:cNvSpPr>
          <p:nvPr>
            <p:custDataLst>
              <p:tags r:id="rId4"/>
            </p:custDataLst>
          </p:nvPr>
        </p:nvSpPr>
        <p:spPr bwMode="auto">
          <a:xfrm>
            <a:off x="8732838" y="3487738"/>
            <a:ext cx="2184400" cy="492125"/>
          </a:xfrm>
          <a:prstGeom prst="rect">
            <a:avLst/>
          </a:prstGeom>
          <a:noFill/>
          <a:ln w="9525">
            <a:noFill/>
            <a:miter lim="800000"/>
          </a:ln>
        </p:spPr>
        <p:txBody>
          <a:bodyPr wrap="none">
            <a:spAutoFit/>
          </a:bodyPr>
          <a:lstStyle/>
          <a:p>
            <a:r>
              <a:rPr lang="zh-CN" altLang="en-US" sz="2600">
                <a:solidFill>
                  <a:srgbClr val="FF0000"/>
                </a:solidFill>
                <a:latin typeface="微软雅黑" pitchFamily="34" charset="-122"/>
                <a:ea typeface="微软雅黑" pitchFamily="34" charset="-122"/>
                <a:sym typeface="+mn-ea"/>
              </a:rPr>
              <a:t>每立方米冰的</a:t>
            </a:r>
            <a:endParaRPr lang="zh-CN" altLang="en-US" sz="2600">
              <a:solidFill>
                <a:srgbClr val="FF0000"/>
              </a:solidFill>
              <a:latin typeface="微软雅黑" pitchFamily="34" charset="-122"/>
              <a:ea typeface="微软雅黑" pitchFamily="34" charset="-122"/>
            </a:endParaRPr>
          </a:p>
        </p:txBody>
      </p:sp>
      <p:sp>
        <p:nvSpPr>
          <p:cNvPr id="13" name="矩形 12"/>
          <p:cNvSpPr>
            <a:spLocks noChangeArrowheads="1"/>
          </p:cNvSpPr>
          <p:nvPr>
            <p:custDataLst>
              <p:tags r:id="rId5"/>
            </p:custDataLst>
          </p:nvPr>
        </p:nvSpPr>
        <p:spPr bwMode="auto">
          <a:xfrm>
            <a:off x="8331200" y="4113213"/>
            <a:ext cx="1292225" cy="492125"/>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1.8×10</a:t>
            </a:r>
            <a:r>
              <a:rPr lang="en-US" altLang="zh-CN" sz="2600" baseline="30000">
                <a:solidFill>
                  <a:srgbClr val="FF0000"/>
                </a:solidFill>
                <a:latin typeface="Times New Roman" panose="02020603050405020304" pitchFamily="18" charset="0"/>
                <a:ea typeface="微软雅黑" pitchFamily="34" charset="-122"/>
                <a:cs typeface="Times New Roman" pitchFamily="18" charset="0"/>
                <a:sym typeface="+mn-ea"/>
              </a:rPr>
              <a:t>3</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sp>
        <p:nvSpPr>
          <p:cNvPr id="14" name="矩形 13"/>
          <p:cNvSpPr>
            <a:spLocks noChangeArrowheads="1"/>
          </p:cNvSpPr>
          <p:nvPr>
            <p:custDataLst>
              <p:tags r:id="rId6"/>
            </p:custDataLst>
          </p:nvPr>
        </p:nvSpPr>
        <p:spPr bwMode="auto">
          <a:xfrm>
            <a:off x="9964738" y="1092200"/>
            <a:ext cx="850900" cy="492125"/>
          </a:xfrm>
          <a:prstGeom prst="rect">
            <a:avLst/>
          </a:prstGeom>
          <a:noFill/>
          <a:ln w="9525">
            <a:noFill/>
            <a:miter lim="800000"/>
          </a:ln>
        </p:spPr>
        <p:txBody>
          <a:bodyPr wrap="none">
            <a:spAutoFit/>
          </a:bodyPr>
          <a:lstStyle/>
          <a:p>
            <a:r>
              <a:rPr lang="zh-CN" altLang="en-US" sz="2600">
                <a:solidFill>
                  <a:srgbClr val="FF0000"/>
                </a:solidFill>
                <a:latin typeface="微软雅黑" pitchFamily="34" charset="-122"/>
                <a:ea typeface="微软雅黑" pitchFamily="34" charset="-122"/>
                <a:sym typeface="+mn-ea"/>
              </a:rPr>
              <a:t>不变</a:t>
            </a:r>
            <a:endParaRPr lang="zh-CN" altLang="en-US" sz="2600">
              <a:solidFill>
                <a:srgbClr val="FF0000"/>
              </a:solidFill>
              <a:latin typeface="微软雅黑" pitchFamily="34" charset="-122"/>
              <a:ea typeface="微软雅黑" pitchFamily="34" charset="-122"/>
            </a:endParaRPr>
          </a:p>
        </p:txBody>
      </p:sp>
      <p:sp>
        <p:nvSpPr>
          <p:cNvPr id="15" name="矩形 14"/>
          <p:cNvSpPr>
            <a:spLocks noChangeArrowheads="1"/>
          </p:cNvSpPr>
          <p:nvPr>
            <p:custDataLst>
              <p:tags r:id="rId7"/>
            </p:custDataLst>
          </p:nvPr>
        </p:nvSpPr>
        <p:spPr bwMode="auto">
          <a:xfrm>
            <a:off x="3530600" y="2116138"/>
            <a:ext cx="5010150" cy="692150"/>
          </a:xfrm>
          <a:prstGeom prst="rect">
            <a:avLst/>
          </a:prstGeom>
          <a:noFill/>
          <a:ln w="9525">
            <a:noFill/>
            <a:miter lim="800000"/>
          </a:ln>
        </p:spPr>
        <p:txBody>
          <a:bodyPr>
            <a:spAutoFit/>
          </a:bodyPr>
          <a:lstStyle/>
          <a:p>
            <a:pPr>
              <a:lnSpc>
                <a:spcPct val="150000"/>
              </a:lnSpc>
            </a:pP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1 m</a:t>
            </a:r>
            <a:r>
              <a:rPr lang="en-US" altLang="zh-CN" sz="2600" baseline="30000">
                <a:solidFill>
                  <a:srgbClr val="FF0000"/>
                </a:solidFill>
                <a:latin typeface="Times New Roman" panose="02020603050405020304" pitchFamily="18" charset="0"/>
                <a:ea typeface="微软雅黑" pitchFamily="34" charset="-122"/>
                <a:cs typeface="Times New Roman" pitchFamily="18" charset="0"/>
                <a:sym typeface="+mn-ea"/>
              </a:rPr>
              <a:t>3</a:t>
            </a:r>
            <a:r>
              <a:rPr lang="zh-CN" altLang="en-US" sz="2600">
                <a:solidFill>
                  <a:srgbClr val="FF0000"/>
                </a:solidFill>
                <a:latin typeface="微软雅黑" pitchFamily="34" charset="-122"/>
                <a:ea typeface="微软雅黑" pitchFamily="34" charset="-122"/>
                <a:sym typeface="+mn-ea"/>
              </a:rPr>
              <a:t>的食用油的质量为</a:t>
            </a: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0.8×10</a:t>
            </a:r>
            <a:r>
              <a:rPr lang="en-US" altLang="zh-CN" sz="2600" baseline="30000">
                <a:solidFill>
                  <a:srgbClr val="FF0000"/>
                </a:solidFill>
                <a:latin typeface="Times New Roman" panose="02020603050405020304" pitchFamily="18" charset="0"/>
                <a:ea typeface="微软雅黑" pitchFamily="34" charset="-122"/>
                <a:cs typeface="Times New Roman" pitchFamily="18" charset="0"/>
                <a:sym typeface="+mn-ea"/>
              </a:rPr>
              <a:t>3</a:t>
            </a: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 kg</a:t>
            </a:r>
          </a:p>
        </p:txBody>
      </p:sp>
      <p:sp>
        <p:nvSpPr>
          <p:cNvPr id="32776" name="矩形 10"/>
          <p:cNvSpPr>
            <a:spLocks noChangeArrowheads="1"/>
          </p:cNvSpPr>
          <p:nvPr>
            <p:custDataLst>
              <p:tags r:id="rId8"/>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课堂作业</a:t>
            </a:r>
          </a:p>
        </p:txBody>
      </p:sp>
      <p:sp>
        <p:nvSpPr>
          <p:cNvPr id="16" name="圆角矩形 15"/>
          <p:cNvSpPr/>
          <p:nvPr>
            <p:custDataLst>
              <p:tags r:id="rId9"/>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课堂作业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2" grpId="0"/>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框 6"/>
          <p:cNvSpPr txBox="1">
            <a:spLocks noChangeArrowheads="1"/>
          </p:cNvSpPr>
          <p:nvPr>
            <p:custDataLst>
              <p:tags r:id="rId1"/>
            </p:custDataLst>
          </p:nvPr>
        </p:nvSpPr>
        <p:spPr bwMode="auto">
          <a:xfrm>
            <a:off x="444500" y="911225"/>
            <a:ext cx="11325225" cy="3094038"/>
          </a:xfrm>
          <a:prstGeom prst="rect">
            <a:avLst/>
          </a:prstGeom>
          <a:noFill/>
          <a:ln w="9525">
            <a:noFill/>
            <a:miter lim="800000"/>
          </a:ln>
        </p:spPr>
        <p:txBody>
          <a:bodyPr>
            <a:spAutoFit/>
          </a:bodyPr>
          <a:lstStyle/>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3. </a:t>
            </a:r>
            <a:r>
              <a:rPr lang="zh-CN" altLang="en-US" sz="2600">
                <a:solidFill>
                  <a:srgbClr val="000000"/>
                </a:solidFill>
                <a:latin typeface="微软雅黑" pitchFamily="34" charset="-122"/>
                <a:ea typeface="微软雅黑" pitchFamily="34" charset="-122"/>
                <a:sym typeface="+mn-ea"/>
              </a:rPr>
              <a:t>小芳学习了密度公式</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ρ</a:t>
            </a:r>
            <a:r>
              <a:rPr lang="en-US" altLang="zh-CN" sz="2600">
                <a:solidFill>
                  <a:srgbClr val="000000"/>
                </a:solidFill>
                <a:latin typeface="微软雅黑" pitchFamily="34" charset="-122"/>
                <a:ea typeface="微软雅黑" pitchFamily="34" charset="-122"/>
                <a:sym typeface="+mn-ea"/>
              </a:rPr>
              <a:t>=</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m</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V</a:t>
            </a:r>
            <a:r>
              <a:rPr lang="zh-CN" altLang="en-US" sz="2600">
                <a:solidFill>
                  <a:srgbClr val="000000"/>
                </a:solidFill>
                <a:latin typeface="微软雅黑" pitchFamily="34" charset="-122"/>
                <a:ea typeface="微软雅黑" pitchFamily="34" charset="-122"/>
                <a:sym typeface="+mn-ea"/>
              </a:rPr>
              <a:t>以后，对它有以下理解，其中正确的是  </a:t>
            </a:r>
            <a:r>
              <a:rPr lang="en-US" altLang="zh-CN" sz="2600">
                <a:solidFill>
                  <a:srgbClr val="000000"/>
                </a:solidFill>
                <a:latin typeface="微软雅黑" pitchFamily="34" charset="-122"/>
                <a:ea typeface="微软雅黑" pitchFamily="34" charset="-122"/>
                <a:sym typeface="+mn-ea"/>
              </a:rPr>
              <a:t>(       )</a:t>
            </a: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A. </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ρ</a:t>
            </a:r>
            <a:r>
              <a:rPr lang="zh-CN" altLang="en-US" sz="2600">
                <a:solidFill>
                  <a:srgbClr val="000000"/>
                </a:solidFill>
                <a:latin typeface="微软雅黑" pitchFamily="34" charset="-122"/>
                <a:ea typeface="微软雅黑" pitchFamily="34" charset="-122"/>
                <a:sym typeface="+mn-ea"/>
              </a:rPr>
              <a:t>与</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m</a:t>
            </a:r>
            <a:r>
              <a:rPr lang="zh-CN" altLang="en-US" sz="2600">
                <a:solidFill>
                  <a:srgbClr val="000000"/>
                </a:solidFill>
                <a:latin typeface="微软雅黑" pitchFamily="34" charset="-122"/>
                <a:ea typeface="微软雅黑" pitchFamily="34" charset="-122"/>
                <a:sym typeface="+mn-ea"/>
              </a:rPr>
              <a:t>成正比，与</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V</a:t>
            </a:r>
            <a:r>
              <a:rPr lang="zh-CN" altLang="en-US" sz="2600">
                <a:solidFill>
                  <a:srgbClr val="000000"/>
                </a:solidFill>
                <a:latin typeface="微软雅黑" pitchFamily="34" charset="-122"/>
                <a:ea typeface="微软雅黑" pitchFamily="34" charset="-122"/>
                <a:sym typeface="+mn-ea"/>
              </a:rPr>
              <a:t>成反比</a:t>
            </a: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B. </a:t>
            </a:r>
            <a:r>
              <a:rPr lang="zh-CN" altLang="en-US" sz="2600">
                <a:solidFill>
                  <a:srgbClr val="000000"/>
                </a:solidFill>
                <a:latin typeface="微软雅黑" pitchFamily="34" charset="-122"/>
                <a:ea typeface="微软雅黑" pitchFamily="34" charset="-122"/>
                <a:sym typeface="+mn-ea"/>
              </a:rPr>
              <a:t>无论是否为同种物质，</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V </a:t>
            </a:r>
            <a:r>
              <a:rPr lang="zh-CN" altLang="en-US" sz="2600">
                <a:solidFill>
                  <a:srgbClr val="000000"/>
                </a:solidFill>
                <a:latin typeface="微软雅黑" pitchFamily="34" charset="-122"/>
                <a:ea typeface="微软雅黑" pitchFamily="34" charset="-122"/>
                <a:sym typeface="+mn-ea"/>
              </a:rPr>
              <a:t>大的</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m</a:t>
            </a:r>
            <a:r>
              <a:rPr lang="zh-CN" altLang="en-US" sz="2600">
                <a:solidFill>
                  <a:srgbClr val="000000"/>
                </a:solidFill>
                <a:latin typeface="微软雅黑" pitchFamily="34" charset="-122"/>
                <a:ea typeface="微软雅黑" pitchFamily="34" charset="-122"/>
                <a:sym typeface="+mn-ea"/>
              </a:rPr>
              <a:t>一定大</a:t>
            </a: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C. </a:t>
            </a:r>
            <a:r>
              <a:rPr lang="zh-CN" altLang="en-US" sz="2600">
                <a:solidFill>
                  <a:srgbClr val="000000"/>
                </a:solidFill>
                <a:latin typeface="微软雅黑" pitchFamily="34" charset="-122"/>
                <a:ea typeface="微软雅黑" pitchFamily="34" charset="-122"/>
                <a:sym typeface="+mn-ea"/>
              </a:rPr>
              <a:t>无论</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V</a:t>
            </a:r>
            <a:r>
              <a:rPr lang="zh-CN" altLang="en-US" sz="2600">
                <a:solidFill>
                  <a:srgbClr val="000000"/>
                </a:solidFill>
                <a:latin typeface="微软雅黑" pitchFamily="34" charset="-122"/>
                <a:ea typeface="微软雅黑" pitchFamily="34" charset="-122"/>
                <a:sym typeface="+mn-ea"/>
              </a:rPr>
              <a:t>是否相同，</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ρ</a:t>
            </a:r>
            <a:r>
              <a:rPr lang="zh-CN" altLang="en-US" sz="2600">
                <a:solidFill>
                  <a:srgbClr val="000000"/>
                </a:solidFill>
                <a:latin typeface="微软雅黑" pitchFamily="34" charset="-122"/>
                <a:ea typeface="微软雅黑" pitchFamily="34" charset="-122"/>
                <a:sym typeface="+mn-ea"/>
              </a:rPr>
              <a:t>大的</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m</a:t>
            </a:r>
            <a:r>
              <a:rPr lang="zh-CN" altLang="en-US" sz="2600">
                <a:solidFill>
                  <a:srgbClr val="000000"/>
                </a:solidFill>
                <a:latin typeface="微软雅黑" pitchFamily="34" charset="-122"/>
                <a:ea typeface="微软雅黑" pitchFamily="34" charset="-122"/>
                <a:sym typeface="+mn-ea"/>
              </a:rPr>
              <a:t>就大，</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 ρ</a:t>
            </a:r>
            <a:r>
              <a:rPr lang="zh-CN" altLang="en-US" sz="2600">
                <a:solidFill>
                  <a:srgbClr val="000000"/>
                </a:solidFill>
                <a:latin typeface="微软雅黑" pitchFamily="34" charset="-122"/>
                <a:ea typeface="微软雅黑" pitchFamily="34" charset="-122"/>
                <a:sym typeface="+mn-ea"/>
              </a:rPr>
              <a:t>小的</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m</a:t>
            </a:r>
            <a:r>
              <a:rPr lang="zh-CN" altLang="en-US" sz="2600">
                <a:solidFill>
                  <a:srgbClr val="000000"/>
                </a:solidFill>
                <a:latin typeface="微软雅黑" pitchFamily="34" charset="-122"/>
                <a:ea typeface="微软雅黑" pitchFamily="34" charset="-122"/>
                <a:sym typeface="+mn-ea"/>
              </a:rPr>
              <a:t>就小</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D. </a:t>
            </a:r>
            <a:r>
              <a:rPr lang="zh-CN" altLang="en-US" sz="2600">
                <a:solidFill>
                  <a:srgbClr val="000000"/>
                </a:solidFill>
                <a:latin typeface="微软雅黑" pitchFamily="34" charset="-122"/>
                <a:ea typeface="微软雅黑" pitchFamily="34" charset="-122"/>
                <a:sym typeface="+mn-ea"/>
              </a:rPr>
              <a:t>在数值上，密度等于单位体积的物体的质量</a:t>
            </a:r>
          </a:p>
        </p:txBody>
      </p:sp>
      <p:sp>
        <p:nvSpPr>
          <p:cNvPr id="2" name="矩形 1"/>
          <p:cNvSpPr>
            <a:spLocks noChangeArrowheads="1"/>
          </p:cNvSpPr>
          <p:nvPr>
            <p:custDataLst>
              <p:tags r:id="rId2"/>
            </p:custDataLst>
          </p:nvPr>
        </p:nvSpPr>
        <p:spPr bwMode="auto">
          <a:xfrm>
            <a:off x="10869613" y="1039813"/>
            <a:ext cx="425450" cy="492125"/>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D</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sp>
        <p:nvSpPr>
          <p:cNvPr id="34819" name="矩形 5"/>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课堂作业</a:t>
            </a:r>
          </a:p>
        </p:txBody>
      </p:sp>
      <p:sp>
        <p:nvSpPr>
          <p:cNvPr id="8" name="圆角矩形 7"/>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课堂作业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框 6"/>
          <p:cNvSpPr txBox="1">
            <a:spLocks noChangeArrowheads="1"/>
          </p:cNvSpPr>
          <p:nvPr>
            <p:custDataLst>
              <p:tags r:id="rId1"/>
            </p:custDataLst>
          </p:nvPr>
        </p:nvSpPr>
        <p:spPr bwMode="auto">
          <a:xfrm>
            <a:off x="781050" y="912813"/>
            <a:ext cx="10691813" cy="1892300"/>
          </a:xfrm>
          <a:prstGeom prst="rect">
            <a:avLst/>
          </a:prstGeom>
          <a:noFill/>
          <a:ln w="9525">
            <a:noFill/>
            <a:miter lim="800000"/>
          </a:ln>
        </p:spPr>
        <p:txBody>
          <a:bodyPr>
            <a:spAutoFit/>
          </a:bodyPr>
          <a:lstStyle/>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4.</a:t>
            </a:r>
            <a:r>
              <a:rPr lang="zh-CN" altLang="en-US" sz="2600">
                <a:solidFill>
                  <a:srgbClr val="000000"/>
                </a:solidFill>
                <a:latin typeface="Times New Roman" panose="02020603050405020304" pitchFamily="18" charset="0"/>
                <a:ea typeface="微软雅黑" pitchFamily="34" charset="-122"/>
                <a:cs typeface="Times New Roman" pitchFamily="18" charset="0"/>
                <a:sym typeface="+mn-ea"/>
              </a:rPr>
              <a:t> </a:t>
            </a:r>
            <a:r>
              <a:rPr lang="zh-CN" altLang="en-US" sz="2600">
                <a:solidFill>
                  <a:srgbClr val="000000"/>
                </a:solidFill>
                <a:latin typeface="微软雅黑" pitchFamily="34" charset="-122"/>
                <a:ea typeface="微软雅黑" pitchFamily="34" charset="-122"/>
                <a:sym typeface="+mn-ea"/>
              </a:rPr>
              <a:t>相同的两个瓶子里分别装满水和盐水。为了区别它们，下述方法中比较合适的是</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　　  </a:t>
            </a:r>
            <a:r>
              <a:rPr lang="en-US" altLang="zh-CN" sz="2600">
                <a:solidFill>
                  <a:srgbClr val="000000"/>
                </a:solidFill>
                <a:latin typeface="微软雅黑" pitchFamily="34" charset="-122"/>
                <a:ea typeface="微软雅黑" pitchFamily="34" charset="-122"/>
                <a:sym typeface="+mn-ea"/>
              </a:rPr>
              <a:t>)</a:t>
            </a:r>
          </a:p>
          <a:p>
            <a:pPr algn="just">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A. </a:t>
            </a:r>
            <a:r>
              <a:rPr lang="zh-CN" altLang="en-US" sz="2600">
                <a:solidFill>
                  <a:srgbClr val="000000"/>
                </a:solidFill>
                <a:latin typeface="微软雅黑" pitchFamily="34" charset="-122"/>
                <a:ea typeface="微软雅黑" pitchFamily="34" charset="-122"/>
                <a:sym typeface="+mn-ea"/>
              </a:rPr>
              <a:t>看颜色               </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B. </a:t>
            </a:r>
            <a:r>
              <a:rPr lang="zh-CN" altLang="en-US" sz="2600">
                <a:solidFill>
                  <a:srgbClr val="000000"/>
                </a:solidFill>
                <a:latin typeface="微软雅黑" pitchFamily="34" charset="-122"/>
                <a:ea typeface="微软雅黑" pitchFamily="34" charset="-122"/>
                <a:sym typeface="+mn-ea"/>
              </a:rPr>
              <a:t>闻气味             </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C. </a:t>
            </a:r>
            <a:r>
              <a:rPr lang="zh-CN" altLang="en-US" sz="2600">
                <a:solidFill>
                  <a:srgbClr val="000000"/>
                </a:solidFill>
                <a:latin typeface="微软雅黑" pitchFamily="34" charset="-122"/>
                <a:ea typeface="微软雅黑" pitchFamily="34" charset="-122"/>
                <a:sym typeface="+mn-ea"/>
              </a:rPr>
              <a:t>称质量             </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D. </a:t>
            </a:r>
            <a:r>
              <a:rPr lang="zh-CN" altLang="en-US" sz="2600">
                <a:solidFill>
                  <a:srgbClr val="000000"/>
                </a:solidFill>
                <a:latin typeface="微软雅黑" pitchFamily="34" charset="-122"/>
                <a:ea typeface="微软雅黑" pitchFamily="34" charset="-122"/>
                <a:sym typeface="+mn-ea"/>
              </a:rPr>
              <a:t>测体积 </a:t>
            </a:r>
            <a:endParaRPr lang="zh-CN" altLang="en-US" sz="2600">
              <a:solidFill>
                <a:srgbClr val="000000"/>
              </a:solidFill>
              <a:latin typeface="微软雅黑" pitchFamily="34" charset="-122"/>
              <a:ea typeface="微软雅黑" pitchFamily="34" charset="-122"/>
            </a:endParaRPr>
          </a:p>
        </p:txBody>
      </p:sp>
      <p:sp>
        <p:nvSpPr>
          <p:cNvPr id="36866" name="矩形 3"/>
          <p:cNvSpPr>
            <a:spLocks noChangeArrowheads="1"/>
          </p:cNvSpPr>
          <p:nvPr>
            <p:custDataLst>
              <p:tags r:id="rId2"/>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课堂作业</a:t>
            </a:r>
          </a:p>
        </p:txBody>
      </p:sp>
      <p:sp>
        <p:nvSpPr>
          <p:cNvPr id="2" name="矩形 1"/>
          <p:cNvSpPr>
            <a:spLocks noChangeArrowheads="1"/>
          </p:cNvSpPr>
          <p:nvPr>
            <p:custDataLst>
              <p:tags r:id="rId3"/>
            </p:custDataLst>
          </p:nvPr>
        </p:nvSpPr>
        <p:spPr bwMode="auto">
          <a:xfrm>
            <a:off x="2886075" y="1644650"/>
            <a:ext cx="406400" cy="493713"/>
          </a:xfrm>
          <a:prstGeom prst="rect">
            <a:avLst/>
          </a:prstGeom>
          <a:noFill/>
          <a:ln w="9525">
            <a:noFill/>
            <a:miter lim="800000"/>
          </a:ln>
        </p:spPr>
        <p:txBody>
          <a:bodyPr wrap="none">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C</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sp>
        <p:nvSpPr>
          <p:cNvPr id="36868" name="矩形 5"/>
          <p:cNvSpPr>
            <a:spLocks noChangeArrowheads="1"/>
          </p:cNvSpPr>
          <p:nvPr>
            <p:custDataLst>
              <p:tags r:id="rId4"/>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课堂作业</a:t>
            </a:r>
          </a:p>
        </p:txBody>
      </p:sp>
      <p:sp>
        <p:nvSpPr>
          <p:cNvPr id="8" name="圆角矩形 7"/>
          <p:cNvSpPr/>
          <p:nvPr>
            <p:custDataLst>
              <p:tags r:id="rId5"/>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课堂作业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框 6"/>
          <p:cNvSpPr txBox="1">
            <a:spLocks noChangeArrowheads="1"/>
          </p:cNvSpPr>
          <p:nvPr>
            <p:custDataLst>
              <p:tags r:id="rId1"/>
            </p:custDataLst>
          </p:nvPr>
        </p:nvSpPr>
        <p:spPr bwMode="auto">
          <a:xfrm>
            <a:off x="1081088" y="806450"/>
            <a:ext cx="8140700" cy="3092450"/>
          </a:xfrm>
          <a:prstGeom prst="rect">
            <a:avLst/>
          </a:prstGeom>
          <a:noFill/>
          <a:ln w="9525">
            <a:noFill/>
            <a:miter lim="800000"/>
          </a:ln>
        </p:spPr>
        <p:txBody>
          <a:bodyPr>
            <a:spAutoFit/>
          </a:bodyPr>
          <a:lstStyle/>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5. </a:t>
            </a:r>
            <a:r>
              <a:rPr lang="zh-CN" altLang="en-US" sz="2600">
                <a:solidFill>
                  <a:srgbClr val="000000"/>
                </a:solidFill>
                <a:latin typeface="微软雅黑" pitchFamily="34" charset="-122"/>
                <a:ea typeface="微软雅黑" pitchFamily="34" charset="-122"/>
                <a:sym typeface="+mn-ea"/>
              </a:rPr>
              <a:t>一杯糖水，喝掉一半，剩下的半杯糖水  </a:t>
            </a:r>
            <a:r>
              <a:rPr lang="en-US" altLang="zh-CN" sz="2600">
                <a:solidFill>
                  <a:srgbClr val="000000"/>
                </a:solidFill>
                <a:latin typeface="微软雅黑" pitchFamily="34" charset="-122"/>
                <a:ea typeface="微软雅黑" pitchFamily="34" charset="-122"/>
                <a:sym typeface="+mn-ea"/>
              </a:rPr>
              <a:t>(        )</a:t>
            </a: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A. </a:t>
            </a:r>
            <a:r>
              <a:rPr lang="zh-CN" altLang="en-US" sz="2600">
                <a:solidFill>
                  <a:srgbClr val="000000"/>
                </a:solidFill>
                <a:latin typeface="微软雅黑" pitchFamily="34" charset="-122"/>
                <a:ea typeface="微软雅黑" pitchFamily="34" charset="-122"/>
                <a:sym typeface="+mn-ea"/>
              </a:rPr>
              <a:t>因质量减半，所以它的密度减半</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B. </a:t>
            </a:r>
            <a:r>
              <a:rPr lang="zh-CN" altLang="en-US" sz="2600">
                <a:solidFill>
                  <a:srgbClr val="000000"/>
                </a:solidFill>
                <a:latin typeface="微软雅黑" pitchFamily="34" charset="-122"/>
                <a:ea typeface="微软雅黑" pitchFamily="34" charset="-122"/>
                <a:sym typeface="+mn-ea"/>
              </a:rPr>
              <a:t>它的体积减半，所以密度减半</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C. </a:t>
            </a:r>
            <a:r>
              <a:rPr lang="zh-CN" altLang="en-US" sz="2600">
                <a:solidFill>
                  <a:srgbClr val="000000"/>
                </a:solidFill>
                <a:latin typeface="微软雅黑" pitchFamily="34" charset="-122"/>
                <a:ea typeface="微软雅黑" pitchFamily="34" charset="-122"/>
                <a:sym typeface="+mn-ea"/>
              </a:rPr>
              <a:t>它的质量、体积、密度都减半</a:t>
            </a: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D. </a:t>
            </a:r>
            <a:r>
              <a:rPr lang="zh-CN" altLang="en-US" sz="2600">
                <a:solidFill>
                  <a:srgbClr val="000000"/>
                </a:solidFill>
                <a:latin typeface="微软雅黑" pitchFamily="34" charset="-122"/>
                <a:ea typeface="微软雅黑" pitchFamily="34" charset="-122"/>
                <a:sym typeface="+mn-ea"/>
              </a:rPr>
              <a:t>虽然质量和体积都减半，但密度却不变</a:t>
            </a:r>
          </a:p>
        </p:txBody>
      </p:sp>
      <p:sp>
        <p:nvSpPr>
          <p:cNvPr id="8" name="矩形 7"/>
          <p:cNvSpPr>
            <a:spLocks noChangeArrowheads="1"/>
          </p:cNvSpPr>
          <p:nvPr>
            <p:custDataLst>
              <p:tags r:id="rId2"/>
            </p:custDataLst>
          </p:nvPr>
        </p:nvSpPr>
        <p:spPr bwMode="auto">
          <a:xfrm>
            <a:off x="7645400" y="938213"/>
            <a:ext cx="438150" cy="492125"/>
          </a:xfrm>
          <a:prstGeom prst="rect">
            <a:avLst/>
          </a:prstGeom>
          <a:noFill/>
          <a:ln w="9525">
            <a:noFill/>
            <a:miter lim="800000"/>
          </a:ln>
        </p:spPr>
        <p:txBody>
          <a:bodyPr>
            <a:spAutoFit/>
          </a:bodyPr>
          <a:lstStyle/>
          <a:p>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D</a:t>
            </a:r>
            <a:endParaRPr lang="zh-CN" altLang="en-US" sz="2600">
              <a:solidFill>
                <a:srgbClr val="FF0000"/>
              </a:solidFill>
              <a:latin typeface="Times New Roman" panose="02020603050405020304" pitchFamily="18" charset="0"/>
              <a:ea typeface="微软雅黑" pitchFamily="34" charset="-122"/>
              <a:cs typeface="Times New Roman" pitchFamily="18" charset="0"/>
            </a:endParaRPr>
          </a:p>
        </p:txBody>
      </p:sp>
      <p:sp>
        <p:nvSpPr>
          <p:cNvPr id="38915" name="矩形 5"/>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课堂练习</a:t>
            </a:r>
          </a:p>
        </p:txBody>
      </p:sp>
      <p:sp>
        <p:nvSpPr>
          <p:cNvPr id="9" name="圆角矩形 8"/>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课堂作业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4"/>
          <p:cNvSpPr>
            <a:spLocks noChangeArrowheads="1"/>
          </p:cNvSpPr>
          <p:nvPr>
            <p:custDataLst>
              <p:tags r:id="rId1"/>
            </p:custDataLst>
          </p:nvPr>
        </p:nvSpPr>
        <p:spPr bwMode="auto">
          <a:xfrm>
            <a:off x="774700" y="1020763"/>
            <a:ext cx="10180638" cy="3692525"/>
          </a:xfrm>
          <a:prstGeom prst="rect">
            <a:avLst/>
          </a:prstGeom>
          <a:noFill/>
          <a:ln w="9525">
            <a:noFill/>
            <a:miter lim="800000"/>
          </a:ln>
        </p:spPr>
        <p:txBody>
          <a:bodyPr>
            <a:spAutoFit/>
          </a:bodyPr>
          <a:lstStyle/>
          <a:p>
            <a:pPr defTabSz="815975">
              <a:lnSpc>
                <a:spcPct val="150000"/>
              </a:lnSpc>
              <a:buFont typeface="Arial"/>
              <a:buNone/>
            </a:pPr>
            <a:r>
              <a:rPr lang="en-US" altLang="zh-CN" sz="2600">
                <a:solidFill>
                  <a:srgbClr val="000000"/>
                </a:solidFill>
                <a:latin typeface="Times New Roman" panose="02020603050405020304" pitchFamily="18" charset="0"/>
                <a:ea typeface="微软雅黑" pitchFamily="34" charset="-122"/>
                <a:cs typeface="Times New Roman" pitchFamily="18" charset="0"/>
              </a:rPr>
              <a:t>6. </a:t>
            </a:r>
            <a:r>
              <a:rPr lang="zh-CN" altLang="en-US" sz="2600">
                <a:solidFill>
                  <a:srgbClr val="000000"/>
                </a:solidFill>
                <a:latin typeface="微软雅黑" pitchFamily="34" charset="-122"/>
                <a:ea typeface="微软雅黑" pitchFamily="34" charset="-122"/>
              </a:rPr>
              <a:t>装满水的玻璃瓶，加盖密闭后放入冰箱的冷冻室，待水结冰后玻璃瓶就裂开了。下列说法正确的是</a:t>
            </a:r>
            <a:r>
              <a:rPr lang="en-US" altLang="zh-CN" sz="2600">
                <a:solidFill>
                  <a:srgbClr val="000000"/>
                </a:solidFill>
                <a:latin typeface="微软雅黑" pitchFamily="34" charset="-122"/>
                <a:ea typeface="微软雅黑" pitchFamily="34" charset="-122"/>
              </a:rPr>
              <a:t>(           )</a:t>
            </a:r>
            <a:endParaRPr lang="zh-CN" altLang="en-US" sz="2600">
              <a:solidFill>
                <a:srgbClr val="000000"/>
              </a:solidFill>
              <a:latin typeface="微软雅黑" pitchFamily="34" charset="-122"/>
              <a:ea typeface="微软雅黑" pitchFamily="34" charset="-122"/>
            </a:endParaRPr>
          </a:p>
          <a:p>
            <a:pPr defTabSz="815975">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rPr>
              <a:t>A. </a:t>
            </a:r>
            <a:r>
              <a:rPr lang="zh-CN" altLang="en-US" sz="2600">
                <a:solidFill>
                  <a:srgbClr val="000000"/>
                </a:solidFill>
                <a:latin typeface="微软雅黑" pitchFamily="34" charset="-122"/>
                <a:ea typeface="微软雅黑" pitchFamily="34" charset="-122"/>
              </a:rPr>
              <a:t>玻璃裂开后质量变小  </a:t>
            </a:r>
            <a:endParaRPr lang="en-US" altLang="zh-CN" sz="2600">
              <a:solidFill>
                <a:srgbClr val="000000"/>
              </a:solidFill>
              <a:latin typeface="微软雅黑" pitchFamily="34" charset="-122"/>
              <a:ea typeface="微软雅黑" pitchFamily="34" charset="-122"/>
            </a:endParaRPr>
          </a:p>
          <a:p>
            <a:pPr defTabSz="815975">
              <a:lnSpc>
                <a:spcPct val="150000"/>
              </a:lnSpc>
              <a:buFont typeface="Arial"/>
              <a:buNone/>
            </a:pPr>
            <a:r>
              <a:rPr lang="en-US" altLang="zh-CN" sz="2600">
                <a:solidFill>
                  <a:srgbClr val="000000"/>
                </a:solidFill>
                <a:latin typeface="Times New Roman" panose="02020603050405020304" pitchFamily="18" charset="0"/>
                <a:ea typeface="微软雅黑" pitchFamily="34" charset="-122"/>
                <a:cs typeface="Times New Roman" pitchFamily="18" charset="0"/>
              </a:rPr>
              <a:t>B. </a:t>
            </a:r>
            <a:r>
              <a:rPr lang="zh-CN" altLang="en-US" sz="2600">
                <a:solidFill>
                  <a:srgbClr val="000000"/>
                </a:solidFill>
                <a:latin typeface="微软雅黑" pitchFamily="34" charset="-122"/>
                <a:ea typeface="微软雅黑" pitchFamily="34" charset="-122"/>
              </a:rPr>
              <a:t>玻璃裂开后密度增大</a:t>
            </a:r>
            <a:endParaRPr lang="en-US" altLang="zh-CN" sz="2600">
              <a:solidFill>
                <a:srgbClr val="000000"/>
              </a:solidFill>
              <a:latin typeface="微软雅黑" pitchFamily="34" charset="-122"/>
              <a:ea typeface="微软雅黑" pitchFamily="34" charset="-122"/>
            </a:endParaRPr>
          </a:p>
          <a:p>
            <a:pPr defTabSz="815975">
              <a:lnSpc>
                <a:spcPct val="150000"/>
              </a:lnSpc>
              <a:buFont typeface="Arial"/>
              <a:buNone/>
            </a:pPr>
            <a:r>
              <a:rPr lang="en-US" altLang="zh-CN" sz="2600">
                <a:solidFill>
                  <a:srgbClr val="000000"/>
                </a:solidFill>
                <a:latin typeface="Times New Roman" panose="02020603050405020304" pitchFamily="18" charset="0"/>
                <a:ea typeface="微软雅黑" pitchFamily="34" charset="-122"/>
                <a:cs typeface="Times New Roman" pitchFamily="18" charset="0"/>
              </a:rPr>
              <a:t>C. </a:t>
            </a:r>
            <a:r>
              <a:rPr lang="zh-CN" altLang="en-US" sz="2600">
                <a:solidFill>
                  <a:srgbClr val="000000"/>
                </a:solidFill>
                <a:latin typeface="微软雅黑" pitchFamily="34" charset="-122"/>
                <a:ea typeface="微软雅黑" pitchFamily="34" charset="-122"/>
              </a:rPr>
              <a:t>水结成冰后质量变大  </a:t>
            </a:r>
            <a:endParaRPr lang="en-US" altLang="zh-CN" sz="2600">
              <a:solidFill>
                <a:srgbClr val="000000"/>
              </a:solidFill>
              <a:latin typeface="微软雅黑" pitchFamily="34" charset="-122"/>
              <a:ea typeface="微软雅黑" pitchFamily="34" charset="-122"/>
            </a:endParaRPr>
          </a:p>
          <a:p>
            <a:pPr defTabSz="815975">
              <a:lnSpc>
                <a:spcPct val="150000"/>
              </a:lnSpc>
              <a:buFont typeface="Arial"/>
              <a:buNone/>
            </a:pPr>
            <a:r>
              <a:rPr lang="en-US" altLang="zh-CN" sz="2600">
                <a:solidFill>
                  <a:srgbClr val="000000"/>
                </a:solidFill>
                <a:latin typeface="Times New Roman" panose="02020603050405020304" pitchFamily="18" charset="0"/>
                <a:ea typeface="微软雅黑" pitchFamily="34" charset="-122"/>
                <a:cs typeface="Times New Roman" pitchFamily="18" charset="0"/>
              </a:rPr>
              <a:t>D. </a:t>
            </a:r>
            <a:r>
              <a:rPr lang="zh-CN" altLang="en-US" sz="2600">
                <a:solidFill>
                  <a:srgbClr val="000000"/>
                </a:solidFill>
                <a:latin typeface="微软雅黑" pitchFamily="34" charset="-122"/>
                <a:ea typeface="微软雅黑" pitchFamily="34" charset="-122"/>
              </a:rPr>
              <a:t>水结成冰后密度变小</a:t>
            </a:r>
          </a:p>
        </p:txBody>
      </p:sp>
      <p:sp>
        <p:nvSpPr>
          <p:cNvPr id="6" name="矩形 5"/>
          <p:cNvSpPr>
            <a:spLocks noChangeArrowheads="1"/>
          </p:cNvSpPr>
          <p:nvPr>
            <p:custDataLst>
              <p:tags r:id="rId2"/>
            </p:custDataLst>
          </p:nvPr>
        </p:nvSpPr>
        <p:spPr bwMode="auto">
          <a:xfrm flipH="1">
            <a:off x="5934075" y="1747838"/>
            <a:ext cx="455613" cy="492125"/>
          </a:xfrm>
          <a:prstGeom prst="rect">
            <a:avLst/>
          </a:prstGeom>
          <a:noFill/>
          <a:ln w="9525">
            <a:noFill/>
            <a:miter lim="800000"/>
          </a:ln>
        </p:spPr>
        <p:txBody>
          <a:bodyPr>
            <a:spAutoFit/>
          </a:bodyPr>
          <a:lstStyle/>
          <a:p>
            <a:pPr defTabSz="815975">
              <a:buFont typeface="Arial"/>
              <a:buNone/>
            </a:pPr>
            <a:r>
              <a:rPr lang="en-US" altLang="zh-CN" sz="2600">
                <a:solidFill>
                  <a:srgbClr val="FF0000"/>
                </a:solidFill>
                <a:latin typeface="Times New Roman" panose="02020603050405020304" pitchFamily="18" charset="0"/>
                <a:ea typeface="微软雅黑" pitchFamily="34" charset="-122"/>
                <a:cs typeface="Times New Roman" pitchFamily="18" charset="0"/>
              </a:rPr>
              <a:t>D</a:t>
            </a:r>
            <a:endParaRPr lang="zh-CN" altLang="en-US" sz="2600">
              <a:solidFill>
                <a:srgbClr val="000000"/>
              </a:solidFill>
              <a:latin typeface="Times New Roman" panose="02020603050405020304" pitchFamily="18" charset="0"/>
              <a:ea typeface="微软雅黑" pitchFamily="34" charset="-122"/>
              <a:cs typeface="Times New Roman" pitchFamily="18" charset="0"/>
            </a:endParaRPr>
          </a:p>
        </p:txBody>
      </p:sp>
      <p:sp>
        <p:nvSpPr>
          <p:cNvPr id="39939" name="矩形 6"/>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课堂作业</a:t>
            </a:r>
          </a:p>
        </p:txBody>
      </p:sp>
      <p:sp>
        <p:nvSpPr>
          <p:cNvPr id="8" name="圆角矩形 7"/>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课堂作业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矩形 1"/>
          <p:cNvSpPr>
            <a:spLocks noChangeArrowheads="1"/>
          </p:cNvSpPr>
          <p:nvPr>
            <p:custDataLst>
              <p:tags r:id="rId1"/>
            </p:custDataLst>
          </p:nvPr>
        </p:nvSpPr>
        <p:spPr bwMode="auto">
          <a:xfrm>
            <a:off x="508000" y="982663"/>
            <a:ext cx="10982325" cy="693737"/>
          </a:xfrm>
          <a:prstGeom prst="rect">
            <a:avLst/>
          </a:prstGeom>
          <a:noFill/>
          <a:ln w="9525">
            <a:noFill/>
            <a:miter lim="800000"/>
          </a:ln>
        </p:spPr>
        <p:txBody>
          <a:bodyPr>
            <a:spAutoFit/>
          </a:bodyPr>
          <a:lstStyle/>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7. </a:t>
            </a:r>
            <a:r>
              <a:rPr lang="zh-CN" altLang="en-US" sz="2600">
                <a:solidFill>
                  <a:srgbClr val="000000"/>
                </a:solidFill>
                <a:latin typeface="微软雅黑" pitchFamily="34" charset="-122"/>
                <a:ea typeface="微软雅黑" pitchFamily="34" charset="-122"/>
                <a:sym typeface="+mn-ea"/>
              </a:rPr>
              <a:t>人体的密度跟水的密度差不多，根据你的质量估算一下自己身体的体积。</a:t>
            </a:r>
          </a:p>
        </p:txBody>
      </p:sp>
      <p:sp>
        <p:nvSpPr>
          <p:cNvPr id="4" name="矩形 3"/>
          <p:cNvSpPr>
            <a:spLocks noChangeArrowheads="1"/>
          </p:cNvSpPr>
          <p:nvPr>
            <p:custDataLst>
              <p:tags r:id="rId2"/>
            </p:custDataLst>
          </p:nvPr>
        </p:nvSpPr>
        <p:spPr bwMode="auto">
          <a:xfrm>
            <a:off x="508000" y="1604963"/>
            <a:ext cx="10436225" cy="2492375"/>
          </a:xfrm>
          <a:prstGeom prst="rect">
            <a:avLst/>
          </a:prstGeom>
          <a:noFill/>
          <a:ln w="9525">
            <a:noFill/>
            <a:miter lim="800000"/>
          </a:ln>
        </p:spPr>
        <p:txBody>
          <a:bodyPr>
            <a:spAutoFit/>
          </a:bodyPr>
          <a:lstStyle/>
          <a:p>
            <a:pPr algn="just">
              <a:lnSpc>
                <a:spcPct val="200000"/>
              </a:lnSpc>
            </a:pPr>
            <a:r>
              <a:rPr lang="zh-CN" altLang="en-US" sz="2600">
                <a:solidFill>
                  <a:srgbClr val="FF0000"/>
                </a:solidFill>
                <a:latin typeface="微软雅黑" pitchFamily="34" charset="-122"/>
                <a:ea typeface="微软雅黑" pitchFamily="34" charset="-122"/>
                <a:sym typeface="+mn-ea"/>
              </a:rPr>
              <a:t>解：</a:t>
            </a:r>
            <a:r>
              <a:rPr lang="zh-CN" altLang="en-US" sz="2600">
                <a:latin typeface="微软雅黑" pitchFamily="34" charset="-122"/>
                <a:ea typeface="微软雅黑" pitchFamily="34" charset="-122"/>
                <a:sym typeface="+mn-ea"/>
              </a:rPr>
              <a:t>人体的密度跟水的密度差不多，即人体的密度约是</a:t>
            </a:r>
            <a:r>
              <a:rPr lang="en-US" altLang="zh-CN" sz="2600">
                <a:latin typeface="Times New Roman" panose="02020603050405020304" pitchFamily="18" charset="0"/>
                <a:ea typeface="微软雅黑" pitchFamily="34" charset="-122"/>
                <a:cs typeface="Times New Roman" pitchFamily="18" charset="0"/>
                <a:sym typeface="+mn-ea"/>
              </a:rPr>
              <a:t>1.0×10</a:t>
            </a:r>
            <a:r>
              <a:rPr lang="en-US" altLang="zh-CN" sz="2600" baseline="30000">
                <a:latin typeface="Times New Roman" panose="02020603050405020304" pitchFamily="18" charset="0"/>
                <a:ea typeface="微软雅黑" pitchFamily="34" charset="-122"/>
                <a:cs typeface="Times New Roman" pitchFamily="18" charset="0"/>
                <a:sym typeface="+mn-ea"/>
              </a:rPr>
              <a:t>3</a:t>
            </a:r>
            <a:r>
              <a:rPr lang="en-US" altLang="zh-CN" sz="2600">
                <a:latin typeface="Times New Roman" panose="02020603050405020304" pitchFamily="18" charset="0"/>
                <a:ea typeface="微软雅黑" pitchFamily="34" charset="-122"/>
                <a:cs typeface="Times New Roman" pitchFamily="18" charset="0"/>
                <a:sym typeface="+mn-ea"/>
              </a:rPr>
              <a:t> kg/m</a:t>
            </a:r>
            <a:r>
              <a:rPr lang="en-US" altLang="zh-CN" sz="2600" baseline="30000">
                <a:latin typeface="Times New Roman" panose="02020603050405020304" pitchFamily="18" charset="0"/>
                <a:ea typeface="微软雅黑" pitchFamily="34" charset="-122"/>
                <a:cs typeface="Times New Roman" pitchFamily="18" charset="0"/>
                <a:sym typeface="+mn-ea"/>
              </a:rPr>
              <a:t>3</a:t>
            </a:r>
            <a:r>
              <a:rPr lang="zh-CN" altLang="en-US" sz="2600">
                <a:latin typeface="微软雅黑" pitchFamily="34" charset="-122"/>
                <a:ea typeface="微软雅黑" pitchFamily="34" charset="-122"/>
                <a:sym typeface="+mn-ea"/>
              </a:rPr>
              <a:t>。</a:t>
            </a:r>
            <a:endParaRPr lang="en-US" altLang="zh-CN" sz="2600">
              <a:latin typeface="微软雅黑" pitchFamily="34" charset="-122"/>
              <a:ea typeface="微软雅黑" pitchFamily="34" charset="-122"/>
              <a:sym typeface="+mn-ea"/>
            </a:endParaRPr>
          </a:p>
          <a:p>
            <a:pPr algn="just">
              <a:lnSpc>
                <a:spcPct val="200000"/>
              </a:lnSpc>
            </a:pPr>
            <a:r>
              <a:rPr lang="zh-CN" altLang="en-US" sz="2600">
                <a:latin typeface="微软雅黑" pitchFamily="34" charset="-122"/>
                <a:ea typeface="微软雅黑" pitchFamily="34" charset="-122"/>
                <a:sym typeface="+mn-ea"/>
              </a:rPr>
              <a:t>一名初中生的质量大约是</a:t>
            </a:r>
            <a:r>
              <a:rPr lang="en-US" altLang="zh-CN" sz="2600">
                <a:latin typeface="Times New Roman" panose="02020603050405020304" pitchFamily="18" charset="0"/>
                <a:ea typeface="微软雅黑" pitchFamily="34" charset="-122"/>
                <a:cs typeface="Times New Roman" pitchFamily="18" charset="0"/>
                <a:sym typeface="+mn-ea"/>
              </a:rPr>
              <a:t>50kg</a:t>
            </a:r>
            <a:r>
              <a:rPr lang="zh-CN" altLang="en-US" sz="2600">
                <a:latin typeface="微软雅黑" pitchFamily="34" charset="-122"/>
                <a:ea typeface="微软雅黑" pitchFamily="34" charset="-122"/>
                <a:sym typeface="+mn-ea"/>
              </a:rPr>
              <a:t>，所以这名初中生身体的体积大约是</a:t>
            </a:r>
          </a:p>
          <a:p>
            <a:pPr algn="just">
              <a:lnSpc>
                <a:spcPct val="200000"/>
              </a:lnSpc>
            </a:pPr>
            <a:r>
              <a:rPr lang="en-US" altLang="zh-CN" sz="2600" i="1">
                <a:latin typeface="Times New Roman" panose="02020603050405020304" pitchFamily="18" charset="0"/>
                <a:ea typeface="微软雅黑" pitchFamily="34" charset="-122"/>
                <a:cs typeface="Times New Roman" pitchFamily="18" charset="0"/>
                <a:sym typeface="+mn-ea"/>
              </a:rPr>
              <a:t>V</a:t>
            </a:r>
            <a:r>
              <a:rPr lang="en-US" altLang="zh-CN" sz="2600">
                <a:latin typeface="微软雅黑" pitchFamily="34" charset="-122"/>
                <a:ea typeface="微软雅黑" pitchFamily="34" charset="-122"/>
                <a:sym typeface="+mn-ea"/>
              </a:rPr>
              <a:t> = </a:t>
            </a:r>
            <a:r>
              <a:rPr lang="en-US" altLang="zh-CN" sz="2600" i="1">
                <a:latin typeface="Times New Roman" panose="02020603050405020304" pitchFamily="18" charset="0"/>
                <a:ea typeface="微软雅黑" pitchFamily="34" charset="-122"/>
                <a:cs typeface="Times New Roman" pitchFamily="18" charset="0"/>
                <a:sym typeface="+mn-ea"/>
              </a:rPr>
              <a:t>m</a:t>
            </a:r>
            <a:r>
              <a:rPr lang="en-US" altLang="zh-CN" sz="2600">
                <a:latin typeface="Times New Roman" panose="02020603050405020304" pitchFamily="18" charset="0"/>
                <a:ea typeface="微软雅黑" pitchFamily="34" charset="-122"/>
                <a:cs typeface="Times New Roman" pitchFamily="18" charset="0"/>
                <a:sym typeface="+mn-ea"/>
              </a:rPr>
              <a:t>/</a:t>
            </a:r>
            <a:r>
              <a:rPr lang="en-US" altLang="zh-CN" sz="2600" i="1">
                <a:latin typeface="Times New Roman" panose="02020603050405020304" pitchFamily="18" charset="0"/>
                <a:ea typeface="微软雅黑" pitchFamily="34" charset="-122"/>
                <a:cs typeface="Times New Roman" pitchFamily="18" charset="0"/>
                <a:sym typeface="+mn-ea"/>
              </a:rPr>
              <a:t>ρ</a:t>
            </a:r>
            <a:r>
              <a:rPr lang="en-US" altLang="zh-CN" sz="2600">
                <a:latin typeface="微软雅黑" pitchFamily="34" charset="-122"/>
                <a:ea typeface="微软雅黑" pitchFamily="34" charset="-122"/>
                <a:sym typeface="+mn-ea"/>
              </a:rPr>
              <a:t> = </a:t>
            </a:r>
            <a:r>
              <a:rPr lang="en-US" altLang="zh-CN" sz="2600">
                <a:latin typeface="Times New Roman" panose="02020603050405020304" pitchFamily="18" charset="0"/>
                <a:ea typeface="微软雅黑" pitchFamily="34" charset="-122"/>
                <a:cs typeface="Times New Roman" pitchFamily="18" charset="0"/>
                <a:sym typeface="+mn-ea"/>
              </a:rPr>
              <a:t>50kg/</a:t>
            </a:r>
            <a:r>
              <a:rPr lang="zh-CN" altLang="en-US" sz="2600">
                <a:latin typeface="Times New Roman" panose="02020603050405020304" pitchFamily="18" charset="0"/>
                <a:ea typeface="微软雅黑" pitchFamily="34" charset="-122"/>
                <a:cs typeface="Times New Roman" pitchFamily="18" charset="0"/>
                <a:sym typeface="+mn-ea"/>
              </a:rPr>
              <a:t>（</a:t>
            </a:r>
            <a:r>
              <a:rPr lang="en-US" altLang="zh-CN" sz="2600">
                <a:latin typeface="Times New Roman" panose="02020603050405020304" pitchFamily="18" charset="0"/>
                <a:ea typeface="微软雅黑" pitchFamily="34" charset="-122"/>
                <a:cs typeface="Times New Roman" pitchFamily="18" charset="0"/>
                <a:sym typeface="+mn-ea"/>
              </a:rPr>
              <a:t>1.0×10</a:t>
            </a:r>
            <a:r>
              <a:rPr lang="en-US" altLang="zh-CN" sz="2600" baseline="30000">
                <a:latin typeface="Times New Roman" panose="02020603050405020304" pitchFamily="18" charset="0"/>
                <a:ea typeface="微软雅黑" pitchFamily="34" charset="-122"/>
                <a:cs typeface="Times New Roman" pitchFamily="18" charset="0"/>
                <a:sym typeface="+mn-ea"/>
              </a:rPr>
              <a:t>3</a:t>
            </a:r>
            <a:r>
              <a:rPr lang="en-US" altLang="zh-CN" sz="2600">
                <a:latin typeface="Times New Roman" panose="02020603050405020304" pitchFamily="18" charset="0"/>
                <a:ea typeface="微软雅黑" pitchFamily="34" charset="-122"/>
                <a:cs typeface="Times New Roman" pitchFamily="18" charset="0"/>
                <a:sym typeface="+mn-ea"/>
              </a:rPr>
              <a:t>kg/m</a:t>
            </a:r>
            <a:r>
              <a:rPr lang="en-US" altLang="zh-CN" sz="2600" baseline="30000">
                <a:latin typeface="Times New Roman" panose="02020603050405020304" pitchFamily="18" charset="0"/>
                <a:ea typeface="微软雅黑" pitchFamily="34" charset="-122"/>
                <a:cs typeface="Times New Roman" pitchFamily="18" charset="0"/>
                <a:sym typeface="+mn-ea"/>
              </a:rPr>
              <a:t>3</a:t>
            </a:r>
            <a:r>
              <a:rPr lang="zh-CN" altLang="en-US" sz="2600">
                <a:latin typeface="Times New Roman" panose="02020603050405020304" pitchFamily="18" charset="0"/>
                <a:ea typeface="微软雅黑" pitchFamily="34" charset="-122"/>
                <a:cs typeface="Times New Roman" pitchFamily="18" charset="0"/>
                <a:sym typeface="+mn-ea"/>
              </a:rPr>
              <a:t>）</a:t>
            </a:r>
            <a:r>
              <a:rPr lang="en-US" altLang="zh-CN" sz="2600">
                <a:latin typeface="微软雅黑" pitchFamily="34" charset="-122"/>
                <a:ea typeface="微软雅黑" pitchFamily="34" charset="-122"/>
                <a:sym typeface="+mn-ea"/>
              </a:rPr>
              <a:t>= </a:t>
            </a:r>
            <a:r>
              <a:rPr lang="en-US" altLang="zh-CN" sz="2600">
                <a:latin typeface="Times New Roman" panose="02020603050405020304" pitchFamily="18" charset="0"/>
                <a:ea typeface="微软雅黑" pitchFamily="34" charset="-122"/>
                <a:cs typeface="Times New Roman" pitchFamily="18" charset="0"/>
                <a:sym typeface="+mn-ea"/>
              </a:rPr>
              <a:t>0.05 m</a:t>
            </a:r>
            <a:r>
              <a:rPr lang="en-US" altLang="zh-CN" sz="2600" baseline="30000">
                <a:latin typeface="Times New Roman" panose="02020603050405020304" pitchFamily="18" charset="0"/>
                <a:ea typeface="微软雅黑" pitchFamily="34" charset="-122"/>
                <a:cs typeface="Times New Roman" pitchFamily="18" charset="0"/>
                <a:sym typeface="+mn-ea"/>
              </a:rPr>
              <a:t>3</a:t>
            </a:r>
            <a:endParaRPr lang="zh-CN" altLang="en-US" sz="2600">
              <a:latin typeface="Times New Roman" panose="02020603050405020304" pitchFamily="18" charset="0"/>
              <a:ea typeface="微软雅黑" pitchFamily="34" charset="-122"/>
              <a:cs typeface="Times New Roman" pitchFamily="18" charset="0"/>
              <a:sym typeface="+mn-ea"/>
            </a:endParaRPr>
          </a:p>
        </p:txBody>
      </p:sp>
      <p:sp>
        <p:nvSpPr>
          <p:cNvPr id="41987" name="矩形 5"/>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课堂练习</a:t>
            </a:r>
          </a:p>
        </p:txBody>
      </p:sp>
      <p:sp>
        <p:nvSpPr>
          <p:cNvPr id="8" name="圆角矩形 7"/>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课堂作业</a:t>
            </a:r>
          </a:p>
        </p:txBody>
      </p:sp>
      <p:pic>
        <p:nvPicPr>
          <p:cNvPr id="41988" name="New picture" hidden="1"/>
          <p:cNvPicPr/>
          <p:nvPr>
            <p:custDataLst>
              <p:tags r:id="rId5"/>
            </p:custDataLst>
          </p:nvPr>
        </p:nvPicPr>
        <p:blipFill>
          <a:blip r:embed="rId7"/>
          <a:stretch>
            <a:fillRect/>
          </a:stretch>
        </p:blipFill>
        <p:spPr>
          <a:xfrm>
            <a:off x="11049000" y="11049000"/>
            <a:ext cx="292100" cy="4445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custDataLst>
              <p:tags r:id="rId1"/>
            </p:custDataLst>
          </p:nvPr>
        </p:nvSpPr>
        <p:spPr bwMode="auto">
          <a:xfrm>
            <a:off x="609600" y="722313"/>
            <a:ext cx="10866438" cy="3694112"/>
          </a:xfrm>
          <a:prstGeom prst="rect">
            <a:avLst/>
          </a:prstGeom>
          <a:noFill/>
          <a:ln w="9525">
            <a:noFill/>
            <a:miter lim="800000"/>
          </a:ln>
        </p:spPr>
        <p:txBody>
          <a:bodyPr>
            <a:spAutoFit/>
          </a:bodyPr>
          <a:lstStyle/>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 </a:t>
            </a:r>
            <a:r>
              <a:rPr lang="zh-CN" altLang="en-US" sz="2600">
                <a:solidFill>
                  <a:srgbClr val="000000"/>
                </a:solidFill>
                <a:latin typeface="微软雅黑" pitchFamily="34" charset="-122"/>
                <a:ea typeface="微软雅黑" pitchFamily="34" charset="-122"/>
                <a:sym typeface="+mn-ea"/>
              </a:rPr>
              <a:t>使用天平的一般步骤：</a:t>
            </a:r>
            <a:r>
              <a:rPr lang="zh-CN" altLang="en-US" sz="2600">
                <a:solidFill>
                  <a:srgbClr val="FF0000"/>
                </a:solidFill>
                <a:latin typeface="微软雅黑" pitchFamily="34" charset="-122"/>
                <a:ea typeface="微软雅黑" pitchFamily="34" charset="-122"/>
                <a:sym typeface="+mn-ea"/>
              </a:rPr>
              <a:t>一放平，二调零。三调螺母梁平衡，天平调好不要动。左物右码两盘盛，码、游之和是读数。如若物、码位置反，码、游读数要相减。</a:t>
            </a:r>
            <a:endParaRPr lang="en-US" altLang="zh-CN" sz="2600">
              <a:solidFill>
                <a:srgbClr val="FF0000"/>
              </a:solidFill>
              <a:latin typeface="微软雅黑" pitchFamily="34" charset="-122"/>
              <a:ea typeface="微软雅黑" pitchFamily="34" charset="-122"/>
              <a:sym typeface="+mn-ea"/>
            </a:endParaRPr>
          </a:p>
          <a:p>
            <a:pPr>
              <a:lnSpc>
                <a:spcPct val="150000"/>
              </a:lnSpc>
            </a:pP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2.</a:t>
            </a:r>
            <a:r>
              <a:rPr lang="zh-CN" altLang="en-US" sz="2600">
                <a:solidFill>
                  <a:srgbClr val="000000"/>
                </a:solidFill>
                <a:latin typeface="Times New Roman" panose="02020603050405020304" pitchFamily="18" charset="0"/>
                <a:ea typeface="微软雅黑" pitchFamily="34" charset="-122"/>
                <a:cs typeface="Times New Roman" pitchFamily="18" charset="0"/>
                <a:sym typeface="+mn-ea"/>
              </a:rPr>
              <a:t> </a:t>
            </a:r>
            <a:r>
              <a:rPr lang="zh-CN" altLang="en-US" sz="2600">
                <a:solidFill>
                  <a:srgbClr val="000000"/>
                </a:solidFill>
                <a:latin typeface="微软雅黑" pitchFamily="34" charset="-122"/>
                <a:ea typeface="微软雅黑" pitchFamily="34" charset="-122"/>
                <a:sym typeface="+mn-ea"/>
              </a:rPr>
              <a:t>怎样判断天平平衡？</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zh-CN" altLang="en-US" sz="2600">
                <a:solidFill>
                  <a:srgbClr val="FF0000"/>
                </a:solidFill>
                <a:latin typeface="微软雅黑" pitchFamily="34" charset="-122"/>
                <a:ea typeface="微软雅黑" pitchFamily="34" charset="-122"/>
                <a:sym typeface="+mn-ea"/>
              </a:rPr>
              <a:t>指针指在分度盘的中央刻度线或指针在中央刻度线两侧左右摆动的幅度相等。</a:t>
            </a:r>
          </a:p>
        </p:txBody>
      </p:sp>
      <p:sp>
        <p:nvSpPr>
          <p:cNvPr id="10242" name="矩形 4"/>
          <p:cNvSpPr>
            <a:spLocks noChangeArrowheads="1"/>
          </p:cNvSpPr>
          <p:nvPr>
            <p:custDataLst>
              <p:tags r:id="rId2"/>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学习目标</a:t>
            </a:r>
          </a:p>
        </p:txBody>
      </p:sp>
      <p:sp>
        <p:nvSpPr>
          <p:cNvPr id="6" name="圆角矩形 5"/>
          <p:cNvSpPr/>
          <p:nvPr>
            <p:custDataLst>
              <p:tags r:id="rId3"/>
            </p:custDataLst>
          </p:nvPr>
        </p:nvSpPr>
        <p:spPr>
          <a:xfrm>
            <a:off x="7938" y="14288"/>
            <a:ext cx="1550987" cy="427037"/>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知识回顾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custDataLst>
              <p:tags r:id="rId1"/>
            </p:custDataLst>
          </p:nvPr>
        </p:nvSpPr>
        <p:spPr bwMode="auto">
          <a:xfrm>
            <a:off x="2486025" y="4313238"/>
            <a:ext cx="1389063" cy="401637"/>
          </a:xfrm>
          <a:prstGeom prst="rect">
            <a:avLst/>
          </a:prstGeom>
          <a:noFill/>
          <a:ln w="9525">
            <a:noFill/>
            <a:miter lim="800000"/>
          </a:ln>
        </p:spPr>
        <p:txBody>
          <a:bodyPr>
            <a:spAutoFit/>
          </a:bodyPr>
          <a:lstStyle/>
          <a:p>
            <a:pPr defTabSz="815975">
              <a:buFont typeface="Arial"/>
              <a:buNone/>
            </a:pPr>
            <a:r>
              <a:rPr lang="zh-CN" altLang="en-US" sz="2000">
                <a:solidFill>
                  <a:srgbClr val="FF0000"/>
                </a:solidFill>
                <a:latin typeface="微软雅黑" pitchFamily="34" charset="-122"/>
                <a:ea typeface="微软雅黑" pitchFamily="34" charset="-122"/>
                <a:sym typeface="+mn-ea"/>
              </a:rPr>
              <a:t>铜块</a:t>
            </a:r>
            <a:endParaRPr lang="zh-CN" altLang="en-US" sz="2000">
              <a:solidFill>
                <a:srgbClr val="000000"/>
              </a:solidFill>
              <a:latin typeface="Calibri" panose="020F0502020204030204" pitchFamily="34" charset="0"/>
            </a:endParaRPr>
          </a:p>
        </p:txBody>
      </p:sp>
      <p:sp>
        <p:nvSpPr>
          <p:cNvPr id="8" name="矩形 7"/>
          <p:cNvSpPr>
            <a:spLocks noChangeArrowheads="1"/>
          </p:cNvSpPr>
          <p:nvPr>
            <p:custDataLst>
              <p:tags r:id="rId2"/>
            </p:custDataLst>
          </p:nvPr>
        </p:nvSpPr>
        <p:spPr bwMode="auto">
          <a:xfrm>
            <a:off x="4156075" y="4313238"/>
            <a:ext cx="701675" cy="401637"/>
          </a:xfrm>
          <a:prstGeom prst="rect">
            <a:avLst/>
          </a:prstGeom>
          <a:noFill/>
          <a:ln w="9525">
            <a:noFill/>
            <a:miter lim="800000"/>
          </a:ln>
        </p:spPr>
        <p:txBody>
          <a:bodyPr>
            <a:spAutoFit/>
          </a:bodyPr>
          <a:lstStyle/>
          <a:p>
            <a:pPr defTabSz="815975">
              <a:buFont typeface="Arial"/>
              <a:buNone/>
            </a:pPr>
            <a:r>
              <a:rPr lang="zh-CN" altLang="en-US" sz="2000">
                <a:solidFill>
                  <a:srgbClr val="000000"/>
                </a:solidFill>
                <a:latin typeface="微软雅黑" pitchFamily="34" charset="-122"/>
                <a:ea typeface="微软雅黑" pitchFamily="34" charset="-122"/>
                <a:sym typeface="+mn-ea"/>
              </a:rPr>
              <a:t>铝块</a:t>
            </a:r>
            <a:endParaRPr lang="zh-CN" altLang="en-US" sz="2000">
              <a:solidFill>
                <a:srgbClr val="000000"/>
              </a:solidFill>
              <a:latin typeface="Calibri" pitchFamily="34" charset="0"/>
            </a:endParaRPr>
          </a:p>
        </p:txBody>
      </p:sp>
      <p:sp>
        <p:nvSpPr>
          <p:cNvPr id="10" name="矩形 9"/>
          <p:cNvSpPr>
            <a:spLocks noChangeArrowheads="1"/>
          </p:cNvSpPr>
          <p:nvPr>
            <p:custDataLst>
              <p:tags r:id="rId3"/>
            </p:custDataLst>
          </p:nvPr>
        </p:nvSpPr>
        <p:spPr bwMode="auto">
          <a:xfrm>
            <a:off x="966788" y="4313238"/>
            <a:ext cx="1474787" cy="401637"/>
          </a:xfrm>
          <a:prstGeom prst="rect">
            <a:avLst/>
          </a:prstGeom>
          <a:noFill/>
          <a:ln w="9525">
            <a:noFill/>
            <a:miter lim="800000"/>
          </a:ln>
        </p:spPr>
        <p:txBody>
          <a:bodyPr>
            <a:spAutoFit/>
          </a:bodyPr>
          <a:lstStyle/>
          <a:p>
            <a:pPr defTabSz="815975">
              <a:buFont typeface="Arial"/>
              <a:buNone/>
            </a:pPr>
            <a:r>
              <a:rPr lang="zh-CN" altLang="en-US" sz="2000">
                <a:solidFill>
                  <a:srgbClr val="FF0000"/>
                </a:solidFill>
                <a:latin typeface="微软雅黑" pitchFamily="34" charset="-122"/>
                <a:ea typeface="微软雅黑" pitchFamily="34" charset="-122"/>
                <a:sym typeface="+mn-ea"/>
              </a:rPr>
              <a:t>木块</a:t>
            </a:r>
            <a:endParaRPr lang="zh-CN" altLang="en-US" sz="2000">
              <a:solidFill>
                <a:srgbClr val="000000"/>
              </a:solidFill>
              <a:latin typeface="Calibri" pitchFamily="34" charset="0"/>
            </a:endParaRPr>
          </a:p>
        </p:txBody>
      </p:sp>
      <p:sp>
        <p:nvSpPr>
          <p:cNvPr id="13" name="立方体 12"/>
          <p:cNvSpPr/>
          <p:nvPr>
            <p:custDataLst>
              <p:tags r:id="rId4"/>
            </p:custDataLst>
          </p:nvPr>
        </p:nvSpPr>
        <p:spPr>
          <a:xfrm>
            <a:off x="877888" y="3384550"/>
            <a:ext cx="1123950" cy="842963"/>
          </a:xfrm>
          <a:prstGeom prst="cube">
            <a:avLst/>
          </a:prstGeom>
          <a:blipFill>
            <a:blip r:embed="rId17"/>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4" name="立方体 13"/>
          <p:cNvSpPr/>
          <p:nvPr>
            <p:custDataLst>
              <p:tags r:id="rId5"/>
            </p:custDataLst>
          </p:nvPr>
        </p:nvSpPr>
        <p:spPr>
          <a:xfrm>
            <a:off x="2414588" y="3384550"/>
            <a:ext cx="1114425" cy="820738"/>
          </a:xfrm>
          <a:prstGeom prst="cub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5" name="立方体 14"/>
          <p:cNvSpPr/>
          <p:nvPr>
            <p:custDataLst>
              <p:tags r:id="rId6"/>
            </p:custDataLst>
          </p:nvPr>
        </p:nvSpPr>
        <p:spPr>
          <a:xfrm>
            <a:off x="4056063" y="3384550"/>
            <a:ext cx="1116012" cy="820738"/>
          </a:xfrm>
          <a:prstGeom prst="cub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6" name="立方体 15"/>
          <p:cNvSpPr/>
          <p:nvPr>
            <p:custDataLst>
              <p:tags r:id="rId7"/>
            </p:custDataLst>
          </p:nvPr>
        </p:nvSpPr>
        <p:spPr>
          <a:xfrm>
            <a:off x="6648450" y="3914775"/>
            <a:ext cx="784225" cy="571500"/>
          </a:xfrm>
          <a:prstGeom prst="cub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7" name="立方体 16"/>
          <p:cNvSpPr/>
          <p:nvPr>
            <p:custDataLst>
              <p:tags r:id="rId8"/>
            </p:custDataLst>
          </p:nvPr>
        </p:nvSpPr>
        <p:spPr>
          <a:xfrm>
            <a:off x="8005763" y="3613150"/>
            <a:ext cx="923925" cy="873125"/>
          </a:xfrm>
          <a:prstGeom prst="cub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8" name="立方体 17"/>
          <p:cNvSpPr/>
          <p:nvPr>
            <p:custDataLst>
              <p:tags r:id="rId9"/>
            </p:custDataLst>
          </p:nvPr>
        </p:nvSpPr>
        <p:spPr>
          <a:xfrm>
            <a:off x="9502775" y="3360738"/>
            <a:ext cx="1401763" cy="1125537"/>
          </a:xfrm>
          <a:prstGeom prst="cub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2" name="圆角矩形 21"/>
          <p:cNvSpPr/>
          <p:nvPr>
            <p:custDataLst>
              <p:tags r:id="rId10"/>
            </p:custDataLst>
          </p:nvPr>
        </p:nvSpPr>
        <p:spPr>
          <a:xfrm>
            <a:off x="458788" y="1155700"/>
            <a:ext cx="5264150" cy="1755775"/>
          </a:xfrm>
          <a:prstGeom prst="roundRect">
            <a:avLst/>
          </a:prstGeom>
          <a:noFill/>
          <a:ln w="38100">
            <a:noFill/>
            <a:prstDash val="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50000"/>
              </a:lnSpc>
              <a:spcBef>
                <a:spcPct val="0"/>
              </a:spcBef>
              <a:spcAft>
                <a:spcPct val="0"/>
              </a:spcAft>
              <a:defRPr/>
            </a:pPr>
            <a:r>
              <a:rPr lang="zh-CN" altLang="en-US" sz="2600">
                <a:solidFill>
                  <a:srgbClr val="FF0000"/>
                </a:solidFill>
                <a:sym typeface="+mn-ea"/>
              </a:rPr>
              <a:t>体积相同</a:t>
            </a:r>
            <a:r>
              <a:rPr lang="zh-CN" altLang="en-US" sz="2600">
                <a:solidFill>
                  <a:prstClr val="black"/>
                </a:solidFill>
                <a:sym typeface="+mn-ea"/>
              </a:rPr>
              <a:t>的木块、铜块和铝块，</a:t>
            </a:r>
            <a:r>
              <a:rPr lang="zh-CN" altLang="en-US" sz="2600">
                <a:solidFill>
                  <a:srgbClr val="FF0000"/>
                </a:solidFill>
                <a:sym typeface="+mn-ea"/>
              </a:rPr>
              <a:t>铜块质量最大</a:t>
            </a:r>
            <a:r>
              <a:rPr lang="zh-CN" altLang="en-US" sz="2600">
                <a:solidFill>
                  <a:prstClr val="black"/>
                </a:solidFill>
                <a:sym typeface="+mn-ea"/>
              </a:rPr>
              <a:t>，铝块质量较小，</a:t>
            </a:r>
            <a:r>
              <a:rPr lang="zh-CN" altLang="en-US" sz="2600">
                <a:solidFill>
                  <a:srgbClr val="FF0000"/>
                </a:solidFill>
                <a:sym typeface="+mn-ea"/>
              </a:rPr>
              <a:t>木块质量最小</a:t>
            </a:r>
            <a:r>
              <a:rPr lang="zh-CN" altLang="en-US" sz="2600">
                <a:solidFill>
                  <a:prstClr val="black"/>
                </a:solidFill>
                <a:sym typeface="+mn-ea"/>
              </a:rPr>
              <a:t>；</a:t>
            </a:r>
          </a:p>
        </p:txBody>
      </p:sp>
      <p:sp>
        <p:nvSpPr>
          <p:cNvPr id="23" name="圆角矩形 22"/>
          <p:cNvSpPr/>
          <p:nvPr>
            <p:custDataLst>
              <p:tags r:id="rId11"/>
            </p:custDataLst>
          </p:nvPr>
        </p:nvSpPr>
        <p:spPr>
          <a:xfrm>
            <a:off x="5961063" y="977900"/>
            <a:ext cx="5554662" cy="2111375"/>
          </a:xfrm>
          <a:prstGeom prst="roundRect">
            <a:avLst/>
          </a:prstGeom>
          <a:noFill/>
          <a:ln w="38100">
            <a:noFill/>
            <a:prstDash val="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ct val="150000"/>
              </a:lnSpc>
              <a:spcBef>
                <a:spcPct val="0"/>
              </a:spcBef>
              <a:spcAft>
                <a:spcPct val="0"/>
              </a:spcAft>
              <a:defRPr/>
            </a:pPr>
            <a:r>
              <a:rPr lang="zh-CN" altLang="en-US" sz="2600">
                <a:solidFill>
                  <a:prstClr val="black"/>
                </a:solidFill>
                <a:sym typeface="+mn-ea"/>
              </a:rPr>
              <a:t>而同一种物质，体积越大，质量越大，那么质量和体积之间有什么关系呢？</a:t>
            </a:r>
          </a:p>
        </p:txBody>
      </p:sp>
      <p:cxnSp>
        <p:nvCxnSpPr>
          <p:cNvPr id="3" name="直接连接符 2"/>
          <p:cNvCxnSpPr/>
          <p:nvPr>
            <p:custDataLst>
              <p:tags r:id="rId12"/>
            </p:custDataLst>
          </p:nvPr>
        </p:nvCxnSpPr>
        <p:spPr>
          <a:xfrm flipH="1">
            <a:off x="5759450" y="977900"/>
            <a:ext cx="0" cy="4660900"/>
          </a:xfrm>
          <a:prstGeom prst="line">
            <a:avLst/>
          </a:prstGeom>
          <a:ln w="19050">
            <a:solidFill>
              <a:srgbClr val="0070C0"/>
            </a:solidFill>
            <a:prstDash val="dashDot"/>
          </a:ln>
        </p:spPr>
        <p:style>
          <a:lnRef idx="1">
            <a:schemeClr val="accent1"/>
          </a:lnRef>
          <a:fillRef idx="0">
            <a:schemeClr val="accent1"/>
          </a:fillRef>
          <a:effectRef idx="0">
            <a:schemeClr val="accent1"/>
          </a:effectRef>
          <a:fontRef idx="minor">
            <a:schemeClr val="tx1"/>
          </a:fontRef>
        </p:style>
      </p:cxnSp>
      <p:sp>
        <p:nvSpPr>
          <p:cNvPr id="11277" name="矩形 23"/>
          <p:cNvSpPr>
            <a:spLocks noChangeArrowheads="1"/>
          </p:cNvSpPr>
          <p:nvPr>
            <p:custDataLst>
              <p:tags r:id="rId1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课堂导入</a:t>
            </a:r>
          </a:p>
        </p:txBody>
      </p:sp>
      <p:sp>
        <p:nvSpPr>
          <p:cNvPr id="11278" name="矩形 24"/>
          <p:cNvSpPr>
            <a:spLocks noChangeArrowheads="1"/>
          </p:cNvSpPr>
          <p:nvPr>
            <p:custDataLst>
              <p:tags r:id="rId14"/>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rgbClr val="FFFFFF"/>
                </a:solidFill>
                <a:latin typeface="微软雅黑" pitchFamily="34" charset="-122"/>
                <a:ea typeface="微软雅黑" pitchFamily="34" charset="-122"/>
              </a:rPr>
              <a:t>课堂导入</a:t>
            </a:r>
          </a:p>
        </p:txBody>
      </p:sp>
      <p:sp>
        <p:nvSpPr>
          <p:cNvPr id="26" name="圆角矩形 25"/>
          <p:cNvSpPr/>
          <p:nvPr>
            <p:custDataLst>
              <p:tags r:id="rId15"/>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新课引入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down)">
                                      <p:cBhvr>
                                        <p:cTn id="18" dur="500"/>
                                        <p:tgtEl>
                                          <p:spTgt spid="15"/>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down)">
                                      <p:cBhvr>
                                        <p:cTn id="45" dur="500"/>
                                        <p:tgtEl>
                                          <p:spTgt spid="17"/>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down)">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3" grpId="0" animBg="1"/>
      <p:bldP spid="14" grpId="0" animBg="1"/>
      <p:bldP spid="15" grpId="0" animBg="1"/>
      <p:bldP spid="16" grpId="0" animBg="1"/>
      <p:bldP spid="17" grpId="0" animBg="1"/>
      <p:bldP spid="18" grpId="0" animBg="1"/>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组合 9"/>
          <p:cNvGrpSpPr/>
          <p:nvPr>
            <p:custDataLst>
              <p:tags r:id="rId1"/>
            </p:custDataLst>
          </p:nvPr>
        </p:nvGrpSpPr>
        <p:grpSpPr>
          <a:xfrm>
            <a:off x="338138" y="531813"/>
            <a:ext cx="7791450" cy="703262"/>
            <a:chOff x="256491" y="589271"/>
            <a:chExt cx="7792518" cy="703206"/>
          </a:xfrm>
        </p:grpSpPr>
        <p:sp>
          <p:nvSpPr>
            <p:cNvPr id="12293" name="文本框 10"/>
            <p:cNvSpPr txBox="1">
              <a:spLocks noChangeArrowheads="1"/>
            </p:cNvSpPr>
            <p:nvPr>
              <p:custDataLst>
                <p:tags r:id="rId5"/>
              </p:custDataLst>
            </p:nvPr>
          </p:nvSpPr>
          <p:spPr bwMode="auto">
            <a:xfrm>
              <a:off x="256491" y="589271"/>
              <a:ext cx="7792518" cy="703206"/>
            </a:xfrm>
            <a:prstGeom prst="rect">
              <a:avLst/>
            </a:prstGeom>
            <a:noFill/>
            <a:ln w="9525">
              <a:noFill/>
              <a:miter lim="800000"/>
            </a:ln>
          </p:spPr>
          <p:txBody>
            <a:bodyPr wrap="none">
              <a:spAutoFit/>
            </a:bodyPr>
            <a:lstStyle/>
            <a:p>
              <a:pPr>
                <a:lnSpc>
                  <a:spcPct val="150000"/>
                </a:lnSpc>
              </a:pPr>
              <a:r>
                <a:rPr lang="zh-CN" altLang="en-US" sz="3000" b="1">
                  <a:solidFill>
                    <a:srgbClr val="000000"/>
                  </a:solidFill>
                  <a:latin typeface="微软雅黑" pitchFamily="34" charset="-122"/>
                  <a:ea typeface="微软雅黑" pitchFamily="34" charset="-122"/>
                  <a:sym typeface="+mn-ea"/>
                </a:rPr>
                <a:t>知识点      探究同种物质的质量与体积的关系</a:t>
              </a:r>
            </a:p>
          </p:txBody>
        </p:sp>
        <p:sp>
          <p:nvSpPr>
            <p:cNvPr id="12" name="椭圆 11"/>
            <p:cNvSpPr/>
            <p:nvPr>
              <p:custDataLst>
                <p:tags r:id="rId6"/>
              </p:custDataLst>
            </p:nvPr>
          </p:nvSpPr>
          <p:spPr>
            <a:xfrm>
              <a:off x="1583823" y="765469"/>
              <a:ext cx="452499" cy="447639"/>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2600" b="1">
                  <a:solidFill>
                    <a:prstClr val="white"/>
                  </a:solidFill>
                </a:rPr>
                <a:t>1</a:t>
              </a:r>
              <a:endParaRPr lang="zh-CN" altLang="en-US" sz="2600" b="1">
                <a:solidFill>
                  <a:prstClr val="white"/>
                </a:solidFill>
              </a:endParaRPr>
            </a:p>
          </p:txBody>
        </p:sp>
      </p:grpSp>
      <p:sp>
        <p:nvSpPr>
          <p:cNvPr id="21" name="矩形 20"/>
          <p:cNvSpPr>
            <a:spLocks noChangeArrowheads="1"/>
          </p:cNvSpPr>
          <p:nvPr>
            <p:custDataLst>
              <p:tags r:id="rId2"/>
            </p:custDataLst>
          </p:nvPr>
        </p:nvSpPr>
        <p:spPr bwMode="auto">
          <a:xfrm>
            <a:off x="338138" y="1316038"/>
            <a:ext cx="10882312" cy="3694112"/>
          </a:xfrm>
          <a:prstGeom prst="rect">
            <a:avLst/>
          </a:prstGeom>
          <a:noFill/>
          <a:ln w="9525">
            <a:noFill/>
            <a:miter lim="800000"/>
          </a:ln>
        </p:spPr>
        <p:txBody>
          <a:bodyPr>
            <a:spAutoFit/>
          </a:bodyPr>
          <a:lstStyle/>
          <a:p>
            <a:pPr algn="just">
              <a:lnSpc>
                <a:spcPct val="150000"/>
              </a:lnSpc>
            </a:pP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1.</a:t>
            </a:r>
            <a:r>
              <a:rPr lang="zh-CN" altLang="en-US" sz="2600">
                <a:solidFill>
                  <a:srgbClr val="FF0000"/>
                </a:solidFill>
                <a:latin typeface="微软雅黑" pitchFamily="34" charset="-122"/>
                <a:ea typeface="微软雅黑" pitchFamily="34" charset="-122"/>
                <a:sym typeface="+mn-ea"/>
              </a:rPr>
              <a:t>提出问题：</a:t>
            </a:r>
            <a:r>
              <a:rPr lang="zh-CN" altLang="en-US" sz="2600">
                <a:solidFill>
                  <a:srgbClr val="000000"/>
                </a:solidFill>
                <a:latin typeface="微软雅黑" pitchFamily="34" charset="-122"/>
                <a:ea typeface="微软雅黑" pitchFamily="34" charset="-122"/>
                <a:sym typeface="+mn-ea"/>
              </a:rPr>
              <a:t>同种物质的质量与它的体积是否成正比？</a:t>
            </a:r>
            <a:endParaRPr lang="en-US" altLang="zh-CN" sz="2600">
              <a:solidFill>
                <a:srgbClr val="000000"/>
              </a:solidFill>
              <a:latin typeface="微软雅黑" pitchFamily="34" charset="-122"/>
              <a:ea typeface="微软雅黑" pitchFamily="34" charset="-122"/>
              <a:sym typeface="+mn-ea"/>
            </a:endParaRPr>
          </a:p>
          <a:p>
            <a:pPr algn="just">
              <a:lnSpc>
                <a:spcPct val="150000"/>
              </a:lnSpc>
            </a:pP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2.</a:t>
            </a:r>
            <a:r>
              <a:rPr lang="zh-CN" altLang="en-US" sz="2600">
                <a:solidFill>
                  <a:srgbClr val="FF0000"/>
                </a:solidFill>
                <a:latin typeface="微软雅黑" pitchFamily="34" charset="-122"/>
                <a:ea typeface="微软雅黑" pitchFamily="34" charset="-122"/>
                <a:sym typeface="+mn-ea"/>
              </a:rPr>
              <a:t>猜想与假设：</a:t>
            </a:r>
            <a:r>
              <a:rPr lang="zh-CN" altLang="en-US" sz="2600">
                <a:solidFill>
                  <a:srgbClr val="000000"/>
                </a:solidFill>
                <a:latin typeface="微软雅黑" pitchFamily="34" charset="-122"/>
                <a:ea typeface="微软雅黑" pitchFamily="34" charset="-122"/>
                <a:sym typeface="+mn-ea"/>
              </a:rPr>
              <a:t>同种物质的质量与体积成正比</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或者成反比</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a:t>
            </a:r>
          </a:p>
          <a:p>
            <a:pPr algn="just">
              <a:lnSpc>
                <a:spcPct val="150000"/>
              </a:lnSpc>
            </a:pP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3.</a:t>
            </a:r>
            <a:r>
              <a:rPr lang="zh-CN" altLang="en-US" sz="2600">
                <a:solidFill>
                  <a:srgbClr val="FF0000"/>
                </a:solidFill>
                <a:latin typeface="微软雅黑" pitchFamily="34" charset="-122"/>
                <a:ea typeface="微软雅黑" pitchFamily="34" charset="-122"/>
                <a:sym typeface="+mn-ea"/>
              </a:rPr>
              <a:t>设计实验：</a:t>
            </a:r>
            <a:r>
              <a:rPr lang="zh-CN" altLang="en-US" sz="2600">
                <a:solidFill>
                  <a:srgbClr val="000000"/>
                </a:solidFill>
                <a:latin typeface="微软雅黑" pitchFamily="34" charset="-122"/>
                <a:ea typeface="微软雅黑" pitchFamily="34" charset="-122"/>
                <a:sym typeface="+mn-ea"/>
              </a:rPr>
              <a:t>选取大小不同的若干长方体铁块，分别用天平测量它们的质量，用刻度尺测量长、宽、高后计算出它们的体积，列出实验数据记录表格并记录数据；然后以体积</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V</a:t>
            </a:r>
            <a:r>
              <a:rPr lang="zh-CN" altLang="en-US" sz="2600">
                <a:solidFill>
                  <a:srgbClr val="000000"/>
                </a:solidFill>
                <a:latin typeface="微软雅黑" pitchFamily="34" charset="-122"/>
                <a:ea typeface="微软雅黑" pitchFamily="34" charset="-122"/>
                <a:sym typeface="+mn-ea"/>
              </a:rPr>
              <a:t>为横轴、以质量</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m</a:t>
            </a:r>
            <a:r>
              <a:rPr lang="zh-CN" altLang="en-US" sz="2600">
                <a:solidFill>
                  <a:srgbClr val="000000"/>
                </a:solidFill>
                <a:latin typeface="微软雅黑" pitchFamily="34" charset="-122"/>
                <a:ea typeface="微软雅黑" pitchFamily="34" charset="-122"/>
                <a:sym typeface="+mn-ea"/>
              </a:rPr>
              <a:t>为纵轴，依据数据在坐标纸上描点，再把这些点用平滑的线连起来，分析归纳图像的特点。</a:t>
            </a:r>
          </a:p>
        </p:txBody>
      </p:sp>
      <p:sp>
        <p:nvSpPr>
          <p:cNvPr id="12291" name="矩形 7"/>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13" name="圆角矩形 12"/>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wipe(down)">
                                      <p:cBhvr>
                                        <p:cTn id="7" dur="500"/>
                                        <p:tgtEl>
                                          <p:spTgt spid="2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xEl>
                                              <p:pRg st="1" end="1"/>
                                            </p:txEl>
                                          </p:spTgt>
                                        </p:tgtEl>
                                        <p:attrNameLst>
                                          <p:attrName>style.visibility</p:attrName>
                                        </p:attrNameLst>
                                      </p:cBhvr>
                                      <p:to>
                                        <p:strVal val="visible"/>
                                      </p:to>
                                    </p:set>
                                    <p:animEffect transition="in" filter="wipe(down)">
                                      <p:cBhvr>
                                        <p:cTn id="12" dur="500"/>
                                        <p:tgtEl>
                                          <p:spTgt spid="21">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1">
                                            <p:txEl>
                                              <p:pRg st="2" end="2"/>
                                            </p:txEl>
                                          </p:spTgt>
                                        </p:tgtEl>
                                        <p:attrNameLst>
                                          <p:attrName>style.visibility</p:attrName>
                                        </p:attrNameLst>
                                      </p:cBhvr>
                                      <p:to>
                                        <p:strVal val="visible"/>
                                      </p:to>
                                    </p:set>
                                    <p:animEffect transition="in" filter="wipe(down)">
                                      <p:cBhvr>
                                        <p:cTn id="17" dur="500"/>
                                        <p:tgtEl>
                                          <p:spTgt spid="2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矩形 5"/>
          <p:cNvSpPr>
            <a:spLocks noChangeArrowheads="1"/>
          </p:cNvSpPr>
          <p:nvPr>
            <p:custDataLst>
              <p:tags r:id="rId1"/>
            </p:custDataLst>
          </p:nvPr>
        </p:nvSpPr>
        <p:spPr bwMode="auto">
          <a:xfrm>
            <a:off x="444500" y="877888"/>
            <a:ext cx="10839450" cy="692150"/>
          </a:xfrm>
          <a:prstGeom prst="rect">
            <a:avLst/>
          </a:prstGeom>
          <a:noFill/>
          <a:ln w="9525">
            <a:noFill/>
            <a:miter lim="800000"/>
          </a:ln>
        </p:spPr>
        <p:txBody>
          <a:bodyPr>
            <a:spAutoFit/>
          </a:bodyPr>
          <a:lstStyle/>
          <a:p>
            <a:pPr>
              <a:lnSpc>
                <a:spcPct val="150000"/>
              </a:lnSpc>
            </a:pP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4. </a:t>
            </a:r>
            <a:r>
              <a:rPr lang="zh-CN" altLang="en-US" sz="2600">
                <a:solidFill>
                  <a:srgbClr val="FF0000"/>
                </a:solidFill>
                <a:latin typeface="微软雅黑" pitchFamily="34" charset="-122"/>
                <a:ea typeface="微软雅黑" pitchFamily="34" charset="-122"/>
                <a:sym typeface="+mn-ea"/>
              </a:rPr>
              <a:t>实验器材：</a:t>
            </a:r>
            <a:r>
              <a:rPr lang="zh-CN" altLang="en-US" sz="2600">
                <a:solidFill>
                  <a:srgbClr val="000000"/>
                </a:solidFill>
                <a:latin typeface="微软雅黑" pitchFamily="34" charset="-122"/>
                <a:ea typeface="微软雅黑" pitchFamily="34" charset="-122"/>
                <a:sym typeface="+mn-ea"/>
              </a:rPr>
              <a:t>托盘天平</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含砝码</a:t>
            </a:r>
            <a:r>
              <a:rPr lang="en-US" altLang="zh-CN"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a:t>
            </a:r>
            <a:r>
              <a:rPr lang="zh-CN" altLang="en-US" sz="2600">
                <a:solidFill>
                  <a:srgbClr val="000000"/>
                </a:solidFill>
                <a:latin typeface="微软雅黑" pitchFamily="34" charset="-122"/>
                <a:ea typeface="微软雅黑" pitchFamily="34" charset="-122"/>
                <a:sym typeface="+mn-ea"/>
              </a:rPr>
              <a:t>架、刻度尺、</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3</a:t>
            </a:r>
            <a:r>
              <a:rPr lang="zh-CN" altLang="en-US" sz="2600">
                <a:solidFill>
                  <a:srgbClr val="000000"/>
                </a:solidFill>
                <a:latin typeface="微软雅黑" pitchFamily="34" charset="-122"/>
                <a:ea typeface="微软雅黑" pitchFamily="34" charset="-122"/>
                <a:sym typeface="+mn-ea"/>
              </a:rPr>
              <a:t>个大小不同的长方体铁块。</a:t>
            </a:r>
            <a:endParaRPr lang="en-US" altLang="zh-CN" sz="2600">
              <a:solidFill>
                <a:srgbClr val="000000"/>
              </a:solidFill>
              <a:latin typeface="微软雅黑" pitchFamily="34" charset="-122"/>
              <a:ea typeface="微软雅黑" pitchFamily="34" charset="-122"/>
              <a:sym typeface="+mn-ea"/>
            </a:endParaRPr>
          </a:p>
        </p:txBody>
      </p:sp>
      <p:pic>
        <p:nvPicPr>
          <p:cNvPr id="5" name="图片 52250" descr="tp3"/>
          <p:cNvPicPr>
            <a:picLocks noChangeAspect="1" noChangeArrowheads="1"/>
          </p:cNvPicPr>
          <p:nvPr>
            <p:custDataLst>
              <p:tags r:id="rId2"/>
            </p:custDataLst>
          </p:nvPr>
        </p:nvPicPr>
        <p:blipFill>
          <a:blip r:embed="rId12"/>
          <a:stretch>
            <a:fillRect/>
          </a:stretch>
        </p:blipFill>
        <p:spPr bwMode="auto">
          <a:xfrm>
            <a:off x="1084263" y="2005013"/>
            <a:ext cx="3303587" cy="2155825"/>
          </a:xfrm>
          <a:prstGeom prst="rect">
            <a:avLst/>
          </a:prstGeom>
          <a:noFill/>
          <a:ln w="9525">
            <a:noFill/>
            <a:miter lim="800000"/>
          </a:ln>
        </p:spPr>
      </p:pic>
      <p:pic>
        <p:nvPicPr>
          <p:cNvPr id="7" name="图片 6"/>
          <p:cNvPicPr>
            <a:picLocks noChangeAspect="1"/>
          </p:cNvPicPr>
          <p:nvPr>
            <p:custDataLst>
              <p:tags r:id="rId3"/>
            </p:custDataLst>
          </p:nvPr>
        </p:nvPicPr>
        <p:blipFill>
          <a:blip r:embed="rId13"/>
          <a:stretch>
            <a:fillRect/>
          </a:stretch>
        </p:blipFill>
        <p:spPr bwMode="auto">
          <a:xfrm>
            <a:off x="4232275" y="2890838"/>
            <a:ext cx="1444625" cy="1108075"/>
          </a:xfrm>
          <a:prstGeom prst="rect">
            <a:avLst/>
          </a:prstGeom>
          <a:noFill/>
          <a:ln w="9525">
            <a:noFill/>
            <a:miter lim="800000"/>
          </a:ln>
        </p:spPr>
      </p:pic>
      <p:sp>
        <p:nvSpPr>
          <p:cNvPr id="2" name="矩形 1"/>
          <p:cNvSpPr>
            <a:spLocks noChangeArrowheads="1"/>
          </p:cNvSpPr>
          <p:nvPr>
            <p:custDataLst>
              <p:tags r:id="rId4"/>
            </p:custDataLst>
          </p:nvPr>
        </p:nvSpPr>
        <p:spPr bwMode="auto">
          <a:xfrm>
            <a:off x="6026150" y="3729038"/>
            <a:ext cx="4051300" cy="600075"/>
          </a:xfrm>
          <a:prstGeom prst="rect">
            <a:avLst/>
          </a:prstGeom>
          <a:noFill/>
          <a:ln w="9525">
            <a:noFill/>
            <a:miter lim="800000"/>
          </a:ln>
        </p:spPr>
        <p:txBody>
          <a:bodyPr wrap="none">
            <a:spAutoFit/>
          </a:bodyPr>
          <a:lstStyle/>
          <a:p>
            <a:pPr>
              <a:lnSpc>
                <a:spcPct val="150000"/>
              </a:lnSpc>
            </a:pPr>
            <a:r>
              <a:rPr lang="zh-CN" altLang="en-US" sz="2200">
                <a:solidFill>
                  <a:srgbClr val="000000"/>
                </a:solidFill>
                <a:latin typeface="微软雅黑" pitchFamily="34" charset="-122"/>
                <a:ea typeface="微软雅黑" pitchFamily="34" charset="-122"/>
                <a:sym typeface="+mn-ea"/>
              </a:rPr>
              <a:t>铁块</a:t>
            </a:r>
            <a:r>
              <a:rPr lang="en-US" altLang="zh-CN" sz="2200">
                <a:solidFill>
                  <a:srgbClr val="000000"/>
                </a:solidFill>
                <a:latin typeface="Times New Roman" panose="02020603050405020304" pitchFamily="18" charset="0"/>
                <a:ea typeface="微软雅黑" pitchFamily="34" charset="-122"/>
                <a:cs typeface="Times New Roman" pitchFamily="18" charset="0"/>
                <a:sym typeface="+mn-ea"/>
              </a:rPr>
              <a:t>1</a:t>
            </a:r>
            <a:r>
              <a:rPr lang="en-US" altLang="zh-CN" sz="2200">
                <a:solidFill>
                  <a:srgbClr val="000000"/>
                </a:solidFill>
                <a:latin typeface="微软雅黑" pitchFamily="34" charset="-122"/>
                <a:ea typeface="微软雅黑" pitchFamily="34" charset="-122"/>
                <a:sym typeface="+mn-ea"/>
              </a:rPr>
              <a:t>        </a:t>
            </a:r>
            <a:r>
              <a:rPr lang="zh-CN" altLang="en-US" sz="2200">
                <a:solidFill>
                  <a:srgbClr val="000000"/>
                </a:solidFill>
                <a:latin typeface="微软雅黑" pitchFamily="34" charset="-122"/>
                <a:ea typeface="微软雅黑" pitchFamily="34" charset="-122"/>
                <a:sym typeface="+mn-ea"/>
              </a:rPr>
              <a:t>铁块</a:t>
            </a:r>
            <a:r>
              <a:rPr lang="en-US" altLang="zh-CN" sz="2200">
                <a:solidFill>
                  <a:srgbClr val="000000"/>
                </a:solidFill>
                <a:latin typeface="Times New Roman" panose="02020603050405020304" pitchFamily="18" charset="0"/>
                <a:ea typeface="微软雅黑" pitchFamily="34" charset="-122"/>
                <a:cs typeface="Times New Roman" pitchFamily="18" charset="0"/>
                <a:sym typeface="+mn-ea"/>
              </a:rPr>
              <a:t>2</a:t>
            </a:r>
            <a:r>
              <a:rPr lang="en-US" altLang="zh-CN" sz="2200">
                <a:solidFill>
                  <a:srgbClr val="000000"/>
                </a:solidFill>
                <a:latin typeface="微软雅黑" pitchFamily="34" charset="-122"/>
                <a:ea typeface="微软雅黑" pitchFamily="34" charset="-122"/>
                <a:sym typeface="+mn-ea"/>
              </a:rPr>
              <a:t>             </a:t>
            </a:r>
            <a:r>
              <a:rPr lang="zh-CN" altLang="en-US" sz="2200">
                <a:solidFill>
                  <a:srgbClr val="000000"/>
                </a:solidFill>
                <a:latin typeface="微软雅黑" pitchFamily="34" charset="-122"/>
                <a:ea typeface="微软雅黑" pitchFamily="34" charset="-122"/>
                <a:sym typeface="+mn-ea"/>
              </a:rPr>
              <a:t>铁块</a:t>
            </a:r>
            <a:r>
              <a:rPr lang="en-US" altLang="zh-CN" sz="2200">
                <a:solidFill>
                  <a:srgbClr val="000000"/>
                </a:solidFill>
                <a:latin typeface="Times New Roman" panose="02020603050405020304" pitchFamily="18" charset="0"/>
                <a:ea typeface="微软雅黑" pitchFamily="34" charset="-122"/>
                <a:cs typeface="Times New Roman" pitchFamily="18" charset="0"/>
                <a:sym typeface="+mn-ea"/>
              </a:rPr>
              <a:t>3</a:t>
            </a:r>
            <a:endParaRPr lang="zh-CN" altLang="en-US" sz="2200">
              <a:solidFill>
                <a:srgbClr val="000000"/>
              </a:solidFill>
              <a:latin typeface="Times New Roman" panose="02020603050405020304" pitchFamily="18" charset="0"/>
              <a:ea typeface="微软雅黑" pitchFamily="34" charset="-122"/>
              <a:cs typeface="Times New Roman" pitchFamily="18" charset="0"/>
              <a:sym typeface="+mn-ea"/>
            </a:endParaRPr>
          </a:p>
        </p:txBody>
      </p:sp>
      <p:sp>
        <p:nvSpPr>
          <p:cNvPr id="8" name="立方体 7"/>
          <p:cNvSpPr/>
          <p:nvPr>
            <p:custDataLst>
              <p:tags r:id="rId5"/>
            </p:custDataLst>
          </p:nvPr>
        </p:nvSpPr>
        <p:spPr>
          <a:xfrm>
            <a:off x="6083300" y="3255963"/>
            <a:ext cx="785813" cy="571500"/>
          </a:xfrm>
          <a:prstGeom prst="cub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0" name="立方体 9"/>
          <p:cNvSpPr/>
          <p:nvPr>
            <p:custDataLst>
              <p:tags r:id="rId6"/>
            </p:custDataLst>
          </p:nvPr>
        </p:nvSpPr>
        <p:spPr>
          <a:xfrm>
            <a:off x="7467600" y="2967038"/>
            <a:ext cx="925513" cy="873125"/>
          </a:xfrm>
          <a:prstGeom prst="cub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11" name="立方体 10"/>
          <p:cNvSpPr/>
          <p:nvPr>
            <p:custDataLst>
              <p:tags r:id="rId7"/>
            </p:custDataLst>
          </p:nvPr>
        </p:nvSpPr>
        <p:spPr>
          <a:xfrm>
            <a:off x="8959850" y="2681288"/>
            <a:ext cx="1401763" cy="1125537"/>
          </a:xfrm>
          <a:prstGeom prst="cub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3" name="矩形 2"/>
          <p:cNvSpPr>
            <a:spLocks noChangeArrowheads="1"/>
          </p:cNvSpPr>
          <p:nvPr>
            <p:custDataLst>
              <p:tags r:id="rId8"/>
            </p:custDataLst>
          </p:nvPr>
        </p:nvSpPr>
        <p:spPr bwMode="auto">
          <a:xfrm>
            <a:off x="2079625" y="4160838"/>
            <a:ext cx="1312863" cy="431800"/>
          </a:xfrm>
          <a:prstGeom prst="rect">
            <a:avLst/>
          </a:prstGeom>
          <a:noFill/>
          <a:ln w="9525">
            <a:noFill/>
            <a:miter lim="800000"/>
          </a:ln>
        </p:spPr>
        <p:txBody>
          <a:bodyPr wrap="none">
            <a:spAutoFit/>
          </a:bodyPr>
          <a:lstStyle/>
          <a:p>
            <a:r>
              <a:rPr lang="zh-CN" altLang="en-US" sz="2200">
                <a:solidFill>
                  <a:srgbClr val="000000"/>
                </a:solidFill>
                <a:latin typeface="微软雅黑" pitchFamily="34" charset="-122"/>
                <a:ea typeface="微软雅黑" pitchFamily="34" charset="-122"/>
                <a:sym typeface="+mn-ea"/>
              </a:rPr>
              <a:t>托盘天平</a:t>
            </a:r>
            <a:endParaRPr lang="zh-CN" altLang="en-US" sz="2200">
              <a:latin typeface="微软雅黑" pitchFamily="34" charset="-122"/>
              <a:ea typeface="微软雅黑" pitchFamily="34" charset="-122"/>
            </a:endParaRPr>
          </a:p>
        </p:txBody>
      </p:sp>
      <p:sp>
        <p:nvSpPr>
          <p:cNvPr id="13321" name="矩形 11"/>
          <p:cNvSpPr>
            <a:spLocks noChangeArrowheads="1"/>
          </p:cNvSpPr>
          <p:nvPr>
            <p:custDataLst>
              <p:tags r:id="rId9"/>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13" name="圆角矩形 12"/>
          <p:cNvSpPr/>
          <p:nvPr>
            <p:custDataLst>
              <p:tags r:id="rId10"/>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0" grpId="0" animBg="1"/>
      <p:bldP spid="11" grpId="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custDataLst>
              <p:tags r:id="rId1"/>
            </p:custDataLst>
          </p:nvPr>
        </p:nvSpPr>
        <p:spPr bwMode="auto">
          <a:xfrm>
            <a:off x="444500" y="1398588"/>
            <a:ext cx="11041063" cy="3622675"/>
          </a:xfrm>
          <a:prstGeom prst="rect">
            <a:avLst/>
          </a:prstGeom>
          <a:noFill/>
          <a:ln w="9525">
            <a:noFill/>
            <a:miter lim="800000"/>
          </a:ln>
        </p:spPr>
        <p:txBody>
          <a:bodyPr>
            <a:spAutoFit/>
          </a:bodyPr>
          <a:lstStyle/>
          <a:p>
            <a:pPr>
              <a:lnSpc>
                <a:spcPct val="150000"/>
              </a:lnSpc>
            </a:pPr>
            <a:r>
              <a:rPr lang="zh-CN" altLang="en-US" sz="2600">
                <a:solidFill>
                  <a:srgbClr val="000000"/>
                </a:solidFill>
                <a:latin typeface="微软雅黑" pitchFamily="34" charset="-122"/>
                <a:ea typeface="微软雅黑" pitchFamily="34" charset="-122"/>
                <a:sym typeface="+mn-ea"/>
              </a:rPr>
              <a:t>①将天平放在水平桌面上，调节天平平衡。</a:t>
            </a:r>
          </a:p>
          <a:p>
            <a:pPr>
              <a:lnSpc>
                <a:spcPct val="150000"/>
              </a:lnSpc>
            </a:pPr>
            <a:r>
              <a:rPr lang="zh-CN" altLang="en-US" sz="2600">
                <a:solidFill>
                  <a:srgbClr val="000000"/>
                </a:solidFill>
                <a:latin typeface="微软雅黑" pitchFamily="34" charset="-122"/>
                <a:ea typeface="微软雅黑" pitchFamily="34" charset="-122"/>
                <a:sym typeface="+mn-ea"/>
              </a:rPr>
              <a:t>②用天平测量出铁块</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a:t>
            </a:r>
            <a:r>
              <a:rPr lang="zh-CN" altLang="en-US" sz="2600">
                <a:solidFill>
                  <a:srgbClr val="000000"/>
                </a:solidFill>
                <a:latin typeface="微软雅黑" pitchFamily="34" charset="-122"/>
                <a:ea typeface="微软雅黑" pitchFamily="34" charset="-122"/>
                <a:sym typeface="+mn-ea"/>
              </a:rPr>
              <a:t>的质量，将数据填入表格中。</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zh-CN" altLang="en-US" sz="2600">
                <a:solidFill>
                  <a:srgbClr val="000000"/>
                </a:solidFill>
                <a:latin typeface="微软雅黑" pitchFamily="34" charset="-122"/>
                <a:ea typeface="微软雅黑" pitchFamily="34" charset="-122"/>
                <a:sym typeface="+mn-ea"/>
              </a:rPr>
              <a:t>③用刻度尺测出铁块</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1</a:t>
            </a:r>
            <a:r>
              <a:rPr lang="zh-CN" altLang="en-US" sz="2600">
                <a:solidFill>
                  <a:srgbClr val="000000"/>
                </a:solidFill>
                <a:latin typeface="微软雅黑" pitchFamily="34" charset="-122"/>
                <a:ea typeface="微软雅黑" pitchFamily="34" charset="-122"/>
                <a:sym typeface="+mn-ea"/>
              </a:rPr>
              <a:t>的长、宽、高，计算其体积，将数据填入表格中。</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zh-CN" altLang="en-US" sz="2600">
                <a:solidFill>
                  <a:srgbClr val="000000"/>
                </a:solidFill>
                <a:latin typeface="微软雅黑" pitchFamily="34" charset="-122"/>
                <a:ea typeface="微软雅黑" pitchFamily="34" charset="-122"/>
                <a:sym typeface="+mn-ea"/>
              </a:rPr>
              <a:t>④重复上述步骤②③，分别测出铁块</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2</a:t>
            </a:r>
            <a:r>
              <a:rPr lang="zh-CN" altLang="en-US" sz="2600">
                <a:solidFill>
                  <a:srgbClr val="000000"/>
                </a:solidFill>
                <a:latin typeface="微软雅黑" pitchFamily="34" charset="-122"/>
                <a:ea typeface="微软雅黑" pitchFamily="34" charset="-122"/>
                <a:sym typeface="+mn-ea"/>
              </a:rPr>
              <a:t>、铁块</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3</a:t>
            </a:r>
            <a:r>
              <a:rPr lang="zh-CN" altLang="en-US" sz="2600">
                <a:solidFill>
                  <a:srgbClr val="000000"/>
                </a:solidFill>
                <a:latin typeface="微软雅黑" pitchFamily="34" charset="-122"/>
                <a:ea typeface="微软雅黑" pitchFamily="34" charset="-122"/>
                <a:sym typeface="+mn-ea"/>
              </a:rPr>
              <a:t>的质量与体积，并将数据填入表格中。</a:t>
            </a:r>
            <a:endParaRPr lang="en-US" altLang="zh-CN" sz="2600">
              <a:solidFill>
                <a:srgbClr val="000000"/>
              </a:solidFill>
              <a:latin typeface="微软雅黑" pitchFamily="34" charset="-122"/>
              <a:ea typeface="微软雅黑" pitchFamily="34" charset="-122"/>
              <a:sym typeface="+mn-ea"/>
            </a:endParaRPr>
          </a:p>
          <a:p>
            <a:pPr>
              <a:lnSpc>
                <a:spcPct val="150000"/>
              </a:lnSpc>
            </a:pPr>
            <a:r>
              <a:rPr lang="en-US" altLang="zh-CN" sz="2600">
                <a:solidFill>
                  <a:srgbClr val="000000"/>
                </a:solidFill>
                <a:latin typeface="微软雅黑" pitchFamily="34" charset="-122"/>
                <a:ea typeface="微软雅黑" pitchFamily="34" charset="-122"/>
                <a:sym typeface="+mn-ea"/>
              </a:rPr>
              <a:t>⑤</a:t>
            </a:r>
            <a:r>
              <a:rPr lang="zh-CN" altLang="en-US" sz="2600">
                <a:solidFill>
                  <a:srgbClr val="000000"/>
                </a:solidFill>
                <a:latin typeface="微软雅黑" pitchFamily="34" charset="-122"/>
                <a:ea typeface="微软雅黑" pitchFamily="34" charset="-122"/>
                <a:sym typeface="+mn-ea"/>
              </a:rPr>
              <a:t>分别计算出铁块的质量与对应的体积的比值，将数据填入表格中。</a:t>
            </a:r>
            <a:endParaRPr lang="en-US" altLang="zh-CN" sz="2600">
              <a:solidFill>
                <a:srgbClr val="000000"/>
              </a:solidFill>
              <a:latin typeface="微软雅黑" pitchFamily="34" charset="-122"/>
              <a:ea typeface="微软雅黑" pitchFamily="34" charset="-122"/>
              <a:sym typeface="+mn-ea"/>
            </a:endParaRPr>
          </a:p>
        </p:txBody>
      </p:sp>
      <p:sp>
        <p:nvSpPr>
          <p:cNvPr id="14338" name="矩形 1"/>
          <p:cNvSpPr>
            <a:spLocks noChangeArrowheads="1"/>
          </p:cNvSpPr>
          <p:nvPr>
            <p:custDataLst>
              <p:tags r:id="rId2"/>
            </p:custDataLst>
          </p:nvPr>
        </p:nvSpPr>
        <p:spPr bwMode="auto">
          <a:xfrm>
            <a:off x="468313" y="715963"/>
            <a:ext cx="2184400" cy="622300"/>
          </a:xfrm>
          <a:prstGeom prst="rect">
            <a:avLst/>
          </a:prstGeom>
          <a:noFill/>
          <a:ln w="9525">
            <a:noFill/>
            <a:miter lim="800000"/>
          </a:ln>
        </p:spPr>
        <p:txBody>
          <a:bodyPr wrap="none">
            <a:spAutoFit/>
          </a:bodyPr>
          <a:lstStyle/>
          <a:p>
            <a:pPr>
              <a:lnSpc>
                <a:spcPct val="150000"/>
              </a:lnSpc>
            </a:pPr>
            <a:r>
              <a:rPr lang="en-US" altLang="zh-CN" sz="2600">
                <a:solidFill>
                  <a:srgbClr val="FF0000"/>
                </a:solidFill>
                <a:latin typeface="Times New Roman" panose="02020603050405020304" pitchFamily="18" charset="0"/>
                <a:ea typeface="微软雅黑" pitchFamily="34" charset="-122"/>
                <a:cs typeface="Times New Roman" pitchFamily="18" charset="0"/>
                <a:sym typeface="+mn-ea"/>
              </a:rPr>
              <a:t>5. </a:t>
            </a:r>
            <a:r>
              <a:rPr lang="zh-CN" altLang="en-US" sz="2600">
                <a:solidFill>
                  <a:srgbClr val="FF0000"/>
                </a:solidFill>
                <a:latin typeface="微软雅黑" pitchFamily="34" charset="-122"/>
                <a:ea typeface="微软雅黑" pitchFamily="34" charset="-122"/>
                <a:sym typeface="+mn-ea"/>
              </a:rPr>
              <a:t>进行实验：</a:t>
            </a:r>
          </a:p>
        </p:txBody>
      </p:sp>
      <p:sp>
        <p:nvSpPr>
          <p:cNvPr id="14339" name="矩形 6"/>
          <p:cNvSpPr>
            <a:spLocks noChangeArrowheads="1"/>
          </p:cNvSpPr>
          <p:nvPr>
            <p:custDataLst>
              <p:tags r:id="rId3"/>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8" name="圆角矩形 7"/>
          <p:cNvSpPr/>
          <p:nvPr>
            <p:custDataLst>
              <p:tags r:id="rId4"/>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down)">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down)">
                                      <p:cBhvr>
                                        <p:cTn id="22" dur="500"/>
                                        <p:tgtEl>
                                          <p:spTgt spid="6">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down)">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custDataLst>
              <p:tags r:id="rId1"/>
            </p:custDataLst>
          </p:nvPr>
        </p:nvSpPr>
        <p:spPr bwMode="auto">
          <a:xfrm>
            <a:off x="4092575" y="423863"/>
            <a:ext cx="2852738" cy="692150"/>
          </a:xfrm>
          <a:prstGeom prst="rect">
            <a:avLst/>
          </a:prstGeom>
          <a:noFill/>
          <a:ln w="9525">
            <a:noFill/>
            <a:miter lim="800000"/>
          </a:ln>
        </p:spPr>
        <p:txBody>
          <a:bodyPr>
            <a:spAutoFit/>
          </a:bodyPr>
          <a:lstStyle/>
          <a:p>
            <a:pPr algn="just">
              <a:lnSpc>
                <a:spcPct val="150000"/>
              </a:lnSpc>
            </a:pPr>
            <a:r>
              <a:rPr lang="zh-CN" altLang="en-US" sz="2600">
                <a:solidFill>
                  <a:srgbClr val="000000"/>
                </a:solidFill>
                <a:latin typeface="微软雅黑" pitchFamily="34" charset="-122"/>
                <a:ea typeface="微软雅黑" pitchFamily="34" charset="-122"/>
                <a:sym typeface="+mn-ea"/>
              </a:rPr>
              <a:t>实验数据记录表格</a:t>
            </a:r>
          </a:p>
        </p:txBody>
      </p:sp>
      <p:graphicFrame>
        <p:nvGraphicFramePr>
          <p:cNvPr id="5" name="表格 4"/>
          <p:cNvGraphicFramePr>
            <a:graphicFrameLocks noGrp="1"/>
          </p:cNvGraphicFramePr>
          <p:nvPr>
            <p:custDataLst>
              <p:tags r:id="rId2"/>
            </p:custDataLst>
          </p:nvPr>
        </p:nvGraphicFramePr>
        <p:xfrm>
          <a:off x="1058863" y="1274763"/>
          <a:ext cx="9812252" cy="1793708"/>
        </p:xfrm>
        <a:graphic>
          <a:graphicData uri="http://schemas.openxmlformats.org/drawingml/2006/table">
            <a:tbl>
              <a:tblPr/>
              <a:tblGrid>
                <a:gridCol w="1517359"/>
                <a:gridCol w="2326616"/>
                <a:gridCol w="1692277"/>
                <a:gridCol w="4276000"/>
              </a:tblGrid>
              <a:tr h="446058">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cs typeface="Arial"/>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cs typeface="Arial"/>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cs typeface="Arial"/>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lvl="0" indent="0" algn="ctr">
                        <a:buNone/>
                      </a:pPr>
                      <a:r>
                        <a:rPr lang="en-US" altLang="zh-CN" sz="2200" b="0" i="0">
                          <a:latin typeface="+mn-ea"/>
                          <a:ea typeface="+mn-ea"/>
                        </a:rPr>
                        <a:t> </a:t>
                      </a:r>
                      <a:endParaRPr lang="zh-CN" altLang="en-US" sz="2200" b="0" i="0">
                        <a:latin typeface="+mn-ea"/>
                        <a:ea typeface="+mn-ea"/>
                      </a:endParaRPr>
                    </a:p>
                  </a:txBody>
                  <a:tcPr>
                    <a:lnL w="12700" cap="flat" cmpd="sng">
                      <a:solidFill>
                        <a:sysClr val="windowText" lastClr="000000"/>
                      </a:solidFill>
                      <a:prstDash val="solid"/>
                      <a:headEnd type="none" w="med" len="med"/>
                      <a:tailEnd type="none" w="med" len="med"/>
                    </a:lnL>
                    <a:lnR w="12700" cap="flat" cmpd="sng">
                      <a:solidFill>
                        <a:sysClr val="windowText" lastClr="000000"/>
                      </a:solidFill>
                      <a:prstDash val="solid"/>
                      <a:headEnd type="none" w="med" len="med"/>
                      <a:tailEnd type="none" w="med" len="med"/>
                    </a:lnR>
                    <a:lnT w="12700" cap="flat" cmpd="sng">
                      <a:solidFill>
                        <a:sysClr val="windowText" lastClr="000000"/>
                      </a:solidFill>
                      <a:prstDash val="solid"/>
                      <a:headEnd type="none" w="med" len="med"/>
                      <a:tailEnd type="none" w="med" len="med"/>
                    </a:lnT>
                    <a:lnB w="12700" cap="flat" cmpd="sng">
                      <a:solidFill>
                        <a:sysClr val="windowText" lastClr="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cs typeface="Arial"/>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cs typeface="Arial"/>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cs typeface="Arial"/>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lvl="0" indent="0">
                        <a:buNone/>
                      </a:pPr>
                      <a:r>
                        <a:rPr lang="zh-CN" altLang="en-US" sz="2200" b="0" i="0">
                          <a:latin typeface="+mn-ea"/>
                          <a:ea typeface="+mn-ea"/>
                        </a:rPr>
                        <a:t>体积</a:t>
                      </a:r>
                      <a:r>
                        <a:rPr lang="en-US" altLang="zh-CN" sz="2200" b="0" i="0">
                          <a:latin typeface="+mn-ea"/>
                          <a:ea typeface="+mn-ea"/>
                        </a:rPr>
                        <a:t>/</a:t>
                      </a:r>
                      <a:r>
                        <a:rPr lang="en-US" altLang="zh-CN" sz="2200" b="0" i="0">
                          <a:latin typeface="Times New Roman" panose="02020603050405020304" pitchFamily="18" charset="0"/>
                          <a:ea typeface="+mn-ea"/>
                          <a:cs typeface="Times New Roman" pitchFamily="18" charset="0"/>
                        </a:rPr>
                        <a:t>cm</a:t>
                      </a:r>
                      <a:r>
                        <a:rPr lang="en-US" altLang="zh-CN" sz="2200" b="0" i="0" baseline="30000">
                          <a:latin typeface="Times New Roman" panose="02020603050405020304" pitchFamily="18" charset="0"/>
                          <a:ea typeface="+mn-ea"/>
                          <a:cs typeface="Times New Roman" pitchFamily="18" charset="0"/>
                        </a:rPr>
                        <a:t>3 </a:t>
                      </a:r>
                      <a:endParaRPr lang="zh-CN" altLang="en-US" sz="2200" b="0" i="0">
                        <a:latin typeface="Times New Roman" panose="02020603050405020304" pitchFamily="18" charset="0"/>
                        <a:ea typeface="+mn-ea"/>
                        <a:cs typeface="Times New Roman" pitchFamily="18" charset="0"/>
                      </a:endParaRPr>
                    </a:p>
                  </a:txBody>
                  <a:tcPr>
                    <a:lnL w="12700" cap="flat" cmpd="sng">
                      <a:solidFill>
                        <a:sysClr val="windowText" lastClr="000000"/>
                      </a:solidFill>
                      <a:prstDash val="solid"/>
                      <a:headEnd type="none" w="med" len="med"/>
                      <a:tailEnd type="none" w="med" len="med"/>
                    </a:lnL>
                    <a:lnR w="12700" cap="flat" cmpd="sng">
                      <a:solidFill>
                        <a:sysClr val="windowText" lastClr="000000"/>
                      </a:solidFill>
                      <a:prstDash val="solid"/>
                      <a:headEnd type="none" w="med" len="med"/>
                      <a:tailEnd type="none" w="med" len="med"/>
                    </a:lnR>
                    <a:lnT w="12700" cap="flat" cmpd="sng">
                      <a:solidFill>
                        <a:sysClr val="windowText" lastClr="000000"/>
                      </a:solidFill>
                      <a:prstDash val="solid"/>
                      <a:headEnd type="none" w="med" len="med"/>
                      <a:tailEnd type="none" w="med" len="med"/>
                    </a:lnT>
                    <a:lnB w="12700" cap="flat" cmpd="sng">
                      <a:solidFill>
                        <a:sysClr val="windowText" lastClr="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cs typeface="Arial"/>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cs typeface="Arial"/>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cs typeface="Arial"/>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lvl="0" indent="0" algn="ctr">
                        <a:buNone/>
                      </a:pPr>
                      <a:r>
                        <a:rPr lang="zh-CN" altLang="en-US" sz="2200" b="0" i="0">
                          <a:latin typeface="+mn-ea"/>
                          <a:ea typeface="+mn-ea"/>
                        </a:rPr>
                        <a:t>质量</a:t>
                      </a:r>
                      <a:r>
                        <a:rPr lang="en-US" altLang="zh-CN" sz="2200" b="0" i="0">
                          <a:latin typeface="+mn-ea"/>
                          <a:ea typeface="+mn-ea"/>
                        </a:rPr>
                        <a:t>/</a:t>
                      </a:r>
                      <a:r>
                        <a:rPr lang="en-US" altLang="zh-CN" sz="2200" b="0" i="0">
                          <a:latin typeface="Times New Roman" panose="02020603050405020304" pitchFamily="18" charset="0"/>
                          <a:ea typeface="+mn-ea"/>
                          <a:cs typeface="Times New Roman" pitchFamily="18" charset="0"/>
                        </a:rPr>
                        <a:t>g</a:t>
                      </a:r>
                      <a:endParaRPr lang="zh-CN" altLang="en-US" sz="2200" b="0" i="0">
                        <a:latin typeface="Times New Roman" panose="02020603050405020304" pitchFamily="18" charset="0"/>
                        <a:ea typeface="+mn-ea"/>
                        <a:cs typeface="Times New Roman" pitchFamily="18" charset="0"/>
                      </a:endParaRPr>
                    </a:p>
                  </a:txBody>
                  <a:tcPr>
                    <a:lnL w="12700" cap="flat" cmpd="sng">
                      <a:solidFill>
                        <a:sysClr val="windowText" lastClr="000000"/>
                      </a:solidFill>
                      <a:prstDash val="solid"/>
                      <a:headEnd type="none" w="med" len="med"/>
                      <a:tailEnd type="none" w="med" len="med"/>
                    </a:lnL>
                    <a:lnR w="12700" cap="flat" cmpd="sng">
                      <a:solidFill>
                        <a:sysClr val="windowText" lastClr="000000"/>
                      </a:solidFill>
                      <a:prstDash val="solid"/>
                      <a:headEnd type="none" w="med" len="med"/>
                      <a:tailEnd type="none" w="med" len="med"/>
                    </a:lnR>
                    <a:lnT w="12700" cap="flat" cmpd="sng">
                      <a:solidFill>
                        <a:sysClr val="windowText" lastClr="000000"/>
                      </a:solidFill>
                      <a:prstDash val="solid"/>
                      <a:headEnd type="none" w="med" len="med"/>
                      <a:tailEnd type="none" w="med" len="med"/>
                    </a:lnT>
                    <a:lnB w="12700" cap="flat" cmpd="sng">
                      <a:solidFill>
                        <a:sysClr val="windowText" lastClr="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cs typeface="Arial"/>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cs typeface="Arial"/>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cs typeface="Arial"/>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lvl="0" indent="0" algn="ctr">
                        <a:buNone/>
                      </a:pPr>
                      <a:r>
                        <a:rPr lang="zh-CN" altLang="en-US" sz="2200" b="0" i="0">
                          <a:latin typeface="+mn-ea"/>
                          <a:ea typeface="+mn-ea"/>
                        </a:rPr>
                        <a:t>质量</a:t>
                      </a:r>
                      <a:r>
                        <a:rPr lang="en-US" altLang="zh-CN" sz="2200" b="0" i="0">
                          <a:latin typeface="+mn-ea"/>
                          <a:ea typeface="+mn-ea"/>
                        </a:rPr>
                        <a:t>/</a:t>
                      </a:r>
                      <a:r>
                        <a:rPr lang="zh-CN" altLang="en-US" sz="2200" b="0" i="0">
                          <a:latin typeface="+mn-ea"/>
                          <a:ea typeface="+mn-ea"/>
                        </a:rPr>
                        <a:t>体积</a:t>
                      </a:r>
                      <a:r>
                        <a:rPr lang="en-US" altLang="zh-CN" sz="2200" b="0" i="0">
                          <a:latin typeface="+mn-ea"/>
                          <a:ea typeface="+mn-ea"/>
                        </a:rPr>
                        <a:t>(</a:t>
                      </a:r>
                      <a:r>
                        <a:rPr lang="en-US" altLang="zh-CN" sz="2200" b="0" i="0" smtClean="0">
                          <a:latin typeface="Times New Roman" panose="02020603050405020304" pitchFamily="18" charset="0"/>
                          <a:ea typeface="+mn-ea"/>
                          <a:cs typeface="Times New Roman" pitchFamily="18" charset="0"/>
                        </a:rPr>
                        <a:t>g</a:t>
                      </a:r>
                      <a:r>
                        <a:rPr lang="en-US" altLang="zh-CN" sz="2200" b="0" i="0" u="none" kern="1200" baseline="0" smtClean="0">
                          <a:solidFill>
                            <a:schemeClr val="tx1"/>
                          </a:solidFill>
                          <a:latin typeface="+mn-ea"/>
                          <a:ea typeface="宋体" panose="02010600030101010101" pitchFamily="2" charset="-122"/>
                          <a:cs typeface="Arial"/>
                        </a:rPr>
                        <a:t>/</a:t>
                      </a:r>
                      <a:r>
                        <a:rPr lang="en-US" altLang="zh-CN" sz="2200" b="0" i="0" smtClean="0">
                          <a:latin typeface="Times New Roman" panose="02020603050405020304" pitchFamily="18" charset="0"/>
                          <a:ea typeface="+mn-ea"/>
                          <a:cs typeface="Times New Roman" pitchFamily="18" charset="0"/>
                        </a:rPr>
                        <a:t>cm</a:t>
                      </a:r>
                      <a:r>
                        <a:rPr lang="en-US" altLang="zh-CN" sz="2200" b="0" i="0" baseline="30000" smtClean="0">
                          <a:latin typeface="Times New Roman" panose="02020603050405020304" pitchFamily="18" charset="0"/>
                          <a:ea typeface="+mn-ea"/>
                          <a:cs typeface="Times New Roman" pitchFamily="18" charset="0"/>
                        </a:rPr>
                        <a:t>3</a:t>
                      </a:r>
                      <a:r>
                        <a:rPr lang="en-US" altLang="zh-CN" sz="2200" b="0" i="0">
                          <a:latin typeface="+mn-ea"/>
                          <a:ea typeface="+mn-ea"/>
                        </a:rPr>
                        <a:t>)</a:t>
                      </a:r>
                      <a:endParaRPr lang="zh-CN" altLang="en-US" sz="2200" b="0" i="0">
                        <a:latin typeface="+mn-ea"/>
                        <a:ea typeface="+mn-ea"/>
                      </a:endParaRPr>
                    </a:p>
                  </a:txBody>
                  <a:tcPr>
                    <a:lnL w="12700" cap="flat" cmpd="sng">
                      <a:solidFill>
                        <a:sysClr val="windowText" lastClr="000000"/>
                      </a:solidFill>
                      <a:prstDash val="solid"/>
                      <a:headEnd type="none" w="med" len="med"/>
                      <a:tailEnd type="none" w="med" len="med"/>
                    </a:lnL>
                    <a:lnR w="12700" cap="flat" cmpd="sng">
                      <a:solidFill>
                        <a:sysClr val="windowText" lastClr="000000"/>
                      </a:solidFill>
                      <a:prstDash val="solid"/>
                      <a:headEnd type="none" w="med" len="med"/>
                      <a:tailEnd type="none" w="med" len="med"/>
                    </a:lnR>
                    <a:lnT w="12700" cap="flat" cmpd="sng">
                      <a:solidFill>
                        <a:sysClr val="windowText" lastClr="000000"/>
                      </a:solidFill>
                      <a:prstDash val="solid"/>
                      <a:headEnd type="none" w="med" len="med"/>
                      <a:tailEnd type="none" w="med" len="med"/>
                    </a:lnT>
                    <a:lnB w="12700" cap="flat" cmpd="sng">
                      <a:solidFill>
                        <a:sysClr val="windowText" lastClr="000000"/>
                      </a:solidFill>
                      <a:prstDash val="solid"/>
                      <a:headEnd type="none" w="med" len="med"/>
                      <a:tailEnd type="none" w="med" len="med"/>
                    </a:lnB>
                    <a:lnTlToBr>
                      <a:noFill/>
                    </a:lnTlToBr>
                    <a:lnBlToTr>
                      <a:noFill/>
                    </a:lnBlToTr>
                    <a:noFill/>
                  </a:tcPr>
                </a:tc>
              </a:tr>
              <a:tr h="468456">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cs typeface="Arial"/>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cs typeface="Arial"/>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cs typeface="Arial"/>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lvl="0" indent="0" algn="ctr">
                        <a:buNone/>
                      </a:pPr>
                      <a:r>
                        <a:rPr lang="zh-CN" altLang="en-US" sz="2200" b="0" i="0" smtClean="0">
                          <a:latin typeface="+mn-ea"/>
                          <a:ea typeface="+mn-ea"/>
                        </a:rPr>
                        <a:t>铁块</a:t>
                      </a:r>
                      <a:r>
                        <a:rPr lang="en-US" altLang="zh-CN" sz="2200" b="0" i="0" smtClean="0">
                          <a:latin typeface="Times New Roman" panose="02020603050405020304" pitchFamily="18" charset="0"/>
                          <a:ea typeface="+mn-ea"/>
                          <a:cs typeface="Times New Roman" pitchFamily="18" charset="0"/>
                        </a:rPr>
                        <a:t>1</a:t>
                      </a:r>
                      <a:endParaRPr lang="zh-CN" altLang="en-US" sz="2200" b="0" i="0">
                        <a:latin typeface="Times New Roman" panose="02020603050405020304" pitchFamily="18" charset="0"/>
                        <a:ea typeface="+mn-ea"/>
                        <a:cs typeface="Times New Roman" pitchFamily="18" charset="0"/>
                      </a:endParaRPr>
                    </a:p>
                  </a:txBody>
                  <a:tcPr>
                    <a:lnL w="12700" cap="flat" cmpd="sng">
                      <a:solidFill>
                        <a:sysClr val="windowText" lastClr="000000"/>
                      </a:solidFill>
                      <a:prstDash val="solid"/>
                      <a:headEnd type="none" w="med" len="med"/>
                      <a:tailEnd type="none" w="med" len="med"/>
                    </a:lnL>
                    <a:lnR w="12700" cap="flat" cmpd="sng">
                      <a:solidFill>
                        <a:sysClr val="windowText" lastClr="000000"/>
                      </a:solidFill>
                      <a:prstDash val="solid"/>
                      <a:headEnd type="none" w="med" len="med"/>
                      <a:tailEnd type="none" w="med" len="med"/>
                    </a:lnR>
                    <a:lnT w="12700" cap="flat" cmpd="sng">
                      <a:solidFill>
                        <a:sysClr val="windowText" lastClr="000000"/>
                      </a:solidFill>
                      <a:prstDash val="solid"/>
                      <a:headEnd type="none" w="med" len="med"/>
                      <a:tailEnd type="none" w="med" len="med"/>
                    </a:lnT>
                    <a:lnB w="12700" cap="flat" cmpd="sng">
                      <a:solidFill>
                        <a:sysClr val="windowText" lastClr="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cs typeface="Arial"/>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cs typeface="Arial"/>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cs typeface="Arial"/>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lvl="0" indent="0">
                        <a:buNone/>
                      </a:pPr>
                      <a:r>
                        <a:rPr lang="en-US" altLang="zh-CN" sz="2200" b="0" i="0">
                          <a:latin typeface="+mn-ea"/>
                          <a:ea typeface="+mn-ea"/>
                        </a:rPr>
                        <a:t>      </a:t>
                      </a:r>
                      <a:endParaRPr lang="zh-CN" altLang="en-US" sz="2200" b="0" i="0">
                        <a:latin typeface="+mn-ea"/>
                        <a:ea typeface="+mn-ea"/>
                      </a:endParaRPr>
                    </a:p>
                  </a:txBody>
                  <a:tcPr>
                    <a:lnL w="12700" cap="flat" cmpd="sng">
                      <a:solidFill>
                        <a:sysClr val="windowText" lastClr="000000"/>
                      </a:solidFill>
                      <a:prstDash val="solid"/>
                      <a:headEnd type="none" w="med" len="med"/>
                      <a:tailEnd type="none" w="med" len="med"/>
                    </a:lnL>
                    <a:lnR w="12700" cap="flat" cmpd="sng">
                      <a:solidFill>
                        <a:sysClr val="windowText" lastClr="000000"/>
                      </a:solidFill>
                      <a:prstDash val="solid"/>
                      <a:headEnd type="none" w="med" len="med"/>
                      <a:tailEnd type="none" w="med" len="med"/>
                    </a:lnR>
                    <a:lnT w="12700" cap="flat" cmpd="sng">
                      <a:solidFill>
                        <a:sysClr val="windowText" lastClr="000000"/>
                      </a:solidFill>
                      <a:prstDash val="solid"/>
                      <a:headEnd type="none" w="med" len="med"/>
                      <a:tailEnd type="none" w="med" len="med"/>
                    </a:lnT>
                    <a:lnB w="12700" cap="flat" cmpd="sng">
                      <a:solidFill>
                        <a:sysClr val="windowText" lastClr="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cs typeface="Arial"/>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cs typeface="Arial"/>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cs typeface="Arial"/>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lvl="0" indent="0" algn="ctr">
                        <a:buNone/>
                      </a:pPr>
                      <a:endParaRPr lang="zh-CN" altLang="en-US" sz="2200" b="0" i="0">
                        <a:latin typeface="+mn-ea"/>
                        <a:ea typeface="+mn-ea"/>
                      </a:endParaRPr>
                    </a:p>
                  </a:txBody>
                  <a:tcPr>
                    <a:lnL w="12700" cap="flat" cmpd="sng">
                      <a:solidFill>
                        <a:sysClr val="windowText" lastClr="000000"/>
                      </a:solidFill>
                      <a:prstDash val="solid"/>
                      <a:headEnd type="none" w="med" len="med"/>
                      <a:tailEnd type="none" w="med" len="med"/>
                    </a:lnL>
                    <a:lnR w="12700" cap="flat" cmpd="sng">
                      <a:solidFill>
                        <a:sysClr val="windowText" lastClr="000000"/>
                      </a:solidFill>
                      <a:prstDash val="solid"/>
                      <a:headEnd type="none" w="med" len="med"/>
                      <a:tailEnd type="none" w="med" len="med"/>
                    </a:lnR>
                    <a:lnT w="12700" cap="flat" cmpd="sng">
                      <a:solidFill>
                        <a:sysClr val="windowText" lastClr="000000"/>
                      </a:solidFill>
                      <a:prstDash val="solid"/>
                      <a:headEnd type="none" w="med" len="med"/>
                      <a:tailEnd type="none" w="med" len="med"/>
                    </a:lnT>
                    <a:lnB w="12700" cap="flat" cmpd="sng">
                      <a:solidFill>
                        <a:sysClr val="windowText" lastClr="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cs typeface="Arial"/>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cs typeface="Arial"/>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cs typeface="Arial"/>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lvl="0" indent="0" algn="ctr">
                        <a:buNone/>
                      </a:pPr>
                      <a:endParaRPr lang="zh-CN" altLang="en-US" sz="2200" b="0" i="0">
                        <a:latin typeface="+mn-ea"/>
                        <a:ea typeface="+mn-ea"/>
                      </a:endParaRPr>
                    </a:p>
                  </a:txBody>
                  <a:tcPr>
                    <a:lnL w="12700" cap="flat" cmpd="sng">
                      <a:solidFill>
                        <a:sysClr val="windowText" lastClr="000000"/>
                      </a:solidFill>
                      <a:prstDash val="solid"/>
                      <a:headEnd type="none" w="med" len="med"/>
                      <a:tailEnd type="none" w="med" len="med"/>
                    </a:lnL>
                    <a:lnR w="12700" cap="flat" cmpd="sng">
                      <a:solidFill>
                        <a:sysClr val="windowText" lastClr="000000"/>
                      </a:solidFill>
                      <a:prstDash val="solid"/>
                      <a:headEnd type="none" w="med" len="med"/>
                      <a:tailEnd type="none" w="med" len="med"/>
                    </a:lnR>
                    <a:lnT w="12700" cap="flat" cmpd="sng">
                      <a:solidFill>
                        <a:sysClr val="windowText" lastClr="000000"/>
                      </a:solidFill>
                      <a:prstDash val="solid"/>
                      <a:headEnd type="none" w="med" len="med"/>
                      <a:tailEnd type="none" w="med" len="med"/>
                    </a:lnT>
                    <a:lnB w="12700" cap="flat" cmpd="sng">
                      <a:solidFill>
                        <a:sysClr val="windowText" lastClr="000000"/>
                      </a:solidFill>
                      <a:prstDash val="solid"/>
                      <a:headEnd type="none" w="med" len="med"/>
                      <a:tailEnd type="none" w="med" len="med"/>
                    </a:lnB>
                    <a:lnTlToBr>
                      <a:noFill/>
                    </a:lnTlToBr>
                    <a:lnBlToTr>
                      <a:noFill/>
                    </a:lnBlToTr>
                    <a:noFill/>
                  </a:tcPr>
                </a:tc>
              </a:tr>
              <a:tr h="439838">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cs typeface="Arial"/>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cs typeface="Arial"/>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cs typeface="Arial"/>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lvl="0" indent="0" algn="ctr">
                        <a:buNone/>
                      </a:pPr>
                      <a:r>
                        <a:rPr lang="zh-CN" altLang="zh-CN" sz="2200" b="0" i="0" smtClean="0">
                          <a:latin typeface="+mn-ea"/>
                          <a:ea typeface="+mn-ea"/>
                        </a:rPr>
                        <a:t>铁块</a:t>
                      </a:r>
                      <a:r>
                        <a:rPr lang="en-US" altLang="zh-CN" sz="2200" b="0" i="0" smtClean="0">
                          <a:latin typeface="Times New Roman" panose="02020603050405020304" pitchFamily="18" charset="0"/>
                          <a:ea typeface="+mn-ea"/>
                          <a:cs typeface="Times New Roman" pitchFamily="18" charset="0"/>
                        </a:rPr>
                        <a:t>2</a:t>
                      </a:r>
                      <a:endParaRPr lang="zh-CN" altLang="en-US" sz="2200" b="0" i="0">
                        <a:latin typeface="Times New Roman" panose="02020603050405020304" pitchFamily="18" charset="0"/>
                        <a:ea typeface="+mn-ea"/>
                        <a:cs typeface="Times New Roman" pitchFamily="18" charset="0"/>
                      </a:endParaRPr>
                    </a:p>
                  </a:txBody>
                  <a:tcPr>
                    <a:lnL w="12700" cap="flat" cmpd="sng">
                      <a:solidFill>
                        <a:sysClr val="windowText" lastClr="000000"/>
                      </a:solidFill>
                      <a:prstDash val="solid"/>
                      <a:headEnd type="none" w="med" len="med"/>
                      <a:tailEnd type="none" w="med" len="med"/>
                    </a:lnL>
                    <a:lnR w="12700" cap="flat" cmpd="sng">
                      <a:solidFill>
                        <a:sysClr val="windowText" lastClr="000000"/>
                      </a:solidFill>
                      <a:prstDash val="solid"/>
                      <a:headEnd type="none" w="med" len="med"/>
                      <a:tailEnd type="none" w="med" len="med"/>
                    </a:lnR>
                    <a:lnT w="12700" cap="flat" cmpd="sng">
                      <a:solidFill>
                        <a:sysClr val="windowText" lastClr="000000"/>
                      </a:solidFill>
                      <a:prstDash val="solid"/>
                      <a:headEnd type="none" w="med" len="med"/>
                      <a:tailEnd type="none" w="med" len="med"/>
                    </a:lnT>
                    <a:lnB w="12700" cap="flat" cmpd="sng">
                      <a:solidFill>
                        <a:sysClr val="windowText" lastClr="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cs typeface="Arial"/>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cs typeface="Arial"/>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cs typeface="Arial"/>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lvl="0" indent="0">
                        <a:buNone/>
                      </a:pPr>
                      <a:r>
                        <a:rPr lang="en-US" altLang="zh-CN" sz="2200" b="0" i="0">
                          <a:latin typeface="+mn-ea"/>
                          <a:ea typeface="+mn-ea"/>
                        </a:rPr>
                        <a:t>      </a:t>
                      </a:r>
                      <a:endParaRPr lang="zh-CN" altLang="en-US" sz="2200" b="0" i="0">
                        <a:latin typeface="+mn-ea"/>
                        <a:ea typeface="+mn-ea"/>
                      </a:endParaRPr>
                    </a:p>
                  </a:txBody>
                  <a:tcPr>
                    <a:lnL w="12700" cap="flat" cmpd="sng">
                      <a:solidFill>
                        <a:sysClr val="windowText" lastClr="000000"/>
                      </a:solidFill>
                      <a:prstDash val="solid"/>
                      <a:headEnd type="none" w="med" len="med"/>
                      <a:tailEnd type="none" w="med" len="med"/>
                    </a:lnL>
                    <a:lnR w="12700" cap="flat" cmpd="sng">
                      <a:solidFill>
                        <a:sysClr val="windowText" lastClr="000000"/>
                      </a:solidFill>
                      <a:prstDash val="solid"/>
                      <a:headEnd type="none" w="med" len="med"/>
                      <a:tailEnd type="none" w="med" len="med"/>
                    </a:lnR>
                    <a:lnT w="12700" cap="flat" cmpd="sng">
                      <a:solidFill>
                        <a:sysClr val="windowText" lastClr="000000"/>
                      </a:solidFill>
                      <a:prstDash val="solid"/>
                      <a:headEnd type="none" w="med" len="med"/>
                      <a:tailEnd type="none" w="med" len="med"/>
                    </a:lnT>
                    <a:lnB w="12700" cap="flat" cmpd="sng">
                      <a:solidFill>
                        <a:sysClr val="windowText" lastClr="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cs typeface="Arial"/>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cs typeface="Arial"/>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cs typeface="Arial"/>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lvl="0" indent="0" algn="ctr">
                        <a:buNone/>
                      </a:pPr>
                      <a:endParaRPr lang="zh-CN" altLang="en-US" sz="2200" b="0" i="0">
                        <a:latin typeface="+mn-ea"/>
                        <a:ea typeface="+mn-ea"/>
                      </a:endParaRPr>
                    </a:p>
                  </a:txBody>
                  <a:tcPr>
                    <a:lnL w="12700" cap="flat" cmpd="sng">
                      <a:solidFill>
                        <a:sysClr val="windowText" lastClr="000000"/>
                      </a:solidFill>
                      <a:prstDash val="solid"/>
                      <a:headEnd type="none" w="med" len="med"/>
                      <a:tailEnd type="none" w="med" len="med"/>
                    </a:lnL>
                    <a:lnR w="12700" cap="flat" cmpd="sng">
                      <a:solidFill>
                        <a:sysClr val="windowText" lastClr="000000"/>
                      </a:solidFill>
                      <a:prstDash val="solid"/>
                      <a:headEnd type="none" w="med" len="med"/>
                      <a:tailEnd type="none" w="med" len="med"/>
                    </a:lnR>
                    <a:lnT w="12700" cap="flat" cmpd="sng">
                      <a:solidFill>
                        <a:sysClr val="windowText" lastClr="000000"/>
                      </a:solidFill>
                      <a:prstDash val="solid"/>
                      <a:headEnd type="none" w="med" len="med"/>
                      <a:tailEnd type="none" w="med" len="med"/>
                    </a:lnT>
                    <a:lnB w="12700" cap="flat" cmpd="sng">
                      <a:solidFill>
                        <a:sysClr val="windowText" lastClr="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cs typeface="Arial"/>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cs typeface="Arial"/>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cs typeface="Arial"/>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lvl="0" indent="0" algn="ctr">
                        <a:buNone/>
                      </a:pPr>
                      <a:endParaRPr lang="zh-CN" altLang="en-US" sz="2200" b="0" i="0">
                        <a:latin typeface="+mn-ea"/>
                        <a:ea typeface="+mn-ea"/>
                      </a:endParaRPr>
                    </a:p>
                  </a:txBody>
                  <a:tcPr>
                    <a:lnL w="12700" cap="flat" cmpd="sng">
                      <a:solidFill>
                        <a:sysClr val="windowText" lastClr="000000"/>
                      </a:solidFill>
                      <a:prstDash val="solid"/>
                      <a:headEnd type="none" w="med" len="med"/>
                      <a:tailEnd type="none" w="med" len="med"/>
                    </a:lnL>
                    <a:lnR w="12700" cap="flat" cmpd="sng">
                      <a:solidFill>
                        <a:sysClr val="windowText" lastClr="000000"/>
                      </a:solidFill>
                      <a:prstDash val="solid"/>
                      <a:headEnd type="none" w="med" len="med"/>
                      <a:tailEnd type="none" w="med" len="med"/>
                    </a:lnR>
                    <a:lnT w="12700" cap="flat" cmpd="sng">
                      <a:solidFill>
                        <a:sysClr val="windowText" lastClr="000000"/>
                      </a:solidFill>
                      <a:prstDash val="solid"/>
                      <a:headEnd type="none" w="med" len="med"/>
                      <a:tailEnd type="none" w="med" len="med"/>
                    </a:lnT>
                    <a:lnB w="12700" cap="flat" cmpd="sng">
                      <a:solidFill>
                        <a:sysClr val="windowText" lastClr="000000"/>
                      </a:solidFill>
                      <a:prstDash val="solid"/>
                      <a:headEnd type="none" w="med" len="med"/>
                      <a:tailEnd type="none" w="med" len="med"/>
                    </a:lnB>
                    <a:lnTlToBr>
                      <a:noFill/>
                    </a:lnTlToBr>
                    <a:lnBlToTr>
                      <a:noFill/>
                    </a:lnBlToTr>
                    <a:noFill/>
                  </a:tcPr>
                </a:tc>
              </a:tr>
              <a:tr h="439356">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cs typeface="Arial"/>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cs typeface="Arial"/>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cs typeface="Arial"/>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lvl="0" indent="0" algn="ctr">
                        <a:buNone/>
                      </a:pPr>
                      <a:r>
                        <a:rPr lang="zh-CN" altLang="en-US" sz="2200" b="0" i="0" smtClean="0">
                          <a:latin typeface="+mn-ea"/>
                          <a:ea typeface="+mn-ea"/>
                        </a:rPr>
                        <a:t>铁块</a:t>
                      </a:r>
                      <a:r>
                        <a:rPr lang="en-US" altLang="zh-CN" sz="2200" b="0" i="0" smtClean="0">
                          <a:latin typeface="Times New Roman" panose="02020603050405020304" pitchFamily="18" charset="0"/>
                          <a:ea typeface="+mn-ea"/>
                          <a:cs typeface="Times New Roman" pitchFamily="18" charset="0"/>
                        </a:rPr>
                        <a:t>3</a:t>
                      </a:r>
                      <a:endParaRPr lang="zh-CN" altLang="en-US" sz="2200" b="0" i="0">
                        <a:latin typeface="Times New Roman" panose="02020603050405020304" pitchFamily="18" charset="0"/>
                        <a:ea typeface="+mn-ea"/>
                        <a:cs typeface="Times New Roman" pitchFamily="18" charset="0"/>
                      </a:endParaRPr>
                    </a:p>
                  </a:txBody>
                  <a:tcPr>
                    <a:lnL w="12700" cap="flat" cmpd="sng">
                      <a:solidFill>
                        <a:sysClr val="windowText" lastClr="000000"/>
                      </a:solidFill>
                      <a:prstDash val="solid"/>
                      <a:headEnd type="none" w="med" len="med"/>
                      <a:tailEnd type="none" w="med" len="med"/>
                    </a:lnL>
                    <a:lnR w="12700" cap="flat" cmpd="sng">
                      <a:solidFill>
                        <a:sysClr val="windowText" lastClr="000000"/>
                      </a:solidFill>
                      <a:prstDash val="solid"/>
                      <a:headEnd type="none" w="med" len="med"/>
                      <a:tailEnd type="none" w="med" len="med"/>
                    </a:lnR>
                    <a:lnT w="12700" cap="flat" cmpd="sng">
                      <a:solidFill>
                        <a:sysClr val="windowText" lastClr="000000"/>
                      </a:solidFill>
                      <a:prstDash val="solid"/>
                      <a:headEnd type="none" w="med" len="med"/>
                      <a:tailEnd type="none" w="med" len="med"/>
                    </a:lnT>
                    <a:lnB w="12700" cap="flat" cmpd="sng">
                      <a:solidFill>
                        <a:sysClr val="windowText" lastClr="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cs typeface="Arial"/>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cs typeface="Arial"/>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cs typeface="Arial"/>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lvl="0" indent="0">
                        <a:buNone/>
                      </a:pPr>
                      <a:r>
                        <a:rPr lang="en-US" altLang="zh-CN" sz="2200" b="0" i="0">
                          <a:latin typeface="+mn-ea"/>
                          <a:ea typeface="+mn-ea"/>
                        </a:rPr>
                        <a:t>      </a:t>
                      </a:r>
                      <a:endParaRPr lang="zh-CN" altLang="en-US" sz="2200" b="0" i="0">
                        <a:latin typeface="+mn-ea"/>
                        <a:ea typeface="+mn-ea"/>
                      </a:endParaRPr>
                    </a:p>
                  </a:txBody>
                  <a:tcPr>
                    <a:lnL w="12700" cap="flat" cmpd="sng">
                      <a:solidFill>
                        <a:sysClr val="windowText" lastClr="000000"/>
                      </a:solidFill>
                      <a:prstDash val="solid"/>
                      <a:headEnd type="none" w="med" len="med"/>
                      <a:tailEnd type="none" w="med" len="med"/>
                    </a:lnL>
                    <a:lnR w="12700" cap="flat" cmpd="sng">
                      <a:solidFill>
                        <a:sysClr val="windowText" lastClr="000000"/>
                      </a:solidFill>
                      <a:prstDash val="solid"/>
                      <a:headEnd type="none" w="med" len="med"/>
                      <a:tailEnd type="none" w="med" len="med"/>
                    </a:lnR>
                    <a:lnT w="12700" cap="flat" cmpd="sng">
                      <a:solidFill>
                        <a:sysClr val="windowText" lastClr="000000"/>
                      </a:solidFill>
                      <a:prstDash val="solid"/>
                      <a:headEnd type="none" w="med" len="med"/>
                      <a:tailEnd type="none" w="med" len="med"/>
                    </a:lnT>
                    <a:lnB w="12700" cap="flat" cmpd="sng">
                      <a:solidFill>
                        <a:sysClr val="windowText" lastClr="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cs typeface="Arial"/>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cs typeface="Arial"/>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cs typeface="Arial"/>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lvl="0" indent="0" algn="ctr">
                        <a:buNone/>
                      </a:pPr>
                      <a:endParaRPr lang="zh-CN" altLang="en-US" sz="2200" b="0" i="0">
                        <a:latin typeface="+mn-ea"/>
                        <a:ea typeface="+mn-ea"/>
                      </a:endParaRPr>
                    </a:p>
                  </a:txBody>
                  <a:tcPr>
                    <a:lnL w="12700" cap="flat" cmpd="sng">
                      <a:solidFill>
                        <a:sysClr val="windowText" lastClr="000000"/>
                      </a:solidFill>
                      <a:prstDash val="solid"/>
                      <a:headEnd type="none" w="med" len="med"/>
                      <a:tailEnd type="none" w="med" len="med"/>
                    </a:lnL>
                    <a:lnR w="12700" cap="flat" cmpd="sng">
                      <a:solidFill>
                        <a:sysClr val="windowText" lastClr="000000"/>
                      </a:solidFill>
                      <a:prstDash val="solid"/>
                      <a:headEnd type="none" w="med" len="med"/>
                      <a:tailEnd type="none" w="med" len="med"/>
                    </a:lnR>
                    <a:lnT w="12700" cap="flat" cmpd="sng">
                      <a:solidFill>
                        <a:sysClr val="windowText" lastClr="000000"/>
                      </a:solidFill>
                      <a:prstDash val="solid"/>
                      <a:headEnd type="none" w="med" len="med"/>
                      <a:tailEnd type="none" w="med" len="med"/>
                    </a:lnT>
                    <a:lnB w="12700" cap="flat" cmpd="sng">
                      <a:solidFill>
                        <a:sysClr val="windowText" lastClr="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cs typeface="Arial"/>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cs typeface="Arial"/>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cs typeface="Arial"/>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lvl="0" indent="0" algn="ctr">
                        <a:buNone/>
                      </a:pPr>
                      <a:endParaRPr lang="zh-CN" altLang="en-US" sz="2200" b="0" i="0">
                        <a:latin typeface="+mn-ea"/>
                        <a:ea typeface="+mn-ea"/>
                      </a:endParaRPr>
                    </a:p>
                  </a:txBody>
                  <a:tcPr>
                    <a:lnL w="12700" cap="flat" cmpd="sng">
                      <a:solidFill>
                        <a:sysClr val="windowText" lastClr="000000"/>
                      </a:solidFill>
                      <a:prstDash val="solid"/>
                      <a:headEnd type="none" w="med" len="med"/>
                      <a:tailEnd type="none" w="med" len="med"/>
                    </a:lnL>
                    <a:lnR w="12700" cap="flat" cmpd="sng">
                      <a:solidFill>
                        <a:sysClr val="windowText" lastClr="000000"/>
                      </a:solidFill>
                      <a:prstDash val="solid"/>
                      <a:headEnd type="none" w="med" len="med"/>
                      <a:tailEnd type="none" w="med" len="med"/>
                    </a:lnR>
                    <a:lnT w="12700" cap="flat" cmpd="sng">
                      <a:solidFill>
                        <a:sysClr val="windowText" lastClr="000000"/>
                      </a:solidFill>
                      <a:prstDash val="solid"/>
                      <a:headEnd type="none" w="med" len="med"/>
                      <a:tailEnd type="none" w="med" len="med"/>
                    </a:lnT>
                    <a:lnB w="12700" cap="flat" cmpd="sng">
                      <a:solidFill>
                        <a:sysClr val="windowText" lastClr="000000"/>
                      </a:solidFill>
                      <a:prstDash val="solid"/>
                      <a:headEnd type="none" w="med" len="med"/>
                      <a:tailEnd type="none" w="med" len="med"/>
                    </a:lnB>
                    <a:lnTlToBr>
                      <a:noFill/>
                    </a:lnTlToBr>
                    <a:lnBlToTr>
                      <a:noFill/>
                    </a:lnBlToTr>
                    <a:noFill/>
                  </a:tcPr>
                </a:tc>
              </a:tr>
            </a:tbl>
          </a:graphicData>
        </a:graphic>
      </p:graphicFrame>
      <p:sp>
        <p:nvSpPr>
          <p:cNvPr id="17" name="矩形 16"/>
          <p:cNvSpPr>
            <a:spLocks noChangeArrowheads="1"/>
          </p:cNvSpPr>
          <p:nvPr>
            <p:custDataLst>
              <p:tags r:id="rId3"/>
            </p:custDataLst>
          </p:nvPr>
        </p:nvSpPr>
        <p:spPr bwMode="auto">
          <a:xfrm>
            <a:off x="444500" y="3349625"/>
            <a:ext cx="11041063" cy="1822450"/>
          </a:xfrm>
          <a:prstGeom prst="rect">
            <a:avLst/>
          </a:prstGeom>
          <a:noFill/>
          <a:ln w="9525">
            <a:noFill/>
            <a:miter lim="800000"/>
          </a:ln>
        </p:spPr>
        <p:txBody>
          <a:bodyPr>
            <a:spAutoFit/>
          </a:bodyPr>
          <a:lstStyle/>
          <a:p>
            <a:pPr algn="just">
              <a:lnSpc>
                <a:spcPct val="150000"/>
              </a:lnSpc>
            </a:pPr>
            <a:r>
              <a:rPr lang="zh-CN" altLang="en-US" sz="2600">
                <a:solidFill>
                  <a:srgbClr val="000000"/>
                </a:solidFill>
                <a:latin typeface="微软雅黑" pitchFamily="34" charset="-122"/>
                <a:ea typeface="微软雅黑" pitchFamily="34" charset="-122"/>
                <a:sym typeface="+mn-ea"/>
              </a:rPr>
              <a:t>⑥以体积</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V</a:t>
            </a:r>
            <a:r>
              <a:rPr lang="zh-CN" altLang="en-US" sz="2600">
                <a:solidFill>
                  <a:srgbClr val="000000"/>
                </a:solidFill>
                <a:latin typeface="微软雅黑" pitchFamily="34" charset="-122"/>
                <a:ea typeface="微软雅黑" pitchFamily="34" charset="-122"/>
                <a:sym typeface="+mn-ea"/>
              </a:rPr>
              <a:t>为横轴，质量</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m</a:t>
            </a:r>
            <a:r>
              <a:rPr lang="zh-CN" altLang="en-US" sz="2600">
                <a:solidFill>
                  <a:srgbClr val="000000"/>
                </a:solidFill>
                <a:latin typeface="微软雅黑" pitchFamily="34" charset="-122"/>
                <a:ea typeface="微软雅黑" pitchFamily="34" charset="-122"/>
                <a:sym typeface="+mn-ea"/>
              </a:rPr>
              <a:t>为纵轴建立坐标系，在坐标纸上分别描出</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3</a:t>
            </a:r>
            <a:r>
              <a:rPr lang="zh-CN" altLang="en-US" sz="2600">
                <a:solidFill>
                  <a:srgbClr val="000000"/>
                </a:solidFill>
                <a:latin typeface="微软雅黑" pitchFamily="34" charset="-122"/>
                <a:ea typeface="微软雅黑" pitchFamily="34" charset="-122"/>
                <a:sym typeface="+mn-ea"/>
              </a:rPr>
              <a:t>个铁块的质量与体积的对应点</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当体积为</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0</a:t>
            </a:r>
            <a:r>
              <a:rPr lang="zh-CN" altLang="en-US" sz="2600">
                <a:solidFill>
                  <a:srgbClr val="000000"/>
                </a:solidFill>
                <a:latin typeface="微软雅黑" pitchFamily="34" charset="-122"/>
                <a:ea typeface="微软雅黑" pitchFamily="34" charset="-122"/>
                <a:sym typeface="+mn-ea"/>
              </a:rPr>
              <a:t>时，质量也为</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0</a:t>
            </a:r>
            <a:r>
              <a:rPr lang="zh-CN" altLang="en-US" sz="2600">
                <a:solidFill>
                  <a:srgbClr val="000000"/>
                </a:solidFill>
                <a:latin typeface="微软雅黑" pitchFamily="34" charset="-122"/>
                <a:ea typeface="微软雅黑" pitchFamily="34" charset="-122"/>
                <a:sym typeface="+mn-ea"/>
              </a:rPr>
              <a:t>，所以根据</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V</a:t>
            </a:r>
            <a:r>
              <a:rPr lang="en-US" altLang="zh-CN"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0</a:t>
            </a:r>
            <a:r>
              <a:rPr lang="zh-CN" altLang="en-US" sz="2600">
                <a:solidFill>
                  <a:srgbClr val="000000"/>
                </a:solidFill>
                <a:latin typeface="微软雅黑" pitchFamily="34" charset="-122"/>
                <a:ea typeface="微软雅黑" pitchFamily="34" charset="-122"/>
                <a:sym typeface="+mn-ea"/>
              </a:rPr>
              <a:t>、</a:t>
            </a:r>
            <a:r>
              <a:rPr lang="en-US" altLang="zh-CN" sz="2600" i="1">
                <a:solidFill>
                  <a:srgbClr val="000000"/>
                </a:solidFill>
                <a:latin typeface="Times New Roman" panose="02020603050405020304" pitchFamily="18" charset="0"/>
                <a:ea typeface="微软雅黑" pitchFamily="34" charset="-122"/>
                <a:cs typeface="Times New Roman" pitchFamily="18" charset="0"/>
                <a:sym typeface="+mn-ea"/>
              </a:rPr>
              <a:t>m</a:t>
            </a:r>
            <a:r>
              <a:rPr lang="en-US" altLang="zh-CN" sz="2600">
                <a:solidFill>
                  <a:srgbClr val="000000"/>
                </a:solidFill>
                <a:latin typeface="微软雅黑" pitchFamily="34" charset="-122"/>
                <a:ea typeface="微软雅黑" pitchFamily="34" charset="-122"/>
                <a:sym typeface="+mn-ea"/>
              </a:rPr>
              <a:t>=</a:t>
            </a:r>
            <a:r>
              <a:rPr lang="en-US" altLang="zh-CN" sz="2600">
                <a:solidFill>
                  <a:srgbClr val="000000"/>
                </a:solidFill>
                <a:latin typeface="Times New Roman" panose="02020603050405020304" pitchFamily="18" charset="0"/>
                <a:ea typeface="微软雅黑" pitchFamily="34" charset="-122"/>
                <a:cs typeface="Times New Roman" pitchFamily="18" charset="0"/>
                <a:sym typeface="+mn-ea"/>
              </a:rPr>
              <a:t>0</a:t>
            </a:r>
            <a:r>
              <a:rPr lang="zh-CN" altLang="en-US" sz="2600">
                <a:solidFill>
                  <a:srgbClr val="000000"/>
                </a:solidFill>
                <a:latin typeface="微软雅黑" pitchFamily="34" charset="-122"/>
                <a:ea typeface="微软雅黑" pitchFamily="34" charset="-122"/>
                <a:sym typeface="+mn-ea"/>
              </a:rPr>
              <a:t>也可以作出一个点</a:t>
            </a:r>
            <a:r>
              <a:rPr lang="en-US" altLang="zh-CN" sz="2600">
                <a:solidFill>
                  <a:srgbClr val="000000"/>
                </a:solidFill>
                <a:latin typeface="微软雅黑" pitchFamily="34" charset="-122"/>
                <a:ea typeface="微软雅黑" pitchFamily="34" charset="-122"/>
                <a:sym typeface="+mn-ea"/>
              </a:rPr>
              <a:t>)</a:t>
            </a:r>
            <a:r>
              <a:rPr lang="zh-CN" altLang="en-US" sz="2600">
                <a:solidFill>
                  <a:srgbClr val="000000"/>
                </a:solidFill>
                <a:latin typeface="微软雅黑" pitchFamily="34" charset="-122"/>
                <a:ea typeface="微软雅黑" pitchFamily="34" charset="-122"/>
                <a:sym typeface="+mn-ea"/>
              </a:rPr>
              <a:t>，再把这些点用线连起来。</a:t>
            </a:r>
          </a:p>
        </p:txBody>
      </p:sp>
      <p:sp>
        <p:nvSpPr>
          <p:cNvPr id="15390" name="矩形 6"/>
          <p:cNvSpPr>
            <a:spLocks noChangeArrowheads="1"/>
          </p:cNvSpPr>
          <p:nvPr>
            <p:custDataLst>
              <p:tags r:id="rId4"/>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8" name="圆角矩形 7"/>
          <p:cNvSpPr/>
          <p:nvPr>
            <p:custDataLst>
              <p:tags r:id="rId5"/>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wipe(down)">
                                      <p:cBhvr>
                                        <p:cTn id="17"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hape">
            <a:hlinkClick r:id="" action="ppaction://media"/>
          </p:cNvPr>
          <p:cNvPicPr>
            <a:picLocks noRot="1" noChangeAspect="1"/>
          </p:cNvPicPr>
          <p:nvPr>
            <a:videoFile r:link="rId1"/>
            <p:custDataLst>
              <p:tags r:id="rId2"/>
            </p:custDataLst>
            <p:extLst/>
          </p:nvPr>
        </p:nvPicPr>
        <p:blipFill>
          <a:blip r:embed="rId7"/>
          <a:stretch>
            <a:fillRect/>
          </a:stretch>
        </p:blipFill>
        <p:spPr bwMode="auto">
          <a:xfrm>
            <a:off x="846138" y="1125538"/>
            <a:ext cx="5572125" cy="4559300"/>
          </a:xfrm>
          <a:prstGeom prst="rect">
            <a:avLst/>
          </a:prstGeom>
          <a:noFill/>
          <a:ln w="9525">
            <a:noFill/>
            <a:miter lim="800000"/>
          </a:ln>
        </p:spPr>
      </p:pic>
      <p:sp>
        <p:nvSpPr>
          <p:cNvPr id="7" name="云形标注 6"/>
          <p:cNvSpPr/>
          <p:nvPr>
            <p:custDataLst>
              <p:tags r:id="rId3"/>
            </p:custDataLst>
          </p:nvPr>
        </p:nvSpPr>
        <p:spPr>
          <a:xfrm>
            <a:off x="7108825" y="1125538"/>
            <a:ext cx="3941763" cy="2060575"/>
          </a:xfrm>
          <a:prstGeom prst="cloudCallout">
            <a:avLst>
              <a:gd name="adj1" fmla="val -59415"/>
              <a:gd name="adj2" fmla="val 28850"/>
            </a:avLst>
          </a:prstGeom>
          <a:solidFill>
            <a:srgbClr val="FFFFFF"/>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815975">
              <a:lnSpc>
                <a:spcPct val="150000"/>
              </a:lnSpc>
              <a:defRPr/>
            </a:pPr>
            <a:r>
              <a:rPr lang="zh-CN" altLang="en-US" sz="2600">
                <a:solidFill>
                  <a:prstClr val="black"/>
                </a:solidFill>
              </a:rPr>
              <a:t>探究同种物质的质量与体积关系</a:t>
            </a:r>
          </a:p>
        </p:txBody>
      </p:sp>
      <p:sp>
        <p:nvSpPr>
          <p:cNvPr id="16387" name="矩形 5"/>
          <p:cNvSpPr>
            <a:spLocks noChangeArrowheads="1"/>
          </p:cNvSpPr>
          <p:nvPr>
            <p:custDataLst>
              <p:tags r:id="rId4"/>
            </p:custDataLst>
          </p:nvPr>
        </p:nvSpPr>
        <p:spPr bwMode="auto">
          <a:xfrm>
            <a:off x="444500" y="14288"/>
            <a:ext cx="995363" cy="338137"/>
          </a:xfrm>
          <a:prstGeom prst="rect">
            <a:avLst/>
          </a:prstGeom>
          <a:noFill/>
          <a:ln w="9525">
            <a:noFill/>
            <a:miter lim="800000"/>
          </a:ln>
        </p:spPr>
        <p:txBody>
          <a:bodyPr wrap="none">
            <a:spAutoFit/>
          </a:bodyPr>
          <a:lstStyle/>
          <a:p>
            <a:r>
              <a:rPr lang="zh-CN" altLang="en-US" sz="1600" b="1">
                <a:solidFill>
                  <a:schemeClr val="bg1"/>
                </a:solidFill>
                <a:latin typeface="微软雅黑" pitchFamily="34" charset="-122"/>
                <a:ea typeface="微软雅黑" pitchFamily="34" charset="-122"/>
              </a:rPr>
              <a:t>新知探究</a:t>
            </a:r>
          </a:p>
        </p:txBody>
      </p:sp>
      <p:sp>
        <p:nvSpPr>
          <p:cNvPr id="8" name="圆角矩形 7"/>
          <p:cNvSpPr/>
          <p:nvPr>
            <p:custDataLst>
              <p:tags r:id="rId5"/>
            </p:custDataLst>
          </p:nvPr>
        </p:nvSpPr>
        <p:spPr>
          <a:xfrm>
            <a:off x="6350" y="15875"/>
            <a:ext cx="1550988" cy="427038"/>
          </a:xfrm>
          <a:prstGeom prst="roundRect">
            <a:avLst/>
          </a:prstGeom>
          <a:solidFill>
            <a:srgbClr val="83C3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zh-CN" altLang="en-US" sz="2600" b="1">
                <a:solidFill>
                  <a:prstClr val="white"/>
                </a:solidFill>
              </a:rPr>
              <a:t>新知探究</a:t>
            </a: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AS_UNIQUEID" val="216"/>
</p:tagLst>
</file>

<file path=ppt/tags/tag100.xml><?xml version="1.0" encoding="utf-8"?>
<p:tagLst xmlns:a="http://schemas.openxmlformats.org/drawingml/2006/main" xmlns:r="http://schemas.openxmlformats.org/officeDocument/2006/relationships" xmlns:p="http://schemas.openxmlformats.org/presentationml/2006/main">
  <p:tag name="AS_UNIQUEID" val="35"/>
</p:tagLst>
</file>

<file path=ppt/tags/tag101.xml><?xml version="1.0" encoding="utf-8"?>
<p:tagLst xmlns:a="http://schemas.openxmlformats.org/drawingml/2006/main" xmlns:r="http://schemas.openxmlformats.org/officeDocument/2006/relationships" xmlns:p="http://schemas.openxmlformats.org/presentationml/2006/main">
  <p:tag name="AS_UNIQUEID" val="36"/>
</p:tagLst>
</file>

<file path=ppt/tags/tag102.xml><?xml version="1.0" encoding="utf-8"?>
<p:tagLst xmlns:a="http://schemas.openxmlformats.org/drawingml/2006/main" xmlns:r="http://schemas.openxmlformats.org/officeDocument/2006/relationships" xmlns:p="http://schemas.openxmlformats.org/presentationml/2006/main">
  <p:tag name="AS_UNIQUEID" val="37"/>
</p:tagLst>
</file>

<file path=ppt/tags/tag103.xml><?xml version="1.0" encoding="utf-8"?>
<p:tagLst xmlns:a="http://schemas.openxmlformats.org/drawingml/2006/main" xmlns:r="http://schemas.openxmlformats.org/officeDocument/2006/relationships" xmlns:p="http://schemas.openxmlformats.org/presentationml/2006/main">
  <p:tag name="AS_UNIQUEID" val="39"/>
</p:tagLst>
</file>

<file path=ppt/tags/tag104.xml><?xml version="1.0" encoding="utf-8"?>
<p:tagLst xmlns:a="http://schemas.openxmlformats.org/drawingml/2006/main" xmlns:r="http://schemas.openxmlformats.org/officeDocument/2006/relationships" xmlns:p="http://schemas.openxmlformats.org/presentationml/2006/main">
  <p:tag name="AS_UNIQUEID" val="40"/>
</p:tagLst>
</file>

<file path=ppt/tags/tag105.xml><?xml version="1.0" encoding="utf-8"?>
<p:tagLst xmlns:a="http://schemas.openxmlformats.org/drawingml/2006/main" xmlns:r="http://schemas.openxmlformats.org/officeDocument/2006/relationships" xmlns:p="http://schemas.openxmlformats.org/presentationml/2006/main">
  <p:tag name="AS_UNIQUEID" val="41"/>
</p:tagLst>
</file>

<file path=ppt/tags/tag106.xml><?xml version="1.0" encoding="utf-8"?>
<p:tagLst xmlns:a="http://schemas.openxmlformats.org/drawingml/2006/main" xmlns:r="http://schemas.openxmlformats.org/officeDocument/2006/relationships" xmlns:p="http://schemas.openxmlformats.org/presentationml/2006/main">
  <p:tag name="AS_UNIQUEID" val="42"/>
</p:tagLst>
</file>

<file path=ppt/tags/tag107.xml><?xml version="1.0" encoding="utf-8"?>
<p:tagLst xmlns:a="http://schemas.openxmlformats.org/drawingml/2006/main" xmlns:r="http://schemas.openxmlformats.org/officeDocument/2006/relationships" xmlns:p="http://schemas.openxmlformats.org/presentationml/2006/main">
  <p:tag name="AS_UNIQUEID" val="43"/>
</p:tagLst>
</file>

<file path=ppt/tags/tag108.xml><?xml version="1.0" encoding="utf-8"?>
<p:tagLst xmlns:a="http://schemas.openxmlformats.org/drawingml/2006/main" xmlns:r="http://schemas.openxmlformats.org/officeDocument/2006/relationships" xmlns:p="http://schemas.openxmlformats.org/presentationml/2006/main">
  <p:tag name="AS_UNIQUEID" val="44"/>
</p:tagLst>
</file>

<file path=ppt/tags/tag109.xml><?xml version="1.0" encoding="utf-8"?>
<p:tagLst xmlns:a="http://schemas.openxmlformats.org/drawingml/2006/main" xmlns:r="http://schemas.openxmlformats.org/officeDocument/2006/relationships" xmlns:p="http://schemas.openxmlformats.org/presentationml/2006/main">
  <p:tag name="AS_UNIQUEID" val="45"/>
</p:tagLst>
</file>

<file path=ppt/tags/tag11.xml><?xml version="1.0" encoding="utf-8"?>
<p:tagLst xmlns:a="http://schemas.openxmlformats.org/drawingml/2006/main" xmlns:r="http://schemas.openxmlformats.org/officeDocument/2006/relationships" xmlns:p="http://schemas.openxmlformats.org/presentationml/2006/main">
  <p:tag name="AS_UNIQUEID" val="217"/>
</p:tagLst>
</file>

<file path=ppt/tags/tag110.xml><?xml version="1.0" encoding="utf-8"?>
<p:tagLst xmlns:a="http://schemas.openxmlformats.org/drawingml/2006/main" xmlns:r="http://schemas.openxmlformats.org/officeDocument/2006/relationships" xmlns:p="http://schemas.openxmlformats.org/presentationml/2006/main">
  <p:tag name="AS_UNIQUEID" val="46"/>
</p:tagLst>
</file>

<file path=ppt/tags/tag111.xml><?xml version="1.0" encoding="utf-8"?>
<p:tagLst xmlns:a="http://schemas.openxmlformats.org/drawingml/2006/main" xmlns:r="http://schemas.openxmlformats.org/officeDocument/2006/relationships" xmlns:p="http://schemas.openxmlformats.org/presentationml/2006/main">
  <p:tag name="AS_UNIQUEID" val="47"/>
</p:tagLst>
</file>

<file path=ppt/tags/tag112.xml><?xml version="1.0" encoding="utf-8"?>
<p:tagLst xmlns:a="http://schemas.openxmlformats.org/drawingml/2006/main" xmlns:r="http://schemas.openxmlformats.org/officeDocument/2006/relationships" xmlns:p="http://schemas.openxmlformats.org/presentationml/2006/main">
  <p:tag name="AS_UNIQUEID" val="48"/>
</p:tagLst>
</file>

<file path=ppt/tags/tag113.xml><?xml version="1.0" encoding="utf-8"?>
<p:tagLst xmlns:a="http://schemas.openxmlformats.org/drawingml/2006/main" xmlns:r="http://schemas.openxmlformats.org/officeDocument/2006/relationships" xmlns:p="http://schemas.openxmlformats.org/presentationml/2006/main">
  <p:tag name="AS_UNIQUEID" val="49"/>
</p:tagLst>
</file>

<file path=ppt/tags/tag114.xml><?xml version="1.0" encoding="utf-8"?>
<p:tagLst xmlns:a="http://schemas.openxmlformats.org/drawingml/2006/main" xmlns:r="http://schemas.openxmlformats.org/officeDocument/2006/relationships" xmlns:p="http://schemas.openxmlformats.org/presentationml/2006/main">
  <p:tag name="AS_UNIQUEID" val="50"/>
</p:tagLst>
</file>

<file path=ppt/tags/tag115.xml><?xml version="1.0" encoding="utf-8"?>
<p:tagLst xmlns:a="http://schemas.openxmlformats.org/drawingml/2006/main" xmlns:r="http://schemas.openxmlformats.org/officeDocument/2006/relationships" xmlns:p="http://schemas.openxmlformats.org/presentationml/2006/main">
  <p:tag name="AS_UNIQUEID" val="51"/>
</p:tagLst>
</file>

<file path=ppt/tags/tag116.xml><?xml version="1.0" encoding="utf-8"?>
<p:tagLst xmlns:a="http://schemas.openxmlformats.org/drawingml/2006/main" xmlns:r="http://schemas.openxmlformats.org/officeDocument/2006/relationships" xmlns:p="http://schemas.openxmlformats.org/presentationml/2006/main">
  <p:tag name="AS_UNIQUEID" val="52"/>
</p:tagLst>
</file>

<file path=ppt/tags/tag117.xml><?xml version="1.0" encoding="utf-8"?>
<p:tagLst xmlns:a="http://schemas.openxmlformats.org/drawingml/2006/main" xmlns:r="http://schemas.openxmlformats.org/officeDocument/2006/relationships" xmlns:p="http://schemas.openxmlformats.org/presentationml/2006/main">
  <p:tag name="AS_UNIQUEID" val="53"/>
</p:tagLst>
</file>

<file path=ppt/tags/tag118.xml><?xml version="1.0" encoding="utf-8"?>
<p:tagLst xmlns:a="http://schemas.openxmlformats.org/drawingml/2006/main" xmlns:r="http://schemas.openxmlformats.org/officeDocument/2006/relationships" xmlns:p="http://schemas.openxmlformats.org/presentationml/2006/main">
  <p:tag name="AS_UNIQUEID" val="54"/>
</p:tagLst>
</file>

<file path=ppt/tags/tag119.xml><?xml version="1.0" encoding="utf-8"?>
<p:tagLst xmlns:a="http://schemas.openxmlformats.org/drawingml/2006/main" xmlns:r="http://schemas.openxmlformats.org/officeDocument/2006/relationships" xmlns:p="http://schemas.openxmlformats.org/presentationml/2006/main">
  <p:tag name="AS_UNIQUEID" val="55"/>
</p:tagLst>
</file>

<file path=ppt/tags/tag12.xml><?xml version="1.0" encoding="utf-8"?>
<p:tagLst xmlns:a="http://schemas.openxmlformats.org/drawingml/2006/main" xmlns:r="http://schemas.openxmlformats.org/officeDocument/2006/relationships" xmlns:p="http://schemas.openxmlformats.org/presentationml/2006/main">
  <p:tag name="AS_UNIQUEID" val="218"/>
</p:tagLst>
</file>

<file path=ppt/tags/tag120.xml><?xml version="1.0" encoding="utf-8"?>
<p:tagLst xmlns:a="http://schemas.openxmlformats.org/drawingml/2006/main" xmlns:r="http://schemas.openxmlformats.org/officeDocument/2006/relationships" xmlns:p="http://schemas.openxmlformats.org/presentationml/2006/main">
  <p:tag name="AS_UNIQUEID" val="56"/>
</p:tagLst>
</file>

<file path=ppt/tags/tag121.xml><?xml version="1.0" encoding="utf-8"?>
<p:tagLst xmlns:a="http://schemas.openxmlformats.org/drawingml/2006/main" xmlns:r="http://schemas.openxmlformats.org/officeDocument/2006/relationships" xmlns:p="http://schemas.openxmlformats.org/presentationml/2006/main">
  <p:tag name="AS_UNIQUEID" val="57"/>
</p:tagLst>
</file>

<file path=ppt/tags/tag122.xml><?xml version="1.0" encoding="utf-8"?>
<p:tagLst xmlns:a="http://schemas.openxmlformats.org/drawingml/2006/main" xmlns:r="http://schemas.openxmlformats.org/officeDocument/2006/relationships" xmlns:p="http://schemas.openxmlformats.org/presentationml/2006/main">
  <p:tag name="AS_UNIQUEID" val="58"/>
</p:tagLst>
</file>

<file path=ppt/tags/tag123.xml><?xml version="1.0" encoding="utf-8"?>
<p:tagLst xmlns:a="http://schemas.openxmlformats.org/drawingml/2006/main" xmlns:r="http://schemas.openxmlformats.org/officeDocument/2006/relationships" xmlns:p="http://schemas.openxmlformats.org/presentationml/2006/main">
  <p:tag name="AS_UNIQUEID" val="59"/>
</p:tagLst>
</file>

<file path=ppt/tags/tag124.xml><?xml version="1.0" encoding="utf-8"?>
<p:tagLst xmlns:a="http://schemas.openxmlformats.org/drawingml/2006/main" xmlns:r="http://schemas.openxmlformats.org/officeDocument/2006/relationships" xmlns:p="http://schemas.openxmlformats.org/presentationml/2006/main">
  <p:tag name="AS_UNIQUEID" val="60"/>
</p:tagLst>
</file>

<file path=ppt/tags/tag125.xml><?xml version="1.0" encoding="utf-8"?>
<p:tagLst xmlns:a="http://schemas.openxmlformats.org/drawingml/2006/main" xmlns:r="http://schemas.openxmlformats.org/officeDocument/2006/relationships" xmlns:p="http://schemas.openxmlformats.org/presentationml/2006/main">
  <p:tag name="AS_UNIQUEID" val="61"/>
</p:tagLst>
</file>

<file path=ppt/tags/tag126.xml><?xml version="1.0" encoding="utf-8"?>
<p:tagLst xmlns:a="http://schemas.openxmlformats.org/drawingml/2006/main" xmlns:r="http://schemas.openxmlformats.org/officeDocument/2006/relationships" xmlns:p="http://schemas.openxmlformats.org/presentationml/2006/main">
  <p:tag name="AS_UNIQUEID" val="62"/>
</p:tagLst>
</file>

<file path=ppt/tags/tag127.xml><?xml version="1.0" encoding="utf-8"?>
<p:tagLst xmlns:a="http://schemas.openxmlformats.org/drawingml/2006/main" xmlns:r="http://schemas.openxmlformats.org/officeDocument/2006/relationships" xmlns:p="http://schemas.openxmlformats.org/presentationml/2006/main">
  <p:tag name="AS_UNIQUEID" val="63"/>
</p:tagLst>
</file>

<file path=ppt/tags/tag128.xml><?xml version="1.0" encoding="utf-8"?>
<p:tagLst xmlns:a="http://schemas.openxmlformats.org/drawingml/2006/main" xmlns:r="http://schemas.openxmlformats.org/officeDocument/2006/relationships" xmlns:p="http://schemas.openxmlformats.org/presentationml/2006/main">
  <p:tag name="AS_UNIQUEID" val="65"/>
</p:tagLst>
</file>

<file path=ppt/tags/tag129.xml><?xml version="1.0" encoding="utf-8"?>
<p:tagLst xmlns:a="http://schemas.openxmlformats.org/drawingml/2006/main" xmlns:r="http://schemas.openxmlformats.org/officeDocument/2006/relationships" xmlns:p="http://schemas.openxmlformats.org/presentationml/2006/main">
  <p:tag name="AS_UNIQUEID" val="66"/>
</p:tagLst>
</file>

<file path=ppt/tags/tag13.xml><?xml version="1.0" encoding="utf-8"?>
<p:tagLst xmlns:a="http://schemas.openxmlformats.org/drawingml/2006/main" xmlns:r="http://schemas.openxmlformats.org/officeDocument/2006/relationships" xmlns:p="http://schemas.openxmlformats.org/presentationml/2006/main">
  <p:tag name="AS_UNIQUEID" val="219"/>
</p:tagLst>
</file>

<file path=ppt/tags/tag130.xml><?xml version="1.0" encoding="utf-8"?>
<p:tagLst xmlns:a="http://schemas.openxmlformats.org/drawingml/2006/main" xmlns:r="http://schemas.openxmlformats.org/officeDocument/2006/relationships" xmlns:p="http://schemas.openxmlformats.org/presentationml/2006/main">
  <p:tag name="AS_UNIQUEID" val="67"/>
</p:tagLst>
</file>

<file path=ppt/tags/tag131.xml><?xml version="1.0" encoding="utf-8"?>
<p:tagLst xmlns:a="http://schemas.openxmlformats.org/drawingml/2006/main" xmlns:r="http://schemas.openxmlformats.org/officeDocument/2006/relationships" xmlns:p="http://schemas.openxmlformats.org/presentationml/2006/main">
  <p:tag name="AS_UNIQUEID" val="69"/>
</p:tagLst>
</file>

<file path=ppt/tags/tag132.xml><?xml version="1.0" encoding="utf-8"?>
<p:tagLst xmlns:a="http://schemas.openxmlformats.org/drawingml/2006/main" xmlns:r="http://schemas.openxmlformats.org/officeDocument/2006/relationships" xmlns:p="http://schemas.openxmlformats.org/presentationml/2006/main">
  <p:tag name="AS_UNIQUEID" val="70"/>
</p:tagLst>
</file>

<file path=ppt/tags/tag133.xml><?xml version="1.0" encoding="utf-8"?>
<p:tagLst xmlns:a="http://schemas.openxmlformats.org/drawingml/2006/main" xmlns:r="http://schemas.openxmlformats.org/officeDocument/2006/relationships" xmlns:p="http://schemas.openxmlformats.org/presentationml/2006/main">
  <p:tag name="AS_UNIQUEID" val="71"/>
</p:tagLst>
</file>

<file path=ppt/tags/tag134.xml><?xml version="1.0" encoding="utf-8"?>
<p:tagLst xmlns:a="http://schemas.openxmlformats.org/drawingml/2006/main" xmlns:r="http://schemas.openxmlformats.org/officeDocument/2006/relationships" xmlns:p="http://schemas.openxmlformats.org/presentationml/2006/main">
  <p:tag name="AS_UNIQUEID" val="72"/>
</p:tagLst>
</file>

<file path=ppt/tags/tag135.xml><?xml version="1.0" encoding="utf-8"?>
<p:tagLst xmlns:a="http://schemas.openxmlformats.org/drawingml/2006/main" xmlns:r="http://schemas.openxmlformats.org/officeDocument/2006/relationships" xmlns:p="http://schemas.openxmlformats.org/presentationml/2006/main">
  <p:tag name="AS_UNIQUEID" val="73"/>
</p:tagLst>
</file>

<file path=ppt/tags/tag136.xml><?xml version="1.0" encoding="utf-8"?>
<p:tagLst xmlns:a="http://schemas.openxmlformats.org/drawingml/2006/main" xmlns:r="http://schemas.openxmlformats.org/officeDocument/2006/relationships" xmlns:p="http://schemas.openxmlformats.org/presentationml/2006/main">
  <p:tag name="AS_UNIQUEID" val="74"/>
</p:tagLst>
</file>

<file path=ppt/tags/tag137.xml><?xml version="1.0" encoding="utf-8"?>
<p:tagLst xmlns:a="http://schemas.openxmlformats.org/drawingml/2006/main" xmlns:r="http://schemas.openxmlformats.org/officeDocument/2006/relationships" xmlns:p="http://schemas.openxmlformats.org/presentationml/2006/main">
  <p:tag name="AS_UNIQUEID" val="76"/>
</p:tagLst>
</file>

<file path=ppt/tags/tag138.xml><?xml version="1.0" encoding="utf-8"?>
<p:tagLst xmlns:a="http://schemas.openxmlformats.org/drawingml/2006/main" xmlns:r="http://schemas.openxmlformats.org/officeDocument/2006/relationships" xmlns:p="http://schemas.openxmlformats.org/presentationml/2006/main">
  <p:tag name="AS_UNIQUEID" val="77"/>
</p:tagLst>
</file>

<file path=ppt/tags/tag139.xml><?xml version="1.0" encoding="utf-8"?>
<p:tagLst xmlns:a="http://schemas.openxmlformats.org/drawingml/2006/main" xmlns:r="http://schemas.openxmlformats.org/officeDocument/2006/relationships" xmlns:p="http://schemas.openxmlformats.org/presentationml/2006/main">
  <p:tag name="AS_UNIQUEID" val="78"/>
</p:tagLst>
</file>

<file path=ppt/tags/tag14.xml><?xml version="1.0" encoding="utf-8"?>
<p:tagLst xmlns:a="http://schemas.openxmlformats.org/drawingml/2006/main" xmlns:r="http://schemas.openxmlformats.org/officeDocument/2006/relationships" xmlns:p="http://schemas.openxmlformats.org/presentationml/2006/main">
  <p:tag name="AS_UNIQUEID" val="220"/>
</p:tagLst>
</file>

<file path=ppt/tags/tag140.xml><?xml version="1.0" encoding="utf-8"?>
<p:tagLst xmlns:a="http://schemas.openxmlformats.org/drawingml/2006/main" xmlns:r="http://schemas.openxmlformats.org/officeDocument/2006/relationships" xmlns:p="http://schemas.openxmlformats.org/presentationml/2006/main">
  <p:tag name="AS_UNIQUEID" val="79"/>
</p:tagLst>
</file>

<file path=ppt/tags/tag141.xml><?xml version="1.0" encoding="utf-8"?>
<p:tagLst xmlns:a="http://schemas.openxmlformats.org/drawingml/2006/main" xmlns:r="http://schemas.openxmlformats.org/officeDocument/2006/relationships" xmlns:p="http://schemas.openxmlformats.org/presentationml/2006/main">
  <p:tag name="AS_UNIQUEID" val="80"/>
</p:tagLst>
</file>

<file path=ppt/tags/tag142.xml><?xml version="1.0" encoding="utf-8"?>
<p:tagLst xmlns:a="http://schemas.openxmlformats.org/drawingml/2006/main" xmlns:r="http://schemas.openxmlformats.org/officeDocument/2006/relationships" xmlns:p="http://schemas.openxmlformats.org/presentationml/2006/main">
  <p:tag name="AS_UNIQUEID" val="81"/>
</p:tagLst>
</file>

<file path=ppt/tags/tag143.xml><?xml version="1.0" encoding="utf-8"?>
<p:tagLst xmlns:a="http://schemas.openxmlformats.org/drawingml/2006/main" xmlns:r="http://schemas.openxmlformats.org/officeDocument/2006/relationships" xmlns:p="http://schemas.openxmlformats.org/presentationml/2006/main">
  <p:tag name="AS_UNIQUEID" val="82"/>
</p:tagLst>
</file>

<file path=ppt/tags/tag144.xml><?xml version="1.0" encoding="utf-8"?>
<p:tagLst xmlns:a="http://schemas.openxmlformats.org/drawingml/2006/main" xmlns:r="http://schemas.openxmlformats.org/officeDocument/2006/relationships" xmlns:p="http://schemas.openxmlformats.org/presentationml/2006/main">
  <p:tag name="AS_UNIQUEID" val="83"/>
</p:tagLst>
</file>

<file path=ppt/tags/tag145.xml><?xml version="1.0" encoding="utf-8"?>
<p:tagLst xmlns:a="http://schemas.openxmlformats.org/drawingml/2006/main" xmlns:r="http://schemas.openxmlformats.org/officeDocument/2006/relationships" xmlns:p="http://schemas.openxmlformats.org/presentationml/2006/main">
  <p:tag name="AS_UNIQUEID" val="84"/>
</p:tagLst>
</file>

<file path=ppt/tags/tag146.xml><?xml version="1.0" encoding="utf-8"?>
<p:tagLst xmlns:a="http://schemas.openxmlformats.org/drawingml/2006/main" xmlns:r="http://schemas.openxmlformats.org/officeDocument/2006/relationships" xmlns:p="http://schemas.openxmlformats.org/presentationml/2006/main">
  <p:tag name="AS_UNIQUEID" val="86"/>
</p:tagLst>
</file>

<file path=ppt/tags/tag147.xml><?xml version="1.0" encoding="utf-8"?>
<p:tagLst xmlns:a="http://schemas.openxmlformats.org/drawingml/2006/main" xmlns:r="http://schemas.openxmlformats.org/officeDocument/2006/relationships" xmlns:p="http://schemas.openxmlformats.org/presentationml/2006/main">
  <p:tag name="AS_UNIQUEID" val="87"/>
</p:tagLst>
</file>

<file path=ppt/tags/tag148.xml><?xml version="1.0" encoding="utf-8"?>
<p:tagLst xmlns:a="http://schemas.openxmlformats.org/drawingml/2006/main" xmlns:r="http://schemas.openxmlformats.org/officeDocument/2006/relationships" xmlns:p="http://schemas.openxmlformats.org/presentationml/2006/main">
  <p:tag name="AS_UNIQUEID" val="90"/>
</p:tagLst>
</file>

<file path=ppt/tags/tag149.xml><?xml version="1.0" encoding="utf-8"?>
<p:tagLst xmlns:a="http://schemas.openxmlformats.org/drawingml/2006/main" xmlns:r="http://schemas.openxmlformats.org/officeDocument/2006/relationships" xmlns:p="http://schemas.openxmlformats.org/presentationml/2006/main">
  <p:tag name="AS_UNIQUEID" val="91"/>
</p:tagLst>
</file>

<file path=ppt/tags/tag15.xml><?xml version="1.0" encoding="utf-8"?>
<p:tagLst xmlns:a="http://schemas.openxmlformats.org/drawingml/2006/main" xmlns:r="http://schemas.openxmlformats.org/officeDocument/2006/relationships" xmlns:p="http://schemas.openxmlformats.org/presentationml/2006/main">
  <p:tag name="AS_UNIQUEID" val="221"/>
</p:tagLst>
</file>

<file path=ppt/tags/tag150.xml><?xml version="1.0" encoding="utf-8"?>
<p:tagLst xmlns:a="http://schemas.openxmlformats.org/drawingml/2006/main" xmlns:r="http://schemas.openxmlformats.org/officeDocument/2006/relationships" xmlns:p="http://schemas.openxmlformats.org/presentationml/2006/main">
  <p:tag name="AS_UNIQUEID" val="92"/>
</p:tagLst>
</file>

<file path=ppt/tags/tag151.xml><?xml version="1.0" encoding="utf-8"?>
<p:tagLst xmlns:a="http://schemas.openxmlformats.org/drawingml/2006/main" xmlns:r="http://schemas.openxmlformats.org/officeDocument/2006/relationships" xmlns:p="http://schemas.openxmlformats.org/presentationml/2006/main">
  <p:tag name="AS_UNIQUEID" val="88"/>
</p:tagLst>
</file>

<file path=ppt/tags/tag152.xml><?xml version="1.0" encoding="utf-8"?>
<p:tagLst xmlns:a="http://schemas.openxmlformats.org/drawingml/2006/main" xmlns:r="http://schemas.openxmlformats.org/officeDocument/2006/relationships" xmlns:p="http://schemas.openxmlformats.org/presentationml/2006/main">
  <p:tag name="AS_UNIQUEID" val="89"/>
</p:tagLst>
</file>

<file path=ppt/tags/tag153.xml><?xml version="1.0" encoding="utf-8"?>
<p:tagLst xmlns:a="http://schemas.openxmlformats.org/drawingml/2006/main" xmlns:r="http://schemas.openxmlformats.org/officeDocument/2006/relationships" xmlns:p="http://schemas.openxmlformats.org/presentationml/2006/main">
  <p:tag name="AS_UNIQUEID" val="94"/>
</p:tagLst>
</file>

<file path=ppt/tags/tag154.xml><?xml version="1.0" encoding="utf-8"?>
<p:tagLst xmlns:a="http://schemas.openxmlformats.org/drawingml/2006/main" xmlns:r="http://schemas.openxmlformats.org/officeDocument/2006/relationships" xmlns:p="http://schemas.openxmlformats.org/presentationml/2006/main">
  <p:tag name="AS_UNIQUEID" val="95"/>
</p:tagLst>
</file>

<file path=ppt/tags/tag155.xml><?xml version="1.0" encoding="utf-8"?>
<p:tagLst xmlns:a="http://schemas.openxmlformats.org/drawingml/2006/main" xmlns:r="http://schemas.openxmlformats.org/officeDocument/2006/relationships" xmlns:p="http://schemas.openxmlformats.org/presentationml/2006/main">
  <p:tag name="AS_UNIQUEID" val="96"/>
</p:tagLst>
</file>

<file path=ppt/tags/tag156.xml><?xml version="1.0" encoding="utf-8"?>
<p:tagLst xmlns:a="http://schemas.openxmlformats.org/drawingml/2006/main" xmlns:r="http://schemas.openxmlformats.org/officeDocument/2006/relationships" xmlns:p="http://schemas.openxmlformats.org/presentationml/2006/main">
  <p:tag name="AS_UNIQUEID" val="97"/>
</p:tagLst>
</file>

<file path=ppt/tags/tag157.xml><?xml version="1.0" encoding="utf-8"?>
<p:tagLst xmlns:a="http://schemas.openxmlformats.org/drawingml/2006/main" xmlns:r="http://schemas.openxmlformats.org/officeDocument/2006/relationships" xmlns:p="http://schemas.openxmlformats.org/presentationml/2006/main">
  <p:tag name="AS_UNIQUEID" val="98"/>
</p:tagLst>
</file>

<file path=ppt/tags/tag158.xml><?xml version="1.0" encoding="utf-8"?>
<p:tagLst xmlns:a="http://schemas.openxmlformats.org/drawingml/2006/main" xmlns:r="http://schemas.openxmlformats.org/officeDocument/2006/relationships" xmlns:p="http://schemas.openxmlformats.org/presentationml/2006/main">
  <p:tag name="AS_UNIQUEID" val="99"/>
</p:tagLst>
</file>

<file path=ppt/tags/tag159.xml><?xml version="1.0" encoding="utf-8"?>
<p:tagLst xmlns:a="http://schemas.openxmlformats.org/drawingml/2006/main" xmlns:r="http://schemas.openxmlformats.org/officeDocument/2006/relationships" xmlns:p="http://schemas.openxmlformats.org/presentationml/2006/main">
  <p:tag name="AS_UNIQUEID" val="103"/>
</p:tagLst>
</file>

<file path=ppt/tags/tag16.xml><?xml version="1.0" encoding="utf-8"?>
<p:tagLst xmlns:a="http://schemas.openxmlformats.org/drawingml/2006/main" xmlns:r="http://schemas.openxmlformats.org/officeDocument/2006/relationships" xmlns:p="http://schemas.openxmlformats.org/presentationml/2006/main">
  <p:tag name="AS_UNIQUEID" val="223"/>
</p:tagLst>
</file>

<file path=ppt/tags/tag160.xml><?xml version="1.0" encoding="utf-8"?>
<p:tagLst xmlns:a="http://schemas.openxmlformats.org/drawingml/2006/main" xmlns:r="http://schemas.openxmlformats.org/officeDocument/2006/relationships" xmlns:p="http://schemas.openxmlformats.org/presentationml/2006/main">
  <p:tag name="AS_UNIQUEID" val="104"/>
</p:tagLst>
</file>

<file path=ppt/tags/tag161.xml><?xml version="1.0" encoding="utf-8"?>
<p:tagLst xmlns:a="http://schemas.openxmlformats.org/drawingml/2006/main" xmlns:r="http://schemas.openxmlformats.org/officeDocument/2006/relationships" xmlns:p="http://schemas.openxmlformats.org/presentationml/2006/main">
  <p:tag name="AS_UNIQUEID" val="105"/>
</p:tagLst>
</file>

<file path=ppt/tags/tag162.xml><?xml version="1.0" encoding="utf-8"?>
<p:tagLst xmlns:a="http://schemas.openxmlformats.org/drawingml/2006/main" xmlns:r="http://schemas.openxmlformats.org/officeDocument/2006/relationships" xmlns:p="http://schemas.openxmlformats.org/presentationml/2006/main">
  <p:tag name="AS_UNIQUEID" val="106"/>
</p:tagLst>
</file>

<file path=ppt/tags/tag163.xml><?xml version="1.0" encoding="utf-8"?>
<p:tagLst xmlns:a="http://schemas.openxmlformats.org/drawingml/2006/main" xmlns:r="http://schemas.openxmlformats.org/officeDocument/2006/relationships" xmlns:p="http://schemas.openxmlformats.org/presentationml/2006/main">
  <p:tag name="AS_UNIQUEID" val="107"/>
</p:tagLst>
</file>

<file path=ppt/tags/tag164.xml><?xml version="1.0" encoding="utf-8"?>
<p:tagLst xmlns:a="http://schemas.openxmlformats.org/drawingml/2006/main" xmlns:r="http://schemas.openxmlformats.org/officeDocument/2006/relationships" xmlns:p="http://schemas.openxmlformats.org/presentationml/2006/main">
  <p:tag name="AS_UNIQUEID" val="108"/>
</p:tagLst>
</file>

<file path=ppt/tags/tag165.xml><?xml version="1.0" encoding="utf-8"?>
<p:tagLst xmlns:a="http://schemas.openxmlformats.org/drawingml/2006/main" xmlns:r="http://schemas.openxmlformats.org/officeDocument/2006/relationships" xmlns:p="http://schemas.openxmlformats.org/presentationml/2006/main">
  <p:tag name="AS_UNIQUEID" val="109"/>
</p:tagLst>
</file>

<file path=ppt/tags/tag166.xml><?xml version="1.0" encoding="utf-8"?>
<p:tagLst xmlns:a="http://schemas.openxmlformats.org/drawingml/2006/main" xmlns:r="http://schemas.openxmlformats.org/officeDocument/2006/relationships" xmlns:p="http://schemas.openxmlformats.org/presentationml/2006/main">
  <p:tag name="AS_UNIQUEID" val="110"/>
</p:tagLst>
</file>

<file path=ppt/tags/tag167.xml><?xml version="1.0" encoding="utf-8"?>
<p:tagLst xmlns:a="http://schemas.openxmlformats.org/drawingml/2006/main" xmlns:r="http://schemas.openxmlformats.org/officeDocument/2006/relationships" xmlns:p="http://schemas.openxmlformats.org/presentationml/2006/main">
  <p:tag name="AS_UNIQUEID" val="111"/>
</p:tagLst>
</file>

<file path=ppt/tags/tag168.xml><?xml version="1.0" encoding="utf-8"?>
<p:tagLst xmlns:a="http://schemas.openxmlformats.org/drawingml/2006/main" xmlns:r="http://schemas.openxmlformats.org/officeDocument/2006/relationships" xmlns:p="http://schemas.openxmlformats.org/presentationml/2006/main">
  <p:tag name="AS_UNIQUEID" val="100"/>
</p:tagLst>
</file>

<file path=ppt/tags/tag169.xml><?xml version="1.0" encoding="utf-8"?>
<p:tagLst xmlns:a="http://schemas.openxmlformats.org/drawingml/2006/main" xmlns:r="http://schemas.openxmlformats.org/officeDocument/2006/relationships" xmlns:p="http://schemas.openxmlformats.org/presentationml/2006/main">
  <p:tag name="AS_UNIQUEID" val="101"/>
</p:tagLst>
</file>

<file path=ppt/tags/tag17.xml><?xml version="1.0" encoding="utf-8"?>
<p:tagLst xmlns:a="http://schemas.openxmlformats.org/drawingml/2006/main" xmlns:r="http://schemas.openxmlformats.org/officeDocument/2006/relationships" xmlns:p="http://schemas.openxmlformats.org/presentationml/2006/main">
  <p:tag name="AS_UNIQUEID" val="224"/>
</p:tagLst>
</file>

<file path=ppt/tags/tag170.xml><?xml version="1.0" encoding="utf-8"?>
<p:tagLst xmlns:a="http://schemas.openxmlformats.org/drawingml/2006/main" xmlns:r="http://schemas.openxmlformats.org/officeDocument/2006/relationships" xmlns:p="http://schemas.openxmlformats.org/presentationml/2006/main">
  <p:tag name="AS_UNIQUEID" val="102"/>
</p:tagLst>
</file>

<file path=ppt/tags/tag171.xml><?xml version="1.0" encoding="utf-8"?>
<p:tagLst xmlns:a="http://schemas.openxmlformats.org/drawingml/2006/main" xmlns:r="http://schemas.openxmlformats.org/officeDocument/2006/relationships" xmlns:p="http://schemas.openxmlformats.org/presentationml/2006/main">
  <p:tag name="AS_UNIQUEID" val="113"/>
</p:tagLst>
</file>

<file path=ppt/tags/tag172.xml><?xml version="1.0" encoding="utf-8"?>
<p:tagLst xmlns:a="http://schemas.openxmlformats.org/drawingml/2006/main" xmlns:r="http://schemas.openxmlformats.org/officeDocument/2006/relationships" xmlns:p="http://schemas.openxmlformats.org/presentationml/2006/main">
  <p:tag name="AS_UNIQUEID" val="114"/>
</p:tagLst>
</file>

<file path=ppt/tags/tag173.xml><?xml version="1.0" encoding="utf-8"?>
<p:tagLst xmlns:a="http://schemas.openxmlformats.org/drawingml/2006/main" xmlns:r="http://schemas.openxmlformats.org/officeDocument/2006/relationships" xmlns:p="http://schemas.openxmlformats.org/presentationml/2006/main">
  <p:tag name="AS_UNIQUEID" val="115"/>
</p:tagLst>
</file>

<file path=ppt/tags/tag174.xml><?xml version="1.0" encoding="utf-8"?>
<p:tagLst xmlns:a="http://schemas.openxmlformats.org/drawingml/2006/main" xmlns:r="http://schemas.openxmlformats.org/officeDocument/2006/relationships" xmlns:p="http://schemas.openxmlformats.org/presentationml/2006/main">
  <p:tag name="AS_UNIQUEID" val="116"/>
</p:tagLst>
</file>

<file path=ppt/tags/tag175.xml><?xml version="1.0" encoding="utf-8"?>
<p:tagLst xmlns:a="http://schemas.openxmlformats.org/drawingml/2006/main" xmlns:r="http://schemas.openxmlformats.org/officeDocument/2006/relationships" xmlns:p="http://schemas.openxmlformats.org/presentationml/2006/main">
  <p:tag name="AS_UNIQUEID" val="117"/>
</p:tagLst>
</file>

<file path=ppt/tags/tag176.xml><?xml version="1.0" encoding="utf-8"?>
<p:tagLst xmlns:a="http://schemas.openxmlformats.org/drawingml/2006/main" xmlns:r="http://schemas.openxmlformats.org/officeDocument/2006/relationships" xmlns:p="http://schemas.openxmlformats.org/presentationml/2006/main">
  <p:tag name="AS_UNIQUEID" val="118"/>
</p:tagLst>
</file>

<file path=ppt/tags/tag177.xml><?xml version="1.0" encoding="utf-8"?>
<p:tagLst xmlns:a="http://schemas.openxmlformats.org/drawingml/2006/main" xmlns:r="http://schemas.openxmlformats.org/officeDocument/2006/relationships" xmlns:p="http://schemas.openxmlformats.org/presentationml/2006/main">
  <p:tag name="AS_UNIQUEID" val="120"/>
</p:tagLst>
</file>

<file path=ppt/tags/tag178.xml><?xml version="1.0" encoding="utf-8"?>
<p:tagLst xmlns:a="http://schemas.openxmlformats.org/drawingml/2006/main" xmlns:r="http://schemas.openxmlformats.org/officeDocument/2006/relationships" xmlns:p="http://schemas.openxmlformats.org/presentationml/2006/main">
  <p:tag name="AS_UNIQUEID" val="121"/>
</p:tagLst>
</file>

<file path=ppt/tags/tag179.xml><?xml version="1.0" encoding="utf-8"?>
<p:tagLst xmlns:a="http://schemas.openxmlformats.org/drawingml/2006/main" xmlns:r="http://schemas.openxmlformats.org/officeDocument/2006/relationships" xmlns:p="http://schemas.openxmlformats.org/presentationml/2006/main">
  <p:tag name="AS_UNIQUEID" val="122"/>
</p:tagLst>
</file>

<file path=ppt/tags/tag18.xml><?xml version="1.0" encoding="utf-8"?>
<p:tagLst xmlns:a="http://schemas.openxmlformats.org/drawingml/2006/main" xmlns:r="http://schemas.openxmlformats.org/officeDocument/2006/relationships" xmlns:p="http://schemas.openxmlformats.org/presentationml/2006/main">
  <p:tag name="AS_UNIQUEID" val="226"/>
</p:tagLst>
</file>

<file path=ppt/tags/tag180.xml><?xml version="1.0" encoding="utf-8"?>
<p:tagLst xmlns:a="http://schemas.openxmlformats.org/drawingml/2006/main" xmlns:r="http://schemas.openxmlformats.org/officeDocument/2006/relationships" xmlns:p="http://schemas.openxmlformats.org/presentationml/2006/main">
  <p:tag name="AS_UNIQUEID" val="124"/>
</p:tagLst>
</file>

<file path=ppt/tags/tag181.xml><?xml version="1.0" encoding="utf-8"?>
<p:tagLst xmlns:a="http://schemas.openxmlformats.org/drawingml/2006/main" xmlns:r="http://schemas.openxmlformats.org/officeDocument/2006/relationships" xmlns:p="http://schemas.openxmlformats.org/presentationml/2006/main">
  <p:tag name="AS_UNIQUEID" val="125"/>
</p:tagLst>
</file>

<file path=ppt/tags/tag182.xml><?xml version="1.0" encoding="utf-8"?>
<p:tagLst xmlns:a="http://schemas.openxmlformats.org/drawingml/2006/main" xmlns:r="http://schemas.openxmlformats.org/officeDocument/2006/relationships" xmlns:p="http://schemas.openxmlformats.org/presentationml/2006/main">
  <p:tag name="AS_UNIQUEID" val="126"/>
</p:tagLst>
</file>

<file path=ppt/tags/tag183.xml><?xml version="1.0" encoding="utf-8"?>
<p:tagLst xmlns:a="http://schemas.openxmlformats.org/drawingml/2006/main" xmlns:r="http://schemas.openxmlformats.org/officeDocument/2006/relationships" xmlns:p="http://schemas.openxmlformats.org/presentationml/2006/main">
  <p:tag name="AS_UNIQUEID" val="127"/>
</p:tagLst>
</file>

<file path=ppt/tags/tag184.xml><?xml version="1.0" encoding="utf-8"?>
<p:tagLst xmlns:a="http://schemas.openxmlformats.org/drawingml/2006/main" xmlns:r="http://schemas.openxmlformats.org/officeDocument/2006/relationships" xmlns:p="http://schemas.openxmlformats.org/presentationml/2006/main">
  <p:tag name="AS_UNIQUEID" val="129"/>
</p:tagLst>
</file>

<file path=ppt/tags/tag185.xml><?xml version="1.0" encoding="utf-8"?>
<p:tagLst xmlns:a="http://schemas.openxmlformats.org/drawingml/2006/main" xmlns:r="http://schemas.openxmlformats.org/officeDocument/2006/relationships" xmlns:p="http://schemas.openxmlformats.org/presentationml/2006/main">
  <p:tag name="AS_UNIQUEID" val="130"/>
</p:tagLst>
</file>

<file path=ppt/tags/tag186.xml><?xml version="1.0" encoding="utf-8"?>
<p:tagLst xmlns:a="http://schemas.openxmlformats.org/drawingml/2006/main" xmlns:r="http://schemas.openxmlformats.org/officeDocument/2006/relationships" xmlns:p="http://schemas.openxmlformats.org/presentationml/2006/main">
  <p:tag name="AS_UNIQUEID" val="131"/>
</p:tagLst>
</file>

<file path=ppt/tags/tag187.xml><?xml version="1.0" encoding="utf-8"?>
<p:tagLst xmlns:a="http://schemas.openxmlformats.org/drawingml/2006/main" xmlns:r="http://schemas.openxmlformats.org/officeDocument/2006/relationships" xmlns:p="http://schemas.openxmlformats.org/presentationml/2006/main">
  <p:tag name="AS_UNIQUEID" val="132"/>
</p:tagLst>
</file>

<file path=ppt/tags/tag188.xml><?xml version="1.0" encoding="utf-8"?>
<p:tagLst xmlns:a="http://schemas.openxmlformats.org/drawingml/2006/main" xmlns:r="http://schemas.openxmlformats.org/officeDocument/2006/relationships" xmlns:p="http://schemas.openxmlformats.org/presentationml/2006/main">
  <p:tag name="AS_UNIQUEID" val="134"/>
</p:tagLst>
</file>

<file path=ppt/tags/tag189.xml><?xml version="1.0" encoding="utf-8"?>
<p:tagLst xmlns:a="http://schemas.openxmlformats.org/drawingml/2006/main" xmlns:r="http://schemas.openxmlformats.org/officeDocument/2006/relationships" xmlns:p="http://schemas.openxmlformats.org/presentationml/2006/main">
  <p:tag name="AS_UNIQUEID" val="135"/>
</p:tagLst>
</file>

<file path=ppt/tags/tag19.xml><?xml version="1.0" encoding="utf-8"?>
<p:tagLst xmlns:a="http://schemas.openxmlformats.org/drawingml/2006/main" xmlns:r="http://schemas.openxmlformats.org/officeDocument/2006/relationships" xmlns:p="http://schemas.openxmlformats.org/presentationml/2006/main">
  <p:tag name="AS_UNIQUEID" val="227"/>
</p:tagLst>
</file>

<file path=ppt/tags/tag190.xml><?xml version="1.0" encoding="utf-8"?>
<p:tagLst xmlns:a="http://schemas.openxmlformats.org/drawingml/2006/main" xmlns:r="http://schemas.openxmlformats.org/officeDocument/2006/relationships" xmlns:p="http://schemas.openxmlformats.org/presentationml/2006/main">
  <p:tag name="AS_UNIQUEID" val="136"/>
</p:tagLst>
</file>

<file path=ppt/tags/tag191.xml><?xml version="1.0" encoding="utf-8"?>
<p:tagLst xmlns:a="http://schemas.openxmlformats.org/drawingml/2006/main" xmlns:r="http://schemas.openxmlformats.org/officeDocument/2006/relationships" xmlns:p="http://schemas.openxmlformats.org/presentationml/2006/main">
  <p:tag name="AS_UNIQUEID" val="137"/>
</p:tagLst>
</file>

<file path=ppt/tags/tag192.xml><?xml version="1.0" encoding="utf-8"?>
<p:tagLst xmlns:a="http://schemas.openxmlformats.org/drawingml/2006/main" xmlns:r="http://schemas.openxmlformats.org/officeDocument/2006/relationships" xmlns:p="http://schemas.openxmlformats.org/presentationml/2006/main">
  <p:tag name="AS_UNIQUEID" val="138"/>
</p:tagLst>
</file>

<file path=ppt/tags/tag193.xml><?xml version="1.0" encoding="utf-8"?>
<p:tagLst xmlns:a="http://schemas.openxmlformats.org/drawingml/2006/main" xmlns:r="http://schemas.openxmlformats.org/officeDocument/2006/relationships" xmlns:p="http://schemas.openxmlformats.org/presentationml/2006/main">
  <p:tag name="AS_UNIQUEID" val="139"/>
</p:tagLst>
</file>

<file path=ppt/tags/tag194.xml><?xml version="1.0" encoding="utf-8"?>
<p:tagLst xmlns:a="http://schemas.openxmlformats.org/drawingml/2006/main" xmlns:r="http://schemas.openxmlformats.org/officeDocument/2006/relationships" xmlns:p="http://schemas.openxmlformats.org/presentationml/2006/main">
  <p:tag name="AS_UNIQUEID" val="140"/>
</p:tagLst>
</file>

<file path=ppt/tags/tag195.xml><?xml version="1.0" encoding="utf-8"?>
<p:tagLst xmlns:a="http://schemas.openxmlformats.org/drawingml/2006/main" xmlns:r="http://schemas.openxmlformats.org/officeDocument/2006/relationships" xmlns:p="http://schemas.openxmlformats.org/presentationml/2006/main">
  <p:tag name="AS_UNIQUEID" val="141"/>
</p:tagLst>
</file>

<file path=ppt/tags/tag196.xml><?xml version="1.0" encoding="utf-8"?>
<p:tagLst xmlns:a="http://schemas.openxmlformats.org/drawingml/2006/main" xmlns:r="http://schemas.openxmlformats.org/officeDocument/2006/relationships" xmlns:p="http://schemas.openxmlformats.org/presentationml/2006/main">
  <p:tag name="AS_UNIQUEID" val="142"/>
</p:tagLst>
</file>

<file path=ppt/tags/tag197.xml><?xml version="1.0" encoding="utf-8"?>
<p:tagLst xmlns:a="http://schemas.openxmlformats.org/drawingml/2006/main" xmlns:r="http://schemas.openxmlformats.org/officeDocument/2006/relationships" xmlns:p="http://schemas.openxmlformats.org/presentationml/2006/main">
  <p:tag name="AS_UNIQUEID" val="143"/>
</p:tagLst>
</file>

<file path=ppt/tags/tag198.xml><?xml version="1.0" encoding="utf-8"?>
<p:tagLst xmlns:a="http://schemas.openxmlformats.org/drawingml/2006/main" xmlns:r="http://schemas.openxmlformats.org/officeDocument/2006/relationships" xmlns:p="http://schemas.openxmlformats.org/presentationml/2006/main">
  <p:tag name="AS_UNIQUEID" val="144"/>
</p:tagLst>
</file>

<file path=ppt/tags/tag199.xml><?xml version="1.0" encoding="utf-8"?>
<p:tagLst xmlns:a="http://schemas.openxmlformats.org/drawingml/2006/main" xmlns:r="http://schemas.openxmlformats.org/officeDocument/2006/relationships" xmlns:p="http://schemas.openxmlformats.org/presentationml/2006/main">
  <p:tag name="AS_UNIQUEID" val="145"/>
</p:tagLst>
</file>

<file path=ppt/tags/tag2.xml><?xml version="1.0" encoding="utf-8"?>
<p:tagLst xmlns:a="http://schemas.openxmlformats.org/drawingml/2006/main" xmlns:r="http://schemas.openxmlformats.org/officeDocument/2006/relationships" xmlns:p="http://schemas.openxmlformats.org/presentationml/2006/main">
  <p:tag name="AS_UNIQUEID" val="210"/>
</p:tagLst>
</file>

<file path=ppt/tags/tag20.xml><?xml version="1.0" encoding="utf-8"?>
<p:tagLst xmlns:a="http://schemas.openxmlformats.org/drawingml/2006/main" xmlns:r="http://schemas.openxmlformats.org/officeDocument/2006/relationships" xmlns:p="http://schemas.openxmlformats.org/presentationml/2006/main">
  <p:tag name="AS_UNIQUEID" val="228"/>
</p:tagLst>
</file>

<file path=ppt/tags/tag200.xml><?xml version="1.0" encoding="utf-8"?>
<p:tagLst xmlns:a="http://schemas.openxmlformats.org/drawingml/2006/main" xmlns:r="http://schemas.openxmlformats.org/officeDocument/2006/relationships" xmlns:p="http://schemas.openxmlformats.org/presentationml/2006/main">
  <p:tag name="AS_UNIQUEID" val="146"/>
</p:tagLst>
</file>

<file path=ppt/tags/tag201.xml><?xml version="1.0" encoding="utf-8"?>
<p:tagLst xmlns:a="http://schemas.openxmlformats.org/drawingml/2006/main" xmlns:r="http://schemas.openxmlformats.org/officeDocument/2006/relationships" xmlns:p="http://schemas.openxmlformats.org/presentationml/2006/main">
  <p:tag name="AS_UNIQUEID" val="147"/>
</p:tagLst>
</file>

<file path=ppt/tags/tag202.xml><?xml version="1.0" encoding="utf-8"?>
<p:tagLst xmlns:a="http://schemas.openxmlformats.org/drawingml/2006/main" xmlns:r="http://schemas.openxmlformats.org/officeDocument/2006/relationships" xmlns:p="http://schemas.openxmlformats.org/presentationml/2006/main">
  <p:tag name="AS_UNIQUEID" val="148"/>
</p:tagLst>
</file>

<file path=ppt/tags/tag203.xml><?xml version="1.0" encoding="utf-8"?>
<p:tagLst xmlns:a="http://schemas.openxmlformats.org/drawingml/2006/main" xmlns:r="http://schemas.openxmlformats.org/officeDocument/2006/relationships" xmlns:p="http://schemas.openxmlformats.org/presentationml/2006/main">
  <p:tag name="AS_UNIQUEID" val="149"/>
</p:tagLst>
</file>

<file path=ppt/tags/tag204.xml><?xml version="1.0" encoding="utf-8"?>
<p:tagLst xmlns:a="http://schemas.openxmlformats.org/drawingml/2006/main" xmlns:r="http://schemas.openxmlformats.org/officeDocument/2006/relationships" xmlns:p="http://schemas.openxmlformats.org/presentationml/2006/main">
  <p:tag name="AS_UNIQUEID" val="150"/>
</p:tagLst>
</file>

<file path=ppt/tags/tag205.xml><?xml version="1.0" encoding="utf-8"?>
<p:tagLst xmlns:a="http://schemas.openxmlformats.org/drawingml/2006/main" xmlns:r="http://schemas.openxmlformats.org/officeDocument/2006/relationships" xmlns:p="http://schemas.openxmlformats.org/presentationml/2006/main">
  <p:tag name="AS_UNIQUEID" val="151"/>
</p:tagLst>
</file>

<file path=ppt/tags/tag206.xml><?xml version="1.0" encoding="utf-8"?>
<p:tagLst xmlns:a="http://schemas.openxmlformats.org/drawingml/2006/main" xmlns:r="http://schemas.openxmlformats.org/officeDocument/2006/relationships" xmlns:p="http://schemas.openxmlformats.org/presentationml/2006/main">
  <p:tag name="AS_UNIQUEID" val="157"/>
</p:tagLst>
</file>

<file path=ppt/tags/tag207.xml><?xml version="1.0" encoding="utf-8"?>
<p:tagLst xmlns:a="http://schemas.openxmlformats.org/drawingml/2006/main" xmlns:r="http://schemas.openxmlformats.org/officeDocument/2006/relationships" xmlns:p="http://schemas.openxmlformats.org/presentationml/2006/main">
  <p:tag name="AS_UNIQUEID" val="158"/>
</p:tagLst>
</file>

<file path=ppt/tags/tag208.xml><?xml version="1.0" encoding="utf-8"?>
<p:tagLst xmlns:a="http://schemas.openxmlformats.org/drawingml/2006/main" xmlns:r="http://schemas.openxmlformats.org/officeDocument/2006/relationships" xmlns:p="http://schemas.openxmlformats.org/presentationml/2006/main">
  <p:tag name="AS_UNIQUEID" val="159"/>
</p:tagLst>
</file>

<file path=ppt/tags/tag209.xml><?xml version="1.0" encoding="utf-8"?>
<p:tagLst xmlns:a="http://schemas.openxmlformats.org/drawingml/2006/main" xmlns:r="http://schemas.openxmlformats.org/officeDocument/2006/relationships" xmlns:p="http://schemas.openxmlformats.org/presentationml/2006/main">
  <p:tag name="AS_UNIQUEID" val="160"/>
</p:tagLst>
</file>

<file path=ppt/tags/tag21.xml><?xml version="1.0" encoding="utf-8"?>
<p:tagLst xmlns:a="http://schemas.openxmlformats.org/drawingml/2006/main" xmlns:r="http://schemas.openxmlformats.org/officeDocument/2006/relationships" xmlns:p="http://schemas.openxmlformats.org/presentationml/2006/main">
  <p:tag name="AS_UNIQUEID" val="229"/>
</p:tagLst>
</file>

<file path=ppt/tags/tag210.xml><?xml version="1.0" encoding="utf-8"?>
<p:tagLst xmlns:a="http://schemas.openxmlformats.org/drawingml/2006/main" xmlns:r="http://schemas.openxmlformats.org/officeDocument/2006/relationships" xmlns:p="http://schemas.openxmlformats.org/presentationml/2006/main">
  <p:tag name="AS_UNIQUEID" val="161"/>
</p:tagLst>
</file>

<file path=ppt/tags/tag211.xml><?xml version="1.0" encoding="utf-8"?>
<p:tagLst xmlns:a="http://schemas.openxmlformats.org/drawingml/2006/main" xmlns:r="http://schemas.openxmlformats.org/officeDocument/2006/relationships" xmlns:p="http://schemas.openxmlformats.org/presentationml/2006/main">
  <p:tag name="AS_UNIQUEID" val="162"/>
</p:tagLst>
</file>

<file path=ppt/tags/tag212.xml><?xml version="1.0" encoding="utf-8"?>
<p:tagLst xmlns:a="http://schemas.openxmlformats.org/drawingml/2006/main" xmlns:r="http://schemas.openxmlformats.org/officeDocument/2006/relationships" xmlns:p="http://schemas.openxmlformats.org/presentationml/2006/main">
  <p:tag name="AS_UNIQUEID" val="163"/>
</p:tagLst>
</file>

<file path=ppt/tags/tag213.xml><?xml version="1.0" encoding="utf-8"?>
<p:tagLst xmlns:a="http://schemas.openxmlformats.org/drawingml/2006/main" xmlns:r="http://schemas.openxmlformats.org/officeDocument/2006/relationships" xmlns:p="http://schemas.openxmlformats.org/presentationml/2006/main">
  <p:tag name="AS_UNIQUEID" val="164"/>
</p:tagLst>
</file>

<file path=ppt/tags/tag214.xml><?xml version="1.0" encoding="utf-8"?>
<p:tagLst xmlns:a="http://schemas.openxmlformats.org/drawingml/2006/main" xmlns:r="http://schemas.openxmlformats.org/officeDocument/2006/relationships" xmlns:p="http://schemas.openxmlformats.org/presentationml/2006/main">
  <p:tag name="AS_UNIQUEID" val="165"/>
</p:tagLst>
</file>

<file path=ppt/tags/tag215.xml><?xml version="1.0" encoding="utf-8"?>
<p:tagLst xmlns:a="http://schemas.openxmlformats.org/drawingml/2006/main" xmlns:r="http://schemas.openxmlformats.org/officeDocument/2006/relationships" xmlns:p="http://schemas.openxmlformats.org/presentationml/2006/main">
  <p:tag name="AS_UNIQUEID" val="153"/>
</p:tagLst>
</file>

<file path=ppt/tags/tag216.xml><?xml version="1.0" encoding="utf-8"?>
<p:tagLst xmlns:a="http://schemas.openxmlformats.org/drawingml/2006/main" xmlns:r="http://schemas.openxmlformats.org/officeDocument/2006/relationships" xmlns:p="http://schemas.openxmlformats.org/presentationml/2006/main">
  <p:tag name="AS_UNIQUEID" val="154"/>
</p:tagLst>
</file>

<file path=ppt/tags/tag217.xml><?xml version="1.0" encoding="utf-8"?>
<p:tagLst xmlns:a="http://schemas.openxmlformats.org/drawingml/2006/main" xmlns:r="http://schemas.openxmlformats.org/officeDocument/2006/relationships" xmlns:p="http://schemas.openxmlformats.org/presentationml/2006/main">
  <p:tag name="AS_UNIQUEID" val="155"/>
</p:tagLst>
</file>

<file path=ppt/tags/tag218.xml><?xml version="1.0" encoding="utf-8"?>
<p:tagLst xmlns:a="http://schemas.openxmlformats.org/drawingml/2006/main" xmlns:r="http://schemas.openxmlformats.org/officeDocument/2006/relationships" xmlns:p="http://schemas.openxmlformats.org/presentationml/2006/main">
  <p:tag name="AS_UNIQUEID" val="171"/>
</p:tagLst>
</file>

<file path=ppt/tags/tag219.xml><?xml version="1.0" encoding="utf-8"?>
<p:tagLst xmlns:a="http://schemas.openxmlformats.org/drawingml/2006/main" xmlns:r="http://schemas.openxmlformats.org/officeDocument/2006/relationships" xmlns:p="http://schemas.openxmlformats.org/presentationml/2006/main">
  <p:tag name="AS_UNIQUEID" val="172"/>
</p:tagLst>
</file>

<file path=ppt/tags/tag22.xml><?xml version="1.0" encoding="utf-8"?>
<p:tagLst xmlns:a="http://schemas.openxmlformats.org/drawingml/2006/main" xmlns:r="http://schemas.openxmlformats.org/officeDocument/2006/relationships" xmlns:p="http://schemas.openxmlformats.org/presentationml/2006/main">
  <p:tag name="AS_UNIQUEID" val="231"/>
</p:tagLst>
</file>

<file path=ppt/tags/tag220.xml><?xml version="1.0" encoding="utf-8"?>
<p:tagLst xmlns:a="http://schemas.openxmlformats.org/drawingml/2006/main" xmlns:r="http://schemas.openxmlformats.org/officeDocument/2006/relationships" xmlns:p="http://schemas.openxmlformats.org/presentationml/2006/main">
  <p:tag name="AS_UNIQUEID" val="173"/>
</p:tagLst>
</file>

<file path=ppt/tags/tag221.xml><?xml version="1.0" encoding="utf-8"?>
<p:tagLst xmlns:a="http://schemas.openxmlformats.org/drawingml/2006/main" xmlns:r="http://schemas.openxmlformats.org/officeDocument/2006/relationships" xmlns:p="http://schemas.openxmlformats.org/presentationml/2006/main">
  <p:tag name="AS_UNIQUEID" val="174"/>
</p:tagLst>
</file>

<file path=ppt/tags/tag222.xml><?xml version="1.0" encoding="utf-8"?>
<p:tagLst xmlns:a="http://schemas.openxmlformats.org/drawingml/2006/main" xmlns:r="http://schemas.openxmlformats.org/officeDocument/2006/relationships" xmlns:p="http://schemas.openxmlformats.org/presentationml/2006/main">
  <p:tag name="AS_UNIQUEID" val="167"/>
</p:tagLst>
</file>

<file path=ppt/tags/tag223.xml><?xml version="1.0" encoding="utf-8"?>
<p:tagLst xmlns:a="http://schemas.openxmlformats.org/drawingml/2006/main" xmlns:r="http://schemas.openxmlformats.org/officeDocument/2006/relationships" xmlns:p="http://schemas.openxmlformats.org/presentationml/2006/main">
  <p:tag name="AS_UNIQUEID" val="168"/>
</p:tagLst>
</file>

<file path=ppt/tags/tag224.xml><?xml version="1.0" encoding="utf-8"?>
<p:tagLst xmlns:a="http://schemas.openxmlformats.org/drawingml/2006/main" xmlns:r="http://schemas.openxmlformats.org/officeDocument/2006/relationships" xmlns:p="http://schemas.openxmlformats.org/presentationml/2006/main">
  <p:tag name="AS_UNIQUEID" val="169"/>
</p:tagLst>
</file>

<file path=ppt/tags/tag225.xml><?xml version="1.0" encoding="utf-8"?>
<p:tagLst xmlns:a="http://schemas.openxmlformats.org/drawingml/2006/main" xmlns:r="http://schemas.openxmlformats.org/officeDocument/2006/relationships" xmlns:p="http://schemas.openxmlformats.org/presentationml/2006/main">
  <p:tag name="AS_UNIQUEID" val="180"/>
</p:tagLst>
</file>

<file path=ppt/tags/tag226.xml><?xml version="1.0" encoding="utf-8"?>
<p:tagLst xmlns:a="http://schemas.openxmlformats.org/drawingml/2006/main" xmlns:r="http://schemas.openxmlformats.org/officeDocument/2006/relationships" xmlns:p="http://schemas.openxmlformats.org/presentationml/2006/main">
  <p:tag name="AS_UNIQUEID" val="181"/>
</p:tagLst>
</file>

<file path=ppt/tags/tag227.xml><?xml version="1.0" encoding="utf-8"?>
<p:tagLst xmlns:a="http://schemas.openxmlformats.org/drawingml/2006/main" xmlns:r="http://schemas.openxmlformats.org/officeDocument/2006/relationships" xmlns:p="http://schemas.openxmlformats.org/presentationml/2006/main">
  <p:tag name="AS_UNIQUEID" val="182"/>
</p:tagLst>
</file>

<file path=ppt/tags/tag228.xml><?xml version="1.0" encoding="utf-8"?>
<p:tagLst xmlns:a="http://schemas.openxmlformats.org/drawingml/2006/main" xmlns:r="http://schemas.openxmlformats.org/officeDocument/2006/relationships" xmlns:p="http://schemas.openxmlformats.org/presentationml/2006/main">
  <p:tag name="AS_UNIQUEID" val="183"/>
</p:tagLst>
</file>

<file path=ppt/tags/tag229.xml><?xml version="1.0" encoding="utf-8"?>
<p:tagLst xmlns:a="http://schemas.openxmlformats.org/drawingml/2006/main" xmlns:r="http://schemas.openxmlformats.org/officeDocument/2006/relationships" xmlns:p="http://schemas.openxmlformats.org/presentationml/2006/main">
  <p:tag name="AS_UNIQUEID" val="184"/>
</p:tagLst>
</file>

<file path=ppt/tags/tag23.xml><?xml version="1.0" encoding="utf-8"?>
<p:tagLst xmlns:a="http://schemas.openxmlformats.org/drawingml/2006/main" xmlns:r="http://schemas.openxmlformats.org/officeDocument/2006/relationships" xmlns:p="http://schemas.openxmlformats.org/presentationml/2006/main">
  <p:tag name="AS_UNIQUEID" val="232"/>
</p:tagLst>
</file>

<file path=ppt/tags/tag230.xml><?xml version="1.0" encoding="utf-8"?>
<p:tagLst xmlns:a="http://schemas.openxmlformats.org/drawingml/2006/main" xmlns:r="http://schemas.openxmlformats.org/officeDocument/2006/relationships" xmlns:p="http://schemas.openxmlformats.org/presentationml/2006/main">
  <p:tag name="AS_UNIQUEID" val="176"/>
</p:tagLst>
</file>

<file path=ppt/tags/tag231.xml><?xml version="1.0" encoding="utf-8"?>
<p:tagLst xmlns:a="http://schemas.openxmlformats.org/drawingml/2006/main" xmlns:r="http://schemas.openxmlformats.org/officeDocument/2006/relationships" xmlns:p="http://schemas.openxmlformats.org/presentationml/2006/main">
  <p:tag name="AS_UNIQUEID" val="177"/>
</p:tagLst>
</file>

<file path=ppt/tags/tag232.xml><?xml version="1.0" encoding="utf-8"?>
<p:tagLst xmlns:a="http://schemas.openxmlformats.org/drawingml/2006/main" xmlns:r="http://schemas.openxmlformats.org/officeDocument/2006/relationships" xmlns:p="http://schemas.openxmlformats.org/presentationml/2006/main">
  <p:tag name="AS_UNIQUEID" val="178"/>
</p:tagLst>
</file>

<file path=ppt/tags/tag233.xml><?xml version="1.0" encoding="utf-8"?>
<p:tagLst xmlns:a="http://schemas.openxmlformats.org/drawingml/2006/main" xmlns:r="http://schemas.openxmlformats.org/officeDocument/2006/relationships" xmlns:p="http://schemas.openxmlformats.org/presentationml/2006/main">
  <p:tag name="AS_UNIQUEID" val="186"/>
</p:tagLst>
</file>

<file path=ppt/tags/tag234.xml><?xml version="1.0" encoding="utf-8"?>
<p:tagLst xmlns:a="http://schemas.openxmlformats.org/drawingml/2006/main" xmlns:r="http://schemas.openxmlformats.org/officeDocument/2006/relationships" xmlns:p="http://schemas.openxmlformats.org/presentationml/2006/main">
  <p:tag name="AS_UNIQUEID" val="187"/>
</p:tagLst>
</file>

<file path=ppt/tags/tag235.xml><?xml version="1.0" encoding="utf-8"?>
<p:tagLst xmlns:a="http://schemas.openxmlformats.org/drawingml/2006/main" xmlns:r="http://schemas.openxmlformats.org/officeDocument/2006/relationships" xmlns:p="http://schemas.openxmlformats.org/presentationml/2006/main">
  <p:tag name="AS_UNIQUEID" val="188"/>
</p:tagLst>
</file>

<file path=ppt/tags/tag236.xml><?xml version="1.0" encoding="utf-8"?>
<p:tagLst xmlns:a="http://schemas.openxmlformats.org/drawingml/2006/main" xmlns:r="http://schemas.openxmlformats.org/officeDocument/2006/relationships" xmlns:p="http://schemas.openxmlformats.org/presentationml/2006/main">
  <p:tag name="AS_UNIQUEID" val="189"/>
</p:tagLst>
</file>

<file path=ppt/tags/tag237.xml><?xml version="1.0" encoding="utf-8"?>
<p:tagLst xmlns:a="http://schemas.openxmlformats.org/drawingml/2006/main" xmlns:r="http://schemas.openxmlformats.org/officeDocument/2006/relationships" xmlns:p="http://schemas.openxmlformats.org/presentationml/2006/main">
  <p:tag name="AS_UNIQUEID" val="195"/>
</p:tagLst>
</file>

<file path=ppt/tags/tag238.xml><?xml version="1.0" encoding="utf-8"?>
<p:tagLst xmlns:a="http://schemas.openxmlformats.org/drawingml/2006/main" xmlns:r="http://schemas.openxmlformats.org/officeDocument/2006/relationships" xmlns:p="http://schemas.openxmlformats.org/presentationml/2006/main">
  <p:tag name="AS_UNIQUEID" val="196"/>
</p:tagLst>
</file>

<file path=ppt/tags/tag239.xml><?xml version="1.0" encoding="utf-8"?>
<p:tagLst xmlns:a="http://schemas.openxmlformats.org/drawingml/2006/main" xmlns:r="http://schemas.openxmlformats.org/officeDocument/2006/relationships" xmlns:p="http://schemas.openxmlformats.org/presentationml/2006/main">
  <p:tag name="AS_UNIQUEID" val="197"/>
</p:tagLst>
</file>

<file path=ppt/tags/tag24.xml><?xml version="1.0" encoding="utf-8"?>
<p:tagLst xmlns:a="http://schemas.openxmlformats.org/drawingml/2006/main" xmlns:r="http://schemas.openxmlformats.org/officeDocument/2006/relationships" xmlns:p="http://schemas.openxmlformats.org/presentationml/2006/main">
  <p:tag name="AS_UNIQUEID" val="233"/>
</p:tagLst>
</file>

<file path=ppt/tags/tag240.xml><?xml version="1.0" encoding="utf-8"?>
<p:tagLst xmlns:a="http://schemas.openxmlformats.org/drawingml/2006/main" xmlns:r="http://schemas.openxmlformats.org/officeDocument/2006/relationships" xmlns:p="http://schemas.openxmlformats.org/presentationml/2006/main">
  <p:tag name="AS_UNIQUEID" val="198"/>
</p:tagLst>
</file>

<file path=ppt/tags/tag241.xml><?xml version="1.0" encoding="utf-8"?>
<p:tagLst xmlns:a="http://schemas.openxmlformats.org/drawingml/2006/main" xmlns:r="http://schemas.openxmlformats.org/officeDocument/2006/relationships" xmlns:p="http://schemas.openxmlformats.org/presentationml/2006/main">
  <p:tag name="AS_UNIQUEID" val="191"/>
</p:tagLst>
</file>

<file path=ppt/tags/tag242.xml><?xml version="1.0" encoding="utf-8"?>
<p:tagLst xmlns:a="http://schemas.openxmlformats.org/drawingml/2006/main" xmlns:r="http://schemas.openxmlformats.org/officeDocument/2006/relationships" xmlns:p="http://schemas.openxmlformats.org/presentationml/2006/main">
  <p:tag name="AS_UNIQUEID" val="192"/>
</p:tagLst>
</file>

<file path=ppt/tags/tag243.xml><?xml version="1.0" encoding="utf-8"?>
<p:tagLst xmlns:a="http://schemas.openxmlformats.org/drawingml/2006/main" xmlns:r="http://schemas.openxmlformats.org/officeDocument/2006/relationships" xmlns:p="http://schemas.openxmlformats.org/presentationml/2006/main">
  <p:tag name="AS_UNIQUEID" val="193"/>
</p:tagLst>
</file>

<file path=ppt/tags/tag244.xml><?xml version="1.0" encoding="utf-8"?>
<p:tagLst xmlns:a="http://schemas.openxmlformats.org/drawingml/2006/main" xmlns:r="http://schemas.openxmlformats.org/officeDocument/2006/relationships" xmlns:p="http://schemas.openxmlformats.org/presentationml/2006/main">
  <p:tag name="AS_UNIQUEID" val="200"/>
</p:tagLst>
</file>

<file path=ppt/tags/tag245.xml><?xml version="1.0" encoding="utf-8"?>
<p:tagLst xmlns:a="http://schemas.openxmlformats.org/drawingml/2006/main" xmlns:r="http://schemas.openxmlformats.org/officeDocument/2006/relationships" xmlns:p="http://schemas.openxmlformats.org/presentationml/2006/main">
  <p:tag name="AS_UNIQUEID" val="201"/>
</p:tagLst>
</file>

<file path=ppt/tags/tag246.xml><?xml version="1.0" encoding="utf-8"?>
<p:tagLst xmlns:a="http://schemas.openxmlformats.org/drawingml/2006/main" xmlns:r="http://schemas.openxmlformats.org/officeDocument/2006/relationships" xmlns:p="http://schemas.openxmlformats.org/presentationml/2006/main">
  <p:tag name="AS_UNIQUEID" val="202"/>
</p:tagLst>
</file>

<file path=ppt/tags/tag247.xml><?xml version="1.0" encoding="utf-8"?>
<p:tagLst xmlns:a="http://schemas.openxmlformats.org/drawingml/2006/main" xmlns:r="http://schemas.openxmlformats.org/officeDocument/2006/relationships" xmlns:p="http://schemas.openxmlformats.org/presentationml/2006/main">
  <p:tag name="AS_UNIQUEID" val="203"/>
</p:tagLst>
</file>

<file path=ppt/tags/tag248.xml><?xml version="1.0" encoding="utf-8"?>
<p:tagLst xmlns:a="http://schemas.openxmlformats.org/drawingml/2006/main" xmlns:r="http://schemas.openxmlformats.org/officeDocument/2006/relationships" xmlns:p="http://schemas.openxmlformats.org/presentationml/2006/main">
  <p:tag name="AS_UNIQUEID" val="204"/>
</p:tagLst>
</file>

<file path=ppt/tags/tag25.xml><?xml version="1.0" encoding="utf-8"?>
<p:tagLst xmlns:a="http://schemas.openxmlformats.org/drawingml/2006/main" xmlns:r="http://schemas.openxmlformats.org/officeDocument/2006/relationships" xmlns:p="http://schemas.openxmlformats.org/presentationml/2006/main">
  <p:tag name="AS_UNIQUEID" val="235"/>
</p:tagLst>
</file>

<file path=ppt/tags/tag26.xml><?xml version="1.0" encoding="utf-8"?>
<p:tagLst xmlns:a="http://schemas.openxmlformats.org/drawingml/2006/main" xmlns:r="http://schemas.openxmlformats.org/officeDocument/2006/relationships" xmlns:p="http://schemas.openxmlformats.org/presentationml/2006/main">
  <p:tag name="AS_UNIQUEID" val="236"/>
</p:tagLst>
</file>

<file path=ppt/tags/tag27.xml><?xml version="1.0" encoding="utf-8"?>
<p:tagLst xmlns:a="http://schemas.openxmlformats.org/drawingml/2006/main" xmlns:r="http://schemas.openxmlformats.org/officeDocument/2006/relationships" xmlns:p="http://schemas.openxmlformats.org/presentationml/2006/main">
  <p:tag name="AS_UNIQUEID" val="237"/>
</p:tagLst>
</file>

<file path=ppt/tags/tag28.xml><?xml version="1.0" encoding="utf-8"?>
<p:tagLst xmlns:a="http://schemas.openxmlformats.org/drawingml/2006/main" xmlns:r="http://schemas.openxmlformats.org/officeDocument/2006/relationships" xmlns:p="http://schemas.openxmlformats.org/presentationml/2006/main">
  <p:tag name="AS_UNIQUEID" val="238"/>
</p:tagLst>
</file>

<file path=ppt/tags/tag29.xml><?xml version="1.0" encoding="utf-8"?>
<p:tagLst xmlns:a="http://schemas.openxmlformats.org/drawingml/2006/main" xmlns:r="http://schemas.openxmlformats.org/officeDocument/2006/relationships" xmlns:p="http://schemas.openxmlformats.org/presentationml/2006/main">
  <p:tag name="AS_UNIQUEID" val="239"/>
</p:tagLst>
</file>

<file path=ppt/tags/tag3.xml><?xml version="1.0" encoding="utf-8"?>
<p:tagLst xmlns:a="http://schemas.openxmlformats.org/drawingml/2006/main" xmlns:r="http://schemas.openxmlformats.org/officeDocument/2006/relationships" xmlns:p="http://schemas.openxmlformats.org/presentationml/2006/main">
  <p:tag name="AS_UNIQUEID" val="211"/>
</p:tagLst>
</file>

<file path=ppt/tags/tag30.xml><?xml version="1.0" encoding="utf-8"?>
<p:tagLst xmlns:a="http://schemas.openxmlformats.org/drawingml/2006/main" xmlns:r="http://schemas.openxmlformats.org/officeDocument/2006/relationships" xmlns:p="http://schemas.openxmlformats.org/presentationml/2006/main">
  <p:tag name="AS_UNIQUEID" val="240"/>
</p:tagLst>
</file>

<file path=ppt/tags/tag31.xml><?xml version="1.0" encoding="utf-8"?>
<p:tagLst xmlns:a="http://schemas.openxmlformats.org/drawingml/2006/main" xmlns:r="http://schemas.openxmlformats.org/officeDocument/2006/relationships" xmlns:p="http://schemas.openxmlformats.org/presentationml/2006/main">
  <p:tag name="AS_UNIQUEID" val="241"/>
</p:tagLst>
</file>

<file path=ppt/tags/tag32.xml><?xml version="1.0" encoding="utf-8"?>
<p:tagLst xmlns:a="http://schemas.openxmlformats.org/drawingml/2006/main" xmlns:r="http://schemas.openxmlformats.org/officeDocument/2006/relationships" xmlns:p="http://schemas.openxmlformats.org/presentationml/2006/main">
  <p:tag name="AS_UNIQUEID" val="242"/>
</p:tagLst>
</file>

<file path=ppt/tags/tag33.xml><?xml version="1.0" encoding="utf-8"?>
<p:tagLst xmlns:a="http://schemas.openxmlformats.org/drawingml/2006/main" xmlns:r="http://schemas.openxmlformats.org/officeDocument/2006/relationships" xmlns:p="http://schemas.openxmlformats.org/presentationml/2006/main">
  <p:tag name="AS_UNIQUEID" val="243"/>
</p:tagLst>
</file>

<file path=ppt/tags/tag34.xml><?xml version="1.0" encoding="utf-8"?>
<p:tagLst xmlns:a="http://schemas.openxmlformats.org/drawingml/2006/main" xmlns:r="http://schemas.openxmlformats.org/officeDocument/2006/relationships" xmlns:p="http://schemas.openxmlformats.org/presentationml/2006/main">
  <p:tag name="AS_UNIQUEID" val="244"/>
</p:tagLst>
</file>

<file path=ppt/tags/tag35.xml><?xml version="1.0" encoding="utf-8"?>
<p:tagLst xmlns:a="http://schemas.openxmlformats.org/drawingml/2006/main" xmlns:r="http://schemas.openxmlformats.org/officeDocument/2006/relationships" xmlns:p="http://schemas.openxmlformats.org/presentationml/2006/main">
  <p:tag name="AS_UNIQUEID" val="245"/>
</p:tagLst>
</file>

<file path=ppt/tags/tag36.xml><?xml version="1.0" encoding="utf-8"?>
<p:tagLst xmlns:a="http://schemas.openxmlformats.org/drawingml/2006/main" xmlns:r="http://schemas.openxmlformats.org/officeDocument/2006/relationships" xmlns:p="http://schemas.openxmlformats.org/presentationml/2006/main">
  <p:tag name="AS_UNIQUEID" val="246"/>
</p:tagLst>
</file>

<file path=ppt/tags/tag37.xml><?xml version="1.0" encoding="utf-8"?>
<p:tagLst xmlns:a="http://schemas.openxmlformats.org/drawingml/2006/main" xmlns:r="http://schemas.openxmlformats.org/officeDocument/2006/relationships" xmlns:p="http://schemas.openxmlformats.org/presentationml/2006/main">
  <p:tag name="AS_UNIQUEID" val="247"/>
</p:tagLst>
</file>

<file path=ppt/tags/tag38.xml><?xml version="1.0" encoding="utf-8"?>
<p:tagLst xmlns:a="http://schemas.openxmlformats.org/drawingml/2006/main" xmlns:r="http://schemas.openxmlformats.org/officeDocument/2006/relationships" xmlns:p="http://schemas.openxmlformats.org/presentationml/2006/main">
  <p:tag name="AS_UNIQUEID" val="248"/>
</p:tagLst>
</file>

<file path=ppt/tags/tag39.xml><?xml version="1.0" encoding="utf-8"?>
<p:tagLst xmlns:a="http://schemas.openxmlformats.org/drawingml/2006/main" xmlns:r="http://schemas.openxmlformats.org/officeDocument/2006/relationships" xmlns:p="http://schemas.openxmlformats.org/presentationml/2006/main">
  <p:tag name="AS_UNIQUEID" val="249"/>
</p:tagLst>
</file>

<file path=ppt/tags/tag4.xml><?xml version="1.0" encoding="utf-8"?>
<p:tagLst xmlns:a="http://schemas.openxmlformats.org/drawingml/2006/main" xmlns:r="http://schemas.openxmlformats.org/officeDocument/2006/relationships" xmlns:p="http://schemas.openxmlformats.org/presentationml/2006/main">
  <p:tag name="AS_UNIQUEID" val="212"/>
</p:tagLst>
</file>

<file path=ppt/tags/tag40.xml><?xml version="1.0" encoding="utf-8"?>
<p:tagLst xmlns:a="http://schemas.openxmlformats.org/drawingml/2006/main" xmlns:r="http://schemas.openxmlformats.org/officeDocument/2006/relationships" xmlns:p="http://schemas.openxmlformats.org/presentationml/2006/main">
  <p:tag name="AS_UNIQUEID" val="251"/>
</p:tagLst>
</file>

<file path=ppt/tags/tag41.xml><?xml version="1.0" encoding="utf-8"?>
<p:tagLst xmlns:a="http://schemas.openxmlformats.org/drawingml/2006/main" xmlns:r="http://schemas.openxmlformats.org/officeDocument/2006/relationships" xmlns:p="http://schemas.openxmlformats.org/presentationml/2006/main">
  <p:tag name="AS_UNIQUEID" val="254"/>
</p:tagLst>
</file>

<file path=ppt/tags/tag42.xml><?xml version="1.0" encoding="utf-8"?>
<p:tagLst xmlns:a="http://schemas.openxmlformats.org/drawingml/2006/main" xmlns:r="http://schemas.openxmlformats.org/officeDocument/2006/relationships" xmlns:p="http://schemas.openxmlformats.org/presentationml/2006/main">
  <p:tag name="AS_UNIQUEID" val="255"/>
</p:tagLst>
</file>

<file path=ppt/tags/tag43.xml><?xml version="1.0" encoding="utf-8"?>
<p:tagLst xmlns:a="http://schemas.openxmlformats.org/drawingml/2006/main" xmlns:r="http://schemas.openxmlformats.org/officeDocument/2006/relationships" xmlns:p="http://schemas.openxmlformats.org/presentationml/2006/main">
  <p:tag name="AS_UNIQUEID" val="256"/>
</p:tagLst>
</file>

<file path=ppt/tags/tag44.xml><?xml version="1.0" encoding="utf-8"?>
<p:tagLst xmlns:a="http://schemas.openxmlformats.org/drawingml/2006/main" xmlns:r="http://schemas.openxmlformats.org/officeDocument/2006/relationships" xmlns:p="http://schemas.openxmlformats.org/presentationml/2006/main">
  <p:tag name="AS_UNIQUEID" val="252"/>
</p:tagLst>
</file>

<file path=ppt/tags/tag45.xml><?xml version="1.0" encoding="utf-8"?>
<p:tagLst xmlns:a="http://schemas.openxmlformats.org/drawingml/2006/main" xmlns:r="http://schemas.openxmlformats.org/officeDocument/2006/relationships" xmlns:p="http://schemas.openxmlformats.org/presentationml/2006/main">
  <p:tag name="AS_UNIQUEID" val="253"/>
</p:tagLst>
</file>

<file path=ppt/tags/tag46.xml><?xml version="1.0" encoding="utf-8"?>
<p:tagLst xmlns:a="http://schemas.openxmlformats.org/drawingml/2006/main" xmlns:r="http://schemas.openxmlformats.org/officeDocument/2006/relationships" xmlns:p="http://schemas.openxmlformats.org/presentationml/2006/main">
  <p:tag name="AS_UNIQUEID" val="258"/>
</p:tagLst>
</file>

<file path=ppt/tags/tag47.xml><?xml version="1.0" encoding="utf-8"?>
<p:tagLst xmlns:a="http://schemas.openxmlformats.org/drawingml/2006/main" xmlns:r="http://schemas.openxmlformats.org/officeDocument/2006/relationships" xmlns:p="http://schemas.openxmlformats.org/presentationml/2006/main">
  <p:tag name="AS_UNIQUEID" val="259"/>
</p:tagLst>
</file>

<file path=ppt/tags/tag48.xml><?xml version="1.0" encoding="utf-8"?>
<p:tagLst xmlns:a="http://schemas.openxmlformats.org/drawingml/2006/main" xmlns:r="http://schemas.openxmlformats.org/officeDocument/2006/relationships" xmlns:p="http://schemas.openxmlformats.org/presentationml/2006/main">
  <p:tag name="AS_UNIQUEID" val="260"/>
</p:tagLst>
</file>

<file path=ppt/tags/tag49.xml><?xml version="1.0" encoding="utf-8"?>
<p:tagLst xmlns:a="http://schemas.openxmlformats.org/drawingml/2006/main" xmlns:r="http://schemas.openxmlformats.org/officeDocument/2006/relationships" xmlns:p="http://schemas.openxmlformats.org/presentationml/2006/main">
  <p:tag name="AS_UNIQUEID" val="261"/>
</p:tagLst>
</file>

<file path=ppt/tags/tag5.xml><?xml version="1.0" encoding="utf-8"?>
<p:tagLst xmlns:a="http://schemas.openxmlformats.org/drawingml/2006/main" xmlns:r="http://schemas.openxmlformats.org/officeDocument/2006/relationships" xmlns:p="http://schemas.openxmlformats.org/presentationml/2006/main">
  <p:tag name="AS_UNIQUEID" val="213"/>
</p:tagLst>
</file>

<file path=ppt/tags/tag50.xml><?xml version="1.0" encoding="utf-8"?>
<p:tagLst xmlns:a="http://schemas.openxmlformats.org/drawingml/2006/main" xmlns:r="http://schemas.openxmlformats.org/officeDocument/2006/relationships" xmlns:p="http://schemas.openxmlformats.org/presentationml/2006/main">
  <p:tag name="AS_UNIQUEID" val="262"/>
</p:tagLst>
</file>

<file path=ppt/tags/tag51.xml><?xml version="1.0" encoding="utf-8"?>
<p:tagLst xmlns:a="http://schemas.openxmlformats.org/drawingml/2006/main" xmlns:r="http://schemas.openxmlformats.org/officeDocument/2006/relationships" xmlns:p="http://schemas.openxmlformats.org/presentationml/2006/main">
  <p:tag name="AS_UNIQUEID" val="263"/>
</p:tagLst>
</file>

<file path=ppt/tags/tag52.xml><?xml version="1.0" encoding="utf-8"?>
<p:tagLst xmlns:a="http://schemas.openxmlformats.org/drawingml/2006/main" xmlns:r="http://schemas.openxmlformats.org/officeDocument/2006/relationships" xmlns:p="http://schemas.openxmlformats.org/presentationml/2006/main">
  <p:tag name="AS_UNIQUEID" val="264"/>
</p:tagLst>
</file>

<file path=ppt/tags/tag53.xml><?xml version="1.0" encoding="utf-8"?>
<p:tagLst xmlns:a="http://schemas.openxmlformats.org/drawingml/2006/main" xmlns:r="http://schemas.openxmlformats.org/officeDocument/2006/relationships" xmlns:p="http://schemas.openxmlformats.org/presentationml/2006/main">
  <p:tag name="AS_UNIQUEID" val="265"/>
</p:tagLst>
</file>

<file path=ppt/tags/tag54.xml><?xml version="1.0" encoding="utf-8"?>
<p:tagLst xmlns:a="http://schemas.openxmlformats.org/drawingml/2006/main" xmlns:r="http://schemas.openxmlformats.org/officeDocument/2006/relationships" xmlns:p="http://schemas.openxmlformats.org/presentationml/2006/main">
  <p:tag name="AS_UNIQUEID" val="266"/>
</p:tagLst>
</file>

<file path=ppt/tags/tag55.xml><?xml version="1.0" encoding="utf-8"?>
<p:tagLst xmlns:a="http://schemas.openxmlformats.org/drawingml/2006/main" xmlns:r="http://schemas.openxmlformats.org/officeDocument/2006/relationships" xmlns:p="http://schemas.openxmlformats.org/presentationml/2006/main">
  <p:tag name="AS_UNIQUEID" val="267"/>
</p:tagLst>
</file>

<file path=ppt/tags/tag56.xml><?xml version="1.0" encoding="utf-8"?>
<p:tagLst xmlns:a="http://schemas.openxmlformats.org/drawingml/2006/main" xmlns:r="http://schemas.openxmlformats.org/officeDocument/2006/relationships" xmlns:p="http://schemas.openxmlformats.org/presentationml/2006/main">
  <p:tag name="AS_UNIQUEID" val="269"/>
</p:tagLst>
</file>

<file path=ppt/tags/tag57.xml><?xml version="1.0" encoding="utf-8"?>
<p:tagLst xmlns:a="http://schemas.openxmlformats.org/drawingml/2006/main" xmlns:r="http://schemas.openxmlformats.org/officeDocument/2006/relationships" xmlns:p="http://schemas.openxmlformats.org/presentationml/2006/main">
  <p:tag name="AS_UNIQUEID" val="270"/>
</p:tagLst>
</file>

<file path=ppt/tags/tag58.xml><?xml version="1.0" encoding="utf-8"?>
<p:tagLst xmlns:a="http://schemas.openxmlformats.org/drawingml/2006/main" xmlns:r="http://schemas.openxmlformats.org/officeDocument/2006/relationships" xmlns:p="http://schemas.openxmlformats.org/presentationml/2006/main">
  <p:tag name="AS_UNIQUEID" val="271"/>
</p:tagLst>
</file>

<file path=ppt/tags/tag59.xml><?xml version="1.0" encoding="utf-8"?>
<p:tagLst xmlns:a="http://schemas.openxmlformats.org/drawingml/2006/main" xmlns:r="http://schemas.openxmlformats.org/officeDocument/2006/relationships" xmlns:p="http://schemas.openxmlformats.org/presentationml/2006/main">
  <p:tag name="AS_UNIQUEID" val="272"/>
</p:tagLst>
</file>

<file path=ppt/tags/tag6.xml><?xml version="1.0" encoding="utf-8"?>
<p:tagLst xmlns:a="http://schemas.openxmlformats.org/drawingml/2006/main" xmlns:r="http://schemas.openxmlformats.org/officeDocument/2006/relationships" xmlns:p="http://schemas.openxmlformats.org/presentationml/2006/main">
  <p:tag name="AS_UNIQUEID" val="214"/>
</p:tagLst>
</file>

<file path=ppt/tags/tag60.xml><?xml version="1.0" encoding="utf-8"?>
<p:tagLst xmlns:a="http://schemas.openxmlformats.org/drawingml/2006/main" xmlns:r="http://schemas.openxmlformats.org/officeDocument/2006/relationships" xmlns:p="http://schemas.openxmlformats.org/presentationml/2006/main">
  <p:tag name="AS_UNIQUEID" val="274"/>
</p:tagLst>
</file>

<file path=ppt/tags/tag61.xml><?xml version="1.0" encoding="utf-8"?>
<p:tagLst xmlns:a="http://schemas.openxmlformats.org/drawingml/2006/main" xmlns:r="http://schemas.openxmlformats.org/officeDocument/2006/relationships" xmlns:p="http://schemas.openxmlformats.org/presentationml/2006/main">
  <p:tag name="AS_UNIQUEID" val="275"/>
</p:tagLst>
</file>

<file path=ppt/tags/tag62.xml><?xml version="1.0" encoding="utf-8"?>
<p:tagLst xmlns:a="http://schemas.openxmlformats.org/drawingml/2006/main" xmlns:r="http://schemas.openxmlformats.org/officeDocument/2006/relationships" xmlns:p="http://schemas.openxmlformats.org/presentationml/2006/main">
  <p:tag name="AS_UNIQUEID" val="276"/>
</p:tagLst>
</file>

<file path=ppt/tags/tag63.xml><?xml version="1.0" encoding="utf-8"?>
<p:tagLst xmlns:a="http://schemas.openxmlformats.org/drawingml/2006/main" xmlns:r="http://schemas.openxmlformats.org/officeDocument/2006/relationships" xmlns:p="http://schemas.openxmlformats.org/presentationml/2006/main">
  <p:tag name="AS_UNIQUEID" val="277"/>
</p:tagLst>
</file>

<file path=ppt/tags/tag64.xml><?xml version="1.0" encoding="utf-8"?>
<p:tagLst xmlns:a="http://schemas.openxmlformats.org/drawingml/2006/main" xmlns:r="http://schemas.openxmlformats.org/officeDocument/2006/relationships" xmlns:p="http://schemas.openxmlformats.org/presentationml/2006/main">
  <p:tag name="AS_UNIQUEID" val="278"/>
</p:tagLst>
</file>

<file path=ppt/tags/tag65.xml><?xml version="1.0" encoding="utf-8"?>
<p:tagLst xmlns:a="http://schemas.openxmlformats.org/drawingml/2006/main" xmlns:r="http://schemas.openxmlformats.org/officeDocument/2006/relationships" xmlns:p="http://schemas.openxmlformats.org/presentationml/2006/main">
  <p:tag name="AS_UNIQUEID" val="0"/>
</p:tagLst>
</file>

<file path=ppt/tags/tag66.xml><?xml version="1.0" encoding="utf-8"?>
<p:tagLst xmlns:a="http://schemas.openxmlformats.org/drawingml/2006/main" xmlns:r="http://schemas.openxmlformats.org/officeDocument/2006/relationships" xmlns:p="http://schemas.openxmlformats.org/presentationml/2006/main">
  <p:tag name="AS_UNIQUEID" val="280"/>
</p:tagLst>
</file>

<file path=ppt/tags/tag67.xml><?xml version="1.0" encoding="utf-8"?>
<p:tagLst xmlns:a="http://schemas.openxmlformats.org/drawingml/2006/main" xmlns:r="http://schemas.openxmlformats.org/officeDocument/2006/relationships" xmlns:p="http://schemas.openxmlformats.org/presentationml/2006/main">
  <p:tag name="AS_UNIQUEID" val="281"/>
</p:tagLst>
</file>

<file path=ppt/tags/tag68.xml><?xml version="1.0" encoding="utf-8"?>
<p:tagLst xmlns:a="http://schemas.openxmlformats.org/drawingml/2006/main" xmlns:r="http://schemas.openxmlformats.org/officeDocument/2006/relationships" xmlns:p="http://schemas.openxmlformats.org/presentationml/2006/main">
  <p:tag name="AS_UNIQUEID" val="282"/>
</p:tagLst>
</file>

<file path=ppt/tags/tag69.xml><?xml version="1.0" encoding="utf-8"?>
<p:tagLst xmlns:a="http://schemas.openxmlformats.org/drawingml/2006/main" xmlns:r="http://schemas.openxmlformats.org/officeDocument/2006/relationships" xmlns:p="http://schemas.openxmlformats.org/presentationml/2006/main">
  <p:tag name="AS_UNIQUEID" val="6"/>
</p:tagLst>
</file>

<file path=ppt/tags/tag7.xml><?xml version="1.0" encoding="utf-8"?>
<p:tagLst xmlns:a="http://schemas.openxmlformats.org/drawingml/2006/main" xmlns:r="http://schemas.openxmlformats.org/officeDocument/2006/relationships" xmlns:p="http://schemas.openxmlformats.org/presentationml/2006/main">
  <p:tag name="AS_UNIQUEID" val="206"/>
</p:tagLst>
</file>

<file path=ppt/tags/tag70.xml><?xml version="1.0" encoding="utf-8"?>
<p:tagLst xmlns:a="http://schemas.openxmlformats.org/drawingml/2006/main" xmlns:r="http://schemas.openxmlformats.org/officeDocument/2006/relationships" xmlns:p="http://schemas.openxmlformats.org/presentationml/2006/main">
  <p:tag name="AS_UNIQUEID" val="11"/>
</p:tagLst>
</file>

<file path=ppt/tags/tag71.xml><?xml version="1.0" encoding="utf-8"?>
<p:tagLst xmlns:a="http://schemas.openxmlformats.org/drawingml/2006/main" xmlns:r="http://schemas.openxmlformats.org/officeDocument/2006/relationships" xmlns:p="http://schemas.openxmlformats.org/presentationml/2006/main">
  <p:tag name="AS_UNIQUEID" val="12"/>
</p:tagLst>
</file>

<file path=ppt/tags/tag72.xml><?xml version="1.0" encoding="utf-8"?>
<p:tagLst xmlns:a="http://schemas.openxmlformats.org/drawingml/2006/main" xmlns:r="http://schemas.openxmlformats.org/officeDocument/2006/relationships" xmlns:p="http://schemas.openxmlformats.org/presentationml/2006/main">
  <p:tag name="AS_UNIQUEID" val="13"/>
</p:tagLst>
</file>

<file path=ppt/tags/tag73.xml><?xml version="1.0" encoding="utf-8"?>
<p:tagLst xmlns:a="http://schemas.openxmlformats.org/drawingml/2006/main" xmlns:r="http://schemas.openxmlformats.org/officeDocument/2006/relationships" xmlns:p="http://schemas.openxmlformats.org/presentationml/2006/main">
  <p:tag name="AS_UNIQUEID" val="14"/>
</p:tagLst>
</file>

<file path=ppt/tags/tag74.xml><?xml version="1.0" encoding="utf-8"?>
<p:tagLst xmlns:a="http://schemas.openxmlformats.org/drawingml/2006/main" xmlns:r="http://schemas.openxmlformats.org/officeDocument/2006/relationships" xmlns:p="http://schemas.openxmlformats.org/presentationml/2006/main">
  <p:tag name="AS_UNIQUEID" val="15"/>
</p:tagLst>
</file>

<file path=ppt/tags/tag75.xml><?xml version="1.0" encoding="utf-8"?>
<p:tagLst xmlns:a="http://schemas.openxmlformats.org/drawingml/2006/main" xmlns:r="http://schemas.openxmlformats.org/officeDocument/2006/relationships" xmlns:p="http://schemas.openxmlformats.org/presentationml/2006/main">
  <p:tag name="AS_UNIQUEID" val="16"/>
</p:tagLst>
</file>

<file path=ppt/tags/tag76.xml><?xml version="1.0" encoding="utf-8"?>
<p:tagLst xmlns:a="http://schemas.openxmlformats.org/drawingml/2006/main" xmlns:r="http://schemas.openxmlformats.org/officeDocument/2006/relationships" xmlns:p="http://schemas.openxmlformats.org/presentationml/2006/main">
  <p:tag name="AS_UNIQUEID" val="17"/>
</p:tagLst>
</file>

<file path=ppt/tags/tag77.xml><?xml version="1.0" encoding="utf-8"?>
<p:tagLst xmlns:a="http://schemas.openxmlformats.org/drawingml/2006/main" xmlns:r="http://schemas.openxmlformats.org/officeDocument/2006/relationships" xmlns:p="http://schemas.openxmlformats.org/presentationml/2006/main">
  <p:tag name="AS_UNIQUEID" val="18"/>
</p:tagLst>
</file>

<file path=ppt/tags/tag78.xml><?xml version="1.0" encoding="utf-8"?>
<p:tagLst xmlns:a="http://schemas.openxmlformats.org/drawingml/2006/main" xmlns:r="http://schemas.openxmlformats.org/officeDocument/2006/relationships" xmlns:p="http://schemas.openxmlformats.org/presentationml/2006/main">
  <p:tag name="AS_UNIQUEID" val="19"/>
</p:tagLst>
</file>

<file path=ppt/tags/tag79.xml><?xml version="1.0" encoding="utf-8"?>
<p:tagLst xmlns:a="http://schemas.openxmlformats.org/drawingml/2006/main" xmlns:r="http://schemas.openxmlformats.org/officeDocument/2006/relationships" xmlns:p="http://schemas.openxmlformats.org/presentationml/2006/main">
  <p:tag name="AS_UNIQUEID" val="20"/>
</p:tagLst>
</file>

<file path=ppt/tags/tag8.xml><?xml version="1.0" encoding="utf-8"?>
<p:tagLst xmlns:a="http://schemas.openxmlformats.org/drawingml/2006/main" xmlns:r="http://schemas.openxmlformats.org/officeDocument/2006/relationships" xmlns:p="http://schemas.openxmlformats.org/presentationml/2006/main">
  <p:tag name="AS_UNIQUEID" val="207"/>
</p:tagLst>
</file>

<file path=ppt/tags/tag80.xml><?xml version="1.0" encoding="utf-8"?>
<p:tagLst xmlns:a="http://schemas.openxmlformats.org/drawingml/2006/main" xmlns:r="http://schemas.openxmlformats.org/officeDocument/2006/relationships" xmlns:p="http://schemas.openxmlformats.org/presentationml/2006/main">
  <p:tag name="AS_UNIQUEID" val="21"/>
</p:tagLst>
</file>

<file path=ppt/tags/tag81.xml><?xml version="1.0" encoding="utf-8"?>
<p:tagLst xmlns:a="http://schemas.openxmlformats.org/drawingml/2006/main" xmlns:r="http://schemas.openxmlformats.org/officeDocument/2006/relationships" xmlns:p="http://schemas.openxmlformats.org/presentationml/2006/main">
  <p:tag name="AS_UNIQUEID" val="22"/>
</p:tagLst>
</file>

<file path=ppt/tags/tag82.xml><?xml version="1.0" encoding="utf-8"?>
<p:tagLst xmlns:a="http://schemas.openxmlformats.org/drawingml/2006/main" xmlns:r="http://schemas.openxmlformats.org/officeDocument/2006/relationships" xmlns:p="http://schemas.openxmlformats.org/presentationml/2006/main">
  <p:tag name="AS_UNIQUEID" val="23"/>
</p:tagLst>
</file>

<file path=ppt/tags/tag83.xml><?xml version="1.0" encoding="utf-8"?>
<p:tagLst xmlns:a="http://schemas.openxmlformats.org/drawingml/2006/main" xmlns:r="http://schemas.openxmlformats.org/officeDocument/2006/relationships" xmlns:p="http://schemas.openxmlformats.org/presentationml/2006/main">
  <p:tag name="AS_UNIQUEID" val="24"/>
</p:tagLst>
</file>

<file path=ppt/tags/tag84.xml><?xml version="1.0" encoding="utf-8"?>
<p:tagLst xmlns:a="http://schemas.openxmlformats.org/drawingml/2006/main" xmlns:r="http://schemas.openxmlformats.org/officeDocument/2006/relationships" xmlns:p="http://schemas.openxmlformats.org/presentationml/2006/main">
  <p:tag name="AS_UNIQUEID" val="25"/>
</p:tagLst>
</file>

<file path=ppt/tags/tag85.xml><?xml version="1.0" encoding="utf-8"?>
<p:tagLst xmlns:a="http://schemas.openxmlformats.org/drawingml/2006/main" xmlns:r="http://schemas.openxmlformats.org/officeDocument/2006/relationships" xmlns:p="http://schemas.openxmlformats.org/presentationml/2006/main">
  <p:tag name="AS_UNIQUEID" val="26"/>
</p:tagLst>
</file>

<file path=ppt/tags/tag86.xml><?xml version="1.0" encoding="utf-8"?>
<p:tagLst xmlns:a="http://schemas.openxmlformats.org/drawingml/2006/main" xmlns:r="http://schemas.openxmlformats.org/officeDocument/2006/relationships" xmlns:p="http://schemas.openxmlformats.org/presentationml/2006/main">
  <p:tag name="AS_UNIQUEID" val="27"/>
</p:tagLst>
</file>

<file path=ppt/tags/tag87.xml><?xml version="1.0" encoding="utf-8"?>
<p:tagLst xmlns:a="http://schemas.openxmlformats.org/drawingml/2006/main" xmlns:r="http://schemas.openxmlformats.org/officeDocument/2006/relationships" xmlns:p="http://schemas.openxmlformats.org/presentationml/2006/main">
  <p:tag name="AS_UNIQUEID" val="28"/>
</p:tagLst>
</file>

<file path=ppt/tags/tag88.xml><?xml version="1.0" encoding="utf-8"?>
<p:tagLst xmlns:a="http://schemas.openxmlformats.org/drawingml/2006/main" xmlns:r="http://schemas.openxmlformats.org/officeDocument/2006/relationships" xmlns:p="http://schemas.openxmlformats.org/presentationml/2006/main">
  <p:tag name="AS_UNIQUEID" val="29"/>
</p:tagLst>
</file>

<file path=ppt/tags/tag89.xml><?xml version="1.0" encoding="utf-8"?>
<p:tagLst xmlns:a="http://schemas.openxmlformats.org/drawingml/2006/main" xmlns:r="http://schemas.openxmlformats.org/officeDocument/2006/relationships" xmlns:p="http://schemas.openxmlformats.org/presentationml/2006/main">
  <p:tag name="AS_UNIQUEID" val="30"/>
</p:tagLst>
</file>

<file path=ppt/tags/tag9.xml><?xml version="1.0" encoding="utf-8"?>
<p:tagLst xmlns:a="http://schemas.openxmlformats.org/drawingml/2006/main" xmlns:r="http://schemas.openxmlformats.org/officeDocument/2006/relationships" xmlns:p="http://schemas.openxmlformats.org/presentationml/2006/main">
  <p:tag name="AS_UNIQUEID" val="208"/>
</p:tagLst>
</file>

<file path=ppt/tags/tag90.xml><?xml version="1.0" encoding="utf-8"?>
<p:tagLst xmlns:a="http://schemas.openxmlformats.org/drawingml/2006/main" xmlns:r="http://schemas.openxmlformats.org/officeDocument/2006/relationships" xmlns:p="http://schemas.openxmlformats.org/presentationml/2006/main">
  <p:tag name="AS_UNIQUEID" val="7"/>
</p:tagLst>
</file>

<file path=ppt/tags/tag91.xml><?xml version="1.0" encoding="utf-8"?>
<p:tagLst xmlns:a="http://schemas.openxmlformats.org/drawingml/2006/main" xmlns:r="http://schemas.openxmlformats.org/officeDocument/2006/relationships" xmlns:p="http://schemas.openxmlformats.org/presentationml/2006/main">
  <p:tag name="AS_UNIQUEID" val="8"/>
</p:tagLst>
</file>

<file path=ppt/tags/tag92.xml><?xml version="1.0" encoding="utf-8"?>
<p:tagLst xmlns:a="http://schemas.openxmlformats.org/drawingml/2006/main" xmlns:r="http://schemas.openxmlformats.org/officeDocument/2006/relationships" xmlns:p="http://schemas.openxmlformats.org/presentationml/2006/main">
  <p:tag name="AS_UNIQUEID" val="9"/>
</p:tagLst>
</file>

<file path=ppt/tags/tag93.xml><?xml version="1.0" encoding="utf-8"?>
<p:tagLst xmlns:a="http://schemas.openxmlformats.org/drawingml/2006/main" xmlns:r="http://schemas.openxmlformats.org/officeDocument/2006/relationships" xmlns:p="http://schemas.openxmlformats.org/presentationml/2006/main">
  <p:tag name="AS_UNIQUEID" val="10"/>
</p:tagLst>
</file>

<file path=ppt/tags/tag94.xml><?xml version="1.0" encoding="utf-8"?>
<p:tagLst xmlns:a="http://schemas.openxmlformats.org/drawingml/2006/main" xmlns:r="http://schemas.openxmlformats.org/officeDocument/2006/relationships" xmlns:p="http://schemas.openxmlformats.org/presentationml/2006/main">
  <p:tag name="AS_UNIQUEID" val="2"/>
</p:tagLst>
</file>

<file path=ppt/tags/tag95.xml><?xml version="1.0" encoding="utf-8"?>
<p:tagLst xmlns:a="http://schemas.openxmlformats.org/drawingml/2006/main" xmlns:r="http://schemas.openxmlformats.org/officeDocument/2006/relationships" xmlns:p="http://schemas.openxmlformats.org/presentationml/2006/main">
  <p:tag name="AS_UNIQUEID" val="3"/>
</p:tagLst>
</file>

<file path=ppt/tags/tag96.xml><?xml version="1.0" encoding="utf-8"?>
<p:tagLst xmlns:a="http://schemas.openxmlformats.org/drawingml/2006/main" xmlns:r="http://schemas.openxmlformats.org/officeDocument/2006/relationships" xmlns:p="http://schemas.openxmlformats.org/presentationml/2006/main">
  <p:tag name="AS_UNIQUEID" val="4"/>
</p:tagLst>
</file>

<file path=ppt/tags/tag97.xml><?xml version="1.0" encoding="utf-8"?>
<p:tagLst xmlns:a="http://schemas.openxmlformats.org/drawingml/2006/main" xmlns:r="http://schemas.openxmlformats.org/officeDocument/2006/relationships" xmlns:p="http://schemas.openxmlformats.org/presentationml/2006/main">
  <p:tag name="AS_UNIQUEID" val="32"/>
</p:tagLst>
</file>

<file path=ppt/tags/tag98.xml><?xml version="1.0" encoding="utf-8"?>
<p:tagLst xmlns:a="http://schemas.openxmlformats.org/drawingml/2006/main" xmlns:r="http://schemas.openxmlformats.org/officeDocument/2006/relationships" xmlns:p="http://schemas.openxmlformats.org/presentationml/2006/main">
  <p:tag name="AS_UNIQUEID" val="33"/>
</p:tagLst>
</file>

<file path=ppt/tags/tag99.xml><?xml version="1.0" encoding="utf-8"?>
<p:tagLst xmlns:a="http://schemas.openxmlformats.org/drawingml/2006/main" xmlns:r="http://schemas.openxmlformats.org/officeDocument/2006/relationships" xmlns:p="http://schemas.openxmlformats.org/presentationml/2006/main">
  <p:tag name="AS_UNIQUEID" val="3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rgbClr val="0070C0"/>
          </a:solidFill>
        </a:ln>
      </a:spPr>
      <a:bodyPr wrap="square">
        <a:spAutoFit/>
      </a:bodyPr>
      <a:lstStyle>
        <a:defPPr>
          <a:lnSpc>
            <a:spcPct val="150000"/>
          </a:lnSpc>
          <a:defRPr sz="2800" dirty="0">
            <a:solidFill>
              <a:srgbClr val="FF0000"/>
            </a:solidFill>
            <a:sym typeface="+mn-ea"/>
          </a:defRPr>
        </a:defPPr>
      </a:lstStyle>
    </a:spDef>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2490</TotalTime>
  <Words>2301</Words>
  <Application>Microsoft Office PowerPoint</Application>
  <PresentationFormat>自定义</PresentationFormat>
  <Paragraphs>272</Paragraphs>
  <Slides>28</Slides>
  <Notes>5</Notes>
  <HiddenSlides>0</HiddenSlides>
  <MMClips>1</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lenovo</cp:lastModifiedBy>
  <cp:revision>1</cp:revision>
  <dcterms:created xsi:type="dcterms:W3CDTF">2019-05-20T10:58:00Z</dcterms:created>
  <dcterms:modified xsi:type="dcterms:W3CDTF">2020-10-26T02:39:44Z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