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emf" ContentType="image/x-em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8" r:id="rId3"/>
    <p:sldId id="259" r:id="rId4"/>
    <p:sldId id="260" r:id="rId5"/>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6" Type="http://schemas.openxmlformats.org/officeDocument/2006/relationships/tableStyles" Target="tableStyles.xml"/><Relationship Id="rId55" Type="http://schemas.openxmlformats.org/officeDocument/2006/relationships/viewProps" Target="viewProps.xml"/><Relationship Id="rId54" Type="http://schemas.openxmlformats.org/officeDocument/2006/relationships/presProps" Target="presProps.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26.wmf"/><Relationship Id="rId1" Type="http://schemas.openxmlformats.org/officeDocument/2006/relationships/image" Target="../media/image2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5.tiff"/></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1.tiff"/></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4.emf"/></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5.emf"/></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6.emf"/></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7.emf"/></Relationships>
</file>

<file path=ppt/slides/_rels/slide2.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slide" Target="slide49.xml"/><Relationship Id="rId7" Type="http://schemas.openxmlformats.org/officeDocument/2006/relationships/tags" Target="../tags/tag4.xml"/><Relationship Id="rId6" Type="http://schemas.openxmlformats.org/officeDocument/2006/relationships/slide" Target="slide41.xml"/><Relationship Id="rId5" Type="http://schemas.openxmlformats.org/officeDocument/2006/relationships/tags" Target="../tags/tag3.xml"/><Relationship Id="rId4" Type="http://schemas.openxmlformats.org/officeDocument/2006/relationships/slide" Target="slide28.xml"/><Relationship Id="rId3" Type="http://schemas.openxmlformats.org/officeDocument/2006/relationships/image" Target="../media/image1.png"/><Relationship Id="rId2" Type="http://schemas.openxmlformats.org/officeDocument/2006/relationships/tags" Target="../tags/tag2.xml"/><Relationship Id="rId12" Type="http://schemas.openxmlformats.org/officeDocument/2006/relationships/slideLayout" Target="../slideLayouts/slideLayout7.xml"/><Relationship Id="rId11" Type="http://schemas.openxmlformats.org/officeDocument/2006/relationships/tags" Target="../tags/tag6.xml"/><Relationship Id="rId10" Type="http://schemas.openxmlformats.org/officeDocument/2006/relationships/slide" Target="slide22.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media/image8.wmf"/><Relationship Id="rId1"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41.xml"/><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tags" Target="../tags/tag9.xml"/><Relationship Id="rId2" Type="http://schemas.openxmlformats.org/officeDocument/2006/relationships/image" Target="../media/image9.emf"/><Relationship Id="rId1" Type="http://schemas.openxmlformats.org/officeDocument/2006/relationships/image" Target="../media/image3.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7.xml"/><Relationship Id="rId2" Type="http://schemas.openxmlformats.org/officeDocument/2006/relationships/tags" Target="../tags/tag10.xml"/><Relationship Id="rId1" Type="http://schemas.openxmlformats.org/officeDocument/2006/relationships/image" Target="../media/image10.emf"/></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7.xml"/><Relationship Id="rId1" Type="http://schemas.openxmlformats.org/officeDocument/2006/relationships/image" Target="../media/image11.emf"/></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7.xml"/><Relationship Id="rId2" Type="http://schemas.openxmlformats.org/officeDocument/2006/relationships/tags" Target="../tags/tag11.xml"/><Relationship Id="rId1" Type="http://schemas.openxmlformats.org/officeDocument/2006/relationships/image" Target="../media/image12.emf"/></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12.xml"/><Relationship Id="rId1" Type="http://schemas.openxmlformats.org/officeDocument/2006/relationships/image" Target="../media/image13.emf"/></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7.xml"/><Relationship Id="rId4" Type="http://schemas.openxmlformats.org/officeDocument/2006/relationships/tags" Target="../tags/tag13.xml"/><Relationship Id="rId3" Type="http://schemas.openxmlformats.org/officeDocument/2006/relationships/image" Target="../media/image4.tiff"/><Relationship Id="rId2" Type="http://schemas.openxmlformats.org/officeDocument/2006/relationships/image" Target="../media/image6.tiff"/><Relationship Id="rId1" Type="http://schemas.openxmlformats.org/officeDocument/2006/relationships/image" Target="../media/image2.tif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slide" Target="slide4.xml"/><Relationship Id="rId2" Type="http://schemas.openxmlformats.org/officeDocument/2006/relationships/slide" Target="slide15.xml"/><Relationship Id="rId1" Type="http://schemas.openxmlformats.org/officeDocument/2006/relationships/slide" Target="slide12.xml"/></Relationships>
</file>

<file path=ppt/slides/_rels/slide30.xml.rels><?xml version="1.0" encoding="UTF-8" standalone="yes"?>
<Relationships xmlns="http://schemas.openxmlformats.org/package/2006/relationships"><Relationship Id="rId4" Type="http://schemas.openxmlformats.org/officeDocument/2006/relationships/notesSlide" Target="../notesSlides/notesSlide22.xml"/><Relationship Id="rId3" Type="http://schemas.openxmlformats.org/officeDocument/2006/relationships/slideLayout" Target="../slideLayouts/slideLayout7.xml"/><Relationship Id="rId2" Type="http://schemas.openxmlformats.org/officeDocument/2006/relationships/tags" Target="../tags/tag15.xml"/><Relationship Id="rId1" Type="http://schemas.openxmlformats.org/officeDocument/2006/relationships/image" Target="../media/image14.emf"/></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7.xml"/><Relationship Id="rId4" Type="http://schemas.openxmlformats.org/officeDocument/2006/relationships/tags" Target="../tags/tag16.xml"/><Relationship Id="rId3" Type="http://schemas.openxmlformats.org/officeDocument/2006/relationships/image" Target="../media/image15.emf"/><Relationship Id="rId2" Type="http://schemas.openxmlformats.org/officeDocument/2006/relationships/image" Target="../media/image4.tiff"/><Relationship Id="rId1" Type="http://schemas.openxmlformats.org/officeDocument/2006/relationships/image" Target="../media/image6.tiff"/></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16.emf"/></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media/image5.tiff"/><Relationship Id="rId1" Type="http://schemas.openxmlformats.org/officeDocument/2006/relationships/image" Target="../media/image6.tiff"/></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7.xml"/><Relationship Id="rId3" Type="http://schemas.openxmlformats.org/officeDocument/2006/relationships/tags" Target="../tags/tag20.xml"/><Relationship Id="rId2" Type="http://schemas.openxmlformats.org/officeDocument/2006/relationships/image" Target="../media/image17.emf"/><Relationship Id="rId1" Type="http://schemas.openxmlformats.org/officeDocument/2006/relationships/image" Target="../media/image4.tiff"/></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28.xml"/><Relationship Id="rId3" Type="http://schemas.openxmlformats.org/officeDocument/2006/relationships/slideLayout" Target="../slideLayouts/slideLayout7.xml"/><Relationship Id="rId2" Type="http://schemas.openxmlformats.org/officeDocument/2006/relationships/tags" Target="../tags/tag21.xml"/><Relationship Id="rId1" Type="http://schemas.openxmlformats.org/officeDocument/2006/relationships/image" Target="../media/image18.emf"/></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7.xml"/><Relationship Id="rId3" Type="http://schemas.openxmlformats.org/officeDocument/2006/relationships/tags" Target="../tags/tag22.xml"/><Relationship Id="rId2" Type="http://schemas.openxmlformats.org/officeDocument/2006/relationships/image" Target="file:///C:\Documents and Settings\Administrator\&#26700;&#38754;\&#29289;&#29702;&#65288;&#23665;&#35199;&#65289;\&#23665;&#35199;&#29289;&#29702;\XL96AA.TIF" TargetMode="External"/><Relationship Id="rId1" Type="http://schemas.openxmlformats.org/officeDocument/2006/relationships/image" Target="../media/image19.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0.xml"/><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7.xml"/><Relationship Id="rId2" Type="http://schemas.openxmlformats.org/officeDocument/2006/relationships/tags" Target="../tags/tag25.xml"/><Relationship Id="rId1" Type="http://schemas.openxmlformats.org/officeDocument/2006/relationships/image" Target="../media/image20.emf"/></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tags" Target="../tags/tag7.xml"/><Relationship Id="rId4" Type="http://schemas.openxmlformats.org/officeDocument/2006/relationships/slide" Target="slide3.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32.xml"/><Relationship Id="rId4" Type="http://schemas.openxmlformats.org/officeDocument/2006/relationships/slideLayout" Target="../slideLayouts/slideLayout7.xml"/><Relationship Id="rId3" Type="http://schemas.openxmlformats.org/officeDocument/2006/relationships/tags" Target="../tags/tag26.xml"/><Relationship Id="rId2" Type="http://schemas.openxmlformats.org/officeDocument/2006/relationships/image" Target="../media/image7.tiff"/><Relationship Id="rId1" Type="http://schemas.openxmlformats.org/officeDocument/2006/relationships/image" Target="../media/image6.tiff"/></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7.xml"/><Relationship Id="rId4" Type="http://schemas.openxmlformats.org/officeDocument/2006/relationships/tags" Target="../tags/tag27.xml"/><Relationship Id="rId3" Type="http://schemas.openxmlformats.org/officeDocument/2006/relationships/image" Target="../media/image21.emf"/><Relationship Id="rId2" Type="http://schemas.openxmlformats.org/officeDocument/2006/relationships/image" Target="../media/image8.tiff"/><Relationship Id="rId1" Type="http://schemas.openxmlformats.org/officeDocument/2006/relationships/image" Target="../media/image2.tiff"/></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7.xml"/><Relationship Id="rId4" Type="http://schemas.openxmlformats.org/officeDocument/2006/relationships/tags" Target="../tags/tag30.xml"/><Relationship Id="rId3" Type="http://schemas.openxmlformats.org/officeDocument/2006/relationships/image" Target="NULL" TargetMode="External"/><Relationship Id="rId2" Type="http://schemas.openxmlformats.org/officeDocument/2006/relationships/image" Target="../media/image23.png"/><Relationship Id="rId1" Type="http://schemas.openxmlformats.org/officeDocument/2006/relationships/image" Target="../media/image22.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7.xml"/><Relationship Id="rId2" Type="http://schemas.openxmlformats.org/officeDocument/2006/relationships/tags" Target="../tags/tag32.xml"/><Relationship Id="rId1" Type="http://schemas.openxmlformats.org/officeDocument/2006/relationships/tags" Target="../tags/tag31.xml"/></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7.xml"/><Relationship Id="rId2" Type="http://schemas.openxmlformats.org/officeDocument/2006/relationships/tags" Target="../tags/tag33.xml"/><Relationship Id="rId1" Type="http://schemas.openxmlformats.org/officeDocument/2006/relationships/image" Target="../media/image24.png"/></Relationships>
</file>

<file path=ppt/slides/_rels/slide47.xml.rels><?xml version="1.0" encoding="UTF-8" standalone="yes"?>
<Relationships xmlns="http://schemas.openxmlformats.org/package/2006/relationships"><Relationship Id="rId9" Type="http://schemas.openxmlformats.org/officeDocument/2006/relationships/notesSlide" Target="../notesSlides/notesSlide39.xml"/><Relationship Id="rId8" Type="http://schemas.openxmlformats.org/officeDocument/2006/relationships/vmlDrawing" Target="../drawings/vmlDrawing2.vml"/><Relationship Id="rId7" Type="http://schemas.openxmlformats.org/officeDocument/2006/relationships/slideLayout" Target="../slideLayouts/slideLayout7.xml"/><Relationship Id="rId6" Type="http://schemas.openxmlformats.org/officeDocument/2006/relationships/tags" Target="../tags/tag34.xml"/><Relationship Id="rId5" Type="http://schemas.openxmlformats.org/officeDocument/2006/relationships/image" Target="../media/image26.wmf"/><Relationship Id="rId4" Type="http://schemas.openxmlformats.org/officeDocument/2006/relationships/oleObject" Target="../embeddings/oleObject3.bin"/><Relationship Id="rId3" Type="http://schemas.openxmlformats.org/officeDocument/2006/relationships/image" Target="../media/image25.wmf"/><Relationship Id="rId2" Type="http://schemas.openxmlformats.org/officeDocument/2006/relationships/oleObject" Target="../embeddings/oleObject2.bin"/><Relationship Id="rId1" Type="http://schemas.openxmlformats.org/officeDocument/2006/relationships/image" Target="../media/image4.tiff"/></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49.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7.xml"/><Relationship Id="rId4" Type="http://schemas.openxmlformats.org/officeDocument/2006/relationships/tags" Target="../tags/tag36.xml"/><Relationship Id="rId3" Type="http://schemas.openxmlformats.org/officeDocument/2006/relationships/image" Target="../media/image27.emf"/><Relationship Id="rId2" Type="http://schemas.openxmlformats.org/officeDocument/2006/relationships/image" Target="../media/image9.tiff"/><Relationship Id="rId1" Type="http://schemas.openxmlformats.org/officeDocument/2006/relationships/image" Target="../media/image2.tif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image" Target="../media/image2.emf"/></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2.xml"/><Relationship Id="rId4" Type="http://schemas.openxmlformats.org/officeDocument/2006/relationships/slideLayout" Target="../slideLayouts/slideLayout7.xml"/><Relationship Id="rId3" Type="http://schemas.openxmlformats.org/officeDocument/2006/relationships/tags" Target="../tags/tag37.xml"/><Relationship Id="rId2" Type="http://schemas.openxmlformats.org/officeDocument/2006/relationships/image" Target="../media/image28.emf"/><Relationship Id="rId1" Type="http://schemas.openxmlformats.org/officeDocument/2006/relationships/image" Target="../media/image9.tiff"/></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slide" Target="slide3.xml"/><Relationship Id="rId2" Type="http://schemas.openxmlformats.org/officeDocument/2006/relationships/image" Target="../media/image3.emf"/><Relationship Id="rId1" Type="http://schemas.openxmlformats.org/officeDocument/2006/relationships/image" Target="../media/image4.tif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1970405" y="2868930"/>
            <a:ext cx="868489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第四</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章</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机械运动</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1685" y="1444625"/>
            <a:ext cx="106286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zh-CN" sz="2400">
                <a:latin typeface="Times New Roman" panose="02020603050405020304" pitchFamily="18" charset="0"/>
                <a:ea typeface="黑体" panose="02010609060101010101" pitchFamily="49" charset="-122"/>
                <a:cs typeface="Times New Roman" panose="02020603050405020304" pitchFamily="18" charset="0"/>
              </a:rPr>
              <a:t>常考时间估测</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cs typeface="Times New Roman" panose="02020603050405020304" pitchFamily="18" charset="0"/>
              </a:rPr>
              <a:t>．演奏一遍中华人民共和国国歌用时约为</a:t>
            </a:r>
            <a:r>
              <a:rPr lang="en-US" sz="2400">
                <a:latin typeface="Times New Roman" panose="02020603050405020304" pitchFamily="18" charset="0"/>
                <a:ea typeface="宋体" panose="02010600030101010101" pitchFamily="2" charset="-122"/>
                <a:cs typeface="Times New Roman" panose="02020603050405020304" pitchFamily="18" charset="0"/>
              </a:rPr>
              <a:t>46 s</a:t>
            </a:r>
            <a:r>
              <a:rPr lang="en-US" sz="2400">
                <a:latin typeface="Times New Roman" panose="02020603050405020304" pitchFamily="18" charset="0"/>
                <a:cs typeface="Times New Roman" panose="02020603050405020304" pitchFamily="18" charset="0"/>
              </a:rPr>
              <a:t>(2015.11A)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．正常成年人呼吸一次所用时间约为</a:t>
            </a:r>
            <a:r>
              <a:rPr lang="en-US" sz="2400">
                <a:latin typeface="Times New Roman" panose="02020603050405020304" pitchFamily="18" charset="0"/>
                <a:ea typeface="宋体" panose="02010600030101010101" pitchFamily="2" charset="-122"/>
                <a:cs typeface="Times New Roman" panose="02020603050405020304" pitchFamily="18" charset="0"/>
              </a:rPr>
              <a:t>3 s</a:t>
            </a:r>
            <a:r>
              <a:rPr lang="en-US" sz="2400">
                <a:latin typeface="Times New Roman" panose="02020603050405020304" pitchFamily="18" charset="0"/>
                <a:cs typeface="Times New Roman" panose="02020603050405020304" pitchFamily="18" charset="0"/>
              </a:rPr>
              <a:t>(2014.11C)</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．普通中学生跑完</a:t>
            </a:r>
            <a:r>
              <a:rPr lang="en-US" sz="2400">
                <a:latin typeface="Times New Roman" panose="02020603050405020304" pitchFamily="18" charset="0"/>
                <a:ea typeface="宋体" panose="02010600030101010101" pitchFamily="2" charset="-122"/>
                <a:cs typeface="Times New Roman" panose="02020603050405020304" pitchFamily="18" charset="0"/>
              </a:rPr>
              <a:t>100 m</a:t>
            </a:r>
            <a:r>
              <a:rPr lang="zh-CN" sz="2400">
                <a:latin typeface="Times New Roman" panose="02020603050405020304" pitchFamily="18" charset="0"/>
                <a:ea typeface="宋体" panose="02010600030101010101" pitchFamily="2" charset="-122"/>
                <a:cs typeface="Times New Roman" panose="02020603050405020304" pitchFamily="18" charset="0"/>
              </a:rPr>
              <a:t>用时约为</a:t>
            </a:r>
            <a:r>
              <a:rPr lang="en-US" sz="2400">
                <a:latin typeface="Times New Roman" panose="02020603050405020304" pitchFamily="18" charset="0"/>
                <a:cs typeface="Times New Roman" panose="02020603050405020304" pitchFamily="18" charset="0"/>
              </a:rPr>
              <a:t>15 s</a:t>
            </a:r>
            <a:r>
              <a:rPr lang="zh-CN" sz="2400">
                <a:latin typeface="Times New Roman" panose="02020603050405020304" pitchFamily="18" charset="0"/>
                <a:ea typeface="宋体" panose="02010600030101010101" pitchFamily="2" charset="-122"/>
                <a:cs typeface="Times New Roman" panose="02020603050405020304" pitchFamily="18" charset="0"/>
              </a:rPr>
              <a:t>；普通中学生跑完</a:t>
            </a:r>
            <a:r>
              <a:rPr lang="en-US" sz="2400">
                <a:latin typeface="Times New Roman" panose="02020603050405020304" pitchFamily="18" charset="0"/>
                <a:ea typeface="宋体" panose="02010600030101010101" pitchFamily="2" charset="-122"/>
                <a:cs typeface="Times New Roman" panose="02020603050405020304" pitchFamily="18" charset="0"/>
              </a:rPr>
              <a:t>1 000 m</a:t>
            </a:r>
            <a:r>
              <a:rPr lang="zh-CN" sz="2400">
                <a:latin typeface="Times New Roman" panose="02020603050405020304" pitchFamily="18" charset="0"/>
                <a:ea typeface="宋体" panose="02010600030101010101" pitchFamily="2" charset="-122"/>
                <a:cs typeface="Times New Roman" panose="02020603050405020304" pitchFamily="18" charset="0"/>
              </a:rPr>
              <a:t>用时约为</a:t>
            </a:r>
            <a:r>
              <a:rPr lang="en-US" sz="2400">
                <a:latin typeface="Times New Roman" panose="02020603050405020304" pitchFamily="18" charset="0"/>
                <a:ea typeface="宋体" panose="02010600030101010101" pitchFamily="2" charset="-122"/>
                <a:cs typeface="Times New Roman" panose="02020603050405020304" pitchFamily="18" charset="0"/>
              </a:rPr>
              <a:t>4 min</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cs typeface="Times New Roman" panose="02020603050405020304" pitchFamily="18" charset="0"/>
              </a:rPr>
              <a:t>．健康的成年人正常情况下脉搏</a:t>
            </a:r>
            <a:r>
              <a:rPr lang="en-US" sz="2400">
                <a:latin typeface="Times New Roman" panose="02020603050405020304" pitchFamily="18" charset="0"/>
                <a:ea typeface="宋体" panose="02010600030101010101" pitchFamily="2" charset="-122"/>
                <a:cs typeface="Times New Roman" panose="02020603050405020304" pitchFamily="18" charset="0"/>
              </a:rPr>
              <a:t>1 min</a:t>
            </a:r>
            <a:r>
              <a:rPr lang="zh-CN" sz="2400">
                <a:latin typeface="Times New Roman" panose="02020603050405020304" pitchFamily="18" charset="0"/>
                <a:ea typeface="宋体" panose="02010600030101010101" pitchFamily="2" charset="-122"/>
                <a:cs typeface="Times New Roman" panose="02020603050405020304" pitchFamily="18" charset="0"/>
              </a:rPr>
              <a:t>跳动的次数约为</a:t>
            </a:r>
            <a:r>
              <a:rPr lang="en-US" sz="2400">
                <a:latin typeface="Times New Roman" panose="02020603050405020304" pitchFamily="18" charset="0"/>
                <a:ea typeface="宋体" panose="02010600030101010101" pitchFamily="2" charset="-122"/>
                <a:cs typeface="Times New Roman" panose="02020603050405020304" pitchFamily="18" charset="0"/>
              </a:rPr>
              <a:t>70</a:t>
            </a:r>
            <a:r>
              <a:rPr lang="zh-CN" sz="2400">
                <a:latin typeface="Times New Roman" panose="02020603050405020304" pitchFamily="18" charset="0"/>
                <a:ea typeface="宋体" panose="02010600030101010101" pitchFamily="2" charset="-122"/>
                <a:cs typeface="Times New Roman" panose="02020603050405020304" pitchFamily="18" charset="0"/>
              </a:rPr>
              <a:t>次</a:t>
            </a:r>
            <a:r>
              <a:rPr lang="en-US" sz="2400">
                <a:latin typeface="Times New Roman" panose="02020603050405020304" pitchFamily="18" charset="0"/>
                <a:cs typeface="Times New Roman" panose="02020603050405020304" pitchFamily="18" charset="0"/>
              </a:rPr>
              <a:t>(2018.11)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e</a:t>
            </a:r>
            <a:r>
              <a:rPr lang="zh-CN" sz="2400">
                <a:latin typeface="Times New Roman" panose="02020603050405020304" pitchFamily="18" charset="0"/>
                <a:ea typeface="宋体" panose="02010600030101010101" pitchFamily="2" charset="-122"/>
                <a:cs typeface="Times New Roman" panose="02020603050405020304" pitchFamily="18" charset="0"/>
              </a:rPr>
              <a:t>．篮球从篮板上的篮圈落到地面的时间约为</a:t>
            </a:r>
            <a:r>
              <a:rPr lang="en-US" sz="2400">
                <a:latin typeface="Times New Roman" panose="02020603050405020304" pitchFamily="18" charset="0"/>
                <a:ea typeface="宋体" panose="02010600030101010101" pitchFamily="2" charset="-122"/>
                <a:cs typeface="Times New Roman" panose="02020603050405020304" pitchFamily="18" charset="0"/>
              </a:rPr>
              <a:t>1 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f</a:t>
            </a:r>
            <a:r>
              <a:rPr lang="zh-CN" sz="2400">
                <a:latin typeface="Times New Roman" panose="02020603050405020304" pitchFamily="18" charset="0"/>
                <a:ea typeface="宋体" panose="02010600030101010101" pitchFamily="2" charset="-122"/>
                <a:cs typeface="Times New Roman" panose="02020603050405020304" pitchFamily="18" charset="0"/>
              </a:rPr>
              <a:t>．橡皮从课桌掉到地上所用时间大约为</a:t>
            </a:r>
            <a:r>
              <a:rPr lang="en-US" sz="2400">
                <a:latin typeface="Times New Roman" panose="02020603050405020304" pitchFamily="18" charset="0"/>
                <a:ea typeface="宋体" panose="02010600030101010101" pitchFamily="2" charset="-122"/>
                <a:cs typeface="Times New Roman" panose="02020603050405020304" pitchFamily="18" charset="0"/>
              </a:rPr>
              <a:t>0.5 s.</a:t>
            </a:r>
            <a:endParaRPr lang="zh-CN" altLang="en-US">
              <a:latin typeface="Times New Roman" panose="02020603050405020304" pitchFamily="18" charset="0"/>
              <a:cs typeface="Times New Roman" panose="02020603050405020304" pitchFamily="18" charset="0"/>
            </a:endParaRPr>
          </a:p>
        </p:txBody>
      </p:sp>
      <p:sp>
        <p:nvSpPr>
          <p:cNvPr id="43" name="流程图: 终止 42">
            <a:hlinkClick r:id="rId1" action="ppaction://hlinksldjump"/>
          </p:cNvPr>
          <p:cNvSpPr/>
          <p:nvPr/>
        </p:nvSpPr>
        <p:spPr>
          <a:xfrm>
            <a:off x="9311005" y="49637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01040" y="900748"/>
            <a:ext cx="5080000" cy="460375"/>
          </a:xfrm>
          <a:prstGeom prst="rect">
            <a:avLst/>
          </a:prstGeom>
          <a:noFill/>
          <a:ln w="9525">
            <a:noFill/>
          </a:ln>
        </p:spPr>
        <p:txBody>
          <a:bodyPr>
            <a:spAutoFit/>
          </a:bodyPr>
          <a:p>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误差与错误</a:t>
            </a:r>
            <a:endParaRPr lang="zh-CN" altLang="en-US">
              <a:latin typeface="Times New Roman" panose="02020603050405020304" pitchFamily="18" charset="0"/>
              <a:cs typeface="Times New Roman" panose="02020603050405020304" pitchFamily="18" charset="0"/>
            </a:endParaRPr>
          </a:p>
        </p:txBody>
      </p:sp>
      <p:graphicFrame>
        <p:nvGraphicFramePr>
          <p:cNvPr id="3" name="表格 2"/>
          <p:cNvGraphicFramePr/>
          <p:nvPr>
            <p:custDataLst>
              <p:tags r:id="rId1"/>
            </p:custDataLst>
          </p:nvPr>
        </p:nvGraphicFramePr>
        <p:xfrm>
          <a:off x="751840" y="1433195"/>
          <a:ext cx="10730230" cy="5044440"/>
        </p:xfrm>
        <a:graphic>
          <a:graphicData uri="http://schemas.openxmlformats.org/drawingml/2006/table">
            <a:tbl>
              <a:tblPr firstRow="1" bandRow="1">
                <a:tableStyleId>{5940675A-B579-460E-94D1-54222C63F5DA}</a:tableStyleId>
              </a:tblPr>
              <a:tblGrid>
                <a:gridCol w="1867535"/>
                <a:gridCol w="4618355"/>
                <a:gridCol w="4244340"/>
              </a:tblGrid>
              <a:tr h="548640">
                <a:tc>
                  <a:txBody>
                    <a:bodyPr/>
                    <a:p>
                      <a:pPr indent="0" algn="ctr" fontAlgn="auto">
                        <a:lnSpc>
                          <a:spcPct val="150000"/>
                        </a:lnSpc>
                        <a:buNone/>
                      </a:pP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误差</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错误</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81800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产生原因</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a.仪器精确度不够</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rPr>
                        <a:t>b</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实验方法不完善  </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rPr>
                        <a:t>c</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环境对仪器的影响  </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d．</a:t>
                      </a:r>
                      <a:r>
                        <a:rPr lang="en-US" sz="2400" b="0">
                          <a:latin typeface="Times New Roman" panose="02020603050405020304" pitchFamily="18" charset="0"/>
                          <a:cs typeface="Times New Roman" panose="02020603050405020304" pitchFamily="18" charset="0"/>
                        </a:rPr>
                        <a:t>观察者估读时的偏差</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a. 不遵守测量仪器的使用规则</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rPr>
                        <a:t>b. 读数或记录时粗心</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4864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可否避免</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cs typeface="Times New Roman" panose="02020603050405020304" pitchFamily="18" charset="0"/>
                        </a:rPr>
                        <a:t>不可避免</a:t>
                      </a:r>
                      <a:r>
                        <a:rPr lang="en-US" sz="2400" b="0">
                          <a:latin typeface="Times New Roman" panose="02020603050405020304" pitchFamily="18" charset="0"/>
                          <a:ea typeface="宋体" panose="02010600030101010101" pitchFamily="2" charset="-122"/>
                          <a:cs typeface="宋体" panose="02010600030101010101" pitchFamily="2" charset="-122"/>
                        </a:rPr>
                        <a:t>，</a:t>
                      </a:r>
                      <a:r>
                        <a:rPr lang="en-US" sz="2400" b="0">
                          <a:latin typeface="Times New Roman" panose="02020603050405020304" pitchFamily="18" charset="0"/>
                          <a:cs typeface="Times New Roman" panose="02020603050405020304" pitchFamily="18" charset="0"/>
                        </a:rPr>
                        <a:t>只能减小</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宋体" panose="02010600030101010101" pitchFamily="2" charset="-122"/>
                        </a:rPr>
                        <a:t>可以避免</a:t>
                      </a:r>
                      <a:endParaRPr lang="en-US" altLang="en-US" sz="2400" b="0">
                        <a:latin typeface="Times New Roman" panose="02020603050405020304" pitchFamily="18" charset="0"/>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752600">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减小或避免的方法</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a.多次测量____________</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rPr>
                        <a:t>b</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采用精确度更高的测量工具c</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运用合理的测量方法</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fontAlgn="auto">
                        <a:lnSpc>
                          <a:spcPct val="150000"/>
                        </a:lnSpc>
                        <a:buNone/>
                      </a:pPr>
                      <a:r>
                        <a:rPr lang="en-US" sz="2400" b="0">
                          <a:latin typeface="Times New Roman" panose="02020603050405020304" pitchFamily="18" charset="0"/>
                          <a:cs typeface="Times New Roman" panose="02020603050405020304" pitchFamily="18" charset="0"/>
                        </a:rPr>
                        <a:t>a.采用正确的测量方法</a:t>
                      </a:r>
                      <a:endParaRPr lang="en-US" sz="2400" b="0">
                        <a:latin typeface="Times New Roman" panose="02020603050405020304" pitchFamily="18" charset="0"/>
                        <a:cs typeface="Times New Roman" panose="02020603050405020304" pitchFamily="18" charset="0"/>
                      </a:endParaRPr>
                    </a:p>
                    <a:p>
                      <a:pPr indent="0" algn="l" fontAlgn="auto">
                        <a:lnSpc>
                          <a:spcPct val="150000"/>
                        </a:lnSpc>
                        <a:buNone/>
                      </a:pPr>
                      <a:r>
                        <a:rPr lang="en-US" sz="2400" b="0">
                          <a:latin typeface="Times New Roman" panose="02020603050405020304" pitchFamily="18" charset="0"/>
                          <a:cs typeface="Times New Roman" panose="02020603050405020304" pitchFamily="18" charset="0"/>
                        </a:rPr>
                        <a:t>b</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cs typeface="Times New Roman" panose="02020603050405020304" pitchFamily="18" charset="0"/>
                        </a:rPr>
                        <a:t>记录数据时要细心</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1" name="文本框 100"/>
          <p:cNvSpPr txBox="1"/>
          <p:nvPr/>
        </p:nvSpPr>
        <p:spPr>
          <a:xfrm>
            <a:off x="4188460" y="4834890"/>
            <a:ext cx="20720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求取平均值</a:t>
            </a:r>
            <a:endParaRPr lang="zh-CN" altLang="en-US"/>
          </a:p>
        </p:txBody>
      </p:sp>
      <p:sp>
        <p:nvSpPr>
          <p:cNvPr id="43" name="流程图: 终止 42">
            <a:hlinkClick r:id="rId2" action="ppaction://hlinksldjump"/>
          </p:cNvPr>
          <p:cNvSpPr/>
          <p:nvPr/>
        </p:nvSpPr>
        <p:spPr>
          <a:xfrm>
            <a:off x="9447530" y="8159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711835" y="114173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运动的描述</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近6年物体运动状态的判断考查3次</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4" name="文本框 3"/>
          <p:cNvSpPr txBox="1"/>
          <p:nvPr/>
        </p:nvSpPr>
        <p:spPr>
          <a:xfrm>
            <a:off x="693420" y="1778635"/>
            <a:ext cx="1062418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机械运动：</a:t>
            </a:r>
            <a:r>
              <a:rPr lang="zh-CN" sz="2400">
                <a:latin typeface="Times New Roman" panose="02020603050405020304" pitchFamily="18" charset="0"/>
                <a:ea typeface="宋体" panose="02010600030101010101" pitchFamily="2" charset="-122"/>
                <a:cs typeface="Times New Roman" panose="02020603050405020304" pitchFamily="18" charset="0"/>
              </a:rPr>
              <a:t>物理学中将</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cs typeface="Times New Roman" panose="02020603050405020304" pitchFamily="18" charset="0"/>
              </a:rPr>
              <a:t>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的变化叫做机械运动．</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参照物</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人们判断物体的运动和静止时作为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的物体．</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判断物体运动或静止的方法：</a:t>
            </a:r>
            <a:r>
              <a:rPr lang="zh-CN" sz="2400">
                <a:latin typeface="Times New Roman" panose="02020603050405020304" pitchFamily="18" charset="0"/>
                <a:ea typeface="宋体" panose="02010600030101010101" pitchFamily="2" charset="-122"/>
                <a:cs typeface="Times New Roman" panose="02020603050405020304" pitchFamily="18" charset="0"/>
              </a:rPr>
              <a:t>关键是判断物体与参照物之间</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是否发生变化．</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cs typeface="Times New Roman" panose="02020603050405020304" pitchFamily="18" charset="0"/>
              </a:rPr>
              <a:t>．如果物体相对于参照物的位置发生了变化，说明物体是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a:t>
            </a:r>
            <a:r>
              <a:rPr lang="en-US" sz="2400">
                <a:latin typeface="Times New Roman" panose="02020603050405020304" pitchFamily="18" charset="0"/>
                <a:ea typeface="宋体" panose="02010600030101010101" pitchFamily="2" charset="-122"/>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．如果物体相对于参照物的位置没有发生变化，说明物体是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a:t>
            </a:r>
            <a:endParaRPr lang="zh-CN" altLang="en-US">
              <a:latin typeface="Times New Roman" panose="02020603050405020304" pitchFamily="18" charset="0"/>
              <a:cs typeface="Times New Roman" panose="02020603050405020304" pitchFamily="18" charset="0"/>
            </a:endParaRPr>
          </a:p>
        </p:txBody>
      </p:sp>
      <p:sp>
        <p:nvSpPr>
          <p:cNvPr id="101" name="文本框 100"/>
          <p:cNvSpPr txBox="1"/>
          <p:nvPr/>
        </p:nvSpPr>
        <p:spPr>
          <a:xfrm>
            <a:off x="4651375" y="1888490"/>
            <a:ext cx="24441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物体位置随时间</a:t>
            </a:r>
            <a:endParaRPr lang="zh-CN" altLang="en-US"/>
          </a:p>
        </p:txBody>
      </p:sp>
      <p:sp>
        <p:nvSpPr>
          <p:cNvPr id="5" name="文本框 4"/>
          <p:cNvSpPr txBox="1"/>
          <p:nvPr/>
        </p:nvSpPr>
        <p:spPr>
          <a:xfrm>
            <a:off x="6807200" y="2967355"/>
            <a:ext cx="963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标准</a:t>
            </a:r>
            <a:endParaRPr lang="zh-CN" altLang="en-US"/>
          </a:p>
        </p:txBody>
      </p:sp>
      <p:sp>
        <p:nvSpPr>
          <p:cNvPr id="6" name="文本框 5"/>
          <p:cNvSpPr txBox="1"/>
          <p:nvPr/>
        </p:nvSpPr>
        <p:spPr>
          <a:xfrm>
            <a:off x="9248140" y="3576955"/>
            <a:ext cx="9105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位置</a:t>
            </a:r>
            <a:endParaRPr lang="zh-CN" altLang="en-US"/>
          </a:p>
        </p:txBody>
      </p:sp>
      <p:sp>
        <p:nvSpPr>
          <p:cNvPr id="7" name="文本框 6"/>
          <p:cNvSpPr txBox="1"/>
          <p:nvPr/>
        </p:nvSpPr>
        <p:spPr>
          <a:xfrm>
            <a:off x="8752205" y="4599305"/>
            <a:ext cx="8966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a:t>
            </a:r>
            <a:endParaRPr lang="zh-CN" altLang="en-US"/>
          </a:p>
        </p:txBody>
      </p:sp>
      <p:sp>
        <p:nvSpPr>
          <p:cNvPr id="8" name="文本框 7"/>
          <p:cNvSpPr txBox="1"/>
          <p:nvPr/>
        </p:nvSpPr>
        <p:spPr>
          <a:xfrm>
            <a:off x="9091295" y="5181600"/>
            <a:ext cx="11626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a:p>
        </p:txBody>
      </p:sp>
      <p:sp>
        <p:nvSpPr>
          <p:cNvPr id="43" name="流程图: 终止 42">
            <a:hlinkClick r:id="rId2" action="ppaction://hlinksldjump"/>
          </p:cNvPr>
          <p:cNvSpPr/>
          <p:nvPr/>
        </p:nvSpPr>
        <p:spPr>
          <a:xfrm>
            <a:off x="9213850" y="57912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 grpId="0"/>
      <p:bldP spid="6" grpId="0"/>
      <p:bldP spid="7"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543685" y="1407160"/>
            <a:ext cx="1653540" cy="460375"/>
            <a:chOff x="1586" y="2158"/>
            <a:chExt cx="2604" cy="725"/>
          </a:xfrm>
        </p:grpSpPr>
        <p:pic>
          <p:nvPicPr>
            <p:cNvPr id="6" name="图片 5" descr="三级标1"/>
            <p:cNvPicPr>
              <a:picLocks noChangeAspect="1"/>
            </p:cNvPicPr>
            <p:nvPr/>
          </p:nvPicPr>
          <p:blipFill>
            <a:blip r:embed="rId1"/>
            <a:stretch>
              <a:fillRect/>
            </a:stretch>
          </p:blipFill>
          <p:spPr>
            <a:xfrm>
              <a:off x="1610" y="2204"/>
              <a:ext cx="2580" cy="636"/>
            </a:xfrm>
            <a:prstGeom prst="rect">
              <a:avLst/>
            </a:prstGeom>
          </p:spPr>
        </p:pic>
        <p:sp>
          <p:nvSpPr>
            <p:cNvPr id="7" name="文本框 6"/>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适时总结</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100" name="文本框 99"/>
          <p:cNvSpPr txBox="1"/>
          <p:nvPr/>
        </p:nvSpPr>
        <p:spPr>
          <a:xfrm>
            <a:off x="1471930" y="1939290"/>
            <a:ext cx="8966200" cy="3415030"/>
          </a:xfrm>
          <a:prstGeom prst="rect">
            <a:avLst/>
          </a:prstGeom>
          <a:noFill/>
          <a:ln w="9525">
            <a:noFill/>
          </a:ln>
        </p:spPr>
        <p:txBody>
          <a:bodyPr wrap="square">
            <a:spAutoFit/>
          </a:bodyPr>
          <a:p>
            <a:pPr>
              <a:lnSpc>
                <a:spcPct val="150000"/>
              </a:lnSpc>
            </a:pPr>
            <a:r>
              <a:rPr lang="zh-CN" altLang="zh-CN" sz="2400" kern="100" dirty="0">
                <a:solidFill>
                  <a:srgbClr val="1D41D5"/>
                </a:solidFill>
                <a:latin typeface="Times New Roman" panose="02020603050405020304" pitchFamily="18" charset="0"/>
                <a:ea typeface="黑体" panose="02010609060101010101" pitchFamily="49" charset="-122"/>
                <a:cs typeface="Times New Roman" panose="02020603050405020304" pitchFamily="18" charset="0"/>
              </a:rPr>
              <a:t>参照物的选取原则</a:t>
            </a:r>
            <a:endParaRPr lang="zh-CN" altLang="zh-CN" sz="2400" kern="100" dirty="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zh-CN" sz="2400" kern="100" dirty="0">
                <a:solidFill>
                  <a:srgbClr val="1D41D5"/>
                </a:solidFill>
                <a:latin typeface="Times New Roman" panose="02020603050405020304" pitchFamily="18" charset="0"/>
                <a:ea typeface="宋体" panose="02010600030101010101" pitchFamily="2" charset="-122"/>
                <a:cs typeface="Times New Roman" panose="02020603050405020304" pitchFamily="18" charset="0"/>
              </a:rPr>
              <a:t>1. 参照物的选择可以是任意的，但不能将研究的物体本身作为参照物；2. 参照物一旦被选定，我们就假定该参照物是静止的；3. 为了研究问题的方便，物理学中一般选择地面或地面上静止不动的物体作为参照物</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3" name="流程图: 终止 42">
            <a:hlinkClick r:id="rId2" action="ppaction://hlinksldjump"/>
          </p:cNvPr>
          <p:cNvSpPr/>
          <p:nvPr/>
        </p:nvSpPr>
        <p:spPr>
          <a:xfrm>
            <a:off x="9167495" y="53225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85875" y="1974850"/>
            <a:ext cx="967549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运动和静止是相对的</a:t>
            </a:r>
            <a:r>
              <a:rPr lang="zh-CN" sz="2400">
                <a:latin typeface="Times New Roman" panose="02020603050405020304" pitchFamily="18" charset="0"/>
                <a:ea typeface="宋体" panose="02010600030101010101" pitchFamily="2" charset="-122"/>
                <a:cs typeface="Times New Roman" panose="02020603050405020304" pitchFamily="18" charset="0"/>
              </a:rPr>
              <a:t>判断一个物体是运动还是静止，取决于所选的参照物，如果选择的参照物不同，描述同一物体的运动情况时，结论一般也不一样．可见物体的运动和静止是相对的．</a:t>
            </a:r>
            <a:r>
              <a:rPr lang="zh-CN" sz="2400">
                <a:latin typeface="Times New Roman" panose="02020603050405020304" pitchFamily="18" charset="0"/>
                <a:ea typeface="黑体" panose="02010609060101010101" pitchFamily="49" charset="-122"/>
                <a:cs typeface="Times New Roman" panose="02020603050405020304" pitchFamily="18" charset="0"/>
              </a:rPr>
              <a:t>两物体相对静止的条件：</a:t>
            </a:r>
            <a:r>
              <a:rPr lang="en-US" sz="2400">
                <a:latin typeface="Times New Roman" panose="02020603050405020304" pitchFamily="18" charset="0"/>
                <a:ea typeface="黑体" panose="02010609060101010101" pitchFamily="49" charset="-122"/>
                <a:cs typeface="Times New Roman" panose="02020603050405020304" pitchFamily="18" charset="0"/>
              </a:rPr>
              <a:t> </a:t>
            </a:r>
            <a:r>
              <a:rPr lang="zh-CN" sz="2400">
                <a:latin typeface="Times New Roman" panose="02020603050405020304" pitchFamily="18" charset="0"/>
                <a:ea typeface="黑体" panose="02010609060101010101" pitchFamily="49" charset="-122"/>
                <a:cs typeface="Times New Roman" panose="02020603050405020304" pitchFamily="18" charset="0"/>
              </a:rPr>
              <a:t>速度的</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都相同．</a:t>
            </a:r>
            <a:endParaRPr lang="zh-CN" altLang="en-US">
              <a:latin typeface="Times New Roman" panose="02020603050405020304" pitchFamily="18" charset="0"/>
              <a:cs typeface="Times New Roman" panose="02020603050405020304" pitchFamily="18" charset="0"/>
            </a:endParaRPr>
          </a:p>
        </p:txBody>
      </p:sp>
      <p:sp>
        <p:nvSpPr>
          <p:cNvPr id="101" name="文本框 100"/>
          <p:cNvSpPr txBox="1"/>
          <p:nvPr/>
        </p:nvSpPr>
        <p:spPr>
          <a:xfrm>
            <a:off x="5984240" y="4293235"/>
            <a:ext cx="1376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大小</a:t>
            </a:r>
            <a:endParaRPr lang="zh-CN" altLang="en-US"/>
          </a:p>
        </p:txBody>
      </p:sp>
      <p:sp>
        <p:nvSpPr>
          <p:cNvPr id="2" name="文本框 1"/>
          <p:cNvSpPr txBox="1"/>
          <p:nvPr/>
        </p:nvSpPr>
        <p:spPr>
          <a:xfrm>
            <a:off x="7828915" y="4293235"/>
            <a:ext cx="14331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方向</a:t>
            </a:r>
            <a:endParaRPr lang="zh-CN" altLang="en-US"/>
          </a:p>
        </p:txBody>
      </p:sp>
      <p:sp>
        <p:nvSpPr>
          <p:cNvPr id="43" name="流程图: 终止 42">
            <a:hlinkClick r:id="rId1" action="ppaction://hlinksldjump"/>
          </p:cNvPr>
          <p:cNvSpPr/>
          <p:nvPr/>
        </p:nvSpPr>
        <p:spPr>
          <a:xfrm>
            <a:off x="9119235" y="51181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18515" y="1948815"/>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运动的快慢</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近6年在综合计算中速度的计算考查3次</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45490" y="2675890"/>
            <a:ext cx="1067752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比较物体运动快慢的两种方法</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在相同的时间内，比较物体经过的路程，经过路程</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的物体运动得快；</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在物体运动相同路程的情况下，比较它们所用的时间，所用时间</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的物体运动得快．</a:t>
            </a:r>
            <a:endParaRPr lang="zh-CN" altLang="en-US">
              <a:latin typeface="Times New Roman" panose="02020603050405020304" pitchFamily="18" charset="0"/>
              <a:cs typeface="Times New Roman" panose="02020603050405020304" pitchFamily="18" charset="0"/>
            </a:endParaRPr>
          </a:p>
        </p:txBody>
      </p:sp>
      <p:sp>
        <p:nvSpPr>
          <p:cNvPr id="101" name="文本框 100"/>
          <p:cNvSpPr txBox="1"/>
          <p:nvPr/>
        </p:nvSpPr>
        <p:spPr>
          <a:xfrm>
            <a:off x="8232140" y="3352165"/>
            <a:ext cx="13487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长</a:t>
            </a:r>
            <a:endParaRPr lang="zh-CN" altLang="en-US"/>
          </a:p>
        </p:txBody>
      </p:sp>
      <p:sp>
        <p:nvSpPr>
          <p:cNvPr id="3" name="文本框 2"/>
          <p:cNvSpPr txBox="1"/>
          <p:nvPr/>
        </p:nvSpPr>
        <p:spPr>
          <a:xfrm>
            <a:off x="10125075" y="3829685"/>
            <a:ext cx="922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短　</a:t>
            </a:r>
            <a:endParaRPr lang="zh-CN" altLang="en-US"/>
          </a:p>
        </p:txBody>
      </p:sp>
      <p:sp>
        <p:nvSpPr>
          <p:cNvPr id="43" name="流程图: 终止 42">
            <a:hlinkClick r:id="rId2" action="ppaction://hlinksldjump"/>
          </p:cNvPr>
          <p:cNvSpPr/>
          <p:nvPr/>
        </p:nvSpPr>
        <p:spPr>
          <a:xfrm>
            <a:off x="9388475" y="480123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874395" y="1188720"/>
            <a:ext cx="1085596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 </a:t>
            </a:r>
            <a:r>
              <a:rPr lang="zh-CN" sz="2400">
                <a:latin typeface="Times New Roman" panose="02020603050405020304" pitchFamily="18" charset="0"/>
                <a:ea typeface="黑体" panose="02010609060101010101" pitchFamily="49" charset="-122"/>
                <a:cs typeface="Times New Roman" panose="02020603050405020304" pitchFamily="18" charset="0"/>
              </a:rPr>
              <a:t>速度</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定义：</a:t>
            </a:r>
            <a:r>
              <a:rPr lang="zh-CN" sz="2400">
                <a:latin typeface="Times New Roman" panose="02020603050405020304" pitchFamily="18" charset="0"/>
                <a:ea typeface="宋体" panose="02010600030101010101" pitchFamily="2" charset="-122"/>
                <a:cs typeface="Times New Roman" panose="02020603050405020304" pitchFamily="18" charset="0"/>
              </a:rPr>
              <a:t>在物理学中，把</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与</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之比叫做速度，用字母</a:t>
            </a:r>
            <a:r>
              <a:rPr lang="en-US" sz="2400">
                <a:latin typeface="Times New Roman" panose="02020603050405020304" pitchFamily="18" charset="0"/>
                <a:ea typeface="宋体" panose="02010600030101010101" pitchFamily="2" charset="-122"/>
                <a:cs typeface="Times New Roman" panose="02020603050405020304" pitchFamily="18" charset="0"/>
              </a:rPr>
              <a:t>____</a:t>
            </a:r>
            <a:r>
              <a:rPr lang="zh-CN" sz="2400">
                <a:latin typeface="Times New Roman" panose="02020603050405020304" pitchFamily="18" charset="0"/>
                <a:ea typeface="宋体" panose="02010600030101010101" pitchFamily="2" charset="-122"/>
                <a:cs typeface="Times New Roman" panose="02020603050405020304" pitchFamily="18" charset="0"/>
              </a:rPr>
              <a:t>表示．</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物理意义：</a:t>
            </a:r>
            <a:r>
              <a:rPr lang="zh-CN" sz="2400">
                <a:latin typeface="Times New Roman" panose="02020603050405020304" pitchFamily="18" charset="0"/>
                <a:ea typeface="宋体" panose="02010600030101010101" pitchFamily="2" charset="-122"/>
                <a:cs typeface="Times New Roman" panose="02020603050405020304" pitchFamily="18" charset="0"/>
              </a:rPr>
              <a:t>表示物体</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a:t>
            </a:r>
            <a:r>
              <a:rPr lang="en-US" sz="2400">
                <a:latin typeface="Times New Roman" panose="02020603050405020304" pitchFamily="18" charset="0"/>
                <a:cs typeface="Times New Roman" panose="02020603050405020304" pitchFamily="18" charset="0"/>
              </a:rPr>
              <a:t>____</a:t>
            </a:r>
            <a:r>
              <a:rPr lang="zh-CN" sz="2400">
                <a:latin typeface="Times New Roman" panose="02020603050405020304" pitchFamily="18" charset="0"/>
                <a:ea typeface="宋体" panose="02010600030101010101" pitchFamily="2" charset="-122"/>
                <a:cs typeface="Times New Roman" panose="02020603050405020304" pitchFamily="18" charset="0"/>
              </a:rPr>
              <a:t>的物理量．</a:t>
            </a:r>
            <a:r>
              <a:rPr lang="en-US" sz="2400">
                <a:latin typeface="Times New Roman" panose="02020603050405020304" pitchFamily="18" charset="0"/>
                <a:ea typeface="黑体" panose="02010609060101010101" pitchFamily="49" charset="-122"/>
                <a:cs typeface="Times New Roman" panose="02020603050405020304" pitchFamily="18" charset="0"/>
              </a:rPr>
              <a:t>(3)</a:t>
            </a:r>
            <a:r>
              <a:rPr lang="zh-CN" sz="2400">
                <a:latin typeface="Times New Roman" panose="02020603050405020304" pitchFamily="18" charset="0"/>
                <a:ea typeface="黑体" panose="02010609060101010101" pitchFamily="49" charset="-122"/>
                <a:cs typeface="Times New Roman" panose="02020603050405020304" pitchFamily="18" charset="0"/>
              </a:rPr>
              <a:t>公式及各物理量的意义</a:t>
            </a:r>
            <a:r>
              <a:rPr lang="en-US" sz="2400" i="1">
                <a:latin typeface="Times New Roman" panose="02020603050405020304" pitchFamily="18" charset="0"/>
                <a:cs typeface="Times New Roman" panose="02020603050405020304" pitchFamily="18" charset="0"/>
              </a:rPr>
              <a:t>v</a:t>
            </a:r>
            <a:r>
              <a:rPr lang="zh-CN" sz="2400">
                <a:latin typeface="Times New Roman" panose="02020603050405020304" pitchFamily="18" charset="0"/>
                <a:ea typeface="黑体" panose="02010609060101010101" pitchFamily="49"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i="1">
                <a:latin typeface="Times New Roman" panose="02020603050405020304" pitchFamily="18" charset="0"/>
                <a:ea typeface="宋体" panose="02010600030101010101" pitchFamily="2" charset="-122"/>
                <a:cs typeface="Times New Roman" panose="02020603050405020304" pitchFamily="18" charset="0"/>
              </a:rPr>
              <a:t>s</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表示路程，常用单位</a:t>
            </a:r>
            <a:r>
              <a:rPr lang="en-US" altLang="zh-CN" sz="2400">
                <a:latin typeface="Times New Roman" panose="02020603050405020304" pitchFamily="18" charset="0"/>
                <a:ea typeface="宋体" panose="02010600030101010101" pitchFamily="2" charset="-122"/>
                <a:cs typeface="Times New Roman" panose="02020603050405020304" pitchFamily="18" charset="0"/>
              </a:rPr>
              <a:t>m</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km</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i="1">
                <a:latin typeface="Times New Roman" panose="02020603050405020304" pitchFamily="18" charset="0"/>
                <a:ea typeface="宋体" panose="02010600030101010101" pitchFamily="2" charset="-122"/>
                <a:cs typeface="Times New Roman" panose="02020603050405020304" pitchFamily="18" charset="0"/>
              </a:rPr>
              <a:t>t</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表示时间，常用单位</a:t>
            </a:r>
            <a:r>
              <a:rPr lang="en-US" altLang="zh-CN" sz="2400">
                <a:latin typeface="Times New Roman" panose="02020603050405020304" pitchFamily="18" charset="0"/>
                <a:ea typeface="宋体" panose="02010600030101010101" pitchFamily="2" charset="-122"/>
                <a:cs typeface="Times New Roman" panose="02020603050405020304" pitchFamily="18" charset="0"/>
              </a:rPr>
              <a:t>s</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h</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i="1">
                <a:latin typeface="Times New Roman" panose="02020603050405020304" pitchFamily="18" charset="0"/>
                <a:ea typeface="宋体" panose="02010600030101010101" pitchFamily="2" charset="-122"/>
                <a:cs typeface="Times New Roman" panose="02020603050405020304" pitchFamily="18" charset="0"/>
              </a:rPr>
              <a:t>v</a:t>
            </a:r>
            <a:r>
              <a:rPr lang="zh-CN" altLang="en-US" sz="2400">
                <a:latin typeface="Times New Roman" panose="02020603050405020304" pitchFamily="18" charset="0"/>
                <a:ea typeface="宋体" panose="02010600030101010101" pitchFamily="2" charset="-122"/>
                <a:cs typeface="Times New Roman" panose="02020603050405020304" pitchFamily="18" charset="0"/>
              </a:rPr>
              <a:t>表示速度，常用单位</a:t>
            </a:r>
            <a:r>
              <a:rPr lang="en-US" altLang="zh-CN" sz="2400">
                <a:latin typeface="Times New Roman" panose="02020603050405020304" pitchFamily="18" charset="0"/>
                <a:ea typeface="宋体" panose="02010600030101010101" pitchFamily="2" charset="-122"/>
                <a:cs typeface="Times New Roman" panose="02020603050405020304" pitchFamily="18" charset="0"/>
              </a:rPr>
              <a:t>m/s</a:t>
            </a:r>
            <a:r>
              <a:rPr lang="zh-CN" altLang="en-US" sz="2400">
                <a:latin typeface="Times New Roman" panose="02020603050405020304" pitchFamily="18" charset="0"/>
                <a:ea typeface="宋体" panose="02010600030101010101" pitchFamily="2" charset="-122"/>
                <a:cs typeface="Times New Roman" panose="02020603050405020304" pitchFamily="18" charset="0"/>
              </a:rPr>
              <a:t>、</a:t>
            </a:r>
            <a:r>
              <a:rPr lang="en-US" altLang="zh-CN" sz="2400">
                <a:latin typeface="Times New Roman" panose="02020603050405020304" pitchFamily="18" charset="0"/>
                <a:ea typeface="宋体" panose="02010600030101010101" pitchFamily="2" charset="-122"/>
                <a:cs typeface="Times New Roman" panose="02020603050405020304" pitchFamily="18" charset="0"/>
              </a:rPr>
              <a:t>km/h</a:t>
            </a:r>
            <a:endParaRPr lang="zh-CN" altLang="en-US">
              <a:latin typeface="Times New Roman" panose="02020603050405020304" pitchFamily="18" charset="0"/>
              <a:cs typeface="Times New Roman" panose="02020603050405020304" pitchFamily="18" charset="0"/>
            </a:endParaRPr>
          </a:p>
        </p:txBody>
      </p:sp>
      <p:sp>
        <p:nvSpPr>
          <p:cNvPr id="101" name="文本框 100"/>
          <p:cNvSpPr txBox="1"/>
          <p:nvPr/>
        </p:nvSpPr>
        <p:spPr>
          <a:xfrm>
            <a:off x="4521835" y="1854200"/>
            <a:ext cx="1546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路程</a:t>
            </a:r>
            <a:endParaRPr lang="zh-CN" altLang="en-US"/>
          </a:p>
        </p:txBody>
      </p:sp>
      <p:sp>
        <p:nvSpPr>
          <p:cNvPr id="5" name="文本框 4"/>
          <p:cNvSpPr txBox="1"/>
          <p:nvPr/>
        </p:nvSpPr>
        <p:spPr>
          <a:xfrm>
            <a:off x="5828030" y="1854200"/>
            <a:ext cx="1233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时间</a:t>
            </a:r>
            <a:endParaRPr lang="zh-CN" altLang="en-US"/>
          </a:p>
        </p:txBody>
      </p:sp>
      <p:sp>
        <p:nvSpPr>
          <p:cNvPr id="6" name="文本框 5"/>
          <p:cNvSpPr txBox="1"/>
          <p:nvPr/>
        </p:nvSpPr>
        <p:spPr>
          <a:xfrm>
            <a:off x="9942830" y="1854200"/>
            <a:ext cx="113538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v</a:t>
            </a:r>
            <a:endParaRPr lang="zh-CN" altLang="en-US"/>
          </a:p>
        </p:txBody>
      </p:sp>
      <p:sp>
        <p:nvSpPr>
          <p:cNvPr id="7" name="文本框 6"/>
          <p:cNvSpPr txBox="1"/>
          <p:nvPr/>
        </p:nvSpPr>
        <p:spPr>
          <a:xfrm>
            <a:off x="4754245" y="2407285"/>
            <a:ext cx="22002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运动快慢</a:t>
            </a:r>
            <a:endParaRPr lang="zh-CN" altLang="en-US"/>
          </a:p>
        </p:txBody>
      </p:sp>
      <p:pic>
        <p:nvPicPr>
          <p:cNvPr id="8" name="图片 7"/>
          <p:cNvPicPr>
            <a:picLocks noChangeAspect="1"/>
          </p:cNvPicPr>
          <p:nvPr/>
        </p:nvPicPr>
        <p:blipFill>
          <a:blip r:embed="rId1"/>
          <a:srcRect r="90418" b="10397"/>
          <a:stretch>
            <a:fillRect/>
          </a:stretch>
        </p:blipFill>
        <p:spPr>
          <a:xfrm>
            <a:off x="1773555" y="3216275"/>
            <a:ext cx="506730" cy="716915"/>
          </a:xfrm>
          <a:prstGeom prst="rect">
            <a:avLst/>
          </a:prstGeom>
        </p:spPr>
      </p:pic>
      <p:sp>
        <p:nvSpPr>
          <p:cNvPr id="43" name="流程图: 终止 42">
            <a:hlinkClick r:id="rId2" action="ppaction://hlinksldjump"/>
          </p:cNvPr>
          <p:cNvSpPr/>
          <p:nvPr/>
        </p:nvSpPr>
        <p:spPr>
          <a:xfrm>
            <a:off x="9154160" y="51720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 grpId="0"/>
      <p:bldP spid="6"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723900" y="1236980"/>
            <a:ext cx="10855960"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注：</a:t>
            </a:r>
            <a:r>
              <a:rPr lang="en-US" sz="2400">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cs typeface="Times New Roman" panose="02020603050405020304" pitchFamily="18" charset="0"/>
              </a:rPr>
              <a:t>速度单位是组合单位，由路程和时间单位组合而成，计算前应注意路程和时间单位是否对应．</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cs typeface="Times New Roman" panose="02020603050405020304" pitchFamily="18" charset="0"/>
              </a:rPr>
              <a:t>．做匀速直线运动的物体，其速度是一个定值，速度大小与路程、时间无关．</a:t>
            </a:r>
            <a:r>
              <a:rPr lang="zh-CN" sz="2400">
                <a:latin typeface="Times New Roman" panose="02020603050405020304" pitchFamily="18" charset="0"/>
                <a:ea typeface="黑体" panose="02010609060101010101" pitchFamily="49" charset="-122"/>
                <a:cs typeface="Times New Roman" panose="02020603050405020304" pitchFamily="18" charset="0"/>
              </a:rPr>
              <a:t>单位换算：</a:t>
            </a:r>
            <a:r>
              <a:rPr lang="en-US" sz="2400">
                <a:latin typeface="Times New Roman" panose="02020603050405020304" pitchFamily="18" charset="0"/>
                <a:ea typeface="宋体" panose="02010600030101010101" pitchFamily="2" charset="-122"/>
                <a:cs typeface="Times New Roman" panose="02020603050405020304" pitchFamily="18" charset="0"/>
              </a:rPr>
              <a:t>1 m/s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________km/h.</a:t>
            </a:r>
            <a:r>
              <a:rPr lang="zh-CN" sz="2400">
                <a:latin typeface="Times New Roman" panose="02020603050405020304" pitchFamily="18" charset="0"/>
                <a:ea typeface="宋体" panose="02010600030101010101" pitchFamily="2" charset="-122"/>
                <a:cs typeface="Times New Roman" panose="02020603050405020304" pitchFamily="18" charset="0"/>
              </a:rPr>
              <a:t>将</a:t>
            </a:r>
            <a:r>
              <a:rPr lang="en-US" sz="2400">
                <a:latin typeface="Times New Roman" panose="02020603050405020304" pitchFamily="18" charset="0"/>
                <a:ea typeface="宋体" panose="02010600030101010101" pitchFamily="2" charset="-122"/>
                <a:cs typeface="Times New Roman" panose="02020603050405020304" pitchFamily="18" charset="0"/>
              </a:rPr>
              <a:t>m/s</a:t>
            </a:r>
            <a:r>
              <a:rPr lang="zh-CN" sz="2400">
                <a:latin typeface="Times New Roman" panose="02020603050405020304" pitchFamily="18" charset="0"/>
                <a:ea typeface="宋体" panose="02010600030101010101" pitchFamily="2" charset="-122"/>
                <a:cs typeface="Times New Roman" panose="02020603050405020304" pitchFamily="18" charset="0"/>
              </a:rPr>
              <a:t>换算成</a:t>
            </a:r>
            <a:r>
              <a:rPr lang="en-US" sz="2400">
                <a:latin typeface="Times New Roman" panose="02020603050405020304" pitchFamily="18" charset="0"/>
                <a:ea typeface="宋体" panose="02010600030101010101" pitchFamily="2" charset="-122"/>
                <a:cs typeface="Times New Roman" panose="02020603050405020304" pitchFamily="18" charset="0"/>
              </a:rPr>
              <a:t>km/h</a:t>
            </a:r>
            <a:r>
              <a:rPr lang="zh-CN" sz="2400">
                <a:latin typeface="Times New Roman" panose="02020603050405020304" pitchFamily="18" charset="0"/>
                <a:ea typeface="宋体" panose="02010600030101010101" pitchFamily="2" charset="-122"/>
                <a:cs typeface="Times New Roman" panose="02020603050405020304" pitchFamily="18" charset="0"/>
              </a:rPr>
              <a:t>的过程如下：</a:t>
            </a:r>
            <a:endParaRPr lang="zh-CN" altLang="en-US">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3259455" y="4201795"/>
            <a:ext cx="5288280" cy="1196340"/>
          </a:xfrm>
          <a:prstGeom prst="rect">
            <a:avLst/>
          </a:prstGeom>
        </p:spPr>
      </p:pic>
      <p:sp>
        <p:nvSpPr>
          <p:cNvPr id="101" name="文本框 100"/>
          <p:cNvSpPr txBox="1"/>
          <p:nvPr/>
        </p:nvSpPr>
        <p:spPr>
          <a:xfrm>
            <a:off x="3704590" y="2966720"/>
            <a:ext cx="10922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3.6</a:t>
            </a:r>
            <a:r>
              <a:rPr lang="zh-CN" sz="2400">
                <a:solidFill>
                  <a:srgbClr val="FF0000"/>
                </a:solidFill>
                <a:ea typeface="宋体" panose="02010600030101010101" pitchFamily="2" charset="-122"/>
              </a:rPr>
              <a:t>　</a:t>
            </a:r>
            <a:endParaRPr lang="zh-CN" altLang="en-US"/>
          </a:p>
        </p:txBody>
      </p:sp>
      <p:sp>
        <p:nvSpPr>
          <p:cNvPr id="43" name="流程图: 终止 42">
            <a:hlinkClick r:id="rId2" action="ppaction://hlinksldjump"/>
          </p:cNvPr>
          <p:cNvSpPr/>
          <p:nvPr/>
        </p:nvSpPr>
        <p:spPr>
          <a:xfrm>
            <a:off x="9232265" y="50120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35050" y="1035050"/>
            <a:ext cx="9775825"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(4)</a:t>
            </a:r>
            <a:r>
              <a:rPr lang="zh-CN" sz="2400">
                <a:latin typeface="Times New Roman" panose="02020603050405020304" pitchFamily="18" charset="0"/>
                <a:ea typeface="黑体" panose="02010609060101010101" pitchFamily="49" charset="-122"/>
                <a:cs typeface="Times New Roman" panose="02020603050405020304" pitchFamily="18" charset="0"/>
              </a:rPr>
              <a:t>常考速度估测</a:t>
            </a:r>
            <a:r>
              <a:rPr lang="en-US" sz="2400">
                <a:latin typeface="Times New Roman" panose="02020603050405020304" pitchFamily="18" charset="0"/>
                <a:cs typeface="Times New Roman" panose="02020603050405020304" pitchFamily="18" charset="0"/>
              </a:rPr>
              <a:t>(2015.11B)a</a:t>
            </a:r>
            <a:r>
              <a:rPr lang="zh-CN" sz="2400">
                <a:latin typeface="Times New Roman" panose="02020603050405020304" pitchFamily="18" charset="0"/>
                <a:ea typeface="宋体" panose="02010600030101010101" pitchFamily="2" charset="-122"/>
                <a:cs typeface="Times New Roman" panose="02020603050405020304" pitchFamily="18" charset="0"/>
              </a:rPr>
              <a:t>．人正常步行的速度约为</a:t>
            </a:r>
            <a:r>
              <a:rPr lang="en-US" sz="2400">
                <a:latin typeface="Times New Roman" panose="02020603050405020304" pitchFamily="18" charset="0"/>
                <a:ea typeface="宋体" panose="02010600030101010101" pitchFamily="2" charset="-122"/>
                <a:cs typeface="Times New Roman" panose="02020603050405020304" pitchFamily="18" charset="0"/>
              </a:rPr>
              <a:t>____m/s</a:t>
            </a:r>
            <a:r>
              <a:rPr lang="en-US" sz="2400">
                <a:latin typeface="Times New Roman" panose="02020603050405020304" pitchFamily="18" charset="0"/>
                <a:cs typeface="Times New Roman" panose="02020603050405020304" pitchFamily="18" charset="0"/>
              </a:rPr>
              <a:t>(2015.11B)</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．人骑自行车的速度约为</a:t>
            </a:r>
            <a:r>
              <a:rPr lang="en-US" sz="2400">
                <a:latin typeface="Times New Roman" panose="02020603050405020304" pitchFamily="18" charset="0"/>
                <a:ea typeface="宋体" panose="02010600030101010101" pitchFamily="2" charset="-122"/>
                <a:cs typeface="Times New Roman" panose="02020603050405020304" pitchFamily="18" charset="0"/>
              </a:rPr>
              <a:t>________m/s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．中学生百米赛跑的速度约为</a:t>
            </a:r>
            <a:r>
              <a:rPr lang="en-US" sz="2400">
                <a:latin typeface="Times New Roman" panose="02020603050405020304" pitchFamily="18" charset="0"/>
                <a:ea typeface="宋体" panose="02010600030101010101" pitchFamily="2" charset="-122"/>
                <a:cs typeface="Times New Roman" panose="02020603050405020304" pitchFamily="18" charset="0"/>
              </a:rPr>
              <a:t>7 m/s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15 ℃</a:t>
            </a:r>
            <a:r>
              <a:rPr lang="zh-CN" sz="2400">
                <a:latin typeface="Times New Roman" panose="02020603050405020304" pitchFamily="18" charset="0"/>
                <a:ea typeface="宋体" panose="02010600030101010101" pitchFamily="2" charset="-122"/>
                <a:cs typeface="Times New Roman" panose="02020603050405020304" pitchFamily="18" charset="0"/>
              </a:rPr>
              <a:t>时声音在空气中的传播速度为</a:t>
            </a:r>
            <a:r>
              <a:rPr lang="en-US" sz="2400">
                <a:latin typeface="Times New Roman" panose="02020603050405020304" pitchFamily="18" charset="0"/>
                <a:ea typeface="宋体" panose="02010600030101010101" pitchFamily="2" charset="-122"/>
                <a:cs typeface="Times New Roman" panose="02020603050405020304" pitchFamily="18" charset="0"/>
              </a:rPr>
              <a:t>340 m/s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e</a:t>
            </a:r>
            <a:r>
              <a:rPr lang="zh-CN" sz="2400">
                <a:latin typeface="Times New Roman" panose="02020603050405020304" pitchFamily="18" charset="0"/>
                <a:ea typeface="宋体" panose="02010600030101010101" pitchFamily="2" charset="-122"/>
                <a:cs typeface="Times New Roman" panose="02020603050405020304" pitchFamily="18" charset="0"/>
              </a:rPr>
              <a:t>．光在真空中的传播速度约为</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10</a:t>
            </a:r>
            <a:r>
              <a:rPr lang="en-US" sz="2400" baseline="30000">
                <a:latin typeface="Times New Roman" panose="02020603050405020304" pitchFamily="18" charset="0"/>
                <a:cs typeface="Times New Roman" panose="02020603050405020304" pitchFamily="18" charset="0"/>
              </a:rPr>
              <a:t>8</a:t>
            </a:r>
            <a:r>
              <a:rPr lang="en-US" sz="2400">
                <a:latin typeface="Times New Roman" panose="02020603050405020304" pitchFamily="18" charset="0"/>
                <a:cs typeface="Times New Roman" panose="02020603050405020304" pitchFamily="18" charset="0"/>
              </a:rPr>
              <a:t> m/s</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(5</a:t>
            </a:r>
            <a:r>
              <a:rPr lang="en-US" sz="2400">
                <a:latin typeface="Times New Roman" panose="02020603050405020304" pitchFamily="18" charset="0"/>
                <a:ea typeface="黑体" panose="02010609060101010101" pitchFamily="49" charset="-122"/>
                <a:cs typeface="Times New Roman" panose="02020603050405020304" pitchFamily="18" charset="0"/>
              </a:rPr>
              <a:t>)交通指示牌</a:t>
            </a:r>
            <a:r>
              <a:rPr lang="en-US" sz="2400">
                <a:latin typeface="Times New Roman" panose="02020603050405020304" pitchFamily="18" charset="0"/>
                <a:cs typeface="Times New Roman" panose="02020603050405020304" pitchFamily="18" charset="0"/>
              </a:rPr>
              <a:t>：如图所示的标志牌说明此处</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距离太原市还有_________km，车辆行驶的</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rPr>
              <a:t>最大速度不能超过________km/h..</a:t>
            </a:r>
            <a:endParaRPr lang="zh-CN" altLang="en-US">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7573010" y="2520315"/>
            <a:ext cx="3747770" cy="1439545"/>
          </a:xfrm>
          <a:prstGeom prst="rect">
            <a:avLst/>
          </a:prstGeom>
        </p:spPr>
      </p:pic>
      <p:sp>
        <p:nvSpPr>
          <p:cNvPr id="101" name="文本框 100"/>
          <p:cNvSpPr txBox="1"/>
          <p:nvPr/>
        </p:nvSpPr>
        <p:spPr>
          <a:xfrm>
            <a:off x="4652645" y="1718310"/>
            <a:ext cx="12338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1.1</a:t>
            </a:r>
            <a:endParaRPr lang="zh-CN" altLang="en-US"/>
          </a:p>
        </p:txBody>
      </p:sp>
      <p:sp>
        <p:nvSpPr>
          <p:cNvPr id="5" name="文本框 4"/>
          <p:cNvSpPr txBox="1"/>
          <p:nvPr/>
        </p:nvSpPr>
        <p:spPr>
          <a:xfrm>
            <a:off x="5081270" y="2242820"/>
            <a:ext cx="9512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a:t>
            </a:r>
            <a:r>
              <a:rPr lang="zh-CN" sz="2400">
                <a:solidFill>
                  <a:srgbClr val="FF0000"/>
                </a:solidFill>
                <a:ea typeface="宋体" panose="02010600030101010101" pitchFamily="2" charset="-122"/>
              </a:rPr>
              <a:t>　</a:t>
            </a:r>
            <a:endParaRPr lang="zh-CN" altLang="en-US"/>
          </a:p>
        </p:txBody>
      </p:sp>
      <p:sp>
        <p:nvSpPr>
          <p:cNvPr id="6" name="文本框 5"/>
          <p:cNvSpPr txBox="1"/>
          <p:nvPr/>
        </p:nvSpPr>
        <p:spPr>
          <a:xfrm>
            <a:off x="3804285" y="4968240"/>
            <a:ext cx="9937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8</a:t>
            </a:r>
            <a:r>
              <a:rPr lang="zh-CN" sz="2400">
                <a:solidFill>
                  <a:srgbClr val="FF0000"/>
                </a:solidFill>
                <a:ea typeface="宋体" panose="02010600030101010101" pitchFamily="2" charset="-122"/>
              </a:rPr>
              <a:t>　</a:t>
            </a:r>
            <a:endParaRPr lang="zh-CN" altLang="en-US"/>
          </a:p>
        </p:txBody>
      </p:sp>
      <p:sp>
        <p:nvSpPr>
          <p:cNvPr id="7" name="文本框 6"/>
          <p:cNvSpPr txBox="1"/>
          <p:nvPr/>
        </p:nvSpPr>
        <p:spPr>
          <a:xfrm>
            <a:off x="3959225" y="5549900"/>
            <a:ext cx="11493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40</a:t>
            </a:r>
            <a:endParaRPr lang="zh-CN" altLang="en-US"/>
          </a:p>
        </p:txBody>
      </p:sp>
      <p:sp>
        <p:nvSpPr>
          <p:cNvPr id="43" name="流程图: 终止 42">
            <a:hlinkClick r:id="rId2" action="ppaction://hlinksldjump"/>
          </p:cNvPr>
          <p:cNvSpPr/>
          <p:nvPr/>
        </p:nvSpPr>
        <p:spPr>
          <a:xfrm>
            <a:off x="9117965" y="496824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753745" y="1072515"/>
            <a:ext cx="1100074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直线运动</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匀速直线运动定义：</a:t>
            </a:r>
            <a:r>
              <a:rPr lang="zh-CN" sz="2400">
                <a:latin typeface="Times New Roman" panose="02020603050405020304" pitchFamily="18" charset="0"/>
                <a:ea typeface="宋体" panose="02010600030101010101" pitchFamily="2" charset="-122"/>
                <a:cs typeface="Times New Roman" panose="02020603050405020304" pitchFamily="18" charset="0"/>
              </a:rPr>
              <a:t>物体沿着直线运动且速度大小</a:t>
            </a:r>
            <a:r>
              <a:rPr lang="en-US" sz="240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a:latin typeface="Times New Roman" panose="02020603050405020304" pitchFamily="18" charset="0"/>
                <a:ea typeface="宋体" panose="02010600030101010101" pitchFamily="2" charset="-122"/>
                <a:cs typeface="Times New Roman" panose="02020603050405020304" pitchFamily="18" charset="0"/>
              </a:rPr>
              <a:t>的运动，叫做匀速直线运动．</a:t>
            </a:r>
            <a:r>
              <a:rPr lang="zh-CN" sz="2400">
                <a:latin typeface="Times New Roman" panose="02020603050405020304" pitchFamily="18" charset="0"/>
                <a:ea typeface="黑体" panose="02010609060101010101" pitchFamily="49" charset="-122"/>
                <a:cs typeface="Times New Roman" panose="02020603050405020304" pitchFamily="18" charset="0"/>
              </a:rPr>
              <a:t>匀速直线运动的两种图像：</a:t>
            </a:r>
            <a:endParaRPr lang="zh-CN" altLang="en-US">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3909695" y="3818890"/>
            <a:ext cx="4504690" cy="2169160"/>
          </a:xfrm>
          <a:prstGeom prst="rect">
            <a:avLst/>
          </a:prstGeom>
        </p:spPr>
      </p:pic>
      <p:sp>
        <p:nvSpPr>
          <p:cNvPr id="6" name="文本框 5"/>
          <p:cNvSpPr txBox="1"/>
          <p:nvPr/>
        </p:nvSpPr>
        <p:spPr>
          <a:xfrm>
            <a:off x="5905500" y="2273300"/>
            <a:ext cx="1504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保持不变</a:t>
            </a:r>
            <a:endParaRPr lang="zh-CN" altLang="en-US"/>
          </a:p>
        </p:txBody>
      </p:sp>
      <p:sp>
        <p:nvSpPr>
          <p:cNvPr id="43" name="流程图: 终止 42">
            <a:hlinkClick r:id="rId2" action="ppaction://hlinksldjump"/>
          </p:cNvPr>
          <p:cNvSpPr/>
          <p:nvPr/>
        </p:nvSpPr>
        <p:spPr>
          <a:xfrm>
            <a:off x="9324975" y="52368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277235" y="136525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277235" y="3041650"/>
            <a:ext cx="6338936" cy="751205"/>
            <a:chOff x="3529" y="5686"/>
            <a:chExt cx="9982" cy="1183"/>
          </a:xfrm>
        </p:grpSpPr>
        <p:sp>
          <p:nvSpPr>
            <p:cNvPr id="17418" name="文本框 108">
              <a:hlinkClick r:id="rId4" action="ppaction://hlinksldjump"/>
            </p:cNvPr>
            <p:cNvSpPr txBox="1"/>
            <p:nvPr>
              <p:custDataLst>
                <p:tags r:id="rId5"/>
              </p:custDataLst>
            </p:nvPr>
          </p:nvSpPr>
          <p:spPr>
            <a:xfrm>
              <a:off x="5902" y="5686"/>
              <a:ext cx="760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山西</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6</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277235" y="3929380"/>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2" name="组合 3"/>
          <p:cNvGrpSpPr/>
          <p:nvPr/>
        </p:nvGrpSpPr>
        <p:grpSpPr>
          <a:xfrm>
            <a:off x="3276600" y="4970780"/>
            <a:ext cx="6338887" cy="822325"/>
            <a:chOff x="3671" y="4200"/>
            <a:chExt cx="9982" cy="1296"/>
          </a:xfrm>
        </p:grpSpPr>
        <p:sp>
          <p:nvSpPr>
            <p:cNvPr id="6" name="文本框 104">
              <a:hlinkClick r:id="rId8" action="ppaction://hlinksldjump"/>
            </p:cNvPr>
            <p:cNvSpPr txBox="1"/>
            <p:nvPr>
              <p:custDataLst>
                <p:tags r:id="rId9"/>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活动建议</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7" name="组合 3"/>
            <p:cNvGrpSpPr/>
            <p:nvPr/>
          </p:nvGrpSpPr>
          <p:grpSpPr>
            <a:xfrm>
              <a:off x="3671" y="4200"/>
              <a:ext cx="2230" cy="1183"/>
              <a:chOff x="8163" y="4584"/>
              <a:chExt cx="2870" cy="1632"/>
            </a:xfrm>
          </p:grpSpPr>
          <p:pic>
            <p:nvPicPr>
              <p:cNvPr id="8"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9"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10" action="ppaction://hlinksldjump"/>
          </p:cNvPr>
          <p:cNvSpPr/>
          <p:nvPr/>
        </p:nvSpPr>
        <p:spPr>
          <a:xfrm>
            <a:off x="6506210" y="2308225"/>
            <a:ext cx="23583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教材图片解读</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1" action="ppaction://hlinksldjump"/>
          </p:cNvPr>
          <p:cNvSpPr/>
          <p:nvPr/>
        </p:nvSpPr>
        <p:spPr>
          <a:xfrm>
            <a:off x="3847465" y="2308225"/>
            <a:ext cx="1697990"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59155" y="640080"/>
            <a:ext cx="1047305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变速直线运动定义：</a:t>
            </a:r>
            <a:r>
              <a:rPr lang="zh-CN" sz="2400">
                <a:latin typeface="Times New Roman" panose="02020603050405020304" pitchFamily="18" charset="0"/>
                <a:ea typeface="宋体" panose="02010600030101010101" pitchFamily="2" charset="-122"/>
                <a:cs typeface="Times New Roman" panose="02020603050405020304" pitchFamily="18" charset="0"/>
              </a:rPr>
              <a:t>物体做直线运动时，速度的大小发生</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黑体" panose="02010609060101010101" pitchFamily="49" charset="-122"/>
                <a:cs typeface="Times New Roman" panose="02020603050405020304" pitchFamily="18" charset="0"/>
              </a:rPr>
              <a:t>(3)</a:t>
            </a:r>
            <a:r>
              <a:rPr lang="zh-CN" sz="2400">
                <a:latin typeface="Times New Roman" panose="02020603050405020304" pitchFamily="18" charset="0"/>
                <a:ea typeface="黑体" panose="02010609060101010101" pitchFamily="49" charset="-122"/>
                <a:cs typeface="Times New Roman" panose="02020603050405020304" pitchFamily="18" charset="0"/>
              </a:rPr>
              <a:t>平均速度定义：</a:t>
            </a:r>
            <a:r>
              <a:rPr lang="zh-CN" sz="2400">
                <a:latin typeface="Times New Roman" panose="02020603050405020304" pitchFamily="18" charset="0"/>
                <a:ea typeface="宋体" panose="02010600030101010101" pitchFamily="2" charset="-122"/>
                <a:cs typeface="Times New Roman" panose="02020603050405020304" pitchFamily="18" charset="0"/>
              </a:rPr>
              <a:t>变速运动比匀速运动复杂，如果只做粗略的研究，也可以用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来描述运动的快慢，这样算出来的速度叫做平均速度．</a:t>
            </a:r>
            <a:r>
              <a:rPr lang="zh-CN" sz="2400">
                <a:latin typeface="Times New Roman" panose="02020603050405020304" pitchFamily="18" charset="0"/>
                <a:ea typeface="黑体" panose="02010609060101010101" pitchFamily="49" charset="-122"/>
                <a:cs typeface="Times New Roman" panose="02020603050405020304" pitchFamily="18" charset="0"/>
              </a:rPr>
              <a:t>物理意义：</a:t>
            </a:r>
            <a:r>
              <a:rPr lang="zh-CN" sz="2400">
                <a:latin typeface="Times New Roman" panose="02020603050405020304" pitchFamily="18" charset="0"/>
                <a:ea typeface="宋体" panose="02010600030101010101" pitchFamily="2" charset="-122"/>
                <a:cs typeface="Times New Roman" panose="02020603050405020304" pitchFamily="18" charset="0"/>
              </a:rPr>
              <a:t>表示的是物体在某一段路程内</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或某一段时间内</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运动的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程度．</a:t>
            </a:r>
            <a:r>
              <a:rPr lang="zh-CN" sz="2400">
                <a:latin typeface="Times New Roman" panose="02020603050405020304" pitchFamily="18" charset="0"/>
                <a:ea typeface="黑体" panose="02010609060101010101" pitchFamily="49" charset="-122"/>
                <a:cs typeface="Times New Roman" panose="02020603050405020304" pitchFamily="18" charset="0"/>
              </a:rPr>
              <a:t>注：</a:t>
            </a:r>
            <a:r>
              <a:rPr lang="en-US" sz="2400">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cs typeface="Times New Roman" panose="02020603050405020304" pitchFamily="18" charset="0"/>
              </a:rPr>
              <a:t>求平均速度时要注意路程与时间的对应；</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b.</a:t>
            </a:r>
            <a:r>
              <a:rPr lang="zh-CN" sz="2400">
                <a:latin typeface="Times New Roman" panose="02020603050405020304" pitchFamily="18" charset="0"/>
                <a:cs typeface="Times New Roman" panose="02020603050405020304" pitchFamily="18" charset="0"/>
              </a:rPr>
              <a:t>说某一物体的平均速度，一定要指明是在哪段路程或哪段时间内的平        </a:t>
            </a:r>
            <a:endParaRPr lang="zh-CN"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rPr>
              <a:t>          均速度．</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6834505" y="1296035"/>
            <a:ext cx="15322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变化</a:t>
            </a:r>
            <a:endParaRPr lang="zh-CN" altLang="en-US"/>
          </a:p>
        </p:txBody>
      </p:sp>
      <p:sp>
        <p:nvSpPr>
          <p:cNvPr id="7" name="文本框 6"/>
          <p:cNvSpPr txBox="1"/>
          <p:nvPr/>
        </p:nvSpPr>
        <p:spPr>
          <a:xfrm>
            <a:off x="9827895" y="3495675"/>
            <a:ext cx="11207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a:t>
            </a:r>
            <a:r>
              <a:rPr lang="zh-CN" sz="2400">
                <a:solidFill>
                  <a:srgbClr val="FF0000"/>
                </a:solidFill>
                <a:latin typeface="Times New Roman" panose="02020603050405020304" pitchFamily="18" charset="0"/>
                <a:ea typeface="宋体" panose="02010600030101010101" pitchFamily="2" charset="-122"/>
              </a:rPr>
              <a:t>慢</a:t>
            </a:r>
            <a:endParaRPr lang="zh-CN" altLang="en-US"/>
          </a:p>
        </p:txBody>
      </p:sp>
      <p:graphicFrame>
        <p:nvGraphicFramePr>
          <p:cNvPr id="8" name="对象 7"/>
          <p:cNvGraphicFramePr/>
          <p:nvPr/>
        </p:nvGraphicFramePr>
        <p:xfrm>
          <a:off x="9932670" y="2110740"/>
          <a:ext cx="968375" cy="746125"/>
        </p:xfrm>
        <a:graphic>
          <a:graphicData uri="http://schemas.openxmlformats.org/presentationml/2006/ole">
            <mc:AlternateContent xmlns:mc="http://schemas.openxmlformats.org/markup-compatibility/2006">
              <mc:Choice xmlns:v="urn:schemas-microsoft-com:vml" Requires="v">
                <p:oleObj spid="_x0000_s9" name="" r:id="rId1" imgW="902970" imgH="662940" progId="Equation.DSMT4">
                  <p:embed/>
                </p:oleObj>
              </mc:Choice>
              <mc:Fallback>
                <p:oleObj name="" r:id="rId1" imgW="902970" imgH="662940" progId="Equation.DSMT4">
                  <p:embed/>
                  <p:pic>
                    <p:nvPicPr>
                      <p:cNvPr id="0" name="图片 8"/>
                      <p:cNvPicPr/>
                      <p:nvPr/>
                    </p:nvPicPr>
                    <p:blipFill>
                      <a:blip r:embed="rId2"/>
                      <a:stretch>
                        <a:fillRect/>
                      </a:stretch>
                    </p:blipFill>
                    <p:spPr>
                      <a:xfrm>
                        <a:off x="9932670" y="2110740"/>
                        <a:ext cx="968375" cy="746125"/>
                      </a:xfrm>
                      <a:prstGeom prst="rect">
                        <a:avLst/>
                      </a:prstGeom>
                    </p:spPr>
                  </p:pic>
                </p:oleObj>
              </mc:Fallback>
            </mc:AlternateContent>
          </a:graphicData>
        </a:graphic>
      </p:graphicFrame>
      <p:sp>
        <p:nvSpPr>
          <p:cNvPr id="43" name="流程图: 终止 42">
            <a:hlinkClick r:id="rId3" action="ppaction://hlinksldjump"/>
          </p:cNvPr>
          <p:cNvSpPr/>
          <p:nvPr/>
        </p:nvSpPr>
        <p:spPr>
          <a:xfrm>
            <a:off x="9239250" y="57531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1607820" y="2594610"/>
            <a:ext cx="4356100" cy="521970"/>
            <a:chOff x="894" y="3246"/>
            <a:chExt cx="6860" cy="822"/>
          </a:xfrm>
        </p:grpSpPr>
        <p:sp>
          <p:nvSpPr>
            <p:cNvPr id="20481" name="文本框 4"/>
            <p:cNvSpPr txBox="1"/>
            <p:nvPr/>
          </p:nvSpPr>
          <p:spPr>
            <a:xfrm>
              <a:off x="3894" y="3246"/>
              <a:ext cx="386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测量平均速度</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546860" y="3733165"/>
            <a:ext cx="3129280" cy="460375"/>
          </a:xfrm>
          <a:prstGeom prst="rect">
            <a:avLst/>
          </a:prstGeom>
          <a:noFill/>
          <a:ln w="9525">
            <a:noFill/>
          </a:ln>
        </p:spPr>
        <p:txBody>
          <a:bodyPr wrap="square">
            <a:spAutoFit/>
          </a:bodyPr>
          <a:p>
            <a:r>
              <a:rPr lang="zh-CN" sz="2400">
                <a:ea typeface="宋体" panose="02010600030101010101" pitchFamily="2" charset="-122"/>
                <a:hlinkClick r:id="rId2" action="ppaction://hlinksldjump"/>
              </a:rPr>
              <a:t>详见实验突破命题点</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692785" y="1938020"/>
            <a:ext cx="765048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命题点：参照物的选取、物体运动状态的判断</a:t>
            </a:r>
            <a:endParaRPr 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sz="2400">
                <a:latin typeface="Times New Roman" panose="02020603050405020304" pitchFamily="18" charset="0"/>
                <a:ea typeface="宋体" panose="02010600030101010101" pitchFamily="2" charset="-122"/>
                <a:cs typeface="Times New Roman" panose="02020603050405020304" pitchFamily="18" charset="0"/>
              </a:rPr>
              <a:t>如图所示，小华同学乘坐火车去旅游，他上车后坐在车厢内向外观望，发现旁边并排停着另一列列车．忽然，他觉得自己坐的列车开始缓慢前进了，但是等到“驶过”了旁边列车的车尾才发现，实际上他乘坐的列车还停在站台上，而旁边的列车却反方向开去了．请你帮他分析一下为什么会有这种“错觉”</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8869680" y="4708525"/>
            <a:ext cx="2484120" cy="368300"/>
          </a:xfrm>
          <a:prstGeom prst="rect">
            <a:avLst/>
          </a:prstGeom>
          <a:noFill/>
          <a:ln w="9525">
            <a:noFill/>
          </a:ln>
        </p:spPr>
        <p:txBody>
          <a:bodyPr wrap="square">
            <a:spAutoFit/>
          </a:bodyPr>
          <a:p>
            <a:pPr algn="ctr"/>
            <a:r>
              <a:rPr lang="en-US" sz="1800">
                <a:latin typeface="Times New Roman" panose="02020603050405020304" pitchFamily="18" charset="0"/>
                <a:cs typeface="Times New Roman" panose="02020603050405020304" pitchFamily="18" charset="0"/>
              </a:rPr>
              <a:t>(</a:t>
            </a:r>
            <a:r>
              <a:rPr sz="1800">
                <a:latin typeface="Times New Roman" panose="02020603050405020304" pitchFamily="18" charset="0"/>
                <a:cs typeface="Times New Roman" panose="02020603050405020304" pitchFamily="18" charset="0"/>
              </a:rPr>
              <a:t>RJ八上P17图1.2－3</a:t>
            </a:r>
            <a:r>
              <a:rPr lang="en-US" sz="1800">
                <a:latin typeface="Times New Roman" panose="02020603050405020304" pitchFamily="18" charset="0"/>
                <a:cs typeface="Times New Roman" panose="02020603050405020304" pitchFamily="18" charset="0"/>
              </a:rPr>
              <a:t>)</a:t>
            </a:r>
            <a:endParaRPr lang="zh-CN" altLang="en-US" sz="1800">
              <a:latin typeface="Times New Roman" panose="02020603050405020304" pitchFamily="18" charset="0"/>
              <a:cs typeface="Times New Roman" panose="02020603050405020304" pitchFamily="18" charset="0"/>
            </a:endParaRPr>
          </a:p>
        </p:txBody>
      </p:sp>
      <p:grpSp>
        <p:nvGrpSpPr>
          <p:cNvPr id="7" name="组合 6"/>
          <p:cNvGrpSpPr/>
          <p:nvPr/>
        </p:nvGrpSpPr>
        <p:grpSpPr>
          <a:xfrm>
            <a:off x="853440" y="1289685"/>
            <a:ext cx="4036060" cy="648335"/>
            <a:chOff x="1456" y="3050"/>
            <a:chExt cx="6356" cy="1021"/>
          </a:xfrm>
        </p:grpSpPr>
        <p:sp>
          <p:nvSpPr>
            <p:cNvPr id="100" name="文本框 99"/>
            <p:cNvSpPr txBox="1"/>
            <p:nvPr/>
          </p:nvSpPr>
          <p:spPr>
            <a:xfrm>
              <a:off x="3000" y="3132"/>
              <a:ext cx="4812" cy="822"/>
            </a:xfrm>
            <a:prstGeom prst="rect">
              <a:avLst/>
            </a:prstGeom>
            <a:noFill/>
            <a:ln w="9525">
              <a:noFill/>
            </a:ln>
          </p:spPr>
          <p:txBody>
            <a:bodyPr wrap="square">
              <a:spAutoFit/>
            </a:bodyPr>
            <a:p>
              <a:pPr algn="l"/>
              <a:r>
                <a:rPr lang="zh-CN" sz="2800">
                  <a:ea typeface="黑体" panose="02010609060101010101" pitchFamily="49" charset="-122"/>
                </a:rPr>
                <a:t>教材图片解读</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1"/>
            <a:stretch>
              <a:fillRect/>
            </a:stretch>
          </p:blipFill>
          <p:spPr>
            <a:xfrm>
              <a:off x="1456" y="3050"/>
              <a:ext cx="1243" cy="1021"/>
            </a:xfrm>
            <a:prstGeom prst="rect">
              <a:avLst/>
            </a:prstGeom>
          </p:spPr>
        </p:pic>
      </p:grpSp>
      <p:pic>
        <p:nvPicPr>
          <p:cNvPr id="5" name="图片 4"/>
          <p:cNvPicPr>
            <a:picLocks noChangeAspect="1"/>
          </p:cNvPicPr>
          <p:nvPr/>
        </p:nvPicPr>
        <p:blipFill>
          <a:blip r:embed="rId2"/>
          <a:stretch>
            <a:fillRect/>
          </a:stretch>
        </p:blipFill>
        <p:spPr>
          <a:xfrm>
            <a:off x="8342630" y="2698750"/>
            <a:ext cx="3115310" cy="1774190"/>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2297430" y="2263775"/>
            <a:ext cx="7804150" cy="2861310"/>
          </a:xfrm>
          <a:prstGeom prst="rect">
            <a:avLst/>
          </a:prstGeom>
          <a:noFill/>
          <a:ln w="9525">
            <a:noFill/>
          </a:ln>
        </p:spPr>
        <p:txBody>
          <a:bodyPr wrap="square">
            <a:spAutoFit/>
          </a:bodyPr>
          <a:p>
            <a:pPr>
              <a:lnSpc>
                <a:spcPct val="150000"/>
              </a:lnSpc>
            </a:pPr>
            <a:r>
              <a:rPr lang="zh-CN" sz="2400">
                <a:solidFill>
                  <a:srgbClr val="FF0000"/>
                </a:solidFill>
                <a:latin typeface="Times New Roman" panose="02020603050405020304" pitchFamily="18" charset="0"/>
                <a:ea typeface="黑体" panose="02010609060101010101" pitchFamily="49" charset="-122"/>
              </a:rPr>
              <a:t>答：</a:t>
            </a:r>
            <a:r>
              <a:rPr lang="zh-CN" sz="2400">
                <a:solidFill>
                  <a:srgbClr val="FF0000"/>
                </a:solidFill>
                <a:latin typeface="Times New Roman" panose="02020603050405020304" pitchFamily="18" charset="0"/>
                <a:ea typeface="宋体" panose="02010600030101010101" pitchFamily="2" charset="-122"/>
              </a:rPr>
              <a:t>小华开始以旁边列车为参照物，旁边列车反向运动时，与自己所乘坐的列车相对位置发生改变，所以觉得自己的列车开始缓慢前进；后来以站台为参照物，自己所乘坐的列车相对站台位置没有发生改变，故自己坐的列车相对于站台没动．</a:t>
            </a:r>
            <a:endParaRPr lang="zh-CN" altLang="en-US">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74445" y="1518285"/>
            <a:ext cx="670560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命题点：力学综合</a:t>
            </a:r>
            <a:endParaRPr 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a:t>
            </a:r>
            <a:r>
              <a:rPr sz="2400">
                <a:latin typeface="Times New Roman" panose="02020603050405020304" pitchFamily="18" charset="0"/>
                <a:ea typeface="宋体" panose="02010600030101010101" pitchFamily="2" charset="-122"/>
                <a:cs typeface="Times New Roman" panose="02020603050405020304" pitchFamily="18" charset="0"/>
              </a:rPr>
              <a:t>如图所示为一商场匀速运行的自动扶梯，顾客站在自动扶梯上，若以自动扶梯为参照物，顾客是</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sz="2400">
                <a:latin typeface="Times New Roman" panose="02020603050405020304" pitchFamily="18" charset="0"/>
                <a:ea typeface="宋体" panose="02010600030101010101" pitchFamily="2" charset="-122"/>
                <a:cs typeface="Times New Roman" panose="02020603050405020304" pitchFamily="18" charset="0"/>
              </a:rPr>
              <a:t>的，以地面为参照物，顾客是</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sz="2400">
                <a:latin typeface="Times New Roman" panose="02020603050405020304" pitchFamily="18" charset="0"/>
                <a:ea typeface="宋体" panose="02010600030101010101" pitchFamily="2" charset="-122"/>
                <a:cs typeface="Times New Roman" panose="02020603050405020304" pitchFamily="18" charset="0"/>
              </a:rPr>
              <a:t>的</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sz="2400">
                <a:latin typeface="Times New Roman" panose="02020603050405020304" pitchFamily="18" charset="0"/>
                <a:ea typeface="宋体" panose="02010600030101010101" pitchFamily="2" charset="-122"/>
                <a:cs typeface="Times New Roman" panose="02020603050405020304" pitchFamily="18" charset="0"/>
              </a:rPr>
              <a:t>均选填“运动”或“静止”</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sz="2400">
                <a:latin typeface="Times New Roman" panose="02020603050405020304" pitchFamily="18" charset="0"/>
                <a:ea typeface="宋体" panose="02010600030101010101" pitchFamily="2" charset="-122"/>
                <a:cs typeface="Times New Roman" panose="02020603050405020304" pitchFamily="18" charset="0"/>
              </a:rPr>
              <a:t>；顾客乘坐电梯匀速上升时，动能</a:t>
            </a: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sz="2400">
                <a:latin typeface="Times New Roman" panose="02020603050405020304" pitchFamily="18" charset="0"/>
                <a:ea typeface="宋体" panose="02010600030101010101" pitchFamily="2" charset="-122"/>
                <a:cs typeface="Times New Roman" panose="02020603050405020304" pitchFamily="18" charset="0"/>
              </a:rPr>
              <a:t>，机械能</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sz="2400">
                <a:latin typeface="Times New Roman" panose="02020603050405020304" pitchFamily="18" charset="0"/>
                <a:ea typeface="宋体" panose="02010600030101010101" pitchFamily="2" charset="-122"/>
                <a:cs typeface="Times New Roman" panose="02020603050405020304" pitchFamily="18" charset="0"/>
              </a:rPr>
              <a:t>后两空均选填“增大”“减小”或“不变”</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8390255" y="4921250"/>
            <a:ext cx="2611120" cy="368300"/>
          </a:xfrm>
          <a:prstGeom prst="rect">
            <a:avLst/>
          </a:prstGeom>
          <a:noFill/>
          <a:ln w="9525">
            <a:noFill/>
          </a:ln>
        </p:spPr>
        <p:txBody>
          <a:bodyPr wrap="square">
            <a:spAutoFit/>
          </a:bodyPr>
          <a:p>
            <a:pPr algn="ctr"/>
            <a:r>
              <a:rPr sz="1800">
                <a:latin typeface="Times New Roman" panose="02020603050405020304" pitchFamily="18" charset="0"/>
                <a:cs typeface="Times New Roman" panose="02020603050405020304" pitchFamily="18" charset="0"/>
              </a:rPr>
              <a:t>(RJ八上P18</a:t>
            </a:r>
            <a:r>
              <a:rPr lang="zh-CN" sz="1800">
                <a:latin typeface="Times New Roman" panose="02020603050405020304" pitchFamily="18" charset="0"/>
                <a:cs typeface="Times New Roman" panose="02020603050405020304" pitchFamily="18" charset="0"/>
              </a:rPr>
              <a:t>图</a:t>
            </a:r>
            <a:r>
              <a:rPr lang="en-US" altLang="zh-CN" sz="1800">
                <a:latin typeface="Times New Roman" panose="02020603050405020304" pitchFamily="18" charset="0"/>
                <a:cs typeface="Times New Roman" panose="02020603050405020304" pitchFamily="18" charset="0"/>
              </a:rPr>
              <a:t>1.2-5</a:t>
            </a:r>
            <a:r>
              <a:rPr lang="zh-CN" altLang="en-US" sz="1800">
                <a:latin typeface="Times New Roman" panose="02020603050405020304" pitchFamily="18" charset="0"/>
                <a:cs typeface="Times New Roman" panose="02020603050405020304" pitchFamily="18" charset="0"/>
              </a:rPr>
              <a:t>甲</a:t>
            </a:r>
            <a:r>
              <a:rPr lang="en-US" sz="1800">
                <a:latin typeface="Times New Roman" panose="02020603050405020304" pitchFamily="18" charset="0"/>
                <a:cs typeface="Times New Roman" panose="02020603050405020304" pitchFamily="18" charset="0"/>
              </a:rPr>
              <a:t>)</a:t>
            </a:r>
            <a:endParaRPr lang="en-US" sz="180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8832215" y="2453005"/>
            <a:ext cx="1727835" cy="2251710"/>
          </a:xfrm>
          <a:prstGeom prst="rect">
            <a:avLst/>
          </a:prstGeom>
        </p:spPr>
      </p:pic>
      <p:sp>
        <p:nvSpPr>
          <p:cNvPr id="101" name="文本框 100"/>
          <p:cNvSpPr txBox="1"/>
          <p:nvPr/>
        </p:nvSpPr>
        <p:spPr>
          <a:xfrm>
            <a:off x="1823085" y="3283585"/>
            <a:ext cx="9131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静止</a:t>
            </a:r>
            <a:endParaRPr lang="zh-CN" altLang="en-US"/>
          </a:p>
        </p:txBody>
      </p:sp>
      <p:sp>
        <p:nvSpPr>
          <p:cNvPr id="5" name="文本框 4"/>
          <p:cNvSpPr txBox="1"/>
          <p:nvPr/>
        </p:nvSpPr>
        <p:spPr>
          <a:xfrm>
            <a:off x="6674485" y="3258185"/>
            <a:ext cx="9544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a:t>
            </a:r>
            <a:endParaRPr lang="zh-CN" altLang="en-US"/>
          </a:p>
        </p:txBody>
      </p:sp>
      <p:sp>
        <p:nvSpPr>
          <p:cNvPr id="6" name="文本框 5"/>
          <p:cNvSpPr txBox="1"/>
          <p:nvPr/>
        </p:nvSpPr>
        <p:spPr>
          <a:xfrm>
            <a:off x="5768975" y="4373245"/>
            <a:ext cx="8509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
        <p:nvSpPr>
          <p:cNvPr id="7" name="文本框 6"/>
          <p:cNvSpPr txBox="1"/>
          <p:nvPr/>
        </p:nvSpPr>
        <p:spPr>
          <a:xfrm>
            <a:off x="3176905" y="4373245"/>
            <a:ext cx="8515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5" grpId="0"/>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747395" y="1213485"/>
            <a:ext cx="11099165" cy="175323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命题点：速度的相关计算</a:t>
            </a:r>
            <a:endParaRPr lang="zh-CN"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3. 随着生活水平的提高，小轿车走进许多家庭.如图为小轿车的速度表，其速度为</a:t>
            </a:r>
            <a:r>
              <a:rPr lang="en-US" altLang="zh-CN" sz="2400">
                <a:latin typeface="Times New Roman" panose="02020603050405020304" pitchFamily="18" charset="0"/>
                <a:cs typeface="Times New Roman" panose="02020603050405020304" pitchFamily="18" charset="0"/>
              </a:rPr>
              <a:t>________</a:t>
            </a:r>
            <a:r>
              <a:rPr lang="zh-CN" altLang="en-US" sz="2400">
                <a:latin typeface="Times New Roman" panose="02020603050405020304" pitchFamily="18" charset="0"/>
                <a:cs typeface="Times New Roman" panose="02020603050405020304" pitchFamily="18" charset="0"/>
              </a:rPr>
              <a:t>km/h；若以此速度匀速行驶15 km，所需的时间为</a:t>
            </a:r>
            <a:r>
              <a:rPr lang="en-US" altLang="zh-CN" sz="2400">
                <a:latin typeface="Times New Roman" panose="02020603050405020304" pitchFamily="18" charset="0"/>
                <a:cs typeface="Times New Roman" panose="02020603050405020304" pitchFamily="18" charset="0"/>
              </a:rPr>
              <a:t>__________</a:t>
            </a:r>
            <a:r>
              <a:rPr lang="zh-CN" altLang="en-US" sz="2400">
                <a:latin typeface="Times New Roman" panose="02020603050405020304" pitchFamily="18" charset="0"/>
                <a:cs typeface="Times New Roman" panose="02020603050405020304" pitchFamily="18" charset="0"/>
              </a:rPr>
              <a:t>min.</a:t>
            </a:r>
            <a:endParaRPr lang="zh-CN" altLang="en-US" sz="240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5165090" y="3110230"/>
            <a:ext cx="2378710" cy="2078990"/>
          </a:xfrm>
          <a:prstGeom prst="rect">
            <a:avLst/>
          </a:prstGeom>
        </p:spPr>
      </p:pic>
      <p:sp>
        <p:nvSpPr>
          <p:cNvPr id="3" name="文本框 2"/>
          <p:cNvSpPr txBox="1"/>
          <p:nvPr/>
        </p:nvSpPr>
        <p:spPr>
          <a:xfrm>
            <a:off x="3792220" y="5401310"/>
            <a:ext cx="5080000" cy="368300"/>
          </a:xfrm>
          <a:prstGeom prst="rect">
            <a:avLst/>
          </a:prstGeom>
          <a:noFill/>
          <a:ln w="9525">
            <a:noFill/>
          </a:ln>
        </p:spPr>
        <p:txBody>
          <a:bodyPr>
            <a:spAutoFit/>
          </a:bodyPr>
          <a:p>
            <a:pPr algn="ct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RJ</a:t>
            </a:r>
            <a:r>
              <a:rPr lang="zh-CN" sz="1800">
                <a:latin typeface="Times New Roman" panose="02020603050405020304" pitchFamily="18" charset="0"/>
                <a:cs typeface="Times New Roman" panose="02020603050405020304" pitchFamily="18" charset="0"/>
              </a:rPr>
              <a:t>八上</a:t>
            </a:r>
            <a:r>
              <a:rPr lang="en-US" sz="1800">
                <a:latin typeface="Times New Roman" panose="02020603050405020304" pitchFamily="18" charset="0"/>
                <a:cs typeface="Times New Roman" panose="02020603050405020304" pitchFamily="18" charset="0"/>
              </a:rPr>
              <a:t>P20</a:t>
            </a:r>
            <a:r>
              <a:rPr lang="zh-CN" sz="1800">
                <a:latin typeface="Times New Roman" panose="02020603050405020304" pitchFamily="18" charset="0"/>
                <a:cs typeface="Times New Roman" panose="02020603050405020304" pitchFamily="18" charset="0"/>
              </a:rPr>
              <a:t>图</a:t>
            </a:r>
            <a:r>
              <a:rPr lang="en-US" sz="1800">
                <a:latin typeface="Times New Roman" panose="02020603050405020304" pitchFamily="18" charset="0"/>
                <a:cs typeface="Times New Roman" panose="02020603050405020304" pitchFamily="18" charset="0"/>
              </a:rPr>
              <a:t>1.3</a:t>
            </a:r>
            <a:r>
              <a:rPr lang="zh-CN" sz="1800">
                <a:latin typeface="Times New Roman" panose="02020603050405020304" pitchFamily="18" charset="0"/>
                <a:cs typeface="Times New Roman" panose="02020603050405020304" pitchFamily="18" charset="0"/>
              </a:rPr>
              <a:t>－</a:t>
            </a:r>
            <a:r>
              <a:rPr lang="en-US" sz="1800">
                <a:latin typeface="Times New Roman" panose="02020603050405020304" pitchFamily="18" charset="0"/>
                <a:cs typeface="Times New Roman" panose="02020603050405020304" pitchFamily="18" charset="0"/>
              </a:rPr>
              <a:t>2</a:t>
            </a:r>
            <a:r>
              <a:rPr lang="zh-CN" sz="1800">
                <a:latin typeface="Times New Roman" panose="02020603050405020304" pitchFamily="18" charset="0"/>
                <a:cs typeface="Times New Roman" panose="02020603050405020304" pitchFamily="18" charset="0"/>
              </a:rPr>
              <a:t>)</a:t>
            </a:r>
            <a:endParaRPr lang="zh-CN" altLang="en-US" sz="1800">
              <a:latin typeface="Times New Roman" panose="02020603050405020304" pitchFamily="18" charset="0"/>
              <a:cs typeface="Times New Roman" panose="02020603050405020304" pitchFamily="18" charset="0"/>
            </a:endParaRPr>
          </a:p>
        </p:txBody>
      </p:sp>
      <p:sp>
        <p:nvSpPr>
          <p:cNvPr id="4" name="文本框 3"/>
          <p:cNvSpPr txBox="1"/>
          <p:nvPr/>
        </p:nvSpPr>
        <p:spPr>
          <a:xfrm>
            <a:off x="1238885" y="2413635"/>
            <a:ext cx="8229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20</a:t>
            </a:r>
            <a:endParaRPr lang="zh-CN" altLang="en-US"/>
          </a:p>
        </p:txBody>
      </p:sp>
      <p:sp>
        <p:nvSpPr>
          <p:cNvPr id="5" name="文本框 4"/>
          <p:cNvSpPr txBox="1"/>
          <p:nvPr/>
        </p:nvSpPr>
        <p:spPr>
          <a:xfrm>
            <a:off x="9097010" y="2413635"/>
            <a:ext cx="9499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45</a:t>
            </a:r>
            <a:endParaRPr lang="zh-CN" altLang="en-US"/>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81355" y="966470"/>
            <a:ext cx="1091374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命题点：力学综合</a:t>
            </a:r>
            <a:endParaRPr 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4. 如图是空中加油机给战机加油的情形，以地面为参照物，战机是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sz="2400">
                <a:latin typeface="Times New Roman" panose="02020603050405020304" pitchFamily="18" charset="0"/>
                <a:ea typeface="宋体" panose="02010600030101010101" pitchFamily="2" charset="-122"/>
                <a:cs typeface="Times New Roman" panose="02020603050405020304" pitchFamily="18" charset="0"/>
              </a:rPr>
              <a:t>的，以</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sz="2400">
                <a:latin typeface="Times New Roman" panose="02020603050405020304" pitchFamily="18" charset="0"/>
                <a:ea typeface="宋体" panose="02010600030101010101" pitchFamily="2" charset="-122"/>
                <a:cs typeface="Times New Roman" panose="02020603050405020304" pitchFamily="18" charset="0"/>
              </a:rPr>
              <a:t>为参照物，战机是静止的，若战机与加油机在空中沿水平方向做匀速直线运动，则在加油过程中，战机的动能</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sz="2400">
                <a:latin typeface="Times New Roman" panose="02020603050405020304" pitchFamily="18" charset="0"/>
                <a:ea typeface="宋体" panose="02010600030101010101" pitchFamily="2" charset="-122"/>
                <a:cs typeface="Times New Roman" panose="02020603050405020304" pitchFamily="18" charset="0"/>
              </a:rPr>
              <a:t>，重力势能</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sz="2400">
                <a:latin typeface="Times New Roman" panose="02020603050405020304" pitchFamily="18" charset="0"/>
                <a:ea typeface="宋体" panose="02010600030101010101" pitchFamily="2" charset="-122"/>
                <a:cs typeface="Times New Roman" panose="02020603050405020304" pitchFamily="18" charset="0"/>
              </a:rPr>
              <a:t>.(后两空均选填“变大”“变小”或“不变”)(2018聊城15改编)</a:t>
            </a:r>
            <a:endParaRPr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4880610" y="5552440"/>
            <a:ext cx="2611120" cy="368300"/>
          </a:xfrm>
          <a:prstGeom prst="rect">
            <a:avLst/>
          </a:prstGeom>
          <a:noFill/>
          <a:ln w="9525">
            <a:noFill/>
          </a:ln>
        </p:spPr>
        <p:txBody>
          <a:bodyPr wrap="square">
            <a:spAutoFit/>
          </a:bodyPr>
          <a:p>
            <a:pPr algn="ctr"/>
            <a:r>
              <a:rPr sz="1800">
                <a:latin typeface="Times New Roman" panose="02020603050405020304" pitchFamily="18" charset="0"/>
                <a:cs typeface="Times New Roman" panose="02020603050405020304" pitchFamily="18" charset="0"/>
              </a:rPr>
              <a:t>(RJ八上P18图1.2－5乙</a:t>
            </a:r>
            <a:r>
              <a:rPr lang="en-US" sz="1800">
                <a:latin typeface="Times New Roman" panose="02020603050405020304" pitchFamily="18" charset="0"/>
                <a:cs typeface="Times New Roman" panose="02020603050405020304" pitchFamily="18" charset="0"/>
              </a:rPr>
              <a:t>)</a:t>
            </a:r>
            <a:endParaRPr lang="en-US" sz="180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318000" y="3886835"/>
            <a:ext cx="3317240" cy="1313180"/>
          </a:xfrm>
          <a:prstGeom prst="rect">
            <a:avLst/>
          </a:prstGeom>
        </p:spPr>
      </p:pic>
      <p:sp>
        <p:nvSpPr>
          <p:cNvPr id="10" name="文本框 9"/>
          <p:cNvSpPr txBox="1"/>
          <p:nvPr/>
        </p:nvSpPr>
        <p:spPr>
          <a:xfrm>
            <a:off x="9599295" y="1577975"/>
            <a:ext cx="9937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a:t>
            </a:r>
            <a:endParaRPr lang="zh-CN" altLang="en-US"/>
          </a:p>
        </p:txBody>
      </p:sp>
      <p:sp>
        <p:nvSpPr>
          <p:cNvPr id="11" name="文本框 10"/>
          <p:cNvSpPr txBox="1"/>
          <p:nvPr/>
        </p:nvSpPr>
        <p:spPr>
          <a:xfrm>
            <a:off x="823595" y="2166620"/>
            <a:ext cx="13481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加油机　</a:t>
            </a:r>
            <a:endParaRPr lang="zh-CN" altLang="en-US"/>
          </a:p>
        </p:txBody>
      </p:sp>
      <p:sp>
        <p:nvSpPr>
          <p:cNvPr id="12" name="文本框 11"/>
          <p:cNvSpPr txBox="1"/>
          <p:nvPr/>
        </p:nvSpPr>
        <p:spPr>
          <a:xfrm>
            <a:off x="6173470" y="2707005"/>
            <a:ext cx="8940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变大</a:t>
            </a:r>
            <a:endParaRPr lang="zh-CN" altLang="en-US"/>
          </a:p>
        </p:txBody>
      </p:sp>
      <p:sp>
        <p:nvSpPr>
          <p:cNvPr id="13" name="文本框 12"/>
          <p:cNvSpPr txBox="1"/>
          <p:nvPr/>
        </p:nvSpPr>
        <p:spPr>
          <a:xfrm>
            <a:off x="8940800" y="2707005"/>
            <a:ext cx="12769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变大</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1985" y="975360"/>
            <a:ext cx="1108710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命题点：运动的快慢、速度的理解及计算</a:t>
            </a:r>
            <a:endParaRPr lang="en-US"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sz="2400">
                <a:latin typeface="Times New Roman" panose="02020603050405020304" pitchFamily="18" charset="0"/>
                <a:ea typeface="宋体" panose="02010600030101010101" pitchFamily="2" charset="-122"/>
                <a:cs typeface="Times New Roman" panose="02020603050405020304" pitchFamily="18" charset="0"/>
              </a:rPr>
              <a:t>5. 如图所示为甲、乙两辆车在平直公路上同向行驶时的情景，若甲、乙同时出发，则乙车到达600 m处所用时间</a:t>
            </a:r>
            <a:r>
              <a:rPr lang="en-US" sz="2400">
                <a:latin typeface="Times New Roman" panose="02020603050405020304" pitchFamily="18" charset="0"/>
                <a:ea typeface="宋体" panose="02010600030101010101" pitchFamily="2" charset="-122"/>
                <a:cs typeface="Times New Roman" panose="02020603050405020304" pitchFamily="18" charset="0"/>
              </a:rPr>
              <a:t>_______</a:t>
            </a:r>
            <a:r>
              <a:rPr sz="2400">
                <a:latin typeface="Times New Roman" panose="02020603050405020304" pitchFamily="18" charset="0"/>
                <a:ea typeface="宋体" panose="02010600030101010101" pitchFamily="2" charset="-122"/>
                <a:cs typeface="Times New Roman" panose="02020603050405020304" pitchFamily="18" charset="0"/>
              </a:rPr>
              <a:t>(选填“大于”“小于”或“等于”)甲车到达此处所用的时间；甲车在做</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sz="2400">
                <a:latin typeface="Times New Roman" panose="02020603050405020304" pitchFamily="18" charset="0"/>
                <a:ea typeface="宋体" panose="02010600030101010101" pitchFamily="2" charset="-122"/>
                <a:cs typeface="Times New Roman" panose="02020603050405020304" pitchFamily="18" charset="0"/>
              </a:rPr>
              <a:t>(选填“匀速”或“变速”)直线运动，甲车的平均速度是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sz="2400">
                <a:latin typeface="Times New Roman" panose="02020603050405020304" pitchFamily="18" charset="0"/>
                <a:ea typeface="宋体" panose="02010600030101010101" pitchFamily="2" charset="-122"/>
                <a:cs typeface="Times New Roman" panose="02020603050405020304" pitchFamily="18" charset="0"/>
              </a:rPr>
              <a:t>m/s，40 s内甲、乙两车的平均速度</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sz="2400">
                <a:latin typeface="Times New Roman" panose="02020603050405020304" pitchFamily="18" charset="0"/>
                <a:ea typeface="宋体" panose="02010600030101010101" pitchFamily="2" charset="-122"/>
                <a:cs typeface="Times New Roman" panose="02020603050405020304" pitchFamily="18" charset="0"/>
              </a:rPr>
              <a:t>(选填“相同”或“不同”)</a:t>
            </a:r>
            <a:endParaRPr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4455160" y="5620385"/>
            <a:ext cx="2611120" cy="368300"/>
          </a:xfrm>
          <a:prstGeom prst="rect">
            <a:avLst/>
          </a:prstGeom>
          <a:noFill/>
          <a:ln w="9525">
            <a:noFill/>
          </a:ln>
        </p:spPr>
        <p:txBody>
          <a:bodyPr wrap="square">
            <a:spAutoFit/>
          </a:bodyPr>
          <a:p>
            <a:pPr algn="ctr"/>
            <a:r>
              <a:rPr sz="1800">
                <a:latin typeface="Times New Roman" panose="02020603050405020304" pitchFamily="18" charset="0"/>
                <a:cs typeface="Times New Roman" panose="02020603050405020304" pitchFamily="18" charset="0"/>
              </a:rPr>
              <a:t>(RJ八上P21图1.3－3</a:t>
            </a:r>
            <a:r>
              <a:rPr lang="en-US" sz="1800">
                <a:latin typeface="Times New Roman" panose="02020603050405020304" pitchFamily="18" charset="0"/>
                <a:cs typeface="Times New Roman" panose="02020603050405020304" pitchFamily="18" charset="0"/>
              </a:rPr>
              <a:t>)</a:t>
            </a:r>
            <a:endParaRPr lang="en-US" sz="1800">
              <a:latin typeface="Times New Roman" panose="02020603050405020304" pitchFamily="18" charset="0"/>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3785235" y="3933825"/>
            <a:ext cx="4041140" cy="1497965"/>
          </a:xfrm>
          <a:prstGeom prst="rect">
            <a:avLst/>
          </a:prstGeom>
        </p:spPr>
      </p:pic>
      <p:sp>
        <p:nvSpPr>
          <p:cNvPr id="101" name="文本框 100"/>
          <p:cNvSpPr txBox="1"/>
          <p:nvPr/>
        </p:nvSpPr>
        <p:spPr>
          <a:xfrm>
            <a:off x="4671060" y="2175510"/>
            <a:ext cx="864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大于</a:t>
            </a:r>
            <a:endParaRPr lang="zh-CN" altLang="en-US"/>
          </a:p>
        </p:txBody>
      </p:sp>
      <p:sp>
        <p:nvSpPr>
          <p:cNvPr id="4" name="文本框 3"/>
          <p:cNvSpPr txBox="1"/>
          <p:nvPr/>
        </p:nvSpPr>
        <p:spPr>
          <a:xfrm>
            <a:off x="3684905" y="2710815"/>
            <a:ext cx="11912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匀速</a:t>
            </a:r>
            <a:endParaRPr lang="zh-CN" altLang="en-US"/>
          </a:p>
        </p:txBody>
      </p:sp>
      <p:sp>
        <p:nvSpPr>
          <p:cNvPr id="6" name="文本框 5"/>
          <p:cNvSpPr txBox="1"/>
          <p:nvPr/>
        </p:nvSpPr>
        <p:spPr>
          <a:xfrm>
            <a:off x="1154430" y="3288030"/>
            <a:ext cx="9652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30</a:t>
            </a:r>
            <a:r>
              <a:rPr lang="zh-CN" sz="2400">
                <a:solidFill>
                  <a:srgbClr val="FF0000"/>
                </a:solidFill>
                <a:ea typeface="宋体" panose="02010600030101010101" pitchFamily="2" charset="-122"/>
              </a:rPr>
              <a:t>　</a:t>
            </a:r>
            <a:endParaRPr lang="zh-CN" altLang="en-US"/>
          </a:p>
        </p:txBody>
      </p:sp>
      <p:sp>
        <p:nvSpPr>
          <p:cNvPr id="7" name="文本框 6"/>
          <p:cNvSpPr txBox="1"/>
          <p:nvPr/>
        </p:nvSpPr>
        <p:spPr>
          <a:xfrm>
            <a:off x="6740525" y="3246120"/>
            <a:ext cx="9937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相同</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4" grpId="0"/>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54851" y="982980"/>
            <a:ext cx="11087035" cy="645159"/>
            <a:chOff x="985" y="1190"/>
            <a:chExt cx="17545" cy="1018"/>
          </a:xfrm>
        </p:grpSpPr>
        <p:pic>
          <p:nvPicPr>
            <p:cNvPr id="18441" name="图片 1" descr="一级标"/>
            <p:cNvPicPr>
              <a:picLocks noChangeAspect="1"/>
            </p:cNvPicPr>
            <p:nvPr/>
          </p:nvPicPr>
          <p:blipFill>
            <a:blip r:embed="rId1">
              <a:clrChange>
                <a:clrFrom>
                  <a:srgbClr val="FFFFFF">
                    <a:alpha val="100000"/>
                  </a:srgbClr>
                </a:clrFrom>
                <a:clrTo>
                  <a:srgbClr val="FFFFFF">
                    <a:alpha val="100000"/>
                    <a:alpha val="0"/>
                  </a:srgbClr>
                </a:clrTo>
              </a:clrChange>
            </a:blip>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山西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7" name="组合 6"/>
          <p:cNvGrpSpPr/>
          <p:nvPr/>
        </p:nvGrpSpPr>
        <p:grpSpPr>
          <a:xfrm>
            <a:off x="741045" y="1824355"/>
            <a:ext cx="10709910" cy="1291590"/>
            <a:chOff x="87" y="2929"/>
            <a:chExt cx="18484" cy="2034"/>
          </a:xfrm>
        </p:grpSpPr>
        <p:pic>
          <p:nvPicPr>
            <p:cNvPr id="6" name="图片 5" descr="考点3字"/>
            <p:cNvPicPr>
              <a:picLocks noChangeAspect="1"/>
            </p:cNvPicPr>
            <p:nvPr/>
          </p:nvPicPr>
          <p:blipFill>
            <a:blip r:embed="rId2"/>
            <a:stretch>
              <a:fillRect/>
            </a:stretch>
          </p:blipFill>
          <p:spPr>
            <a:xfrm>
              <a:off x="87" y="3275"/>
              <a:ext cx="3418" cy="761"/>
            </a:xfrm>
            <a:prstGeom prst="rect">
              <a:avLst/>
            </a:prstGeom>
          </p:spPr>
        </p:pic>
        <p:grpSp>
          <p:nvGrpSpPr>
            <p:cNvPr id="3" name="组合 2"/>
            <p:cNvGrpSpPr/>
            <p:nvPr/>
          </p:nvGrpSpPr>
          <p:grpSpPr>
            <a:xfrm>
              <a:off x="160" y="2929"/>
              <a:ext cx="18411" cy="2034"/>
              <a:chOff x="273" y="2929"/>
              <a:chExt cx="18411" cy="2034"/>
            </a:xfrm>
          </p:grpSpPr>
          <p:sp>
            <p:nvSpPr>
              <p:cNvPr id="20481" name="文本框 4"/>
              <p:cNvSpPr txBox="1"/>
              <p:nvPr/>
            </p:nvSpPr>
            <p:spPr>
              <a:xfrm>
                <a:off x="3894" y="2929"/>
                <a:ext cx="14790" cy="2034"/>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长度、时间、速度的估测</a:t>
                </a:r>
                <a:r>
                  <a:rPr sz="2400" dirty="0">
                    <a:latin typeface="Times New Roman" panose="02020603050405020304" pitchFamily="18" charset="0"/>
                    <a:ea typeface="宋体" panose="02010600030101010101" pitchFamily="2" charset="-122"/>
                    <a:cs typeface="Times New Roman" panose="02020603050405020304" pitchFamily="18" charset="0"/>
                  </a:rPr>
                  <a:t>(每年必考：长度4次，速度1次，时间2次， 频率1次)</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46"/>
                <a:ext cx="3110" cy="822"/>
                <a:chOff x="6025" y="8865"/>
                <a:chExt cx="3310" cy="877"/>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grpSp>
        <p:nvGrpSpPr>
          <p:cNvPr id="22533" name="组合 5"/>
          <p:cNvGrpSpPr/>
          <p:nvPr/>
        </p:nvGrpSpPr>
        <p:grpSpPr>
          <a:xfrm>
            <a:off x="762953" y="2956256"/>
            <a:ext cx="1943100" cy="479081"/>
            <a:chOff x="2582" y="1619"/>
            <a:chExt cx="3060" cy="754"/>
          </a:xfrm>
        </p:grpSpPr>
        <p:pic>
          <p:nvPicPr>
            <p:cNvPr id="22534" name="图片 2" descr="三级标"/>
            <p:cNvPicPr>
              <a:picLocks noChangeAspect="1"/>
            </p:cNvPicPr>
            <p:nvPr/>
          </p:nvPicPr>
          <p:blipFill>
            <a:blip r:embed="rId3"/>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631190" y="3363595"/>
            <a:ext cx="1093660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判断下列估测是否符合实际</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)门的高度约为</a:t>
            </a:r>
            <a:r>
              <a:rPr lang="en-US" sz="2400">
                <a:latin typeface="Times New Roman" panose="02020603050405020304" pitchFamily="18" charset="0"/>
                <a:ea typeface="宋体" panose="02010600030101010101" pitchFamily="2" charset="-122"/>
                <a:cs typeface="Times New Roman" panose="02020603050405020304" pitchFamily="18" charset="0"/>
              </a:rPr>
              <a:t>4 m</a:t>
            </a:r>
            <a:r>
              <a:rPr lang="zh-CN" sz="2400">
                <a:latin typeface="Times New Roman" panose="02020603050405020304" pitchFamily="18" charset="0"/>
                <a:ea typeface="宋体" panose="02010600030101010101" pitchFamily="2" charset="-122"/>
                <a:cs typeface="Times New Roman" panose="02020603050405020304" pitchFamily="18" charset="0"/>
              </a:rPr>
              <a:t>(　　)(</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)人的平均身高约为</a:t>
            </a:r>
            <a:r>
              <a:rPr lang="en-US" sz="2400">
                <a:latin typeface="Times New Roman" panose="02020603050405020304" pitchFamily="18" charset="0"/>
                <a:ea typeface="宋体" panose="02010600030101010101" pitchFamily="2" charset="-122"/>
                <a:cs typeface="Times New Roman" panose="02020603050405020304" pitchFamily="18" charset="0"/>
              </a:rPr>
              <a:t>1.7 dm</a:t>
            </a:r>
            <a:r>
              <a:rPr lang="zh-CN" sz="2400">
                <a:latin typeface="Times New Roman" panose="02020603050405020304" pitchFamily="18" charset="0"/>
                <a:ea typeface="宋体" panose="02010600030101010101" pitchFamily="2" charset="-122"/>
                <a:cs typeface="Times New Roman" panose="02020603050405020304" pitchFamily="18" charset="0"/>
              </a:rPr>
              <a:t>(　　)(</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)人的平均手掌宽约为</a:t>
            </a:r>
            <a:r>
              <a:rPr lang="en-US" sz="2400">
                <a:latin typeface="Times New Roman" panose="02020603050405020304" pitchFamily="18" charset="0"/>
                <a:ea typeface="宋体" panose="02010600030101010101" pitchFamily="2" charset="-122"/>
                <a:cs typeface="Times New Roman" panose="02020603050405020304" pitchFamily="18" charset="0"/>
              </a:rPr>
              <a:t>10 cm</a:t>
            </a:r>
            <a:r>
              <a:rPr lang="zh-CN" sz="2400">
                <a:latin typeface="Times New Roman" panose="02020603050405020304" pitchFamily="18" charset="0"/>
                <a:ea typeface="宋体" panose="02010600030101010101" pitchFamily="2" charset="-122"/>
                <a:cs typeface="Times New Roman" panose="02020603050405020304" pitchFamily="18" charset="0"/>
              </a:rPr>
              <a:t>(　　)(</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)你考试所用的答题卡的宽度约 </a:t>
            </a:r>
            <a:r>
              <a:rPr lang="en-US" sz="2400">
                <a:latin typeface="Times New Roman" panose="02020603050405020304" pitchFamily="18" charset="0"/>
                <a:cs typeface="Times New Roman" panose="02020603050405020304" pitchFamily="18" charset="0"/>
              </a:rPr>
              <a:t>30 dm</a:t>
            </a:r>
            <a:r>
              <a:rPr lang="zh-CN"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a:latin typeface="Times New Roman" panose="02020603050405020304" pitchFamily="18" charset="0"/>
              <a:cs typeface="Times New Roman" panose="02020603050405020304" pitchFamily="18" charset="0"/>
            </a:endParaRPr>
          </a:p>
        </p:txBody>
      </p:sp>
      <p:sp>
        <p:nvSpPr>
          <p:cNvPr id="5" name="文本框 4"/>
          <p:cNvSpPr txBox="1"/>
          <p:nvPr/>
        </p:nvSpPr>
        <p:spPr>
          <a:xfrm>
            <a:off x="4897120" y="5205730"/>
            <a:ext cx="4806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14" name="文本框 13"/>
          <p:cNvSpPr txBox="1"/>
          <p:nvPr/>
        </p:nvSpPr>
        <p:spPr>
          <a:xfrm>
            <a:off x="3621405" y="4104005"/>
            <a:ext cx="5810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
        <p:nvSpPr>
          <p:cNvPr id="15" name="文本框 14"/>
          <p:cNvSpPr txBox="1"/>
          <p:nvPr/>
        </p:nvSpPr>
        <p:spPr>
          <a:xfrm>
            <a:off x="4585335" y="4673600"/>
            <a:ext cx="5810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
        <p:nvSpPr>
          <p:cNvPr id="16" name="文本框 15"/>
          <p:cNvSpPr txBox="1"/>
          <p:nvPr/>
        </p:nvSpPr>
        <p:spPr>
          <a:xfrm>
            <a:off x="6126480" y="5737860"/>
            <a:ext cx="5810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2225675" y="2216150"/>
            <a:ext cx="8815070"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)我国国歌演奏一遍的时间约为</a:t>
            </a:r>
            <a:r>
              <a:rPr lang="en-US" sz="2400">
                <a:latin typeface="Times New Roman" panose="02020603050405020304" pitchFamily="18" charset="0"/>
                <a:ea typeface="宋体" panose="02010600030101010101" pitchFamily="2" charset="-122"/>
                <a:cs typeface="Times New Roman" panose="02020603050405020304" pitchFamily="18" charset="0"/>
              </a:rPr>
              <a:t>5 s</a:t>
            </a:r>
            <a:r>
              <a:rPr lang="zh-CN" sz="2400">
                <a:latin typeface="Times New Roman" panose="02020603050405020304" pitchFamily="18" charset="0"/>
                <a:ea typeface="宋体" panose="02010600030101010101" pitchFamily="2" charset="-122"/>
                <a:cs typeface="Times New Roman" panose="02020603050405020304" pitchFamily="18" charset="0"/>
              </a:rPr>
              <a:t>(　　)(</a:t>
            </a: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)你正常呼吸一次所用的时间约</a:t>
            </a:r>
            <a:r>
              <a:rPr lang="en-US" sz="2400">
                <a:latin typeface="Times New Roman" panose="02020603050405020304" pitchFamily="18" charset="0"/>
                <a:ea typeface="宋体" panose="02010600030101010101" pitchFamily="2" charset="-122"/>
                <a:cs typeface="Times New Roman" panose="02020603050405020304" pitchFamily="18" charset="0"/>
              </a:rPr>
              <a:t>1 min</a:t>
            </a:r>
            <a:r>
              <a:rPr lang="zh-CN" sz="2400">
                <a:latin typeface="Times New Roman" panose="02020603050405020304" pitchFamily="18" charset="0"/>
                <a:ea typeface="宋体" panose="02010600030101010101" pitchFamily="2" charset="-122"/>
                <a:cs typeface="Times New Roman" panose="02020603050405020304" pitchFamily="18" charset="0"/>
              </a:rPr>
              <a:t>(　　)(</a:t>
            </a: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)学生在校园内步行的速度是</a:t>
            </a:r>
            <a:r>
              <a:rPr lang="en-US" sz="2400">
                <a:latin typeface="Times New Roman" panose="02020603050405020304" pitchFamily="18" charset="0"/>
                <a:ea typeface="宋体" panose="02010600030101010101" pitchFamily="2" charset="-122"/>
                <a:cs typeface="Times New Roman" panose="02020603050405020304" pitchFamily="18" charset="0"/>
              </a:rPr>
              <a:t>5 m/s</a:t>
            </a:r>
            <a:r>
              <a:rPr lang="zh-CN" sz="2400">
                <a:latin typeface="Times New Roman" panose="02020603050405020304" pitchFamily="18" charset="0"/>
                <a:ea typeface="宋体" panose="02010600030101010101" pitchFamily="2" charset="-122"/>
                <a:cs typeface="Times New Roman" panose="02020603050405020304" pitchFamily="18" charset="0"/>
              </a:rPr>
              <a:t>(　　)(</a:t>
            </a: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)书桌上的橡皮掉到地面所用的时间为</a:t>
            </a:r>
            <a:r>
              <a:rPr lang="en-US" sz="2400">
                <a:latin typeface="Times New Roman" panose="02020603050405020304" pitchFamily="18" charset="0"/>
                <a:ea typeface="宋体" panose="02010600030101010101" pitchFamily="2" charset="-122"/>
                <a:cs typeface="Times New Roman" panose="02020603050405020304" pitchFamily="18" charset="0"/>
              </a:rPr>
              <a:t>5 s</a:t>
            </a:r>
            <a:r>
              <a:rPr lang="zh-CN" sz="2400">
                <a:latin typeface="Times New Roman" panose="02020603050405020304" pitchFamily="18" charset="0"/>
                <a:ea typeface="宋体" panose="02010600030101010101" pitchFamily="2" charset="-122"/>
                <a:cs typeface="Times New Roman" panose="02020603050405020304" pitchFamily="18" charset="0"/>
              </a:rPr>
              <a:t>(　　)(</a:t>
            </a:r>
            <a:r>
              <a:rPr lang="en-US" sz="2400">
                <a:latin typeface="Times New Roman" panose="02020603050405020304" pitchFamily="18" charset="0"/>
                <a:ea typeface="宋体" panose="02010600030101010101" pitchFamily="2" charset="-122"/>
                <a:cs typeface="Times New Roman" panose="02020603050405020304" pitchFamily="18" charset="0"/>
              </a:rPr>
              <a:t>9</a:t>
            </a:r>
            <a:r>
              <a:rPr lang="zh-CN" sz="2400">
                <a:latin typeface="Times New Roman" panose="02020603050405020304" pitchFamily="18" charset="0"/>
                <a:ea typeface="宋体" panose="02010600030101010101" pitchFamily="2" charset="-122"/>
                <a:cs typeface="Times New Roman" panose="02020603050405020304" pitchFamily="18" charset="0"/>
              </a:rPr>
              <a:t>)高铁列车的速度可达到</a:t>
            </a:r>
            <a:r>
              <a:rPr lang="en-US" sz="2400">
                <a:latin typeface="Times New Roman" panose="02020603050405020304" pitchFamily="18" charset="0"/>
                <a:ea typeface="宋体" panose="02010600030101010101" pitchFamily="2" charset="-122"/>
                <a:cs typeface="Times New Roman" panose="02020603050405020304" pitchFamily="18" charset="0"/>
              </a:rPr>
              <a:t>1 000 km/h</a:t>
            </a:r>
            <a:r>
              <a:rPr lang="zh-CN" sz="2400">
                <a:latin typeface="Times New Roman" panose="02020603050405020304" pitchFamily="18" charset="0"/>
                <a:ea typeface="宋体" panose="02010600030101010101" pitchFamily="2" charset="-122"/>
                <a:cs typeface="Times New Roman" panose="02020603050405020304" pitchFamily="18" charset="0"/>
              </a:rPr>
              <a:t>(　　)</a:t>
            </a:r>
            <a:endParaRPr lang="zh-CN" altLang="en-US">
              <a:latin typeface="Times New Roman" panose="02020603050405020304" pitchFamily="18" charset="0"/>
              <a:cs typeface="Times New Roman" panose="02020603050405020304" pitchFamily="18" charset="0"/>
            </a:endParaRPr>
          </a:p>
        </p:txBody>
      </p:sp>
      <p:sp>
        <p:nvSpPr>
          <p:cNvPr id="14" name="文本框 13"/>
          <p:cNvSpPr txBox="1"/>
          <p:nvPr/>
        </p:nvSpPr>
        <p:spPr>
          <a:xfrm>
            <a:off x="7185660" y="2383155"/>
            <a:ext cx="42608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
        <p:nvSpPr>
          <p:cNvPr id="2" name="文本框 1"/>
          <p:cNvSpPr txBox="1"/>
          <p:nvPr/>
        </p:nvSpPr>
        <p:spPr>
          <a:xfrm>
            <a:off x="7500620" y="2956560"/>
            <a:ext cx="5810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
        <p:nvSpPr>
          <p:cNvPr id="4" name="文本框 3"/>
          <p:cNvSpPr txBox="1"/>
          <p:nvPr/>
        </p:nvSpPr>
        <p:spPr>
          <a:xfrm>
            <a:off x="7102475" y="3488690"/>
            <a:ext cx="5810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
        <p:nvSpPr>
          <p:cNvPr id="5" name="文本框 4"/>
          <p:cNvSpPr txBox="1"/>
          <p:nvPr/>
        </p:nvSpPr>
        <p:spPr>
          <a:xfrm>
            <a:off x="8009890" y="4021455"/>
            <a:ext cx="5810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
        <p:nvSpPr>
          <p:cNvPr id="8" name="文本框 7"/>
          <p:cNvSpPr txBox="1"/>
          <p:nvPr/>
        </p:nvSpPr>
        <p:spPr>
          <a:xfrm>
            <a:off x="7257415" y="4553585"/>
            <a:ext cx="5810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a:t>
            </a:r>
            <a:endParaRPr lang="zh-CN"/>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P spid="4" grpId="0"/>
      <p:bldP spid="5"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6" name="组合 25"/>
          <p:cNvGrpSpPr/>
          <p:nvPr/>
        </p:nvGrpSpPr>
        <p:grpSpPr>
          <a:xfrm>
            <a:off x="10047923" y="4490720"/>
            <a:ext cx="1620520" cy="1005840"/>
            <a:chOff x="15822" y="7072"/>
            <a:chExt cx="2552" cy="1584"/>
          </a:xfrm>
        </p:grpSpPr>
        <p:sp>
          <p:nvSpPr>
            <p:cNvPr id="193" name="MMConnector"/>
            <p:cNvSpPr/>
            <p:nvPr/>
          </p:nvSpPr>
          <p:spPr>
            <a:xfrm>
              <a:off x="15822" y="7072"/>
              <a:ext cx="572" cy="1585"/>
            </a:xfrm>
            <a:custGeom>
              <a:avLst/>
              <a:gdLst/>
              <a:ahLst/>
              <a:cxnLst/>
              <a:pathLst>
                <a:path w="250789" h="527250" fill="none">
                  <a:moveTo>
                    <a:pt x="-125394" y="-263625"/>
                  </a:moveTo>
                  <a:cubicBezTo>
                    <a:pt x="30216" y="-263625"/>
                    <a:pt x="-78865" y="263625"/>
                    <a:pt x="125394" y="263625"/>
                  </a:cubicBezTo>
                </a:path>
              </a:pathLst>
            </a:custGeom>
            <a:noFill/>
            <a:ln w="15200" cap="rnd">
              <a:solidFill>
                <a:schemeClr val="accent4"/>
              </a:solidFill>
              <a:round/>
            </a:ln>
          </p:spPr>
        </p:sp>
        <p:sp>
          <p:nvSpPr>
            <p:cNvPr id="192" name="SubTopic"/>
            <p:cNvSpPr/>
            <p:nvPr/>
          </p:nvSpPr>
          <p:spPr>
            <a:xfrm>
              <a:off x="16000" y="7370"/>
              <a:ext cx="237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变速直线运动</a:t>
              </a:r>
              <a:endParaRPr sz="2400">
                <a:solidFill>
                  <a:srgbClr val="303030"/>
                </a:solidFill>
                <a:latin typeface="宋体" panose="02010600030101010101" pitchFamily="2" charset="-122"/>
              </a:endParaRPr>
            </a:p>
          </p:txBody>
        </p:sp>
      </p:grpSp>
      <p:sp>
        <p:nvSpPr>
          <p:cNvPr id="101" name="MainIdea"/>
          <p:cNvSpPr/>
          <p:nvPr/>
        </p:nvSpPr>
        <p:spPr>
          <a:xfrm>
            <a:off x="5402263" y="3398520"/>
            <a:ext cx="2106930" cy="104394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chemeClr val="accent4"/>
            </a:solidFill>
            <a:round/>
          </a:ln>
        </p:spPr>
        <p:txBody>
          <a:bodyPr wrap="none" lIns="0" tIns="0" rIns="0" bIns="22500" rtlCol="0" anchor="ctr"/>
          <a:p>
            <a:pPr algn="ctr">
              <a:lnSpc>
                <a:spcPct val="100000"/>
              </a:lnSpc>
            </a:pPr>
            <a:r>
              <a:rPr sz="2400" b="1">
                <a:solidFill>
                  <a:srgbClr val="454545"/>
                </a:solidFill>
                <a:latin typeface="方正粗黑宋简体" panose="02000000000000000000" charset="-122"/>
              </a:rPr>
              <a:t>机械运动</a:t>
            </a:r>
            <a:endParaRPr sz="2400" b="1">
              <a:solidFill>
                <a:srgbClr val="454545"/>
              </a:solidFill>
              <a:latin typeface="方正粗黑宋简体" panose="02000000000000000000" charset="-122"/>
            </a:endParaRPr>
          </a:p>
        </p:txBody>
      </p:sp>
      <p:grpSp>
        <p:nvGrpSpPr>
          <p:cNvPr id="18" name="组合 17"/>
          <p:cNvGrpSpPr/>
          <p:nvPr/>
        </p:nvGrpSpPr>
        <p:grpSpPr>
          <a:xfrm>
            <a:off x="7559993" y="2029460"/>
            <a:ext cx="2230120" cy="2235200"/>
            <a:chOff x="11904" y="3196"/>
            <a:chExt cx="3512" cy="3520"/>
          </a:xfrm>
          <a:solidFill>
            <a:schemeClr val="accent4"/>
          </a:solidFill>
        </p:grpSpPr>
        <p:sp>
          <p:nvSpPr>
            <p:cNvPr id="103" name="MMConnector"/>
            <p:cNvSpPr/>
            <p:nvPr/>
          </p:nvSpPr>
          <p:spPr>
            <a:xfrm>
              <a:off x="11904" y="4908"/>
              <a:ext cx="1371" cy="1808"/>
            </a:xfrm>
            <a:custGeom>
              <a:avLst/>
              <a:gdLst/>
              <a:ahLst/>
              <a:cxnLst/>
              <a:pathLst>
                <a:path w="941829" h="601722">
                  <a:moveTo>
                    <a:pt x="-196268" y="160345"/>
                  </a:moveTo>
                  <a:cubicBezTo>
                    <a:pt x="-210843" y="172770"/>
                    <a:pt x="-212464" y="190343"/>
                    <a:pt x="-202851" y="201371"/>
                  </a:cubicBezTo>
                  <a:cubicBezTo>
                    <a:pt x="-193237" y="212399"/>
                    <a:pt x="-175382" y="213440"/>
                    <a:pt x="-161310" y="200448"/>
                  </a:cubicBezTo>
                  <a:cubicBezTo>
                    <a:pt x="-148089" y="188241"/>
                    <a:pt x="-134867" y="176034"/>
                    <a:pt x="-121881" y="163638"/>
                  </a:cubicBezTo>
                  <a:cubicBezTo>
                    <a:pt x="-108895" y="151242"/>
                    <a:pt x="-96144" y="138657"/>
                    <a:pt x="-83517" y="125989"/>
                  </a:cubicBezTo>
                  <a:cubicBezTo>
                    <a:pt x="-70889" y="113321"/>
                    <a:pt x="-58383" y="100570"/>
                    <a:pt x="-45979" y="87759"/>
                  </a:cubicBezTo>
                  <a:cubicBezTo>
                    <a:pt x="-33575" y="74947"/>
                    <a:pt x="-21272" y="62074"/>
                    <a:pt x="-9024" y="49182"/>
                  </a:cubicBezTo>
                  <a:cubicBezTo>
                    <a:pt x="3224" y="36290"/>
                    <a:pt x="15417" y="23378"/>
                    <a:pt x="27593" y="10481"/>
                  </a:cubicBezTo>
                  <a:cubicBezTo>
                    <a:pt x="39770" y="-2416"/>
                    <a:pt x="51931" y="-15299"/>
                    <a:pt x="64117" y="-28130"/>
                  </a:cubicBezTo>
                  <a:cubicBezTo>
                    <a:pt x="76304" y="-40961"/>
                    <a:pt x="88515" y="-53741"/>
                    <a:pt x="100791" y="-66434"/>
                  </a:cubicBezTo>
                  <a:cubicBezTo>
                    <a:pt x="113068" y="-79126"/>
                    <a:pt x="125409" y="-91731"/>
                    <a:pt x="137855" y="-104208"/>
                  </a:cubicBezTo>
                  <a:cubicBezTo>
                    <a:pt x="150302" y="-116686"/>
                    <a:pt x="162853" y="-129036"/>
                    <a:pt x="175547" y="-141216"/>
                  </a:cubicBezTo>
                  <a:cubicBezTo>
                    <a:pt x="188242" y="-153395"/>
                    <a:pt x="201079" y="-165405"/>
                    <a:pt x="214097" y="-177197"/>
                  </a:cubicBezTo>
                  <a:cubicBezTo>
                    <a:pt x="227114" y="-188990"/>
                    <a:pt x="240312" y="-200565"/>
                    <a:pt x="253723" y="-211870"/>
                  </a:cubicBezTo>
                  <a:cubicBezTo>
                    <a:pt x="267134" y="-223176"/>
                    <a:pt x="280758" y="-234212"/>
                    <a:pt x="294625" y="-244923"/>
                  </a:cubicBezTo>
                  <a:cubicBezTo>
                    <a:pt x="308491" y="-255633"/>
                    <a:pt x="322600" y="-266018"/>
                    <a:pt x="336971" y="-276016"/>
                  </a:cubicBezTo>
                  <a:cubicBezTo>
                    <a:pt x="351342" y="-286015"/>
                    <a:pt x="365976" y="-295627"/>
                    <a:pt x="380885" y="-304792"/>
                  </a:cubicBezTo>
                  <a:cubicBezTo>
                    <a:pt x="395793" y="-313956"/>
                    <a:pt x="410977" y="-322674"/>
                    <a:pt x="426430" y="-330884"/>
                  </a:cubicBezTo>
                  <a:cubicBezTo>
                    <a:pt x="441884" y="-339095"/>
                    <a:pt x="457609" y="-346798"/>
                    <a:pt x="473597" y="-353944"/>
                  </a:cubicBezTo>
                  <a:cubicBezTo>
                    <a:pt x="489586" y="-361090"/>
                    <a:pt x="505838" y="-367678"/>
                    <a:pt x="522294" y="-373668"/>
                  </a:cubicBezTo>
                  <a:cubicBezTo>
                    <a:pt x="538749" y="-379658"/>
                    <a:pt x="555409" y="-385049"/>
                    <a:pt x="572350" y="-389825"/>
                  </a:cubicBezTo>
                  <a:cubicBezTo>
                    <a:pt x="589291" y="-394600"/>
                    <a:pt x="606514" y="-398759"/>
                    <a:pt x="623532" y="-402281"/>
                  </a:cubicBezTo>
                  <a:cubicBezTo>
                    <a:pt x="640551" y="-405802"/>
                    <a:pt x="657365" y="-408687"/>
                    <a:pt x="675571" y="-411011"/>
                  </a:cubicBezTo>
                  <a:cubicBezTo>
                    <a:pt x="693776" y="-413336"/>
                    <a:pt x="713373" y="-415101"/>
                    <a:pt x="728183" y="-416094"/>
                  </a:cubicBezTo>
                  <a:cubicBezTo>
                    <a:pt x="742994" y="-417086"/>
                    <a:pt x="753017" y="-417306"/>
                    <a:pt x="763040" y="-417525"/>
                  </a:cubicBezTo>
                  <a:cubicBezTo>
                    <a:pt x="765775" y="-417585"/>
                    <a:pt x="767600" y="-419235"/>
                    <a:pt x="767600" y="-421325"/>
                  </a:cubicBezTo>
                  <a:cubicBezTo>
                    <a:pt x="767600" y="-423415"/>
                    <a:pt x="765776" y="-425077"/>
                    <a:pt x="763040" y="-425125"/>
                  </a:cubicBezTo>
                  <a:cubicBezTo>
                    <a:pt x="752924" y="-425304"/>
                    <a:pt x="742808" y="-425483"/>
                    <a:pt x="727800" y="-425073"/>
                  </a:cubicBezTo>
                  <a:cubicBezTo>
                    <a:pt x="712792" y="-424662"/>
                    <a:pt x="692892" y="-423662"/>
                    <a:pt x="674344" y="-422036"/>
                  </a:cubicBezTo>
                  <a:cubicBezTo>
                    <a:pt x="655796" y="-420410"/>
                    <a:pt x="638599" y="-418158"/>
                    <a:pt x="621141" y="-415260"/>
                  </a:cubicBezTo>
                  <a:cubicBezTo>
                    <a:pt x="603683" y="-412363"/>
                    <a:pt x="585965" y="-408821"/>
                    <a:pt x="568483" y="-404631"/>
                  </a:cubicBezTo>
                  <a:cubicBezTo>
                    <a:pt x="551000" y="-400442"/>
                    <a:pt x="533754" y="-395607"/>
                    <a:pt x="516672" y="-390144"/>
                  </a:cubicBezTo>
                  <a:cubicBezTo>
                    <a:pt x="499590" y="-384682"/>
                    <a:pt x="482673" y="-378592"/>
                    <a:pt x="465992" y="-371915"/>
                  </a:cubicBezTo>
                  <a:cubicBezTo>
                    <a:pt x="449310" y="-365238"/>
                    <a:pt x="432865" y="-357974"/>
                    <a:pt x="416672" y="-350176"/>
                  </a:cubicBezTo>
                  <a:cubicBezTo>
                    <a:pt x="400480" y="-342378"/>
                    <a:pt x="384540" y="-334048"/>
                    <a:pt x="368868" y="-325248"/>
                  </a:cubicBezTo>
                  <a:cubicBezTo>
                    <a:pt x="353195" y="-316449"/>
                    <a:pt x="337790" y="-307180"/>
                    <a:pt x="322647" y="-297511"/>
                  </a:cubicBezTo>
                  <a:cubicBezTo>
                    <a:pt x="307504" y="-287842"/>
                    <a:pt x="292625" y="-277772"/>
                    <a:pt x="277994" y="-267369"/>
                  </a:cubicBezTo>
                  <a:cubicBezTo>
                    <a:pt x="263363" y="-256966"/>
                    <a:pt x="248981" y="-246229"/>
                    <a:pt x="234824" y="-235222"/>
                  </a:cubicBezTo>
                  <a:cubicBezTo>
                    <a:pt x="220666" y="-224214"/>
                    <a:pt x="206733" y="-212937"/>
                    <a:pt x="192995" y="-201448"/>
                  </a:cubicBezTo>
                  <a:cubicBezTo>
                    <a:pt x="179257" y="-189959"/>
                    <a:pt x="165714" y="-178259"/>
                    <a:pt x="152331" y="-166399"/>
                  </a:cubicBezTo>
                  <a:cubicBezTo>
                    <a:pt x="138949" y="-154539"/>
                    <a:pt x="125728" y="-142521"/>
                    <a:pt x="112631" y="-130392"/>
                  </a:cubicBezTo>
                  <a:cubicBezTo>
                    <a:pt x="99535" y="-118263"/>
                    <a:pt x="86564" y="-106024"/>
                    <a:pt x="73681" y="-93718"/>
                  </a:cubicBezTo>
                  <a:cubicBezTo>
                    <a:pt x="60799" y="-81413"/>
                    <a:pt x="48004" y="-69041"/>
                    <a:pt x="35261" y="-56644"/>
                  </a:cubicBezTo>
                  <a:cubicBezTo>
                    <a:pt x="22519" y="-44248"/>
                    <a:pt x="9827" y="-31827"/>
                    <a:pt x="-2850" y="-19423"/>
                  </a:cubicBezTo>
                  <a:cubicBezTo>
                    <a:pt x="-15527" y="-7018"/>
                    <a:pt x="-28189" y="5370"/>
                    <a:pt x="-40872" y="17704"/>
                  </a:cubicBezTo>
                  <a:cubicBezTo>
                    <a:pt x="-53554" y="30038"/>
                    <a:pt x="-66258" y="42318"/>
                    <a:pt x="-79020" y="54496"/>
                  </a:cubicBezTo>
                  <a:cubicBezTo>
                    <a:pt x="-91782" y="66674"/>
                    <a:pt x="-104603" y="78752"/>
                    <a:pt x="-117503" y="90707"/>
                  </a:cubicBezTo>
                  <a:cubicBezTo>
                    <a:pt x="-130404" y="102662"/>
                    <a:pt x="-143383" y="114494"/>
                    <a:pt x="-156523" y="126080"/>
                  </a:cubicBezTo>
                  <a:cubicBezTo>
                    <a:pt x="-169664" y="137666"/>
                    <a:pt x="-182966" y="149006"/>
                    <a:pt x="-196268" y="160345"/>
                  </a:cubicBezTo>
                  <a:close/>
                </a:path>
              </a:pathLst>
            </a:custGeom>
            <a:grpFill/>
            <a:ln w="7600" cap="rnd">
              <a:solidFill>
                <a:schemeClr val="accent4"/>
              </a:solidFill>
              <a:round/>
            </a:ln>
          </p:spPr>
        </p:sp>
        <p:sp>
          <p:nvSpPr>
            <p:cNvPr id="102" name="MainTopic"/>
            <p:cNvSpPr/>
            <p:nvPr/>
          </p:nvSpPr>
          <p:spPr>
            <a:xfrm>
              <a:off x="13078" y="3196"/>
              <a:ext cx="2338" cy="891"/>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a:extLst>
              <a:ext uri="{909E8E84-426E-40DD-AFC4-6F175D3DCCD1}">
                <a14:hiddenFill xmlns:a14="http://schemas.microsoft.com/office/drawing/2010/main">
                  <a:grpFill/>
                </a14:hiddenFill>
              </a:ext>
            </a:extLst>
          </p:spPr>
          <p:txBody>
            <a:bodyPr wrap="none" lIns="0" tIns="0" rIns="0" bIns="22500" rtlCol="0" anchor="ctr"/>
            <a:p>
              <a:pPr algn="ctr">
                <a:lnSpc>
                  <a:spcPct val="100000"/>
                </a:lnSpc>
              </a:pPr>
              <a:r>
                <a:rPr sz="2400">
                  <a:solidFill>
                    <a:srgbClr val="303030"/>
                  </a:solidFill>
                  <a:latin typeface="宋体" panose="02010600030101010101" pitchFamily="2" charset="-122"/>
                  <a:hlinkClick r:id="rId1" action="ppaction://hlinksldjump"/>
                </a:rPr>
                <a:t>运动的描述</a:t>
              </a:r>
              <a:endParaRPr sz="2400">
                <a:solidFill>
                  <a:srgbClr val="303030"/>
                </a:solidFill>
                <a:latin typeface="宋体" panose="02010600030101010101" pitchFamily="2" charset="-122"/>
              </a:endParaRPr>
            </a:p>
          </p:txBody>
        </p:sp>
      </p:grpSp>
      <p:grpSp>
        <p:nvGrpSpPr>
          <p:cNvPr id="21" name="组合 20"/>
          <p:cNvGrpSpPr/>
          <p:nvPr/>
        </p:nvGrpSpPr>
        <p:grpSpPr>
          <a:xfrm>
            <a:off x="7559993" y="3576320"/>
            <a:ext cx="2277110" cy="883920"/>
            <a:chOff x="11904" y="5632"/>
            <a:chExt cx="3586" cy="1392"/>
          </a:xfrm>
        </p:grpSpPr>
        <p:sp>
          <p:nvSpPr>
            <p:cNvPr id="105" name="MMConnector"/>
            <p:cNvSpPr/>
            <p:nvPr/>
          </p:nvSpPr>
          <p:spPr>
            <a:xfrm>
              <a:off x="11904" y="6251"/>
              <a:ext cx="828" cy="120"/>
            </a:xfrm>
            <a:custGeom>
              <a:avLst/>
              <a:gdLst/>
              <a:ahLst/>
              <a:cxnLst/>
              <a:pathLst>
                <a:path w="798776" h="30387">
                  <a:moveTo>
                    <a:pt x="-34415" y="-31303"/>
                  </a:moveTo>
                  <a:cubicBezTo>
                    <a:pt x="-53508" y="-32811"/>
                    <a:pt x="-66893" y="-20940"/>
                    <a:pt x="-67622" y="-6328"/>
                  </a:cubicBezTo>
                  <a:cubicBezTo>
                    <a:pt x="-68351" y="8284"/>
                    <a:pt x="-56215" y="21413"/>
                    <a:pt x="-37068" y="21830"/>
                  </a:cubicBezTo>
                  <a:cubicBezTo>
                    <a:pt x="-19343" y="22216"/>
                    <a:pt x="-1618" y="22602"/>
                    <a:pt x="16109" y="23000"/>
                  </a:cubicBezTo>
                  <a:cubicBezTo>
                    <a:pt x="33837" y="23398"/>
                    <a:pt x="51568" y="23809"/>
                    <a:pt x="69300" y="24222"/>
                  </a:cubicBezTo>
                  <a:cubicBezTo>
                    <a:pt x="87032" y="24636"/>
                    <a:pt x="104767" y="25052"/>
                    <a:pt x="122504" y="25467"/>
                  </a:cubicBezTo>
                  <a:cubicBezTo>
                    <a:pt x="140240" y="25883"/>
                    <a:pt x="157979" y="26297"/>
                    <a:pt x="175720" y="26705"/>
                  </a:cubicBezTo>
                  <a:cubicBezTo>
                    <a:pt x="193462" y="27113"/>
                    <a:pt x="211205" y="27514"/>
                    <a:pt x="228950" y="27903"/>
                  </a:cubicBezTo>
                  <a:cubicBezTo>
                    <a:pt x="246695" y="28292"/>
                    <a:pt x="264442" y="28669"/>
                    <a:pt x="282191" y="29027"/>
                  </a:cubicBezTo>
                  <a:cubicBezTo>
                    <a:pt x="299940" y="29385"/>
                    <a:pt x="317691" y="29725"/>
                    <a:pt x="335444" y="30040"/>
                  </a:cubicBezTo>
                  <a:cubicBezTo>
                    <a:pt x="353196" y="30355"/>
                    <a:pt x="370951" y="30645"/>
                    <a:pt x="388706" y="30905"/>
                  </a:cubicBezTo>
                  <a:cubicBezTo>
                    <a:pt x="406462" y="31164"/>
                    <a:pt x="424219" y="31392"/>
                    <a:pt x="441977" y="31582"/>
                  </a:cubicBezTo>
                  <a:cubicBezTo>
                    <a:pt x="459734" y="31773"/>
                    <a:pt x="477492" y="31926"/>
                    <a:pt x="495253" y="32034"/>
                  </a:cubicBezTo>
                  <a:cubicBezTo>
                    <a:pt x="513013" y="32142"/>
                    <a:pt x="530776" y="32206"/>
                    <a:pt x="548531" y="32219"/>
                  </a:cubicBezTo>
                  <a:cubicBezTo>
                    <a:pt x="566286" y="32231"/>
                    <a:pt x="584034" y="32193"/>
                    <a:pt x="601809" y="32096"/>
                  </a:cubicBezTo>
                  <a:cubicBezTo>
                    <a:pt x="619583" y="31999"/>
                    <a:pt x="637385" y="31842"/>
                    <a:pt x="655081" y="31627"/>
                  </a:cubicBezTo>
                  <a:cubicBezTo>
                    <a:pt x="672776" y="31411"/>
                    <a:pt x="690367" y="31137"/>
                    <a:pt x="708342" y="30771"/>
                  </a:cubicBezTo>
                  <a:cubicBezTo>
                    <a:pt x="726316" y="30405"/>
                    <a:pt x="744675" y="29948"/>
                    <a:pt x="763034" y="29491"/>
                  </a:cubicBezTo>
                  <a:cubicBezTo>
                    <a:pt x="765769" y="29423"/>
                    <a:pt x="767594" y="27740"/>
                    <a:pt x="767594" y="25650"/>
                  </a:cubicBezTo>
                  <a:cubicBezTo>
                    <a:pt x="767594" y="23560"/>
                    <a:pt x="765769" y="21891"/>
                    <a:pt x="763034" y="21809"/>
                  </a:cubicBezTo>
                  <a:cubicBezTo>
                    <a:pt x="744703" y="21254"/>
                    <a:pt x="726372" y="20700"/>
                    <a:pt x="708433" y="20055"/>
                  </a:cubicBezTo>
                  <a:cubicBezTo>
                    <a:pt x="690495" y="19409"/>
                    <a:pt x="672949" y="18672"/>
                    <a:pt x="655303" y="17877"/>
                  </a:cubicBezTo>
                  <a:cubicBezTo>
                    <a:pt x="637657" y="17082"/>
                    <a:pt x="619910" y="16228"/>
                    <a:pt x="602196" y="15315"/>
                  </a:cubicBezTo>
                  <a:cubicBezTo>
                    <a:pt x="584481" y="14402"/>
                    <a:pt x="566797" y="13429"/>
                    <a:pt x="549110" y="12406"/>
                  </a:cubicBezTo>
                  <a:cubicBezTo>
                    <a:pt x="531422" y="11384"/>
                    <a:pt x="513730" y="10310"/>
                    <a:pt x="496043" y="9192"/>
                  </a:cubicBezTo>
                  <a:cubicBezTo>
                    <a:pt x="478355" y="8075"/>
                    <a:pt x="460673" y="6913"/>
                    <a:pt x="442991" y="5713"/>
                  </a:cubicBezTo>
                  <a:cubicBezTo>
                    <a:pt x="425310" y="4513"/>
                    <a:pt x="407630" y="3276"/>
                    <a:pt x="389952" y="2007"/>
                  </a:cubicBezTo>
                  <a:cubicBezTo>
                    <a:pt x="372274" y="739"/>
                    <a:pt x="354597" y="-561"/>
                    <a:pt x="336921" y="-1885"/>
                  </a:cubicBezTo>
                  <a:cubicBezTo>
                    <a:pt x="319245" y="-3209"/>
                    <a:pt x="301569" y="-4558"/>
                    <a:pt x="283894" y="-5925"/>
                  </a:cubicBezTo>
                  <a:cubicBezTo>
                    <a:pt x="266218" y="-7292"/>
                    <a:pt x="248542" y="-8678"/>
                    <a:pt x="230866" y="-10076"/>
                  </a:cubicBezTo>
                  <a:cubicBezTo>
                    <a:pt x="213190" y="-11474"/>
                    <a:pt x="195512" y="-12885"/>
                    <a:pt x="177834" y="-14302"/>
                  </a:cubicBezTo>
                  <a:cubicBezTo>
                    <a:pt x="160155" y="-15720"/>
                    <a:pt x="142475" y="-17144"/>
                    <a:pt x="124793" y="-18570"/>
                  </a:cubicBezTo>
                  <a:cubicBezTo>
                    <a:pt x="107111" y="-19995"/>
                    <a:pt x="89427" y="-21422"/>
                    <a:pt x="71740" y="-22846"/>
                  </a:cubicBezTo>
                  <a:cubicBezTo>
                    <a:pt x="54053" y="-24269"/>
                    <a:pt x="36365" y="-25691"/>
                    <a:pt x="18672" y="-27100"/>
                  </a:cubicBezTo>
                  <a:cubicBezTo>
                    <a:pt x="979" y="-28509"/>
                    <a:pt x="-16718" y="-29906"/>
                    <a:pt x="-34415" y="-31303"/>
                  </a:cubicBezTo>
                  <a:close/>
                </a:path>
              </a:pathLst>
            </a:custGeom>
            <a:solidFill>
              <a:schemeClr val="accent4"/>
            </a:solidFill>
            <a:ln w="7600" cap="rnd">
              <a:solidFill>
                <a:schemeClr val="accent4"/>
              </a:solidFill>
              <a:round/>
            </a:ln>
          </p:spPr>
        </p:sp>
        <p:sp>
          <p:nvSpPr>
            <p:cNvPr id="104" name="MainTopic"/>
            <p:cNvSpPr/>
            <p:nvPr/>
          </p:nvSpPr>
          <p:spPr>
            <a:xfrm>
              <a:off x="12734" y="5632"/>
              <a:ext cx="2756" cy="1393"/>
            </a:xfrm>
            <a:custGeom>
              <a:avLst/>
              <a:gdLst>
                <a:gd name="rtl" fmla="*/ 135280 w 959143"/>
                <a:gd name="rtt" fmla="*/ 71440 h 463600"/>
                <a:gd name="rtr" fmla="*/ 820824 w 959143"/>
                <a:gd name="rtb" fmla="*/ 405840 h 463600"/>
              </a:gdLst>
              <a:ahLst/>
              <a:cxnLst/>
              <a:rect l="rtl" t="rtt" r="rtr" b="rtb"/>
              <a:pathLst>
                <a:path w="959143" h="463600">
                  <a:moveTo>
                    <a:pt x="30400" y="0"/>
                  </a:moveTo>
                  <a:lnTo>
                    <a:pt x="928743" y="0"/>
                  </a:lnTo>
                  <a:cubicBezTo>
                    <a:pt x="945524" y="0"/>
                    <a:pt x="959143" y="13619"/>
                    <a:pt x="959143" y="30400"/>
                  </a:cubicBezTo>
                  <a:lnTo>
                    <a:pt x="959143" y="433200"/>
                  </a:lnTo>
                  <a:cubicBezTo>
                    <a:pt x="959143" y="449981"/>
                    <a:pt x="945524" y="463600"/>
                    <a:pt x="928743"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ctr">
                <a:lnSpc>
                  <a:spcPct val="100000"/>
                </a:lnSpc>
              </a:pPr>
              <a:r>
                <a:rPr sz="2400">
                  <a:solidFill>
                    <a:srgbClr val="303030"/>
                  </a:solidFill>
                  <a:latin typeface="宋体" panose="02010600030101010101" pitchFamily="2" charset="-122"/>
                  <a:hlinkClick r:id="rId2" action="ppaction://hlinksldjump"/>
                </a:rPr>
                <a:t>运动的快慢：速度</a:t>
              </a:r>
              <a:endParaRPr sz="2400">
                <a:solidFill>
                  <a:srgbClr val="303030"/>
                </a:solidFill>
                <a:latin typeface="宋体" panose="02010600030101010101" pitchFamily="2" charset="-122"/>
              </a:endParaRPr>
            </a:p>
          </p:txBody>
        </p:sp>
      </p:grpSp>
      <p:grpSp>
        <p:nvGrpSpPr>
          <p:cNvPr id="17" name="组合 16"/>
          <p:cNvGrpSpPr/>
          <p:nvPr/>
        </p:nvGrpSpPr>
        <p:grpSpPr>
          <a:xfrm>
            <a:off x="7488238" y="4773295"/>
            <a:ext cx="3913505" cy="1235710"/>
            <a:chOff x="11791" y="7517"/>
            <a:chExt cx="6163" cy="1946"/>
          </a:xfrm>
        </p:grpSpPr>
        <p:sp>
          <p:nvSpPr>
            <p:cNvPr id="107" name="MMConnector"/>
            <p:cNvSpPr/>
            <p:nvPr/>
          </p:nvSpPr>
          <p:spPr>
            <a:xfrm>
              <a:off x="11791" y="7517"/>
              <a:ext cx="1169" cy="1946"/>
            </a:xfrm>
            <a:custGeom>
              <a:avLst/>
              <a:gdLst/>
              <a:ahLst/>
              <a:cxnLst/>
              <a:pathLst>
                <a:path w="952482" h="647570">
                  <a:moveTo>
                    <a:pt x="-171436" y="-220175"/>
                  </a:moveTo>
                  <a:cubicBezTo>
                    <a:pt x="-185159" y="-233534"/>
                    <a:pt x="-203034" y="-232971"/>
                    <a:pt x="-212937" y="-222202"/>
                  </a:cubicBezTo>
                  <a:cubicBezTo>
                    <a:pt x="-222840" y="-211433"/>
                    <a:pt x="-221672" y="-193840"/>
                    <a:pt x="-207448" y="-181016"/>
                  </a:cubicBezTo>
                  <a:cubicBezTo>
                    <a:pt x="-194476" y="-169322"/>
                    <a:pt x="-181505" y="-157628"/>
                    <a:pt x="-168714" y="-145679"/>
                  </a:cubicBezTo>
                  <a:cubicBezTo>
                    <a:pt x="-155923" y="-133730"/>
                    <a:pt x="-143313" y="-121525"/>
                    <a:pt x="-130794" y="-109191"/>
                  </a:cubicBezTo>
                  <a:cubicBezTo>
                    <a:pt x="-118275" y="-96857"/>
                    <a:pt x="-105848" y="-84394"/>
                    <a:pt x="-93493" y="-71821"/>
                  </a:cubicBezTo>
                  <a:cubicBezTo>
                    <a:pt x="-81139" y="-59249"/>
                    <a:pt x="-68857" y="-46566"/>
                    <a:pt x="-56609" y="-33820"/>
                  </a:cubicBezTo>
                  <a:cubicBezTo>
                    <a:pt x="-44361" y="-21073"/>
                    <a:pt x="-32147" y="-8262"/>
                    <a:pt x="-19930" y="4577"/>
                  </a:cubicBezTo>
                  <a:cubicBezTo>
                    <a:pt x="-7714" y="17417"/>
                    <a:pt x="4504" y="30284"/>
                    <a:pt x="16760" y="43142"/>
                  </a:cubicBezTo>
                  <a:cubicBezTo>
                    <a:pt x="29016" y="56000"/>
                    <a:pt x="41311" y="68848"/>
                    <a:pt x="53682" y="81648"/>
                  </a:cubicBezTo>
                  <a:cubicBezTo>
                    <a:pt x="66053" y="94448"/>
                    <a:pt x="78500" y="107200"/>
                    <a:pt x="91059" y="119863"/>
                  </a:cubicBezTo>
                  <a:cubicBezTo>
                    <a:pt x="103619" y="132526"/>
                    <a:pt x="116293" y="145101"/>
                    <a:pt x="129116" y="157542"/>
                  </a:cubicBezTo>
                  <a:cubicBezTo>
                    <a:pt x="141940" y="169983"/>
                    <a:pt x="154914" y="182291"/>
                    <a:pt x="168075" y="194418"/>
                  </a:cubicBezTo>
                  <a:cubicBezTo>
                    <a:pt x="181236" y="206545"/>
                    <a:pt x="194583" y="218490"/>
                    <a:pt x="208151" y="230198"/>
                  </a:cubicBezTo>
                  <a:cubicBezTo>
                    <a:pt x="221719" y="241907"/>
                    <a:pt x="235507" y="253380"/>
                    <a:pt x="249545" y="264556"/>
                  </a:cubicBezTo>
                  <a:cubicBezTo>
                    <a:pt x="263583" y="275733"/>
                    <a:pt x="277870" y="286613"/>
                    <a:pt x="292430" y="297130"/>
                  </a:cubicBezTo>
                  <a:cubicBezTo>
                    <a:pt x="306989" y="307648"/>
                    <a:pt x="321821" y="317803"/>
                    <a:pt x="336936" y="327526"/>
                  </a:cubicBezTo>
                  <a:cubicBezTo>
                    <a:pt x="352052" y="337250"/>
                    <a:pt x="367451" y="346541"/>
                    <a:pt x="383135" y="355330"/>
                  </a:cubicBezTo>
                  <a:cubicBezTo>
                    <a:pt x="398818" y="364120"/>
                    <a:pt x="414785" y="372407"/>
                    <a:pt x="431015" y="380129"/>
                  </a:cubicBezTo>
                  <a:cubicBezTo>
                    <a:pt x="447245" y="387850"/>
                    <a:pt x="463739" y="395005"/>
                    <a:pt x="480478" y="401541"/>
                  </a:cubicBezTo>
                  <a:cubicBezTo>
                    <a:pt x="497218" y="408077"/>
                    <a:pt x="514204" y="413993"/>
                    <a:pt x="531333" y="419256"/>
                  </a:cubicBezTo>
                  <a:cubicBezTo>
                    <a:pt x="548462" y="424520"/>
                    <a:pt x="565734" y="429130"/>
                    <a:pt x="583314" y="433070"/>
                  </a:cubicBezTo>
                  <a:cubicBezTo>
                    <a:pt x="600893" y="437009"/>
                    <a:pt x="618780" y="440277"/>
                    <a:pt x="636108" y="442900"/>
                  </a:cubicBezTo>
                  <a:cubicBezTo>
                    <a:pt x="653436" y="445524"/>
                    <a:pt x="670205" y="447503"/>
                    <a:pt x="689395" y="448796"/>
                  </a:cubicBezTo>
                  <a:cubicBezTo>
                    <a:pt x="708586" y="450089"/>
                    <a:pt x="730197" y="450696"/>
                    <a:pt x="742875" y="450912"/>
                  </a:cubicBezTo>
                  <a:cubicBezTo>
                    <a:pt x="755553" y="451127"/>
                    <a:pt x="759296" y="450951"/>
                    <a:pt x="763040" y="450775"/>
                  </a:cubicBezTo>
                  <a:cubicBezTo>
                    <a:pt x="765773" y="450646"/>
                    <a:pt x="767600" y="449065"/>
                    <a:pt x="767600" y="446975"/>
                  </a:cubicBezTo>
                  <a:cubicBezTo>
                    <a:pt x="767600" y="444885"/>
                    <a:pt x="765776" y="443151"/>
                    <a:pt x="763040" y="443175"/>
                  </a:cubicBezTo>
                  <a:cubicBezTo>
                    <a:pt x="759322" y="443207"/>
                    <a:pt x="755603" y="443239"/>
                    <a:pt x="743081" y="442546"/>
                  </a:cubicBezTo>
                  <a:cubicBezTo>
                    <a:pt x="730560" y="441853"/>
                    <a:pt x="709235" y="440434"/>
                    <a:pt x="690364" y="438435"/>
                  </a:cubicBezTo>
                  <a:cubicBezTo>
                    <a:pt x="671494" y="436435"/>
                    <a:pt x="655077" y="433855"/>
                    <a:pt x="638161" y="430627"/>
                  </a:cubicBezTo>
                  <a:cubicBezTo>
                    <a:pt x="621244" y="427398"/>
                    <a:pt x="603828" y="423521"/>
                    <a:pt x="586766" y="419005"/>
                  </a:cubicBezTo>
                  <a:cubicBezTo>
                    <a:pt x="569705" y="414490"/>
                    <a:pt x="552998" y="409336"/>
                    <a:pt x="536476" y="403558"/>
                  </a:cubicBezTo>
                  <a:cubicBezTo>
                    <a:pt x="519954" y="397779"/>
                    <a:pt x="503616" y="391377"/>
                    <a:pt x="487556" y="384386"/>
                  </a:cubicBezTo>
                  <a:cubicBezTo>
                    <a:pt x="471495" y="377395"/>
                    <a:pt x="455712" y="369817"/>
                    <a:pt x="440212" y="361701"/>
                  </a:cubicBezTo>
                  <a:cubicBezTo>
                    <a:pt x="424712" y="353585"/>
                    <a:pt x="409495" y="344931"/>
                    <a:pt x="394571" y="335799"/>
                  </a:cubicBezTo>
                  <a:cubicBezTo>
                    <a:pt x="379648" y="326667"/>
                    <a:pt x="365018" y="317058"/>
                    <a:pt x="350673" y="307033"/>
                  </a:cubicBezTo>
                  <a:cubicBezTo>
                    <a:pt x="336328" y="297009"/>
                    <a:pt x="322269" y="286570"/>
                    <a:pt x="308477" y="275779"/>
                  </a:cubicBezTo>
                  <a:cubicBezTo>
                    <a:pt x="294684" y="264988"/>
                    <a:pt x="281158" y="253846"/>
                    <a:pt x="267873" y="242410"/>
                  </a:cubicBezTo>
                  <a:cubicBezTo>
                    <a:pt x="254587" y="230974"/>
                    <a:pt x="241541" y="219246"/>
                    <a:pt x="228702" y="207278"/>
                  </a:cubicBezTo>
                  <a:cubicBezTo>
                    <a:pt x="215863" y="195310"/>
                    <a:pt x="203231" y="183104"/>
                    <a:pt x="190770" y="170707"/>
                  </a:cubicBezTo>
                  <a:cubicBezTo>
                    <a:pt x="178309" y="158310"/>
                    <a:pt x="166019" y="145722"/>
                    <a:pt x="153861" y="132988"/>
                  </a:cubicBezTo>
                  <a:cubicBezTo>
                    <a:pt x="141704" y="120253"/>
                    <a:pt x="129679" y="107372"/>
                    <a:pt x="117747" y="94383"/>
                  </a:cubicBezTo>
                  <a:cubicBezTo>
                    <a:pt x="105815" y="81394"/>
                    <a:pt x="93976" y="68297"/>
                    <a:pt x="82190" y="55129"/>
                  </a:cubicBezTo>
                  <a:cubicBezTo>
                    <a:pt x="70405" y="41961"/>
                    <a:pt x="58672" y="28721"/>
                    <a:pt x="46953" y="15444"/>
                  </a:cubicBezTo>
                  <a:cubicBezTo>
                    <a:pt x="35233" y="2166"/>
                    <a:pt x="23527" y="-11149"/>
                    <a:pt x="11793" y="-24468"/>
                  </a:cubicBezTo>
                  <a:cubicBezTo>
                    <a:pt x="58" y="-37787"/>
                    <a:pt x="-11704" y="-51110"/>
                    <a:pt x="-23534" y="-64404"/>
                  </a:cubicBezTo>
                  <a:cubicBezTo>
                    <a:pt x="-35364" y="-77699"/>
                    <a:pt x="-47261" y="-90966"/>
                    <a:pt x="-59272" y="-104164"/>
                  </a:cubicBezTo>
                  <a:cubicBezTo>
                    <a:pt x="-71284" y="-117363"/>
                    <a:pt x="-83410" y="-130493"/>
                    <a:pt x="-95670" y="-143536"/>
                  </a:cubicBezTo>
                  <a:cubicBezTo>
                    <a:pt x="-107931" y="-156578"/>
                    <a:pt x="-120326" y="-169532"/>
                    <a:pt x="-132976" y="-182290"/>
                  </a:cubicBezTo>
                  <a:cubicBezTo>
                    <a:pt x="-145626" y="-195049"/>
                    <a:pt x="-158531" y="-207612"/>
                    <a:pt x="-171436" y="-220175"/>
                  </a:cubicBezTo>
                  <a:close/>
                </a:path>
              </a:pathLst>
            </a:custGeom>
            <a:solidFill>
              <a:schemeClr val="accent4"/>
            </a:solidFill>
            <a:ln w="7600" cap="rnd">
              <a:solidFill>
                <a:schemeClr val="accent4"/>
              </a:solidFill>
              <a:round/>
            </a:ln>
          </p:spPr>
        </p:sp>
        <p:sp>
          <p:nvSpPr>
            <p:cNvPr id="106" name="MainTopic"/>
            <p:cNvSpPr/>
            <p:nvPr/>
          </p:nvSpPr>
          <p:spPr>
            <a:xfrm>
              <a:off x="12668" y="8415"/>
              <a:ext cx="5287" cy="891"/>
            </a:xfrm>
            <a:custGeom>
              <a:avLst/>
              <a:gdLst>
                <a:gd name="rtl" fmla="*/ 135280 w 1892400"/>
                <a:gd name="rtt" fmla="*/ 71440 h 296400"/>
                <a:gd name="rtr" fmla="*/ 1754080 w 1892400"/>
                <a:gd name="rtb" fmla="*/ 238640 h 296400"/>
              </a:gdLst>
              <a:ahLst/>
              <a:cxnLst/>
              <a:rect l="rtl" t="rtt" r="rtr" b="rtb"/>
              <a:pathLst>
                <a:path w="1892400" h="296400">
                  <a:moveTo>
                    <a:pt x="30400" y="0"/>
                  </a:moveTo>
                  <a:lnTo>
                    <a:pt x="1862000" y="0"/>
                  </a:lnTo>
                  <a:cubicBezTo>
                    <a:pt x="1878781" y="0"/>
                    <a:pt x="1892400" y="13619"/>
                    <a:pt x="1892400" y="30400"/>
                  </a:cubicBezTo>
                  <a:lnTo>
                    <a:pt x="1892400" y="266000"/>
                  </a:lnTo>
                  <a:cubicBezTo>
                    <a:pt x="1892400" y="282781"/>
                    <a:pt x="1878781" y="296400"/>
                    <a:pt x="18620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测量物体运动的平</a:t>
              </a:r>
              <a:r>
                <a:rPr lang="zh-CN" sz="2400">
                  <a:solidFill>
                    <a:srgbClr val="303030"/>
                  </a:solidFill>
                  <a:latin typeface="宋体" panose="02010600030101010101" pitchFamily="2" charset="-122"/>
                </a:rPr>
                <a:t>均</a:t>
              </a:r>
              <a:r>
                <a:rPr sz="2400">
                  <a:solidFill>
                    <a:srgbClr val="303030"/>
                  </a:solidFill>
                  <a:latin typeface="宋体" panose="02010600030101010101" pitchFamily="2" charset="-122"/>
                </a:rPr>
                <a:t>速度</a:t>
              </a:r>
              <a:endParaRPr sz="2400">
                <a:solidFill>
                  <a:srgbClr val="303030"/>
                </a:solidFill>
                <a:latin typeface="宋体" panose="02010600030101010101" pitchFamily="2" charset="-122"/>
              </a:endParaRPr>
            </a:p>
          </p:txBody>
        </p:sp>
      </p:grpSp>
      <p:grpSp>
        <p:nvGrpSpPr>
          <p:cNvPr id="3" name="组合 2"/>
          <p:cNvGrpSpPr/>
          <p:nvPr/>
        </p:nvGrpSpPr>
        <p:grpSpPr>
          <a:xfrm>
            <a:off x="3390583" y="2442210"/>
            <a:ext cx="2646680" cy="1812925"/>
            <a:chOff x="5338" y="4298"/>
            <a:chExt cx="4168" cy="2855"/>
          </a:xfrm>
        </p:grpSpPr>
        <p:sp>
          <p:nvSpPr>
            <p:cNvPr id="117" name="MMConnector"/>
            <p:cNvSpPr/>
            <p:nvPr/>
          </p:nvSpPr>
          <p:spPr>
            <a:xfrm>
              <a:off x="8562" y="5923"/>
              <a:ext cx="944" cy="1230"/>
            </a:xfrm>
            <a:custGeom>
              <a:avLst/>
              <a:gdLst/>
              <a:ahLst/>
              <a:cxnLst/>
              <a:pathLst>
                <a:path w="841892" h="243673">
                  <a:moveTo>
                    <a:pt x="68815" y="72134"/>
                  </a:moveTo>
                  <a:cubicBezTo>
                    <a:pt x="86333" y="79876"/>
                    <a:pt x="102893" y="73086"/>
                    <a:pt x="108410" y="59536"/>
                  </a:cubicBezTo>
                  <a:cubicBezTo>
                    <a:pt x="113927" y="45986"/>
                    <a:pt x="106771" y="29690"/>
                    <a:pt x="88878" y="22862"/>
                  </a:cubicBezTo>
                  <a:cubicBezTo>
                    <a:pt x="72401" y="16575"/>
                    <a:pt x="55925" y="10288"/>
                    <a:pt x="39462" y="3889"/>
                  </a:cubicBezTo>
                  <a:cubicBezTo>
                    <a:pt x="23000" y="-2510"/>
                    <a:pt x="6552" y="-9020"/>
                    <a:pt x="-9903" y="-15564"/>
                  </a:cubicBezTo>
                  <a:cubicBezTo>
                    <a:pt x="-26358" y="-22107"/>
                    <a:pt x="-42819" y="-28683"/>
                    <a:pt x="-59300" y="-35262"/>
                  </a:cubicBezTo>
                  <a:cubicBezTo>
                    <a:pt x="-75781" y="-41841"/>
                    <a:pt x="-92281" y="-48422"/>
                    <a:pt x="-108816" y="-54961"/>
                  </a:cubicBezTo>
                  <a:cubicBezTo>
                    <a:pt x="-125351" y="-61499"/>
                    <a:pt x="-141921" y="-67995"/>
                    <a:pt x="-158540" y="-74405"/>
                  </a:cubicBezTo>
                  <a:cubicBezTo>
                    <a:pt x="-175158" y="-80815"/>
                    <a:pt x="-191825" y="-87139"/>
                    <a:pt x="-208554" y="-93332"/>
                  </a:cubicBezTo>
                  <a:cubicBezTo>
                    <a:pt x="-225283" y="-99525"/>
                    <a:pt x="-242072" y="-105587"/>
                    <a:pt x="-258934" y="-111474"/>
                  </a:cubicBezTo>
                  <a:cubicBezTo>
                    <a:pt x="-275795" y="-117360"/>
                    <a:pt x="-292728" y="-123071"/>
                    <a:pt x="-309739" y="-128562"/>
                  </a:cubicBezTo>
                  <a:cubicBezTo>
                    <a:pt x="-326749" y="-134053"/>
                    <a:pt x="-343837" y="-139325"/>
                    <a:pt x="-361006" y="-144334"/>
                  </a:cubicBezTo>
                  <a:cubicBezTo>
                    <a:pt x="-378175" y="-149343"/>
                    <a:pt x="-395425" y="-154091"/>
                    <a:pt x="-412750" y="-158537"/>
                  </a:cubicBezTo>
                  <a:cubicBezTo>
                    <a:pt x="-430075" y="-162984"/>
                    <a:pt x="-447476" y="-167130"/>
                    <a:pt x="-464955" y="-170941"/>
                  </a:cubicBezTo>
                  <a:cubicBezTo>
                    <a:pt x="-482434" y="-174752"/>
                    <a:pt x="-499992" y="-178229"/>
                    <a:pt x="-517579" y="-181344"/>
                  </a:cubicBezTo>
                  <a:cubicBezTo>
                    <a:pt x="-535166" y="-184459"/>
                    <a:pt x="-552783" y="-187213"/>
                    <a:pt x="-570551" y="-189584"/>
                  </a:cubicBezTo>
                  <a:cubicBezTo>
                    <a:pt x="-588320" y="-191954"/>
                    <a:pt x="-606240" y="-193941"/>
                    <a:pt x="-623784" y="-195541"/>
                  </a:cubicBezTo>
                  <a:cubicBezTo>
                    <a:pt x="-641327" y="-197141"/>
                    <a:pt x="-658493" y="-198355"/>
                    <a:pt x="-677172" y="-199147"/>
                  </a:cubicBezTo>
                  <a:cubicBezTo>
                    <a:pt x="-695850" y="-199939"/>
                    <a:pt x="-716042" y="-200310"/>
                    <a:pt x="-730606" y="-200378"/>
                  </a:cubicBezTo>
                  <a:cubicBezTo>
                    <a:pt x="-745171" y="-200446"/>
                    <a:pt x="-754108" y="-200211"/>
                    <a:pt x="-763046" y="-199975"/>
                  </a:cubicBezTo>
                  <a:cubicBezTo>
                    <a:pt x="-765781" y="-199903"/>
                    <a:pt x="-767606" y="-198265"/>
                    <a:pt x="-767606" y="-196175"/>
                  </a:cubicBezTo>
                  <a:cubicBezTo>
                    <a:pt x="-767606" y="-194085"/>
                    <a:pt x="-765781" y="-192444"/>
                    <a:pt x="-763046" y="-192375"/>
                  </a:cubicBezTo>
                  <a:cubicBezTo>
                    <a:pt x="-754163" y="-192151"/>
                    <a:pt x="-745281" y="-191926"/>
                    <a:pt x="-730853" y="-191113"/>
                  </a:cubicBezTo>
                  <a:cubicBezTo>
                    <a:pt x="-716425" y="-190301"/>
                    <a:pt x="-696453" y="-188900"/>
                    <a:pt x="-678023" y="-187163"/>
                  </a:cubicBezTo>
                  <a:cubicBezTo>
                    <a:pt x="-659593" y="-185426"/>
                    <a:pt x="-642705" y="-183352"/>
                    <a:pt x="-625480" y="-180879"/>
                  </a:cubicBezTo>
                  <a:cubicBezTo>
                    <a:pt x="-608256" y="-178407"/>
                    <a:pt x="-590695" y="-175536"/>
                    <a:pt x="-573319" y="-172298"/>
                  </a:cubicBezTo>
                  <a:cubicBezTo>
                    <a:pt x="-555943" y="-169061"/>
                    <a:pt x="-538751" y="-165456"/>
                    <a:pt x="-521617" y="-161500"/>
                  </a:cubicBezTo>
                  <a:cubicBezTo>
                    <a:pt x="-504483" y="-157544"/>
                    <a:pt x="-487406" y="-153236"/>
                    <a:pt x="-470429" y="-148605"/>
                  </a:cubicBezTo>
                  <a:cubicBezTo>
                    <a:pt x="-453452" y="-143974"/>
                    <a:pt x="-436574" y="-139020"/>
                    <a:pt x="-419785" y="-133774"/>
                  </a:cubicBezTo>
                  <a:cubicBezTo>
                    <a:pt x="-402996" y="-128529"/>
                    <a:pt x="-386296" y="-122992"/>
                    <a:pt x="-369683" y="-117199"/>
                  </a:cubicBezTo>
                  <a:cubicBezTo>
                    <a:pt x="-353069" y="-111406"/>
                    <a:pt x="-336542" y="-105359"/>
                    <a:pt x="-320091" y="-99094"/>
                  </a:cubicBezTo>
                  <a:cubicBezTo>
                    <a:pt x="-303640" y="-92829"/>
                    <a:pt x="-287265" y="-86348"/>
                    <a:pt x="-270952" y="-79690"/>
                  </a:cubicBezTo>
                  <a:cubicBezTo>
                    <a:pt x="-254639" y="-73033"/>
                    <a:pt x="-238389" y="-66199"/>
                    <a:pt x="-222184" y="-59229"/>
                  </a:cubicBezTo>
                  <a:cubicBezTo>
                    <a:pt x="-205979" y="-52260"/>
                    <a:pt x="-189819" y="-45155"/>
                    <a:pt x="-173686" y="-37955"/>
                  </a:cubicBezTo>
                  <a:cubicBezTo>
                    <a:pt x="-157552" y="-30756"/>
                    <a:pt x="-141446" y="-23462"/>
                    <a:pt x="-125346" y="-16114"/>
                  </a:cubicBezTo>
                  <a:cubicBezTo>
                    <a:pt x="-109245" y="-8766"/>
                    <a:pt x="-93152" y="-1363"/>
                    <a:pt x="-77044" y="6052"/>
                  </a:cubicBezTo>
                  <a:cubicBezTo>
                    <a:pt x="-60936" y="13467"/>
                    <a:pt x="-44812" y="20894"/>
                    <a:pt x="-28660" y="28303"/>
                  </a:cubicBezTo>
                  <a:cubicBezTo>
                    <a:pt x="-12508" y="35713"/>
                    <a:pt x="3673" y="43104"/>
                    <a:pt x="19924" y="50407"/>
                  </a:cubicBezTo>
                  <a:cubicBezTo>
                    <a:pt x="36174" y="57709"/>
                    <a:pt x="52495" y="64922"/>
                    <a:pt x="68815" y="72134"/>
                  </a:cubicBezTo>
                  <a:close/>
                </a:path>
              </a:pathLst>
            </a:custGeom>
            <a:solidFill>
              <a:schemeClr val="accent4"/>
            </a:solidFill>
            <a:ln w="7600" cap="rnd">
              <a:solidFill>
                <a:schemeClr val="accent4"/>
              </a:solidFill>
              <a:round/>
            </a:ln>
          </p:spPr>
        </p:sp>
        <p:sp>
          <p:nvSpPr>
            <p:cNvPr id="116" name="MainTopic"/>
            <p:cNvSpPr/>
            <p:nvPr/>
          </p:nvSpPr>
          <p:spPr>
            <a:xfrm>
              <a:off x="5338" y="4298"/>
              <a:ext cx="2351" cy="1393"/>
            </a:xfrm>
            <a:custGeom>
              <a:avLst/>
              <a:gdLst>
                <a:gd name="rtl" fmla="*/ 135280 w 758456"/>
                <a:gd name="rtt" fmla="*/ 71440 h 463600"/>
                <a:gd name="rtr" fmla="*/ 620136 w 758456"/>
                <a:gd name="rtb" fmla="*/ 405840 h 463600"/>
              </a:gdLst>
              <a:ahLst/>
              <a:cxnLst/>
              <a:rect l="rtl" t="rtt" r="rtr" b="rtb"/>
              <a:pathLst>
                <a:path w="758456" h="463600">
                  <a:moveTo>
                    <a:pt x="30400" y="0"/>
                  </a:moveTo>
                  <a:lnTo>
                    <a:pt x="728056" y="0"/>
                  </a:lnTo>
                  <a:cubicBezTo>
                    <a:pt x="744837" y="0"/>
                    <a:pt x="758456" y="13619"/>
                    <a:pt x="758456" y="30400"/>
                  </a:cubicBezTo>
                  <a:lnTo>
                    <a:pt x="758456" y="433200"/>
                  </a:lnTo>
                  <a:cubicBezTo>
                    <a:pt x="758456" y="449981"/>
                    <a:pt x="744837" y="463600"/>
                    <a:pt x="728056"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chemeClr val="accent4"/>
              </a:solidFill>
              <a:round/>
            </a:ln>
          </p:spPr>
          <p:txBody>
            <a:bodyPr wrap="square" lIns="0" tIns="0" rIns="0" bIns="22500" rtlCol="0" anchor="ctr"/>
            <a:p>
              <a:pPr algn="ctr">
                <a:lnSpc>
                  <a:spcPct val="100000"/>
                </a:lnSpc>
              </a:pPr>
              <a:r>
                <a:rPr sz="2400">
                  <a:solidFill>
                    <a:srgbClr val="303030"/>
                  </a:solidFill>
                  <a:latin typeface="宋体" panose="02010600030101010101" pitchFamily="2" charset="-122"/>
                  <a:hlinkClick r:id="rId3" action="ppaction://hlinksldjump"/>
                </a:rPr>
                <a:t>长</a:t>
              </a:r>
              <a:r>
                <a:rPr lang="zh-CN" sz="2400">
                  <a:solidFill>
                    <a:srgbClr val="303030"/>
                  </a:solidFill>
                  <a:latin typeface="宋体" panose="02010600030101010101" pitchFamily="2" charset="-122"/>
                  <a:hlinkClick r:id="rId3" action="ppaction://hlinksldjump"/>
                </a:rPr>
                <a:t>度和</a:t>
              </a:r>
              <a:r>
                <a:rPr sz="2400">
                  <a:solidFill>
                    <a:srgbClr val="303030"/>
                  </a:solidFill>
                  <a:latin typeface="宋体" panose="02010600030101010101" pitchFamily="2" charset="-122"/>
                  <a:hlinkClick r:id="rId3" action="ppaction://hlinksldjump"/>
                </a:rPr>
                <a:t>时间</a:t>
              </a:r>
              <a:endParaRPr sz="2400">
                <a:solidFill>
                  <a:srgbClr val="303030"/>
                </a:solidFill>
                <a:latin typeface="宋体" panose="02010600030101010101" pitchFamily="2" charset="-122"/>
              </a:endParaRPr>
            </a:p>
          </p:txBody>
        </p:sp>
      </p:grpSp>
      <p:grpSp>
        <p:nvGrpSpPr>
          <p:cNvPr id="22" name="组合 21"/>
          <p:cNvGrpSpPr/>
          <p:nvPr/>
        </p:nvGrpSpPr>
        <p:grpSpPr>
          <a:xfrm>
            <a:off x="10018078" y="3012440"/>
            <a:ext cx="731520" cy="1336675"/>
            <a:chOff x="15775" y="4744"/>
            <a:chExt cx="1152" cy="2105"/>
          </a:xfrm>
        </p:grpSpPr>
        <p:sp>
          <p:nvSpPr>
            <p:cNvPr id="177" name="MMConnector"/>
            <p:cNvSpPr/>
            <p:nvPr/>
          </p:nvSpPr>
          <p:spPr>
            <a:xfrm>
              <a:off x="15775" y="5807"/>
              <a:ext cx="572" cy="1042"/>
            </a:xfrm>
            <a:custGeom>
              <a:avLst/>
              <a:gdLst/>
              <a:ahLst/>
              <a:cxnLst/>
              <a:pathLst>
                <a:path w="250789" h="346750" fill="none">
                  <a:moveTo>
                    <a:pt x="-125394" y="173375"/>
                  </a:moveTo>
                  <a:cubicBezTo>
                    <a:pt x="13794" y="173375"/>
                    <a:pt x="-40545" y="-173375"/>
                    <a:pt x="125394" y="-173375"/>
                  </a:cubicBezTo>
                </a:path>
              </a:pathLst>
            </a:custGeom>
            <a:noFill/>
            <a:ln w="15200" cap="rnd">
              <a:solidFill>
                <a:schemeClr val="accent4"/>
              </a:solidFill>
              <a:round/>
            </a:ln>
          </p:spPr>
        </p:sp>
        <p:sp>
          <p:nvSpPr>
            <p:cNvPr id="156" name="SubTopic"/>
            <p:cNvSpPr/>
            <p:nvPr/>
          </p:nvSpPr>
          <p:spPr>
            <a:xfrm>
              <a:off x="16061" y="4744"/>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定义</a:t>
              </a:r>
              <a:endParaRPr sz="2400">
                <a:solidFill>
                  <a:srgbClr val="303030"/>
                </a:solidFill>
                <a:latin typeface="宋体" panose="02010600030101010101" pitchFamily="2" charset="-122"/>
              </a:endParaRPr>
            </a:p>
          </p:txBody>
        </p:sp>
      </p:grpSp>
      <p:grpSp>
        <p:nvGrpSpPr>
          <p:cNvPr id="24" name="组合 23"/>
          <p:cNvGrpSpPr/>
          <p:nvPr/>
        </p:nvGrpSpPr>
        <p:grpSpPr>
          <a:xfrm>
            <a:off x="10089833" y="3846195"/>
            <a:ext cx="1226820" cy="429895"/>
            <a:chOff x="15888" y="6057"/>
            <a:chExt cx="1932" cy="677"/>
          </a:xfrm>
        </p:grpSpPr>
        <p:sp>
          <p:nvSpPr>
            <p:cNvPr id="178" name="MMConnector"/>
            <p:cNvSpPr/>
            <p:nvPr/>
          </p:nvSpPr>
          <p:spPr>
            <a:xfrm>
              <a:off x="15888" y="6464"/>
              <a:ext cx="572" cy="271"/>
            </a:xfrm>
            <a:custGeom>
              <a:avLst/>
              <a:gdLst/>
              <a:ahLst/>
              <a:cxnLst/>
              <a:pathLst>
                <a:path w="250789" h="90250" fill="none">
                  <a:moveTo>
                    <a:pt x="-125394" y="-45125"/>
                  </a:moveTo>
                  <a:cubicBezTo>
                    <a:pt x="-14482" y="-45125"/>
                    <a:pt x="25431" y="45125"/>
                    <a:pt x="125394" y="45125"/>
                  </a:cubicBezTo>
                </a:path>
              </a:pathLst>
            </a:custGeom>
            <a:noFill/>
            <a:ln w="15200" cap="rnd">
              <a:solidFill>
                <a:schemeClr val="accent4"/>
              </a:solidFill>
              <a:round/>
            </a:ln>
          </p:spPr>
        </p:sp>
        <p:sp>
          <p:nvSpPr>
            <p:cNvPr id="2" name="SubTopic"/>
            <p:cNvSpPr/>
            <p:nvPr/>
          </p:nvSpPr>
          <p:spPr>
            <a:xfrm>
              <a:off x="16162" y="6057"/>
              <a:ext cx="165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物理意义</a:t>
              </a:r>
              <a:endParaRPr sz="2400">
                <a:solidFill>
                  <a:srgbClr val="303030"/>
                </a:solidFill>
                <a:latin typeface="宋体" panose="02010600030101010101" pitchFamily="2" charset="-122"/>
              </a:endParaRPr>
            </a:p>
          </p:txBody>
        </p:sp>
      </p:grpSp>
      <p:grpSp>
        <p:nvGrpSpPr>
          <p:cNvPr id="4" name="组合 3"/>
          <p:cNvGrpSpPr/>
          <p:nvPr/>
        </p:nvGrpSpPr>
        <p:grpSpPr>
          <a:xfrm>
            <a:off x="1884998" y="1670050"/>
            <a:ext cx="1661795" cy="1649730"/>
            <a:chOff x="2967" y="3082"/>
            <a:chExt cx="2617" cy="2598"/>
          </a:xfrm>
        </p:grpSpPr>
        <p:sp>
          <p:nvSpPr>
            <p:cNvPr id="321" name="MMConnector"/>
            <p:cNvSpPr/>
            <p:nvPr/>
          </p:nvSpPr>
          <p:spPr>
            <a:xfrm>
              <a:off x="5012" y="4310"/>
              <a:ext cx="572" cy="1370"/>
            </a:xfrm>
            <a:custGeom>
              <a:avLst/>
              <a:gdLst/>
              <a:ahLst/>
              <a:cxnLst/>
              <a:pathLst>
                <a:path w="250812" h="456000" fill="none">
                  <a:moveTo>
                    <a:pt x="125406" y="228000"/>
                  </a:moveTo>
                  <a:cubicBezTo>
                    <a:pt x="-24191" y="228000"/>
                    <a:pt x="64806" y="-228000"/>
                    <a:pt x="-125406" y="-228000"/>
                  </a:cubicBezTo>
                </a:path>
              </a:pathLst>
            </a:custGeom>
            <a:noFill/>
            <a:ln w="15200" cap="rnd">
              <a:solidFill>
                <a:schemeClr val="accent4"/>
              </a:solidFill>
              <a:round/>
            </a:ln>
          </p:spPr>
        </p:sp>
        <p:sp>
          <p:nvSpPr>
            <p:cNvPr id="300" name="SubTopic"/>
            <p:cNvSpPr/>
            <p:nvPr/>
          </p:nvSpPr>
          <p:spPr>
            <a:xfrm>
              <a:off x="2967" y="3082"/>
              <a:ext cx="179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基本单位</a:t>
              </a:r>
              <a:endParaRPr sz="2400">
                <a:solidFill>
                  <a:srgbClr val="303030"/>
                </a:solidFill>
                <a:latin typeface="宋体" panose="02010600030101010101" pitchFamily="2" charset="-122"/>
              </a:endParaRPr>
            </a:p>
          </p:txBody>
        </p:sp>
      </p:grpSp>
      <p:grpSp>
        <p:nvGrpSpPr>
          <p:cNvPr id="5" name="组合 4"/>
          <p:cNvGrpSpPr/>
          <p:nvPr/>
        </p:nvGrpSpPr>
        <p:grpSpPr>
          <a:xfrm>
            <a:off x="1884998" y="2295525"/>
            <a:ext cx="1661795" cy="710565"/>
            <a:chOff x="2967" y="4067"/>
            <a:chExt cx="2617" cy="1119"/>
          </a:xfrm>
        </p:grpSpPr>
        <p:sp>
          <p:nvSpPr>
            <p:cNvPr id="322" name="MMConnector"/>
            <p:cNvSpPr/>
            <p:nvPr/>
          </p:nvSpPr>
          <p:spPr>
            <a:xfrm>
              <a:off x="5012" y="4802"/>
              <a:ext cx="572" cy="385"/>
            </a:xfrm>
            <a:custGeom>
              <a:avLst/>
              <a:gdLst/>
              <a:ahLst/>
              <a:cxnLst/>
              <a:pathLst>
                <a:path w="250812" h="128250" fill="none">
                  <a:moveTo>
                    <a:pt x="125406" y="64125"/>
                  </a:moveTo>
                  <a:cubicBezTo>
                    <a:pt x="10073" y="64125"/>
                    <a:pt x="-15144" y="-64125"/>
                    <a:pt x="-125406" y="-64125"/>
                  </a:cubicBezTo>
                </a:path>
              </a:pathLst>
            </a:custGeom>
            <a:noFill/>
            <a:ln w="15200" cap="rnd">
              <a:solidFill>
                <a:schemeClr val="accent4"/>
              </a:solidFill>
              <a:round/>
            </a:ln>
          </p:spPr>
        </p:sp>
        <p:sp>
          <p:nvSpPr>
            <p:cNvPr id="308" name="SubTopic"/>
            <p:cNvSpPr/>
            <p:nvPr/>
          </p:nvSpPr>
          <p:spPr>
            <a:xfrm>
              <a:off x="2967" y="4067"/>
              <a:ext cx="1798" cy="542"/>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单位换算</a:t>
              </a:r>
              <a:endParaRPr sz="2400">
                <a:solidFill>
                  <a:srgbClr val="303030"/>
                </a:solidFill>
                <a:latin typeface="宋体" panose="02010600030101010101" pitchFamily="2" charset="-122"/>
              </a:endParaRPr>
            </a:p>
          </p:txBody>
        </p:sp>
      </p:grpSp>
      <p:grpSp>
        <p:nvGrpSpPr>
          <p:cNvPr id="6" name="组合 5"/>
          <p:cNvGrpSpPr/>
          <p:nvPr/>
        </p:nvGrpSpPr>
        <p:grpSpPr>
          <a:xfrm>
            <a:off x="1461453" y="2712720"/>
            <a:ext cx="2085340" cy="429260"/>
            <a:chOff x="2300" y="4724"/>
            <a:chExt cx="3284" cy="676"/>
          </a:xfrm>
        </p:grpSpPr>
        <p:sp>
          <p:nvSpPr>
            <p:cNvPr id="390" name="MMConnector"/>
            <p:cNvSpPr/>
            <p:nvPr/>
          </p:nvSpPr>
          <p:spPr>
            <a:xfrm>
              <a:off x="5012" y="5130"/>
              <a:ext cx="572" cy="271"/>
            </a:xfrm>
            <a:custGeom>
              <a:avLst/>
              <a:gdLst/>
              <a:ahLst/>
              <a:cxnLst/>
              <a:pathLst>
                <a:path w="250812" h="90250" fill="none">
                  <a:moveTo>
                    <a:pt x="125406" y="-45125"/>
                  </a:moveTo>
                  <a:cubicBezTo>
                    <a:pt x="14484" y="-45125"/>
                    <a:pt x="-25436" y="45125"/>
                    <a:pt x="-125406" y="45125"/>
                  </a:cubicBezTo>
                </a:path>
              </a:pathLst>
            </a:custGeom>
            <a:noFill/>
            <a:ln w="15200" cap="rnd">
              <a:solidFill>
                <a:schemeClr val="accent4"/>
              </a:solidFill>
              <a:round/>
            </a:ln>
          </p:spPr>
        </p:sp>
        <p:sp>
          <p:nvSpPr>
            <p:cNvPr id="389" name="SubTopic"/>
            <p:cNvSpPr/>
            <p:nvPr/>
          </p:nvSpPr>
          <p:spPr>
            <a:xfrm>
              <a:off x="2300" y="4724"/>
              <a:ext cx="2353" cy="56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常考长度估测</a:t>
              </a:r>
              <a:endParaRPr sz="2400">
                <a:solidFill>
                  <a:srgbClr val="303030"/>
                </a:solidFill>
                <a:latin typeface="宋体" panose="02010600030101010101" pitchFamily="2" charset="-122"/>
              </a:endParaRPr>
            </a:p>
          </p:txBody>
        </p:sp>
      </p:grpSp>
      <p:grpSp>
        <p:nvGrpSpPr>
          <p:cNvPr id="8" name="组合 7"/>
          <p:cNvGrpSpPr/>
          <p:nvPr/>
        </p:nvGrpSpPr>
        <p:grpSpPr>
          <a:xfrm>
            <a:off x="2452053" y="3491865"/>
            <a:ext cx="1094740" cy="1214120"/>
            <a:chOff x="3860" y="5951"/>
            <a:chExt cx="1724" cy="1912"/>
          </a:xfrm>
        </p:grpSpPr>
        <p:sp>
          <p:nvSpPr>
            <p:cNvPr id="147" name="MMConnector"/>
            <p:cNvSpPr/>
            <p:nvPr/>
          </p:nvSpPr>
          <p:spPr>
            <a:xfrm>
              <a:off x="5012" y="5951"/>
              <a:ext cx="572" cy="1913"/>
            </a:xfrm>
            <a:custGeom>
              <a:avLst/>
              <a:gdLst/>
              <a:ahLst/>
              <a:cxnLst/>
              <a:pathLst>
                <a:path w="250812" h="636500" fill="none">
                  <a:moveTo>
                    <a:pt x="125406" y="-318250"/>
                  </a:moveTo>
                  <a:cubicBezTo>
                    <a:pt x="-38094" y="-318250"/>
                    <a:pt x="97247" y="318250"/>
                    <a:pt x="-125406" y="318250"/>
                  </a:cubicBezTo>
                </a:path>
              </a:pathLst>
            </a:custGeom>
            <a:noFill/>
            <a:ln w="15200" cap="rnd">
              <a:solidFill>
                <a:schemeClr val="accent4"/>
              </a:solidFill>
              <a:round/>
            </a:ln>
          </p:spPr>
        </p:sp>
        <p:sp>
          <p:nvSpPr>
            <p:cNvPr id="146" name="SubTopic"/>
            <p:cNvSpPr/>
            <p:nvPr/>
          </p:nvSpPr>
          <p:spPr>
            <a:xfrm>
              <a:off x="3860" y="6365"/>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测量</a:t>
              </a:r>
              <a:endParaRPr sz="2400">
                <a:solidFill>
                  <a:srgbClr val="303030"/>
                </a:solidFill>
                <a:latin typeface="宋体" panose="02010600030101010101" pitchFamily="2" charset="-122"/>
              </a:endParaRPr>
            </a:p>
          </p:txBody>
        </p:sp>
      </p:grpSp>
      <p:grpSp>
        <p:nvGrpSpPr>
          <p:cNvPr id="7" name="组合 6"/>
          <p:cNvGrpSpPr/>
          <p:nvPr/>
        </p:nvGrpSpPr>
        <p:grpSpPr>
          <a:xfrm>
            <a:off x="1317943" y="3129280"/>
            <a:ext cx="2228850" cy="639445"/>
            <a:chOff x="2074" y="5380"/>
            <a:chExt cx="3510" cy="1007"/>
          </a:xfrm>
        </p:grpSpPr>
        <p:sp>
          <p:nvSpPr>
            <p:cNvPr id="151" name="MMConnector"/>
            <p:cNvSpPr/>
            <p:nvPr/>
          </p:nvSpPr>
          <p:spPr>
            <a:xfrm>
              <a:off x="5012" y="5459"/>
              <a:ext cx="572" cy="928"/>
            </a:xfrm>
            <a:custGeom>
              <a:avLst/>
              <a:gdLst/>
              <a:ahLst/>
              <a:cxnLst/>
              <a:pathLst>
                <a:path w="250812" h="308750" fill="none">
                  <a:moveTo>
                    <a:pt x="125406" y="-154375"/>
                  </a:moveTo>
                  <a:cubicBezTo>
                    <a:pt x="-9892" y="-154375"/>
                    <a:pt x="31442" y="154375"/>
                    <a:pt x="-125406" y="154375"/>
                  </a:cubicBezTo>
                </a:path>
              </a:pathLst>
            </a:custGeom>
            <a:noFill/>
            <a:ln w="15200" cap="rnd">
              <a:solidFill>
                <a:schemeClr val="accent4"/>
              </a:solidFill>
              <a:round/>
            </a:ln>
          </p:spPr>
        </p:sp>
        <p:sp>
          <p:nvSpPr>
            <p:cNvPr id="150" name="SubTopic"/>
            <p:cNvSpPr/>
            <p:nvPr/>
          </p:nvSpPr>
          <p:spPr>
            <a:xfrm>
              <a:off x="2074" y="5380"/>
              <a:ext cx="2579"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常考时间估测</a:t>
              </a:r>
              <a:endParaRPr sz="2400">
                <a:solidFill>
                  <a:srgbClr val="303030"/>
                </a:solidFill>
                <a:latin typeface="宋体" panose="02010600030101010101" pitchFamily="2" charset="-122"/>
              </a:endParaRPr>
            </a:p>
          </p:txBody>
        </p:sp>
      </p:grpSp>
      <p:grpSp>
        <p:nvGrpSpPr>
          <p:cNvPr id="12" name="组合 11"/>
          <p:cNvGrpSpPr/>
          <p:nvPr/>
        </p:nvGrpSpPr>
        <p:grpSpPr>
          <a:xfrm>
            <a:off x="708343" y="3963670"/>
            <a:ext cx="1924685" cy="448310"/>
            <a:chOff x="1114" y="6694"/>
            <a:chExt cx="3031" cy="706"/>
          </a:xfrm>
        </p:grpSpPr>
        <p:sp>
          <p:nvSpPr>
            <p:cNvPr id="155" name="MMConnector"/>
            <p:cNvSpPr/>
            <p:nvPr/>
          </p:nvSpPr>
          <p:spPr>
            <a:xfrm>
              <a:off x="3575" y="7072"/>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chemeClr val="accent4"/>
              </a:solidFill>
              <a:round/>
            </a:ln>
          </p:spPr>
        </p:sp>
        <p:sp>
          <p:nvSpPr>
            <p:cNvPr id="154" name="SubTopic"/>
            <p:cNvSpPr/>
            <p:nvPr/>
          </p:nvSpPr>
          <p:spPr>
            <a:xfrm>
              <a:off x="1114" y="6694"/>
              <a:ext cx="2175" cy="563"/>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时间：秒表</a:t>
              </a:r>
              <a:endParaRPr sz="2400">
                <a:solidFill>
                  <a:srgbClr val="303030"/>
                </a:solidFill>
                <a:latin typeface="宋体" panose="02010600030101010101" pitchFamily="2" charset="-122"/>
              </a:endParaRPr>
            </a:p>
          </p:txBody>
        </p:sp>
      </p:grpSp>
      <p:grpSp>
        <p:nvGrpSpPr>
          <p:cNvPr id="11" name="组合 10"/>
          <p:cNvGrpSpPr/>
          <p:nvPr/>
        </p:nvGrpSpPr>
        <p:grpSpPr>
          <a:xfrm>
            <a:off x="835978" y="3546475"/>
            <a:ext cx="1797050" cy="657225"/>
            <a:chOff x="1315" y="6037"/>
            <a:chExt cx="2830" cy="1035"/>
          </a:xfrm>
        </p:grpSpPr>
        <p:sp>
          <p:nvSpPr>
            <p:cNvPr id="160" name="MMConnector"/>
            <p:cNvSpPr/>
            <p:nvPr/>
          </p:nvSpPr>
          <p:spPr>
            <a:xfrm>
              <a:off x="3575" y="6744"/>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chemeClr val="accent4"/>
              </a:solidFill>
              <a:round/>
            </a:ln>
          </p:spPr>
        </p:sp>
        <p:sp>
          <p:nvSpPr>
            <p:cNvPr id="159" name="SubTopic"/>
            <p:cNvSpPr/>
            <p:nvPr/>
          </p:nvSpPr>
          <p:spPr>
            <a:xfrm>
              <a:off x="1315" y="6037"/>
              <a:ext cx="197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长度：刻度尺</a:t>
              </a:r>
              <a:endParaRPr sz="2400">
                <a:solidFill>
                  <a:srgbClr val="303030"/>
                </a:solidFill>
                <a:latin typeface="宋体" panose="02010600030101010101" pitchFamily="2" charset="-122"/>
              </a:endParaRPr>
            </a:p>
          </p:txBody>
        </p:sp>
      </p:grpSp>
      <p:grpSp>
        <p:nvGrpSpPr>
          <p:cNvPr id="14" name="组合 13"/>
          <p:cNvGrpSpPr/>
          <p:nvPr/>
        </p:nvGrpSpPr>
        <p:grpSpPr>
          <a:xfrm flipH="1">
            <a:off x="2854008" y="4627245"/>
            <a:ext cx="1160780" cy="710565"/>
            <a:chOff x="4803" y="7739"/>
            <a:chExt cx="1724" cy="1119"/>
          </a:xfrm>
        </p:grpSpPr>
        <p:sp>
          <p:nvSpPr>
            <p:cNvPr id="175" name="MMConnector"/>
            <p:cNvSpPr/>
            <p:nvPr/>
          </p:nvSpPr>
          <p:spPr>
            <a:xfrm>
              <a:off x="5955" y="8474"/>
              <a:ext cx="572" cy="385"/>
            </a:xfrm>
            <a:custGeom>
              <a:avLst/>
              <a:gdLst/>
              <a:ahLst/>
              <a:cxnLst/>
              <a:pathLst>
                <a:path w="250800" h="128250" fill="none">
                  <a:moveTo>
                    <a:pt x="125400" y="64125"/>
                  </a:moveTo>
                  <a:cubicBezTo>
                    <a:pt x="10072" y="64125"/>
                    <a:pt x="-15142" y="-64125"/>
                    <a:pt x="-125400" y="-64125"/>
                  </a:cubicBezTo>
                </a:path>
              </a:pathLst>
            </a:custGeom>
            <a:noFill/>
            <a:ln w="15200" cap="rnd">
              <a:solidFill>
                <a:schemeClr val="accent4"/>
              </a:solidFill>
              <a:round/>
            </a:ln>
          </p:spPr>
        </p:sp>
        <p:sp>
          <p:nvSpPr>
            <p:cNvPr id="174" name="SubTopic"/>
            <p:cNvSpPr/>
            <p:nvPr/>
          </p:nvSpPr>
          <p:spPr>
            <a:xfrm>
              <a:off x="4803" y="7739"/>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概念</a:t>
              </a:r>
              <a:endParaRPr sz="2400">
                <a:solidFill>
                  <a:srgbClr val="303030"/>
                </a:solidFill>
                <a:latin typeface="宋体" panose="02010600030101010101" pitchFamily="2" charset="-122"/>
              </a:endParaRPr>
            </a:p>
          </p:txBody>
        </p:sp>
      </p:grpSp>
      <p:grpSp>
        <p:nvGrpSpPr>
          <p:cNvPr id="15" name="组合 14"/>
          <p:cNvGrpSpPr/>
          <p:nvPr/>
        </p:nvGrpSpPr>
        <p:grpSpPr>
          <a:xfrm flipH="1">
            <a:off x="2854008" y="4953000"/>
            <a:ext cx="2887674" cy="521335"/>
            <a:chOff x="1960" y="8252"/>
            <a:chExt cx="4567" cy="821"/>
          </a:xfrm>
        </p:grpSpPr>
        <p:sp>
          <p:nvSpPr>
            <p:cNvPr id="179" name="MMConnector"/>
            <p:cNvSpPr/>
            <p:nvPr/>
          </p:nvSpPr>
          <p:spPr>
            <a:xfrm>
              <a:off x="5955" y="8802"/>
              <a:ext cx="572" cy="271"/>
            </a:xfrm>
            <a:custGeom>
              <a:avLst/>
              <a:gdLst/>
              <a:ahLst/>
              <a:cxnLst/>
              <a:pathLst>
                <a:path w="250800" h="90250" fill="none">
                  <a:moveTo>
                    <a:pt x="125400" y="-45125"/>
                  </a:moveTo>
                  <a:cubicBezTo>
                    <a:pt x="14483" y="-45125"/>
                    <a:pt x="-25434" y="45125"/>
                    <a:pt x="-125400" y="45125"/>
                  </a:cubicBezTo>
                </a:path>
              </a:pathLst>
            </a:custGeom>
            <a:noFill/>
            <a:ln w="15200" cap="rnd">
              <a:solidFill>
                <a:schemeClr val="accent4"/>
              </a:solidFill>
              <a:round/>
            </a:ln>
          </p:spPr>
        </p:sp>
        <p:sp>
          <p:nvSpPr>
            <p:cNvPr id="176" name="SubTopic"/>
            <p:cNvSpPr/>
            <p:nvPr/>
          </p:nvSpPr>
          <p:spPr>
            <a:xfrm>
              <a:off x="1960" y="8252"/>
              <a:ext cx="3709" cy="687"/>
            </a:xfrm>
            <a:custGeom>
              <a:avLst/>
              <a:gdLst>
                <a:gd name="rtl" fmla="*/ 54150 w 1109600"/>
                <a:gd name="rtt" fmla="*/ 26030 h 180500"/>
                <a:gd name="rtr" fmla="*/ 1057350 w 1109600"/>
                <a:gd name="rtb" fmla="*/ 162830 h 180500"/>
              </a:gdLst>
              <a:ahLst/>
              <a:cxnLst/>
              <a:rect l="rtl" t="rtt" r="rtr" b="rtb"/>
              <a:pathLst>
                <a:path w="1109600" h="180500" stroke="0">
                  <a:moveTo>
                    <a:pt x="0" y="0"/>
                  </a:moveTo>
                  <a:lnTo>
                    <a:pt x="1109600" y="0"/>
                  </a:lnTo>
                  <a:lnTo>
                    <a:pt x="1109600" y="180500"/>
                  </a:lnTo>
                  <a:lnTo>
                    <a:pt x="0" y="180500"/>
                  </a:lnTo>
                  <a:lnTo>
                    <a:pt x="0" y="0"/>
                  </a:lnTo>
                  <a:close/>
                </a:path>
                <a:path w="1109600" h="180500" fill="none">
                  <a:moveTo>
                    <a:pt x="0" y="180500"/>
                  </a:moveTo>
                  <a:lnTo>
                    <a:pt x="11096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误差与错误的区别</a:t>
              </a:r>
              <a:endParaRPr sz="2400">
                <a:solidFill>
                  <a:srgbClr val="303030"/>
                </a:solidFill>
                <a:latin typeface="宋体" panose="02010600030101010101" pitchFamily="2" charset="-122"/>
              </a:endParaRPr>
            </a:p>
          </p:txBody>
        </p:sp>
      </p:grpSp>
      <p:grpSp>
        <p:nvGrpSpPr>
          <p:cNvPr id="16" name="组合 15"/>
          <p:cNvGrpSpPr/>
          <p:nvPr/>
        </p:nvGrpSpPr>
        <p:grpSpPr>
          <a:xfrm flipH="1">
            <a:off x="2782253" y="5461000"/>
            <a:ext cx="2365483" cy="638810"/>
            <a:chOff x="3778" y="9052"/>
            <a:chExt cx="2749" cy="1006"/>
          </a:xfrm>
        </p:grpSpPr>
        <p:sp>
          <p:nvSpPr>
            <p:cNvPr id="182" name="MMConnector"/>
            <p:cNvSpPr/>
            <p:nvPr/>
          </p:nvSpPr>
          <p:spPr>
            <a:xfrm>
              <a:off x="5955" y="9130"/>
              <a:ext cx="572" cy="928"/>
            </a:xfrm>
            <a:custGeom>
              <a:avLst/>
              <a:gdLst/>
              <a:ahLst/>
              <a:cxnLst/>
              <a:pathLst>
                <a:path w="250800" h="308750" fill="none">
                  <a:moveTo>
                    <a:pt x="125400" y="-154375"/>
                  </a:moveTo>
                  <a:cubicBezTo>
                    <a:pt x="-9893" y="-154375"/>
                    <a:pt x="31445" y="154375"/>
                    <a:pt x="-125400" y="154375"/>
                  </a:cubicBezTo>
                </a:path>
              </a:pathLst>
            </a:custGeom>
            <a:noFill/>
            <a:ln w="15200" cap="rnd">
              <a:solidFill>
                <a:schemeClr val="accent4"/>
              </a:solidFill>
              <a:round/>
            </a:ln>
          </p:spPr>
        </p:sp>
        <p:sp>
          <p:nvSpPr>
            <p:cNvPr id="181" name="SubTopic"/>
            <p:cNvSpPr/>
            <p:nvPr/>
          </p:nvSpPr>
          <p:spPr>
            <a:xfrm>
              <a:off x="3778" y="9052"/>
              <a:ext cx="1891" cy="54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减小误差方法</a:t>
              </a:r>
              <a:endParaRPr sz="2400">
                <a:solidFill>
                  <a:srgbClr val="303030"/>
                </a:solidFill>
                <a:latin typeface="宋体" panose="02010600030101010101" pitchFamily="2" charset="-122"/>
              </a:endParaRPr>
            </a:p>
          </p:txBody>
        </p:sp>
      </p:grpSp>
      <p:grpSp>
        <p:nvGrpSpPr>
          <p:cNvPr id="19" name="组合 18"/>
          <p:cNvGrpSpPr/>
          <p:nvPr/>
        </p:nvGrpSpPr>
        <p:grpSpPr>
          <a:xfrm>
            <a:off x="9899968" y="1931670"/>
            <a:ext cx="1769110" cy="398780"/>
            <a:chOff x="15589" y="3042"/>
            <a:chExt cx="2786" cy="628"/>
          </a:xfrm>
        </p:grpSpPr>
        <p:sp>
          <p:nvSpPr>
            <p:cNvPr id="184" name="MMConnector"/>
            <p:cNvSpPr/>
            <p:nvPr/>
          </p:nvSpPr>
          <p:spPr>
            <a:xfrm>
              <a:off x="15589" y="3613"/>
              <a:ext cx="572" cy="57"/>
            </a:xfrm>
            <a:custGeom>
              <a:avLst/>
              <a:gdLst/>
              <a:ahLst/>
              <a:cxnLst/>
              <a:pathLst>
                <a:path w="250800" h="19000" fill="none">
                  <a:moveTo>
                    <a:pt x="-125400" y="9500"/>
                  </a:moveTo>
                  <a:cubicBezTo>
                    <a:pt x="-25080" y="9500"/>
                    <a:pt x="50160" y="-9500"/>
                    <a:pt x="125400" y="-9500"/>
                  </a:cubicBezTo>
                </a:path>
              </a:pathLst>
            </a:custGeom>
            <a:noFill/>
            <a:ln w="15200" cap="rnd">
              <a:solidFill>
                <a:schemeClr val="accent4"/>
              </a:solidFill>
              <a:round/>
            </a:ln>
          </p:spPr>
        </p:sp>
        <p:sp>
          <p:nvSpPr>
            <p:cNvPr id="183" name="SubTopic"/>
            <p:cNvSpPr/>
            <p:nvPr/>
          </p:nvSpPr>
          <p:spPr>
            <a:xfrm>
              <a:off x="15822" y="3042"/>
              <a:ext cx="2553" cy="542"/>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chemeClr val="accent4"/>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运动和静止</a:t>
              </a:r>
              <a:endParaRPr lang="zh-CN" sz="2400">
                <a:solidFill>
                  <a:srgbClr val="303030"/>
                </a:solidFill>
                <a:latin typeface="宋体" panose="02010600030101010101" pitchFamily="2" charset="-122"/>
              </a:endParaRPr>
            </a:p>
          </p:txBody>
        </p:sp>
      </p:grpSp>
      <p:grpSp>
        <p:nvGrpSpPr>
          <p:cNvPr id="20" name="组合 19"/>
          <p:cNvGrpSpPr/>
          <p:nvPr/>
        </p:nvGrpSpPr>
        <p:grpSpPr>
          <a:xfrm>
            <a:off x="9971723" y="2303780"/>
            <a:ext cx="1849120" cy="579755"/>
            <a:chOff x="15702" y="3628"/>
            <a:chExt cx="2912" cy="913"/>
          </a:xfrm>
        </p:grpSpPr>
        <p:sp>
          <p:nvSpPr>
            <p:cNvPr id="186" name="MMConnector"/>
            <p:cNvSpPr/>
            <p:nvPr/>
          </p:nvSpPr>
          <p:spPr>
            <a:xfrm>
              <a:off x="15702" y="3941"/>
              <a:ext cx="572" cy="600"/>
            </a:xfrm>
            <a:custGeom>
              <a:avLst/>
              <a:gdLst/>
              <a:ahLst/>
              <a:cxnLst/>
              <a:pathLst>
                <a:path w="250800" h="199500" fill="none">
                  <a:moveTo>
                    <a:pt x="-125400" y="-99750"/>
                  </a:moveTo>
                  <a:cubicBezTo>
                    <a:pt x="-1957" y="-99750"/>
                    <a:pt x="-3793" y="99750"/>
                    <a:pt x="125400" y="99750"/>
                  </a:cubicBezTo>
                </a:path>
              </a:pathLst>
            </a:custGeom>
            <a:noFill/>
            <a:ln w="15200" cap="rnd">
              <a:solidFill>
                <a:schemeClr val="accent4"/>
              </a:solidFill>
              <a:round/>
            </a:ln>
          </p:spPr>
        </p:sp>
        <p:sp>
          <p:nvSpPr>
            <p:cNvPr id="185" name="SubTopic"/>
            <p:cNvSpPr/>
            <p:nvPr/>
          </p:nvSpPr>
          <p:spPr>
            <a:xfrm>
              <a:off x="15887" y="3628"/>
              <a:ext cx="2727" cy="601"/>
            </a:xfrm>
            <a:custGeom>
              <a:avLst/>
              <a:gdLst>
                <a:gd name="rtl" fmla="*/ 54150 w 744800"/>
                <a:gd name="rtt" fmla="*/ 26030 h 180500"/>
                <a:gd name="rtr" fmla="*/ 692550 w 744800"/>
                <a:gd name="rtb" fmla="*/ 162830 h 180500"/>
              </a:gdLst>
              <a:ahLst/>
              <a:cxnLst/>
              <a:rect l="rtl" t="rtt" r="rtr" b="rtb"/>
              <a:pathLst>
                <a:path w="744800" h="180500" stroke="0">
                  <a:moveTo>
                    <a:pt x="0" y="0"/>
                  </a:moveTo>
                  <a:lnTo>
                    <a:pt x="744800" y="0"/>
                  </a:lnTo>
                  <a:lnTo>
                    <a:pt x="744800" y="180500"/>
                  </a:lnTo>
                  <a:lnTo>
                    <a:pt x="0" y="180500"/>
                  </a:lnTo>
                  <a:lnTo>
                    <a:pt x="0" y="0"/>
                  </a:lnTo>
                  <a:close/>
                </a:path>
                <a:path w="744800" h="180500" fill="none">
                  <a:moveTo>
                    <a:pt x="0" y="180500"/>
                  </a:moveTo>
                  <a:lnTo>
                    <a:pt x="7448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运动</a:t>
              </a:r>
              <a:r>
                <a:rPr lang="zh-CN" sz="2400">
                  <a:solidFill>
                    <a:srgbClr val="303030"/>
                  </a:solidFill>
                  <a:latin typeface="宋体" panose="02010600030101010101" pitchFamily="2" charset="-122"/>
                </a:rPr>
                <a:t>的相对性</a:t>
              </a:r>
              <a:endParaRPr lang="zh-CN" sz="2400">
                <a:solidFill>
                  <a:srgbClr val="303030"/>
                </a:solidFill>
                <a:latin typeface="宋体" panose="02010600030101010101" pitchFamily="2" charset="-122"/>
              </a:endParaRPr>
            </a:p>
          </p:txBody>
        </p:sp>
      </p:grpSp>
      <p:grpSp>
        <p:nvGrpSpPr>
          <p:cNvPr id="23" name="组合 22"/>
          <p:cNvGrpSpPr/>
          <p:nvPr/>
        </p:nvGrpSpPr>
        <p:grpSpPr>
          <a:xfrm>
            <a:off x="10018078" y="3429000"/>
            <a:ext cx="731520" cy="710565"/>
            <a:chOff x="15775" y="5400"/>
            <a:chExt cx="1152" cy="1119"/>
          </a:xfrm>
        </p:grpSpPr>
        <p:sp>
          <p:nvSpPr>
            <p:cNvPr id="189" name="MMConnector"/>
            <p:cNvSpPr/>
            <p:nvPr/>
          </p:nvSpPr>
          <p:spPr>
            <a:xfrm>
              <a:off x="15775" y="6135"/>
              <a:ext cx="572" cy="385"/>
            </a:xfrm>
            <a:custGeom>
              <a:avLst/>
              <a:gdLst/>
              <a:ahLst/>
              <a:cxnLst/>
              <a:pathLst>
                <a:path w="250789" h="128250" fill="none">
                  <a:moveTo>
                    <a:pt x="-125394" y="64125"/>
                  </a:moveTo>
                  <a:cubicBezTo>
                    <a:pt x="-10071" y="64125"/>
                    <a:pt x="15140" y="-64125"/>
                    <a:pt x="125394" y="-64125"/>
                  </a:cubicBezTo>
                </a:path>
              </a:pathLst>
            </a:custGeom>
            <a:noFill/>
            <a:ln w="15200" cap="rnd">
              <a:solidFill>
                <a:schemeClr val="accent4"/>
              </a:solidFill>
              <a:round/>
            </a:ln>
          </p:spPr>
        </p:sp>
        <p:sp>
          <p:nvSpPr>
            <p:cNvPr id="187" name="SubTopic"/>
            <p:cNvSpPr/>
            <p:nvPr/>
          </p:nvSpPr>
          <p:spPr>
            <a:xfrm>
              <a:off x="16061" y="5400"/>
              <a:ext cx="866"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公式</a:t>
              </a:r>
              <a:endParaRPr sz="2400">
                <a:solidFill>
                  <a:srgbClr val="303030"/>
                </a:solidFill>
                <a:latin typeface="宋体" panose="02010600030101010101" pitchFamily="2" charset="-122"/>
              </a:endParaRPr>
            </a:p>
          </p:txBody>
        </p:sp>
      </p:grpSp>
      <p:grpSp>
        <p:nvGrpSpPr>
          <p:cNvPr id="27" name="组合 26"/>
          <p:cNvGrpSpPr/>
          <p:nvPr/>
        </p:nvGrpSpPr>
        <p:grpSpPr>
          <a:xfrm>
            <a:off x="10089833" y="4263390"/>
            <a:ext cx="1578610" cy="638810"/>
            <a:chOff x="15888" y="6714"/>
            <a:chExt cx="2486" cy="1006"/>
          </a:xfrm>
        </p:grpSpPr>
        <p:sp>
          <p:nvSpPr>
            <p:cNvPr id="191" name="MMConnector"/>
            <p:cNvSpPr/>
            <p:nvPr/>
          </p:nvSpPr>
          <p:spPr>
            <a:xfrm>
              <a:off x="15888" y="6792"/>
              <a:ext cx="572" cy="928"/>
            </a:xfrm>
            <a:custGeom>
              <a:avLst/>
              <a:gdLst/>
              <a:ahLst/>
              <a:cxnLst/>
              <a:pathLst>
                <a:path w="250789" h="308750" fill="none">
                  <a:moveTo>
                    <a:pt x="-125394" y="-154375"/>
                  </a:moveTo>
                  <a:cubicBezTo>
                    <a:pt x="9894" y="-154375"/>
                    <a:pt x="-31447" y="154375"/>
                    <a:pt x="125394" y="154375"/>
                  </a:cubicBezTo>
                </a:path>
              </a:pathLst>
            </a:custGeom>
            <a:noFill/>
            <a:ln w="15200" cap="rnd">
              <a:solidFill>
                <a:schemeClr val="accent4"/>
              </a:solidFill>
              <a:round/>
            </a:ln>
          </p:spPr>
        </p:sp>
        <p:sp>
          <p:nvSpPr>
            <p:cNvPr id="190" name="SubTopic"/>
            <p:cNvSpPr/>
            <p:nvPr/>
          </p:nvSpPr>
          <p:spPr>
            <a:xfrm>
              <a:off x="16160" y="6714"/>
              <a:ext cx="2214" cy="542"/>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匀速直线运动</a:t>
              </a:r>
              <a:endParaRPr sz="2400">
                <a:solidFill>
                  <a:srgbClr val="303030"/>
                </a:solidFill>
                <a:latin typeface="宋体" panose="02010600030101010101" pitchFamily="2" charset="-122"/>
              </a:endParaRPr>
            </a:p>
          </p:txBody>
        </p:sp>
      </p:grpSp>
      <p:grpSp>
        <p:nvGrpSpPr>
          <p:cNvPr id="9" name="组合 8"/>
          <p:cNvGrpSpPr/>
          <p:nvPr/>
        </p:nvGrpSpPr>
        <p:grpSpPr>
          <a:xfrm>
            <a:off x="708343" y="1461770"/>
            <a:ext cx="1357630" cy="656590"/>
            <a:chOff x="1114" y="2754"/>
            <a:chExt cx="2138" cy="1034"/>
          </a:xfrm>
        </p:grpSpPr>
        <p:sp>
          <p:nvSpPr>
            <p:cNvPr id="195" name="MMConnector"/>
            <p:cNvSpPr/>
            <p:nvPr/>
          </p:nvSpPr>
          <p:spPr>
            <a:xfrm>
              <a:off x="2682" y="3460"/>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chemeClr val="accent4"/>
              </a:solidFill>
              <a:round/>
            </a:ln>
          </p:spPr>
        </p:sp>
        <p:sp>
          <p:nvSpPr>
            <p:cNvPr id="194" name="SubTopic"/>
            <p:cNvSpPr/>
            <p:nvPr/>
          </p:nvSpPr>
          <p:spPr>
            <a:xfrm>
              <a:off x="1114" y="2754"/>
              <a:ext cx="1282" cy="542"/>
            </a:xfrm>
            <a:custGeom>
              <a:avLst/>
              <a:gdLst>
                <a:gd name="rtl" fmla="*/ 54150 w 562400"/>
                <a:gd name="rtt" fmla="*/ 26030 h 180500"/>
                <a:gd name="rtr" fmla="*/ 510150 w 562400"/>
                <a:gd name="rtb" fmla="*/ 162830 h 180500"/>
              </a:gdLst>
              <a:ahLst/>
              <a:cxnLst/>
              <a:rect l="rtl" t="rtt" r="rtr" b="rtb"/>
              <a:pathLst>
                <a:path w="562400" h="180500" stroke="0">
                  <a:moveTo>
                    <a:pt x="0" y="0"/>
                  </a:moveTo>
                  <a:lnTo>
                    <a:pt x="562400" y="0"/>
                  </a:lnTo>
                  <a:lnTo>
                    <a:pt x="562400" y="180500"/>
                  </a:lnTo>
                  <a:lnTo>
                    <a:pt x="0" y="180500"/>
                  </a:lnTo>
                  <a:lnTo>
                    <a:pt x="0" y="0"/>
                  </a:lnTo>
                  <a:close/>
                </a:path>
                <a:path w="562400" h="180500" fill="none">
                  <a:moveTo>
                    <a:pt x="0" y="180500"/>
                  </a:moveTo>
                  <a:lnTo>
                    <a:pt x="562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长度：m</a:t>
              </a:r>
              <a:endParaRPr sz="2400">
                <a:solidFill>
                  <a:srgbClr val="303030"/>
                </a:solidFill>
                <a:latin typeface="宋体" panose="02010600030101010101" pitchFamily="2" charset="-122"/>
              </a:endParaRPr>
            </a:p>
          </p:txBody>
        </p:sp>
      </p:grpSp>
      <p:grpSp>
        <p:nvGrpSpPr>
          <p:cNvPr id="10" name="组合 9"/>
          <p:cNvGrpSpPr/>
          <p:nvPr/>
        </p:nvGrpSpPr>
        <p:grpSpPr>
          <a:xfrm>
            <a:off x="708343" y="1878330"/>
            <a:ext cx="1357630" cy="448945"/>
            <a:chOff x="1114" y="3410"/>
            <a:chExt cx="2138" cy="707"/>
          </a:xfrm>
        </p:grpSpPr>
        <p:sp>
          <p:nvSpPr>
            <p:cNvPr id="197" name="MMConnector"/>
            <p:cNvSpPr/>
            <p:nvPr/>
          </p:nvSpPr>
          <p:spPr>
            <a:xfrm>
              <a:off x="2682" y="3789"/>
              <a:ext cx="571" cy="328"/>
            </a:xfrm>
            <a:custGeom>
              <a:avLst/>
              <a:gdLst/>
              <a:ahLst/>
              <a:cxnLst/>
              <a:pathLst>
                <a:path w="250777" h="109250" fill="none">
                  <a:moveTo>
                    <a:pt x="125389" y="-54625"/>
                  </a:moveTo>
                  <a:cubicBezTo>
                    <a:pt x="12270" y="-54625"/>
                    <a:pt x="-20270" y="54625"/>
                    <a:pt x="-125389" y="54625"/>
                  </a:cubicBezTo>
                </a:path>
              </a:pathLst>
            </a:custGeom>
            <a:noFill/>
            <a:ln w="15200" cap="rnd">
              <a:solidFill>
                <a:schemeClr val="accent4"/>
              </a:solidFill>
              <a:round/>
            </a:ln>
          </p:spPr>
        </p:sp>
        <p:sp>
          <p:nvSpPr>
            <p:cNvPr id="196" name="SubTopic"/>
            <p:cNvSpPr/>
            <p:nvPr/>
          </p:nvSpPr>
          <p:spPr>
            <a:xfrm>
              <a:off x="1114" y="3410"/>
              <a:ext cx="1282" cy="542"/>
            </a:xfrm>
            <a:custGeom>
              <a:avLst/>
              <a:gdLst>
                <a:gd name="rtl" fmla="*/ 54150 w 562400"/>
                <a:gd name="rtt" fmla="*/ 26030 h 180500"/>
                <a:gd name="rtr" fmla="*/ 510150 w 562400"/>
                <a:gd name="rtb" fmla="*/ 162830 h 180500"/>
              </a:gdLst>
              <a:ahLst/>
              <a:cxnLst/>
              <a:rect l="rtl" t="rtt" r="rtr" b="rtb"/>
              <a:pathLst>
                <a:path w="562400" h="180500" stroke="0">
                  <a:moveTo>
                    <a:pt x="0" y="0"/>
                  </a:moveTo>
                  <a:lnTo>
                    <a:pt x="562400" y="0"/>
                  </a:lnTo>
                  <a:lnTo>
                    <a:pt x="562400" y="180500"/>
                  </a:lnTo>
                  <a:lnTo>
                    <a:pt x="0" y="180500"/>
                  </a:lnTo>
                  <a:lnTo>
                    <a:pt x="0" y="0"/>
                  </a:lnTo>
                  <a:close/>
                </a:path>
                <a:path w="562400" h="180500" fill="none">
                  <a:moveTo>
                    <a:pt x="0" y="180500"/>
                  </a:moveTo>
                  <a:lnTo>
                    <a:pt x="562400" y="180500"/>
                  </a:lnTo>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时间：s</a:t>
              </a:r>
              <a:endParaRPr sz="2400">
                <a:solidFill>
                  <a:srgbClr val="303030"/>
                </a:solidFill>
                <a:latin typeface="宋体" panose="02010600030101010101" pitchFamily="2" charset="-122"/>
              </a:endParaRPr>
            </a:p>
          </p:txBody>
        </p:sp>
      </p:grpSp>
      <p:grpSp>
        <p:nvGrpSpPr>
          <p:cNvPr id="28" name="组合 27"/>
          <p:cNvGrpSpPr/>
          <p:nvPr/>
        </p:nvGrpSpPr>
        <p:grpSpPr>
          <a:xfrm>
            <a:off x="2170113" y="4086860"/>
            <a:ext cx="857250" cy="1411605"/>
            <a:chOff x="3416" y="6436"/>
            <a:chExt cx="1350" cy="2223"/>
          </a:xfrm>
        </p:grpSpPr>
        <p:sp>
          <p:nvSpPr>
            <p:cNvPr id="166" name="MainTopic"/>
            <p:cNvSpPr/>
            <p:nvPr/>
          </p:nvSpPr>
          <p:spPr>
            <a:xfrm>
              <a:off x="3416" y="7769"/>
              <a:ext cx="1351" cy="891"/>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chemeClr val="accent4"/>
              </a:solidFill>
              <a:round/>
            </a:ln>
          </p:spPr>
          <p:txBody>
            <a:bodyPr wrap="none" lIns="0" tIns="0" rIns="0" bIns="22500" rtlCol="0" anchor="ctr"/>
            <a:p>
              <a:pPr algn="ctr">
                <a:lnSpc>
                  <a:spcPct val="100000"/>
                </a:lnSpc>
              </a:pPr>
              <a:r>
                <a:rPr sz="2400">
                  <a:solidFill>
                    <a:srgbClr val="303030"/>
                  </a:solidFill>
                  <a:latin typeface="宋体" panose="02010600030101010101" pitchFamily="2" charset="-122"/>
                </a:rPr>
                <a:t>误差</a:t>
              </a:r>
              <a:endParaRPr sz="2400">
                <a:solidFill>
                  <a:srgbClr val="303030"/>
                </a:solidFill>
                <a:latin typeface="宋体" panose="02010600030101010101" pitchFamily="2" charset="-122"/>
              </a:endParaRPr>
            </a:p>
          </p:txBody>
        </p:sp>
        <p:sp>
          <p:nvSpPr>
            <p:cNvPr id="25" name="右箭头 24"/>
            <p:cNvSpPr/>
            <p:nvPr/>
          </p:nvSpPr>
          <p:spPr>
            <a:xfrm rot="5400000">
              <a:off x="3370" y="6987"/>
              <a:ext cx="1332" cy="231"/>
            </a:xfrm>
            <a:prstGeom prst="rightArrow">
              <a:avLst>
                <a:gd name="adj1" fmla="val 29203"/>
                <a:gd name="adj2" fmla="val 143805"/>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29" name="组合 28"/>
          <p:cNvGrpSpPr/>
          <p:nvPr/>
        </p:nvGrpSpPr>
        <p:grpSpPr>
          <a:xfrm>
            <a:off x="9971723" y="1411605"/>
            <a:ext cx="1242060" cy="1193165"/>
            <a:chOff x="15775" y="4857"/>
            <a:chExt cx="1956" cy="1879"/>
          </a:xfrm>
        </p:grpSpPr>
        <p:sp>
          <p:nvSpPr>
            <p:cNvPr id="30" name="MMConnector"/>
            <p:cNvSpPr/>
            <p:nvPr/>
          </p:nvSpPr>
          <p:spPr>
            <a:xfrm>
              <a:off x="15775" y="5858"/>
              <a:ext cx="572" cy="878"/>
            </a:xfrm>
            <a:custGeom>
              <a:avLst/>
              <a:gdLst/>
              <a:ahLst/>
              <a:cxnLst/>
              <a:pathLst>
                <a:path w="250789" h="346750" fill="none">
                  <a:moveTo>
                    <a:pt x="-125394" y="173375"/>
                  </a:moveTo>
                  <a:cubicBezTo>
                    <a:pt x="13794" y="173375"/>
                    <a:pt x="-40545" y="-173375"/>
                    <a:pt x="125394" y="-173375"/>
                  </a:cubicBezTo>
                </a:path>
              </a:pathLst>
            </a:custGeom>
            <a:noFill/>
            <a:ln w="15200" cap="rnd">
              <a:solidFill>
                <a:schemeClr val="accent4"/>
              </a:solidFill>
              <a:round/>
            </a:ln>
          </p:spPr>
        </p:sp>
        <p:sp>
          <p:nvSpPr>
            <p:cNvPr id="31" name="SubTopic"/>
            <p:cNvSpPr/>
            <p:nvPr/>
          </p:nvSpPr>
          <p:spPr>
            <a:xfrm>
              <a:off x="16061" y="4857"/>
              <a:ext cx="1670" cy="542"/>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chemeClr val="accent4"/>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参照物</a:t>
              </a:r>
              <a:endParaRPr lang="zh-CN" sz="2400">
                <a:solidFill>
                  <a:srgbClr val="303030"/>
                </a:solidFill>
                <a:latin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linds(horizontal)">
                                      <p:cBhvr>
                                        <p:cTn id="37" dur="50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linds(horizontal)">
                                      <p:cBhvr>
                                        <p:cTn id="42" dur="5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linds(horizontal)">
                                      <p:cBhvr>
                                        <p:cTn id="47" dur="500"/>
                                        <p:tgtEl>
                                          <p:spTgt spid="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linds(horizontal)">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linds(horizontal)">
                                      <p:cBhvr>
                                        <p:cTn id="57" dur="500"/>
                                        <p:tgtEl>
                                          <p:spTgt spid="1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28"/>
                                        </p:tgtEl>
                                        <p:attrNameLst>
                                          <p:attrName>style.visibility</p:attrName>
                                        </p:attrNameLst>
                                      </p:cBhvr>
                                      <p:to>
                                        <p:strVal val="visible"/>
                                      </p:to>
                                    </p:set>
                                    <p:animEffect transition="in" filter="blinds(horizontal)">
                                      <p:cBhvr>
                                        <p:cTn id="62" dur="500"/>
                                        <p:tgtEl>
                                          <p:spTgt spid="2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linds(horizontal)">
                                      <p:cBhvr>
                                        <p:cTn id="67" dur="500"/>
                                        <p:tgtEl>
                                          <p:spTgt spid="14"/>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blinds(horizontal)">
                                      <p:cBhvr>
                                        <p:cTn id="72" dur="500"/>
                                        <p:tgtEl>
                                          <p:spTgt spid="15"/>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16"/>
                                        </p:tgtEl>
                                        <p:attrNameLst>
                                          <p:attrName>style.visibility</p:attrName>
                                        </p:attrNameLst>
                                      </p:cBhvr>
                                      <p:to>
                                        <p:strVal val="visible"/>
                                      </p:to>
                                    </p:set>
                                    <p:animEffect transition="in" filter="blinds(horizontal)">
                                      <p:cBhvr>
                                        <p:cTn id="77" dur="500"/>
                                        <p:tgtEl>
                                          <p:spTgt spid="16"/>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blinds(horizontal)">
                                      <p:cBhvr>
                                        <p:cTn id="82" dur="500"/>
                                        <p:tgtEl>
                                          <p:spTgt spid="18"/>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blinds(horizontal)">
                                      <p:cBhvr>
                                        <p:cTn id="87" dur="500"/>
                                        <p:tgtEl>
                                          <p:spTgt spid="29"/>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blinds(horizontal)">
                                      <p:cBhvr>
                                        <p:cTn id="92" dur="500"/>
                                        <p:tgtEl>
                                          <p:spTgt spid="19"/>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blinds(horizontal)">
                                      <p:cBhvr>
                                        <p:cTn id="97" dur="500"/>
                                        <p:tgtEl>
                                          <p:spTgt spid="20"/>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21"/>
                                        </p:tgtEl>
                                        <p:attrNameLst>
                                          <p:attrName>style.visibility</p:attrName>
                                        </p:attrNameLst>
                                      </p:cBhvr>
                                      <p:to>
                                        <p:strVal val="visible"/>
                                      </p:to>
                                    </p:set>
                                    <p:animEffect transition="in" filter="blinds(horizontal)">
                                      <p:cBhvr>
                                        <p:cTn id="102" dur="500"/>
                                        <p:tgtEl>
                                          <p:spTgt spid="21"/>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22"/>
                                        </p:tgtEl>
                                        <p:attrNameLst>
                                          <p:attrName>style.visibility</p:attrName>
                                        </p:attrNameLst>
                                      </p:cBhvr>
                                      <p:to>
                                        <p:strVal val="visible"/>
                                      </p:to>
                                    </p:set>
                                    <p:animEffect transition="in" filter="blinds(horizontal)">
                                      <p:cBhvr>
                                        <p:cTn id="107" dur="500"/>
                                        <p:tgtEl>
                                          <p:spTgt spid="22"/>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23"/>
                                        </p:tgtEl>
                                        <p:attrNameLst>
                                          <p:attrName>style.visibility</p:attrName>
                                        </p:attrNameLst>
                                      </p:cBhvr>
                                      <p:to>
                                        <p:strVal val="visible"/>
                                      </p:to>
                                    </p:set>
                                    <p:animEffect transition="in" filter="blinds(horizontal)">
                                      <p:cBhvr>
                                        <p:cTn id="112" dur="500"/>
                                        <p:tgtEl>
                                          <p:spTgt spid="23"/>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24"/>
                                        </p:tgtEl>
                                        <p:attrNameLst>
                                          <p:attrName>style.visibility</p:attrName>
                                        </p:attrNameLst>
                                      </p:cBhvr>
                                      <p:to>
                                        <p:strVal val="visible"/>
                                      </p:to>
                                    </p:set>
                                    <p:animEffect transition="in" filter="blinds(horizontal)">
                                      <p:cBhvr>
                                        <p:cTn id="117" dur="500"/>
                                        <p:tgtEl>
                                          <p:spTgt spid="24"/>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blinds(horizontal)">
                                      <p:cBhvr>
                                        <p:cTn id="122" dur="500"/>
                                        <p:tgtEl>
                                          <p:spTgt spid="27"/>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blinds(horizontal)">
                                      <p:cBhvr>
                                        <p:cTn id="127" dur="500"/>
                                        <p:tgtEl>
                                          <p:spTgt spid="26"/>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17"/>
                                        </p:tgtEl>
                                        <p:attrNameLst>
                                          <p:attrName>style.visibility</p:attrName>
                                        </p:attrNameLst>
                                      </p:cBhvr>
                                      <p:to>
                                        <p:strVal val="visible"/>
                                      </p:to>
                                    </p:set>
                                    <p:animEffect transition="in" filter="blinds(horizontal)">
                                      <p:cBhvr>
                                        <p:cTn id="1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2320" y="1443990"/>
            <a:ext cx="1058672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11</a:t>
            </a:r>
            <a:r>
              <a:rPr lang="zh-CN" sz="2400">
                <a:latin typeface="Times New Roman" panose="02020603050405020304" pitchFamily="18" charset="0"/>
                <a:cs typeface="Times New Roman" panose="02020603050405020304" pitchFamily="18" charset="0"/>
              </a:rPr>
              <a:t>题</a:t>
            </a:r>
            <a:r>
              <a:rPr lang="en-US" sz="2400">
                <a:latin typeface="Times New Roman" panose="02020603050405020304" pitchFamily="18" charset="0"/>
                <a:cs typeface="Times New Roman" panose="02020603050405020304" pitchFamily="18" charset="0"/>
              </a:rPr>
              <a:t>3</a:t>
            </a:r>
            <a:r>
              <a:rPr lang="zh-CN" sz="2400">
                <a:latin typeface="Times New Roman" panose="02020603050405020304" pitchFamily="18" charset="0"/>
                <a:cs typeface="Times New Roman" panose="02020603050405020304" pitchFamily="18" charset="0"/>
              </a:rPr>
              <a:t>分)</a:t>
            </a:r>
            <a:r>
              <a:rPr lang="zh-CN" sz="2400">
                <a:latin typeface="Times New Roman" panose="02020603050405020304" pitchFamily="18" charset="0"/>
                <a:ea typeface="宋体" panose="02010600030101010101" pitchFamily="2" charset="-122"/>
                <a:cs typeface="Times New Roman" panose="02020603050405020304" pitchFamily="18" charset="0"/>
              </a:rPr>
              <a:t>小明同学到南美洲游学，见到一种外表酷似微型西瓜的野生水果，其独特的迷你造型和清爽的口感令人称奇</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如图是迷你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西瓜</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与一元硬币放在一起的对比照，根据图片信息，估测该迷你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西瓜</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的长度约为(　　)</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A. 2 mm  </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B. 2 cm  </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C. 6 mm  </a:t>
            </a:r>
            <a:endParaRPr lang="en-US" sz="2400">
              <a:latin typeface="Times New Roman" panose="02020603050405020304" pitchFamily="18" charset="0"/>
              <a:cs typeface="Times New Roman" panose="02020603050405020304" pitchFamily="18" charset="0"/>
            </a:endParaRPr>
          </a:p>
          <a:p>
            <a:pPr>
              <a:lnSpc>
                <a:spcPct val="150000"/>
              </a:lnSpc>
            </a:pPr>
            <a:r>
              <a:rPr lang="en-US" sz="2400">
                <a:latin typeface="Times New Roman" panose="02020603050405020304" pitchFamily="18" charset="0"/>
                <a:cs typeface="Times New Roman" panose="02020603050405020304" pitchFamily="18" charset="0"/>
                <a:sym typeface="+mn-ea"/>
              </a:rPr>
              <a:t>D. 6 cm</a:t>
            </a:r>
            <a:endParaRPr lang="zh-CN" altLang="en-US" sz="240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7244715" y="3437890"/>
            <a:ext cx="2134870" cy="1107440"/>
          </a:xfrm>
          <a:prstGeom prst="rect">
            <a:avLst/>
          </a:prstGeom>
        </p:spPr>
      </p:pic>
      <p:sp>
        <p:nvSpPr>
          <p:cNvPr id="4" name="文本框 3"/>
          <p:cNvSpPr txBox="1"/>
          <p:nvPr/>
        </p:nvSpPr>
        <p:spPr>
          <a:xfrm>
            <a:off x="7047865" y="4852670"/>
            <a:ext cx="238442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6" name="文本框 5"/>
          <p:cNvSpPr txBox="1"/>
          <p:nvPr/>
        </p:nvSpPr>
        <p:spPr>
          <a:xfrm>
            <a:off x="10447020" y="2670810"/>
            <a:ext cx="62357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B</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62025" y="866140"/>
            <a:ext cx="10935970" cy="737235"/>
            <a:chOff x="87" y="2929"/>
            <a:chExt cx="1848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运动状态的判断及参照物的选取</a:t>
                </a:r>
                <a:r>
                  <a:rPr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6年3考)</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16"/>
                <a:ext cx="3110" cy="852"/>
                <a:chOff x="6025" y="8833"/>
                <a:chExt cx="3310" cy="909"/>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33"/>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grpSp>
        <p:nvGrpSpPr>
          <p:cNvPr id="22533" name="组合 5"/>
          <p:cNvGrpSpPr/>
          <p:nvPr/>
        </p:nvGrpSpPr>
        <p:grpSpPr>
          <a:xfrm>
            <a:off x="902018" y="1914856"/>
            <a:ext cx="1943100" cy="479081"/>
            <a:chOff x="2582" y="1619"/>
            <a:chExt cx="3060" cy="754"/>
          </a:xfrm>
        </p:grpSpPr>
        <p:pic>
          <p:nvPicPr>
            <p:cNvPr id="22534" name="图片 2" descr="三级标"/>
            <p:cNvPicPr>
              <a:picLocks noChangeAspect="1"/>
            </p:cNvPicPr>
            <p:nvPr/>
          </p:nvPicPr>
          <p:blipFill>
            <a:blip r:embed="rId2"/>
            <a:stretch>
              <a:fillRect/>
            </a:stretch>
          </p:blipFill>
          <p:spPr>
            <a:xfrm>
              <a:off x="2582" y="1619"/>
              <a:ext cx="3060" cy="754"/>
            </a:xfrm>
            <a:prstGeom prst="rect">
              <a:avLst/>
            </a:prstGeom>
            <a:noFill/>
            <a:ln w="9525">
              <a:noFill/>
            </a:ln>
          </p:spPr>
        </p:pic>
        <p:sp>
          <p:nvSpPr>
            <p:cNvPr id="22535" name="文本框 5"/>
            <p:cNvSpPr txBox="1"/>
            <p:nvPr/>
          </p:nvSpPr>
          <p:spPr>
            <a:xfrm>
              <a:off x="2729" y="1644"/>
              <a:ext cx="2429" cy="725"/>
            </a:xfrm>
            <a:prstGeom prst="rect">
              <a:avLst/>
            </a:prstGeom>
            <a:noFill/>
            <a:ln w="9525">
              <a:noFill/>
            </a:ln>
          </p:spPr>
          <p:txBody>
            <a:bodyPr wrap="square" anchor="t">
              <a:spAutoFit/>
            </a:bodyPr>
            <a:p>
              <a:pPr algn="ctr"/>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5" name="文本框 4"/>
          <p:cNvSpPr txBox="1"/>
          <p:nvPr/>
        </p:nvSpPr>
        <p:spPr>
          <a:xfrm>
            <a:off x="1005205" y="2459990"/>
            <a:ext cx="1039114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南通)</a:t>
            </a:r>
            <a:r>
              <a:rPr lang="zh-CN" sz="2400">
                <a:latin typeface="Times New Roman" panose="02020603050405020304" pitchFamily="18" charset="0"/>
                <a:ea typeface="宋体" panose="02010600030101010101" pitchFamily="2" charset="-122"/>
                <a:cs typeface="Times New Roman" panose="02020603050405020304" pitchFamily="18" charset="0"/>
              </a:rPr>
              <a:t>中国的高铁技术世界一流</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如图所示是几枚硬币</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静静</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立于高速行驶列车的窗台上的照片</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认为硬币处于静止状态所选择的参照物是(　　)</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A. 车内的座椅 </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B. 路边的树木</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C. 窗外的楼房  </a:t>
            </a:r>
            <a:endParaRPr lang="zh-CN" altLang="en-US" sz="2400">
              <a:latin typeface="Times New Roman" panose="02020603050405020304" pitchFamily="18" charset="0"/>
              <a:cs typeface="Times New Roman" panose="02020603050405020304" pitchFamily="18" charset="0"/>
            </a:endParaRPr>
          </a:p>
          <a:p>
            <a:pPr>
              <a:lnSpc>
                <a:spcPct val="150000"/>
              </a:lnSpc>
            </a:pPr>
            <a:r>
              <a:rPr lang="zh-CN" altLang="en-US" sz="2400">
                <a:latin typeface="Times New Roman" panose="02020603050405020304" pitchFamily="18" charset="0"/>
                <a:cs typeface="Times New Roman" panose="02020603050405020304" pitchFamily="18" charset="0"/>
              </a:rPr>
              <a:t>D. 远处的高山</a:t>
            </a:r>
            <a:endParaRPr lang="zh-CN" altLang="en-US" sz="240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3"/>
          <a:stretch>
            <a:fillRect/>
          </a:stretch>
        </p:blipFill>
        <p:spPr>
          <a:xfrm>
            <a:off x="8098790" y="3658870"/>
            <a:ext cx="2973070" cy="2085340"/>
          </a:xfrm>
          <a:prstGeom prst="rect">
            <a:avLst/>
          </a:prstGeom>
        </p:spPr>
      </p:pic>
      <p:sp>
        <p:nvSpPr>
          <p:cNvPr id="9" name="文本框 8"/>
          <p:cNvSpPr txBox="1"/>
          <p:nvPr/>
        </p:nvSpPr>
        <p:spPr>
          <a:xfrm>
            <a:off x="8641080" y="5828030"/>
            <a:ext cx="214312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10" name="文本框 9"/>
          <p:cNvSpPr txBox="1"/>
          <p:nvPr/>
        </p:nvSpPr>
        <p:spPr>
          <a:xfrm>
            <a:off x="10241915" y="3127375"/>
            <a:ext cx="9359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a:t>
            </a:r>
            <a:r>
              <a:rPr lang="zh-CN" sz="2400">
                <a:solidFill>
                  <a:srgbClr val="FF0000"/>
                </a:solidFill>
                <a:ea typeface="宋体" panose="02010600030101010101" pitchFamily="2" charset="-122"/>
              </a:rPr>
              <a:t>　</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0295" y="983615"/>
            <a:ext cx="9890125" cy="5077460"/>
          </a:xfrm>
          <a:prstGeom prst="rect">
            <a:avLst/>
          </a:prstGeom>
          <a:noFill/>
          <a:ln w="9525">
            <a:noFill/>
          </a:ln>
        </p:spPr>
        <p:txBody>
          <a:bodyPr wrap="square">
            <a:spAutoFit/>
          </a:bodyPr>
          <a:p>
            <a:pPr>
              <a:lnSpc>
                <a:spcPct val="150000"/>
              </a:lnSpc>
            </a:pPr>
            <a:r>
              <a:rPr sz="2400">
                <a:latin typeface="Times New Roman" panose="02020603050405020304" pitchFamily="18" charset="0"/>
                <a:cs typeface="Times New Roman" panose="02020603050405020304" pitchFamily="18" charset="0"/>
              </a:rPr>
              <a:t>4. (2019北京)2019年1月3日，“玉兔二号”从停稳在月球表面的“嫦娥四号”上沿轨道缓慢下行，到达月球表面，如图所示.关于“玉兔二号”下行的过程，下列说法中正确的是(　　)</a:t>
            </a:r>
            <a:endParaRPr sz="2400">
              <a:latin typeface="Times New Roman" panose="02020603050405020304" pitchFamily="18" charset="0"/>
              <a:cs typeface="Times New Roman" panose="02020603050405020304" pitchFamily="18" charset="0"/>
            </a:endParaRPr>
          </a:p>
          <a:p>
            <a:pPr>
              <a:lnSpc>
                <a:spcPct val="150000"/>
              </a:lnSpc>
            </a:pPr>
            <a:r>
              <a:rPr sz="2400">
                <a:latin typeface="Times New Roman" panose="02020603050405020304" pitchFamily="18" charset="0"/>
                <a:cs typeface="Times New Roman" panose="02020603050405020304" pitchFamily="18" charset="0"/>
              </a:rPr>
              <a:t>A. 若以月球表面为参照物，“嫦娥</a:t>
            </a:r>
            <a:endParaRPr sz="2400">
              <a:latin typeface="Times New Roman" panose="02020603050405020304" pitchFamily="18" charset="0"/>
              <a:cs typeface="Times New Roman" panose="02020603050405020304" pitchFamily="18" charset="0"/>
            </a:endParaRPr>
          </a:p>
          <a:p>
            <a:pPr>
              <a:lnSpc>
                <a:spcPct val="150000"/>
              </a:lnSpc>
            </a:pPr>
            <a:r>
              <a:rPr sz="2400">
                <a:latin typeface="Times New Roman" panose="02020603050405020304" pitchFamily="18" charset="0"/>
                <a:cs typeface="Times New Roman" panose="02020603050405020304" pitchFamily="18" charset="0"/>
              </a:rPr>
              <a:t>四号”是运动的</a:t>
            </a:r>
            <a:endParaRPr sz="2400">
              <a:latin typeface="Times New Roman" panose="02020603050405020304" pitchFamily="18" charset="0"/>
              <a:cs typeface="Times New Roman" panose="02020603050405020304" pitchFamily="18" charset="0"/>
            </a:endParaRPr>
          </a:p>
          <a:p>
            <a:pPr>
              <a:lnSpc>
                <a:spcPct val="150000"/>
              </a:lnSpc>
            </a:pPr>
            <a:r>
              <a:rPr sz="2400">
                <a:latin typeface="Times New Roman" panose="02020603050405020304" pitchFamily="18" charset="0"/>
                <a:cs typeface="Times New Roman" panose="02020603050405020304" pitchFamily="18" charset="0"/>
              </a:rPr>
              <a:t>B. 若以月球表面为参照物，“玉兔二</a:t>
            </a:r>
            <a:endParaRPr sz="2400">
              <a:latin typeface="Times New Roman" panose="02020603050405020304" pitchFamily="18" charset="0"/>
              <a:cs typeface="Times New Roman" panose="02020603050405020304" pitchFamily="18" charset="0"/>
            </a:endParaRPr>
          </a:p>
          <a:p>
            <a:pPr>
              <a:lnSpc>
                <a:spcPct val="150000"/>
              </a:lnSpc>
            </a:pPr>
            <a:r>
              <a:rPr sz="2400">
                <a:latin typeface="Times New Roman" panose="02020603050405020304" pitchFamily="18" charset="0"/>
                <a:cs typeface="Times New Roman" panose="02020603050405020304" pitchFamily="18" charset="0"/>
              </a:rPr>
              <a:t>号”是静止的</a:t>
            </a:r>
            <a:endParaRPr sz="2400">
              <a:latin typeface="Times New Roman" panose="02020603050405020304" pitchFamily="18" charset="0"/>
              <a:cs typeface="Times New Roman" panose="02020603050405020304" pitchFamily="18" charset="0"/>
            </a:endParaRPr>
          </a:p>
          <a:p>
            <a:pPr>
              <a:lnSpc>
                <a:spcPct val="150000"/>
              </a:lnSpc>
            </a:pPr>
            <a:r>
              <a:rPr sz="2400">
                <a:latin typeface="Times New Roman" panose="02020603050405020304" pitchFamily="18" charset="0"/>
                <a:cs typeface="Times New Roman" panose="02020603050405020304" pitchFamily="18" charset="0"/>
              </a:rPr>
              <a:t>C. 若以轨道为参照物，“玉兔二号”是运动的</a:t>
            </a:r>
            <a:endParaRPr sz="2400">
              <a:latin typeface="Times New Roman" panose="02020603050405020304" pitchFamily="18" charset="0"/>
              <a:cs typeface="Times New Roman" panose="02020603050405020304" pitchFamily="18" charset="0"/>
            </a:endParaRPr>
          </a:p>
          <a:p>
            <a:pPr>
              <a:lnSpc>
                <a:spcPct val="150000"/>
              </a:lnSpc>
            </a:pPr>
            <a:r>
              <a:rPr sz="2400">
                <a:latin typeface="Times New Roman" panose="02020603050405020304" pitchFamily="18" charset="0"/>
                <a:cs typeface="Times New Roman" panose="02020603050405020304" pitchFamily="18" charset="0"/>
              </a:rPr>
              <a:t>D. 若以“嫦娥四号”为参照物，“玉兔二号”是静止的</a:t>
            </a:r>
            <a:endParaRPr sz="2400">
              <a:latin typeface="Times New Roman" panose="02020603050405020304" pitchFamily="18" charset="0"/>
              <a:cs typeface="Times New Roman" panose="02020603050405020304" pitchFamily="18" charset="0"/>
            </a:endParaRPr>
          </a:p>
        </p:txBody>
      </p:sp>
      <p:sp>
        <p:nvSpPr>
          <p:cNvPr id="5" name="文本框 4"/>
          <p:cNvSpPr txBox="1"/>
          <p:nvPr/>
        </p:nvSpPr>
        <p:spPr>
          <a:xfrm>
            <a:off x="8097520" y="5079365"/>
            <a:ext cx="289496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4</a:t>
            </a:r>
            <a:r>
              <a:rPr lang="zh-CN" sz="1800">
                <a:cs typeface="楷体_GB2312" charset="0"/>
              </a:rPr>
              <a:t>题图</a:t>
            </a:r>
            <a:endParaRPr lang="zh-CN" altLang="en-US" sz="1800"/>
          </a:p>
        </p:txBody>
      </p:sp>
      <p:pic>
        <p:nvPicPr>
          <p:cNvPr id="8" name="图片 7"/>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386195" y="2674620"/>
            <a:ext cx="4387215" cy="2125980"/>
          </a:xfrm>
          <a:prstGeom prst="rect">
            <a:avLst/>
          </a:prstGeom>
        </p:spPr>
      </p:pic>
      <p:sp>
        <p:nvSpPr>
          <p:cNvPr id="101" name="文本框 100"/>
          <p:cNvSpPr txBox="1"/>
          <p:nvPr/>
        </p:nvSpPr>
        <p:spPr>
          <a:xfrm>
            <a:off x="4775835" y="2266315"/>
            <a:ext cx="6813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409065" y="1640205"/>
            <a:ext cx="974788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益阳)</a:t>
            </a:r>
            <a:r>
              <a:rPr lang="zh-CN" sz="2400">
                <a:latin typeface="Times New Roman" panose="02020603050405020304" pitchFamily="18" charset="0"/>
                <a:ea typeface="宋体" panose="02010600030101010101" pitchFamily="2" charset="-122"/>
                <a:cs typeface="Times New Roman" panose="02020603050405020304" pitchFamily="18" charset="0"/>
              </a:rPr>
              <a:t>两列火车并排停在站台上，你坐在车厢中向另一列车厢观望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突然，你觉得自己的列车缓慢向东运动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则下列运动情况不可能发生的是(　　)</a:t>
            </a:r>
            <a:r>
              <a:rPr lang="en-US" sz="2400">
                <a:latin typeface="Times New Roman" panose="02020603050405020304" pitchFamily="18" charset="0"/>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自己的车向东运动，另一列车没有运动</a:t>
            </a:r>
            <a:r>
              <a:rPr lang="en-US" sz="2400">
                <a:latin typeface="Times New Roman" panose="02020603050405020304" pitchFamily="18" charset="0"/>
                <a:cs typeface="Times New Roman" panose="02020603050405020304" pitchFamily="18" charset="0"/>
              </a:rPr>
              <a:t>B. </a:t>
            </a:r>
            <a:r>
              <a:rPr lang="zh-CN" sz="2400">
                <a:latin typeface="Times New Roman" panose="02020603050405020304" pitchFamily="18" charset="0"/>
                <a:ea typeface="宋体" panose="02010600030101010101" pitchFamily="2" charset="-122"/>
                <a:cs typeface="Times New Roman" panose="02020603050405020304" pitchFamily="18" charset="0"/>
              </a:rPr>
              <a:t>自己的车没有运动，另一列车向西运动</a:t>
            </a:r>
            <a:r>
              <a:rPr lang="en-US" sz="2400">
                <a:latin typeface="Times New Roman" panose="02020603050405020304" pitchFamily="18" charset="0"/>
                <a:cs typeface="Times New Roman" panose="02020603050405020304" pitchFamily="18" charset="0"/>
              </a:rPr>
              <a:t>C. </a:t>
            </a:r>
            <a:r>
              <a:rPr lang="zh-CN" sz="2400">
                <a:latin typeface="Times New Roman" panose="02020603050405020304" pitchFamily="18" charset="0"/>
                <a:ea typeface="宋体" panose="02010600030101010101" pitchFamily="2" charset="-122"/>
                <a:cs typeface="Times New Roman" panose="02020603050405020304" pitchFamily="18" charset="0"/>
              </a:rPr>
              <a:t>两列车都向东运动，但自己车的速度较快</a:t>
            </a:r>
            <a:r>
              <a:rPr lang="en-US" sz="2400">
                <a:latin typeface="Times New Roman" panose="02020603050405020304" pitchFamily="18" charset="0"/>
                <a:cs typeface="Times New Roman" panose="02020603050405020304" pitchFamily="18" charset="0"/>
              </a:rPr>
              <a:t>D. </a:t>
            </a:r>
            <a:r>
              <a:rPr lang="zh-CN" sz="2400">
                <a:latin typeface="Times New Roman" panose="02020603050405020304" pitchFamily="18" charset="0"/>
                <a:ea typeface="宋体" panose="02010600030101010101" pitchFamily="2" charset="-122"/>
                <a:cs typeface="Times New Roman" panose="02020603050405020304" pitchFamily="18" charset="0"/>
              </a:rPr>
              <a:t>两列车都向西运动，但另一列车的速度较慢</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2327275" y="2892425"/>
            <a:ext cx="5391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79195" y="1790065"/>
            <a:ext cx="10935970" cy="737235"/>
            <a:chOff x="87" y="2929"/>
            <a:chExt cx="1848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29"/>
              <a:ext cx="18411" cy="1161"/>
              <a:chOff x="273" y="2929"/>
              <a:chExt cx="18411" cy="1161"/>
            </a:xfrm>
          </p:grpSpPr>
          <p:sp>
            <p:nvSpPr>
              <p:cNvPr id="20481" name="文本框 4"/>
              <p:cNvSpPr txBox="1"/>
              <p:nvPr/>
            </p:nvSpPr>
            <p:spPr>
              <a:xfrm>
                <a:off x="3894" y="2929"/>
                <a:ext cx="14790"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速度的相关计算</a:t>
                </a:r>
                <a:r>
                  <a:rPr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6年3考</a:t>
                </a:r>
                <a:r>
                  <a:rPr lang="zh-CN" sz="2400" dirty="0">
                    <a:latin typeface="Times New Roman" panose="02020603050405020304" pitchFamily="18" charset="0"/>
                    <a:ea typeface="宋体" panose="02010600030101010101" pitchFamily="2" charset="-122"/>
                    <a:cs typeface="Times New Roman" panose="02020603050405020304" pitchFamily="18" charset="0"/>
                  </a:rPr>
                  <a:t>；均在计算题中考查</a:t>
                </a:r>
                <a:r>
                  <a:rPr sz="2400" dirty="0">
                    <a:latin typeface="Times New Roman" panose="02020603050405020304" pitchFamily="18" charset="0"/>
                    <a:ea typeface="宋体" panose="02010600030101010101" pitchFamily="2" charset="-122"/>
                    <a:cs typeface="Times New Roman" panose="02020603050405020304" pitchFamily="18" charset="0"/>
                  </a:rPr>
                  <a:t>)</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16"/>
                <a:ext cx="3110" cy="852"/>
                <a:chOff x="6025" y="8833"/>
                <a:chExt cx="3310" cy="909"/>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33"/>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grpSp>
        <p:nvGrpSpPr>
          <p:cNvPr id="11" name="组合 10"/>
          <p:cNvGrpSpPr/>
          <p:nvPr/>
        </p:nvGrpSpPr>
        <p:grpSpPr>
          <a:xfrm>
            <a:off x="1150620" y="2858770"/>
            <a:ext cx="1653540" cy="460375"/>
            <a:chOff x="1586" y="2158"/>
            <a:chExt cx="2604" cy="725"/>
          </a:xfrm>
        </p:grpSpPr>
        <p:pic>
          <p:nvPicPr>
            <p:cNvPr id="12" name="图片 11" descr="三级标1"/>
            <p:cNvPicPr>
              <a:picLocks noChangeAspect="1"/>
            </p:cNvPicPr>
            <p:nvPr/>
          </p:nvPicPr>
          <p:blipFill>
            <a:blip r:embed="rId2"/>
            <a:stretch>
              <a:fillRect/>
            </a:stretch>
          </p:blipFill>
          <p:spPr>
            <a:xfrm>
              <a:off x="1610" y="2204"/>
              <a:ext cx="2580" cy="636"/>
            </a:xfrm>
            <a:prstGeom prst="rect">
              <a:avLst/>
            </a:prstGeom>
          </p:spPr>
        </p:pic>
        <p:sp>
          <p:nvSpPr>
            <p:cNvPr id="13" name="文本框 12"/>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101" name="文本框 100"/>
          <p:cNvSpPr txBox="1"/>
          <p:nvPr/>
        </p:nvSpPr>
        <p:spPr>
          <a:xfrm>
            <a:off x="1066165" y="3465195"/>
            <a:ext cx="10690225" cy="1753235"/>
          </a:xfrm>
          <a:prstGeom prst="rect">
            <a:avLst/>
          </a:prstGeom>
          <a:noFill/>
          <a:ln w="9525">
            <a:noFill/>
          </a:ln>
        </p:spPr>
        <p:txBody>
          <a:bodyPr wrap="square">
            <a:spAutoFit/>
          </a:bodyPr>
          <a:p>
            <a:pPr>
              <a:lnSpc>
                <a:spcPct val="150000"/>
              </a:lnSpc>
            </a:pP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1</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)公式中的三个物理量必须对应于同一物体的同一时间段或同一段路程；(</a:t>
            </a: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2</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i="1">
                <a:solidFill>
                  <a:srgbClr val="1D41D5"/>
                </a:solidFill>
                <a:latin typeface="Times New Roman" panose="02020603050405020304" pitchFamily="18" charset="0"/>
                <a:cs typeface="Times New Roman" panose="02020603050405020304" pitchFamily="18" charset="0"/>
              </a:rPr>
              <a:t>s</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i="1">
                <a:solidFill>
                  <a:srgbClr val="1D41D5"/>
                </a:solidFill>
                <a:latin typeface="Times New Roman" panose="02020603050405020304" pitchFamily="18" charset="0"/>
                <a:ea typeface="宋体" panose="02010600030101010101" pitchFamily="2" charset="-122"/>
                <a:cs typeface="Times New Roman" panose="02020603050405020304" pitchFamily="18" charset="0"/>
              </a:rPr>
              <a:t>v</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r>
              <a:rPr lang="en-US" sz="2400" i="1">
                <a:solidFill>
                  <a:srgbClr val="1D41D5"/>
                </a:solidFill>
                <a:latin typeface="Times New Roman" panose="02020603050405020304" pitchFamily="18" charset="0"/>
                <a:ea typeface="宋体" panose="02010600030101010101" pitchFamily="2" charset="-122"/>
                <a:cs typeface="Times New Roman" panose="02020603050405020304" pitchFamily="18" charset="0"/>
              </a:rPr>
              <a:t>t</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的单位一定要一一对应；(</a:t>
            </a: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3</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)求一段路程或一段时间内的平均速度时，</a:t>
            </a:r>
            <a:r>
              <a:rPr lang="en-US" sz="2400" i="1">
                <a:solidFill>
                  <a:srgbClr val="1D41D5"/>
                </a:solidFill>
                <a:latin typeface="Times New Roman" panose="02020603050405020304" pitchFamily="18" charset="0"/>
                <a:cs typeface="Times New Roman" panose="02020603050405020304" pitchFamily="18" charset="0"/>
              </a:rPr>
              <a:t>t</a:t>
            </a:r>
            <a:r>
              <a:rPr lang="zh-CN"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应包括中途停留的时间</a:t>
            </a:r>
            <a:r>
              <a:rPr 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a:solidFill>
                <a:srgbClr val="1D41D5"/>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686425" y="5791200"/>
            <a:ext cx="1619885" cy="368300"/>
          </a:xfrm>
          <a:prstGeom prst="rect">
            <a:avLst/>
          </a:prstGeom>
          <a:noFill/>
          <a:ln w="9525">
            <a:noFill/>
          </a:ln>
        </p:spPr>
        <p:txBody>
          <a:bodyPr wrap="square">
            <a:spAutoFit/>
          </a:bodyPr>
          <a:p>
            <a:pPr marL="127000" indent="-127000" algn="ctr"/>
            <a:r>
              <a:rPr lang="zh-CN">
                <a:latin typeface="Times New Roman" panose="02020603050405020304" pitchFamily="18" charset="0"/>
                <a:cs typeface="Times New Roman" panose="02020603050405020304" pitchFamily="18" charset="0"/>
              </a:rPr>
              <a:t>第</a:t>
            </a:r>
            <a:r>
              <a:rPr lang="en-US" altLang="zh-CN">
                <a:latin typeface="Times New Roman" panose="02020603050405020304" pitchFamily="18" charset="0"/>
                <a:cs typeface="Times New Roman" panose="02020603050405020304" pitchFamily="18" charset="0"/>
              </a:rPr>
              <a:t>6</a:t>
            </a:r>
            <a:r>
              <a:rPr lang="zh-CN">
                <a:latin typeface="Times New Roman" panose="02020603050405020304" pitchFamily="18" charset="0"/>
                <a:cs typeface="Times New Roman" panose="02020603050405020304" pitchFamily="18" charset="0"/>
              </a:rPr>
              <a:t>题图</a:t>
            </a:r>
            <a:endParaRPr lang="zh-CN" altLang="en-US">
              <a:latin typeface="Times New Roman" panose="02020603050405020304" pitchFamily="18" charset="0"/>
              <a:cs typeface="Times New Roman" panose="02020603050405020304" pitchFamily="18" charset="0"/>
            </a:endParaRPr>
          </a:p>
        </p:txBody>
      </p:sp>
      <p:grpSp>
        <p:nvGrpSpPr>
          <p:cNvPr id="5" name="组合 4"/>
          <p:cNvGrpSpPr/>
          <p:nvPr/>
        </p:nvGrpSpPr>
        <p:grpSpPr>
          <a:xfrm>
            <a:off x="916305" y="108712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810895" y="1638300"/>
            <a:ext cx="1088390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6. </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安徽)</a:t>
            </a:r>
            <a:r>
              <a:rPr lang="zh-CN" sz="2400">
                <a:latin typeface="Times New Roman" panose="02020603050405020304" pitchFamily="18" charset="0"/>
                <a:ea typeface="宋体" panose="02010600030101010101" pitchFamily="2" charset="-122"/>
                <a:cs typeface="Times New Roman" panose="02020603050405020304" pitchFamily="18" charset="0"/>
              </a:rPr>
              <a:t>如图所示，水面上两船相距</a:t>
            </a:r>
            <a:r>
              <a:rPr lang="en-US" sz="2400">
                <a:latin typeface="Times New Roman" panose="02020603050405020304" pitchFamily="18" charset="0"/>
                <a:ea typeface="宋体" panose="02010600030101010101" pitchFamily="2" charset="-122"/>
                <a:cs typeface="Times New Roman" panose="02020603050405020304" pitchFamily="18" charset="0"/>
              </a:rPr>
              <a:t>15 km</a:t>
            </a:r>
            <a:r>
              <a:rPr lang="zh-CN" sz="2400">
                <a:latin typeface="Times New Roman" panose="02020603050405020304" pitchFamily="18" charset="0"/>
                <a:ea typeface="宋体" panose="02010600030101010101" pitchFamily="2" charset="-122"/>
                <a:cs typeface="Times New Roman" panose="02020603050405020304" pitchFamily="18" charset="0"/>
              </a:rPr>
              <a:t>，实验员在一条船上敲响水里的一口钟，同时点燃船上的火药使其发光；另一条船上的实验员在看到火药发光后</a:t>
            </a:r>
            <a:r>
              <a:rPr lang="en-US" sz="2400">
                <a:latin typeface="Times New Roman" panose="02020603050405020304" pitchFamily="18" charset="0"/>
                <a:ea typeface="宋体" panose="02010600030101010101" pitchFamily="2" charset="-122"/>
                <a:cs typeface="Times New Roman" panose="02020603050405020304" pitchFamily="18" charset="0"/>
              </a:rPr>
              <a:t>10 s</a:t>
            </a:r>
            <a:r>
              <a:rPr lang="zh-CN" sz="2400">
                <a:latin typeface="Times New Roman" panose="02020603050405020304" pitchFamily="18" charset="0"/>
                <a:ea typeface="宋体" panose="02010600030101010101" pitchFamily="2" charset="-122"/>
                <a:cs typeface="Times New Roman" panose="02020603050405020304" pitchFamily="18" charset="0"/>
              </a:rPr>
              <a:t>，通过水里的听音器听到了水下的钟声</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根据这些数据计算声音在水中传播的速度为</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m/s.</a:t>
            </a:r>
            <a:endParaRPr lang="zh-CN" altLang="en-US">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4327525" y="3945255"/>
            <a:ext cx="4337050" cy="1660525"/>
          </a:xfrm>
          <a:prstGeom prst="rect">
            <a:avLst/>
          </a:prstGeom>
        </p:spPr>
      </p:pic>
      <p:sp>
        <p:nvSpPr>
          <p:cNvPr id="7" name="文本框 6"/>
          <p:cNvSpPr txBox="1"/>
          <p:nvPr/>
        </p:nvSpPr>
        <p:spPr>
          <a:xfrm>
            <a:off x="1798955" y="3357245"/>
            <a:ext cx="13328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1.5×10</a:t>
            </a:r>
            <a:r>
              <a:rPr lang="en-US" sz="2400" baseline="30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571490" y="5685155"/>
            <a:ext cx="1619885" cy="368300"/>
          </a:xfrm>
          <a:prstGeom prst="rect">
            <a:avLst/>
          </a:prstGeom>
          <a:noFill/>
          <a:ln w="9525">
            <a:noFill/>
          </a:ln>
        </p:spPr>
        <p:txBody>
          <a:bodyPr wrap="square">
            <a:spAutoFit/>
          </a:bodyPr>
          <a:p>
            <a:pPr marL="127000" indent="-127000" algn="ctr"/>
            <a:r>
              <a:rPr lang="zh-CN">
                <a:cs typeface="楷体_GB2312" charset="0"/>
              </a:rPr>
              <a:t>第</a:t>
            </a:r>
            <a:r>
              <a:rPr lang="en-US" altLang="zh-CN">
                <a:latin typeface="Times New Roman" panose="02020603050405020304" pitchFamily="18" charset="0"/>
                <a:cs typeface="Times New Roman" panose="02020603050405020304" pitchFamily="18" charset="0"/>
              </a:rPr>
              <a:t>7</a:t>
            </a:r>
            <a:r>
              <a:rPr lang="zh-CN">
                <a:cs typeface="楷体_GB2312" charset="0"/>
              </a:rPr>
              <a:t>题图</a:t>
            </a:r>
            <a:endParaRPr lang="zh-CN" altLang="en-US"/>
          </a:p>
        </p:txBody>
      </p:sp>
      <p:sp>
        <p:nvSpPr>
          <p:cNvPr id="7" name="文本框 6"/>
          <p:cNvSpPr txBox="1"/>
          <p:nvPr/>
        </p:nvSpPr>
        <p:spPr>
          <a:xfrm>
            <a:off x="989330" y="1233805"/>
            <a:ext cx="104209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7. </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衡阳)</a:t>
            </a:r>
            <a:r>
              <a:rPr lang="zh-CN" sz="2400">
                <a:latin typeface="Times New Roman" panose="02020603050405020304" pitchFamily="18" charset="0"/>
                <a:ea typeface="宋体" panose="02010600030101010101" pitchFamily="2" charset="-122"/>
                <a:cs typeface="Times New Roman" panose="02020603050405020304" pitchFamily="18" charset="0"/>
              </a:rPr>
              <a:t>如图是一位摄影爱好者用频闪摄影技术拍摄的一张照片，清晰地记录了网球被击出后某一段的运动轨迹</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已知此次摄影的闪光频率(每秒钟得到影像的次数)为</a:t>
            </a:r>
            <a:r>
              <a:rPr lang="en-US" sz="2400">
                <a:latin typeface="Times New Roman" panose="02020603050405020304" pitchFamily="18" charset="0"/>
                <a:ea typeface="宋体" panose="02010600030101010101" pitchFamily="2" charset="-122"/>
                <a:cs typeface="Times New Roman" panose="02020603050405020304" pitchFamily="18" charset="0"/>
              </a:rPr>
              <a:t>100</a:t>
            </a:r>
            <a:r>
              <a:rPr lang="zh-CN" sz="2400">
                <a:latin typeface="Times New Roman" panose="02020603050405020304" pitchFamily="18" charset="0"/>
                <a:ea typeface="宋体" panose="02010600030101010101" pitchFamily="2" charset="-122"/>
                <a:cs typeface="Times New Roman" panose="02020603050405020304" pitchFamily="18" charset="0"/>
              </a:rPr>
              <a:t>赫兹，网球的直径约为</a:t>
            </a:r>
            <a:r>
              <a:rPr lang="en-US" sz="2400">
                <a:latin typeface="Times New Roman" panose="02020603050405020304" pitchFamily="18" charset="0"/>
                <a:ea typeface="宋体" panose="02010600030101010101" pitchFamily="2" charset="-122"/>
                <a:cs typeface="Times New Roman" panose="02020603050405020304" pitchFamily="18" charset="0"/>
              </a:rPr>
              <a:t>6 cm</a:t>
            </a:r>
            <a:r>
              <a:rPr lang="zh-CN" sz="2400">
                <a:latin typeface="Times New Roman" panose="02020603050405020304" pitchFamily="18" charset="0"/>
                <a:ea typeface="宋体" panose="02010600030101010101" pitchFamily="2" charset="-122"/>
                <a:cs typeface="Times New Roman" panose="02020603050405020304" pitchFamily="18" charset="0"/>
              </a:rPr>
              <a:t>，现将一条刻度尺放在照片上来估测网球的运动速度，由图可知，网球从</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位置运动到</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位置所用的时间是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，网球在</a:t>
            </a:r>
            <a:r>
              <a:rPr lang="en-US" sz="2400" i="1">
                <a:latin typeface="Times New Roman" panose="02020603050405020304" pitchFamily="18" charset="0"/>
                <a:ea typeface="宋体" panose="02010600030101010101" pitchFamily="2" charset="-122"/>
                <a:cs typeface="Times New Roman" panose="02020603050405020304" pitchFamily="18" charset="0"/>
              </a:rPr>
              <a:t>AB</a:t>
            </a:r>
            <a:r>
              <a:rPr lang="zh-CN" sz="2400">
                <a:latin typeface="Times New Roman" panose="02020603050405020304" pitchFamily="18" charset="0"/>
                <a:ea typeface="宋体" panose="02010600030101010101" pitchFamily="2" charset="-122"/>
                <a:cs typeface="Times New Roman" panose="02020603050405020304" pitchFamily="18" charset="0"/>
              </a:rPr>
              <a:t>段运动的平均速度约为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ea typeface="宋体" panose="02010600030101010101" pitchFamily="2" charset="-122"/>
                <a:cs typeface="Times New Roman" panose="02020603050405020304" pitchFamily="18" charset="0"/>
              </a:rPr>
              <a:t>m/s.</a:t>
            </a:r>
            <a:endParaRPr lang="zh-CN" altLang="en-US">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1"/>
          <a:stretch>
            <a:fillRect/>
          </a:stretch>
        </p:blipFill>
        <p:spPr>
          <a:xfrm>
            <a:off x="3847465" y="4285615"/>
            <a:ext cx="5554345" cy="959485"/>
          </a:xfrm>
          <a:prstGeom prst="rect">
            <a:avLst/>
          </a:prstGeom>
        </p:spPr>
      </p:pic>
      <p:sp>
        <p:nvSpPr>
          <p:cNvPr id="9" name="文本框 8"/>
          <p:cNvSpPr txBox="1"/>
          <p:nvPr/>
        </p:nvSpPr>
        <p:spPr>
          <a:xfrm>
            <a:off x="1465580" y="3538855"/>
            <a:ext cx="7270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0.04</a:t>
            </a:r>
            <a:r>
              <a:rPr lang="zh-CN" sz="2400">
                <a:solidFill>
                  <a:srgbClr val="FF0000"/>
                </a:solidFill>
                <a:ea typeface="宋体" panose="02010600030101010101" pitchFamily="2" charset="-122"/>
              </a:rPr>
              <a:t>　</a:t>
            </a:r>
            <a:endParaRPr lang="zh-CN" altLang="en-US"/>
          </a:p>
        </p:txBody>
      </p:sp>
      <p:sp>
        <p:nvSpPr>
          <p:cNvPr id="10" name="文本框 9"/>
          <p:cNvSpPr txBox="1"/>
          <p:nvPr/>
        </p:nvSpPr>
        <p:spPr>
          <a:xfrm>
            <a:off x="7378065" y="3538855"/>
            <a:ext cx="103568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20</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5158105" y="5803265"/>
            <a:ext cx="1619885" cy="368300"/>
          </a:xfrm>
          <a:prstGeom prst="rect">
            <a:avLst/>
          </a:prstGeom>
          <a:noFill/>
          <a:ln w="9525">
            <a:noFill/>
          </a:ln>
        </p:spPr>
        <p:txBody>
          <a:bodyPr wrap="square">
            <a:spAutoFit/>
          </a:bodyPr>
          <a:p>
            <a:pPr marL="127000" indent="-127000" algn="ctr"/>
            <a:r>
              <a:rPr lang="zh-CN">
                <a:cs typeface="楷体_GB2312" charset="0"/>
              </a:rPr>
              <a:t>第</a:t>
            </a:r>
            <a:r>
              <a:rPr lang="en-US" altLang="zh-CN">
                <a:latin typeface="Times New Roman" panose="02020603050405020304" pitchFamily="18" charset="0"/>
                <a:cs typeface="Times New Roman" panose="02020603050405020304" pitchFamily="18" charset="0"/>
              </a:rPr>
              <a:t>8</a:t>
            </a:r>
            <a:r>
              <a:rPr lang="zh-CN">
                <a:cs typeface="楷体_GB2312" charset="0"/>
              </a:rPr>
              <a:t>题图</a:t>
            </a:r>
            <a:endParaRPr lang="zh-CN" altLang="en-US"/>
          </a:p>
        </p:txBody>
      </p:sp>
      <p:sp>
        <p:nvSpPr>
          <p:cNvPr id="101" name="文本框 100"/>
          <p:cNvSpPr txBox="1"/>
          <p:nvPr/>
        </p:nvSpPr>
        <p:spPr>
          <a:xfrm>
            <a:off x="681990" y="1054100"/>
            <a:ext cx="108273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8. 2019</a:t>
            </a:r>
            <a:r>
              <a:rPr lang="zh-CN" sz="2400">
                <a:latin typeface="Times New Roman" panose="02020603050405020304" pitchFamily="18" charset="0"/>
                <a:ea typeface="宋体" panose="02010600030101010101" pitchFamily="2" charset="-122"/>
                <a:cs typeface="Times New Roman" panose="02020603050405020304" pitchFamily="18" charset="0"/>
              </a:rPr>
              <a:t>年</a:t>
            </a:r>
            <a:r>
              <a:rPr lang="en-US" sz="2400">
                <a:latin typeface="Times New Roman" panose="02020603050405020304" pitchFamily="18" charset="0"/>
                <a:ea typeface="宋体" panose="02010600030101010101" pitchFamily="2" charset="-122"/>
                <a:cs typeface="Times New Roman" panose="02020603050405020304" pitchFamily="18" charset="0"/>
              </a:rPr>
              <a:t>9</a:t>
            </a:r>
            <a:r>
              <a:rPr lang="zh-CN" sz="2400">
                <a:latin typeface="Times New Roman" panose="02020603050405020304" pitchFamily="18" charset="0"/>
                <a:ea typeface="宋体" panose="02010600030101010101" pitchFamily="2" charset="-122"/>
                <a:cs typeface="Times New Roman" panose="02020603050405020304" pitchFamily="18" charset="0"/>
              </a:rPr>
              <a:t>月</a:t>
            </a:r>
            <a:r>
              <a:rPr lang="en-US" sz="2400">
                <a:latin typeface="Times New Roman" panose="02020603050405020304" pitchFamily="18" charset="0"/>
                <a:ea typeface="宋体" panose="02010600030101010101" pitchFamily="2" charset="-122"/>
                <a:cs typeface="Times New Roman" panose="02020603050405020304" pitchFamily="18" charset="0"/>
              </a:rPr>
              <a:t>25</a:t>
            </a:r>
            <a:r>
              <a:rPr lang="zh-CN" sz="2400">
                <a:latin typeface="Times New Roman" panose="02020603050405020304" pitchFamily="18" charset="0"/>
                <a:ea typeface="宋体" panose="02010600030101010101" pitchFamily="2" charset="-122"/>
                <a:cs typeface="Times New Roman" panose="02020603050405020304" pitchFamily="18" charset="0"/>
              </a:rPr>
              <a:t>日，北京大兴国际机场举行投运仪式，中国联合航空在北京大兴国际机场首航，由波音</a:t>
            </a:r>
            <a:r>
              <a:rPr lang="en-US" sz="2400">
                <a:latin typeface="Times New Roman" panose="02020603050405020304" pitchFamily="18" charset="0"/>
                <a:ea typeface="宋体" panose="02010600030101010101" pitchFamily="2" charset="-122"/>
                <a:cs typeface="Times New Roman" panose="02020603050405020304" pitchFamily="18" charset="0"/>
              </a:rPr>
              <a:t>737</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800</a:t>
            </a:r>
            <a:r>
              <a:rPr lang="zh-CN" sz="2400">
                <a:latin typeface="Times New Roman" panose="02020603050405020304" pitchFamily="18" charset="0"/>
                <a:ea typeface="宋体" panose="02010600030101010101" pitchFamily="2" charset="-122"/>
                <a:cs typeface="Times New Roman" panose="02020603050405020304" pitchFamily="18" charset="0"/>
              </a:rPr>
              <a:t>机型执飞，执行航班</a:t>
            </a:r>
            <a:r>
              <a:rPr lang="en-US" sz="2400">
                <a:latin typeface="Times New Roman" panose="02020603050405020304" pitchFamily="18" charset="0"/>
                <a:ea typeface="宋体" panose="02010600030101010101" pitchFamily="2" charset="-122"/>
                <a:cs typeface="Times New Roman" panose="02020603050405020304" pitchFamily="18" charset="0"/>
              </a:rPr>
              <a:t>KN5631</a:t>
            </a:r>
            <a:r>
              <a:rPr lang="zh-CN" sz="2400">
                <a:latin typeface="Times New Roman" panose="02020603050405020304" pitchFamily="18" charset="0"/>
                <a:ea typeface="宋体" panose="02010600030101010101" pitchFamily="2" charset="-122"/>
                <a:cs typeface="Times New Roman" panose="02020603050405020304" pitchFamily="18" charset="0"/>
              </a:rPr>
              <a:t>从北京大兴前往陕西延安，全程</a:t>
            </a:r>
            <a:r>
              <a:rPr lang="en-US" sz="2400">
                <a:latin typeface="Times New Roman" panose="02020603050405020304" pitchFamily="18" charset="0"/>
                <a:ea typeface="宋体" panose="02010600030101010101" pitchFamily="2" charset="-122"/>
                <a:cs typeface="Times New Roman" panose="02020603050405020304" pitchFamily="18" charset="0"/>
              </a:rPr>
              <a:t>731 km</a:t>
            </a:r>
            <a:r>
              <a:rPr lang="zh-CN" sz="2400">
                <a:latin typeface="Times New Roman" panose="02020603050405020304" pitchFamily="18" charset="0"/>
                <a:ea typeface="宋体" panose="02010600030101010101" pitchFamily="2" charset="-122"/>
                <a:cs typeface="Times New Roman" panose="02020603050405020304" pitchFamily="18" charset="0"/>
              </a:rPr>
              <a:t>，时长</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小时</a:t>
            </a:r>
            <a:r>
              <a:rPr lang="en-US" sz="2400">
                <a:latin typeface="Times New Roman" panose="02020603050405020304" pitchFamily="18" charset="0"/>
                <a:ea typeface="宋体" panose="02010600030101010101" pitchFamily="2" charset="-122"/>
                <a:cs typeface="Times New Roman" panose="02020603050405020304" pitchFamily="18" charset="0"/>
              </a:rPr>
              <a:t>21</a:t>
            </a:r>
            <a:r>
              <a:rPr lang="zh-CN" sz="2400">
                <a:latin typeface="Times New Roman" panose="02020603050405020304" pitchFamily="18" charset="0"/>
                <a:ea typeface="宋体" panose="02010600030101010101" pitchFamily="2" charset="-122"/>
                <a:cs typeface="Times New Roman" panose="02020603050405020304" pitchFamily="18" charset="0"/>
              </a:rPr>
              <a:t>分，则全程的平均速度为</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km/h</a:t>
            </a:r>
            <a:r>
              <a:rPr lang="zh-CN" sz="2400">
                <a:latin typeface="Times New Roman" panose="02020603050405020304" pitchFamily="18" charset="0"/>
                <a:ea typeface="宋体" panose="02010600030101010101" pitchFamily="2" charset="-122"/>
                <a:cs typeface="Times New Roman" panose="02020603050405020304" pitchFamily="18" charset="0"/>
              </a:rPr>
              <a:t>(结果保留两位小数)；在飞行过程中，以地面为参照物，飞机是</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的(选填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运动</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静止</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2" name="图片 -2147482426" descr="C:\Documents and Settings\Administrator\桌面\物理（山西）\山西物理\XL96AA.TIF"/>
          <p:cNvPicPr>
            <a:picLocks noChangeAspect="1"/>
          </p:cNvPicPr>
          <p:nvPr/>
        </p:nvPicPr>
        <p:blipFill>
          <a:blip r:embed="rId1" r:link="rId2"/>
          <a:stretch>
            <a:fillRect/>
          </a:stretch>
        </p:blipFill>
        <p:spPr>
          <a:xfrm>
            <a:off x="4474845" y="3660775"/>
            <a:ext cx="2986405" cy="1927225"/>
          </a:xfrm>
          <a:prstGeom prst="rect">
            <a:avLst/>
          </a:prstGeom>
          <a:noFill/>
          <a:ln w="9525">
            <a:noFill/>
          </a:ln>
        </p:spPr>
      </p:pic>
      <p:sp>
        <p:nvSpPr>
          <p:cNvPr id="3" name="文本框 2"/>
          <p:cNvSpPr txBox="1"/>
          <p:nvPr/>
        </p:nvSpPr>
        <p:spPr>
          <a:xfrm>
            <a:off x="8991600" y="2254250"/>
            <a:ext cx="16744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541.48</a:t>
            </a:r>
            <a:endParaRPr lang="zh-CN" altLang="en-US"/>
          </a:p>
        </p:txBody>
      </p:sp>
      <p:sp>
        <p:nvSpPr>
          <p:cNvPr id="4" name="文本框 3"/>
          <p:cNvSpPr txBox="1"/>
          <p:nvPr/>
        </p:nvSpPr>
        <p:spPr>
          <a:xfrm>
            <a:off x="8790940" y="2786380"/>
            <a:ext cx="8255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运动</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custDataLst>
              <p:tags r:id="rId1"/>
            </p:custDataLst>
          </p:nvPr>
        </p:nvGraphicFramePr>
        <p:xfrm>
          <a:off x="5168900" y="876935"/>
          <a:ext cx="6298565" cy="5314950"/>
        </p:xfrm>
        <a:graphic>
          <a:graphicData uri="http://schemas.openxmlformats.org/drawingml/2006/table">
            <a:tbl>
              <a:tblPr firstRow="1" bandRow="1">
                <a:tableStyleId>{5940675A-B579-460E-94D1-54222C63F5DA}</a:tableStyleId>
              </a:tblPr>
              <a:tblGrid>
                <a:gridCol w="878840"/>
                <a:gridCol w="962025"/>
                <a:gridCol w="1019810"/>
                <a:gridCol w="1097280"/>
                <a:gridCol w="1106805"/>
                <a:gridCol w="1233805"/>
              </a:tblGrid>
              <a:tr h="582930">
                <a:tc>
                  <a:txBody>
                    <a:bodyPr/>
                    <a:p>
                      <a:pPr indent="0" algn="ctr" fontAlgn="auto">
                        <a:lnSpc>
                          <a:spcPct val="150000"/>
                        </a:lnSpc>
                        <a:buNone/>
                      </a:pPr>
                      <a:r>
                        <a:rPr lang="en-US" sz="2300" b="0">
                          <a:latin typeface="Times New Roman" panose="02020603050405020304" pitchFamily="18" charset="0"/>
                          <a:ea typeface="黑体" panose="02010609060101010101" pitchFamily="49" charset="-122"/>
                          <a:cs typeface="Times New Roman" panose="02020603050405020304" pitchFamily="18" charset="0"/>
                        </a:rPr>
                        <a:t>站序</a:t>
                      </a:r>
                      <a:endParaRPr lang="en-US" altLang="en-US" sz="23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300" b="0">
                          <a:latin typeface="Times New Roman" panose="02020603050405020304" pitchFamily="18" charset="0"/>
                          <a:ea typeface="黑体" panose="02010609060101010101" pitchFamily="49" charset="-122"/>
                          <a:cs typeface="Times New Roman" panose="02020603050405020304" pitchFamily="18" charset="0"/>
                        </a:rPr>
                        <a:t>站名</a:t>
                      </a:r>
                      <a:endParaRPr lang="en-US" altLang="en-US" sz="23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300" b="0">
                          <a:latin typeface="Times New Roman" panose="02020603050405020304" pitchFamily="18" charset="0"/>
                          <a:ea typeface="黑体" panose="02010609060101010101" pitchFamily="49" charset="-122"/>
                          <a:cs typeface="Times New Roman" panose="02020603050405020304" pitchFamily="18" charset="0"/>
                        </a:rPr>
                        <a:t>到时</a:t>
                      </a:r>
                      <a:endParaRPr lang="en-US" altLang="en-US" sz="23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300" b="0">
                          <a:latin typeface="Times New Roman" panose="02020603050405020304" pitchFamily="18" charset="0"/>
                          <a:ea typeface="黑体" panose="02010609060101010101" pitchFamily="49" charset="-122"/>
                          <a:cs typeface="Times New Roman" panose="02020603050405020304" pitchFamily="18" charset="0"/>
                        </a:rPr>
                        <a:t>发时</a:t>
                      </a:r>
                      <a:endParaRPr lang="en-US" altLang="en-US" sz="23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300" b="0">
                          <a:latin typeface="Times New Roman" panose="02020603050405020304" pitchFamily="18" charset="0"/>
                          <a:ea typeface="黑体" panose="02010609060101010101" pitchFamily="49" charset="-122"/>
                          <a:cs typeface="Times New Roman" panose="02020603050405020304" pitchFamily="18" charset="0"/>
                        </a:rPr>
                        <a:t>时长</a:t>
                      </a:r>
                      <a:endParaRPr lang="en-US" altLang="en-US" sz="23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c>
                  <a:txBody>
                    <a:bodyPr/>
                    <a:p>
                      <a:pPr indent="0" algn="ctr" fontAlgn="auto">
                        <a:lnSpc>
                          <a:spcPct val="150000"/>
                        </a:lnSpc>
                        <a:buNone/>
                      </a:pPr>
                      <a:r>
                        <a:rPr lang="en-US" sz="2300" b="0">
                          <a:latin typeface="Times New Roman" panose="02020603050405020304" pitchFamily="18" charset="0"/>
                          <a:ea typeface="黑体" panose="02010609060101010101" pitchFamily="49" charset="-122"/>
                          <a:cs typeface="Times New Roman" panose="02020603050405020304" pitchFamily="18" charset="0"/>
                        </a:rPr>
                        <a:t>里程/km</a:t>
                      </a:r>
                      <a:endParaRPr lang="en-US" altLang="en-US" sz="23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chemeClr val="accent4"/>
                    </a:solidFill>
                  </a:tcPr>
                </a:tc>
              </a:tr>
              <a:tr h="1051560">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1</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成都东</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08：08</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0</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1560">
                <a:tc>
                  <a:txBody>
                    <a:bodyPr/>
                    <a:p>
                      <a:pPr indent="0" algn="ctr" fontAlgn="auto">
                        <a:lnSpc>
                          <a:spcPct val="150000"/>
                        </a:lnSpc>
                        <a:buNone/>
                      </a:pPr>
                      <a:r>
                        <a:rPr lang="en-US" sz="23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3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青北江东</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08：22</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08：25</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3分钟</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32</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25780">
                <a:tc gridSpan="6">
                  <a:txBody>
                    <a:bodyPr/>
                    <a:p>
                      <a:pPr indent="0" algn="ctr" fontAlgn="auto">
                        <a:lnSpc>
                          <a:spcPct val="150000"/>
                        </a:lnSpc>
                        <a:buNone/>
                      </a:pPr>
                      <a:r>
                        <a:rPr lang="en-US" sz="2300" b="0">
                          <a:latin typeface="Times New Roman" panose="02020603050405020304" pitchFamily="18" charset="0"/>
                          <a:ea typeface="宋体" panose="02010600030101010101" pitchFamily="2" charset="-122"/>
                          <a:cs typeface="Times New Roman" panose="02020603050405020304" pitchFamily="18" charset="0"/>
                        </a:rPr>
                        <a:t>……</a:t>
                      </a:r>
                      <a:endParaRPr lang="en-US" sz="23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1560">
                <a:tc>
                  <a:txBody>
                    <a:bodyPr/>
                    <a:p>
                      <a:pPr indent="0" algn="ctr" fontAlgn="auto">
                        <a:lnSpc>
                          <a:spcPct val="150000"/>
                        </a:lnSpc>
                        <a:buNone/>
                      </a:pPr>
                      <a:r>
                        <a:rPr lang="en-US" sz="2300" b="0">
                          <a:latin typeface="Times New Roman" panose="02020603050405020304" pitchFamily="18" charset="0"/>
                          <a:ea typeface="宋体" panose="02010600030101010101" pitchFamily="2" charset="-122"/>
                          <a:cs typeface="Times New Roman" panose="02020603050405020304" pitchFamily="18" charset="0"/>
                        </a:rPr>
                        <a:t>7</a:t>
                      </a:r>
                      <a:endParaRPr lang="en-US" altLang="en-US" sz="23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汉中</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10：45</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10：48</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3分钟</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416</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51560">
                <a:tc>
                  <a:txBody>
                    <a:bodyPr/>
                    <a:p>
                      <a:pPr indent="0" algn="ctr" fontAlgn="auto">
                        <a:lnSpc>
                          <a:spcPct val="150000"/>
                        </a:lnSpc>
                        <a:buNone/>
                      </a:pPr>
                      <a:r>
                        <a:rPr lang="en-US" sz="2300" b="0">
                          <a:latin typeface="Times New Roman" panose="02020603050405020304" pitchFamily="18" charset="0"/>
                          <a:ea typeface="宋体" panose="02010600030101010101" pitchFamily="2" charset="-122"/>
                          <a:cs typeface="Times New Roman" panose="02020603050405020304" pitchFamily="18" charset="0"/>
                        </a:rPr>
                        <a:t>8</a:t>
                      </a:r>
                      <a:endParaRPr lang="en-US" altLang="en-US" sz="23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西安北</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12：01</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12：10</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9分钟</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300" b="0">
                          <a:latin typeface="Times New Roman" panose="02020603050405020304" pitchFamily="18" charset="0"/>
                          <a:cs typeface="Times New Roman" panose="02020603050405020304" pitchFamily="18" charset="0"/>
                        </a:rPr>
                        <a:t>658</a:t>
                      </a:r>
                      <a:endParaRPr lang="en-US" altLang="en-US" sz="23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687705" y="733425"/>
            <a:ext cx="445706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9. </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2019</a:t>
            </a:r>
            <a:r>
              <a:rPr lang="zh-CN" sz="2400">
                <a:latin typeface="Times New Roman" panose="02020603050405020304" pitchFamily="18" charset="0"/>
                <a:cs typeface="Times New Roman" panose="02020603050405020304" pitchFamily="18" charset="0"/>
              </a:rPr>
              <a:t>攀枝花)</a:t>
            </a:r>
            <a:r>
              <a:rPr lang="zh-CN" sz="2400">
                <a:latin typeface="Times New Roman" panose="02020603050405020304" pitchFamily="18" charset="0"/>
                <a:ea typeface="宋体" panose="02010600030101010101" pitchFamily="2" charset="-122"/>
                <a:cs typeface="Times New Roman" panose="02020603050405020304" pitchFamily="18" charset="0"/>
              </a:rPr>
              <a:t>西成高速铁路运营标志着我国华北地区至西南地区又增加一条大能力、高密度的旅客运输主通道</a:t>
            </a:r>
            <a:r>
              <a:rPr lang="en-US" sz="2400">
                <a:latin typeface="Times New Roman" panose="02020603050405020304" pitchFamily="18" charset="0"/>
                <a:ea typeface="宋体" panose="02010600030101010101" pitchFamily="2" charset="-122"/>
                <a:cs typeface="Times New Roman" panose="02020603050405020304" pitchFamily="18" charset="0"/>
              </a:rPr>
              <a:t>.G2204</a:t>
            </a:r>
            <a:r>
              <a:rPr lang="zh-CN" sz="2400">
                <a:latin typeface="Times New Roman" panose="02020603050405020304" pitchFamily="18" charset="0"/>
                <a:ea typeface="宋体" panose="02010600030101010101" pitchFamily="2" charset="-122"/>
                <a:cs typeface="Times New Roman" panose="02020603050405020304" pitchFamily="18" charset="0"/>
              </a:rPr>
              <a:t>从成都东开往郑州东的一趟高速列车，其部分运行时刻表如下，</a:t>
            </a:r>
            <a:r>
              <a:rPr lang="en-US" sz="2400">
                <a:latin typeface="Times New Roman" panose="02020603050405020304" pitchFamily="18" charset="0"/>
                <a:ea typeface="宋体" panose="02010600030101010101" pitchFamily="2" charset="-122"/>
                <a:cs typeface="Times New Roman" panose="02020603050405020304" pitchFamily="18" charset="0"/>
              </a:rPr>
              <a:t>G2204</a:t>
            </a:r>
            <a:r>
              <a:rPr lang="zh-CN" sz="2400">
                <a:latin typeface="Times New Roman" panose="02020603050405020304" pitchFamily="18" charset="0"/>
                <a:ea typeface="宋体" panose="02010600030101010101" pitchFamily="2" charset="-122"/>
                <a:cs typeface="Times New Roman" panose="02020603050405020304" pitchFamily="18" charset="0"/>
              </a:rPr>
              <a:t>从成都东开往西安北的平均速度大约为</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ea typeface="宋体" panose="02010600030101010101" pitchFamily="2" charset="-122"/>
                <a:cs typeface="Times New Roman" panose="02020603050405020304" pitchFamily="18" charset="0"/>
              </a:rPr>
              <a:t>km/h</a:t>
            </a:r>
            <a:r>
              <a:rPr lang="zh-CN" sz="2400">
                <a:latin typeface="Times New Roman" panose="02020603050405020304" pitchFamily="18" charset="0"/>
                <a:ea typeface="宋体" panose="02010600030101010101" pitchFamily="2" charset="-122"/>
                <a:cs typeface="Times New Roman" panose="02020603050405020304" pitchFamily="18" charset="0"/>
              </a:rPr>
              <a:t>，这个速度比以</a:t>
            </a:r>
            <a:r>
              <a:rPr lang="en-US" sz="2400">
                <a:latin typeface="Times New Roman" panose="02020603050405020304" pitchFamily="18" charset="0"/>
                <a:ea typeface="宋体" panose="02010600030101010101" pitchFamily="2" charset="-122"/>
                <a:cs typeface="Times New Roman" panose="02020603050405020304" pitchFamily="18" charset="0"/>
              </a:rPr>
              <a:t>48 m/s</a:t>
            </a:r>
            <a:r>
              <a:rPr lang="zh-CN" sz="2400">
                <a:latin typeface="Times New Roman" panose="02020603050405020304" pitchFamily="18" charset="0"/>
                <a:ea typeface="宋体" panose="02010600030101010101" pitchFamily="2" charset="-122"/>
                <a:cs typeface="Times New Roman" panose="02020603050405020304" pitchFamily="18" charset="0"/>
              </a:rPr>
              <a:t>的速度飞行的雨燕速度</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7" name="文本框 6"/>
          <p:cNvSpPr txBox="1"/>
          <p:nvPr/>
        </p:nvSpPr>
        <p:spPr>
          <a:xfrm>
            <a:off x="1403350" y="4634230"/>
            <a:ext cx="8807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169.4</a:t>
            </a:r>
            <a:endParaRPr lang="zh-CN" altLang="en-US"/>
          </a:p>
        </p:txBody>
      </p:sp>
      <p:sp>
        <p:nvSpPr>
          <p:cNvPr id="8" name="文本框 7"/>
          <p:cNvSpPr txBox="1"/>
          <p:nvPr/>
        </p:nvSpPr>
        <p:spPr>
          <a:xfrm>
            <a:off x="1053465" y="5766435"/>
            <a:ext cx="7658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876300" y="990600"/>
            <a:ext cx="1091120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10. </a:t>
            </a:r>
            <a:r>
              <a:rPr lang="zh-CN" sz="2400">
                <a:latin typeface="Times New Roman" panose="02020603050405020304" pitchFamily="18" charset="0"/>
                <a:ea typeface="宋体" panose="02010600030101010101" pitchFamily="2" charset="-122"/>
                <a:cs typeface="Times New Roman" panose="02020603050405020304" pitchFamily="18" charset="0"/>
              </a:rPr>
              <a:t>一轿车包括乘客质量</a:t>
            </a:r>
            <a:r>
              <a:rPr lang="en-US" sz="2400">
                <a:latin typeface="Times New Roman" panose="02020603050405020304" pitchFamily="18" charset="0"/>
                <a:ea typeface="宋体" panose="02010600030101010101" pitchFamily="2" charset="-122"/>
                <a:cs typeface="Times New Roman" panose="02020603050405020304" pitchFamily="18" charset="0"/>
              </a:rPr>
              <a:t>1 600 kg</a:t>
            </a:r>
            <a:r>
              <a:rPr lang="zh-CN" sz="2400">
                <a:latin typeface="Times New Roman" panose="02020603050405020304" pitchFamily="18" charset="0"/>
                <a:ea typeface="宋体" panose="02010600030101010101" pitchFamily="2" charset="-122"/>
                <a:cs typeface="Times New Roman" panose="02020603050405020304" pitchFamily="18" charset="0"/>
              </a:rPr>
              <a:t>，轿车静止时轮胎与水平地面接触的总面积为</a:t>
            </a:r>
            <a:r>
              <a:rPr lang="en-US" sz="2400">
                <a:latin typeface="Times New Roman" panose="02020603050405020304" pitchFamily="18" charset="0"/>
                <a:ea typeface="宋体" panose="02010600030101010101" pitchFamily="2" charset="-122"/>
                <a:cs typeface="Times New Roman" panose="02020603050405020304" pitchFamily="18" charset="0"/>
              </a:rPr>
              <a:t>0.1 m</a:t>
            </a:r>
            <a:r>
              <a:rPr lang="en-US" sz="2400" baseline="30000">
                <a:latin typeface="Times New Roman" panose="02020603050405020304" pitchFamily="18" charset="0"/>
                <a:cs typeface="Times New Roman" panose="02020603050405020304" pitchFamily="18" charset="0"/>
              </a:rPr>
              <a:t>2</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该轿车上午</a:t>
            </a:r>
            <a:r>
              <a:rPr lang="en-US" sz="2400">
                <a:latin typeface="Times New Roman" panose="02020603050405020304" pitchFamily="18" charset="0"/>
                <a:ea typeface="宋体" panose="02010600030101010101" pitchFamily="2" charset="-122"/>
                <a:cs typeface="Times New Roman" panose="02020603050405020304" pitchFamily="18" charset="0"/>
              </a:rPr>
              <a:t>11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30</a:t>
            </a:r>
            <a:r>
              <a:rPr lang="zh-CN" sz="2400">
                <a:latin typeface="Times New Roman" panose="02020603050405020304" pitchFamily="18" charset="0"/>
                <a:ea typeface="宋体" panose="02010600030101010101" pitchFamily="2" charset="-122"/>
                <a:cs typeface="Times New Roman" panose="02020603050405020304" pitchFamily="18" charset="0"/>
              </a:rPr>
              <a:t>驶入黄城高速公路入口，下午</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30</a:t>
            </a:r>
            <a:r>
              <a:rPr lang="zh-CN" sz="2400">
                <a:latin typeface="Times New Roman" panose="02020603050405020304" pitchFamily="18" charset="0"/>
                <a:ea typeface="宋体" panose="02010600030101010101" pitchFamily="2" charset="-122"/>
                <a:cs typeface="Times New Roman" panose="02020603050405020304" pitchFamily="18" charset="0"/>
              </a:rPr>
              <a:t>到达青州出口，总共行驶了</a:t>
            </a:r>
            <a:r>
              <a:rPr lang="en-US" sz="2400">
                <a:latin typeface="Times New Roman" panose="02020603050405020304" pitchFamily="18" charset="0"/>
                <a:ea typeface="宋体" panose="02010600030101010101" pitchFamily="2" charset="-122"/>
                <a:cs typeface="Times New Roman" panose="02020603050405020304" pitchFamily="18" charset="0"/>
              </a:rPr>
              <a:t>240 km.</a:t>
            </a:r>
            <a:r>
              <a:rPr lang="zh-CN" sz="2400">
                <a:latin typeface="Times New Roman" panose="02020603050405020304" pitchFamily="18" charset="0"/>
                <a:ea typeface="宋体" panose="02010600030101010101" pitchFamily="2" charset="-122"/>
                <a:cs typeface="Times New Roman" panose="02020603050405020304" pitchFamily="18" charset="0"/>
              </a:rPr>
              <a:t>该段高速公路限速</a:t>
            </a:r>
            <a:r>
              <a:rPr lang="en-US" sz="2400">
                <a:latin typeface="Times New Roman" panose="02020603050405020304" pitchFamily="18" charset="0"/>
                <a:ea typeface="宋体" panose="02010600030101010101" pitchFamily="2" charset="-122"/>
                <a:cs typeface="Times New Roman" panose="02020603050405020304" pitchFamily="18" charset="0"/>
              </a:rPr>
              <a:t>120 km/h</a:t>
            </a:r>
            <a:r>
              <a:rPr lang="zh-CN" sz="2400">
                <a:latin typeface="Times New Roman" panose="02020603050405020304" pitchFamily="18" charset="0"/>
                <a:ea typeface="宋体" panose="02010600030101010101" pitchFamily="2" charset="-122"/>
                <a:cs typeface="Times New Roman" panose="02020603050405020304" pitchFamily="18" charset="0"/>
              </a:rPr>
              <a:t>，期间经过的隧道和桥梁限速为</a:t>
            </a:r>
            <a:r>
              <a:rPr lang="en-US" sz="2400">
                <a:latin typeface="Times New Roman" panose="02020603050405020304" pitchFamily="18" charset="0"/>
                <a:ea typeface="宋体" panose="02010600030101010101" pitchFamily="2" charset="-122"/>
                <a:cs typeface="Times New Roman" panose="02020603050405020304" pitchFamily="18" charset="0"/>
              </a:rPr>
              <a:t>80 km/h.</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)轿车全程行驶的平均速度是多大？(</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)轿车在行驶中有超速吗？为什么？</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52170" y="4227830"/>
            <a:ext cx="10897870" cy="1753235"/>
          </a:xfrm>
          <a:prstGeom prst="rect">
            <a:avLst/>
          </a:prstGeom>
          <a:noFill/>
          <a:ln w="9525">
            <a:noFill/>
          </a:ln>
        </p:spPr>
        <p:txBody>
          <a:bodyPr wrap="square">
            <a:spAutoFit/>
          </a:bodyPr>
          <a:p>
            <a:pPr>
              <a:lnSpc>
                <a:spcPct val="150000"/>
              </a:lnSpc>
            </a:pPr>
            <a:r>
              <a:rPr lang="zh-CN" sz="24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由题意可知行驶时间为</a:t>
            </a:r>
            <a:r>
              <a:rPr lang="en-US" sz="2400" i="1">
                <a:solidFill>
                  <a:srgbClr val="FF0000"/>
                </a:solidFill>
                <a:latin typeface="Times New Roman" panose="02020603050405020304" pitchFamily="18" charset="0"/>
                <a:cs typeface="Times New Roman" panose="02020603050405020304" pitchFamily="18" charset="0"/>
              </a:rPr>
              <a:t>t</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13</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11</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 h</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，行驶路程为</a:t>
            </a:r>
            <a:r>
              <a:rPr lang="en-US" sz="2400" i="1">
                <a:solidFill>
                  <a:srgbClr val="FF0000"/>
                </a:solidFill>
                <a:latin typeface="Times New Roman" panose="02020603050405020304" pitchFamily="18" charset="0"/>
                <a:cs typeface="Times New Roman" panose="02020603050405020304" pitchFamily="18" charset="0"/>
              </a:rPr>
              <a:t>s</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cs typeface="Times New Roman" panose="02020603050405020304" pitchFamily="18" charset="0"/>
              </a:rPr>
              <a:t>240 km</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所以轿车全程行驶的平均速度为：</a:t>
            </a:r>
            <a:endPar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solidFill>
                  <a:srgbClr val="FF0000"/>
                </a:solidFill>
                <a:latin typeface="Times New Roman" panose="02020603050405020304" pitchFamily="18" charset="0"/>
                <a:cs typeface="Times New Roman" panose="02020603050405020304" pitchFamily="18" charset="0"/>
                <a:sym typeface="+mn-ea"/>
              </a:rPr>
              <a:t>(2)有超速．因为隧道和桥梁路段限速为80 km/h</a:t>
            </a:r>
            <a:endParaRPr lang="zh-CN" altLang="en-US">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5688965" y="4793615"/>
            <a:ext cx="5288280" cy="800100"/>
          </a:xfrm>
          <a:prstGeom prst="rect">
            <a:avLst/>
          </a:prstGeom>
        </p:spPr>
      </p:pic>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666115" y="2061210"/>
            <a:ext cx="10210800" cy="523080"/>
            <a:chOff x="894" y="3246"/>
            <a:chExt cx="16080" cy="824"/>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长度和时间的测量</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必</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考</a:t>
              </a:r>
              <a:r>
                <a:rPr lang="en-US" altLang="zh-CN" sz="2400" dirty="0">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4"/>
              <a:chOff x="6686" y="8865"/>
              <a:chExt cx="2836" cy="879"/>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9"/>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692594" y="875030"/>
            <a:ext cx="10515147" cy="645159"/>
            <a:chOff x="1208" y="1190"/>
            <a:chExt cx="16640" cy="1018"/>
          </a:xfrm>
        </p:grpSpPr>
        <p:pic>
          <p:nvPicPr>
            <p:cNvPr id="18441" name="图片 1" descr="一级标"/>
            <p:cNvPicPr>
              <a:picLocks noChangeAspect="1"/>
            </p:cNvPicPr>
            <p:nvPr/>
          </p:nvPicPr>
          <p:blipFill>
            <a:blip r:embed="rId2">
              <a:clrChange>
                <a:clrFrom>
                  <a:srgbClr val="FFFFFF">
                    <a:alpha val="100000"/>
                  </a:srgbClr>
                </a:clrFrom>
                <a:clrTo>
                  <a:srgbClr val="FFFFFF">
                    <a:alpha val="100000"/>
                    <a:alpha val="0"/>
                  </a:srgbClr>
                </a:clrTo>
              </a:clrChange>
            </a:blip>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sp>
        <p:nvSpPr>
          <p:cNvPr id="100" name="文本框 99"/>
          <p:cNvSpPr txBox="1"/>
          <p:nvPr/>
        </p:nvSpPr>
        <p:spPr>
          <a:xfrm>
            <a:off x="666115" y="2515870"/>
            <a:ext cx="1098042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1. </a:t>
            </a:r>
            <a:r>
              <a:rPr lang="zh-CN" sz="2400">
                <a:latin typeface="Times New Roman" panose="02020603050405020304" pitchFamily="18" charset="0"/>
                <a:ea typeface="黑体" panose="02010609060101010101" pitchFamily="49" charset="-122"/>
                <a:cs typeface="Times New Roman" panose="02020603050405020304" pitchFamily="18" charset="0"/>
              </a:rPr>
              <a:t>长度的测量</a:t>
            </a:r>
            <a:endParaRPr lang="zh-CN"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黑体" panose="02010609060101010101" pitchFamily="49" charset="-122"/>
                <a:cs typeface="Times New Roman" panose="02020603050405020304" pitchFamily="18" charset="0"/>
              </a:rPr>
              <a:t>长度的单位</a:t>
            </a:r>
            <a:endParaRPr lang="en-US"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国际单位：</a:t>
            </a:r>
            <a:r>
              <a:rPr lang="en-US" sz="2400">
                <a:latin typeface="Times New Roman" panose="02020603050405020304" pitchFamily="18" charset="0"/>
                <a:ea typeface="宋体" panose="02010600030101010101" pitchFamily="2" charset="-122"/>
                <a:cs typeface="Times New Roman" panose="02020603050405020304" pitchFamily="18" charset="0"/>
              </a:rPr>
              <a:t> ________</a:t>
            </a:r>
            <a:r>
              <a:rPr lang="zh-CN" sz="2400">
                <a:latin typeface="Times New Roman" panose="02020603050405020304" pitchFamily="18" charset="0"/>
                <a:ea typeface="宋体" panose="02010600030101010101" pitchFamily="2" charset="-122"/>
                <a:cs typeface="Times New Roman" panose="02020603050405020304" pitchFamily="18" charset="0"/>
              </a:rPr>
              <a:t>，符号为</a:t>
            </a:r>
            <a:r>
              <a:rPr lang="en-US" sz="2400">
                <a:latin typeface="Times New Roman" panose="02020603050405020304" pitchFamily="18" charset="0"/>
                <a:ea typeface="宋体" panose="02010600030101010101" pitchFamily="2" charset="-122"/>
                <a:cs typeface="Times New Roman" panose="02020603050405020304" pitchFamily="18" charset="0"/>
              </a:rPr>
              <a:t>  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常用单位：</a:t>
            </a:r>
            <a:r>
              <a:rPr lang="zh-CN" sz="2400">
                <a:latin typeface="Times New Roman" panose="02020603050405020304" pitchFamily="18" charset="0"/>
                <a:cs typeface="Times New Roman" panose="02020603050405020304" pitchFamily="18" charset="0"/>
                <a:sym typeface="+mn-ea"/>
              </a:rPr>
              <a:t>千米</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、分米</a:t>
            </a:r>
            <a:r>
              <a:rPr lang="en-US" sz="2400">
                <a:latin typeface="Times New Roman" panose="02020603050405020304" pitchFamily="18" charset="0"/>
                <a:cs typeface="Times New Roman" panose="02020603050405020304" pitchFamily="18" charset="0"/>
                <a:sym typeface="+mn-ea"/>
              </a:rPr>
              <a:t>(dm)</a:t>
            </a:r>
            <a:r>
              <a:rPr lang="zh-CN" sz="2400">
                <a:latin typeface="Times New Roman" panose="02020603050405020304" pitchFamily="18" charset="0"/>
                <a:cs typeface="Times New Roman" panose="02020603050405020304" pitchFamily="18" charset="0"/>
                <a:sym typeface="+mn-ea"/>
              </a:rPr>
              <a:t>、 厘米</a:t>
            </a:r>
            <a:r>
              <a:rPr lang="en-US" sz="2400">
                <a:latin typeface="Times New Roman" panose="02020603050405020304" pitchFamily="18" charset="0"/>
                <a:cs typeface="Times New Roman" panose="02020603050405020304" pitchFamily="18" charset="0"/>
                <a:sym typeface="+mn-ea"/>
              </a:rPr>
              <a:t>(cm)</a:t>
            </a:r>
            <a:r>
              <a:rPr lang="zh-CN" sz="2400">
                <a:latin typeface="Times New Roman" panose="02020603050405020304" pitchFamily="18" charset="0"/>
                <a:cs typeface="Times New Roman" panose="02020603050405020304" pitchFamily="18" charset="0"/>
                <a:sym typeface="+mn-ea"/>
              </a:rPr>
              <a:t>、毫米</a:t>
            </a:r>
            <a:r>
              <a:rPr lang="en-US" sz="2400">
                <a:latin typeface="Times New Roman" panose="02020603050405020304" pitchFamily="18" charset="0"/>
                <a:cs typeface="Times New Roman" panose="02020603050405020304" pitchFamily="18" charset="0"/>
                <a:sym typeface="+mn-ea"/>
              </a:rPr>
              <a:t>(mm)</a:t>
            </a:r>
            <a:r>
              <a:rPr lang="zh-CN" sz="2400">
                <a:latin typeface="Times New Roman" panose="02020603050405020304" pitchFamily="18" charset="0"/>
                <a:cs typeface="Times New Roman" panose="02020603050405020304" pitchFamily="18" charset="0"/>
                <a:sym typeface="+mn-ea"/>
              </a:rPr>
              <a:t>、微米</a:t>
            </a:r>
            <a:r>
              <a:rPr lang="en-US" sz="2400">
                <a:latin typeface="Times New Roman" panose="02020603050405020304" pitchFamily="18" charset="0"/>
                <a:cs typeface="Times New Roman" panose="02020603050405020304" pitchFamily="18" charset="0"/>
                <a:sym typeface="+mn-ea"/>
              </a:rPr>
              <a:t>(μm)</a:t>
            </a:r>
            <a:r>
              <a:rPr lang="zh-CN" sz="2400">
                <a:latin typeface="Times New Roman" panose="02020603050405020304" pitchFamily="18" charset="0"/>
                <a:cs typeface="Times New Roman" panose="02020603050405020304" pitchFamily="18" charset="0"/>
                <a:sym typeface="+mn-ea"/>
              </a:rPr>
              <a:t>、纳米</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等．</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单位换算：</a:t>
            </a:r>
            <a:r>
              <a:rPr lang="en-US" sz="2400">
                <a:latin typeface="Times New Roman" panose="02020603050405020304" pitchFamily="18" charset="0"/>
                <a:cs typeface="Times New Roman" panose="02020603050405020304" pitchFamily="18" charset="0"/>
                <a:sym typeface="+mn-ea"/>
              </a:rPr>
              <a:t>1 km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______m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1 dm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0.1 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 1 cm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______m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1 mm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10</a:t>
            </a:r>
            <a:r>
              <a:rPr lang="zh-CN" sz="2400" baseline="30000">
                <a:latin typeface="Times New Roman" panose="02020603050405020304" pitchFamily="18" charset="0"/>
                <a:cs typeface="Times New Roman" panose="02020603050405020304" pitchFamily="18" charset="0"/>
                <a:sym typeface="+mn-ea"/>
              </a:rPr>
              <a:t>－</a:t>
            </a:r>
            <a:r>
              <a:rPr lang="en-US" sz="2400" baseline="30000">
                <a:latin typeface="Times New Roman" panose="02020603050405020304" pitchFamily="18" charset="0"/>
                <a:cs typeface="Times New Roman" panose="02020603050405020304" pitchFamily="18" charset="0"/>
                <a:sym typeface="+mn-ea"/>
              </a:rPr>
              <a:t>3</a:t>
            </a:r>
            <a:r>
              <a:rPr lang="en-US" sz="2400">
                <a:latin typeface="Times New Roman" panose="02020603050405020304" pitchFamily="18" charset="0"/>
                <a:cs typeface="Times New Roman" panose="02020603050405020304" pitchFamily="18" charset="0"/>
                <a:sym typeface="+mn-ea"/>
              </a:rPr>
              <a:t> 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                    1 μm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10</a:t>
            </a:r>
            <a:r>
              <a:rPr lang="zh-CN" sz="2400" baseline="30000">
                <a:latin typeface="Times New Roman" panose="02020603050405020304" pitchFamily="18" charset="0"/>
                <a:cs typeface="Times New Roman" panose="02020603050405020304" pitchFamily="18" charset="0"/>
                <a:sym typeface="+mn-ea"/>
              </a:rPr>
              <a:t>－</a:t>
            </a:r>
            <a:r>
              <a:rPr lang="en-US" sz="2400" baseline="30000">
                <a:latin typeface="Times New Roman" panose="02020603050405020304" pitchFamily="18" charset="0"/>
                <a:cs typeface="Times New Roman" panose="02020603050405020304" pitchFamily="18" charset="0"/>
                <a:sym typeface="+mn-ea"/>
              </a:rPr>
              <a:t>6</a:t>
            </a:r>
            <a:r>
              <a:rPr lang="en-US" sz="2400">
                <a:latin typeface="Times New Roman" panose="02020603050405020304" pitchFamily="18" charset="0"/>
                <a:cs typeface="Times New Roman" panose="02020603050405020304" pitchFamily="18" charset="0"/>
                <a:sym typeface="+mn-ea"/>
              </a:rPr>
              <a:t> 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1 nm</a:t>
            </a: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________m.</a:t>
            </a:r>
            <a:endParaRPr lang="zh-CN" altLang="en-US" sz="2400">
              <a:latin typeface="Times New Roman" panose="02020603050405020304" pitchFamily="18" charset="0"/>
              <a:cs typeface="Times New Roman" panose="02020603050405020304" pitchFamily="18" charset="0"/>
            </a:endParaRPr>
          </a:p>
        </p:txBody>
      </p:sp>
      <p:grpSp>
        <p:nvGrpSpPr>
          <p:cNvPr id="7" name="组合 6"/>
          <p:cNvGrpSpPr/>
          <p:nvPr/>
        </p:nvGrpSpPr>
        <p:grpSpPr>
          <a:xfrm>
            <a:off x="751205" y="1357630"/>
            <a:ext cx="2638425" cy="596900"/>
            <a:chOff x="1456" y="3131"/>
            <a:chExt cx="4155" cy="940"/>
          </a:xfrm>
        </p:grpSpPr>
        <p:sp>
          <p:nvSpPr>
            <p:cNvPr id="4" name="文本框 3"/>
            <p:cNvSpPr txBox="1"/>
            <p:nvPr/>
          </p:nvSpPr>
          <p:spPr>
            <a:xfrm>
              <a:off x="2824" y="3180"/>
              <a:ext cx="2787" cy="822"/>
            </a:xfrm>
            <a:prstGeom prst="rect">
              <a:avLst/>
            </a:prstGeom>
            <a:noFill/>
            <a:ln w="9525">
              <a:noFill/>
            </a:ln>
          </p:spPr>
          <p:txBody>
            <a:bodyPr wrap="square">
              <a:spAutoFit/>
            </a:bodyPr>
            <a:p>
              <a:pPr algn="l"/>
              <a:r>
                <a:rPr lang="zh-CN" altLang="en-US" sz="2800">
                  <a:ea typeface="黑体" panose="02010609060101010101" pitchFamily="49" charset="-122"/>
                </a:rPr>
                <a:t>考点梳理</a:t>
              </a:r>
              <a:endParaRPr lang="zh-CN" altLang="en-US" sz="2800">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1456" y="3131"/>
              <a:ext cx="1144" cy="940"/>
            </a:xfrm>
            <a:prstGeom prst="rect">
              <a:avLst/>
            </a:prstGeom>
          </p:spPr>
        </p:pic>
      </p:grpSp>
      <p:sp>
        <p:nvSpPr>
          <p:cNvPr id="101" name="文本框 100"/>
          <p:cNvSpPr txBox="1"/>
          <p:nvPr/>
        </p:nvSpPr>
        <p:spPr>
          <a:xfrm>
            <a:off x="2571115" y="3730625"/>
            <a:ext cx="9226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米</a:t>
            </a:r>
            <a:endParaRPr lang="zh-CN" altLang="en-US"/>
          </a:p>
        </p:txBody>
      </p:sp>
      <p:sp>
        <p:nvSpPr>
          <p:cNvPr id="2" name="文本框 1"/>
          <p:cNvSpPr txBox="1"/>
          <p:nvPr/>
        </p:nvSpPr>
        <p:spPr>
          <a:xfrm>
            <a:off x="5188585" y="3730625"/>
            <a:ext cx="6242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m</a:t>
            </a:r>
            <a:endParaRPr lang="zh-CN" altLang="en-US"/>
          </a:p>
        </p:txBody>
      </p:sp>
      <p:sp>
        <p:nvSpPr>
          <p:cNvPr id="5" name="文本框 4"/>
          <p:cNvSpPr txBox="1"/>
          <p:nvPr/>
        </p:nvSpPr>
        <p:spPr>
          <a:xfrm>
            <a:off x="3191510" y="4324350"/>
            <a:ext cx="7658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km</a:t>
            </a:r>
            <a:endParaRPr lang="zh-CN" altLang="en-US"/>
          </a:p>
        </p:txBody>
      </p:sp>
      <p:sp>
        <p:nvSpPr>
          <p:cNvPr id="8" name="文本框 7"/>
          <p:cNvSpPr txBox="1"/>
          <p:nvPr/>
        </p:nvSpPr>
        <p:spPr>
          <a:xfrm>
            <a:off x="1076325" y="4866640"/>
            <a:ext cx="6946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nm</a:t>
            </a:r>
            <a:endParaRPr lang="zh-CN" altLang="en-US"/>
          </a:p>
        </p:txBody>
      </p:sp>
      <p:sp>
        <p:nvSpPr>
          <p:cNvPr id="9" name="文本框 8"/>
          <p:cNvSpPr txBox="1"/>
          <p:nvPr/>
        </p:nvSpPr>
        <p:spPr>
          <a:xfrm>
            <a:off x="3312795" y="5424170"/>
            <a:ext cx="6445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en-US" sz="2400" baseline="30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zh-CN" altLang="en-US"/>
          </a:p>
        </p:txBody>
      </p:sp>
      <p:sp>
        <p:nvSpPr>
          <p:cNvPr id="11" name="文本框 10"/>
          <p:cNvSpPr txBox="1"/>
          <p:nvPr/>
        </p:nvSpPr>
        <p:spPr>
          <a:xfrm>
            <a:off x="7581900" y="5424170"/>
            <a:ext cx="9728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2</a:t>
            </a:r>
            <a:endParaRPr lang="zh-CN" altLang="en-US"/>
          </a:p>
        </p:txBody>
      </p:sp>
      <p:sp>
        <p:nvSpPr>
          <p:cNvPr id="12" name="文本框 11"/>
          <p:cNvSpPr txBox="1"/>
          <p:nvPr/>
        </p:nvSpPr>
        <p:spPr>
          <a:xfrm>
            <a:off x="5528310" y="5957570"/>
            <a:ext cx="89979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10</a:t>
            </a:r>
            <a:r>
              <a:rPr lang="zh-CN" sz="2400" baseline="30000">
                <a:solidFill>
                  <a:srgbClr val="FF0000"/>
                </a:solidFill>
                <a:ea typeface="宋体" panose="02010600030101010101" pitchFamily="2" charset="-122"/>
              </a:rPr>
              <a:t>－</a:t>
            </a:r>
            <a:r>
              <a:rPr lang="en-US" sz="2400" baseline="30000">
                <a:solidFill>
                  <a:srgbClr val="FF0000"/>
                </a:solidFill>
                <a:latin typeface="Times New Roman" panose="02020603050405020304" pitchFamily="18" charset="0"/>
                <a:ea typeface="宋体" panose="02010600030101010101" pitchFamily="2" charset="-122"/>
              </a:rPr>
              <a:t>9</a:t>
            </a:r>
            <a:endParaRPr lang="zh-CN" altLang="en-US"/>
          </a:p>
        </p:txBody>
      </p:sp>
      <p:sp>
        <p:nvSpPr>
          <p:cNvPr id="43" name="流程图: 终止 42">
            <a:hlinkClick r:id="rId4" action="ppaction://hlinksldjump"/>
          </p:cNvPr>
          <p:cNvSpPr/>
          <p:nvPr/>
        </p:nvSpPr>
        <p:spPr>
          <a:xfrm>
            <a:off x="9173210" y="251587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2" grpId="0"/>
      <p:bldP spid="5" grpId="0"/>
      <p:bldP spid="8" grpId="0"/>
      <p:bldP spid="9" grpId="0"/>
      <p:bldP spid="11" grpId="0"/>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956310" y="725805"/>
            <a:ext cx="11077965" cy="737235"/>
            <a:chOff x="87" y="2907"/>
            <a:chExt cx="18724" cy="1161"/>
          </a:xfrm>
        </p:grpSpPr>
        <p:pic>
          <p:nvPicPr>
            <p:cNvPr id="6" name="图片 5" descr="考点3字"/>
            <p:cNvPicPr>
              <a:picLocks noChangeAspect="1"/>
            </p:cNvPicPr>
            <p:nvPr/>
          </p:nvPicPr>
          <p:blipFill>
            <a:blip r:embed="rId1"/>
            <a:stretch>
              <a:fillRect/>
            </a:stretch>
          </p:blipFill>
          <p:spPr>
            <a:xfrm>
              <a:off x="87" y="3275"/>
              <a:ext cx="3418" cy="761"/>
            </a:xfrm>
            <a:prstGeom prst="rect">
              <a:avLst/>
            </a:prstGeom>
          </p:spPr>
        </p:pic>
        <p:grpSp>
          <p:nvGrpSpPr>
            <p:cNvPr id="3" name="组合 2"/>
            <p:cNvGrpSpPr/>
            <p:nvPr/>
          </p:nvGrpSpPr>
          <p:grpSpPr>
            <a:xfrm>
              <a:off x="160" y="2907"/>
              <a:ext cx="18651" cy="1161"/>
              <a:chOff x="273" y="2907"/>
              <a:chExt cx="18651" cy="1161"/>
            </a:xfrm>
          </p:grpSpPr>
          <p:sp>
            <p:nvSpPr>
              <p:cNvPr id="20481" name="文本框 4"/>
              <p:cNvSpPr txBox="1"/>
              <p:nvPr/>
            </p:nvSpPr>
            <p:spPr>
              <a:xfrm>
                <a:off x="4134" y="2907"/>
                <a:ext cx="14790" cy="1161"/>
              </a:xfrm>
              <a:prstGeom prst="rect">
                <a:avLst/>
              </a:prstGeom>
              <a:noFill/>
              <a:ln w="9525">
                <a:noFill/>
              </a:ln>
            </p:spPr>
            <p:txBody>
              <a:bodyPr wrap="square" anchor="t">
                <a:spAutoFit/>
              </a:bodyPr>
              <a:p>
                <a:pPr>
                  <a:lnSpc>
                    <a:spcPct val="150000"/>
                  </a:lnSpc>
                </a:pPr>
                <a:r>
                  <a:rPr lang="zh-CN" sz="2800" dirty="0">
                    <a:latin typeface="黑体" panose="02010609060101010101" pitchFamily="49" charset="-122"/>
                    <a:ea typeface="黑体" panose="02010609060101010101" pitchFamily="49" charset="-122"/>
                    <a:cs typeface="Times New Roman" panose="02020603050405020304" pitchFamily="18" charset="0"/>
                  </a:rPr>
                  <a:t>活动建议</a:t>
                </a:r>
                <a:r>
                  <a:rPr sz="2400" dirty="0">
                    <a:latin typeface="Times New Roman" panose="02020603050405020304" pitchFamily="18" charset="0"/>
                    <a:ea typeface="宋体" panose="02010600030101010101" pitchFamily="2" charset="-122"/>
                    <a:cs typeface="Times New Roman" panose="02020603050405020304" pitchFamily="18" charset="0"/>
                  </a:rPr>
                  <a:t>(</a:t>
                </a:r>
                <a:r>
                  <a:rPr sz="2400" dirty="0">
                    <a:latin typeface="Times New Roman" panose="02020603050405020304" pitchFamily="18" charset="0"/>
                    <a:ea typeface="宋体" panose="02010600030101010101" pitchFamily="2" charset="-122"/>
                    <a:cs typeface="Times New Roman" panose="02020603050405020304" pitchFamily="18" charset="0"/>
                  </a:rPr>
                  <a:t>2014.40)</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273" y="3216"/>
                <a:ext cx="3110" cy="852"/>
                <a:chOff x="6025" y="8833"/>
                <a:chExt cx="3310" cy="909"/>
              </a:xfrm>
            </p:grpSpPr>
            <p:sp>
              <p:nvSpPr>
                <p:cNvPr id="20490" name="文本框 10"/>
                <p:cNvSpPr txBox="1"/>
                <p:nvPr/>
              </p:nvSpPr>
              <p:spPr>
                <a:xfrm>
                  <a:off x="6025" y="8865"/>
                  <a:ext cx="2506" cy="877"/>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命题点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33"/>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sp>
        <p:nvSpPr>
          <p:cNvPr id="2" name="文本框 1"/>
          <p:cNvSpPr txBox="1"/>
          <p:nvPr/>
        </p:nvSpPr>
        <p:spPr>
          <a:xfrm>
            <a:off x="876935" y="2219325"/>
            <a:ext cx="10695305"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11. </a:t>
            </a:r>
            <a:r>
              <a:rPr lang="zh-CN"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2014</a:t>
            </a:r>
            <a:r>
              <a:rPr lang="zh-CN" sz="2400">
                <a:latin typeface="Times New Roman" panose="02020603050405020304" pitchFamily="18" charset="0"/>
                <a:cs typeface="Times New Roman" panose="02020603050405020304" pitchFamily="18" charset="0"/>
              </a:rPr>
              <a:t>山西</a:t>
            </a:r>
            <a:r>
              <a:rPr lang="en-US" sz="2400">
                <a:latin typeface="Times New Roman" panose="02020603050405020304" pitchFamily="18" charset="0"/>
                <a:cs typeface="Times New Roman" panose="02020603050405020304" pitchFamily="18" charset="0"/>
              </a:rPr>
              <a:t>40</a:t>
            </a:r>
            <a:r>
              <a:rPr lang="zh-CN" sz="2400">
                <a:latin typeface="Times New Roman" panose="02020603050405020304" pitchFamily="18" charset="0"/>
                <a:cs typeface="Times New Roman" panose="02020603050405020304" pitchFamily="18" charset="0"/>
              </a:rPr>
              <a:t>题节选</a:t>
            </a:r>
            <a:r>
              <a:rPr lang="en-US" sz="2400">
                <a:latin typeface="Times New Roman" panose="02020603050405020304" pitchFamily="18" charset="0"/>
                <a:cs typeface="Times New Roman" panose="02020603050405020304" pitchFamily="18" charset="0"/>
              </a:rPr>
              <a:t>4</a:t>
            </a:r>
            <a:r>
              <a:rPr lang="zh-CN" sz="2400">
                <a:latin typeface="Times New Roman" panose="02020603050405020304" pitchFamily="18" charset="0"/>
                <a:cs typeface="Times New Roman" panose="02020603050405020304" pitchFamily="18" charset="0"/>
              </a:rPr>
              <a:t>分)</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圆梦</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实践活动小组正在自制测量仪器，下列是他们制成的未标注刻度的半成品，请你任选一项，借助必要的器材为其粗略标注刻度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用纸条制作的卷尺(要求：量程</a:t>
            </a:r>
            <a:r>
              <a:rPr lang="en-US" sz="2400">
                <a:latin typeface="Times New Roman" panose="02020603050405020304" pitchFamily="18" charset="0"/>
                <a:ea typeface="宋体" panose="02010600030101010101" pitchFamily="2" charset="-122"/>
                <a:cs typeface="Times New Roman" panose="02020603050405020304" pitchFamily="18" charset="0"/>
              </a:rPr>
              <a:t>2 m</a:t>
            </a:r>
            <a:r>
              <a:rPr lang="zh-CN" sz="2400">
                <a:latin typeface="Times New Roman" panose="02020603050405020304" pitchFamily="18" charset="0"/>
                <a:ea typeface="宋体" panose="02010600030101010101" pitchFamily="2" charset="-122"/>
                <a:cs typeface="Times New Roman" panose="02020603050405020304" pitchFamily="18" charset="0"/>
              </a:rPr>
              <a:t>，分度值</a:t>
            </a:r>
            <a:r>
              <a:rPr lang="en-US" sz="2400">
                <a:latin typeface="Times New Roman" panose="02020603050405020304" pitchFamily="18" charset="0"/>
                <a:ea typeface="宋体" panose="02010600030101010101" pitchFamily="2" charset="-122"/>
                <a:cs typeface="Times New Roman" panose="02020603050405020304" pitchFamily="18" charset="0"/>
              </a:rPr>
              <a:t>1 cm</a:t>
            </a:r>
            <a:r>
              <a:rPr lang="zh-CN" sz="2400">
                <a:latin typeface="Times New Roman" panose="02020603050405020304" pitchFamily="18" charset="0"/>
                <a:ea typeface="宋体" panose="02010600030101010101" pitchFamily="2" charset="-122"/>
                <a:cs typeface="Times New Roman" panose="02020603050405020304" pitchFamily="18" charset="0"/>
              </a:rPr>
              <a:t>)你标注刻度的过程是：</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a:t>
            </a:r>
            <a:endParaRPr lang="en-US" altLang="zh-CN"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804545" y="3810000"/>
            <a:ext cx="10560685" cy="2861310"/>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r>
              <a:rPr lang="en-US" sz="2400">
                <a:solidFill>
                  <a:srgbClr val="FF0000"/>
                </a:solidFill>
                <a:latin typeface="Times New Roman" panose="02020603050405020304" pitchFamily="18" charset="0"/>
                <a:cs typeface="Times New Roman" panose="02020603050405020304" pitchFamily="18" charset="0"/>
              </a:rPr>
              <a:t>①</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用标准刻度尺紧靠纸条，并与纸条一侧保持平行，在纸条对应标准刻度尺零刻度线位置标出</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刻线和数字</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cs typeface="Times New Roman" panose="02020603050405020304" pitchFamily="18" charset="0"/>
              </a:rPr>
              <a:t>②</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在纸条对应标准刻度尺</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 m</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刻度位置，标出</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刻线和数字</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a:solidFill>
                  <a:srgbClr val="FF0000"/>
                </a:solidFill>
                <a:latin typeface="Times New Roman" panose="02020603050405020304" pitchFamily="18" charset="0"/>
                <a:cs typeface="Times New Roman" panose="02020603050405020304" pitchFamily="18" charset="0"/>
              </a:rPr>
              <a:t>③</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在</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刻线和</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刻线之间分成</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200</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等份，标出各刻线和对应的数字；</a:t>
            </a:r>
            <a:r>
              <a:rPr lang="en-US" sz="2400">
                <a:solidFill>
                  <a:srgbClr val="FF0000"/>
                </a:solidFill>
                <a:latin typeface="Times New Roman" panose="02020603050405020304" pitchFamily="18" charset="0"/>
                <a:cs typeface="Times New Roman" panose="02020603050405020304" pitchFamily="18" charset="0"/>
              </a:rPr>
              <a:t>④</a:t>
            </a:r>
            <a:r>
              <a:rPr lang="zh-CN"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在自制刻度尺适当的位置标出单位</a:t>
            </a:r>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cm</a:t>
            </a:r>
            <a:endParaRPr lang="zh-CN" altLang="en-US">
              <a:latin typeface="Times New Roman" panose="02020603050405020304" pitchFamily="18" charset="0"/>
              <a:cs typeface="Times New Roman" panose="02020603050405020304" pitchFamily="18" charset="0"/>
            </a:endParaRPr>
          </a:p>
        </p:txBody>
      </p:sp>
      <p:grpSp>
        <p:nvGrpSpPr>
          <p:cNvPr id="18" name="组合 17"/>
          <p:cNvGrpSpPr/>
          <p:nvPr/>
        </p:nvGrpSpPr>
        <p:grpSpPr>
          <a:xfrm>
            <a:off x="956310" y="1748790"/>
            <a:ext cx="3612515" cy="471170"/>
            <a:chOff x="1098" y="6800"/>
            <a:chExt cx="5689" cy="742"/>
          </a:xfrm>
        </p:grpSpPr>
        <p:grpSp>
          <p:nvGrpSpPr>
            <p:cNvPr id="13" name="组合 12"/>
            <p:cNvGrpSpPr/>
            <p:nvPr/>
          </p:nvGrpSpPr>
          <p:grpSpPr>
            <a:xfrm>
              <a:off x="1098" y="6805"/>
              <a:ext cx="2987" cy="737"/>
              <a:chOff x="1098" y="7483"/>
              <a:chExt cx="2987" cy="737"/>
            </a:xfrm>
          </p:grpSpPr>
          <p:pic>
            <p:nvPicPr>
              <p:cNvPr id="12" name="图片 11" descr="方块小标3字"/>
              <p:cNvPicPr>
                <a:picLocks noChangeAspect="1"/>
              </p:cNvPicPr>
              <p:nvPr/>
            </p:nvPicPr>
            <p:blipFill>
              <a:blip r:embed="rId2"/>
              <a:stretch>
                <a:fillRect/>
              </a:stretch>
            </p:blipFill>
            <p:spPr>
              <a:xfrm>
                <a:off x="1098" y="7483"/>
                <a:ext cx="2434" cy="699"/>
              </a:xfrm>
              <a:prstGeom prst="rect">
                <a:avLst/>
              </a:prstGeom>
            </p:spPr>
          </p:pic>
          <p:sp>
            <p:nvSpPr>
              <p:cNvPr id="5" name="文本框 10"/>
              <p:cNvSpPr txBox="1"/>
              <p:nvPr/>
            </p:nvSpPr>
            <p:spPr>
              <a:xfrm>
                <a:off x="1142" y="7495"/>
                <a:ext cx="2943" cy="725"/>
              </a:xfrm>
              <a:prstGeom prst="rect">
                <a:avLst/>
              </a:prstGeom>
              <a:noFill/>
              <a:ln w="9525">
                <a:noFill/>
              </a:ln>
            </p:spPr>
            <p:txBody>
              <a:bodyPr wrap="square" anchor="t">
                <a:spAutoFit/>
              </a:bodyPr>
              <a:p>
                <a:r>
                  <a:rPr lang="zh-CN" altLang="en-US" sz="2400" b="1" spc="1500" dirty="0">
                    <a:solidFill>
                      <a:schemeClr val="tx1"/>
                    </a:solidFill>
                    <a:uFillTx/>
                    <a:latin typeface="Times New Roman" panose="02020603050405020304" pitchFamily="18" charset="0"/>
                    <a:ea typeface="黑体" panose="02010609060101010101" pitchFamily="49" charset="-122"/>
                  </a:rPr>
                  <a:t>制作类</a:t>
                </a:r>
                <a:endParaRPr lang="zh-CN" altLang="en-US" sz="2400" b="1" spc="1500" dirty="0">
                  <a:solidFill>
                    <a:schemeClr val="tx1"/>
                  </a:solidFill>
                  <a:uFillTx/>
                  <a:latin typeface="Times New Roman" panose="02020603050405020304" pitchFamily="18" charset="0"/>
                  <a:ea typeface="黑体" panose="02010609060101010101" pitchFamily="49" charset="-122"/>
                </a:endParaRPr>
              </a:p>
            </p:txBody>
          </p:sp>
        </p:grpSp>
        <p:sp>
          <p:nvSpPr>
            <p:cNvPr id="17" name="文本框 16"/>
            <p:cNvSpPr txBox="1"/>
            <p:nvPr/>
          </p:nvSpPr>
          <p:spPr>
            <a:xfrm>
              <a:off x="3854" y="6800"/>
              <a:ext cx="2933" cy="725"/>
            </a:xfrm>
            <a:prstGeom prst="rect">
              <a:avLst/>
            </a:prstGeom>
            <a:noFill/>
          </p:spPr>
          <p:txBody>
            <a:bodyPr wrap="square" rtlCol="0" anchor="t">
              <a:spAutoFit/>
            </a:bodyPr>
            <a:p>
              <a:r>
                <a:rPr lang="zh-CN" altLang="en-US" sz="2400">
                  <a:latin typeface="黑体" panose="02010609060101010101" pitchFamily="49" charset="-122"/>
                  <a:ea typeface="黑体" panose="02010609060101010101" pitchFamily="49" charset="-122"/>
                </a:rPr>
                <a:t>自制卷尺</a:t>
              </a:r>
              <a:endParaRPr lang="zh-CN" altLang="en-US" sz="2400">
                <a:latin typeface="黑体" panose="02010609060101010101" pitchFamily="49" charset="-122"/>
                <a:ea typeface="黑体" panose="02010609060101010101" pitchFamily="49" charset="-122"/>
              </a:endParaRPr>
            </a:p>
          </p:txBody>
        </p:sp>
      </p:grpSp>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883629" y="100139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30" name="组合 29"/>
          <p:cNvGrpSpPr/>
          <p:nvPr/>
        </p:nvGrpSpPr>
        <p:grpSpPr>
          <a:xfrm>
            <a:off x="9164320" y="241871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grpSp>
        <p:nvGrpSpPr>
          <p:cNvPr id="18" name="组合 17"/>
          <p:cNvGrpSpPr/>
          <p:nvPr/>
        </p:nvGrpSpPr>
        <p:grpSpPr>
          <a:xfrm>
            <a:off x="528955" y="1763395"/>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测量物体运动的平均速度</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1" name="文本框 100"/>
          <p:cNvSpPr txBox="1"/>
          <p:nvPr/>
        </p:nvSpPr>
        <p:spPr>
          <a:xfrm>
            <a:off x="528955" y="2597150"/>
            <a:ext cx="11410950" cy="341503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rPr>
              <a:t>命题点【设计与进行实验】</a:t>
            </a:r>
            <a:endParaRPr lang="en-US" sz="2400" b="1">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实验原理：</a:t>
            </a:r>
            <a:r>
              <a:rPr lang="en-US" altLang="zh-CN" sz="2400">
                <a:latin typeface="Times New Roman" panose="02020603050405020304" pitchFamily="18" charset="0"/>
                <a:cs typeface="Times New Roman" panose="02020603050405020304" pitchFamily="18" charset="0"/>
                <a:sym typeface="+mn-ea"/>
              </a:rPr>
              <a:t>_________</a:t>
            </a:r>
            <a:r>
              <a:rPr lang="en-US" sz="2400">
                <a:latin typeface="Times New Roman" panose="02020603050405020304" pitchFamily="18" charset="0"/>
                <a:ea typeface="宋体" panose="02010600030101010101" pitchFamily="2" charset="-122"/>
                <a:cs typeface="Times New Roman" panose="02020603050405020304" pitchFamily="18" charset="0"/>
              </a:rPr>
              <a:t>.2. </a:t>
            </a:r>
            <a:r>
              <a:rPr lang="zh-CN" sz="2400">
                <a:latin typeface="Times New Roman" panose="02020603050405020304" pitchFamily="18" charset="0"/>
                <a:ea typeface="宋体" panose="02010600030101010101" pitchFamily="2" charset="-122"/>
                <a:cs typeface="Times New Roman" panose="02020603050405020304" pitchFamily="18" charset="0"/>
              </a:rPr>
              <a:t>实验测量器材及作用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小车、斜面(使小车获得下滑动力，加速下滑)、金属片(确保小车终点始终在同一位置；便于控制小车运动的路程)、</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cs typeface="Times New Roman" panose="02020603050405020304" pitchFamily="18" charset="0"/>
              </a:rPr>
              <a:t>　(测量小车运动的时间，便于控制时间)、</a:t>
            </a:r>
            <a:r>
              <a:rPr lang="en-US" altLang="zh-CN" sz="2400">
                <a:latin typeface="Times New Roman" panose="02020603050405020304" pitchFamily="18" charset="0"/>
                <a:cs typeface="Times New Roman" panose="02020603050405020304" pitchFamily="18" charset="0"/>
              </a:rPr>
              <a:t>______</a:t>
            </a:r>
            <a:r>
              <a:rPr lang="zh-CN" sz="2400">
                <a:latin typeface="Times New Roman" panose="02020603050405020304" pitchFamily="18" charset="0"/>
                <a:cs typeface="Times New Roman" panose="02020603050405020304" pitchFamily="18" charset="0"/>
              </a:rPr>
              <a:t>(测量小车运动的路程</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7" name="图片 6"/>
          <p:cNvPicPr>
            <a:picLocks noChangeAspect="1"/>
          </p:cNvPicPr>
          <p:nvPr/>
        </p:nvPicPr>
        <p:blipFill>
          <a:blip r:embed="rId3"/>
          <a:srcRect r="82673" b="9683"/>
          <a:stretch>
            <a:fillRect/>
          </a:stretch>
        </p:blipFill>
        <p:spPr>
          <a:xfrm>
            <a:off x="2752725" y="3524885"/>
            <a:ext cx="916305" cy="722630"/>
          </a:xfrm>
          <a:prstGeom prst="rect">
            <a:avLst/>
          </a:prstGeom>
        </p:spPr>
      </p:pic>
      <p:sp>
        <p:nvSpPr>
          <p:cNvPr id="10" name="文本框 9"/>
          <p:cNvSpPr txBox="1"/>
          <p:nvPr/>
        </p:nvSpPr>
        <p:spPr>
          <a:xfrm>
            <a:off x="8011160" y="4869180"/>
            <a:ext cx="7981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秒表</a:t>
            </a:r>
            <a:endParaRPr lang="zh-CN" altLang="en-US"/>
          </a:p>
        </p:txBody>
      </p:sp>
      <p:sp>
        <p:nvSpPr>
          <p:cNvPr id="19" name="文本框 18"/>
          <p:cNvSpPr txBox="1"/>
          <p:nvPr/>
        </p:nvSpPr>
        <p:spPr>
          <a:xfrm>
            <a:off x="3354705" y="5473065"/>
            <a:ext cx="11264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刻度尺</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ppt_x"/>
                                          </p:val>
                                        </p:tav>
                                        <p:tav tm="100000">
                                          <p:val>
                                            <p:strVal val="#ppt_x"/>
                                          </p:val>
                                        </p:tav>
                                      </p:tavLst>
                                    </p:anim>
                                    <p:anim calcmode="lin" valueType="num">
                                      <p:cBhvr additive="base">
                                        <p:cTn id="2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71855" y="1887220"/>
            <a:ext cx="10556875"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Times New Roman" panose="02020603050405020304" pitchFamily="18" charset="0"/>
                <a:ea typeface="宋体" panose="02010600030101010101" pitchFamily="2" charset="-122"/>
                <a:cs typeface="Times New Roman" panose="02020603050405020304" pitchFamily="18" charset="0"/>
              </a:rPr>
              <a:t>刻度尺与秒表的使用和读数</a:t>
            </a:r>
            <a:r>
              <a:rPr lang="en-US" sz="2400">
                <a:latin typeface="Times New Roman" panose="02020603050405020304" pitchFamily="18" charset="0"/>
                <a:ea typeface="宋体" panose="02010600030101010101" pitchFamily="2" charset="-122"/>
                <a:cs typeface="Times New Roman" panose="02020603050405020304" pitchFamily="18" charset="0"/>
              </a:rPr>
              <a:t>4. </a:t>
            </a:r>
            <a:r>
              <a:rPr lang="zh-CN" sz="2400">
                <a:latin typeface="Times New Roman" panose="02020603050405020304" pitchFamily="18" charset="0"/>
                <a:ea typeface="宋体" panose="02010600030101010101" pitchFamily="2" charset="-122"/>
                <a:cs typeface="Times New Roman" panose="02020603050405020304" pitchFamily="18" charset="0"/>
              </a:rPr>
              <a:t>在放置斜面时，斜面的倾角不宜过大(倾角太大会使小车滑行太</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，不易测量时间)</a:t>
            </a:r>
            <a:r>
              <a:rPr lang="en-US" sz="2400">
                <a:latin typeface="Times New Roman" panose="02020603050405020304" pitchFamily="18" charset="0"/>
                <a:ea typeface="宋体" panose="02010600030101010101" pitchFamily="2" charset="-122"/>
                <a:cs typeface="Times New Roman" panose="02020603050405020304" pitchFamily="18" charset="0"/>
              </a:rPr>
              <a:t>5. </a:t>
            </a:r>
            <a:r>
              <a:rPr lang="zh-CN" sz="2400">
                <a:latin typeface="Times New Roman" panose="02020603050405020304" pitchFamily="18" charset="0"/>
                <a:ea typeface="宋体" panose="02010600030101010101" pitchFamily="2" charset="-122"/>
                <a:cs typeface="Times New Roman" panose="02020603050405020304" pitchFamily="18" charset="0"/>
              </a:rPr>
              <a:t>物体运动距离的确定(在测量小车运动的距离时，要</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头对头</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尾对尾</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测量，记录时间也要如此)</a:t>
            </a:r>
            <a:r>
              <a:rPr lang="en-US" sz="2400">
                <a:latin typeface="Times New Roman" panose="02020603050405020304" pitchFamily="18" charset="0"/>
                <a:ea typeface="宋体" panose="02010600030101010101" pitchFamily="2" charset="-122"/>
                <a:cs typeface="Times New Roman" panose="02020603050405020304" pitchFamily="18" charset="0"/>
              </a:rPr>
              <a:t>6. </a:t>
            </a:r>
            <a:r>
              <a:rPr lang="zh-CN" sz="2400">
                <a:latin typeface="Times New Roman" panose="02020603050405020304" pitchFamily="18" charset="0"/>
                <a:ea typeface="宋体" panose="02010600030101010101" pitchFamily="2" charset="-122"/>
                <a:cs typeface="Times New Roman" panose="02020603050405020304" pitchFamily="18" charset="0"/>
              </a:rPr>
              <a:t>平均速度的计算</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9938385" y="2484120"/>
            <a:ext cx="11493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快</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127760" y="1605280"/>
            <a:ext cx="10368915" cy="3969385"/>
          </a:xfrm>
          <a:prstGeom prst="rect">
            <a:avLst/>
          </a:prstGeom>
          <a:noFill/>
        </p:spPr>
        <p:txBody>
          <a:bodyPr wrap="square" rtlCol="0">
            <a:spAutoFit/>
          </a:bodyPr>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【交流与反思】</a:t>
            </a:r>
            <a:endParaRPr lang="en-US" sz="2400">
              <a:latin typeface="Times New Roman" panose="02020603050405020304" pitchFamily="18" charset="0"/>
              <a:cs typeface="Times New Roman" panose="02020603050405020304" pitchFamily="18" charset="0"/>
              <a:sym typeface="+mn-ea"/>
            </a:endParaRPr>
          </a:p>
          <a:p>
            <a:pPr>
              <a:lnSpc>
                <a:spcPct val="150000"/>
              </a:lnSpc>
            </a:pPr>
            <a:r>
              <a:rPr lang="en-US" sz="2400">
                <a:latin typeface="Times New Roman" panose="02020603050405020304" pitchFamily="18" charset="0"/>
                <a:cs typeface="Times New Roman" panose="02020603050405020304" pitchFamily="18" charset="0"/>
                <a:sym typeface="+mn-ea"/>
              </a:rPr>
              <a:t>7. </a:t>
            </a:r>
            <a:r>
              <a:rPr lang="zh-CN" sz="2400">
                <a:latin typeface="Times New Roman" panose="02020603050405020304" pitchFamily="18" charset="0"/>
                <a:cs typeface="Times New Roman" panose="02020603050405020304" pitchFamily="18" charset="0"/>
                <a:sym typeface="+mn-ea"/>
              </a:rPr>
              <a:t>小车从斜面顶端(不计摩擦及空气阻力)运动到底端的过程中，机械能及其转化(重力势能</a:t>
            </a:r>
            <a:r>
              <a:rPr lang="en-US" altLang="zh-CN" sz="2400">
                <a:latin typeface="Times New Roman" panose="02020603050405020304" pitchFamily="18" charset="0"/>
                <a:cs typeface="Times New Roman" panose="02020603050405020304" pitchFamily="18" charset="0"/>
                <a:sym typeface="+mn-ea"/>
              </a:rPr>
              <a:t>_______</a:t>
            </a:r>
            <a:r>
              <a:rPr lang="zh-CN" sz="2400">
                <a:latin typeface="Times New Roman" panose="02020603050405020304" pitchFamily="18" charset="0"/>
                <a:cs typeface="Times New Roman" panose="02020603050405020304" pitchFamily="18" charset="0"/>
                <a:sym typeface="+mn-ea"/>
              </a:rPr>
              <a:t>，动能</a:t>
            </a:r>
            <a:r>
              <a:rPr lang="en-US" altLang="zh-CN" sz="2400">
                <a:latin typeface="Times New Roman" panose="02020603050405020304" pitchFamily="18" charset="0"/>
                <a:cs typeface="Times New Roman" panose="02020603050405020304" pitchFamily="18" charset="0"/>
                <a:sym typeface="+mn-ea"/>
              </a:rPr>
              <a:t>_______</a:t>
            </a:r>
            <a:r>
              <a:rPr lang="zh-CN" sz="2400">
                <a:latin typeface="Times New Roman" panose="02020603050405020304" pitchFamily="18" charset="0"/>
                <a:cs typeface="Times New Roman" panose="02020603050405020304" pitchFamily="18" charset="0"/>
                <a:sym typeface="+mn-ea"/>
              </a:rPr>
              <a:t>，机械能</a:t>
            </a:r>
            <a:r>
              <a:rPr lang="en-US" altLang="zh-CN" sz="2400">
                <a:latin typeface="Times New Roman" panose="02020603050405020304" pitchFamily="18" charset="0"/>
                <a:cs typeface="Times New Roman" panose="02020603050405020304" pitchFamily="18" charset="0"/>
                <a:sym typeface="+mn-ea"/>
              </a:rPr>
              <a:t>_______</a:t>
            </a:r>
            <a:r>
              <a:rPr lang="zh-CN" sz="2400">
                <a:latin typeface="Times New Roman" panose="02020603050405020304" pitchFamily="18" charset="0"/>
                <a:cs typeface="Times New Roman" panose="02020603050405020304" pitchFamily="18" charset="0"/>
                <a:sym typeface="+mn-ea"/>
              </a:rPr>
              <a:t>)</a:t>
            </a:r>
            <a:endParaRPr lang="en-US" sz="2400">
              <a:latin typeface="Times New Roman" panose="02020603050405020304" pitchFamily="18" charset="0"/>
              <a:cs typeface="Times New Roman" panose="02020603050405020304" pitchFamily="18" charset="0"/>
              <a:sym typeface="+mn-ea"/>
            </a:endParaRPr>
          </a:p>
          <a:p>
            <a:pPr>
              <a:lnSpc>
                <a:spcPct val="150000"/>
              </a:lnSpc>
            </a:pPr>
            <a:r>
              <a:rPr lang="en-US" sz="2400">
                <a:latin typeface="Times New Roman" panose="02020603050405020304" pitchFamily="18" charset="0"/>
                <a:cs typeface="Times New Roman" panose="02020603050405020304" pitchFamily="18" charset="0"/>
                <a:sym typeface="+mn-ea"/>
              </a:rPr>
              <a:t>8. </a:t>
            </a:r>
            <a:r>
              <a:rPr lang="zh-CN" sz="2400">
                <a:latin typeface="Times New Roman" panose="02020603050405020304" pitchFamily="18" charset="0"/>
                <a:cs typeface="Times New Roman" panose="02020603050405020304" pitchFamily="18" charset="0"/>
                <a:sym typeface="+mn-ea"/>
              </a:rPr>
              <a:t>小车运动状态的判断(从斜面顶端运动到底端的过程中是变速直线运动)</a:t>
            </a:r>
            <a:r>
              <a:rPr lang="en-US" sz="2400">
                <a:latin typeface="Times New Roman" panose="02020603050405020304" pitchFamily="18" charset="0"/>
                <a:cs typeface="Times New Roman" panose="02020603050405020304" pitchFamily="18" charset="0"/>
                <a:sym typeface="+mn-ea"/>
              </a:rPr>
              <a:t>9. </a:t>
            </a:r>
            <a:r>
              <a:rPr lang="zh-CN" sz="2400">
                <a:latin typeface="Times New Roman" panose="02020603050405020304" pitchFamily="18" charset="0"/>
                <a:cs typeface="Times New Roman" panose="02020603050405020304" pitchFamily="18" charset="0"/>
                <a:sym typeface="+mn-ea"/>
              </a:rPr>
              <a:t>误差分析(主要来自于时间测量产生的误差)</a:t>
            </a:r>
            <a:r>
              <a:rPr lang="en-US" sz="2400">
                <a:latin typeface="Times New Roman" panose="02020603050405020304" pitchFamily="18" charset="0"/>
                <a:cs typeface="Times New Roman" panose="02020603050405020304" pitchFamily="18" charset="0"/>
                <a:sym typeface="+mn-ea"/>
              </a:rPr>
              <a:t>10. </a:t>
            </a:r>
            <a:r>
              <a:rPr lang="zh-CN" sz="2400">
                <a:latin typeface="Times New Roman" panose="02020603050405020304" pitchFamily="18" charset="0"/>
                <a:cs typeface="Times New Roman" panose="02020603050405020304" pitchFamily="18" charset="0"/>
                <a:sym typeface="+mn-ea"/>
              </a:rPr>
              <a:t>增大小车平均速度的方法(增大斜面的倾斜程度)</a:t>
            </a:r>
            <a:r>
              <a:rPr lang="en-US" sz="2400">
                <a:latin typeface="Times New Roman" panose="02020603050405020304" pitchFamily="18" charset="0"/>
                <a:cs typeface="Times New Roman" panose="02020603050405020304" pitchFamily="18" charset="0"/>
                <a:sym typeface="+mn-ea"/>
              </a:rPr>
              <a:t>11. </a:t>
            </a:r>
            <a:r>
              <a:rPr lang="zh-CN" sz="2400">
                <a:latin typeface="Times New Roman" panose="02020603050405020304" pitchFamily="18" charset="0"/>
                <a:cs typeface="Times New Roman" panose="02020603050405020304" pitchFamily="18" charset="0"/>
                <a:sym typeface="+mn-ea"/>
              </a:rPr>
              <a:t>测量多组实验数据的目的(</a:t>
            </a:r>
            <a:r>
              <a:rPr lang="en-US" altLang="zh-CN" sz="2400">
                <a:latin typeface="Times New Roman" panose="02020603050405020304" pitchFamily="18" charset="0"/>
                <a:cs typeface="Times New Roman" panose="02020603050405020304" pitchFamily="18" charset="0"/>
                <a:sym typeface="+mn-ea"/>
              </a:rPr>
              <a:t>___________________</a:t>
            </a:r>
            <a:r>
              <a:rPr lang="zh-CN" sz="2400">
                <a:latin typeface="Times New Roman" panose="02020603050405020304" pitchFamily="18" charset="0"/>
                <a:cs typeface="Times New Roman" panose="02020603050405020304" pitchFamily="18" charset="0"/>
                <a:sym typeface="+mn-ea"/>
              </a:rPr>
              <a:t>)</a:t>
            </a:r>
            <a:endParaRPr lang="zh-CN" altLang="en-US">
              <a:latin typeface="Times New Roman" panose="02020603050405020304" pitchFamily="18" charset="0"/>
              <a:cs typeface="Times New Roman" panose="02020603050405020304" pitchFamily="18" charset="0"/>
            </a:endParaRPr>
          </a:p>
        </p:txBody>
      </p:sp>
      <p:sp>
        <p:nvSpPr>
          <p:cNvPr id="4" name="文本框 3"/>
          <p:cNvSpPr txBox="1"/>
          <p:nvPr/>
        </p:nvSpPr>
        <p:spPr>
          <a:xfrm>
            <a:off x="5048885" y="4970145"/>
            <a:ext cx="29673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取平均值</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减小误差</a:t>
            </a:r>
            <a:endParaRPr lang="zh-CN" altLang="en-US"/>
          </a:p>
        </p:txBody>
      </p:sp>
      <p:sp>
        <p:nvSpPr>
          <p:cNvPr id="2" name="文本框 1"/>
          <p:cNvSpPr txBox="1"/>
          <p:nvPr/>
        </p:nvSpPr>
        <p:spPr>
          <a:xfrm>
            <a:off x="3278505" y="2852420"/>
            <a:ext cx="10363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a:t>
            </a:r>
            <a:endParaRPr lang="zh-CN" altLang="en-US"/>
          </a:p>
        </p:txBody>
      </p:sp>
      <p:sp>
        <p:nvSpPr>
          <p:cNvPr id="5" name="文本框 4"/>
          <p:cNvSpPr txBox="1"/>
          <p:nvPr/>
        </p:nvSpPr>
        <p:spPr>
          <a:xfrm>
            <a:off x="5335905" y="2852420"/>
            <a:ext cx="10223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a:t>
            </a:r>
            <a:endParaRPr lang="zh-CN" altLang="en-US"/>
          </a:p>
        </p:txBody>
      </p:sp>
      <p:sp>
        <p:nvSpPr>
          <p:cNvPr id="6" name="文本框 5"/>
          <p:cNvSpPr txBox="1"/>
          <p:nvPr/>
        </p:nvSpPr>
        <p:spPr>
          <a:xfrm>
            <a:off x="7562215" y="2852420"/>
            <a:ext cx="1120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P spid="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197610"/>
            <a:ext cx="97269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5" name="文本框 4"/>
          <p:cNvSpPr txBox="1"/>
          <p:nvPr/>
        </p:nvSpPr>
        <p:spPr>
          <a:xfrm>
            <a:off x="844550" y="1699895"/>
            <a:ext cx="10395585" cy="2306955"/>
          </a:xfrm>
          <a:prstGeom prst="rect">
            <a:avLst/>
          </a:prstGeom>
          <a:noFill/>
          <a:ln w="9525">
            <a:noFill/>
          </a:ln>
        </p:spPr>
        <p:txBody>
          <a:bodyPr wrap="square">
            <a:spAutoFit/>
          </a:bodyPr>
          <a:p>
            <a:pPr>
              <a:lnSpc>
                <a:spcPct val="150000"/>
              </a:lnSpc>
            </a:pPr>
            <a:r>
              <a:rPr lang="zh-CN" sz="2400">
                <a:latin typeface="Times New Roman" panose="02020603050405020304" pitchFamily="18" charset="0"/>
                <a:cs typeface="Times New Roman" panose="02020603050405020304" pitchFamily="18" charset="0"/>
                <a:sym typeface="+mn-ea"/>
              </a:rPr>
              <a:t>例　(</a:t>
            </a:r>
            <a:r>
              <a:rPr lang="en-US" sz="2400">
                <a:latin typeface="Times New Roman" panose="02020603050405020304" pitchFamily="18" charset="0"/>
                <a:cs typeface="Times New Roman" panose="02020603050405020304" pitchFamily="18" charset="0"/>
                <a:sym typeface="+mn-ea"/>
              </a:rPr>
              <a:t>2019</a:t>
            </a:r>
            <a:r>
              <a:rPr lang="zh-CN" sz="2400">
                <a:latin typeface="Times New Roman" panose="02020603050405020304" pitchFamily="18" charset="0"/>
                <a:cs typeface="Times New Roman" panose="02020603050405020304" pitchFamily="18" charset="0"/>
                <a:sym typeface="+mn-ea"/>
              </a:rPr>
              <a:t>北部湾经济区)在</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测量物体运动的平均速度</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sym typeface="+mn-ea"/>
              </a:rPr>
              <a:t>实验中</a:t>
            </a:r>
            <a:r>
              <a:rPr lang="en-US" altLang="zh-CN" sz="2400">
                <a:latin typeface="Times New Roman" panose="02020603050405020304" pitchFamily="18" charset="0"/>
                <a:cs typeface="Times New Roman" panose="02020603050405020304" pitchFamily="18" charset="0"/>
                <a:sym typeface="+mn-ea"/>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)小球从</a:t>
            </a:r>
            <a:r>
              <a:rPr lang="en-US" sz="2400" i="1">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处沿斜面由静止开始滚下，频闪照相机记录了小球在相同时间内通过的路程，如图甲所示，小球在做</a:t>
            </a:r>
            <a:r>
              <a:rPr lang="en-US" altLang="zh-CN" sz="2400">
                <a:latin typeface="Times New Roman" panose="02020603050405020304" pitchFamily="18" charset="0"/>
                <a:cs typeface="Times New Roman" panose="02020603050405020304" pitchFamily="18" charset="0"/>
                <a:sym typeface="+mn-ea"/>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加速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减速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匀速</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)运动，小球受力</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a:t>
            </a:r>
            <a:r>
              <a:rPr lang="zh-CN"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平衡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不平衡</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6200775" y="2925445"/>
            <a:ext cx="868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加速</a:t>
            </a:r>
            <a:endParaRPr lang="zh-CN" altLang="en-US"/>
          </a:p>
        </p:txBody>
      </p:sp>
      <p:sp>
        <p:nvSpPr>
          <p:cNvPr id="10" name="文本框 9"/>
          <p:cNvSpPr txBox="1"/>
          <p:nvPr/>
        </p:nvSpPr>
        <p:spPr>
          <a:xfrm>
            <a:off x="3002280" y="3427730"/>
            <a:ext cx="1233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不平衡</a:t>
            </a:r>
            <a:endParaRPr lang="zh-CN" altLang="en-US"/>
          </a:p>
        </p:txBody>
      </p:sp>
      <p:sp>
        <p:nvSpPr>
          <p:cNvPr id="14" name="文本框 13"/>
          <p:cNvSpPr txBox="1"/>
          <p:nvPr/>
        </p:nvSpPr>
        <p:spPr>
          <a:xfrm>
            <a:off x="5556250" y="5671185"/>
            <a:ext cx="1097280" cy="368300"/>
          </a:xfrm>
          <a:prstGeom prst="rect">
            <a:avLst/>
          </a:prstGeom>
          <a:noFill/>
        </p:spPr>
        <p:txBody>
          <a:bodyPr wrap="none" rtlCol="0">
            <a:spAutoFit/>
          </a:bodyPr>
          <a:p>
            <a:r>
              <a:rPr lang="zh-CN" altLang="en-US"/>
              <a:t>例题图</a:t>
            </a:r>
            <a:r>
              <a:rPr lang="zh-CN" altLang="en-US"/>
              <a:t>甲</a:t>
            </a:r>
            <a:endParaRPr lang="zh-CN" altLang="en-US"/>
          </a:p>
        </p:txBody>
      </p:sp>
      <p:pic>
        <p:nvPicPr>
          <p:cNvPr id="11" name="图片 498"/>
          <p:cNvPicPr>
            <a:picLocks noChangeAspect="1"/>
          </p:cNvPicPr>
          <p:nvPr/>
        </p:nvPicPr>
        <p:blipFill>
          <a:blip r:embed="rId2" r:link="rId3"/>
          <a:stretch>
            <a:fillRect/>
          </a:stretch>
        </p:blipFill>
        <p:spPr>
          <a:xfrm>
            <a:off x="4228465" y="4149725"/>
            <a:ext cx="2952115" cy="1118235"/>
          </a:xfrm>
          <a:prstGeom prst="rect">
            <a:avLst/>
          </a:prstGeom>
          <a:noFill/>
          <a:ln>
            <a:noFill/>
          </a:ln>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16940" y="886460"/>
            <a:ext cx="10358120" cy="212280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)实验数据如下表所示，小球在</a:t>
            </a:r>
            <a:r>
              <a:rPr lang="en-US" sz="2400" i="1">
                <a:latin typeface="Times New Roman" panose="02020603050405020304" pitchFamily="18" charset="0"/>
                <a:cs typeface="Times New Roman" panose="02020603050405020304" pitchFamily="18" charset="0"/>
              </a:rPr>
              <a:t>BC</a:t>
            </a:r>
            <a:r>
              <a:rPr lang="zh-CN" sz="2400">
                <a:latin typeface="Times New Roman" panose="02020603050405020304" pitchFamily="18" charset="0"/>
                <a:ea typeface="宋体" panose="02010600030101010101" pitchFamily="2" charset="-122"/>
                <a:cs typeface="Times New Roman" panose="02020603050405020304" pitchFamily="18" charset="0"/>
              </a:rPr>
              <a:t>段的平均速度为</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m/s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CD</a:t>
            </a:r>
            <a:r>
              <a:rPr lang="zh-CN" sz="2400">
                <a:latin typeface="Times New Roman" panose="02020603050405020304" pitchFamily="18" charset="0"/>
                <a:ea typeface="宋体" panose="02010600030101010101" pitchFamily="2" charset="-122"/>
                <a:cs typeface="Times New Roman" panose="02020603050405020304" pitchFamily="18" charset="0"/>
              </a:rPr>
              <a:t>段的路程为</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m</a:t>
            </a:r>
            <a:r>
              <a:rPr lang="zh-CN" sz="2400">
                <a:latin typeface="Times New Roman" panose="02020603050405020304" pitchFamily="18" charset="0"/>
                <a:ea typeface="宋体" panose="02010600030101010101" pitchFamily="2" charset="-122"/>
                <a:cs typeface="Times New Roman" panose="02020603050405020304" pitchFamily="18" charset="0"/>
              </a:rPr>
              <a:t>，比较</a:t>
            </a:r>
            <a:r>
              <a:rPr lang="en-US" sz="2400" i="1">
                <a:latin typeface="Times New Roman" panose="02020603050405020304" pitchFamily="18" charset="0"/>
                <a:cs typeface="Times New Roman" panose="02020603050405020304" pitchFamily="18" charset="0"/>
              </a:rPr>
              <a:t>AB</a:t>
            </a:r>
            <a:r>
              <a:rPr lang="zh-CN" sz="2400">
                <a:latin typeface="Times New Roman" panose="02020603050405020304" pitchFamily="18" charset="0"/>
                <a:ea typeface="宋体" panose="02010600030101010101" pitchFamily="2" charset="-122"/>
                <a:cs typeface="Times New Roman" panose="02020603050405020304" pitchFamily="18" charset="0"/>
              </a:rPr>
              <a:t>与</a:t>
            </a:r>
            <a:r>
              <a:rPr lang="en-US" sz="2400" i="1">
                <a:latin typeface="Times New Roman" panose="02020603050405020304" pitchFamily="18" charset="0"/>
                <a:ea typeface="宋体" panose="02010600030101010101" pitchFamily="2" charset="-122"/>
                <a:cs typeface="Times New Roman" panose="02020603050405020304" pitchFamily="18" charset="0"/>
              </a:rPr>
              <a:t>BC</a:t>
            </a:r>
            <a:r>
              <a:rPr lang="zh-CN" sz="2400">
                <a:latin typeface="Times New Roman" panose="02020603050405020304" pitchFamily="18" charset="0"/>
                <a:ea typeface="宋体" panose="02010600030101010101" pitchFamily="2" charset="-122"/>
                <a:cs typeface="Times New Roman" panose="02020603050405020304" pitchFamily="18" charset="0"/>
              </a:rPr>
              <a:t>段的平均速度得</a:t>
            </a:r>
            <a:r>
              <a:rPr lang="en-US" sz="2400" i="1">
                <a:latin typeface="Times New Roman" panose="02020603050405020304" pitchFamily="18" charset="0"/>
                <a:cs typeface="Times New Roman" panose="02020603050405020304" pitchFamily="18" charset="0"/>
              </a:rPr>
              <a:t>v</a:t>
            </a:r>
            <a:r>
              <a:rPr lang="en-US" sz="2400" i="1" baseline="-25000">
                <a:latin typeface="Times New Roman" panose="02020603050405020304" pitchFamily="18" charset="0"/>
                <a:cs typeface="Times New Roman" panose="02020603050405020304" pitchFamily="18" charset="0"/>
              </a:rPr>
              <a:t>AB</a:t>
            </a:r>
            <a:r>
              <a:rPr lang="zh-CN" sz="2400" u="sng">
                <a:latin typeface="Times New Roman" panose="02020603050405020304" pitchFamily="18" charset="0"/>
                <a:ea typeface="宋体" panose="02010600030101010101" pitchFamily="2" charset="-122"/>
                <a:cs typeface="Times New Roman" panose="02020603050405020304" pitchFamily="18" charset="0"/>
              </a:rPr>
              <a:t>　　　　</a:t>
            </a:r>
            <a:r>
              <a:rPr lang="en-US" sz="2400" i="1">
                <a:latin typeface="Times New Roman" panose="02020603050405020304" pitchFamily="18" charset="0"/>
                <a:cs typeface="Times New Roman" panose="02020603050405020304" pitchFamily="18" charset="0"/>
              </a:rPr>
              <a:t>v</a:t>
            </a:r>
            <a:r>
              <a:rPr lang="en-US" sz="2400" i="1" baseline="-25000">
                <a:latin typeface="Times New Roman" panose="02020603050405020304" pitchFamily="18" charset="0"/>
                <a:cs typeface="Times New Roman" panose="02020603050405020304" pitchFamily="18" charset="0"/>
              </a:rPr>
              <a:t>BC</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endParaRPr lang="en-US"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9" name="表格 8"/>
          <p:cNvGraphicFramePr/>
          <p:nvPr>
            <p:custDataLst>
              <p:tags r:id="rId1"/>
            </p:custDataLst>
          </p:nvPr>
        </p:nvGraphicFramePr>
        <p:xfrm>
          <a:off x="1389380" y="2823845"/>
          <a:ext cx="9413240" cy="3108960"/>
        </p:xfrm>
        <a:graphic>
          <a:graphicData uri="http://schemas.openxmlformats.org/drawingml/2006/table">
            <a:tbl>
              <a:tblPr firstRow="1" bandRow="1">
                <a:tableStyleId>{5C22544A-7EE6-4342-B048-85BDC9FD1C3A}</a:tableStyleId>
              </a:tblPr>
              <a:tblGrid>
                <a:gridCol w="2353310"/>
                <a:gridCol w="2353310"/>
                <a:gridCol w="2353310"/>
                <a:gridCol w="2353310"/>
              </a:tblGrid>
              <a:tr h="1188720">
                <a:tc>
                  <a:txBody>
                    <a:bodyPr/>
                    <a:p>
                      <a:pPr algn="ctr" fontAlgn="auto">
                        <a:lnSpc>
                          <a:spcPct val="150000"/>
                        </a:lnSpc>
                        <a:buNone/>
                      </a:pP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路程(</a:t>
                      </a:r>
                      <a:r>
                        <a:rPr lang="en-US"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m</a:t>
                      </a: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algn="ctr" fontAlgn="auto">
                        <a:lnSpc>
                          <a:spcPct val="150000"/>
                        </a:lnSpc>
                        <a:buNone/>
                      </a:pP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运动时间(</a:t>
                      </a:r>
                      <a:r>
                        <a:rPr lang="en-US"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s</a:t>
                      </a: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algn="ctr" fontAlgn="auto">
                        <a:lnSpc>
                          <a:spcPct val="150000"/>
                        </a:lnSpc>
                        <a:buNone/>
                      </a:pP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平均速度(</a:t>
                      </a:r>
                      <a:r>
                        <a:rPr lang="en-US"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m/s</a:t>
                      </a: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anchor="ctr" anchorCtr="0">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c>
                  <a:txBody>
                    <a:bodyPr/>
                    <a:p>
                      <a:pPr algn="ctr" fontAlgn="auto">
                        <a:lnSpc>
                          <a:spcPct val="150000"/>
                        </a:lnSpc>
                        <a:buNone/>
                      </a:pP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经过某点时的速度(</a:t>
                      </a:r>
                      <a:r>
                        <a:rPr lang="en-US"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m/s</a:t>
                      </a:r>
                      <a:r>
                        <a:rPr lang="zh-CN" sz="2400" b="0">
                          <a:solidFill>
                            <a:schemeClr val="tx1"/>
                          </a:solidFill>
                          <a:uFillTx/>
                          <a:latin typeface="Times New Roman" panose="02020603050405020304" pitchFamily="18" charset="0"/>
                          <a:ea typeface="黑体" panose="02010609060101010101" pitchFamily="49" charset="-122"/>
                          <a:cs typeface="Times New Roman" panose="02020603050405020304" pitchFamily="18" charset="0"/>
                          <a:sym typeface="+mn-ea"/>
                        </a:rPr>
                        <a:t>)</a:t>
                      </a:r>
                      <a:endParaRPr lang="zh-CN"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accent4"/>
                    </a:solidFill>
                  </a:tcPr>
                </a:tc>
              </a:tr>
              <a:tr h="640080">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s</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AB</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0.3 m</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t</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AB</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0.5 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v</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AB</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0.6 m/s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v</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B</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1.2 m/s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s</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BC</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0.9 m</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t</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BC</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0.5 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v</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BC</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cs typeface="Times New Roman" panose="02020603050405020304" pitchFamily="18" charset="0"/>
                          <a:sym typeface="+mn-ea"/>
                        </a:rPr>
                        <a:t>v</a:t>
                      </a:r>
                      <a:r>
                        <a:rPr lang="en-US" sz="2400" i="1" baseline="-25000">
                          <a:solidFill>
                            <a:schemeClr val="tx1"/>
                          </a:solidFill>
                          <a:uFillTx/>
                          <a:latin typeface="Times New Roman" panose="02020603050405020304" pitchFamily="18" charset="0"/>
                          <a:cs typeface="Times New Roman" panose="02020603050405020304" pitchFamily="18" charset="0"/>
                          <a:sym typeface="+mn-ea"/>
                        </a:rPr>
                        <a:t>C</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2.4 m/s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0080">
                <a:tc>
                  <a:txBody>
                    <a:bodyPr/>
                    <a:p>
                      <a:pPr algn="ctr" fontAlgn="auto">
                        <a:lnSpc>
                          <a:spcPct val="150000"/>
                        </a:lnSpc>
                        <a:buNone/>
                      </a:pPr>
                      <a:r>
                        <a:rPr lang="en-US" sz="2400" i="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s</a:t>
                      </a:r>
                      <a:r>
                        <a:rPr lang="en-US" sz="2400" i="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CD</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t</a:t>
                      </a:r>
                      <a:r>
                        <a:rPr lang="en-US" sz="2400" i="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CD</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0.5 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i="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CD</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3 m/s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fontAlgn="auto">
                        <a:lnSpc>
                          <a:spcPct val="150000"/>
                        </a:lnSpc>
                        <a:buNone/>
                      </a:pPr>
                      <a:r>
                        <a:rPr lang="en-US" sz="2400" i="1">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v</a:t>
                      </a:r>
                      <a:r>
                        <a:rPr lang="en-US" sz="2400" i="1" baseline="-250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D</a:t>
                      </a:r>
                      <a:r>
                        <a:rPr lang="zh-CN"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solidFill>
                            <a:schemeClr val="tx1"/>
                          </a:solidFill>
                          <a:uFillTx/>
                          <a:latin typeface="Times New Roman" panose="02020603050405020304" pitchFamily="18" charset="0"/>
                          <a:ea typeface="宋体" panose="02010600030101010101" pitchFamily="2" charset="-122"/>
                          <a:cs typeface="Times New Roman" panose="02020603050405020304" pitchFamily="18" charset="0"/>
                          <a:sym typeface="+mn-ea"/>
                        </a:rPr>
                        <a:t>3.6 m/s</a:t>
                      </a:r>
                      <a:endParaRPr lang="zh-CN" altLang="en-US" sz="2400">
                        <a:latin typeface="Times New Roman" panose="02020603050405020304" pitchFamily="18" charset="0"/>
                        <a:cs typeface="Times New Roman" panose="02020603050405020304" pitchFamily="18"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 name="文本框 9"/>
          <p:cNvSpPr txBox="1"/>
          <p:nvPr/>
        </p:nvSpPr>
        <p:spPr>
          <a:xfrm>
            <a:off x="8166100" y="1057910"/>
            <a:ext cx="13620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1.8</a:t>
            </a:r>
            <a:r>
              <a:rPr lang="zh-CN" sz="2400">
                <a:solidFill>
                  <a:srgbClr val="FF0000"/>
                </a:solidFill>
                <a:ea typeface="宋体" panose="02010600030101010101" pitchFamily="2" charset="-122"/>
              </a:rPr>
              <a:t>　</a:t>
            </a:r>
            <a:endParaRPr lang="zh-CN" altLang="en-US"/>
          </a:p>
        </p:txBody>
      </p:sp>
      <p:sp>
        <p:nvSpPr>
          <p:cNvPr id="11" name="文本框 10"/>
          <p:cNvSpPr txBox="1"/>
          <p:nvPr/>
        </p:nvSpPr>
        <p:spPr>
          <a:xfrm>
            <a:off x="1947545" y="1539240"/>
            <a:ext cx="10210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1.5</a:t>
            </a:r>
            <a:r>
              <a:rPr lang="zh-CN" sz="2400">
                <a:solidFill>
                  <a:srgbClr val="FF0000"/>
                </a:solidFill>
                <a:ea typeface="宋体" panose="02010600030101010101" pitchFamily="2" charset="-122"/>
              </a:rPr>
              <a:t>　</a:t>
            </a:r>
            <a:endParaRPr lang="zh-CN" altLang="en-US"/>
          </a:p>
        </p:txBody>
      </p:sp>
      <p:sp>
        <p:nvSpPr>
          <p:cNvPr id="13" name="文本框 12"/>
          <p:cNvSpPr txBox="1"/>
          <p:nvPr/>
        </p:nvSpPr>
        <p:spPr>
          <a:xfrm>
            <a:off x="8006715" y="1610995"/>
            <a:ext cx="76581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&lt;</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954405" y="815340"/>
            <a:ext cx="10093960"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)为进一步探究小球在斜面上运动的速度与时间的关系，根据表中数据作出了</a:t>
            </a:r>
            <a:r>
              <a:rPr lang="en-US" sz="2400" i="1">
                <a:latin typeface="Times New Roman" panose="02020603050405020304" pitchFamily="18" charset="0"/>
                <a:cs typeface="Times New Roman" panose="02020603050405020304" pitchFamily="18" charset="0"/>
              </a:rPr>
              <a:t>v</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t</a:t>
            </a:r>
            <a:r>
              <a:rPr lang="zh-CN" sz="2400">
                <a:latin typeface="Times New Roman" panose="02020603050405020304" pitchFamily="18" charset="0"/>
                <a:ea typeface="宋体" panose="02010600030101010101" pitchFamily="2" charset="-122"/>
                <a:cs typeface="Times New Roman" panose="02020603050405020304" pitchFamily="18" charset="0"/>
              </a:rPr>
              <a:t>图像，如图乙所示，假设斜面足够长，小球从</a:t>
            </a:r>
            <a:r>
              <a:rPr lang="en-US" sz="2400" i="1">
                <a:latin typeface="Times New Roman" panose="02020603050405020304" pitchFamily="18" charset="0"/>
                <a:cs typeface="Times New Roman" panose="02020603050405020304" pitchFamily="18" charset="0"/>
              </a:rPr>
              <a:t>A</a:t>
            </a:r>
            <a:r>
              <a:rPr lang="zh-CN" sz="2400">
                <a:latin typeface="Times New Roman" panose="02020603050405020304" pitchFamily="18" charset="0"/>
                <a:ea typeface="宋体" panose="02010600030101010101" pitchFamily="2" charset="-122"/>
                <a:cs typeface="Times New Roman" panose="02020603050405020304" pitchFamily="18" charset="0"/>
              </a:rPr>
              <a:t>处滚下，经过</a:t>
            </a:r>
            <a:r>
              <a:rPr lang="en-US" sz="2400">
                <a:latin typeface="Times New Roman" panose="02020603050405020304" pitchFamily="18" charset="0"/>
                <a:ea typeface="宋体" panose="02010600030101010101" pitchFamily="2" charset="-122"/>
                <a:cs typeface="Times New Roman" panose="02020603050405020304" pitchFamily="18" charset="0"/>
              </a:rPr>
              <a:t>2 s</a:t>
            </a:r>
            <a:r>
              <a:rPr lang="zh-CN" sz="2400">
                <a:latin typeface="Times New Roman" panose="02020603050405020304" pitchFamily="18" charset="0"/>
                <a:ea typeface="宋体" panose="02010600030101010101" pitchFamily="2" charset="-122"/>
                <a:cs typeface="Times New Roman" panose="02020603050405020304" pitchFamily="18" charset="0"/>
              </a:rPr>
              <a:t>到达</a:t>
            </a:r>
            <a:r>
              <a:rPr lang="en-US" sz="2400" i="1">
                <a:latin typeface="Times New Roman" panose="02020603050405020304" pitchFamily="18" charset="0"/>
                <a:cs typeface="Times New Roman" panose="02020603050405020304" pitchFamily="18" charset="0"/>
              </a:rPr>
              <a:t>E</a:t>
            </a:r>
            <a:r>
              <a:rPr lang="zh-CN" sz="2400">
                <a:latin typeface="Times New Roman" panose="02020603050405020304" pitchFamily="18" charset="0"/>
                <a:ea typeface="宋体" panose="02010600030101010101" pitchFamily="2" charset="-122"/>
                <a:cs typeface="Times New Roman" panose="02020603050405020304" pitchFamily="18" charset="0"/>
              </a:rPr>
              <a:t>点(图甲中未画出)，则该小球经过</a:t>
            </a:r>
            <a:r>
              <a:rPr lang="en-US" sz="2400" i="1">
                <a:latin typeface="Times New Roman" panose="02020603050405020304" pitchFamily="18" charset="0"/>
                <a:cs typeface="Times New Roman" panose="02020603050405020304" pitchFamily="18" charset="0"/>
              </a:rPr>
              <a:t>E</a:t>
            </a:r>
            <a:r>
              <a:rPr lang="zh-CN" sz="2400">
                <a:latin typeface="Times New Roman" panose="02020603050405020304" pitchFamily="18" charset="0"/>
                <a:ea typeface="宋体" panose="02010600030101010101" pitchFamily="2" charset="-122"/>
                <a:cs typeface="Times New Roman" panose="02020603050405020304" pitchFamily="18" charset="0"/>
              </a:rPr>
              <a:t>点时的速度为</a:t>
            </a:r>
            <a:r>
              <a:rPr lang="en-US" sz="2400" baseline="-25000">
                <a:latin typeface="Times New Roman" panose="02020603050405020304" pitchFamily="18" charset="0"/>
                <a:cs typeface="Times New Roman" panose="02020603050405020304" pitchFamily="18" charset="0"/>
                <a:sym typeface="+mn-ea"/>
              </a:rPr>
              <a:t>____________</a:t>
            </a:r>
            <a:r>
              <a:rPr lang="en-US" sz="2400">
                <a:latin typeface="Times New Roman" panose="02020603050405020304" pitchFamily="18" charset="0"/>
                <a:ea typeface="宋体" panose="02010600030101010101" pitchFamily="2" charset="-122"/>
                <a:cs typeface="Times New Roman" panose="02020603050405020304" pitchFamily="18" charset="0"/>
              </a:rPr>
              <a:t>m/s.</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)小球在运动过程中，经过路程</a:t>
            </a:r>
            <a:r>
              <a:rPr lang="en-US" sz="2400" i="1">
                <a:latin typeface="Times New Roman" panose="02020603050405020304" pitchFamily="18" charset="0"/>
                <a:cs typeface="Times New Roman" panose="02020603050405020304" pitchFamily="18" charset="0"/>
              </a:rPr>
              <a:t>s</a:t>
            </a:r>
            <a:r>
              <a:rPr lang="en-US" sz="2400" i="1" baseline="-25000">
                <a:latin typeface="Times New Roman" panose="02020603050405020304" pitchFamily="18" charset="0"/>
                <a:cs typeface="Times New Roman" panose="02020603050405020304" pitchFamily="18" charset="0"/>
              </a:rPr>
              <a:t>AE</a:t>
            </a:r>
            <a:r>
              <a:rPr lang="zh-CN" sz="2400">
                <a:latin typeface="Times New Roman" panose="02020603050405020304" pitchFamily="18" charset="0"/>
                <a:ea typeface="宋体" panose="02010600030101010101" pitchFamily="2" charset="-122"/>
                <a:cs typeface="Times New Roman" panose="02020603050405020304" pitchFamily="18" charset="0"/>
              </a:rPr>
              <a:t>中点时的速度为</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，经过时间</a:t>
            </a:r>
            <a:r>
              <a:rPr lang="en-US" sz="2400" i="1">
                <a:latin typeface="Times New Roman" panose="02020603050405020304" pitchFamily="18" charset="0"/>
                <a:ea typeface="宋体" panose="02010600030101010101" pitchFamily="2" charset="-122"/>
                <a:cs typeface="Times New Roman" panose="02020603050405020304" pitchFamily="18" charset="0"/>
              </a:rPr>
              <a:t>t</a:t>
            </a:r>
            <a:r>
              <a:rPr lang="en-US" sz="2400" i="1" baseline="-25000">
                <a:latin typeface="Times New Roman" panose="02020603050405020304" pitchFamily="18" charset="0"/>
                <a:cs typeface="Times New Roman" panose="02020603050405020304" pitchFamily="18" charset="0"/>
              </a:rPr>
              <a:t>AE</a:t>
            </a:r>
            <a:r>
              <a:rPr lang="zh-CN" sz="2400">
                <a:latin typeface="Times New Roman" panose="02020603050405020304" pitchFamily="18" charset="0"/>
                <a:ea typeface="宋体" panose="02010600030101010101" pitchFamily="2" charset="-122"/>
                <a:cs typeface="Times New Roman" panose="02020603050405020304" pitchFamily="18" charset="0"/>
              </a:rPr>
              <a:t>中点时的速度为</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，则</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cs typeface="Times New Roman" panose="02020603050405020304" pitchFamily="18" charset="0"/>
              </a:rPr>
              <a:t>1_________</a:t>
            </a:r>
            <a:r>
              <a:rPr lang="en-US" sz="2400" i="1">
                <a:latin typeface="Times New Roman" panose="02020603050405020304" pitchFamily="18" charset="0"/>
                <a:ea typeface="宋体" panose="02010600030101010101" pitchFamily="2" charset="-122"/>
                <a:cs typeface="Times New Roman" panose="02020603050405020304" pitchFamily="18" charset="0"/>
              </a:rPr>
              <a:t>v</a:t>
            </a:r>
            <a:r>
              <a:rPr lang="en-US" sz="2400" baseline="-250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8376285" y="2087245"/>
            <a:ext cx="7651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4.8</a:t>
            </a:r>
            <a:endParaRPr lang="zh-CN" altLang="en-US"/>
          </a:p>
        </p:txBody>
      </p:sp>
      <p:sp>
        <p:nvSpPr>
          <p:cNvPr id="3" name="文本框 2"/>
          <p:cNvSpPr txBox="1"/>
          <p:nvPr/>
        </p:nvSpPr>
        <p:spPr>
          <a:xfrm>
            <a:off x="3621405" y="3117850"/>
            <a:ext cx="5359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&gt;</a:t>
            </a:r>
            <a:r>
              <a:rPr lang="zh-CN" sz="2400">
                <a:solidFill>
                  <a:srgbClr val="FF0000"/>
                </a:solidFill>
                <a:latin typeface="Times New Roman" panose="02020603050405020304" pitchFamily="18" charset="0"/>
                <a:ea typeface="宋体" panose="02010600030101010101" pitchFamily="2" charset="-122"/>
              </a:rPr>
              <a:t>　</a:t>
            </a:r>
            <a:endParaRPr lang="zh-CN" altLang="en-US"/>
          </a:p>
        </p:txBody>
      </p:sp>
      <p:pic>
        <p:nvPicPr>
          <p:cNvPr id="4" name="图片 -2147482418"/>
          <p:cNvPicPr>
            <a:picLocks noChangeAspect="1"/>
          </p:cNvPicPr>
          <p:nvPr/>
        </p:nvPicPr>
        <p:blipFill>
          <a:blip r:embed="rId1"/>
          <a:stretch>
            <a:fillRect/>
          </a:stretch>
        </p:blipFill>
        <p:spPr>
          <a:xfrm>
            <a:off x="5213985" y="3676650"/>
            <a:ext cx="2292350" cy="2133600"/>
          </a:xfrm>
          <a:prstGeom prst="rect">
            <a:avLst/>
          </a:prstGeom>
          <a:noFill/>
          <a:ln w="9525">
            <a:noFill/>
          </a:ln>
        </p:spPr>
      </p:pic>
      <p:sp>
        <p:nvSpPr>
          <p:cNvPr id="5" name="文本框 4"/>
          <p:cNvSpPr txBox="1"/>
          <p:nvPr/>
        </p:nvSpPr>
        <p:spPr>
          <a:xfrm>
            <a:off x="5811520" y="5926455"/>
            <a:ext cx="1097280" cy="368300"/>
          </a:xfrm>
          <a:prstGeom prst="rect">
            <a:avLst/>
          </a:prstGeom>
          <a:noFill/>
        </p:spPr>
        <p:txBody>
          <a:bodyPr wrap="none" rtlCol="0">
            <a:spAutoFit/>
          </a:bodyPr>
          <a:p>
            <a:r>
              <a:rPr lang="zh-CN" altLang="en-US"/>
              <a:t>例题图乙</a:t>
            </a:r>
            <a:endParaRPr lang="zh-CN" altLang="en-US"/>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65810" y="106743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1" name="文本框 100"/>
          <p:cNvSpPr txBox="1"/>
          <p:nvPr/>
        </p:nvSpPr>
        <p:spPr>
          <a:xfrm>
            <a:off x="676910" y="1541780"/>
            <a:ext cx="10551795" cy="2861310"/>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)在不更换斜面的前提下，要使小球的平均速度增大，可采取的方法有</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6</a:t>
            </a:r>
            <a:r>
              <a:rPr lang="zh-CN" sz="2400">
                <a:latin typeface="Times New Roman" panose="02020603050405020304" pitchFamily="18" charset="0"/>
                <a:ea typeface="宋体" panose="02010600030101010101" pitchFamily="2" charset="-122"/>
                <a:cs typeface="Times New Roman" panose="02020603050405020304" pitchFamily="18" charset="0"/>
              </a:rPr>
              <a:t>)某次测量时当小球撞击金属片后才按下停表停止计时，则测出的平均速度将</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偏大</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偏小</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仍然准确</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)要测量小球在</a:t>
            </a:r>
            <a:r>
              <a:rPr lang="en-US" sz="2400" i="1">
                <a:latin typeface="Times New Roman" panose="02020603050405020304" pitchFamily="18" charset="0"/>
                <a:ea typeface="宋体" panose="02010600030101010101" pitchFamily="2" charset="-122"/>
                <a:cs typeface="Times New Roman" panose="02020603050405020304" pitchFamily="18" charset="0"/>
              </a:rPr>
              <a:t>AD</a:t>
            </a:r>
            <a:r>
              <a:rPr lang="zh-CN" sz="2400">
                <a:latin typeface="Times New Roman" panose="02020603050405020304" pitchFamily="18" charset="0"/>
                <a:ea typeface="宋体" panose="02010600030101010101" pitchFamily="2" charset="-122"/>
                <a:cs typeface="Times New Roman" panose="02020603050405020304" pitchFamily="18" charset="0"/>
              </a:rPr>
              <a:t>段运动的平均速度，采用以下两种方式计算：</a:t>
            </a:r>
            <a:endParaRPr lang="zh-CN" altLang="en-US">
              <a:latin typeface="Times New Roman" panose="02020603050405020304" pitchFamily="18" charset="0"/>
              <a:cs typeface="Times New Roman" panose="02020603050405020304" pitchFamily="18" charset="0"/>
            </a:endParaRPr>
          </a:p>
        </p:txBody>
      </p:sp>
      <p:sp>
        <p:nvSpPr>
          <p:cNvPr id="6" name="文本框 5"/>
          <p:cNvSpPr txBox="1"/>
          <p:nvPr/>
        </p:nvSpPr>
        <p:spPr>
          <a:xfrm>
            <a:off x="3688080" y="2160588"/>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增大斜面的倾斜程度</a:t>
            </a:r>
            <a:endParaRPr lang="zh-CN" altLang="en-US"/>
          </a:p>
        </p:txBody>
      </p:sp>
      <p:sp>
        <p:nvSpPr>
          <p:cNvPr id="7" name="文本框 6"/>
          <p:cNvSpPr txBox="1"/>
          <p:nvPr/>
        </p:nvSpPr>
        <p:spPr>
          <a:xfrm>
            <a:off x="1181100" y="3261360"/>
            <a:ext cx="9931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偏小</a:t>
            </a:r>
            <a:endParaRPr lang="zh-CN" altLang="en-US"/>
          </a:p>
        </p:txBody>
      </p:sp>
      <p:sp>
        <p:nvSpPr>
          <p:cNvPr id="9" name="文本框 8"/>
          <p:cNvSpPr txBox="1"/>
          <p:nvPr/>
        </p:nvSpPr>
        <p:spPr>
          <a:xfrm>
            <a:off x="676910" y="4723130"/>
            <a:ext cx="10681970" cy="460375"/>
          </a:xfrm>
          <a:prstGeom prst="rect">
            <a:avLst/>
          </a:prstGeom>
          <a:noFill/>
        </p:spPr>
        <p:txBody>
          <a:bodyPr wrap="square" rtlCol="0">
            <a:spAutoFit/>
          </a:bodyPr>
          <a:p>
            <a:r>
              <a:rPr lang="zh-CN" sz="2400">
                <a:latin typeface="Times New Roman" panose="02020603050405020304" pitchFamily="18" charset="0"/>
                <a:cs typeface="Times New Roman" panose="02020603050405020304" pitchFamily="18" charset="0"/>
              </a:rPr>
              <a:t>方法1：            ；方法</a:t>
            </a:r>
            <a:r>
              <a:rPr lang="en-US" altLang="zh-CN" sz="2400">
                <a:latin typeface="Times New Roman" panose="02020603050405020304" pitchFamily="18" charset="0"/>
                <a:cs typeface="Times New Roman" panose="02020603050405020304" pitchFamily="18" charset="0"/>
              </a:rPr>
              <a:t>2</a:t>
            </a:r>
            <a:r>
              <a:rPr lang="zh-CN" sz="2400">
                <a:latin typeface="Times New Roman" panose="02020603050405020304" pitchFamily="18" charset="0"/>
                <a:cs typeface="Times New Roman" panose="02020603050405020304" pitchFamily="18" charset="0"/>
              </a:rPr>
              <a:t>：                                    ，</a:t>
            </a:r>
            <a:r>
              <a:rPr lang="zh-CN" sz="2400">
                <a:latin typeface="Times New Roman" panose="02020603050405020304" pitchFamily="18" charset="0"/>
                <a:cs typeface="Times New Roman" panose="02020603050405020304" pitchFamily="18" charset="0"/>
                <a:sym typeface="+mn-ea"/>
              </a:rPr>
              <a:t>以上两种方法正确的是</a:t>
            </a:r>
            <a:r>
              <a:rPr lang="en-US" altLang="zh-CN" sz="2400">
                <a:latin typeface="Times New Roman" panose="02020603050405020304" pitchFamily="18" charset="0"/>
                <a:cs typeface="Times New Roman" panose="02020603050405020304" pitchFamily="18" charset="0"/>
                <a:sym typeface="+mn-ea"/>
              </a:rPr>
              <a:t>______</a:t>
            </a:r>
            <a:r>
              <a:rPr lang="zh-CN"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cs typeface="Times New Roman" panose="02020603050405020304" pitchFamily="18" charset="0"/>
              </a:rPr>
              <a:t>    </a:t>
            </a:r>
            <a:endParaRPr lang="zh-CN" altLang="en-US">
              <a:latin typeface="Times New Roman" panose="02020603050405020304" pitchFamily="18" charset="0"/>
              <a:cs typeface="Times New Roman" panose="02020603050405020304" pitchFamily="18" charset="0"/>
            </a:endParaRPr>
          </a:p>
        </p:txBody>
      </p:sp>
      <p:graphicFrame>
        <p:nvGraphicFramePr>
          <p:cNvPr id="14" name="对象 13"/>
          <p:cNvGraphicFramePr/>
          <p:nvPr/>
        </p:nvGraphicFramePr>
        <p:xfrm>
          <a:off x="1671955" y="4622800"/>
          <a:ext cx="1030605" cy="823595"/>
        </p:xfrm>
        <a:graphic>
          <a:graphicData uri="http://schemas.openxmlformats.org/presentationml/2006/ole">
            <mc:AlternateContent xmlns:mc="http://schemas.openxmlformats.org/markup-compatibility/2006">
              <mc:Choice xmlns:v="urn:schemas-microsoft-com:vml" Requires="v">
                <p:oleObj spid="_x0000_s15" name="" r:id="rId2" imgW="495300" imgH="431800" progId="Equation.DSMT4">
                  <p:embed/>
                </p:oleObj>
              </mc:Choice>
              <mc:Fallback>
                <p:oleObj name="" r:id="rId2" imgW="495300" imgH="431800" progId="Equation.DSMT4">
                  <p:embed/>
                  <p:pic>
                    <p:nvPicPr>
                      <p:cNvPr id="0" name="图片 14"/>
                      <p:cNvPicPr/>
                      <p:nvPr/>
                    </p:nvPicPr>
                    <p:blipFill>
                      <a:blip r:embed="rId3"/>
                      <a:stretch>
                        <a:fillRect/>
                      </a:stretch>
                    </p:blipFill>
                    <p:spPr>
                      <a:xfrm>
                        <a:off x="1671955" y="4622800"/>
                        <a:ext cx="1030605" cy="823595"/>
                      </a:xfrm>
                      <a:prstGeom prst="rect">
                        <a:avLst/>
                      </a:prstGeom>
                    </p:spPr>
                  </p:pic>
                </p:oleObj>
              </mc:Fallback>
            </mc:AlternateContent>
          </a:graphicData>
        </a:graphic>
      </p:graphicFrame>
      <p:graphicFrame>
        <p:nvGraphicFramePr>
          <p:cNvPr id="16" name="对象 15"/>
          <p:cNvGraphicFramePr/>
          <p:nvPr/>
        </p:nvGraphicFramePr>
        <p:xfrm>
          <a:off x="3893820" y="4192270"/>
          <a:ext cx="2889250" cy="1145540"/>
        </p:xfrm>
        <a:graphic>
          <a:graphicData uri="http://schemas.openxmlformats.org/presentationml/2006/ole">
            <mc:AlternateContent xmlns:mc="http://schemas.openxmlformats.org/markup-compatibility/2006">
              <mc:Choice xmlns:v="urn:schemas-microsoft-com:vml" Requires="v">
                <p:oleObj spid="_x0000_s17" name="" r:id="rId4" imgW="1016000" imgH="609600" progId="Equation.DSMT4">
                  <p:embed/>
                </p:oleObj>
              </mc:Choice>
              <mc:Fallback>
                <p:oleObj name="" r:id="rId4" imgW="1016000" imgH="609600" progId="Equation.DSMT4">
                  <p:embed/>
                  <p:pic>
                    <p:nvPicPr>
                      <p:cNvPr id="0" name="图片 16"/>
                      <p:cNvPicPr/>
                      <p:nvPr/>
                    </p:nvPicPr>
                    <p:blipFill>
                      <a:blip r:embed="rId5"/>
                      <a:stretch>
                        <a:fillRect/>
                      </a:stretch>
                    </p:blipFill>
                    <p:spPr>
                      <a:xfrm>
                        <a:off x="3893820" y="4192270"/>
                        <a:ext cx="2889250" cy="1145540"/>
                      </a:xfrm>
                      <a:prstGeom prst="rect">
                        <a:avLst/>
                      </a:prstGeom>
                    </p:spPr>
                  </p:pic>
                </p:oleObj>
              </mc:Fallback>
            </mc:AlternateContent>
          </a:graphicData>
        </a:graphic>
      </p:graphicFrame>
      <p:sp>
        <p:nvSpPr>
          <p:cNvPr id="18" name="文本框 17"/>
          <p:cNvSpPr txBox="1"/>
          <p:nvPr/>
        </p:nvSpPr>
        <p:spPr>
          <a:xfrm>
            <a:off x="708025" y="5518785"/>
            <a:ext cx="10873105" cy="460375"/>
          </a:xfrm>
          <a:prstGeom prst="rect">
            <a:avLst/>
          </a:prstGeom>
          <a:noFill/>
        </p:spPr>
        <p:txBody>
          <a:bodyPr wrap="square" rtlCol="0">
            <a:spAutoFit/>
          </a:bodyPr>
          <a:p>
            <a:r>
              <a:rPr lang="zh-CN" sz="2400">
                <a:latin typeface="Times New Roman" panose="02020603050405020304" pitchFamily="18" charset="0"/>
                <a:cs typeface="Times New Roman" panose="02020603050405020304" pitchFamily="18" charset="0"/>
              </a:rPr>
              <a:t>理由是：</a:t>
            </a:r>
            <a:r>
              <a:rPr lang="en-US" altLang="zh-CN" sz="2400">
                <a:latin typeface="Times New Roman" panose="02020603050405020304" pitchFamily="18" charset="0"/>
                <a:cs typeface="Times New Roman" panose="02020603050405020304" pitchFamily="18" charset="0"/>
              </a:rPr>
              <a:t>______________________________________________________________.</a:t>
            </a:r>
            <a:endParaRPr lang="zh-CN" altLang="en-US">
              <a:latin typeface="Times New Roman" panose="02020603050405020304" pitchFamily="18" charset="0"/>
              <a:cs typeface="Times New Roman" panose="02020603050405020304" pitchFamily="18" charset="0"/>
            </a:endParaRPr>
          </a:p>
        </p:txBody>
      </p:sp>
      <p:sp>
        <p:nvSpPr>
          <p:cNvPr id="19" name="文本框 18"/>
          <p:cNvSpPr txBox="1"/>
          <p:nvPr/>
        </p:nvSpPr>
        <p:spPr>
          <a:xfrm>
            <a:off x="1895475" y="5450205"/>
            <a:ext cx="974153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计算平均速度</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要用总路程除以总时间</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不是各段路程中速度的平均值</a:t>
            </a:r>
            <a:endParaRPr lang="zh-CN" altLang="en-US"/>
          </a:p>
        </p:txBody>
      </p:sp>
      <p:sp>
        <p:nvSpPr>
          <p:cNvPr id="20" name="文本框 19"/>
          <p:cNvSpPr txBox="1"/>
          <p:nvPr/>
        </p:nvSpPr>
        <p:spPr>
          <a:xfrm>
            <a:off x="10205720" y="4651375"/>
            <a:ext cx="9677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方法</a:t>
            </a:r>
            <a:r>
              <a:rPr lang="en-US" sz="2400">
                <a:solidFill>
                  <a:srgbClr val="FF0000"/>
                </a:solidFill>
                <a:latin typeface="Times New Roman" panose="02020603050405020304" pitchFamily="18" charset="0"/>
                <a:ea typeface="宋体" panose="02010600030101010101" pitchFamily="2" charset="-122"/>
              </a:rPr>
              <a:t>1</a:t>
            </a:r>
            <a:endParaRPr lang="zh-CN" altLang="en-US"/>
          </a:p>
        </p:txBody>
      </p:sp>
    </p:spTree>
    <p:custDataLst>
      <p:tags r:id="rId6"/>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9" grpId="0"/>
      <p:bldP spid="2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455295" y="2613025"/>
            <a:ext cx="11281410" cy="175323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)为了测量小球运动过程中下半程的平均速度，让小球从</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点由静止释放，测出小球到达</a:t>
            </a:r>
            <a:r>
              <a:rPr lang="en-US" sz="2400" i="1">
                <a:latin typeface="Times New Roman" panose="02020603050405020304" pitchFamily="18" charset="0"/>
                <a:ea typeface="宋体" panose="02010600030101010101" pitchFamily="2" charset="-122"/>
                <a:cs typeface="Times New Roman" panose="02020603050405020304" pitchFamily="18" charset="0"/>
              </a:rPr>
              <a:t>D</a:t>
            </a:r>
            <a:r>
              <a:rPr lang="zh-CN" sz="2400">
                <a:latin typeface="Times New Roman" panose="02020603050405020304" pitchFamily="18" charset="0"/>
                <a:ea typeface="宋体" panose="02010600030101010101" pitchFamily="2" charset="-122"/>
                <a:cs typeface="Times New Roman" panose="02020603050405020304" pitchFamily="18" charset="0"/>
              </a:rPr>
              <a:t>点的时间，从而计算出小球运动过程中下半程的平均速度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他的做法正确吗？</a:t>
            </a:r>
            <a:r>
              <a:rPr lang="en-US" altLang="zh-CN"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，理由是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____________________________________________________.</a:t>
            </a:r>
            <a:endParaRPr lang="zh-CN" altLang="en-US">
              <a:latin typeface="Times New Roman" panose="02020603050405020304" pitchFamily="18" charset="0"/>
              <a:cs typeface="Times New Roman" panose="02020603050405020304" pitchFamily="18" charset="0"/>
            </a:endParaRPr>
          </a:p>
        </p:txBody>
      </p:sp>
      <p:sp>
        <p:nvSpPr>
          <p:cNvPr id="9" name="文本框 8"/>
          <p:cNvSpPr txBox="1"/>
          <p:nvPr/>
        </p:nvSpPr>
        <p:spPr>
          <a:xfrm>
            <a:off x="433705" y="3777615"/>
            <a:ext cx="13335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不正确</a:t>
            </a:r>
            <a:endParaRPr lang="zh-CN" altLang="en-US"/>
          </a:p>
        </p:txBody>
      </p:sp>
      <p:sp>
        <p:nvSpPr>
          <p:cNvPr id="10" name="文本框 9"/>
          <p:cNvSpPr txBox="1"/>
          <p:nvPr/>
        </p:nvSpPr>
        <p:spPr>
          <a:xfrm>
            <a:off x="2696845" y="3777615"/>
            <a:ext cx="78708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所测时间不是运动过程中下半程的时间</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测得的结果偏小</a:t>
            </a:r>
            <a:endParaRPr lang="zh-CN" altLang="en-US"/>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871855" y="1373505"/>
            <a:ext cx="10098405" cy="645160"/>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557"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活动建议</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5" name="组合 4"/>
          <p:cNvGrpSpPr/>
          <p:nvPr/>
        </p:nvGrpSpPr>
        <p:grpSpPr>
          <a:xfrm>
            <a:off x="768350" y="2124710"/>
            <a:ext cx="9896475" cy="737235"/>
            <a:chOff x="1095" y="3735"/>
            <a:chExt cx="15585" cy="1161"/>
          </a:xfrm>
        </p:grpSpPr>
        <p:pic>
          <p:nvPicPr>
            <p:cNvPr id="6" name="图片 5" descr="考点·3字"/>
            <p:cNvPicPr>
              <a:picLocks noChangeAspect="1"/>
            </p:cNvPicPr>
            <p:nvPr/>
          </p:nvPicPr>
          <p:blipFill>
            <a:blip r:embed="rId2"/>
            <a:stretch>
              <a:fillRect/>
            </a:stretch>
          </p:blipFill>
          <p:spPr>
            <a:xfrm>
              <a:off x="1095" y="3977"/>
              <a:ext cx="2672" cy="794"/>
            </a:xfrm>
            <a:prstGeom prst="rect">
              <a:avLst/>
            </a:prstGeom>
          </p:spPr>
        </p:pic>
        <p:sp>
          <p:nvSpPr>
            <p:cNvPr id="7"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设计类</a:t>
              </a:r>
              <a:endParaRPr lang="zh-CN" altLang="en-US" sz="2800" b="1" dirty="0">
                <a:latin typeface="Times New Roman" panose="02020603050405020304" pitchFamily="18" charset="0"/>
                <a:ea typeface="黑体" panose="02010609060101010101" pitchFamily="49" charset="-122"/>
              </a:endParaRPr>
            </a:p>
          </p:txBody>
        </p:sp>
        <p:sp>
          <p:nvSpPr>
            <p:cNvPr id="10" name="文本框 4"/>
            <p:cNvSpPr txBox="1"/>
            <p:nvPr/>
          </p:nvSpPr>
          <p:spPr>
            <a:xfrm>
              <a:off x="3893" y="3735"/>
              <a:ext cx="12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sym typeface="+mn-ea"/>
                </a:rPr>
                <a:t>测量一张纸的厚度</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23" name="TextBox 1"/>
          <p:cNvSpPr txBox="1"/>
          <p:nvPr/>
        </p:nvSpPr>
        <p:spPr>
          <a:xfrm>
            <a:off x="3288670" y="5046856"/>
            <a:ext cx="1440160" cy="368300"/>
          </a:xfrm>
          <a:prstGeom prst="rect">
            <a:avLst/>
          </a:prstGeom>
          <a:noFill/>
        </p:spPr>
        <p:txBody>
          <a:bodyPr wrap="square" rtlCol="0">
            <a:spAutoFit/>
          </a:bodyPr>
          <a:p>
            <a:r>
              <a:rPr lang="zh-CN" altLang="en-US" dirty="0"/>
              <a:t>　</a:t>
            </a:r>
            <a:endParaRPr lang="zh-CN" altLang="en-US" dirty="0"/>
          </a:p>
        </p:txBody>
      </p:sp>
      <p:sp>
        <p:nvSpPr>
          <p:cNvPr id="101" name="文本框 100"/>
          <p:cNvSpPr txBox="1"/>
          <p:nvPr/>
        </p:nvSpPr>
        <p:spPr>
          <a:xfrm>
            <a:off x="647065" y="2861945"/>
            <a:ext cx="1089850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a:t>
            </a:r>
            <a:r>
              <a:rPr lang="zh-CN" sz="2400">
                <a:latin typeface="Times New Roman" panose="02020603050405020304" pitchFamily="18" charset="0"/>
                <a:ea typeface="宋体" panose="02010600030101010101" pitchFamily="2" charset="-122"/>
                <a:cs typeface="Times New Roman" panose="02020603050405020304" pitchFamily="18" charset="0"/>
              </a:rPr>
              <a:t>请你利用身边的器材设计一个实验，测量一张</a:t>
            </a:r>
            <a:r>
              <a:rPr lang="en-US" sz="2400">
                <a:latin typeface="Times New Roman" panose="02020603050405020304" pitchFamily="18" charset="0"/>
                <a:ea typeface="宋体" panose="02010600030101010101" pitchFamily="2" charset="-122"/>
                <a:cs typeface="Times New Roman" panose="02020603050405020304" pitchFamily="18" charset="0"/>
              </a:rPr>
              <a:t>A4</a:t>
            </a:r>
            <a:r>
              <a:rPr lang="zh-CN" sz="2400">
                <a:latin typeface="Times New Roman" panose="02020603050405020304" pitchFamily="18" charset="0"/>
                <a:ea typeface="宋体" panose="02010600030101010101" pitchFamily="2" charset="-122"/>
                <a:cs typeface="Times New Roman" panose="02020603050405020304" pitchFamily="18" charset="0"/>
              </a:rPr>
              <a:t>纸的厚度</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)实验器材：</a:t>
            </a:r>
            <a:r>
              <a:rPr lang="en-US" sz="2400">
                <a:latin typeface="Times New Roman" panose="02020603050405020304" pitchFamily="18" charset="0"/>
                <a:cs typeface="Times New Roman" panose="02020603050405020304" pitchFamily="18" charset="0"/>
              </a:rPr>
              <a:t>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)实验步</a:t>
            </a:r>
            <a:r>
              <a:rPr lang="zh-CN" sz="2400">
                <a:latin typeface="Times New Roman" panose="02020603050405020304" pitchFamily="18" charset="0"/>
                <a:cs typeface="Times New Roman" panose="02020603050405020304" pitchFamily="18" charset="0"/>
              </a:rPr>
              <a:t>骤：</a:t>
            </a:r>
            <a:r>
              <a:rPr lang="en-US" altLang="zh-CN" sz="2400">
                <a:latin typeface="Times New Roman" panose="02020603050405020304" pitchFamily="18" charset="0"/>
                <a:cs typeface="Times New Roman" panose="02020603050405020304" pitchFamily="18" charset="0"/>
              </a:rPr>
              <a:t>_____</a:t>
            </a:r>
            <a:r>
              <a:rPr lang="en-US" sz="2400">
                <a:latin typeface="Times New Roman" panose="02020603050405020304" pitchFamily="18" charset="0"/>
                <a:cs typeface="Times New Roman" panose="02020603050405020304" pitchFamily="18" charset="0"/>
              </a:rPr>
              <a:t>_______________________________________;</a:t>
            </a:r>
            <a:endParaRPr lang="en-US" sz="2400">
              <a:latin typeface="Times New Roman" panose="02020603050405020304" pitchFamily="18" charset="0"/>
              <a:cs typeface="Times New Roman" panose="02020603050405020304" pitchFamily="18" charset="0"/>
            </a:endParaRPr>
          </a:p>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)实验结论：         </a:t>
            </a:r>
            <a:r>
              <a:rPr lang="en-US" sz="2400">
                <a:latin typeface="Times New Roman" panose="02020603050405020304" pitchFamily="18" charset="0"/>
                <a:cs typeface="Times New Roman" panose="02020603050405020304" pitchFamily="18" charset="0"/>
              </a:rPr>
              <a:t>___________________________________________________________.</a:t>
            </a:r>
            <a:endParaRPr lang="zh-CN" altLang="en-US">
              <a:latin typeface="Times New Roman" panose="02020603050405020304" pitchFamily="18" charset="0"/>
              <a:cs typeface="Times New Roman" panose="02020603050405020304" pitchFamily="18" charset="0"/>
            </a:endParaRPr>
          </a:p>
        </p:txBody>
      </p:sp>
      <p:sp>
        <p:nvSpPr>
          <p:cNvPr id="2" name="文本框 1"/>
          <p:cNvSpPr txBox="1"/>
          <p:nvPr/>
        </p:nvSpPr>
        <p:spPr>
          <a:xfrm>
            <a:off x="2695575" y="3526155"/>
            <a:ext cx="30670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刻度尺、</a:t>
            </a:r>
            <a:r>
              <a:rPr lang="en-US" sz="2400">
                <a:solidFill>
                  <a:srgbClr val="FF0000"/>
                </a:solidFill>
                <a:latin typeface="Times New Roman" panose="02020603050405020304" pitchFamily="18" charset="0"/>
                <a:ea typeface="宋体" panose="02010600030101010101" pitchFamily="2" charset="-122"/>
              </a:rPr>
              <a:t>100</a:t>
            </a:r>
            <a:r>
              <a:rPr lang="zh-CN" sz="2400">
                <a:solidFill>
                  <a:srgbClr val="FF0000"/>
                </a:solidFill>
                <a:ea typeface="宋体" panose="02010600030101010101" pitchFamily="2" charset="-122"/>
              </a:rPr>
              <a:t>张</a:t>
            </a:r>
            <a:r>
              <a:rPr lang="en-US" sz="2400">
                <a:solidFill>
                  <a:srgbClr val="FF0000"/>
                </a:solidFill>
                <a:latin typeface="Times New Roman" panose="02020603050405020304" pitchFamily="18" charset="0"/>
                <a:ea typeface="宋体" panose="02010600030101010101" pitchFamily="2" charset="-122"/>
              </a:rPr>
              <a:t>A4</a:t>
            </a:r>
            <a:r>
              <a:rPr lang="zh-CN" sz="2400">
                <a:solidFill>
                  <a:srgbClr val="FF0000"/>
                </a:solidFill>
                <a:ea typeface="宋体" panose="02010600030101010101" pitchFamily="2" charset="-122"/>
              </a:rPr>
              <a:t>纸</a:t>
            </a:r>
            <a:endParaRPr lang="zh-CN" altLang="en-US"/>
          </a:p>
        </p:txBody>
      </p:sp>
      <p:sp>
        <p:nvSpPr>
          <p:cNvPr id="3" name="文本框 2"/>
          <p:cNvSpPr txBox="1"/>
          <p:nvPr/>
        </p:nvSpPr>
        <p:spPr>
          <a:xfrm>
            <a:off x="2623820" y="4058285"/>
            <a:ext cx="67259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将</a:t>
            </a:r>
            <a:r>
              <a:rPr lang="en-US" sz="2400">
                <a:solidFill>
                  <a:srgbClr val="FF0000"/>
                </a:solidFill>
                <a:latin typeface="Times New Roman" panose="02020603050405020304" pitchFamily="18" charset="0"/>
                <a:ea typeface="宋体" panose="02010600030101010101" pitchFamily="2" charset="-122"/>
              </a:rPr>
              <a:t>100</a:t>
            </a:r>
            <a:r>
              <a:rPr lang="zh-CN" sz="2400">
                <a:solidFill>
                  <a:srgbClr val="FF0000"/>
                </a:solidFill>
                <a:ea typeface="宋体" panose="02010600030101010101" pitchFamily="2" charset="-122"/>
              </a:rPr>
              <a:t>张</a:t>
            </a:r>
            <a:r>
              <a:rPr lang="en-US" sz="2400">
                <a:solidFill>
                  <a:srgbClr val="FF0000"/>
                </a:solidFill>
                <a:latin typeface="Times New Roman" panose="02020603050405020304" pitchFamily="18" charset="0"/>
                <a:ea typeface="宋体" panose="02010600030101010101" pitchFamily="2" charset="-122"/>
              </a:rPr>
              <a:t>A4</a:t>
            </a:r>
            <a:r>
              <a:rPr lang="zh-CN" sz="2400">
                <a:solidFill>
                  <a:srgbClr val="FF0000"/>
                </a:solidFill>
                <a:ea typeface="宋体" panose="02010600030101010101" pitchFamily="2" charset="-122"/>
              </a:rPr>
              <a:t>纸对齐压实</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用刻度尺测出其厚度为</a:t>
            </a:r>
            <a:r>
              <a:rPr lang="en-US" sz="2400" i="1">
                <a:solidFill>
                  <a:srgbClr val="FF0000"/>
                </a:solidFill>
                <a:latin typeface="Times New Roman" panose="02020603050405020304" pitchFamily="18" charset="0"/>
                <a:cs typeface="Times New Roman" panose="02020603050405020304" pitchFamily="18" charset="0"/>
              </a:rPr>
              <a:t>d</a:t>
            </a:r>
            <a:endParaRPr lang="zh-CN" altLang="en-US"/>
          </a:p>
        </p:txBody>
      </p:sp>
      <p:pic>
        <p:nvPicPr>
          <p:cNvPr id="4" name="图片 3"/>
          <p:cNvPicPr>
            <a:picLocks noChangeAspect="1"/>
          </p:cNvPicPr>
          <p:nvPr/>
        </p:nvPicPr>
        <p:blipFill>
          <a:blip r:embed="rId3"/>
          <a:srcRect r="36924" b="476"/>
          <a:stretch>
            <a:fillRect/>
          </a:stretch>
        </p:blipFill>
        <p:spPr>
          <a:xfrm>
            <a:off x="751205" y="4903470"/>
            <a:ext cx="3335655" cy="796290"/>
          </a:xfrm>
          <a:prstGeom prst="rect">
            <a:avLst/>
          </a:prstGeom>
        </p:spPr>
      </p:pic>
    </p:spTree>
    <p:custDataLst>
      <p:tags r:id="rId4"/>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3900" y="1052195"/>
            <a:ext cx="1045781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zh-CN" sz="2400">
                <a:latin typeface="Times New Roman" panose="02020603050405020304" pitchFamily="18" charset="0"/>
                <a:ea typeface="黑体" panose="02010609060101010101" pitchFamily="49" charset="-122"/>
                <a:cs typeface="Times New Roman" panose="02020603050405020304" pitchFamily="18" charset="0"/>
              </a:rPr>
              <a:t>测量工具常用测量工具：</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、三角尺、卷尺．</a:t>
            </a:r>
            <a:r>
              <a:rPr lang="zh-CN" sz="2400">
                <a:latin typeface="Times New Roman" panose="02020603050405020304" pitchFamily="18" charset="0"/>
                <a:ea typeface="黑体" panose="02010609060101010101" pitchFamily="49" charset="-122"/>
                <a:cs typeface="Times New Roman" panose="02020603050405020304" pitchFamily="18" charset="0"/>
              </a:rPr>
              <a:t>精确测量工具：</a:t>
            </a:r>
            <a:r>
              <a:rPr lang="zh-CN" sz="2400">
                <a:latin typeface="Times New Roman" panose="02020603050405020304" pitchFamily="18" charset="0"/>
                <a:ea typeface="宋体" panose="02010600030101010101" pitchFamily="2" charset="-122"/>
                <a:cs typeface="Times New Roman" panose="02020603050405020304" pitchFamily="18" charset="0"/>
              </a:rPr>
              <a:t>游标卡尺、螺旋测微器等．</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(3)</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刻度尺的使用与读数</a:t>
            </a:r>
            <a:r>
              <a:rPr lang="en-US" sz="2400">
                <a:latin typeface="Times New Roman" panose="02020603050405020304" pitchFamily="18" charset="0"/>
                <a:cs typeface="Times New Roman" panose="02020603050405020304" pitchFamily="18" charset="0"/>
                <a:sym typeface="+mn-ea"/>
              </a:rPr>
              <a:t>(</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注：</a:t>
            </a:r>
            <a:r>
              <a:rPr lang="zh-CN" sz="2400">
                <a:latin typeface="Times New Roman" panose="02020603050405020304" pitchFamily="18" charset="0"/>
                <a:cs typeface="Times New Roman" panose="02020603050405020304" pitchFamily="18" charset="0"/>
                <a:sym typeface="+mn-ea"/>
              </a:rPr>
              <a:t>初中阶段刻</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度尺是唯一需要估读的测量工具</a:t>
            </a:r>
            <a:r>
              <a:rPr lang="en-US" sz="2400">
                <a:latin typeface="Times New Roman" panose="02020603050405020304" pitchFamily="18" charset="0"/>
                <a:cs typeface="Times New Roman" panose="02020603050405020304" pitchFamily="18" charset="0"/>
                <a:sym typeface="+mn-ea"/>
              </a:rPr>
              <a:t>)</a:t>
            </a:r>
            <a:endParaRPr lang="zh-CN" sz="2400">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用前三观察：</a:t>
            </a:r>
            <a:r>
              <a:rPr lang="zh-CN" sz="2400">
                <a:latin typeface="Times New Roman" panose="02020603050405020304" pitchFamily="18" charset="0"/>
                <a:cs typeface="Times New Roman" panose="02020603050405020304" pitchFamily="18" charset="0"/>
                <a:sym typeface="+mn-ea"/>
              </a:rPr>
              <a:t>观察量程、分度值、零刻度线．</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量程：</a:t>
            </a:r>
            <a:r>
              <a:rPr lang="zh-CN" sz="2400">
                <a:latin typeface="Times New Roman" panose="02020603050405020304" pitchFamily="18" charset="0"/>
                <a:cs typeface="Times New Roman" panose="02020603050405020304" pitchFamily="18" charset="0"/>
                <a:sym typeface="+mn-ea"/>
              </a:rPr>
              <a:t>刻度尺的测量范围．如图，刻度尺的量程为</a:t>
            </a:r>
            <a:r>
              <a:rPr lang="en-US" sz="2400">
                <a:latin typeface="Times New Roman" panose="02020603050405020304" pitchFamily="18" charset="0"/>
                <a:cs typeface="Times New Roman" panose="02020603050405020304" pitchFamily="18" charset="0"/>
                <a:sym typeface="+mn-ea"/>
              </a:rPr>
              <a:t>________cm.</a:t>
            </a:r>
            <a:r>
              <a:rPr lang="zh-CN" sz="2400">
                <a:latin typeface="Times New Roman" panose="02020603050405020304" pitchFamily="18" charset="0"/>
                <a:ea typeface="黑体" panose="02010609060101010101" pitchFamily="49" charset="-122"/>
                <a:cs typeface="Times New Roman" panose="02020603050405020304" pitchFamily="18" charset="0"/>
                <a:sym typeface="+mn-ea"/>
              </a:rPr>
              <a:t>分度值：</a:t>
            </a:r>
            <a:r>
              <a:rPr lang="zh-CN" sz="2400">
                <a:latin typeface="Times New Roman" panose="02020603050405020304" pitchFamily="18" charset="0"/>
                <a:cs typeface="Times New Roman" panose="02020603050405020304" pitchFamily="18" charset="0"/>
                <a:sym typeface="+mn-ea"/>
              </a:rPr>
              <a:t>刻度尺相邻两刻度线之间的长度．分度值越</a:t>
            </a:r>
            <a:r>
              <a:rPr lang="en-US" sz="2400">
                <a:latin typeface="Times New Roman" panose="02020603050405020304" pitchFamily="18" charset="0"/>
                <a:cs typeface="Times New Roman" panose="02020603050405020304" pitchFamily="18" charset="0"/>
                <a:sym typeface="+mn-ea"/>
              </a:rPr>
              <a:t>________</a:t>
            </a:r>
            <a:r>
              <a:rPr lang="zh-CN" sz="2400">
                <a:latin typeface="Times New Roman" panose="02020603050405020304" pitchFamily="18" charset="0"/>
                <a:cs typeface="Times New Roman" panose="02020603050405020304" pitchFamily="18" charset="0"/>
                <a:sym typeface="+mn-ea"/>
              </a:rPr>
              <a:t>，</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测量结果越精确．如图，刻度尺的分度值为</a:t>
            </a:r>
            <a:r>
              <a:rPr lang="en-US" sz="2400">
                <a:latin typeface="Times New Roman" panose="02020603050405020304" pitchFamily="18" charset="0"/>
                <a:cs typeface="Times New Roman" panose="02020603050405020304" pitchFamily="18" charset="0"/>
                <a:sym typeface="+mn-ea"/>
              </a:rPr>
              <a:t>________cm.</a:t>
            </a:r>
            <a:endParaRPr lang="zh-CN" altLang="en-US" sz="2400">
              <a:latin typeface="Times New Roman" panose="02020603050405020304" pitchFamily="18" charset="0"/>
              <a:cs typeface="Times New Roman" panose="02020603050405020304" pitchFamily="18" charset="0"/>
            </a:endParaRPr>
          </a:p>
          <a:p>
            <a:pPr>
              <a:lnSpc>
                <a:spcPct val="150000"/>
              </a:lnSpc>
            </a:pP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3256915" y="1690370"/>
            <a:ext cx="8559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直尺　</a:t>
            </a:r>
            <a:endParaRPr lang="zh-CN" altLang="en-US"/>
          </a:p>
        </p:txBody>
      </p:sp>
      <p:pic>
        <p:nvPicPr>
          <p:cNvPr id="2" name="图片 1"/>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6696075" y="1884680"/>
            <a:ext cx="4608195" cy="1861185"/>
          </a:xfrm>
          <a:prstGeom prst="rect">
            <a:avLst/>
          </a:prstGeom>
        </p:spPr>
      </p:pic>
      <p:sp>
        <p:nvSpPr>
          <p:cNvPr id="101" name="文本框 100"/>
          <p:cNvSpPr txBox="1"/>
          <p:nvPr/>
        </p:nvSpPr>
        <p:spPr>
          <a:xfrm>
            <a:off x="7603490" y="4431030"/>
            <a:ext cx="14751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0</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30</a:t>
            </a:r>
            <a:endParaRPr lang="zh-CN" altLang="en-US"/>
          </a:p>
        </p:txBody>
      </p:sp>
      <p:sp>
        <p:nvSpPr>
          <p:cNvPr id="8" name="文本框 7"/>
          <p:cNvSpPr txBox="1"/>
          <p:nvPr/>
        </p:nvSpPr>
        <p:spPr>
          <a:xfrm>
            <a:off x="8119110" y="4978400"/>
            <a:ext cx="6083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a:t>
            </a:r>
            <a:endParaRPr lang="zh-CN" altLang="en-US"/>
          </a:p>
        </p:txBody>
      </p:sp>
      <p:sp>
        <p:nvSpPr>
          <p:cNvPr id="9" name="文本框 8"/>
          <p:cNvSpPr txBox="1"/>
          <p:nvPr/>
        </p:nvSpPr>
        <p:spPr>
          <a:xfrm>
            <a:off x="6965315" y="5518150"/>
            <a:ext cx="6381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　</a:t>
            </a:r>
            <a:endParaRPr lang="zh-CN" altLang="en-US"/>
          </a:p>
        </p:txBody>
      </p:sp>
      <p:grpSp>
        <p:nvGrpSpPr>
          <p:cNvPr id="30" name="组合 29"/>
          <p:cNvGrpSpPr/>
          <p:nvPr/>
        </p:nvGrpSpPr>
        <p:grpSpPr>
          <a:xfrm>
            <a:off x="9393555" y="434149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cap="flat" cmpd="sng" algn="ctr">
                  <a:solidFill>
                    <a:srgbClr val="FFC410"/>
                  </a:solidFill>
                  <a:prstDash val="solid"/>
                </a:ln>
                <a:effectLst/>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w="25400" cap="flat" cmpd="sng" algn="ctr">
                    <a:solidFill>
                      <a:srgbClr val="FFC410"/>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4" name="流程图: 终止 3">
            <a:hlinkClick r:id="rId2" action="ppaction://hlinksldjump"/>
          </p:cNvPr>
          <p:cNvSpPr/>
          <p:nvPr/>
        </p:nvSpPr>
        <p:spPr>
          <a:xfrm>
            <a:off x="8939530" y="105219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1"/>
                                        </p:tgtEl>
                                        <p:attrNameLst>
                                          <p:attrName>style.visibility</p:attrName>
                                        </p:attrNameLst>
                                      </p:cBhvr>
                                      <p:to>
                                        <p:strVal val="visible"/>
                                      </p:to>
                                    </p:set>
                                    <p:anim calcmode="lin" valueType="num">
                                      <p:cBhvr additive="base">
                                        <p:cTn id="13" dur="500" fill="hold"/>
                                        <p:tgtEl>
                                          <p:spTgt spid="101"/>
                                        </p:tgtEl>
                                        <p:attrNameLst>
                                          <p:attrName>ppt_x</p:attrName>
                                        </p:attrNameLst>
                                      </p:cBhvr>
                                      <p:tavLst>
                                        <p:tav tm="0">
                                          <p:val>
                                            <p:strVal val="#ppt_x"/>
                                          </p:val>
                                        </p:tav>
                                        <p:tav tm="100000">
                                          <p:val>
                                            <p:strVal val="#ppt_x"/>
                                          </p:val>
                                        </p:tav>
                                      </p:tavLst>
                                    </p:anim>
                                    <p:anim calcmode="lin" valueType="num">
                                      <p:cBhvr additive="base">
                                        <p:cTn id="14"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1" grpId="0"/>
      <p:bldP spid="8"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61695" y="973455"/>
            <a:ext cx="9896475" cy="737235"/>
            <a:chOff x="1095" y="3735"/>
            <a:chExt cx="15585" cy="1161"/>
          </a:xfrm>
        </p:grpSpPr>
        <p:pic>
          <p:nvPicPr>
            <p:cNvPr id="6" name="图片 5" descr="考点·3字"/>
            <p:cNvPicPr>
              <a:picLocks noChangeAspect="1"/>
            </p:cNvPicPr>
            <p:nvPr/>
          </p:nvPicPr>
          <p:blipFill>
            <a:blip r:embed="rId1"/>
            <a:stretch>
              <a:fillRect/>
            </a:stretch>
          </p:blipFill>
          <p:spPr>
            <a:xfrm>
              <a:off x="1095" y="3977"/>
              <a:ext cx="2672" cy="794"/>
            </a:xfrm>
            <a:prstGeom prst="rect">
              <a:avLst/>
            </a:prstGeom>
          </p:spPr>
        </p:pic>
        <p:sp>
          <p:nvSpPr>
            <p:cNvPr id="7" name="文本框 10"/>
            <p:cNvSpPr txBox="1"/>
            <p:nvPr/>
          </p:nvSpPr>
          <p:spPr>
            <a:xfrm>
              <a:off x="1257" y="4018"/>
              <a:ext cx="2231" cy="822"/>
            </a:xfrm>
            <a:prstGeom prst="rect">
              <a:avLst/>
            </a:prstGeom>
            <a:noFill/>
            <a:ln w="9525">
              <a:noFill/>
            </a:ln>
          </p:spPr>
          <p:txBody>
            <a:bodyPr wrap="square" anchor="t">
              <a:spAutoFit/>
            </a:bodyPr>
            <a:p>
              <a:r>
                <a:rPr lang="zh-CN" altLang="en-US" sz="2800" b="1" dirty="0">
                  <a:latin typeface="Times New Roman" panose="02020603050405020304" pitchFamily="18" charset="0"/>
                  <a:ea typeface="黑体" panose="02010609060101010101" pitchFamily="49" charset="-122"/>
                </a:rPr>
                <a:t>设计类</a:t>
              </a:r>
              <a:endParaRPr lang="zh-CN" altLang="en-US" sz="2800" b="1" dirty="0">
                <a:latin typeface="Times New Roman" panose="02020603050405020304" pitchFamily="18" charset="0"/>
                <a:ea typeface="黑体" panose="02010609060101010101" pitchFamily="49" charset="-122"/>
              </a:endParaRPr>
            </a:p>
          </p:txBody>
        </p:sp>
        <p:sp>
          <p:nvSpPr>
            <p:cNvPr id="10" name="文本框 4"/>
            <p:cNvSpPr txBox="1"/>
            <p:nvPr/>
          </p:nvSpPr>
          <p:spPr>
            <a:xfrm>
              <a:off x="3893" y="3735"/>
              <a:ext cx="12787"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sym typeface="+mn-ea"/>
                </a:rPr>
                <a:t>测量步行的平均速度</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sym typeface="+mn-ea"/>
              </a:endParaRPr>
            </a:p>
          </p:txBody>
        </p:sp>
      </p:grpSp>
      <p:sp>
        <p:nvSpPr>
          <p:cNvPr id="2" name="文本框 1"/>
          <p:cNvSpPr txBox="1"/>
          <p:nvPr/>
        </p:nvSpPr>
        <p:spPr>
          <a:xfrm>
            <a:off x="821055" y="1618615"/>
            <a:ext cx="1068197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a:t>
            </a:r>
            <a:r>
              <a:rPr lang="zh-CN" sz="2400">
                <a:latin typeface="Times New Roman" panose="02020603050405020304" pitchFamily="18" charset="0"/>
                <a:ea typeface="宋体" panose="02010600030101010101" pitchFamily="2" charset="-122"/>
                <a:cs typeface="Times New Roman" panose="02020603050405020304" pitchFamily="18" charset="0"/>
              </a:rPr>
              <a:t>为了让同学们养成关注生活和社会的好习惯，并将学到的物理知识应用到实际生活中，老师让同学们设计一种方案用脉搏和步长估测正常行走</a:t>
            </a:r>
            <a:r>
              <a:rPr lang="en-US" sz="2400">
                <a:latin typeface="Times New Roman" panose="02020603050405020304" pitchFamily="18" charset="0"/>
                <a:ea typeface="宋体" panose="02010600030101010101" pitchFamily="2" charset="-122"/>
                <a:cs typeface="Times New Roman" panose="02020603050405020304" pitchFamily="18" charset="0"/>
              </a:rPr>
              <a:t>50</a:t>
            </a:r>
            <a:r>
              <a:rPr lang="zh-CN" sz="2400">
                <a:latin typeface="Times New Roman" panose="02020603050405020304" pitchFamily="18" charset="0"/>
                <a:ea typeface="宋体" panose="02010600030101010101" pitchFamily="2" charset="-122"/>
                <a:cs typeface="Times New Roman" panose="02020603050405020304" pitchFamily="18" charset="0"/>
              </a:rPr>
              <a:t>步的平均速度(人一分钟的脉搏约为</a:t>
            </a:r>
            <a:r>
              <a:rPr lang="en-US" sz="2400">
                <a:latin typeface="Times New Roman" panose="02020603050405020304" pitchFamily="18" charset="0"/>
                <a:ea typeface="宋体" panose="02010600030101010101" pitchFamily="2" charset="-122"/>
                <a:cs typeface="Times New Roman" panose="02020603050405020304" pitchFamily="18" charset="0"/>
              </a:rPr>
              <a:t>70</a:t>
            </a:r>
            <a:r>
              <a:rPr lang="zh-CN" sz="2400">
                <a:latin typeface="Times New Roman" panose="02020603050405020304" pitchFamily="18" charset="0"/>
                <a:ea typeface="宋体" panose="02010600030101010101" pitchFamily="2" charset="-122"/>
                <a:cs typeface="Times New Roman" panose="02020603050405020304" pitchFamily="18" charset="0"/>
              </a:rPr>
              <a:t>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请你完成下列自主活动报告，并在小组内讨论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)还需要的实验器材：</a:t>
            </a:r>
            <a:r>
              <a:rPr lang="zh-CN" sz="2400">
                <a:latin typeface="Times New Roman" panose="02020603050405020304" pitchFamily="18" charset="0"/>
                <a:cs typeface="Times New Roman" panose="02020603050405020304" pitchFamily="18" charset="0"/>
                <a:sym typeface="+mn-ea"/>
              </a:rPr>
              <a:t>____________________</a:t>
            </a:r>
            <a:r>
              <a:rPr lang="en-US" altLang="zh-CN" sz="2400">
                <a:latin typeface="Times New Roman" panose="02020603050405020304" pitchFamily="18" charset="0"/>
                <a:cs typeface="Times New Roman" panose="02020603050405020304" pitchFamily="18" charset="0"/>
                <a:sym typeface="+mn-ea"/>
              </a:rPr>
              <a:t>;</a:t>
            </a:r>
            <a:r>
              <a:rPr lang="zh-CN" sz="2400" u="sng">
                <a:latin typeface="Times New Roman" panose="02020603050405020304" pitchFamily="18" charset="0"/>
                <a:ea typeface="宋体" panose="02010600030101010101" pitchFamily="2" charset="-122"/>
                <a:cs typeface="Times New Roman" panose="02020603050405020304" pitchFamily="18" charset="0"/>
              </a:rPr>
              <a:t>　</a:t>
            </a:r>
            <a:endParaRPr lang="zh-CN" sz="2400" u="sng">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sz="2400">
                <a:latin typeface="Times New Roman" panose="02020603050405020304" pitchFamily="18" charset="0"/>
                <a:cs typeface="Times New Roman" panose="02020603050405020304" pitchFamily="18" charset="0"/>
                <a:sym typeface="+mn-ea"/>
              </a:rPr>
              <a:t>(2)实验步骤和需测数据：_____</a:t>
            </a:r>
            <a:r>
              <a:rPr lang="en-US" altLang="zh-CN" sz="2400">
                <a:latin typeface="Times New Roman" panose="02020603050405020304" pitchFamily="18" charset="0"/>
                <a:cs typeface="Times New Roman" panose="02020603050405020304" pitchFamily="18" charset="0"/>
                <a:sym typeface="+mn-ea"/>
              </a:rPr>
              <a:t>_________________________</a:t>
            </a:r>
            <a:r>
              <a:rPr lang="zh-CN" sz="2400">
                <a:latin typeface="Times New Roman" panose="02020603050405020304" pitchFamily="18" charset="0"/>
                <a:cs typeface="Times New Roman" panose="02020603050405020304" pitchFamily="18" charset="0"/>
                <a:sym typeface="+mn-ea"/>
              </a:rPr>
              <a:t>__</a:t>
            </a:r>
            <a:r>
              <a:rPr lang="en-US" altLang="zh-CN" sz="2400">
                <a:latin typeface="Times New Roman" panose="02020603050405020304" pitchFamily="18" charset="0"/>
                <a:cs typeface="Times New Roman" panose="02020603050405020304" pitchFamily="18" charset="0"/>
                <a:sym typeface="+mn-ea"/>
              </a:rPr>
              <a:t>__________</a:t>
            </a:r>
            <a:r>
              <a:rPr lang="zh-CN" sz="2400">
                <a:latin typeface="Times New Roman" panose="02020603050405020304" pitchFamily="18" charset="0"/>
                <a:cs typeface="Times New Roman" panose="02020603050405020304" pitchFamily="18" charset="0"/>
                <a:sym typeface="+mn-ea"/>
              </a:rPr>
              <a:t>____</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________________________________________________________</a:t>
            </a:r>
            <a:r>
              <a:rPr lang="en-US" altLang="zh-CN" sz="2400">
                <a:latin typeface="Times New Roman" panose="02020603050405020304" pitchFamily="18" charset="0"/>
                <a:cs typeface="Times New Roman" panose="02020603050405020304" pitchFamily="18" charset="0"/>
                <a:sym typeface="+mn-ea"/>
              </a:rPr>
              <a:t>________________________________;</a:t>
            </a:r>
            <a:endParaRPr lang="zh-CN" sz="2400">
              <a:latin typeface="Times New Roman" panose="02020603050405020304" pitchFamily="18" charset="0"/>
              <a:cs typeface="Times New Roman" panose="02020603050405020304" pitchFamily="18" charset="0"/>
              <a:sym typeface="+mn-ea"/>
            </a:endParaRPr>
          </a:p>
          <a:p>
            <a:pPr>
              <a:lnSpc>
                <a:spcPct val="150000"/>
              </a:lnSpc>
            </a:pPr>
            <a:r>
              <a:rPr lang="zh-CN" sz="2400">
                <a:latin typeface="Times New Roman" panose="02020603050405020304" pitchFamily="18" charset="0"/>
                <a:cs typeface="Times New Roman" panose="02020603050405020304" pitchFamily="18" charset="0"/>
                <a:sym typeface="+mn-ea"/>
              </a:rPr>
              <a:t>(</a:t>
            </a:r>
            <a:r>
              <a:rPr lang="en-US" sz="2400">
                <a:latin typeface="Times New Roman" panose="02020603050405020304" pitchFamily="18" charset="0"/>
                <a:cs typeface="Times New Roman" panose="02020603050405020304" pitchFamily="18" charset="0"/>
                <a:sym typeface="+mn-ea"/>
              </a:rPr>
              <a:t>3</a:t>
            </a:r>
            <a:r>
              <a:rPr lang="zh-CN" sz="2400">
                <a:latin typeface="Times New Roman" panose="02020603050405020304" pitchFamily="18" charset="0"/>
                <a:cs typeface="Times New Roman" panose="02020603050405020304" pitchFamily="18" charset="0"/>
                <a:sym typeface="+mn-ea"/>
              </a:rPr>
              <a:t>)走路的平均速度表达式：</a:t>
            </a:r>
            <a:r>
              <a:rPr lang="en-US" altLang="zh-CN" sz="2400">
                <a:latin typeface="Times New Roman" panose="02020603050405020304" pitchFamily="18" charset="0"/>
                <a:cs typeface="Times New Roman" panose="02020603050405020304" pitchFamily="18" charset="0"/>
                <a:sym typeface="+mn-ea"/>
              </a:rPr>
              <a:t>_________________.</a:t>
            </a:r>
            <a:r>
              <a:rPr lang="zh-CN" sz="2400" u="sng">
                <a:latin typeface="Times New Roman" panose="02020603050405020304" pitchFamily="18" charset="0"/>
                <a:ea typeface="宋体" panose="02010600030101010101" pitchFamily="2" charset="-122"/>
                <a:cs typeface="Times New Roman" panose="02020603050405020304" pitchFamily="18" charset="0"/>
              </a:rPr>
              <a:t>　</a:t>
            </a:r>
            <a:endParaRPr lang="zh-CN" altLang="en-US">
              <a:latin typeface="Times New Roman" panose="02020603050405020304" pitchFamily="18" charset="0"/>
              <a:cs typeface="Times New Roman" panose="02020603050405020304" pitchFamily="18" charset="0"/>
            </a:endParaRPr>
          </a:p>
        </p:txBody>
      </p:sp>
      <p:sp>
        <p:nvSpPr>
          <p:cNvPr id="3" name="文本框 2"/>
          <p:cNvSpPr txBox="1"/>
          <p:nvPr/>
        </p:nvSpPr>
        <p:spPr>
          <a:xfrm>
            <a:off x="4071620" y="3336290"/>
            <a:ext cx="24396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刻度尺</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或卷尺</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4" name="文本框 3"/>
          <p:cNvSpPr txBox="1"/>
          <p:nvPr/>
        </p:nvSpPr>
        <p:spPr>
          <a:xfrm>
            <a:off x="996950" y="3789045"/>
            <a:ext cx="10532110" cy="1753235"/>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小组中两人一组进行测量：走路的人数出自己的脉搏次数</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n</a:t>
            </a:r>
            <a:r>
              <a:rPr lang="zh-CN"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另外一人数走路人所走的步数</a:t>
            </a:r>
            <a:r>
              <a:rPr lang="en-US" sz="2400">
                <a:solidFill>
                  <a:srgbClr val="FF0000"/>
                </a:solidFill>
                <a:latin typeface="Times New Roman" panose="02020603050405020304" pitchFamily="18" charset="0"/>
                <a:ea typeface="宋体" panose="02010600030101010101" pitchFamily="2" charset="-122"/>
              </a:rPr>
              <a:t>50</a:t>
            </a:r>
            <a:r>
              <a:rPr lang="zh-CN" sz="2400">
                <a:solidFill>
                  <a:srgbClr val="FF0000"/>
                </a:solidFill>
                <a:ea typeface="宋体" panose="02010600030101010101" pitchFamily="2" charset="-122"/>
              </a:rPr>
              <a:t>步；</a:t>
            </a:r>
            <a:r>
              <a:rPr lang="en-US" sz="2400">
                <a:solidFill>
                  <a:srgbClr val="FF0000"/>
                </a:solidFill>
                <a:latin typeface="Times New Roman" panose="02020603050405020304" pitchFamily="18" charset="0"/>
                <a:ea typeface="宋体" panose="02010600030101010101" pitchFamily="2" charset="-122"/>
              </a:rPr>
              <a:t>②</a:t>
            </a:r>
            <a:r>
              <a:rPr lang="zh-CN" sz="2400">
                <a:solidFill>
                  <a:srgbClr val="FF0000"/>
                </a:solidFill>
                <a:ea typeface="宋体" panose="02010600030101010101" pitchFamily="2" charset="-122"/>
              </a:rPr>
              <a:t>用刻度尺</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或卷尺</a:t>
            </a:r>
            <a:r>
              <a:rPr lang="en-US" sz="2400">
                <a:solidFill>
                  <a:srgbClr val="FF0000"/>
                </a:solidFill>
                <a:latin typeface="Times New Roman" panose="02020603050405020304" pitchFamily="18" charset="0"/>
                <a:ea typeface="宋体" panose="02010600030101010101" pitchFamily="2" charset="-122"/>
              </a:rPr>
              <a:t>)</a:t>
            </a:r>
            <a:r>
              <a:rPr lang="zh-CN" sz="2400">
                <a:solidFill>
                  <a:srgbClr val="FF0000"/>
                </a:solidFill>
                <a:ea typeface="宋体" panose="02010600030101010101" pitchFamily="2" charset="-122"/>
              </a:rPr>
              <a:t>测出走路人正常走路时一步的长</a:t>
            </a:r>
            <a:r>
              <a:rPr lang="en-US" sz="240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endParaRPr lang="en-US" sz="2400">
              <a:latin typeface="Times New Roman" panose="02020603050405020304" pitchFamily="18" charset="0"/>
              <a:cs typeface="Times New Roman" panose="02020603050405020304" pitchFamily="18" charset="0"/>
            </a:endParaRPr>
          </a:p>
        </p:txBody>
      </p:sp>
      <p:pic>
        <p:nvPicPr>
          <p:cNvPr id="8" name="图片 7"/>
          <p:cNvPicPr>
            <a:picLocks noChangeAspect="1"/>
          </p:cNvPicPr>
          <p:nvPr/>
        </p:nvPicPr>
        <p:blipFill>
          <a:blip r:embed="rId2"/>
          <a:srcRect r="70533" b="-5000"/>
          <a:stretch>
            <a:fillRect/>
          </a:stretch>
        </p:blipFill>
        <p:spPr>
          <a:xfrm>
            <a:off x="5178425" y="5248910"/>
            <a:ext cx="1558290" cy="840105"/>
          </a:xfrm>
          <a:prstGeom prst="rect">
            <a:avLst/>
          </a:prstGeom>
        </p:spPr>
      </p:pic>
    </p:spTree>
    <p:custDataLst>
      <p:tags r:id="rId3"/>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4840" y="1903095"/>
            <a:ext cx="1079817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测时两注意</a:t>
            </a:r>
            <a:r>
              <a:rPr lang="en-US" sz="2400">
                <a:latin typeface="Times New Roman" panose="02020603050405020304" pitchFamily="18" charset="0"/>
                <a:ea typeface="宋体" panose="02010600030101010101" pitchFamily="2" charset="-122"/>
                <a:cs typeface="Times New Roman" panose="02020603050405020304" pitchFamily="18" charset="0"/>
              </a:rPr>
              <a:t>：刻度线紧贴被测处；保持______，不歪斜．</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读数三小心</a:t>
            </a:r>
            <a:r>
              <a:rPr lang="en-US" sz="2400">
                <a:latin typeface="Times New Roman" panose="02020603050405020304" pitchFamily="18" charset="0"/>
                <a:ea typeface="宋体" panose="02010600030101010101" pitchFamily="2" charset="-122"/>
                <a:cs typeface="Times New Roman" panose="02020603050405020304" pitchFamily="18" charset="0"/>
              </a:rPr>
              <a:t>：视线正对测量端；读整读零加估读，即测量值要估读到_________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_______；被测物体长度＝刻度尺末端读数－起始端读数．</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记录二要点</a:t>
            </a:r>
            <a:r>
              <a:rPr lang="en-US" sz="2400">
                <a:latin typeface="Times New Roman" panose="02020603050405020304" pitchFamily="18" charset="0"/>
                <a:ea typeface="宋体" panose="02010600030101010101" pitchFamily="2" charset="-122"/>
                <a:cs typeface="Times New Roman" panose="02020603050405020304" pitchFamily="18" charset="0"/>
              </a:rPr>
              <a:t>：记录数值和单位；物体正对大格或小格时，估读值为“0”不能省略. </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注意</a:t>
            </a:r>
            <a:r>
              <a:rPr lang="en-US" sz="2400">
                <a:latin typeface="Times New Roman" panose="02020603050405020304" pitchFamily="18" charset="0"/>
                <a:ea typeface="宋体" panose="02010600030101010101" pitchFamily="2" charset="-122"/>
                <a:cs typeface="Times New Roman" panose="02020603050405020304" pitchFamily="18" charset="0"/>
              </a:rPr>
              <a:t>：测量物体长度时为了减小测量误差，需要_____________________ </a:t>
            </a:r>
            <a:endParaRPr lang="zh-CN" altLang="en-US">
              <a:latin typeface="Times New Roman" panose="02020603050405020304" pitchFamily="18" charset="0"/>
              <a:cs typeface="Times New Roman" panose="02020603050405020304" pitchFamily="18" charset="0"/>
            </a:endParaRPr>
          </a:p>
        </p:txBody>
      </p:sp>
      <p:sp>
        <p:nvSpPr>
          <p:cNvPr id="101" name="文本框 100"/>
          <p:cNvSpPr txBox="1"/>
          <p:nvPr/>
        </p:nvSpPr>
        <p:spPr>
          <a:xfrm>
            <a:off x="5982335" y="1990090"/>
            <a:ext cx="122047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平行</a:t>
            </a:r>
            <a:endParaRPr lang="zh-CN" altLang="en-US"/>
          </a:p>
        </p:txBody>
      </p:sp>
      <p:sp>
        <p:nvSpPr>
          <p:cNvPr id="2" name="文本框 1"/>
          <p:cNvSpPr txBox="1"/>
          <p:nvPr/>
        </p:nvSpPr>
        <p:spPr>
          <a:xfrm>
            <a:off x="688340" y="2364105"/>
            <a:ext cx="10662920" cy="1198880"/>
          </a:xfrm>
          <a:prstGeom prst="rect">
            <a:avLst/>
          </a:prstGeom>
          <a:noFill/>
          <a:ln w="9525">
            <a:noFill/>
          </a:ln>
        </p:spPr>
        <p:txBody>
          <a:bodyPr wrap="square">
            <a:spAutoFit/>
          </a:bodyPr>
          <a:p>
            <a:pPr>
              <a:lnSpc>
                <a:spcPct val="150000"/>
              </a:lnSpc>
            </a:pPr>
            <a:r>
              <a:rPr lang="en-US" altLang="zh-CN"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latin typeface="Times New Roman" panose="02020603050405020304" pitchFamily="18" charset="0"/>
                <a:ea typeface="宋体" panose="02010600030101010101" pitchFamily="2" charset="-122"/>
              </a:rPr>
              <a:t>分度值的</a:t>
            </a:r>
            <a:endParaRPr lang="zh-CN" sz="2400">
              <a:solidFill>
                <a:srgbClr val="FF0000"/>
              </a:solidFill>
              <a:latin typeface="Times New Roman" panose="02020603050405020304" pitchFamily="18" charset="0"/>
              <a:ea typeface="宋体" panose="02010600030101010101" pitchFamily="2" charset="-122"/>
            </a:endParaRPr>
          </a:p>
          <a:p>
            <a:pPr>
              <a:lnSpc>
                <a:spcPct val="150000"/>
              </a:lnSpc>
            </a:pPr>
            <a:r>
              <a:rPr lang="zh-CN" sz="2400">
                <a:solidFill>
                  <a:srgbClr val="FF0000"/>
                </a:solidFill>
                <a:latin typeface="Times New Roman" panose="02020603050405020304" pitchFamily="18" charset="0"/>
                <a:ea typeface="宋体" panose="02010600030101010101" pitchFamily="2" charset="-122"/>
              </a:rPr>
              <a:t>下一位</a:t>
            </a:r>
            <a:endParaRPr lang="zh-CN" altLang="en-US"/>
          </a:p>
        </p:txBody>
      </p:sp>
      <p:sp>
        <p:nvSpPr>
          <p:cNvPr id="3" name="文本框 2"/>
          <p:cNvSpPr txBox="1"/>
          <p:nvPr/>
        </p:nvSpPr>
        <p:spPr>
          <a:xfrm>
            <a:off x="7346315" y="4175125"/>
            <a:ext cx="350520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多次测量求取平均值</a:t>
            </a:r>
            <a:endParaRPr lang="zh-CN" altLang="en-US"/>
          </a:p>
        </p:txBody>
      </p:sp>
      <p:sp>
        <p:nvSpPr>
          <p:cNvPr id="43" name="流程图: 终止 42">
            <a:hlinkClick r:id="rId1" action="ppaction://hlinksldjump"/>
          </p:cNvPr>
          <p:cNvSpPr/>
          <p:nvPr/>
        </p:nvSpPr>
        <p:spPr>
          <a:xfrm>
            <a:off x="9382760" y="51790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2"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1209675" y="105791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提分小练</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1191260" y="1548765"/>
            <a:ext cx="10591165" cy="175323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如图甲，刻度尺的读数正确的是</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en-US" sz="2400" i="1">
                <a:latin typeface="Times New Roman" panose="02020603050405020304" pitchFamily="18" charset="0"/>
                <a:cs typeface="Times New Roman" panose="02020603050405020304" pitchFamily="18" charset="0"/>
              </a:rPr>
              <a:t>A</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，测量结果为</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．如图乙所示，测量结果为</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altLang="zh-CN" sz="2400">
                <a:latin typeface="Times New Roman" panose="02020603050405020304" pitchFamily="18" charset="0"/>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2"/>
          <a:stretch>
            <a:fillRect/>
          </a:stretch>
        </p:blipFill>
        <p:spPr>
          <a:xfrm>
            <a:off x="2569210" y="3396615"/>
            <a:ext cx="7023735" cy="2479040"/>
          </a:xfrm>
          <a:prstGeom prst="rect">
            <a:avLst/>
          </a:prstGeom>
        </p:spPr>
      </p:pic>
      <p:sp>
        <p:nvSpPr>
          <p:cNvPr id="101" name="文本框 100"/>
          <p:cNvSpPr txBox="1"/>
          <p:nvPr/>
        </p:nvSpPr>
        <p:spPr>
          <a:xfrm>
            <a:off x="5945505" y="1648460"/>
            <a:ext cx="1788160"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a:t>
            </a:r>
            <a:endParaRPr lang="zh-CN" altLang="en-US" i="1"/>
          </a:p>
        </p:txBody>
      </p:sp>
      <p:sp>
        <p:nvSpPr>
          <p:cNvPr id="9" name="文本框 8"/>
          <p:cNvSpPr txBox="1"/>
          <p:nvPr/>
        </p:nvSpPr>
        <p:spPr>
          <a:xfrm>
            <a:off x="1381125" y="2195195"/>
            <a:ext cx="39922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7.60 cm(7.60</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7.62 cm</a:t>
            </a:r>
            <a:r>
              <a:rPr lang="zh-CN" sz="2400">
                <a:solidFill>
                  <a:srgbClr val="FF0000"/>
                </a:solidFill>
                <a:ea typeface="宋体" panose="02010600030101010101" pitchFamily="2" charset="-122"/>
              </a:rPr>
              <a:t>均可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10" name="文本框 9"/>
          <p:cNvSpPr txBox="1"/>
          <p:nvPr/>
        </p:nvSpPr>
        <p:spPr>
          <a:xfrm>
            <a:off x="1264285" y="2733675"/>
            <a:ext cx="38938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1.85 cm(1.83</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1.87 cm</a:t>
            </a:r>
            <a:r>
              <a:rPr lang="zh-CN" sz="2400">
                <a:solidFill>
                  <a:srgbClr val="FF0000"/>
                </a:solidFill>
                <a:ea typeface="宋体" panose="02010600030101010101" pitchFamily="2" charset="-122"/>
              </a:rPr>
              <a:t>均可</a:t>
            </a:r>
            <a:r>
              <a:rPr lang="en-US" sz="2400">
                <a:solidFill>
                  <a:srgbClr val="FF0000"/>
                </a:solidFill>
                <a:latin typeface="Times New Roman" panose="02020603050405020304" pitchFamily="18" charset="0"/>
                <a:ea typeface="宋体" panose="02010600030101010101" pitchFamily="2" charset="-122"/>
              </a:rPr>
              <a:t>)</a:t>
            </a:r>
            <a:endParaRPr lang="zh-CN" altLang="en-US"/>
          </a:p>
        </p:txBody>
      </p:sp>
      <p:sp>
        <p:nvSpPr>
          <p:cNvPr id="43" name="流程图: 终止 42">
            <a:hlinkClick r:id="rId3" action="ppaction://hlinksldjump"/>
          </p:cNvPr>
          <p:cNvSpPr/>
          <p:nvPr/>
        </p:nvSpPr>
        <p:spPr>
          <a:xfrm>
            <a:off x="9357360" y="562229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9"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6125" y="725805"/>
            <a:ext cx="10968355"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(4)</a:t>
            </a:r>
            <a:r>
              <a:rPr lang="zh-CN" sz="2400">
                <a:latin typeface="Times New Roman" panose="02020603050405020304" pitchFamily="18" charset="0"/>
                <a:ea typeface="黑体" panose="02010609060101010101" pitchFamily="49" charset="-122"/>
                <a:cs typeface="Times New Roman" panose="02020603050405020304" pitchFamily="18" charset="0"/>
              </a:rPr>
              <a:t>中考常考长度估测</a:t>
            </a:r>
            <a:r>
              <a:rPr lang="en-US" sz="2400">
                <a:latin typeface="Times New Roman" panose="02020603050405020304" pitchFamily="18" charset="0"/>
                <a:cs typeface="Times New Roman" panose="02020603050405020304" pitchFamily="18" charset="0"/>
              </a:rPr>
              <a:t>(6</a:t>
            </a:r>
            <a:r>
              <a:rPr lang="zh-CN" sz="2400">
                <a:latin typeface="Times New Roman" panose="02020603050405020304" pitchFamily="18" charset="0"/>
                <a:cs typeface="Times New Roman" panose="02020603050405020304" pitchFamily="18" charset="0"/>
              </a:rPr>
              <a:t>年</a:t>
            </a:r>
            <a:r>
              <a:rPr lang="en-US" sz="2400">
                <a:latin typeface="Times New Roman" panose="02020603050405020304" pitchFamily="18" charset="0"/>
                <a:cs typeface="Times New Roman" panose="02020603050405020304" pitchFamily="18" charset="0"/>
              </a:rPr>
              <a:t>5</a:t>
            </a:r>
            <a:r>
              <a:rPr lang="zh-CN" sz="2400">
                <a:latin typeface="Times New Roman" panose="02020603050405020304" pitchFamily="18" charset="0"/>
                <a:cs typeface="Times New Roman" panose="02020603050405020304" pitchFamily="18" charset="0"/>
              </a:rPr>
              <a:t>考</a:t>
            </a:r>
            <a:r>
              <a:rPr lang="en-US" sz="2400">
                <a:latin typeface="Times New Roman" panose="02020603050405020304" pitchFamily="18" charset="0"/>
                <a:cs typeface="Times New Roman" panose="02020603050405020304" pitchFamily="18" charset="0"/>
              </a:rPr>
              <a:t>)a</a:t>
            </a:r>
            <a:r>
              <a:rPr lang="zh-CN" sz="2400">
                <a:latin typeface="Times New Roman" panose="02020603050405020304" pitchFamily="18" charset="0"/>
                <a:ea typeface="宋体" panose="02010600030101010101" pitchFamily="2" charset="-122"/>
                <a:cs typeface="Times New Roman" panose="02020603050405020304" pitchFamily="18" charset="0"/>
              </a:rPr>
              <a:t>．普通中学生的身高约为</a:t>
            </a:r>
            <a:r>
              <a:rPr lang="en-US" sz="2400">
                <a:latin typeface="Times New Roman" panose="02020603050405020304" pitchFamily="18" charset="0"/>
                <a:ea typeface="宋体" panose="02010600030101010101" pitchFamily="2" charset="-122"/>
                <a:cs typeface="Times New Roman" panose="02020603050405020304" pitchFamily="18" charset="0"/>
              </a:rPr>
              <a:t>1.6________(</a:t>
            </a:r>
            <a:r>
              <a:rPr lang="zh-CN" sz="2400">
                <a:latin typeface="Times New Roman" panose="02020603050405020304" pitchFamily="18" charset="0"/>
                <a:ea typeface="宋体" panose="02010600030101010101" pitchFamily="2" charset="-122"/>
                <a:cs typeface="Times New Roman" panose="02020603050405020304" pitchFamily="18" charset="0"/>
              </a:rPr>
              <a:t>可作为标尺，记住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(2016.11A)</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b</a:t>
            </a:r>
            <a:r>
              <a:rPr lang="zh-CN" sz="2400">
                <a:latin typeface="Times New Roman" panose="02020603050405020304" pitchFamily="18" charset="0"/>
                <a:ea typeface="宋体" panose="02010600030101010101" pitchFamily="2" charset="-122"/>
                <a:cs typeface="Times New Roman" panose="02020603050405020304" pitchFamily="18" charset="0"/>
              </a:rPr>
              <a:t>．教室门的高度约为</a:t>
            </a:r>
            <a:r>
              <a:rPr lang="en-US" sz="2400">
                <a:latin typeface="Times New Roman" panose="02020603050405020304" pitchFamily="18" charset="0"/>
                <a:ea typeface="宋体" panose="02010600030101010101" pitchFamily="2" charset="-122"/>
                <a:cs typeface="Times New Roman" panose="02020603050405020304" pitchFamily="18" charset="0"/>
              </a:rPr>
              <a:t>2 m</a:t>
            </a:r>
            <a:r>
              <a:rPr lang="en-US" sz="2400">
                <a:latin typeface="Times New Roman" panose="02020603050405020304" pitchFamily="18" charset="0"/>
                <a:cs typeface="Times New Roman" panose="02020603050405020304" pitchFamily="18" charset="0"/>
              </a:rPr>
              <a:t>(2017.11C)</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c</a:t>
            </a:r>
            <a:r>
              <a:rPr lang="zh-CN" sz="2400">
                <a:latin typeface="Times New Roman" panose="02020603050405020304" pitchFamily="18" charset="0"/>
                <a:ea typeface="宋体" panose="02010600030101010101" pitchFamily="2" charset="-122"/>
                <a:cs typeface="Times New Roman" panose="02020603050405020304" pitchFamily="18" charset="0"/>
              </a:rPr>
              <a:t>．教室的高约为</a:t>
            </a:r>
            <a:r>
              <a:rPr lang="en-US" sz="2400">
                <a:latin typeface="Times New Roman" panose="02020603050405020304" pitchFamily="18" charset="0"/>
                <a:ea typeface="宋体" panose="02010600030101010101" pitchFamily="2" charset="-122"/>
                <a:cs typeface="Times New Roman" panose="02020603050405020304" pitchFamily="18" charset="0"/>
              </a:rPr>
              <a:t>______m</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d</a:t>
            </a:r>
            <a:r>
              <a:rPr lang="zh-CN" sz="2400">
                <a:latin typeface="Times New Roman" panose="02020603050405020304" pitchFamily="18" charset="0"/>
                <a:ea typeface="宋体" panose="02010600030101010101" pitchFamily="2" charset="-122"/>
                <a:cs typeface="Times New Roman" panose="02020603050405020304" pitchFamily="18" charset="0"/>
              </a:rPr>
              <a:t>．课桌的高度约为</a:t>
            </a:r>
            <a:r>
              <a:rPr lang="en-US" sz="2400">
                <a:latin typeface="Times New Roman" panose="02020603050405020304" pitchFamily="18" charset="0"/>
                <a:ea typeface="宋体" panose="02010600030101010101" pitchFamily="2" charset="-122"/>
                <a:cs typeface="Times New Roman" panose="02020603050405020304" pitchFamily="18" charset="0"/>
              </a:rPr>
              <a:t>75________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e</a:t>
            </a:r>
            <a:r>
              <a:rPr lang="zh-CN" sz="2400">
                <a:latin typeface="Times New Roman" panose="02020603050405020304" pitchFamily="18" charset="0"/>
                <a:ea typeface="宋体" panose="02010600030101010101" pitchFamily="2" charset="-122"/>
                <a:cs typeface="Times New Roman" panose="02020603050405020304" pitchFamily="18" charset="0"/>
              </a:rPr>
              <a:t>．乒乓球台的高度约为</a:t>
            </a:r>
            <a:r>
              <a:rPr lang="en-US" sz="2400">
                <a:latin typeface="Times New Roman" panose="02020603050405020304" pitchFamily="18" charset="0"/>
                <a:ea typeface="宋体" panose="02010600030101010101" pitchFamily="2" charset="-122"/>
                <a:cs typeface="Times New Roman" panose="02020603050405020304" pitchFamily="18" charset="0"/>
              </a:rPr>
              <a:t>80 cm</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f</a:t>
            </a:r>
            <a:r>
              <a:rPr lang="zh-CN" sz="2400">
                <a:latin typeface="Times New Roman" panose="02020603050405020304" pitchFamily="18" charset="0"/>
                <a:ea typeface="宋体" panose="02010600030101010101" pitchFamily="2" charset="-122"/>
                <a:cs typeface="Times New Roman" panose="02020603050405020304" pitchFamily="18" charset="0"/>
              </a:rPr>
              <a:t>．指甲的宽度约为</a:t>
            </a:r>
            <a:r>
              <a:rPr lang="en-US" sz="2400">
                <a:latin typeface="Times New Roman" panose="02020603050405020304" pitchFamily="18" charset="0"/>
                <a:ea typeface="宋体" panose="02010600030101010101" pitchFamily="2" charset="-122"/>
                <a:cs typeface="Times New Roman" panose="02020603050405020304" pitchFamily="18" charset="0"/>
              </a:rPr>
              <a:t>1 cm</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cs typeface="Times New Roman" panose="02020603050405020304" pitchFamily="18" charset="0"/>
              </a:rPr>
              <a:t>g</a:t>
            </a:r>
            <a:r>
              <a:rPr lang="zh-CN" sz="2400">
                <a:latin typeface="Times New Roman" panose="02020603050405020304" pitchFamily="18" charset="0"/>
                <a:ea typeface="宋体" panose="02010600030101010101" pitchFamily="2" charset="-122"/>
                <a:cs typeface="Times New Roman" panose="02020603050405020304" pitchFamily="18" charset="0"/>
              </a:rPr>
              <a:t>．中学生手掌宽度约</a:t>
            </a:r>
            <a:r>
              <a:rPr lang="en-US" sz="2400">
                <a:latin typeface="Times New Roman" panose="02020603050405020304" pitchFamily="18" charset="0"/>
                <a:ea typeface="宋体" panose="02010600030101010101" pitchFamily="2" charset="-122"/>
                <a:cs typeface="Times New Roman" panose="02020603050405020304" pitchFamily="18" charset="0"/>
              </a:rPr>
              <a:t>10 cm</a:t>
            </a:r>
            <a:r>
              <a:rPr lang="en-US" sz="2400">
                <a:latin typeface="Times New Roman" panose="02020603050405020304" pitchFamily="18" charset="0"/>
                <a:cs typeface="Times New Roman" panose="02020603050405020304" pitchFamily="18" charset="0"/>
              </a:rPr>
              <a:t>(2016.11D)</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h</a:t>
            </a:r>
            <a:r>
              <a:rPr lang="zh-CN" sz="2400">
                <a:latin typeface="Times New Roman" panose="02020603050405020304" pitchFamily="18" charset="0"/>
                <a:ea typeface="宋体" panose="02010600030101010101" pitchFamily="2" charset="-122"/>
                <a:cs typeface="Times New Roman" panose="02020603050405020304" pitchFamily="18" charset="0"/>
              </a:rPr>
              <a:t>．一支新铅笔的长度约为</a:t>
            </a:r>
            <a:r>
              <a:rPr lang="en-US" sz="2400">
                <a:latin typeface="Times New Roman" panose="02020603050405020304" pitchFamily="18" charset="0"/>
                <a:ea typeface="宋体" panose="02010600030101010101" pitchFamily="2" charset="-122"/>
                <a:cs typeface="Times New Roman" panose="02020603050405020304" pitchFamily="18" charset="0"/>
              </a:rPr>
              <a:t>19________(</a:t>
            </a:r>
            <a:r>
              <a:rPr lang="zh-CN" sz="2400">
                <a:latin typeface="Times New Roman" panose="02020603050405020304" pitchFamily="18" charset="0"/>
                <a:ea typeface="宋体" panose="02010600030101010101" pitchFamily="2" charset="-122"/>
                <a:cs typeface="Times New Roman" panose="02020603050405020304" pitchFamily="18" charset="0"/>
              </a:rPr>
              <a:t>可作为标尺，记住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i</a:t>
            </a:r>
            <a:r>
              <a:rPr lang="zh-CN" sz="2400">
                <a:latin typeface="Times New Roman" panose="02020603050405020304" pitchFamily="18" charset="0"/>
                <a:ea typeface="宋体" panose="02010600030101010101" pitchFamily="2" charset="-122"/>
                <a:cs typeface="Times New Roman" panose="02020603050405020304" pitchFamily="18" charset="0"/>
              </a:rPr>
              <a:t>．考场所用答题卡宽度约为</a:t>
            </a:r>
            <a:r>
              <a:rPr lang="en-US" sz="2400">
                <a:latin typeface="Times New Roman" panose="02020603050405020304" pitchFamily="18" charset="0"/>
                <a:ea typeface="宋体" panose="02010600030101010101" pitchFamily="2" charset="-122"/>
                <a:cs typeface="Times New Roman" panose="02020603050405020304" pitchFamily="18" charset="0"/>
              </a:rPr>
              <a:t>30______</a:t>
            </a:r>
            <a:r>
              <a:rPr lang="en-US" sz="2400">
                <a:latin typeface="Times New Roman" panose="02020603050405020304" pitchFamily="18" charset="0"/>
                <a:cs typeface="Times New Roman" panose="02020603050405020304" pitchFamily="18" charset="0"/>
              </a:rPr>
              <a:t>(2014.11D)</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j</a:t>
            </a:r>
            <a:r>
              <a:rPr lang="zh-CN" sz="2400">
                <a:latin typeface="Times New Roman" panose="02020603050405020304" pitchFamily="18" charset="0"/>
                <a:ea typeface="宋体" panose="02010600030101010101" pitchFamily="2" charset="-122"/>
                <a:cs typeface="Times New Roman" panose="02020603050405020304" pitchFamily="18" charset="0"/>
              </a:rPr>
              <a:t>．物理课本的宽度约为</a:t>
            </a:r>
            <a:r>
              <a:rPr lang="en-US" sz="2400">
                <a:latin typeface="Times New Roman" panose="02020603050405020304" pitchFamily="18" charset="0"/>
                <a:ea typeface="宋体" panose="02010600030101010101" pitchFamily="2" charset="-122"/>
                <a:cs typeface="Times New Roman" panose="02020603050405020304" pitchFamily="18" charset="0"/>
              </a:rPr>
              <a:t>18 cm</a:t>
            </a:r>
            <a:r>
              <a:rPr lang="zh-CN" sz="2400">
                <a:latin typeface="Times New Roman" panose="02020603050405020304" pitchFamily="18" charset="0"/>
                <a:ea typeface="宋体" panose="02010600030101010101" pitchFamily="2" charset="-122"/>
                <a:cs typeface="Times New Roman" panose="02020603050405020304" pitchFamily="18" charset="0"/>
              </a:rPr>
              <a:t>，长度约为</a:t>
            </a:r>
            <a:r>
              <a:rPr lang="en-US" sz="2400">
                <a:latin typeface="Times New Roman" panose="02020603050405020304" pitchFamily="18" charset="0"/>
                <a:ea typeface="宋体" panose="02010600030101010101" pitchFamily="2" charset="-122"/>
                <a:cs typeface="Times New Roman" panose="02020603050405020304" pitchFamily="18" charset="0"/>
              </a:rPr>
              <a:t>26 cm</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k</a:t>
            </a:r>
            <a:r>
              <a:rPr lang="zh-CN" sz="2400">
                <a:latin typeface="Times New Roman" panose="02020603050405020304" pitchFamily="18" charset="0"/>
                <a:ea typeface="宋体" panose="02010600030101010101" pitchFamily="2" charset="-122"/>
                <a:cs typeface="Times New Roman" panose="02020603050405020304" pitchFamily="18" charset="0"/>
              </a:rPr>
              <a:t>．一张纸的厚度约为</a:t>
            </a:r>
            <a:r>
              <a:rPr lang="en-US" sz="2400">
                <a:latin typeface="Times New Roman" panose="02020603050405020304" pitchFamily="18" charset="0"/>
                <a:ea typeface="宋体" panose="02010600030101010101" pitchFamily="2" charset="-122"/>
                <a:cs typeface="Times New Roman" panose="02020603050405020304" pitchFamily="18" charset="0"/>
              </a:rPr>
              <a:t>0.1 mm</a:t>
            </a:r>
            <a:endParaRPr lang="zh-CN" altLang="en-US">
              <a:latin typeface="Times New Roman" panose="02020603050405020304" pitchFamily="18" charset="0"/>
              <a:cs typeface="Times New Roman" panose="02020603050405020304" pitchFamily="18" charset="0"/>
            </a:endParaRPr>
          </a:p>
        </p:txBody>
      </p:sp>
      <p:sp>
        <p:nvSpPr>
          <p:cNvPr id="101" name="文本框 100"/>
          <p:cNvSpPr txBox="1"/>
          <p:nvPr/>
        </p:nvSpPr>
        <p:spPr>
          <a:xfrm>
            <a:off x="4890135" y="1382395"/>
            <a:ext cx="140462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m</a:t>
            </a:r>
            <a:r>
              <a:rPr lang="zh-CN" sz="2400">
                <a:solidFill>
                  <a:srgbClr val="FF0000"/>
                </a:solidFill>
                <a:ea typeface="宋体" panose="02010600030101010101" pitchFamily="2" charset="-122"/>
              </a:rPr>
              <a:t>　</a:t>
            </a:r>
            <a:endParaRPr lang="zh-CN" altLang="en-US"/>
          </a:p>
        </p:txBody>
      </p:sp>
      <p:sp>
        <p:nvSpPr>
          <p:cNvPr id="7" name="文本框 6"/>
          <p:cNvSpPr txBox="1"/>
          <p:nvPr/>
        </p:nvSpPr>
        <p:spPr>
          <a:xfrm>
            <a:off x="3357245" y="2475230"/>
            <a:ext cx="58166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a:t>
            </a:r>
            <a:r>
              <a:rPr lang="zh-CN" sz="2400">
                <a:solidFill>
                  <a:srgbClr val="FF0000"/>
                </a:solidFill>
                <a:ea typeface="宋体" panose="02010600030101010101" pitchFamily="2" charset="-122"/>
              </a:rPr>
              <a:t>　</a:t>
            </a:r>
            <a:endParaRPr lang="zh-CN" altLang="en-US"/>
          </a:p>
        </p:txBody>
      </p:sp>
      <p:sp>
        <p:nvSpPr>
          <p:cNvPr id="8" name="文本框 7"/>
          <p:cNvSpPr txBox="1"/>
          <p:nvPr/>
        </p:nvSpPr>
        <p:spPr>
          <a:xfrm>
            <a:off x="3938905" y="3056255"/>
            <a:ext cx="12065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cm</a:t>
            </a:r>
            <a:endParaRPr lang="zh-CN" altLang="en-US"/>
          </a:p>
        </p:txBody>
      </p:sp>
      <p:sp>
        <p:nvSpPr>
          <p:cNvPr id="9" name="文本框 8"/>
          <p:cNvSpPr txBox="1"/>
          <p:nvPr/>
        </p:nvSpPr>
        <p:spPr>
          <a:xfrm>
            <a:off x="4897120" y="4679315"/>
            <a:ext cx="9080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cm</a:t>
            </a:r>
            <a:endParaRPr lang="zh-CN" altLang="en-US"/>
          </a:p>
        </p:txBody>
      </p:sp>
      <p:sp>
        <p:nvSpPr>
          <p:cNvPr id="10" name="文本框 9"/>
          <p:cNvSpPr txBox="1"/>
          <p:nvPr/>
        </p:nvSpPr>
        <p:spPr>
          <a:xfrm>
            <a:off x="4975225" y="5243195"/>
            <a:ext cx="7518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cm</a:t>
            </a:r>
            <a:endParaRPr lang="zh-CN" altLang="en-US"/>
          </a:p>
        </p:txBody>
      </p:sp>
      <p:sp>
        <p:nvSpPr>
          <p:cNvPr id="43" name="流程图: 终止 42">
            <a:hlinkClick r:id="rId1" action="ppaction://hlinksldjump"/>
          </p:cNvPr>
          <p:cNvSpPr/>
          <p:nvPr/>
        </p:nvSpPr>
        <p:spPr>
          <a:xfrm>
            <a:off x="9311005" y="503555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81685" y="1444625"/>
            <a:ext cx="1062863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黑体" panose="02010609060101010101" pitchFamily="49"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时间的测量</a:t>
            </a:r>
            <a:r>
              <a:rPr lang="en-US" sz="2400">
                <a:latin typeface="Times New Roman" panose="02020603050405020304" pitchFamily="18" charset="0"/>
                <a:ea typeface="黑体" panose="02010609060101010101" pitchFamily="49" charset="-122"/>
                <a:cs typeface="Times New Roman" panose="02020603050405020304" pitchFamily="18" charset="0"/>
              </a:rPr>
              <a:t>(1)</a:t>
            </a:r>
            <a:r>
              <a:rPr lang="zh-CN" sz="2400">
                <a:latin typeface="Times New Roman" panose="02020603050405020304" pitchFamily="18" charset="0"/>
                <a:ea typeface="黑体" panose="02010609060101010101" pitchFamily="49" charset="-122"/>
                <a:cs typeface="Times New Roman" panose="02020603050405020304" pitchFamily="18" charset="0"/>
              </a:rPr>
              <a:t>时间的单位国际单位：</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，符号：</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黑体" panose="02010609060101010101" pitchFamily="49" charset="-122"/>
                <a:cs typeface="Times New Roman" panose="02020603050405020304" pitchFamily="18" charset="0"/>
              </a:rPr>
              <a:t>常用单位：</a:t>
            </a:r>
            <a:r>
              <a:rPr lang="zh-CN" sz="2400">
                <a:latin typeface="Times New Roman" panose="02020603050405020304" pitchFamily="18" charset="0"/>
                <a:ea typeface="宋体" panose="02010600030101010101" pitchFamily="2" charset="-122"/>
                <a:cs typeface="Times New Roman" panose="02020603050405020304" pitchFamily="18" charset="0"/>
              </a:rPr>
              <a:t>小时</a:t>
            </a:r>
            <a:r>
              <a:rPr lang="en-US" sz="2400">
                <a:latin typeface="Times New Roman" panose="02020603050405020304" pitchFamily="18" charset="0"/>
                <a:ea typeface="宋体" panose="02010600030101010101" pitchFamily="2" charset="-122"/>
                <a:cs typeface="Times New Roman" panose="02020603050405020304" pitchFamily="18" charset="0"/>
              </a:rPr>
              <a:t>(h)</a:t>
            </a:r>
            <a:r>
              <a:rPr lang="zh-CN" sz="2400">
                <a:latin typeface="Times New Roman" panose="02020603050405020304" pitchFamily="18" charset="0"/>
                <a:ea typeface="宋体" panose="02010600030101010101" pitchFamily="2" charset="-122"/>
                <a:cs typeface="Times New Roman" panose="02020603050405020304" pitchFamily="18" charset="0"/>
              </a:rPr>
              <a:t>、分钟</a:t>
            </a:r>
            <a:r>
              <a:rPr lang="en-US" sz="2400">
                <a:latin typeface="Times New Roman" panose="02020603050405020304" pitchFamily="18" charset="0"/>
                <a:ea typeface="宋体" panose="02010600030101010101" pitchFamily="2" charset="-122"/>
                <a:cs typeface="Times New Roman" panose="02020603050405020304" pitchFamily="18" charset="0"/>
              </a:rPr>
              <a:t>(min)</a:t>
            </a:r>
            <a:r>
              <a:rPr lang="zh-CN" sz="2400">
                <a:latin typeface="Times New Roman" panose="02020603050405020304" pitchFamily="18" charset="0"/>
                <a:ea typeface="宋体" panose="02010600030101010101" pitchFamily="2" charset="-122"/>
                <a:cs typeface="Times New Roman" panose="02020603050405020304" pitchFamily="18" charset="0"/>
              </a:rPr>
              <a:t>等．</a:t>
            </a:r>
            <a:r>
              <a:rPr lang="zh-CN" sz="2400">
                <a:latin typeface="Times New Roman" panose="02020603050405020304" pitchFamily="18" charset="0"/>
                <a:ea typeface="黑体" panose="02010609060101010101" pitchFamily="49" charset="-122"/>
                <a:cs typeface="Times New Roman" panose="02020603050405020304" pitchFamily="18" charset="0"/>
              </a:rPr>
              <a:t>单位换算：</a:t>
            </a:r>
            <a:r>
              <a:rPr lang="en-US" sz="2400">
                <a:latin typeface="Times New Roman" panose="02020603050405020304" pitchFamily="18" charset="0"/>
                <a:ea typeface="宋体" panose="02010600030101010101" pitchFamily="2" charset="-122"/>
                <a:cs typeface="Times New Roman" panose="02020603050405020304" pitchFamily="18" charset="0"/>
              </a:rPr>
              <a:t>1 h</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________min</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________s.</a:t>
            </a:r>
            <a:r>
              <a:rPr lang="en-US" sz="2400">
                <a:latin typeface="Times New Roman" panose="02020603050405020304" pitchFamily="18" charset="0"/>
                <a:ea typeface="黑体" panose="02010609060101010101" pitchFamily="49" charset="-122"/>
                <a:cs typeface="Times New Roman" panose="02020603050405020304" pitchFamily="18" charset="0"/>
              </a:rPr>
              <a:t>(2)</a:t>
            </a:r>
            <a:r>
              <a:rPr lang="zh-CN" sz="2400">
                <a:latin typeface="Times New Roman" panose="02020603050405020304" pitchFamily="18" charset="0"/>
                <a:ea typeface="黑体" panose="02010609060101010101" pitchFamily="49" charset="-122"/>
                <a:cs typeface="Times New Roman" panose="02020603050405020304" pitchFamily="18" charset="0"/>
              </a:rPr>
              <a:t>测量工具</a:t>
            </a:r>
            <a:r>
              <a:rPr lang="zh-CN" sz="2400">
                <a:latin typeface="Times New Roman" panose="02020603050405020304" pitchFamily="18" charset="0"/>
                <a:ea typeface="宋体" panose="02010600030101010101" pitchFamily="2" charset="-122"/>
                <a:cs typeface="Times New Roman" panose="02020603050405020304" pitchFamily="18" charset="0"/>
              </a:rPr>
              <a:t>实验室和运动场测量时间的常用工具是停表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或秒表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a:latin typeface="Times New Roman" panose="02020603050405020304" pitchFamily="18" charset="0"/>
              <a:cs typeface="Times New Roman" panose="02020603050405020304" pitchFamily="18" charset="0"/>
            </a:endParaRPr>
          </a:p>
        </p:txBody>
      </p:sp>
      <p:sp>
        <p:nvSpPr>
          <p:cNvPr id="101" name="文本框 100"/>
          <p:cNvSpPr txBox="1"/>
          <p:nvPr/>
        </p:nvSpPr>
        <p:spPr>
          <a:xfrm>
            <a:off x="2789555" y="2645410"/>
            <a:ext cx="83693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秒</a:t>
            </a:r>
            <a:endParaRPr lang="zh-CN" altLang="en-US"/>
          </a:p>
        </p:txBody>
      </p:sp>
      <p:sp>
        <p:nvSpPr>
          <p:cNvPr id="3" name="文本框 2"/>
          <p:cNvSpPr txBox="1"/>
          <p:nvPr/>
        </p:nvSpPr>
        <p:spPr>
          <a:xfrm>
            <a:off x="5319395" y="2645410"/>
            <a:ext cx="9359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s</a:t>
            </a:r>
            <a:r>
              <a:rPr lang="zh-CN" sz="2400">
                <a:solidFill>
                  <a:srgbClr val="FF0000"/>
                </a:solidFill>
                <a:ea typeface="宋体" panose="02010600030101010101" pitchFamily="2" charset="-122"/>
              </a:rPr>
              <a:t>　</a:t>
            </a:r>
            <a:endParaRPr lang="zh-CN" altLang="en-US"/>
          </a:p>
        </p:txBody>
      </p:sp>
      <p:sp>
        <p:nvSpPr>
          <p:cNvPr id="4" name="文本框 3"/>
          <p:cNvSpPr txBox="1"/>
          <p:nvPr/>
        </p:nvSpPr>
        <p:spPr>
          <a:xfrm>
            <a:off x="3342640" y="3767455"/>
            <a:ext cx="8940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60</a:t>
            </a:r>
            <a:r>
              <a:rPr lang="zh-CN" sz="2400">
                <a:solidFill>
                  <a:srgbClr val="FF0000"/>
                </a:solidFill>
                <a:ea typeface="宋体" panose="02010600030101010101" pitchFamily="2" charset="-122"/>
              </a:rPr>
              <a:t>　</a:t>
            </a:r>
            <a:endParaRPr lang="zh-CN" altLang="en-US"/>
          </a:p>
        </p:txBody>
      </p:sp>
      <p:sp>
        <p:nvSpPr>
          <p:cNvPr id="5" name="文本框 4"/>
          <p:cNvSpPr txBox="1"/>
          <p:nvPr/>
        </p:nvSpPr>
        <p:spPr>
          <a:xfrm>
            <a:off x="5273675" y="3767455"/>
            <a:ext cx="107823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3 600</a:t>
            </a:r>
            <a:endParaRPr lang="zh-CN" altLang="en-US"/>
          </a:p>
        </p:txBody>
      </p:sp>
      <p:sp>
        <p:nvSpPr>
          <p:cNvPr id="43" name="流程图: 终止 42">
            <a:hlinkClick r:id="rId1" action="ppaction://hlinksldjump"/>
          </p:cNvPr>
          <p:cNvSpPr/>
          <p:nvPr/>
        </p:nvSpPr>
        <p:spPr>
          <a:xfrm>
            <a:off x="8917940" y="526224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 calcmode="lin" valueType="num">
                                      <p:cBhvr additive="base">
                                        <p:cTn id="7" dur="500" fill="hold"/>
                                        <p:tgtEl>
                                          <p:spTgt spid="101"/>
                                        </p:tgtEl>
                                        <p:attrNameLst>
                                          <p:attrName>ppt_x</p:attrName>
                                        </p:attrNameLst>
                                      </p:cBhvr>
                                      <p:tavLst>
                                        <p:tav tm="0">
                                          <p:val>
                                            <p:strVal val="#ppt_x"/>
                                          </p:val>
                                        </p:tav>
                                        <p:tav tm="100000">
                                          <p:val>
                                            <p:strVal val="#ppt_x"/>
                                          </p:val>
                                        </p:tav>
                                      </p:tavLst>
                                    </p:anim>
                                    <p:anim calcmode="lin" valueType="num">
                                      <p:cBhvr additive="base">
                                        <p:cTn id="8" dur="500" fill="hold"/>
                                        <p:tgtEl>
                                          <p:spTgt spid="10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p:bldP spid="3" grpId="0"/>
      <p:bldP spid="4" grpId="0"/>
      <p:bldP spid="5" grpId="0"/>
    </p:bld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SLIDE_ITEM_CNT" val="1"/>
  <p:tag name="KSO_WM_SLIDE_MODEL_TYPE" val="timeline"/>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SLIDE_ITEM_CNT" val="1"/>
  <p:tag name="KSO_WM_SLIDE_MODEL_TYPE" val="timeline"/>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UNIT_TABLE_BEAUTIFY" val="smartTable{6449586b-b49e-411e-b911-d2712f9a3f8a}"/>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SLIDE_ITEM_CNT" val="1"/>
  <p:tag name="KSO_WM_SLIDE_MODEL_TYPE" val="timeline"/>
</p:tagLst>
</file>

<file path=ppt/tags/tag29.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0.xml><?xml version="1.0" encoding="utf-8"?>
<p:tagLst xmlns:p="http://schemas.openxmlformats.org/presentationml/2006/main">
  <p:tag name="KSO_WM_SLIDE_ITEM_CNT" val="1"/>
  <p:tag name="KSO_WM_SLIDE_MODEL_TYPE" val="timeline"/>
</p:tagLst>
</file>

<file path=ppt/tags/tag31.xml><?xml version="1.0" encoding="utf-8"?>
<p:tagLst xmlns:p="http://schemas.openxmlformats.org/presentationml/2006/main">
  <p:tag name="KSO_WM_UNIT_TABLE_BEAUTIFY" val="smartTable{9e01853d-da82-4539-b2cf-3e93a90deb8b}"/>
</p:tagLst>
</file>

<file path=ppt/tags/tag32.xml><?xml version="1.0" encoding="utf-8"?>
<p:tagLst xmlns:p="http://schemas.openxmlformats.org/presentationml/2006/main">
  <p:tag name="KSO_WM_SLIDE_ITEM_CNT" val="1"/>
  <p:tag name="KSO_WM_SLIDE_MODEL_TYPE" val="timeline"/>
</p:tagLst>
</file>

<file path=ppt/tags/tag33.xml><?xml version="1.0" encoding="utf-8"?>
<p:tagLst xmlns:p="http://schemas.openxmlformats.org/presentationml/2006/main">
  <p:tag name="KSO_WM_SLIDE_ITEM_CNT" val="1"/>
  <p:tag name="KSO_WM_SLIDE_MODEL_TYPE" val="timeline"/>
</p:tagLst>
</file>

<file path=ppt/tags/tag34.xml><?xml version="1.0" encoding="utf-8"?>
<p:tagLst xmlns:p="http://schemas.openxmlformats.org/presentationml/2006/main">
  <p:tag name="KSO_WM_SLIDE_ITEM_CNT" val="1"/>
  <p:tag name="KSO_WM_SLIDE_MODEL_TYPE" val="timeline"/>
</p:tagLst>
</file>

<file path=ppt/tags/tag35.xml><?xml version="1.0" encoding="utf-8"?>
<p:tagLst xmlns:p="http://schemas.openxmlformats.org/presentationml/2006/main">
  <p:tag name="KSO_WM_SLIDE_ITEM_CNT" val="1"/>
  <p:tag name="KSO_WM_SLIDE_MODEL_TYPE" val="timeline"/>
</p:tagLst>
</file>

<file path=ppt/tags/tag36.xml><?xml version="1.0" encoding="utf-8"?>
<p:tagLst xmlns:p="http://schemas.openxmlformats.org/presentationml/2006/main">
  <p:tag name="KSO_WM_SLIDE_ITEM_CNT" val="1"/>
  <p:tag name="KSO_WM_SLIDE_MODEL_TYPE" val="timeline"/>
</p:tagLst>
</file>

<file path=ppt/tags/tag37.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5.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6.xml><?xml version="1.0" encoding="utf-8"?>
<p:tagLst xmlns:p="http://schemas.openxmlformats.org/presentationml/2006/main">
  <p:tag name="KSO_WM_SLIDE_ITEM_CNT" val="4"/>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UNIT_TABLE_BEAUTIFY" val="smartTable{70bc7516-e39b-42c1-8703-7a704f0e4c11}"/>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9423</Words>
  <Application>WPS 演示</Application>
  <PresentationFormat>宽屏</PresentationFormat>
  <Paragraphs>830</Paragraphs>
  <Slides>50</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3</vt:i4>
      </vt:variant>
      <vt:variant>
        <vt:lpstr>幻灯片标题</vt:lpstr>
      </vt:variant>
      <vt:variant>
        <vt:i4>50</vt:i4>
      </vt:variant>
    </vt:vector>
  </HeadingPairs>
  <TitlesOfParts>
    <vt:vector size="63" baseType="lpstr">
      <vt:lpstr>Arial</vt:lpstr>
      <vt:lpstr>宋体</vt:lpstr>
      <vt:lpstr>Wingdings</vt:lpstr>
      <vt:lpstr>Times New Roman</vt:lpstr>
      <vt:lpstr>黑体</vt:lpstr>
      <vt:lpstr>微软雅黑</vt:lpstr>
      <vt:lpstr>方正粗黑宋简体</vt:lpstr>
      <vt:lpstr>楷体_GB2312</vt:lpstr>
      <vt:lpstr>新宋体</vt:lpstr>
      <vt:lpstr>Office 主题</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2020-01-08T14:25:51Z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