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vsdx" ContentType="application/vnd.openxmlformats-officedocument.oleObject"/>
  <Default Extension="bin" ContentType="application/vnd.openxmlformats-officedocument.oleObject"/>
  <Default Extension="wdp" ContentType="image/vnd.ms-photo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69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228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3DED-BEC4-4FB5-994D-DB7C43BAADF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38F3E-3157-4159-836B-79767987A9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4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</p:spTree>
    <p:extLst>
      <p:ext uri="{BB962C8B-B14F-4D97-AF65-F5344CB8AC3E}">
        <p14:creationId xmlns:p14="http://schemas.microsoft.com/office/powerpoint/2010/main" val="25963314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74572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733934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2F590-DBF1-4CE6-9D17-D8EF2B64D424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B4E6-D8FB-4B2E-9093-1737182F1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68901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2F590-DBF1-4CE6-9D17-D8EF2B64D424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1B4E6-D8FB-4B2E-9093-1737182F1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26907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598466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808482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08088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814608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79613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9592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58143865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6695535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06D424B-5452-4292-91BD-05A0CDE191D3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6CDE3EF-917A-443C-B43C-C7F4BA23A5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77648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iming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microsoft.com/office/2007/relationships/hdphoto" Target="../media/hdphoto2.wdp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Microsoft_Visio_Drawing.vsdx" TargetMode="Internal" /><Relationship Id="rId3" Type="http://schemas.openxmlformats.org/officeDocument/2006/relationships/image" Target="../media/image11.emf" /><Relationship Id="rId4" Type="http://schemas.openxmlformats.org/officeDocument/2006/relationships/vmlDrawing" Target="../drawings/vmlDrawing1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vmlDrawing" Target="../drawings/vmlDrawing2.vml" /><Relationship Id="rId2" Type="http://schemas.openxmlformats.org/officeDocument/2006/relationships/package" Target="../embeddings/oleObject1.bin" TargetMode="Internal" /><Relationship Id="rId3" Type="http://schemas.openxmlformats.org/officeDocument/2006/relationships/image" Target="../media/image12.png" /><Relationship Id="rId4" Type="http://schemas.openxmlformats.org/officeDocument/2006/relationships/package" Target="../embeddings/oleObject2.bin" TargetMode="Internal" /><Relationship Id="rId5" Type="http://schemas.openxmlformats.org/officeDocument/2006/relationships/image" Target="../media/image13.png" /><Relationship Id="rId6" Type="http://schemas.openxmlformats.org/officeDocument/2006/relationships/package" Target="../embeddings/oleObject3.bin" TargetMode="Internal" /><Relationship Id="rId7" Type="http://schemas.openxmlformats.org/officeDocument/2006/relationships/image" Target="../media/image14.png" /><Relationship Id="rId8" Type="http://schemas.openxmlformats.org/officeDocument/2006/relationships/package" Target="../embeddings/oleObject4.bin" TargetMode="Internal" /><Relationship Id="rId9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Microsoft_Visio_Drawing1.vsdx" TargetMode="Internal" /><Relationship Id="rId3" Type="http://schemas.openxmlformats.org/officeDocument/2006/relationships/image" Target="../media/image16.emf" /><Relationship Id="rId4" Type="http://schemas.openxmlformats.org/officeDocument/2006/relationships/vmlDrawing" Target="../drawings/vmlDrawing3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oleObject" Target="../embeddings/Microsoft_Visio_Drawing2.vsdx" TargetMode="Internal" /><Relationship Id="rId3" Type="http://schemas.openxmlformats.org/officeDocument/2006/relationships/image" Target="../media/image17.emf" /><Relationship Id="rId4" Type="http://schemas.openxmlformats.org/officeDocument/2006/relationships/image" Target="../media/image18.png" /><Relationship Id="rId5" Type="http://schemas.openxmlformats.org/officeDocument/2006/relationships/vmlDrawing" Target="../drawings/vmlDrawing4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Relationship Id="rId3" Type="http://schemas.openxmlformats.org/officeDocument/2006/relationships/audio" Target="../media/media1.mp3" /><Relationship Id="rId4" Type="http://schemas.microsoft.com/office/2007/relationships/media" Target="../media/media1.mp3" TargetMode="Internal" /><Relationship Id="rId5" Type="http://schemas.microsoft.com/office/2007/relationships/hdphoto" Target="../media/hdphoto1.wdp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51317C-EA3D-46CA-ABA4-565EA9865E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7.4</a:t>
            </a:r>
            <a:r>
              <a:rPr lang="zh-CN" altLang="en-US"/>
              <a:t>电磁继电器</a:t>
            </a:r>
          </a:p>
        </p:txBody>
      </p:sp>
    </p:spTree>
    <p:extLst>
      <p:ext uri="{BB962C8B-B14F-4D97-AF65-F5344CB8AC3E}">
        <p14:creationId xmlns:p14="http://schemas.microsoft.com/office/powerpoint/2010/main" val="285871281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52"/>
          <p:cNvSpPr txBox="1">
            <a:spLocks noChangeArrowheads="1"/>
          </p:cNvSpPr>
          <p:nvPr/>
        </p:nvSpPr>
        <p:spPr bwMode="auto">
          <a:xfrm>
            <a:off x="3819478" y="17369"/>
            <a:ext cx="51546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水位自动报警装置</a:t>
            </a:r>
          </a:p>
        </p:txBody>
      </p:sp>
      <p:pic>
        <p:nvPicPr>
          <p:cNvPr id="3" name="Picture 202" descr="1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93026" y="3212626"/>
            <a:ext cx="1608137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4"/>
          <p:cNvGrpSpPr/>
          <p:nvPr/>
        </p:nvGrpSpPr>
        <p:grpSpPr>
          <a:xfrm>
            <a:off x="5418162" y="3569812"/>
            <a:ext cx="1371600" cy="533400"/>
            <a:chOff x="2112" y="3696"/>
            <a:chExt cx="864" cy="336"/>
          </a:xfrm>
        </p:grpSpPr>
        <p:grpSp>
          <p:nvGrpSpPr>
            <p:cNvPr id="5" name="Group 15"/>
            <p:cNvGrpSpPr/>
            <p:nvPr/>
          </p:nvGrpSpPr>
          <p:grpSpPr>
            <a:xfrm>
              <a:off x="2784" y="3696"/>
              <a:ext cx="192" cy="336"/>
              <a:chOff x="2304" y="3552"/>
              <a:chExt cx="192" cy="336"/>
            </a:xfrm>
          </p:grpSpPr>
          <p:sp>
            <p:nvSpPr>
              <p:cNvPr id="12" name="Rectangle 16"/>
              <p:cNvSpPr>
                <a:spLocks noChangeArrowheads="1"/>
              </p:cNvSpPr>
              <p:nvPr/>
            </p:nvSpPr>
            <p:spPr bwMode="auto">
              <a:xfrm>
                <a:off x="2364" y="3552"/>
                <a:ext cx="62" cy="70"/>
              </a:xfrm>
              <a:prstGeom prst="rect">
                <a:avLst/>
              </a:prstGeom>
              <a:solidFill>
                <a:srgbClr val="993366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Rectangle 17"/>
              <p:cNvSpPr>
                <a:spLocks noChangeArrowheads="1"/>
              </p:cNvSpPr>
              <p:nvPr/>
            </p:nvSpPr>
            <p:spPr bwMode="auto">
              <a:xfrm>
                <a:off x="2304" y="3600"/>
                <a:ext cx="192" cy="288"/>
              </a:xfrm>
              <a:prstGeom prst="rect">
                <a:avLst/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" name="Group 18"/>
            <p:cNvGrpSpPr/>
            <p:nvPr/>
          </p:nvGrpSpPr>
          <p:grpSpPr>
            <a:xfrm>
              <a:off x="2448" y="3696"/>
              <a:ext cx="192" cy="336"/>
              <a:chOff x="2304" y="3552"/>
              <a:chExt cx="192" cy="336"/>
            </a:xfrm>
          </p:grpSpPr>
          <p:sp>
            <p:nvSpPr>
              <p:cNvPr id="10" name="Rectangle 19"/>
              <p:cNvSpPr>
                <a:spLocks noChangeArrowheads="1"/>
              </p:cNvSpPr>
              <p:nvPr/>
            </p:nvSpPr>
            <p:spPr bwMode="auto">
              <a:xfrm>
                <a:off x="2364" y="3552"/>
                <a:ext cx="62" cy="70"/>
              </a:xfrm>
              <a:prstGeom prst="rect">
                <a:avLst/>
              </a:prstGeom>
              <a:solidFill>
                <a:srgbClr val="993366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Rectangle 20"/>
              <p:cNvSpPr>
                <a:spLocks noChangeArrowheads="1"/>
              </p:cNvSpPr>
              <p:nvPr/>
            </p:nvSpPr>
            <p:spPr bwMode="auto">
              <a:xfrm>
                <a:off x="2304" y="3600"/>
                <a:ext cx="192" cy="288"/>
              </a:xfrm>
              <a:prstGeom prst="rect">
                <a:avLst/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" name="Group 21"/>
            <p:cNvGrpSpPr/>
            <p:nvPr/>
          </p:nvGrpSpPr>
          <p:grpSpPr>
            <a:xfrm>
              <a:off x="2112" y="3696"/>
              <a:ext cx="192" cy="336"/>
              <a:chOff x="2304" y="3552"/>
              <a:chExt cx="192" cy="336"/>
            </a:xfrm>
          </p:grpSpPr>
          <p:sp>
            <p:nvSpPr>
              <p:cNvPr id="8" name="Rectangle 22"/>
              <p:cNvSpPr>
                <a:spLocks noChangeArrowheads="1"/>
              </p:cNvSpPr>
              <p:nvPr/>
            </p:nvSpPr>
            <p:spPr bwMode="auto">
              <a:xfrm>
                <a:off x="2364" y="3552"/>
                <a:ext cx="62" cy="70"/>
              </a:xfrm>
              <a:prstGeom prst="rect">
                <a:avLst/>
              </a:prstGeom>
              <a:solidFill>
                <a:srgbClr val="993366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Rectangle 23"/>
              <p:cNvSpPr>
                <a:spLocks noChangeArrowheads="1"/>
              </p:cNvSpPr>
              <p:nvPr/>
            </p:nvSpPr>
            <p:spPr bwMode="auto">
              <a:xfrm>
                <a:off x="2304" y="3600"/>
                <a:ext cx="192" cy="288"/>
              </a:xfrm>
              <a:prstGeom prst="rect">
                <a:avLst/>
              </a:prstGeom>
              <a:solidFill>
                <a:srgbClr val="80008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4" name="Group 24"/>
          <p:cNvGrpSpPr/>
          <p:nvPr/>
        </p:nvGrpSpPr>
        <p:grpSpPr>
          <a:xfrm>
            <a:off x="5422925" y="1053626"/>
            <a:ext cx="3048000" cy="2346325"/>
            <a:chOff x="2112" y="2130"/>
            <a:chExt cx="1920" cy="1452"/>
          </a:xfrm>
        </p:grpSpPr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3774" y="2400"/>
              <a:ext cx="258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r>
                <a:rPr kumimoji="1" lang="en-US" altLang="zh-CN" sz="3200" b="1">
                  <a:solidFill>
                    <a:srgbClr val="0000FF"/>
                  </a:solidFill>
                  <a:latin typeface="Times New Roman" pitchFamily="18" charset="0"/>
                </a:rPr>
                <a:t>S</a:t>
              </a:r>
            </a:p>
          </p:txBody>
        </p:sp>
        <p:grpSp>
          <p:nvGrpSpPr>
            <p:cNvPr id="16" name="Group 26"/>
            <p:cNvGrpSpPr/>
            <p:nvPr/>
          </p:nvGrpSpPr>
          <p:grpSpPr>
            <a:xfrm>
              <a:off x="2112" y="2130"/>
              <a:ext cx="1661" cy="1452"/>
              <a:chOff x="2112" y="2130"/>
              <a:chExt cx="1661" cy="1452"/>
            </a:xfrm>
          </p:grpSpPr>
          <p:sp>
            <p:nvSpPr>
              <p:cNvPr id="17" name="Rectangle 27"/>
              <p:cNvSpPr>
                <a:spLocks noChangeArrowheads="1"/>
              </p:cNvSpPr>
              <p:nvPr/>
            </p:nvSpPr>
            <p:spPr bwMode="auto">
              <a:xfrm>
                <a:off x="3112" y="2540"/>
                <a:ext cx="231" cy="39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00FFFF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Rectangle 28"/>
              <p:cNvSpPr>
                <a:spLocks noChangeArrowheads="1"/>
              </p:cNvSpPr>
              <p:nvPr/>
            </p:nvSpPr>
            <p:spPr bwMode="auto">
              <a:xfrm>
                <a:off x="2112" y="2509"/>
                <a:ext cx="999" cy="77"/>
              </a:xfrm>
              <a:prstGeom prst="rect">
                <a:avLst/>
              </a:prstGeom>
              <a:gradFill rotWithShape="0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9" name="Group 29"/>
              <p:cNvGrpSpPr/>
              <p:nvPr/>
            </p:nvGrpSpPr>
            <p:grpSpPr>
              <a:xfrm>
                <a:off x="2112" y="2400"/>
                <a:ext cx="1008" cy="960"/>
                <a:chOff x="2400" y="2112"/>
                <a:chExt cx="1008" cy="960"/>
              </a:xfrm>
            </p:grpSpPr>
            <p:grpSp>
              <p:nvGrpSpPr>
                <p:cNvPr id="56" name="Group 30"/>
                <p:cNvGrpSpPr/>
                <p:nvPr/>
              </p:nvGrpSpPr>
              <p:grpSpPr>
                <a:xfrm>
                  <a:off x="2400" y="2112"/>
                  <a:ext cx="1008" cy="960"/>
                  <a:chOff x="2400" y="2112"/>
                  <a:chExt cx="1008" cy="960"/>
                </a:xfrm>
              </p:grpSpPr>
              <p:grpSp>
                <p:nvGrpSpPr>
                  <p:cNvPr id="58" name="Group 31"/>
                  <p:cNvGrpSpPr/>
                  <p:nvPr/>
                </p:nvGrpSpPr>
                <p:grpSpPr>
                  <a:xfrm>
                    <a:off x="2400" y="2112"/>
                    <a:ext cx="1008" cy="960"/>
                    <a:chOff x="2400" y="2112"/>
                    <a:chExt cx="1008" cy="960"/>
                  </a:xfrm>
                </p:grpSpPr>
                <p:sp>
                  <p:nvSpPr>
                    <p:cNvPr id="60" name="Line 32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584" y="2956"/>
                      <a:ext cx="0" cy="115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61" name="Group 33"/>
                    <p:cNvGrpSpPr/>
                    <p:nvPr/>
                  </p:nvGrpSpPr>
                  <p:grpSpPr>
                    <a:xfrm>
                      <a:off x="2400" y="2112"/>
                      <a:ext cx="1008" cy="960"/>
                      <a:chOff x="2400" y="2112"/>
                      <a:chExt cx="1008" cy="960"/>
                    </a:xfrm>
                  </p:grpSpPr>
                  <p:sp>
                    <p:nvSpPr>
                      <p:cNvPr id="62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7" y="2874"/>
                        <a:ext cx="77" cy="38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63" name="Group 35"/>
                      <p:cNvGrpSpPr/>
                      <p:nvPr/>
                    </p:nvGrpSpPr>
                    <p:grpSpPr>
                      <a:xfrm>
                        <a:off x="2523" y="2744"/>
                        <a:ext cx="115" cy="115"/>
                        <a:chOff x="1296" y="3523"/>
                        <a:chExt cx="115" cy="115"/>
                      </a:xfrm>
                    </p:grpSpPr>
                    <p:sp>
                      <p:nvSpPr>
                        <p:cNvPr id="75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296" y="3523"/>
                          <a:ext cx="115" cy="77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76" name="Line 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1296" y="3600"/>
                          <a:ext cx="115" cy="38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64" name="Group 38"/>
                      <p:cNvGrpSpPr/>
                      <p:nvPr/>
                    </p:nvGrpSpPr>
                    <p:grpSpPr>
                      <a:xfrm>
                        <a:off x="2517" y="2504"/>
                        <a:ext cx="115" cy="230"/>
                        <a:chOff x="1152" y="2880"/>
                        <a:chExt cx="144" cy="288"/>
                      </a:xfrm>
                    </p:grpSpPr>
                    <p:sp>
                      <p:nvSpPr>
                        <p:cNvPr id="70" name="Line 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1152" y="2976"/>
                          <a:ext cx="144" cy="48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71" name="Group 40"/>
                        <p:cNvGrpSpPr/>
                        <p:nvPr/>
                      </p:nvGrpSpPr>
                      <p:grpSpPr>
                        <a:xfrm>
                          <a:off x="1152" y="2880"/>
                          <a:ext cx="144" cy="288"/>
                          <a:chOff x="1152" y="2592"/>
                          <a:chExt cx="144" cy="288"/>
                        </a:xfrm>
                      </p:grpSpPr>
                      <p:sp>
                        <p:nvSpPr>
                          <p:cNvPr id="72" name="Line 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152" y="2592"/>
                            <a:ext cx="144" cy="96"/>
                          </a:xfrm>
                          <a:prstGeom prst="line">
                            <a:avLst/>
                          </a:prstGeom>
                          <a:noFill/>
                          <a:ln w="28575">
                            <a:solidFill>
                              <a:srgbClr val="FF6600"/>
                            </a:solidFill>
                            <a:rou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wrap="none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73" name="Line 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152" y="2736"/>
                            <a:ext cx="144" cy="96"/>
                          </a:xfrm>
                          <a:prstGeom prst="line">
                            <a:avLst/>
                          </a:prstGeom>
                          <a:noFill/>
                          <a:ln w="28575">
                            <a:solidFill>
                              <a:srgbClr val="FF6600"/>
                            </a:solidFill>
                            <a:rou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wrap="none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74" name="Line 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1152" y="2832"/>
                            <a:ext cx="144" cy="48"/>
                          </a:xfrm>
                          <a:prstGeom prst="line">
                            <a:avLst/>
                          </a:prstGeom>
                          <a:noFill/>
                          <a:ln w="28575">
                            <a:solidFill>
                              <a:srgbClr val="FF6600"/>
                            </a:solidFill>
                            <a:rou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wrap="none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65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35" y="2450"/>
                        <a:ext cx="77" cy="38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6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601" y="2288"/>
                        <a:ext cx="0" cy="192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7" name="Rectangle 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03" y="2112"/>
                        <a:ext cx="81" cy="950"/>
                      </a:xfrm>
                      <a:prstGeom prst="rect">
                        <a:avLst/>
                      </a:prstGeom>
                      <a:solidFill>
                        <a:srgbClr val="0000FF">
                          <a:alpha val="50195"/>
                        </a:srgbClr>
                      </a:solidFill>
                      <a:ln w="9525">
                        <a:solidFill>
                          <a:srgbClr val="993366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68" name="Rectangl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00" y="3024"/>
                        <a:ext cx="1008" cy="48"/>
                      </a:xfrm>
                      <a:prstGeom prst="rect">
                        <a:avLst/>
                      </a:prstGeom>
                      <a:solidFill>
                        <a:srgbClr val="0000FF">
                          <a:alpha val="50195"/>
                        </a:srgbClr>
                      </a:solidFill>
                      <a:ln w="9525">
                        <a:solidFill>
                          <a:srgbClr val="993366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69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584" y="2904"/>
                        <a:ext cx="0" cy="77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59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2718" y="2226"/>
                    <a:ext cx="48" cy="4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华文楷体" panose="02010600040101010101" pitchFamily="2" charset="-122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57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2496" y="2466"/>
                  <a:ext cx="96" cy="4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Group 51"/>
              <p:cNvGrpSpPr/>
              <p:nvPr/>
            </p:nvGrpSpPr>
            <p:grpSpPr>
              <a:xfrm>
                <a:off x="3350" y="2130"/>
                <a:ext cx="423" cy="1452"/>
                <a:chOff x="3638" y="1842"/>
                <a:chExt cx="423" cy="1452"/>
              </a:xfrm>
            </p:grpSpPr>
            <p:grpSp>
              <p:nvGrpSpPr>
                <p:cNvPr id="39" name="Group 52"/>
                <p:cNvGrpSpPr/>
                <p:nvPr/>
              </p:nvGrpSpPr>
              <p:grpSpPr>
                <a:xfrm>
                  <a:off x="3638" y="1842"/>
                  <a:ext cx="423" cy="840"/>
                  <a:chOff x="3638" y="1842"/>
                  <a:chExt cx="423" cy="840"/>
                </a:xfrm>
              </p:grpSpPr>
              <p:grpSp>
                <p:nvGrpSpPr>
                  <p:cNvPr id="41" name="Group 53"/>
                  <p:cNvGrpSpPr/>
                  <p:nvPr/>
                </p:nvGrpSpPr>
                <p:grpSpPr>
                  <a:xfrm>
                    <a:off x="3840" y="2442"/>
                    <a:ext cx="192" cy="240"/>
                    <a:chOff x="3858" y="2478"/>
                    <a:chExt cx="192" cy="240"/>
                  </a:xfrm>
                </p:grpSpPr>
                <p:sp>
                  <p:nvSpPr>
                    <p:cNvPr id="54" name="Line 5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58" y="2478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" name="Line 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58" y="2718"/>
                      <a:ext cx="19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" name="Line 5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58" y="1842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3" name="Group 57"/>
                  <p:cNvGrpSpPr/>
                  <p:nvPr/>
                </p:nvGrpSpPr>
                <p:grpSpPr>
                  <a:xfrm>
                    <a:off x="3638" y="2015"/>
                    <a:ext cx="423" cy="493"/>
                    <a:chOff x="3638" y="2030"/>
                    <a:chExt cx="423" cy="493"/>
                  </a:xfrm>
                </p:grpSpPr>
                <p:sp>
                  <p:nvSpPr>
                    <p:cNvPr id="45" name="Rectangle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22" y="2137"/>
                      <a:ext cx="62" cy="71"/>
                    </a:xfrm>
                    <a:prstGeom prst="rect">
                      <a:avLst/>
                    </a:prstGeom>
                    <a:solidFill>
                      <a:srgbClr val="FF00FF"/>
                    </a:solidFill>
                    <a:ln w="12700">
                      <a:solidFill>
                        <a:srgbClr val="800000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华文楷体" panose="02010600040101010101" pitchFamily="2" charset="-122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grpSp>
                  <p:nvGrpSpPr>
                    <p:cNvPr id="46" name="Group 59"/>
                    <p:cNvGrpSpPr/>
                    <p:nvPr/>
                  </p:nvGrpSpPr>
                  <p:grpSpPr>
                    <a:xfrm>
                      <a:off x="3638" y="2030"/>
                      <a:ext cx="423" cy="493"/>
                      <a:chOff x="3638" y="2030"/>
                      <a:chExt cx="423" cy="493"/>
                    </a:xfrm>
                  </p:grpSpPr>
                  <p:sp>
                    <p:nvSpPr>
                      <p:cNvPr id="47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16" y="2408"/>
                        <a:ext cx="61" cy="7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  <a:ln w="12700">
                        <a:solidFill>
                          <a:srgbClr val="800000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48" name="Rectangl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38" y="2232"/>
                        <a:ext cx="423" cy="71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  <a:ln w="12700">
                        <a:solidFill>
                          <a:srgbClr val="800000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49" name="Rectangl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22" y="2282"/>
                        <a:ext cx="62" cy="7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  <a:ln w="12700">
                        <a:solidFill>
                          <a:srgbClr val="800000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50" name="Rectangl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56" y="2467"/>
                        <a:ext cx="174" cy="56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  <a:ln w="12700">
                        <a:solidFill>
                          <a:srgbClr val="800000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mbria" panose="02040503050406030204" pitchFamily="18" charset="0"/>
                            <a:ea typeface="华文楷体" panose="02010600040101010101" pitchFamily="2" charset="-122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51" name="Group 64"/>
                      <p:cNvGrpSpPr/>
                      <p:nvPr/>
                    </p:nvGrpSpPr>
                    <p:grpSpPr>
                      <a:xfrm>
                        <a:off x="3762" y="2030"/>
                        <a:ext cx="174" cy="130"/>
                        <a:chOff x="3906" y="1680"/>
                        <a:chExt cx="174" cy="130"/>
                      </a:xfrm>
                    </p:grpSpPr>
                    <p:sp>
                      <p:nvSpPr>
                        <p:cNvPr id="52" name="Rectangle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66" y="1740"/>
                          <a:ext cx="62" cy="70"/>
                        </a:xfrm>
                        <a:prstGeom prst="rect">
                          <a:avLst/>
                        </a:prstGeom>
                        <a:solidFill>
                          <a:srgbClr val="FF00FF"/>
                        </a:solidFill>
                        <a:ln w="12700">
                          <a:solidFill>
                            <a:srgbClr val="800000"/>
                          </a:solidFill>
                          <a:miter lim="800000"/>
                        </a:ln>
                      </p:spPr>
                      <p:txBody>
                        <a:bodyPr wrap="none" anchor="ctr"/>
                        <a:lstStyle>
                          <a:lvl1pPr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1pPr>
                          <a:lvl2pPr marL="742950" indent="-285750"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2pPr>
                          <a:lvl3pPr marL="1143000" indent="-228600"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3pPr>
                          <a:lvl4pPr marL="1600200" indent="-228600"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4pPr>
                          <a:lvl5pPr marL="2057400" indent="-228600"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5pPr>
                          <a:lvl6pPr marL="25146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6pPr>
                          <a:lvl7pPr marL="29718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7pPr>
                          <a:lvl8pPr marL="34290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8pPr>
                          <a:lvl9pPr marL="38862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9pPr>
                        </a:lstStyle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3" name="Rectangle 6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06" y="1680"/>
                          <a:ext cx="174" cy="56"/>
                        </a:xfrm>
                        <a:prstGeom prst="rect">
                          <a:avLst/>
                        </a:prstGeom>
                        <a:solidFill>
                          <a:srgbClr val="FF00FF"/>
                        </a:solidFill>
                        <a:ln w="12700">
                          <a:solidFill>
                            <a:srgbClr val="800000"/>
                          </a:solidFill>
                          <a:miter lim="800000"/>
                        </a:ln>
                      </p:spPr>
                      <p:txBody>
                        <a:bodyPr wrap="none" anchor="ctr"/>
                        <a:lstStyle>
                          <a:lvl1pPr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1pPr>
                          <a:lvl2pPr marL="742950" indent="-285750"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2pPr>
                          <a:lvl3pPr marL="1143000" indent="-228600"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3pPr>
                          <a:lvl4pPr marL="1600200" indent="-228600"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4pPr>
                          <a:lvl5pPr marL="2057400" indent="-228600"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5pPr>
                          <a:lvl6pPr marL="25146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6pPr>
                          <a:lvl7pPr marL="29718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7pPr>
                          <a:lvl8pPr marL="34290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8pPr>
                          <a:lvl9pPr marL="38862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Cambria" panose="02040503050406030204" pitchFamily="18" charset="0"/>
                              <a:ea typeface="华文楷体" panose="02010600040101010101" pitchFamily="2" charset="-122"/>
                            </a:defRPr>
                          </a:lvl9pPr>
                        </a:lstStyle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sp>
                <p:nvSpPr>
                  <p:cNvPr id="44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3858" y="1842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0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3714" y="2286"/>
                  <a:ext cx="0" cy="1008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69"/>
              <p:cNvGrpSpPr/>
              <p:nvPr/>
            </p:nvGrpSpPr>
            <p:grpSpPr>
              <a:xfrm>
                <a:off x="2592" y="2659"/>
                <a:ext cx="691" cy="923"/>
                <a:chOff x="2592" y="2659"/>
                <a:chExt cx="691" cy="923"/>
              </a:xfrm>
            </p:grpSpPr>
            <p:sp>
              <p:nvSpPr>
                <p:cNvPr id="22" name="Rectangle 70"/>
                <p:cNvSpPr>
                  <a:spLocks noChangeArrowheads="1"/>
                </p:cNvSpPr>
                <p:nvPr/>
              </p:nvSpPr>
              <p:spPr bwMode="auto">
                <a:xfrm>
                  <a:off x="2687" y="2784"/>
                  <a:ext cx="289" cy="408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00"/>
                    </a:gs>
                    <a:gs pos="100000">
                      <a:srgbClr val="3B3B00"/>
                    </a:gs>
                  </a:gsLst>
                  <a:lin ang="0" scaled="1"/>
                </a:gradFill>
                <a:ln w="38100">
                  <a:solidFill>
                    <a:srgbClr val="99CC00"/>
                  </a:solidFill>
                  <a:miter lim="800000"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mbria" panose="02040503050406030204" pitchFamily="18" charset="0"/>
                      <a:ea typeface="华文楷体" panose="0201060004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" name="Rectangle 71"/>
                <p:cNvSpPr>
                  <a:spLocks noChangeArrowheads="1"/>
                </p:cNvSpPr>
                <p:nvPr/>
              </p:nvSpPr>
              <p:spPr bwMode="auto">
                <a:xfrm>
                  <a:off x="2592" y="2746"/>
                  <a:ext cx="461" cy="3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19050">
                  <a:solidFill>
                    <a:srgbClr val="0000FF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kumimoji="1" lang="zh-CN" altLang="zh-CN" sz="2400">
                    <a:latin typeface="Times New Roman" pitchFamily="18" charset="0"/>
                  </a:endParaRPr>
                </a:p>
              </p:txBody>
            </p:sp>
            <p:sp>
              <p:nvSpPr>
                <p:cNvPr id="24" name="Rectangle 72"/>
                <p:cNvSpPr>
                  <a:spLocks noChangeArrowheads="1"/>
                </p:cNvSpPr>
                <p:nvPr/>
              </p:nvSpPr>
              <p:spPr bwMode="auto">
                <a:xfrm>
                  <a:off x="2611" y="3192"/>
                  <a:ext cx="461" cy="3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19050">
                  <a:solidFill>
                    <a:srgbClr val="0000FF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5" name="Rectangle 73"/>
                <p:cNvSpPr>
                  <a:spLocks noChangeArrowheads="1"/>
                </p:cNvSpPr>
                <p:nvPr/>
              </p:nvSpPr>
              <p:spPr bwMode="auto">
                <a:xfrm>
                  <a:off x="2708" y="3230"/>
                  <a:ext cx="230" cy="7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rgbClr val="0000FF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6" name="Rectangle 74"/>
                <p:cNvSpPr>
                  <a:spLocks noChangeArrowheads="1"/>
                </p:cNvSpPr>
                <p:nvPr/>
              </p:nvSpPr>
              <p:spPr bwMode="auto">
                <a:xfrm>
                  <a:off x="2700" y="2659"/>
                  <a:ext cx="231" cy="7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rgbClr val="0000FF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grpSp>
              <p:nvGrpSpPr>
                <p:cNvPr id="27" name="Group 75"/>
                <p:cNvGrpSpPr/>
                <p:nvPr/>
              </p:nvGrpSpPr>
              <p:grpSpPr>
                <a:xfrm>
                  <a:off x="2687" y="3009"/>
                  <a:ext cx="307" cy="77"/>
                  <a:chOff x="1824" y="2688"/>
                  <a:chExt cx="384" cy="96"/>
                </a:xfrm>
              </p:grpSpPr>
              <p:sp>
                <p:nvSpPr>
                  <p:cNvPr id="36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1824" y="2688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1824" y="2736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1824" y="2784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" name="Line 79"/>
                <p:cNvSpPr>
                  <a:spLocks noChangeShapeType="1"/>
                </p:cNvSpPr>
                <p:nvPr/>
              </p:nvSpPr>
              <p:spPr bwMode="auto">
                <a:xfrm>
                  <a:off x="2976" y="2862"/>
                  <a:ext cx="307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29" name="Line 80"/>
                <p:cNvSpPr>
                  <a:spLocks noChangeShapeType="1"/>
                </p:cNvSpPr>
                <p:nvPr/>
              </p:nvSpPr>
              <p:spPr bwMode="auto">
                <a:xfrm flipH="1">
                  <a:off x="3168" y="3120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" name="Line 81"/>
                <p:cNvSpPr>
                  <a:spLocks noChangeShapeType="1"/>
                </p:cNvSpPr>
                <p:nvPr/>
              </p:nvSpPr>
              <p:spPr bwMode="auto">
                <a:xfrm>
                  <a:off x="2688" y="3120"/>
                  <a:ext cx="480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grpSp>
              <p:nvGrpSpPr>
                <p:cNvPr id="31" name="Group 82"/>
                <p:cNvGrpSpPr/>
                <p:nvPr/>
              </p:nvGrpSpPr>
              <p:grpSpPr>
                <a:xfrm>
                  <a:off x="2687" y="2894"/>
                  <a:ext cx="307" cy="77"/>
                  <a:chOff x="1824" y="2688"/>
                  <a:chExt cx="384" cy="96"/>
                </a:xfrm>
              </p:grpSpPr>
              <p:sp>
                <p:nvSpPr>
                  <p:cNvPr id="33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1824" y="2688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1824" y="2736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Line 85"/>
                  <p:cNvSpPr>
                    <a:spLocks noChangeShapeType="1"/>
                  </p:cNvSpPr>
                  <p:nvPr/>
                </p:nvSpPr>
                <p:spPr bwMode="auto">
                  <a:xfrm>
                    <a:off x="1824" y="2784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2" name="Line 86"/>
                <p:cNvSpPr>
                  <a:spLocks noChangeShapeType="1"/>
                </p:cNvSpPr>
                <p:nvPr/>
              </p:nvSpPr>
              <p:spPr bwMode="auto">
                <a:xfrm flipH="1">
                  <a:off x="3282" y="2862"/>
                  <a:ext cx="0" cy="72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7" name="Group 92"/>
          <p:cNvGrpSpPr/>
          <p:nvPr/>
        </p:nvGrpSpPr>
        <p:grpSpPr>
          <a:xfrm>
            <a:off x="8212163" y="872651"/>
            <a:ext cx="974725" cy="2147887"/>
            <a:chOff x="3816" y="1998"/>
            <a:chExt cx="614" cy="1353"/>
          </a:xfrm>
        </p:grpSpPr>
        <p:grpSp>
          <p:nvGrpSpPr>
            <p:cNvPr id="78" name="Group 93"/>
            <p:cNvGrpSpPr/>
            <p:nvPr/>
          </p:nvGrpSpPr>
          <p:grpSpPr>
            <a:xfrm>
              <a:off x="3864" y="2838"/>
              <a:ext cx="528" cy="240"/>
              <a:chOff x="4152" y="2550"/>
              <a:chExt cx="528" cy="240"/>
            </a:xfrm>
          </p:grpSpPr>
          <p:sp>
            <p:nvSpPr>
              <p:cNvPr id="85" name="Line 94"/>
              <p:cNvSpPr>
                <a:spLocks noChangeShapeType="1"/>
              </p:cNvSpPr>
              <p:nvPr/>
            </p:nvSpPr>
            <p:spPr bwMode="auto">
              <a:xfrm>
                <a:off x="4152" y="2676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6" name="AutoShape 95"/>
              <p:cNvSpPr>
                <a:spLocks noChangeArrowheads="1"/>
              </p:cNvSpPr>
              <p:nvPr/>
            </p:nvSpPr>
            <p:spPr bwMode="auto">
              <a:xfrm>
                <a:off x="4296" y="2550"/>
                <a:ext cx="192" cy="240"/>
              </a:xfrm>
              <a:prstGeom prst="flowChartSummingJunction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Line 96"/>
              <p:cNvSpPr>
                <a:spLocks noChangeShapeType="1"/>
              </p:cNvSpPr>
              <p:nvPr/>
            </p:nvSpPr>
            <p:spPr bwMode="auto">
              <a:xfrm>
                <a:off x="4488" y="2676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79" name="Group 97"/>
            <p:cNvGrpSpPr/>
            <p:nvPr/>
          </p:nvGrpSpPr>
          <p:grpSpPr>
            <a:xfrm>
              <a:off x="3834" y="1998"/>
              <a:ext cx="528" cy="240"/>
              <a:chOff x="4122" y="1710"/>
              <a:chExt cx="528" cy="240"/>
            </a:xfrm>
          </p:grpSpPr>
          <p:sp>
            <p:nvSpPr>
              <p:cNvPr id="82" name="Line 98"/>
              <p:cNvSpPr>
                <a:spLocks noChangeShapeType="1"/>
              </p:cNvSpPr>
              <p:nvPr/>
            </p:nvSpPr>
            <p:spPr bwMode="auto">
              <a:xfrm>
                <a:off x="4122" y="1836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3" name="AutoShape 99"/>
              <p:cNvSpPr>
                <a:spLocks noChangeArrowheads="1"/>
              </p:cNvSpPr>
              <p:nvPr/>
            </p:nvSpPr>
            <p:spPr bwMode="auto">
              <a:xfrm>
                <a:off x="4266" y="1710"/>
                <a:ext cx="234" cy="240"/>
              </a:xfrm>
              <a:prstGeom prst="flowChartSummingJunction">
                <a:avLst/>
              </a:prstGeom>
              <a:noFill/>
              <a:ln w="31750">
                <a:solidFill>
                  <a:srgbClr val="00FF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Line 100"/>
              <p:cNvSpPr>
                <a:spLocks noChangeShapeType="1"/>
              </p:cNvSpPr>
              <p:nvPr/>
            </p:nvSpPr>
            <p:spPr bwMode="auto">
              <a:xfrm>
                <a:off x="4458" y="1836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80" name="Rectangle 101"/>
            <p:cNvSpPr>
              <a:spLocks noChangeArrowheads="1"/>
            </p:cNvSpPr>
            <p:nvPr/>
          </p:nvSpPr>
          <p:spPr bwMode="auto">
            <a:xfrm>
              <a:off x="3864" y="3024"/>
              <a:ext cx="5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r>
                <a:rPr kumimoji="1" lang="zh-CN" altLang="en-US" sz="2800" b="1">
                  <a:solidFill>
                    <a:srgbClr val="FF0000"/>
                  </a:solidFill>
                  <a:latin typeface="Times New Roman" pitchFamily="18" charset="0"/>
                </a:rPr>
                <a:t>红灯</a:t>
              </a:r>
            </a:p>
          </p:txBody>
        </p:sp>
        <p:sp>
          <p:nvSpPr>
            <p:cNvPr id="81" name="Rectangle 102"/>
            <p:cNvSpPr>
              <a:spLocks noChangeArrowheads="1"/>
            </p:cNvSpPr>
            <p:nvPr/>
          </p:nvSpPr>
          <p:spPr bwMode="auto">
            <a:xfrm>
              <a:off x="3816" y="2208"/>
              <a:ext cx="5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r>
                <a:rPr kumimoji="1" lang="zh-CN" altLang="en-US" sz="2800" b="1">
                  <a:solidFill>
                    <a:schemeClr val="accent2"/>
                  </a:solidFill>
                  <a:latin typeface="Times New Roman" pitchFamily="18" charset="0"/>
                </a:rPr>
                <a:t>绿灯</a:t>
              </a:r>
            </a:p>
          </p:txBody>
        </p:sp>
      </p:grpSp>
      <p:grpSp>
        <p:nvGrpSpPr>
          <p:cNvPr id="88" name="Group 103"/>
          <p:cNvGrpSpPr/>
          <p:nvPr/>
        </p:nvGrpSpPr>
        <p:grpSpPr>
          <a:xfrm>
            <a:off x="3894163" y="1817212"/>
            <a:ext cx="1095375" cy="1676400"/>
            <a:chOff x="1152" y="2592"/>
            <a:chExt cx="690" cy="1056"/>
          </a:xfrm>
        </p:grpSpPr>
        <p:grpSp>
          <p:nvGrpSpPr>
            <p:cNvPr id="89" name="Group 104"/>
            <p:cNvGrpSpPr/>
            <p:nvPr/>
          </p:nvGrpSpPr>
          <p:grpSpPr>
            <a:xfrm>
              <a:off x="1152" y="2592"/>
              <a:ext cx="690" cy="1056"/>
              <a:chOff x="1440" y="2304"/>
              <a:chExt cx="690" cy="1056"/>
            </a:xfrm>
          </p:grpSpPr>
          <p:sp>
            <p:nvSpPr>
              <p:cNvPr id="92" name="Rectangle 105"/>
              <p:cNvSpPr>
                <a:spLocks noChangeArrowheads="1"/>
              </p:cNvSpPr>
              <p:nvPr/>
            </p:nvSpPr>
            <p:spPr bwMode="auto">
              <a:xfrm>
                <a:off x="1440" y="2880"/>
                <a:ext cx="624" cy="48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Line 106"/>
              <p:cNvSpPr>
                <a:spLocks noChangeShapeType="1"/>
              </p:cNvSpPr>
              <p:nvPr/>
            </p:nvSpPr>
            <p:spPr bwMode="auto">
              <a:xfrm flipH="1" flipV="1">
                <a:off x="1440" y="2592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94" name="Line 107"/>
              <p:cNvSpPr>
                <a:spLocks noChangeShapeType="1"/>
              </p:cNvSpPr>
              <p:nvPr/>
            </p:nvSpPr>
            <p:spPr bwMode="auto">
              <a:xfrm flipH="1" flipV="1">
                <a:off x="2064" y="2592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95" name="Rectangle 108"/>
              <p:cNvSpPr>
                <a:spLocks noChangeArrowheads="1"/>
              </p:cNvSpPr>
              <p:nvPr/>
            </p:nvSpPr>
            <p:spPr bwMode="auto">
              <a:xfrm>
                <a:off x="1824" y="3024"/>
                <a:ext cx="144" cy="144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990033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Rectangle 109"/>
              <p:cNvSpPr>
                <a:spLocks noChangeArrowheads="1"/>
              </p:cNvSpPr>
              <p:nvPr/>
            </p:nvSpPr>
            <p:spPr bwMode="auto">
              <a:xfrm>
                <a:off x="1536" y="2640"/>
                <a:ext cx="144" cy="144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990033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mbria" panose="02040503050406030204" pitchFamily="18" charset="0"/>
                    <a:ea typeface="华文楷体" panose="0201060004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Line 110"/>
              <p:cNvSpPr>
                <a:spLocks noChangeShapeType="1"/>
              </p:cNvSpPr>
              <p:nvPr/>
            </p:nvSpPr>
            <p:spPr bwMode="auto">
              <a:xfrm flipH="1" flipV="1">
                <a:off x="1890" y="2496"/>
                <a:ext cx="0" cy="5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98" name="Line 111"/>
              <p:cNvSpPr>
                <a:spLocks noChangeShapeType="1"/>
              </p:cNvSpPr>
              <p:nvPr/>
            </p:nvSpPr>
            <p:spPr bwMode="auto">
              <a:xfrm flipH="1" flipV="1">
                <a:off x="1584" y="2304"/>
                <a:ext cx="0" cy="3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99" name="Line 112"/>
              <p:cNvSpPr>
                <a:spLocks noChangeShapeType="1"/>
              </p:cNvSpPr>
              <p:nvPr/>
            </p:nvSpPr>
            <p:spPr bwMode="auto">
              <a:xfrm>
                <a:off x="1890" y="2496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00" name="Line 113"/>
              <p:cNvSpPr>
                <a:spLocks noChangeShapeType="1"/>
              </p:cNvSpPr>
              <p:nvPr/>
            </p:nvSpPr>
            <p:spPr bwMode="auto">
              <a:xfrm>
                <a:off x="1584" y="2304"/>
                <a:ext cx="5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90" name="Text Box 114"/>
            <p:cNvSpPr txBox="1">
              <a:spLocks noChangeArrowheads="1"/>
            </p:cNvSpPr>
            <p:nvPr/>
          </p:nvSpPr>
          <p:spPr bwMode="auto">
            <a:xfrm>
              <a:off x="1272" y="2640"/>
              <a:ext cx="3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solidFill>
                    <a:srgbClr val="FF03FF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91" name="Rectangle 115"/>
            <p:cNvSpPr>
              <a:spLocks noChangeArrowheads="1"/>
            </p:cNvSpPr>
            <p:nvPr/>
          </p:nvSpPr>
          <p:spPr bwMode="auto">
            <a:xfrm>
              <a:off x="1272" y="3216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r>
                <a:rPr kumimoji="1" lang="en-US" altLang="zh-CN" sz="2800" b="1">
                  <a:solidFill>
                    <a:srgbClr val="FF03FF"/>
                  </a:solidFill>
                  <a:latin typeface="Times New Roman" pitchFamily="18" charset="0"/>
                </a:rPr>
                <a:t>B</a:t>
              </a:r>
            </a:p>
          </p:txBody>
        </p:sp>
      </p:grpSp>
      <p:grpSp>
        <p:nvGrpSpPr>
          <p:cNvPr id="101" name="Group 116"/>
          <p:cNvGrpSpPr/>
          <p:nvPr/>
        </p:nvGrpSpPr>
        <p:grpSpPr>
          <a:xfrm>
            <a:off x="5557863" y="3484087"/>
            <a:ext cx="1076325" cy="685800"/>
            <a:chOff x="2208" y="3648"/>
            <a:chExt cx="678" cy="432"/>
          </a:xfrm>
        </p:grpSpPr>
        <p:grpSp>
          <p:nvGrpSpPr>
            <p:cNvPr id="102" name="Group 117"/>
            <p:cNvGrpSpPr/>
            <p:nvPr/>
          </p:nvGrpSpPr>
          <p:grpSpPr>
            <a:xfrm>
              <a:off x="2208" y="3648"/>
              <a:ext cx="342" cy="432"/>
              <a:chOff x="2208" y="3648"/>
              <a:chExt cx="342" cy="432"/>
            </a:xfrm>
          </p:grpSpPr>
          <p:sp>
            <p:nvSpPr>
              <p:cNvPr id="110" name="Line 118"/>
              <p:cNvSpPr>
                <a:spLocks noChangeShapeType="1"/>
              </p:cNvSpPr>
              <p:nvPr/>
            </p:nvSpPr>
            <p:spPr bwMode="auto">
              <a:xfrm flipH="1" flipV="1">
                <a:off x="2208" y="4032"/>
                <a:ext cx="0" cy="48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111" name="Group 119"/>
              <p:cNvGrpSpPr/>
              <p:nvPr/>
            </p:nvGrpSpPr>
            <p:grpSpPr>
              <a:xfrm flipV="1">
                <a:off x="2208" y="3648"/>
                <a:ext cx="342" cy="432"/>
                <a:chOff x="2208" y="3648"/>
                <a:chExt cx="342" cy="432"/>
              </a:xfrm>
            </p:grpSpPr>
            <p:sp>
              <p:nvSpPr>
                <p:cNvPr id="112" name="Line 120"/>
                <p:cNvSpPr>
                  <a:spLocks noChangeShapeType="1"/>
                </p:cNvSpPr>
                <p:nvPr/>
              </p:nvSpPr>
              <p:spPr bwMode="auto">
                <a:xfrm>
                  <a:off x="2208" y="36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13" name="Line 121"/>
                <p:cNvSpPr>
                  <a:spLocks noChangeShapeType="1"/>
                </p:cNvSpPr>
                <p:nvPr/>
              </p:nvSpPr>
              <p:spPr bwMode="auto">
                <a:xfrm flipH="1">
                  <a:off x="2352" y="3648"/>
                  <a:ext cx="0" cy="432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14" name="Line 122"/>
                <p:cNvSpPr>
                  <a:spLocks noChangeShapeType="1"/>
                </p:cNvSpPr>
                <p:nvPr/>
              </p:nvSpPr>
              <p:spPr bwMode="auto">
                <a:xfrm>
                  <a:off x="2352" y="408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15" name="Line 123"/>
                <p:cNvSpPr>
                  <a:spLocks noChangeShapeType="1"/>
                </p:cNvSpPr>
                <p:nvPr/>
              </p:nvSpPr>
              <p:spPr bwMode="auto">
                <a:xfrm flipH="1" flipV="1">
                  <a:off x="2550" y="4032"/>
                  <a:ext cx="0" cy="48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3" name="Group 124"/>
            <p:cNvGrpSpPr/>
            <p:nvPr/>
          </p:nvGrpSpPr>
          <p:grpSpPr>
            <a:xfrm flipV="1">
              <a:off x="2544" y="3648"/>
              <a:ext cx="342" cy="432"/>
              <a:chOff x="2544" y="3648"/>
              <a:chExt cx="342" cy="432"/>
            </a:xfrm>
          </p:grpSpPr>
          <p:grpSp>
            <p:nvGrpSpPr>
              <p:cNvPr id="104" name="Group 125"/>
              <p:cNvGrpSpPr/>
              <p:nvPr/>
            </p:nvGrpSpPr>
            <p:grpSpPr>
              <a:xfrm>
                <a:off x="2544" y="3648"/>
                <a:ext cx="342" cy="432"/>
                <a:chOff x="2208" y="3648"/>
                <a:chExt cx="342" cy="432"/>
              </a:xfrm>
            </p:grpSpPr>
            <p:sp>
              <p:nvSpPr>
                <p:cNvPr id="106" name="Line 126"/>
                <p:cNvSpPr>
                  <a:spLocks noChangeShapeType="1"/>
                </p:cNvSpPr>
                <p:nvPr/>
              </p:nvSpPr>
              <p:spPr bwMode="auto">
                <a:xfrm>
                  <a:off x="2208" y="36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07" name="Line 127"/>
                <p:cNvSpPr>
                  <a:spLocks noChangeShapeType="1"/>
                </p:cNvSpPr>
                <p:nvPr/>
              </p:nvSpPr>
              <p:spPr bwMode="auto">
                <a:xfrm flipH="1">
                  <a:off x="2352" y="3648"/>
                  <a:ext cx="0" cy="432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08" name="Line 128"/>
                <p:cNvSpPr>
                  <a:spLocks noChangeShapeType="1"/>
                </p:cNvSpPr>
                <p:nvPr/>
              </p:nvSpPr>
              <p:spPr bwMode="auto">
                <a:xfrm>
                  <a:off x="2352" y="408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09" name="Line 129"/>
                <p:cNvSpPr>
                  <a:spLocks noChangeShapeType="1"/>
                </p:cNvSpPr>
                <p:nvPr/>
              </p:nvSpPr>
              <p:spPr bwMode="auto">
                <a:xfrm flipH="1" flipV="1">
                  <a:off x="2550" y="4032"/>
                  <a:ext cx="0" cy="48"/>
                </a:xfrm>
                <a:prstGeom prst="line">
                  <a:avLst/>
                </a:prstGeom>
                <a:noFill/>
                <a:ln w="28575">
                  <a:solidFill>
                    <a:srgbClr val="00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105" name="Line 130"/>
              <p:cNvSpPr>
                <a:spLocks noChangeShapeType="1"/>
              </p:cNvSpPr>
              <p:nvPr/>
            </p:nvSpPr>
            <p:spPr bwMode="auto">
              <a:xfrm flipH="1">
                <a:off x="2550" y="3648"/>
                <a:ext cx="0" cy="48"/>
              </a:xfrm>
              <a:prstGeom prst="line">
                <a:avLst/>
              </a:prstGeom>
              <a:noFill/>
              <a:ln w="28575">
                <a:solidFill>
                  <a:srgbClr val="00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116" name="Group 146"/>
          <p:cNvGrpSpPr/>
          <p:nvPr/>
        </p:nvGrpSpPr>
        <p:grpSpPr>
          <a:xfrm>
            <a:off x="6681812" y="3212625"/>
            <a:ext cx="609600" cy="990600"/>
            <a:chOff x="2898" y="3474"/>
            <a:chExt cx="384" cy="624"/>
          </a:xfrm>
        </p:grpSpPr>
        <p:sp>
          <p:nvSpPr>
            <p:cNvPr id="117" name="Line 147"/>
            <p:cNvSpPr>
              <a:spLocks noChangeShapeType="1"/>
            </p:cNvSpPr>
            <p:nvPr/>
          </p:nvSpPr>
          <p:spPr bwMode="auto">
            <a:xfrm flipH="1">
              <a:off x="2898" y="4032"/>
              <a:ext cx="0" cy="48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8" name="Line 148"/>
            <p:cNvSpPr>
              <a:spLocks noChangeShapeType="1"/>
            </p:cNvSpPr>
            <p:nvPr/>
          </p:nvSpPr>
          <p:spPr bwMode="auto">
            <a:xfrm>
              <a:off x="2898" y="4080"/>
              <a:ext cx="384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9" name="Line 149"/>
            <p:cNvSpPr>
              <a:spLocks noChangeShapeType="1"/>
            </p:cNvSpPr>
            <p:nvPr/>
          </p:nvSpPr>
          <p:spPr bwMode="auto">
            <a:xfrm flipH="1">
              <a:off x="3282" y="3474"/>
              <a:ext cx="0" cy="62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20" name="Line 159"/>
          <p:cNvSpPr>
            <a:spLocks noChangeShapeType="1"/>
          </p:cNvSpPr>
          <p:nvPr/>
        </p:nvSpPr>
        <p:spPr bwMode="auto">
          <a:xfrm>
            <a:off x="7897838" y="1053625"/>
            <a:ext cx="404813" cy="0"/>
          </a:xfrm>
          <a:prstGeom prst="line">
            <a:avLst/>
          </a:prstGeom>
          <a:noFill/>
          <a:ln w="38100">
            <a:solidFill>
              <a:srgbClr val="B4087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1" name="Line 160"/>
          <p:cNvSpPr>
            <a:spLocks noChangeShapeType="1"/>
          </p:cNvSpPr>
          <p:nvPr/>
        </p:nvSpPr>
        <p:spPr bwMode="auto">
          <a:xfrm>
            <a:off x="7942287" y="2403000"/>
            <a:ext cx="381000" cy="0"/>
          </a:xfrm>
          <a:prstGeom prst="line">
            <a:avLst/>
          </a:prstGeom>
          <a:noFill/>
          <a:ln w="38100">
            <a:solidFill>
              <a:srgbClr val="B4087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2" name="Line 161"/>
          <p:cNvSpPr>
            <a:spLocks noChangeShapeType="1"/>
          </p:cNvSpPr>
          <p:nvPr/>
        </p:nvSpPr>
        <p:spPr bwMode="auto">
          <a:xfrm>
            <a:off x="8999562" y="2398238"/>
            <a:ext cx="338138" cy="4763"/>
          </a:xfrm>
          <a:prstGeom prst="line">
            <a:avLst/>
          </a:prstGeom>
          <a:noFill/>
          <a:ln w="28575">
            <a:solidFill>
              <a:srgbClr val="B4087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3" name="Line 163"/>
          <p:cNvSpPr>
            <a:spLocks noChangeShapeType="1"/>
          </p:cNvSpPr>
          <p:nvPr/>
        </p:nvSpPr>
        <p:spPr bwMode="auto">
          <a:xfrm flipH="1">
            <a:off x="7716862" y="2449037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4" name="Group 175"/>
          <p:cNvGrpSpPr/>
          <p:nvPr/>
        </p:nvGrpSpPr>
        <p:grpSpPr>
          <a:xfrm>
            <a:off x="7716862" y="2403000"/>
            <a:ext cx="1620838" cy="735012"/>
            <a:chOff x="3560" y="3067"/>
            <a:chExt cx="1021" cy="463"/>
          </a:xfrm>
        </p:grpSpPr>
        <p:sp>
          <p:nvSpPr>
            <p:cNvPr id="125" name="Line 164"/>
            <p:cNvSpPr>
              <a:spLocks noChangeShapeType="1"/>
            </p:cNvSpPr>
            <p:nvPr/>
          </p:nvSpPr>
          <p:spPr bwMode="auto">
            <a:xfrm flipH="1">
              <a:off x="3560" y="3067"/>
              <a:ext cx="0" cy="3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Line 165"/>
            <p:cNvSpPr>
              <a:spLocks noChangeShapeType="1"/>
            </p:cNvSpPr>
            <p:nvPr/>
          </p:nvSpPr>
          <p:spPr bwMode="auto">
            <a:xfrm>
              <a:off x="3560" y="3407"/>
              <a:ext cx="2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Line 167"/>
            <p:cNvSpPr>
              <a:spLocks noChangeShapeType="1"/>
            </p:cNvSpPr>
            <p:nvPr/>
          </p:nvSpPr>
          <p:spPr bwMode="auto">
            <a:xfrm>
              <a:off x="3986" y="3407"/>
              <a:ext cx="59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8" name="Line 168"/>
            <p:cNvSpPr>
              <a:spLocks noChangeShapeType="1"/>
            </p:cNvSpPr>
            <p:nvPr/>
          </p:nvSpPr>
          <p:spPr bwMode="auto">
            <a:xfrm flipV="1">
              <a:off x="3816" y="3464"/>
              <a:ext cx="1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9" name="Arc 172"/>
            <p:cNvSpPr/>
            <p:nvPr/>
          </p:nvSpPr>
          <p:spPr bwMode="auto">
            <a:xfrm rot="-4109914" flipH="1" flipV="1">
              <a:off x="3853" y="3369"/>
              <a:ext cx="124" cy="198"/>
            </a:xfrm>
            <a:custGeom>
              <a:gdLst>
                <a:gd name="T0" fmla="*/ 22 w 21600"/>
                <a:gd name="T1" fmla="*/ 0 h 29897"/>
                <a:gd name="T2" fmla="*/ 114 w 21600"/>
                <a:gd name="T3" fmla="*/ 198 h 29897"/>
                <a:gd name="T4" fmla="*/ 0 w 21600"/>
                <a:gd name="T5" fmla="*/ 141 h 29897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897"/>
                <a:gd name="T11" fmla="*/ 21600 w 21600"/>
                <a:gd name="T12" fmla="*/ 29897 h 29897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897" fill="none" extrusionOk="0">
                  <a:moveTo>
                    <a:pt x="3888" y="-1"/>
                  </a:moveTo>
                  <a:cubicBezTo>
                    <a:pt x="14147" y="1877"/>
                    <a:pt x="21600" y="10817"/>
                    <a:pt x="21600" y="21247"/>
                  </a:cubicBezTo>
                  <a:cubicBezTo>
                    <a:pt x="21600" y="24224"/>
                    <a:pt x="20984" y="27169"/>
                    <a:pt x="19792" y="29897"/>
                  </a:cubicBezTo>
                </a:path>
                <a:path w="21600" h="29897" stroke="0" extrusionOk="0">
                  <a:moveTo>
                    <a:pt x="3888" y="-1"/>
                  </a:moveTo>
                  <a:cubicBezTo>
                    <a:pt x="14147" y="1877"/>
                    <a:pt x="21600" y="10817"/>
                    <a:pt x="21600" y="21247"/>
                  </a:cubicBezTo>
                  <a:cubicBezTo>
                    <a:pt x="21600" y="24224"/>
                    <a:pt x="20984" y="27169"/>
                    <a:pt x="19792" y="29897"/>
                  </a:cubicBezTo>
                  <a:lnTo>
                    <a:pt x="0" y="21247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Line 173"/>
            <p:cNvSpPr>
              <a:spLocks noChangeShapeType="1"/>
            </p:cNvSpPr>
            <p:nvPr/>
          </p:nvSpPr>
          <p:spPr bwMode="auto">
            <a:xfrm flipH="1">
              <a:off x="3844" y="3407"/>
              <a:ext cx="0" cy="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1" name="Line 174"/>
            <p:cNvSpPr>
              <a:spLocks noChangeShapeType="1"/>
            </p:cNvSpPr>
            <p:nvPr/>
          </p:nvSpPr>
          <p:spPr bwMode="auto">
            <a:xfrm flipH="1">
              <a:off x="3986" y="3407"/>
              <a:ext cx="0" cy="5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2" name="Group 176"/>
          <p:cNvGrpSpPr/>
          <p:nvPr/>
        </p:nvGrpSpPr>
        <p:grpSpPr>
          <a:xfrm>
            <a:off x="4808562" y="1817212"/>
            <a:ext cx="2286000" cy="1447800"/>
            <a:chOff x="1728" y="2592"/>
            <a:chExt cx="1440" cy="912"/>
          </a:xfrm>
        </p:grpSpPr>
        <p:sp>
          <p:nvSpPr>
            <p:cNvPr id="133" name="Line 177"/>
            <p:cNvSpPr>
              <a:spLocks noChangeShapeType="1"/>
            </p:cNvSpPr>
            <p:nvPr/>
          </p:nvSpPr>
          <p:spPr bwMode="auto">
            <a:xfrm>
              <a:off x="1728" y="2592"/>
              <a:ext cx="240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4" name="Line 178"/>
            <p:cNvSpPr>
              <a:spLocks noChangeShapeType="1"/>
            </p:cNvSpPr>
            <p:nvPr/>
          </p:nvSpPr>
          <p:spPr bwMode="auto">
            <a:xfrm flipH="1">
              <a:off x="1968" y="2592"/>
              <a:ext cx="0" cy="912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5" name="Line 179"/>
            <p:cNvSpPr>
              <a:spLocks noChangeShapeType="1"/>
            </p:cNvSpPr>
            <p:nvPr/>
          </p:nvSpPr>
          <p:spPr bwMode="auto">
            <a:xfrm>
              <a:off x="1968" y="3504"/>
              <a:ext cx="1200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136" name="Group 180"/>
          <p:cNvGrpSpPr/>
          <p:nvPr/>
        </p:nvGrpSpPr>
        <p:grpSpPr>
          <a:xfrm>
            <a:off x="4792687" y="2133125"/>
            <a:ext cx="762000" cy="1447800"/>
            <a:chOff x="1728" y="2784"/>
            <a:chExt cx="480" cy="912"/>
          </a:xfrm>
        </p:grpSpPr>
        <p:sp>
          <p:nvSpPr>
            <p:cNvPr id="137" name="Line 181"/>
            <p:cNvSpPr>
              <a:spLocks noChangeShapeType="1"/>
            </p:cNvSpPr>
            <p:nvPr/>
          </p:nvSpPr>
          <p:spPr bwMode="auto">
            <a:xfrm>
              <a:off x="1728" y="2784"/>
              <a:ext cx="144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8" name="Line 182"/>
            <p:cNvSpPr>
              <a:spLocks noChangeShapeType="1"/>
            </p:cNvSpPr>
            <p:nvPr/>
          </p:nvSpPr>
          <p:spPr bwMode="auto">
            <a:xfrm flipH="1">
              <a:off x="1872" y="2784"/>
              <a:ext cx="0" cy="912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9" name="Line 183"/>
            <p:cNvSpPr>
              <a:spLocks noChangeShapeType="1"/>
            </p:cNvSpPr>
            <p:nvPr/>
          </p:nvSpPr>
          <p:spPr bwMode="auto">
            <a:xfrm>
              <a:off x="1872" y="3696"/>
              <a:ext cx="336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140" name="Group 191"/>
          <p:cNvGrpSpPr/>
          <p:nvPr/>
        </p:nvGrpSpPr>
        <p:grpSpPr>
          <a:xfrm>
            <a:off x="7493025" y="3393600"/>
            <a:ext cx="493712" cy="152400"/>
            <a:chOff x="3426" y="3570"/>
            <a:chExt cx="384" cy="96"/>
          </a:xfrm>
        </p:grpSpPr>
        <p:sp>
          <p:nvSpPr>
            <p:cNvPr id="141" name="Line 192"/>
            <p:cNvSpPr>
              <a:spLocks noChangeShapeType="1"/>
            </p:cNvSpPr>
            <p:nvPr/>
          </p:nvSpPr>
          <p:spPr bwMode="auto">
            <a:xfrm>
              <a:off x="3426" y="3570"/>
              <a:ext cx="384" cy="0"/>
            </a:xfrm>
            <a:prstGeom prst="line">
              <a:avLst/>
            </a:prstGeom>
            <a:noFill/>
            <a:ln w="28575">
              <a:solidFill>
                <a:srgbClr val="B4087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2" name="Line 193"/>
            <p:cNvSpPr>
              <a:spLocks noChangeShapeType="1"/>
            </p:cNvSpPr>
            <p:nvPr/>
          </p:nvSpPr>
          <p:spPr bwMode="auto">
            <a:xfrm flipH="1">
              <a:off x="3792" y="3570"/>
              <a:ext cx="0" cy="96"/>
            </a:xfrm>
            <a:prstGeom prst="line">
              <a:avLst/>
            </a:prstGeom>
            <a:noFill/>
            <a:ln w="28575">
              <a:solidFill>
                <a:srgbClr val="B4087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43" name="Rectangle 200"/>
          <p:cNvSpPr>
            <a:spLocks noChangeArrowheads="1"/>
          </p:cNvSpPr>
          <p:nvPr/>
        </p:nvSpPr>
        <p:spPr bwMode="auto">
          <a:xfrm>
            <a:off x="7672412" y="1593375"/>
            <a:ext cx="90488" cy="88900"/>
          </a:xfrm>
          <a:prstGeom prst="rect">
            <a:avLst/>
          </a:prstGeom>
          <a:solidFill>
            <a:srgbClr val="FF00FF"/>
          </a:solidFill>
          <a:ln w="9525" algn="ctr">
            <a:solidFill>
              <a:srgbClr val="48040A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4" name="Line 204"/>
          <p:cNvSpPr>
            <a:spLocks noChangeShapeType="1"/>
          </p:cNvSpPr>
          <p:nvPr/>
        </p:nvSpPr>
        <p:spPr bwMode="auto">
          <a:xfrm>
            <a:off x="9067826" y="1053625"/>
            <a:ext cx="269875" cy="0"/>
          </a:xfrm>
          <a:prstGeom prst="line">
            <a:avLst/>
          </a:prstGeom>
          <a:noFill/>
          <a:ln w="28575">
            <a:solidFill>
              <a:srgbClr val="B4087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" name="Line 205"/>
          <p:cNvSpPr>
            <a:spLocks noChangeShapeType="1"/>
          </p:cNvSpPr>
          <p:nvPr/>
        </p:nvSpPr>
        <p:spPr bwMode="auto">
          <a:xfrm flipH="1">
            <a:off x="9337700" y="1053626"/>
            <a:ext cx="0" cy="2339975"/>
          </a:xfrm>
          <a:prstGeom prst="line">
            <a:avLst/>
          </a:prstGeom>
          <a:noFill/>
          <a:ln w="28575">
            <a:solidFill>
              <a:srgbClr val="B4087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" name="Line 206"/>
          <p:cNvSpPr>
            <a:spLocks noChangeShapeType="1"/>
          </p:cNvSpPr>
          <p:nvPr/>
        </p:nvSpPr>
        <p:spPr bwMode="auto">
          <a:xfrm>
            <a:off x="8616976" y="3393600"/>
            <a:ext cx="720725" cy="0"/>
          </a:xfrm>
          <a:prstGeom prst="line">
            <a:avLst/>
          </a:prstGeom>
          <a:noFill/>
          <a:ln w="28575">
            <a:solidFill>
              <a:srgbClr val="B4087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" name="Text Box 88"/>
          <p:cNvSpPr txBox="1">
            <a:spLocks noChangeArrowheads="1"/>
          </p:cNvSpPr>
          <p:nvPr/>
        </p:nvSpPr>
        <p:spPr bwMode="auto">
          <a:xfrm>
            <a:off x="1027484" y="3826987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要求</a:t>
            </a: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</a:rPr>
              <a:t>：</a:t>
            </a:r>
          </a:p>
        </p:txBody>
      </p:sp>
      <p:sp>
        <p:nvSpPr>
          <p:cNvPr id="149" name="Text Box 201"/>
          <p:cNvSpPr txBox="1">
            <a:spLocks noChangeArrowheads="1"/>
          </p:cNvSpPr>
          <p:nvPr/>
        </p:nvSpPr>
        <p:spPr bwMode="auto">
          <a:xfrm>
            <a:off x="1040536" y="4582831"/>
            <a:ext cx="1100350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spcBef>
                <a:spcPct val="50000"/>
              </a:spcBef>
              <a:defRPr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/>
              <a:t>1</a:t>
            </a:r>
            <a:r>
              <a:rPr lang="zh-CN" altLang="en-US"/>
              <a:t>、水位未达到金属块</a:t>
            </a:r>
            <a:r>
              <a:rPr lang="en-US" altLang="zh-CN"/>
              <a:t>A</a:t>
            </a:r>
            <a:r>
              <a:rPr lang="zh-CN" altLang="en-US"/>
              <a:t>时，绿灯亮；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/>
              <a:t>2</a:t>
            </a:r>
            <a:r>
              <a:rPr lang="zh-CN" altLang="en-US"/>
              <a:t>、水位达到金属块</a:t>
            </a:r>
            <a:r>
              <a:rPr lang="en-US" altLang="zh-CN"/>
              <a:t>A</a:t>
            </a:r>
            <a:r>
              <a:rPr lang="zh-CN" altLang="en-US"/>
              <a:t>时，红灯亮。</a:t>
            </a:r>
            <a:endParaRPr lang="en-US" altLang="zh-CN"/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/>
              <a:t>3</a:t>
            </a:r>
            <a:r>
              <a:rPr lang="zh-CN" altLang="en-US"/>
              <a:t>、若在水位不正常时要提醒工作人员，最好再安装一个电铃，电铃应该接在什么地方呢？</a:t>
            </a:r>
          </a:p>
        </p:txBody>
      </p:sp>
    </p:spTree>
    <p:extLst>
      <p:ext uri="{BB962C8B-B14F-4D97-AF65-F5344CB8AC3E}">
        <p14:creationId xmlns:p14="http://schemas.microsoft.com/office/powerpoint/2010/main" val="20878080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1"/>
      <p:bldP spid="122" grpId="2"/>
      <p:bldP spid="144" grpId="3"/>
      <p:bldP spid="145" grpId="4"/>
      <p:bldP spid="146" grpId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52"/>
          <p:cNvSpPr txBox="1">
            <a:spLocks noChangeArrowheads="1"/>
          </p:cNvSpPr>
          <p:nvPr/>
        </p:nvSpPr>
        <p:spPr bwMode="auto">
          <a:xfrm>
            <a:off x="4579007" y="108427"/>
            <a:ext cx="51546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防汛报警装置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D804DCF-A7B2-4234-9E4A-35377354E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" y="1373168"/>
            <a:ext cx="10255149" cy="510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388619"/>
      </p:ext>
    </p:extLst>
  </p:cSld>
  <p:clrMapOvr>
    <a:masterClrMapping/>
  </p:clrMapOvr>
  <p:transition spd="slow">
    <p:push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52"/>
          <p:cNvSpPr txBox="1">
            <a:spLocks noChangeArrowheads="1"/>
          </p:cNvSpPr>
          <p:nvPr/>
        </p:nvSpPr>
        <p:spPr bwMode="auto">
          <a:xfrm>
            <a:off x="4345625" y="335201"/>
            <a:ext cx="51546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锅炉压力报警器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2129E7-33FE-4BD3-B53A-43439C891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0000">
            <a:off x="1309625" y="1961046"/>
            <a:ext cx="10216896" cy="423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157495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7318D5D-F701-41E0-9A6E-16026558992B}"/>
              </a:ext>
            </a:extLst>
          </p:cNvPr>
          <p:cNvSpPr/>
          <p:nvPr/>
        </p:nvSpPr>
        <p:spPr>
          <a:xfrm>
            <a:off x="723900" y="838974"/>
            <a:ext cx="11404600" cy="4440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．在图中所示的自动控制电路中，当控制电路的开关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闭合时，工作电路的情况是</a:t>
            </a:r>
            <a:endParaRPr lang="zh-CN" altLang="zh-CN" sz="3200" kern="10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algn="just" eaLnBrk="0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．灯不亮，电铃响</a:t>
            </a:r>
            <a:endParaRPr lang="zh-CN" altLang="zh-CN" sz="3200" kern="10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algn="just" eaLnBrk="0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．灯不量，电铃不响</a:t>
            </a:r>
            <a:endParaRPr lang="zh-CN" altLang="zh-CN" sz="3200" kern="10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algn="just" eaLnBrk="0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．灯亮，电铃不响</a:t>
            </a:r>
            <a:endParaRPr lang="zh-CN" altLang="zh-CN" sz="3200" kern="10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algn="just" eaLnBrk="0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．灯亮，电铃响</a:t>
            </a:r>
            <a:endParaRPr lang="zh-CN" altLang="zh-CN" sz="3200" kern="10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143E7E-8954-407D-A537-BB2242C62559}"/>
              </a:ext>
            </a:extLst>
          </p:cNvPr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34697" y="1769868"/>
            <a:ext cx="5265103" cy="35608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2329122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36A2EDA-6EB2-4838-8E0E-5E0BDAA10A7A}"/>
              </a:ext>
            </a:extLst>
          </p:cNvPr>
          <p:cNvSpPr/>
          <p:nvPr/>
        </p:nvSpPr>
        <p:spPr>
          <a:xfrm>
            <a:off x="698500" y="40780"/>
            <a:ext cx="11493500" cy="5908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．如图是</a:t>
            </a:r>
            <a:r>
              <a:rPr lang="en-US" altLang="zh-CN" sz="3200" kern="10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水位自动报警器</a:t>
            </a:r>
            <a:r>
              <a:rPr lang="en-US" altLang="zh-CN" sz="3200" kern="10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电路图，容器中装有盐水，</a:t>
            </a:r>
            <a:r>
              <a:rPr lang="en-US" altLang="zh-CN" sz="3200" i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kern="100" baseline="-250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i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kern="100" baseline="-250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3200" kern="10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2.5V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0.3A</a:t>
            </a:r>
            <a:r>
              <a:rPr lang="en-US" altLang="zh-CN" sz="3200" kern="10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kern="10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2.5V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0.5A</a:t>
            </a:r>
            <a:r>
              <a:rPr lang="en-US" altLang="zh-CN" sz="3200" kern="10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的灯泡，下列说法不正确的是</a:t>
            </a:r>
          </a:p>
          <a:p>
            <a:pPr marL="533400" indent="-2667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．液面上升到与金属块</a:t>
            </a:r>
            <a:r>
              <a:rPr lang="en-US" altLang="zh-CN" sz="3200" i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接触时，</a:t>
            </a:r>
            <a:endParaRPr lang="en-US" altLang="zh-CN" sz="3200" kern="10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marL="533400" indent="-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电磁铁工作，说明盐水是导体</a:t>
            </a:r>
          </a:p>
          <a:p>
            <a:pPr marL="533400" indent="-2667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．液面上升，金属块</a:t>
            </a:r>
            <a:r>
              <a:rPr lang="en-US" altLang="zh-CN" sz="3200" i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受到的液体压强变大</a:t>
            </a:r>
          </a:p>
          <a:p>
            <a:pPr marL="533400" indent="-2667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i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kern="100" baseline="-250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工作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1min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电流做功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45J</a:t>
            </a:r>
            <a:endParaRPr lang="zh-CN" altLang="zh-CN" sz="3200" kern="10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marL="533400" indent="-2667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．若在电路中</a:t>
            </a:r>
            <a:r>
              <a:rPr lang="en-US" altLang="zh-CN" sz="3200" i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点接入电铃，电铃响表示水位到达警戒线</a:t>
            </a: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FD679E2A-424B-4258-9540-C2951A7980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750791"/>
              </p:ext>
            </p:extLst>
          </p:nvPr>
        </p:nvGraphicFramePr>
        <p:xfrm>
          <a:off x="6970828" y="1536700"/>
          <a:ext cx="5118553" cy="234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Visio" r:id="rId2" progId="Visio.Drawing.15">
                  <p:embed/>
                </p:oleObj>
              </mc:Choice>
              <mc:Fallback>
                <p:oleObj name="Visio" r:id="rId2" progId="Visio.Drawing.15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970828" y="1536700"/>
                        <a:ext cx="5118553" cy="2349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5009336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D6B5DA9-462E-4997-8605-BAF391E0DF1A}"/>
              </a:ext>
            </a:extLst>
          </p:cNvPr>
          <p:cNvSpPr/>
          <p:nvPr/>
        </p:nvSpPr>
        <p:spPr>
          <a:xfrm>
            <a:off x="711200" y="372875"/>
            <a:ext cx="11480800" cy="221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．消防应急灯在没有停电时，灯是熄灭的；停电时，标有</a:t>
            </a:r>
            <a:r>
              <a:rPr lang="en-US" altLang="zh-CN" sz="3200" kern="10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36V</a:t>
            </a:r>
            <a:r>
              <a:rPr lang="en-US" altLang="zh-CN" sz="3200" kern="10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字样的两盏灯就会正常发光。如图所示的电路中符合要求的是</a:t>
            </a: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E1E2E393-3ED9-445E-9084-B8C68B653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936619"/>
              </p:ext>
            </p:extLst>
          </p:nvPr>
        </p:nvGraphicFramePr>
        <p:xfrm>
          <a:off x="780000" y="5357447"/>
          <a:ext cx="11412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3000">
                  <a:extLst>
                    <a:ext uri="{9D8B030D-6E8A-4147-A177-3AD203B41FA5}">
                      <a16:colId xmlns:a16="http://schemas.microsoft.com/office/drawing/2014/main" val="2624575955"/>
                    </a:ext>
                  </a:extLst>
                </a:gridCol>
                <a:gridCol w="2853000">
                  <a:extLst>
                    <a:ext uri="{9D8B030D-6E8A-4147-A177-3AD203B41FA5}">
                      <a16:colId xmlns:a16="http://schemas.microsoft.com/office/drawing/2014/main" val="433899095"/>
                    </a:ext>
                  </a:extLst>
                </a:gridCol>
                <a:gridCol w="2853000">
                  <a:extLst>
                    <a:ext uri="{9D8B030D-6E8A-4147-A177-3AD203B41FA5}">
                      <a16:colId xmlns:a16="http://schemas.microsoft.com/office/drawing/2014/main" val="2077371890"/>
                    </a:ext>
                  </a:extLst>
                </a:gridCol>
                <a:gridCol w="2853000">
                  <a:extLst>
                    <a:ext uri="{9D8B030D-6E8A-4147-A177-3AD203B41FA5}">
                      <a16:colId xmlns:a16="http://schemas.microsoft.com/office/drawing/2014/main" val="1256834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0063280"/>
                  </a:ext>
                </a:extLst>
              </a:tr>
            </a:tbl>
          </a:graphicData>
        </a:graphic>
      </p:graphicFrame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FBC5C6F9-765D-4A1D-AFF7-5BC8EE6FA8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060358"/>
              </p:ext>
            </p:extLst>
          </p:nvPr>
        </p:nvGraphicFramePr>
        <p:xfrm>
          <a:off x="838355" y="2911762"/>
          <a:ext cx="2939563" cy="2210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BMP 图像" r:id="rId2" progId="Paint.Picture">
                  <p:embed/>
                </p:oleObj>
              </mc:Choice>
              <mc:Fallback>
                <p:oleObj name="BMP 图像" r:id="rId2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38355" y="2911762"/>
                        <a:ext cx="2939563" cy="22100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65052A2B-95C7-4B49-B244-5B5D637DB6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374023"/>
              </p:ext>
            </p:extLst>
          </p:nvPr>
        </p:nvGraphicFramePr>
        <p:xfrm>
          <a:off x="3898508" y="2890305"/>
          <a:ext cx="2682083" cy="225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BMP 图像" r:id="rId4" progId="Paint.Picture">
                  <p:embed/>
                </p:oleObj>
              </mc:Choice>
              <mc:Fallback>
                <p:oleObj name="BMP 图像" r:id="rId4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898508" y="2890305"/>
                        <a:ext cx="2682083" cy="2252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13207753-ECF4-48D3-A258-2ABF367FD7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429847"/>
              </p:ext>
            </p:extLst>
          </p:nvPr>
        </p:nvGraphicFramePr>
        <p:xfrm>
          <a:off x="6644092" y="2620811"/>
          <a:ext cx="2611590" cy="2611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BMP 图像" r:id="rId6" progId="Paint.Picture">
                  <p:embed/>
                </p:oleObj>
              </mc:Choice>
              <mc:Fallback>
                <p:oleObj name="BMP 图像" r:id="rId6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644092" y="2620811"/>
                        <a:ext cx="2611590" cy="26115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4883CC92-AAA0-4E39-B6F2-DA981F20AF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506171"/>
              </p:ext>
            </p:extLst>
          </p:nvPr>
        </p:nvGraphicFramePr>
        <p:xfrm>
          <a:off x="9502437" y="2712759"/>
          <a:ext cx="2409040" cy="2409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BMP 图像" r:id="rId8" progId="Paint.Picture">
                  <p:embed/>
                </p:oleObj>
              </mc:Choice>
              <mc:Fallback>
                <p:oleObj name="BMP 图像" r:id="rId8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2437" y="2712759"/>
                        <a:ext cx="2409040" cy="2409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0037941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9C0BD8-71CF-49BD-B665-610D6D36821C}"/>
              </a:ext>
            </a:extLst>
          </p:cNvPr>
          <p:cNvSpPr/>
          <p:nvPr/>
        </p:nvSpPr>
        <p:spPr>
          <a:xfrm>
            <a:off x="711200" y="54428"/>
            <a:ext cx="11480800" cy="5908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．如图是智能扶手电梯工作原理图，其中</a:t>
            </a:r>
            <a:r>
              <a:rPr lang="en-US" altLang="zh-CN" sz="3200" i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是压敏电阻，电磁铁上端是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极。电梯无乘客时，电磁铁磁性极弱，衔铁与触点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接触；当有乘客时，</a:t>
            </a:r>
            <a:r>
              <a:rPr lang="en-US" altLang="zh-CN" sz="3200" i="1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的阻值减小，磁性变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（选填“强”或“弱”），使衔铁与</a:t>
            </a:r>
            <a:endParaRPr lang="en-US" altLang="zh-CN" sz="3200" kern="10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接触点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接触，通过电动机的</a:t>
            </a:r>
            <a:endParaRPr lang="en-US" altLang="zh-CN" sz="3200" kern="10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电流变</a:t>
            </a:r>
            <a:r>
              <a:rPr lang="en-US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（选填“大”或</a:t>
            </a:r>
            <a:endParaRPr lang="en-US" altLang="zh-CN" sz="3200" kern="10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“小”），电动机转动变快，</a:t>
            </a:r>
            <a:endParaRPr lang="en-US" altLang="zh-CN" sz="3200" kern="10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使电梯运动变快。</a:t>
            </a: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EE68CC2-E573-414B-BEA2-6FE5BB782A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34944"/>
              </p:ext>
            </p:extLst>
          </p:nvPr>
        </p:nvGraphicFramePr>
        <p:xfrm>
          <a:off x="7470775" y="2389667"/>
          <a:ext cx="4327525" cy="4034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Visio" r:id="rId2" progId="Visio.Drawing.15">
                  <p:embed/>
                </p:oleObj>
              </mc:Choice>
              <mc:Fallback>
                <p:oleObj name="Visio" r:id="rId2" progId="Visio.Drawing.15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470775" y="2389667"/>
                        <a:ext cx="4327525" cy="40349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0470881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0EAFB1-416F-4BC4-8C9E-B84968171713}"/>
              </a:ext>
            </a:extLst>
          </p:cNvPr>
          <p:cNvSpPr/>
          <p:nvPr/>
        </p:nvSpPr>
        <p:spPr>
          <a:xfrm>
            <a:off x="711200" y="271555"/>
            <a:ext cx="11480800" cy="5955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20000"/>
              </a:lnSpc>
              <a:spcAft>
                <a:spcPct val="0"/>
              </a:spcAft>
            </a:pPr>
            <a:r>
              <a:rPr lang="en-US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．随州市乡村振兴计划稳步推进，大棚蔬菜种植给农民带来可喜收入。刘大爷家大棚温度监控电路如图所示，棚内温度正常时</a:t>
            </a:r>
            <a:r>
              <a:rPr lang="en-US" altLang="zh-CN" sz="3200" kern="0">
                <a:latin typeface="宋体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温控开关</a:t>
            </a:r>
            <a:r>
              <a:rPr lang="en-US" altLang="zh-CN" sz="3200" kern="0">
                <a:latin typeface="宋体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处于断开状态，绿灯亮；棚内温度不正常时</a:t>
            </a:r>
            <a:r>
              <a:rPr lang="en-US" altLang="zh-CN" sz="3200" kern="0">
                <a:latin typeface="宋体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温控开关</a:t>
            </a:r>
            <a:r>
              <a:rPr lang="en-US" altLang="zh-CN" sz="3200" kern="0">
                <a:latin typeface="宋体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处于闭合状态，电磁铁通电工作，电铃响红灯亮。刘大爷使用中发现电铃和</a:t>
            </a:r>
            <a:endParaRPr lang="en-US" altLang="zh-CN" sz="3200" kern="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ct val="0"/>
              </a:spcAft>
            </a:pP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红灯只要拆卸掉任意一个，</a:t>
            </a:r>
            <a:endParaRPr lang="en-US" altLang="zh-CN" sz="3200" kern="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ct val="0"/>
              </a:spcAft>
            </a:pP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另一个也</a:t>
            </a:r>
            <a:r>
              <a:rPr lang="en-US" altLang="zh-CN" sz="3200" kern="0">
                <a:latin typeface="宋体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没有电</a:t>
            </a:r>
            <a:r>
              <a:rPr lang="en-US" altLang="zh-CN" sz="3200" kern="0">
                <a:latin typeface="宋体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。在</a:t>
            </a:r>
            <a:endParaRPr lang="en-US" altLang="zh-CN" sz="3200" kern="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ct val="0"/>
              </a:spcAft>
            </a:pP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图中画几匝电磁铁的绕线</a:t>
            </a:r>
            <a:endParaRPr lang="en-US" altLang="zh-CN" sz="3200" kern="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ct val="0"/>
              </a:spcAft>
            </a:pP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并将绿灯、红灯、电铃接</a:t>
            </a:r>
            <a:endParaRPr lang="en-US" altLang="zh-CN" sz="3200" kern="0"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ct val="0"/>
              </a:spcAft>
            </a:pPr>
            <a:r>
              <a:rPr lang="zh-CN" altLang="zh-CN" sz="3200" kern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入电路。</a:t>
            </a:r>
            <a:endParaRPr lang="zh-CN" altLang="zh-CN" sz="3200" kern="10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0E2193AD-4DB6-4213-8582-5983DFECD6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258928"/>
              </p:ext>
            </p:extLst>
          </p:nvPr>
        </p:nvGraphicFramePr>
        <p:xfrm>
          <a:off x="6604000" y="3047378"/>
          <a:ext cx="5067300" cy="3539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2" progId="Visio.Drawing.15">
                  <p:embed/>
                </p:oleObj>
              </mc:Choice>
              <mc:Fallback>
                <p:oleObj name="Visio" r:id="rId2" progId="Visio.Drawing.15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604000" y="3047378"/>
                        <a:ext cx="5067300" cy="35390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261600" y="115443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680185383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354" y="3545160"/>
            <a:ext cx="4557932" cy="3312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30" y="0"/>
            <a:ext cx="6391275" cy="3562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50607" y="3678086"/>
            <a:ext cx="44453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飞控中心”的工作人员启动点火按钮，搭载“嫦娥三号”的长征三号乙运载火箭腾空而起。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46660" y="1150073"/>
            <a:ext cx="2342491" cy="1499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点火系统是如何工作的？</a:t>
            </a:r>
          </a:p>
        </p:txBody>
      </p:sp>
    </p:spTree>
    <p:extLst>
      <p:ext uri="{BB962C8B-B14F-4D97-AF65-F5344CB8AC3E}">
        <p14:creationId xmlns:p14="http://schemas.microsoft.com/office/powerpoint/2010/main" val="37795952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9119" y="2522213"/>
            <a:ext cx="6808761" cy="4299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1" y="-4729"/>
            <a:ext cx="3392603" cy="256367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65362" y="636088"/>
            <a:ext cx="5527735" cy="760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低压开关系统是如何工作的？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581367" y="3794573"/>
            <a:ext cx="2335237" cy="1754327"/>
            <a:chOff x="-1" y="3849679"/>
            <a:chExt cx="2335237" cy="1754327"/>
          </a:xfrm>
        </p:grpSpPr>
        <p:sp>
          <p:nvSpPr>
            <p:cNvPr id="3" name="等腰三角形 2"/>
            <p:cNvSpPr/>
            <p:nvPr/>
          </p:nvSpPr>
          <p:spPr>
            <a:xfrm>
              <a:off x="-1" y="3849679"/>
              <a:ext cx="2335237" cy="1717589"/>
            </a:xfrm>
            <a:prstGeom prst="triangle">
              <a:avLst/>
            </a:prstGeom>
            <a:solidFill>
              <a:schemeClr val="accent4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4223" y="3960890"/>
              <a:ext cx="10008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！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6719" y="4957675"/>
              <a:ext cx="21685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高压危险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7833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0556" y="80258"/>
            <a:ext cx="5314376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一、认识电磁继电器</a:t>
            </a:r>
          </a:p>
        </p:txBody>
      </p:sp>
      <p:grpSp>
        <p:nvGrpSpPr>
          <p:cNvPr id="231" name="组合 230"/>
          <p:cNvGrpSpPr/>
          <p:nvPr/>
        </p:nvGrpSpPr>
        <p:grpSpPr>
          <a:xfrm>
            <a:off x="5341436" y="1148887"/>
            <a:ext cx="4491746" cy="2828138"/>
            <a:chOff x="3955147" y="1256077"/>
            <a:chExt cx="4491746" cy="2828138"/>
          </a:xfrm>
        </p:grpSpPr>
        <p:grpSp>
          <p:nvGrpSpPr>
            <p:cNvPr id="3" name="Group 2"/>
            <p:cNvGrpSpPr/>
            <p:nvPr/>
          </p:nvGrpSpPr>
          <p:grpSpPr>
            <a:xfrm>
              <a:off x="4482905" y="1256077"/>
              <a:ext cx="3963988" cy="2809879"/>
              <a:chOff x="0" y="-259"/>
              <a:chExt cx="2497" cy="1770"/>
            </a:xfrm>
          </p:grpSpPr>
          <p:sp>
            <p:nvSpPr>
              <p:cNvPr id="4" name="Rectangle 3"/>
              <p:cNvSpPr>
                <a:spLocks noChangeArrowheads="1"/>
              </p:cNvSpPr>
              <p:nvPr/>
            </p:nvSpPr>
            <p:spPr bwMode="auto">
              <a:xfrm>
                <a:off x="796" y="1125"/>
                <a:ext cx="303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5" name="Rectangle 4"/>
              <p:cNvSpPr>
                <a:spLocks noChangeArrowheads="1"/>
              </p:cNvSpPr>
              <p:nvPr/>
            </p:nvSpPr>
            <p:spPr bwMode="auto">
              <a:xfrm>
                <a:off x="1000" y="385"/>
                <a:ext cx="238" cy="38"/>
              </a:xfrm>
              <a:prstGeom prst="rect">
                <a:avLst/>
              </a:prstGeom>
              <a:solidFill>
                <a:srgbClr val="FF3399"/>
              </a:solidFill>
              <a:ln w="28575">
                <a:noFill/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0" y="371"/>
                <a:ext cx="999" cy="76"/>
              </a:xfrm>
              <a:prstGeom prst="rect">
                <a:avLst/>
              </a:prstGeom>
              <a:gradFill rotWithShape="0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40" name="Group 7"/>
              <p:cNvGrpSpPr/>
              <p:nvPr/>
            </p:nvGrpSpPr>
            <p:grpSpPr>
              <a:xfrm>
                <a:off x="0" y="264"/>
                <a:ext cx="1008" cy="941"/>
                <a:chExt cx="1008" cy="960"/>
              </a:xfrm>
            </p:grpSpPr>
            <p:grpSp>
              <p:nvGrpSpPr>
                <p:cNvPr id="42" name="Group 8"/>
                <p:cNvGrpSpPr/>
                <p:nvPr/>
              </p:nvGrpSpPr>
              <p:grpSpPr>
                <a:xfrm>
                  <a:off x="0" y="0"/>
                  <a:ext cx="1008" cy="960"/>
                  <a:chExt cx="1008" cy="960"/>
                </a:xfrm>
              </p:grpSpPr>
              <p:sp>
                <p:nvSpPr>
                  <p:cNvPr id="44" name="Line 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4" y="844"/>
                    <a:ext cx="0" cy="115"/>
                  </a:xfrm>
                  <a:prstGeom prst="line">
                    <a:avLst/>
                  </a:prstGeom>
                  <a:noFill/>
                  <a:ln w="28575">
                    <a:solidFill>
                      <a:srgbClr val="FF66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grpSp>
                <p:nvGrpSpPr>
                  <p:cNvPr id="45" name="Group 10"/>
                  <p:cNvGrpSpPr/>
                  <p:nvPr/>
                </p:nvGrpSpPr>
                <p:grpSpPr>
                  <a:xfrm>
                    <a:off x="0" y="0"/>
                    <a:ext cx="1008" cy="960"/>
                    <a:chExt cx="1008" cy="960"/>
                  </a:xfrm>
                </p:grpSpPr>
                <p:sp>
                  <p:nvSpPr>
                    <p:cNvPr id="46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7" y="759"/>
                      <a:ext cx="65" cy="4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grpSp>
                  <p:nvGrpSpPr>
                    <p:cNvPr id="47" name="Group 12"/>
                    <p:cNvGrpSpPr/>
                    <p:nvPr/>
                  </p:nvGrpSpPr>
                  <p:grpSpPr>
                    <a:xfrm>
                      <a:off x="123" y="632"/>
                      <a:ext cx="115" cy="115"/>
                      <a:chExt cx="115" cy="115"/>
                    </a:xfrm>
                  </p:grpSpPr>
                  <p:sp>
                    <p:nvSpPr>
                      <p:cNvPr id="59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0" y="0"/>
                        <a:ext cx="115" cy="77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 sz="3200">
                          <a:solidFill>
                            <a:srgbClr val="0000FF"/>
                          </a:solidFill>
                        </a:endParaRPr>
                      </a:p>
                    </p:txBody>
                  </p:sp>
                  <p:sp>
                    <p:nvSpPr>
                      <p:cNvPr id="60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0" y="77"/>
                        <a:ext cx="115" cy="38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 sz="3200">
                          <a:solidFill>
                            <a:srgbClr val="0000FF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48" name="Group 15"/>
                    <p:cNvGrpSpPr/>
                    <p:nvPr/>
                  </p:nvGrpSpPr>
                  <p:grpSpPr>
                    <a:xfrm>
                      <a:off x="117" y="392"/>
                      <a:ext cx="115" cy="228"/>
                      <a:chExt cx="144" cy="288"/>
                    </a:xfrm>
                  </p:grpSpPr>
                  <p:sp>
                    <p:nvSpPr>
                      <p:cNvPr id="54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0" y="96"/>
                        <a:ext cx="144" cy="48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 sz="3200">
                          <a:solidFill>
                            <a:srgbClr val="0000FF"/>
                          </a:solidFill>
                        </a:endParaRPr>
                      </a:p>
                    </p:txBody>
                  </p:sp>
                  <p:grpSp>
                    <p:nvGrpSpPr>
                      <p:cNvPr id="55" name="Group 17"/>
                      <p:cNvGrpSpPr/>
                      <p:nvPr/>
                    </p:nvGrpSpPr>
                    <p:grpSpPr>
                      <a:xfrm>
                        <a:off x="0" y="0"/>
                        <a:ext cx="144" cy="288"/>
                        <a:chExt cx="144" cy="288"/>
                      </a:xfrm>
                    </p:grpSpPr>
                    <p:sp>
                      <p:nvSpPr>
                        <p:cNvPr id="56" name="Line 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0" y="0"/>
                          <a:ext cx="144" cy="96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 sz="3200">
                            <a:solidFill>
                              <a:srgbClr val="0000FF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7" name="Line 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0" y="144"/>
                          <a:ext cx="144" cy="96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 sz="3200">
                            <a:solidFill>
                              <a:srgbClr val="0000FF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8" name="Line 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0" y="240"/>
                          <a:ext cx="144" cy="48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 sz="3200">
                            <a:solidFill>
                              <a:srgbClr val="0000FF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49" name="Line 2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27" y="354"/>
                      <a:ext cx="77" cy="3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sp>
                  <p:nvSpPr>
                    <p:cNvPr id="50" name="Line 2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1" y="176"/>
                      <a:ext cx="0" cy="192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sp>
                  <p:nvSpPr>
                    <p:cNvPr id="51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3" y="0"/>
                      <a:ext cx="81" cy="950"/>
                    </a:xfrm>
                    <a:prstGeom prst="rect">
                      <a:avLst/>
                    </a:prstGeom>
                    <a:solidFill>
                      <a:srgbClr val="0000FF">
                        <a:alpha val="50195"/>
                      </a:srgbClr>
                    </a:solidFill>
                    <a:ln w="9525">
                      <a:solidFill>
                        <a:srgbClr val="993366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sp>
                  <p:nvSpPr>
                    <p:cNvPr id="52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912"/>
                      <a:ext cx="1008" cy="48"/>
                    </a:xfrm>
                    <a:prstGeom prst="rect">
                      <a:avLst/>
                    </a:prstGeom>
                    <a:solidFill>
                      <a:srgbClr val="0000FF">
                        <a:alpha val="50195"/>
                      </a:srgbClr>
                    </a:solidFill>
                    <a:ln w="9525">
                      <a:solidFill>
                        <a:srgbClr val="993366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sp>
                  <p:nvSpPr>
                    <p:cNvPr id="53" name="Line 2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84" y="792"/>
                      <a:ext cx="0" cy="7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43" name="Oval 26"/>
                <p:cNvSpPr>
                  <a:spLocks noChangeArrowheads="1"/>
                </p:cNvSpPr>
                <p:nvPr/>
              </p:nvSpPr>
              <p:spPr bwMode="auto">
                <a:xfrm>
                  <a:off x="318" y="114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8" name="Group 28"/>
              <p:cNvGrpSpPr/>
              <p:nvPr/>
            </p:nvGrpSpPr>
            <p:grpSpPr>
              <a:xfrm>
                <a:off x="1440" y="401"/>
                <a:ext cx="1057" cy="803"/>
                <a:chOff x="0" y="-191"/>
                <a:chExt cx="1057" cy="820"/>
              </a:xfrm>
            </p:grpSpPr>
            <p:sp>
              <p:nvSpPr>
                <p:cNvPr id="38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9" name="Line 30"/>
                <p:cNvSpPr>
                  <a:spLocks noChangeShapeType="1"/>
                </p:cNvSpPr>
                <p:nvPr/>
              </p:nvSpPr>
              <p:spPr bwMode="auto">
                <a:xfrm>
                  <a:off x="0" y="232"/>
                  <a:ext cx="413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49" name="Line 30"/>
                <p:cNvSpPr>
                  <a:spLocks noChangeShapeType="1"/>
                </p:cNvSpPr>
                <p:nvPr/>
              </p:nvSpPr>
              <p:spPr bwMode="auto">
                <a:xfrm>
                  <a:off x="221" y="-191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15" name="Line 30"/>
                <p:cNvSpPr>
                  <a:spLocks noChangeShapeType="1"/>
                </p:cNvSpPr>
                <p:nvPr/>
              </p:nvSpPr>
              <p:spPr bwMode="auto">
                <a:xfrm>
                  <a:off x="865" y="-178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17" name="Line 30"/>
                <p:cNvSpPr>
                  <a:spLocks noChangeShapeType="1"/>
                </p:cNvSpPr>
                <p:nvPr/>
              </p:nvSpPr>
              <p:spPr bwMode="auto">
                <a:xfrm>
                  <a:off x="394" y="-191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18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417" y="230"/>
                  <a:ext cx="0" cy="39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19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1049" y="-181"/>
                  <a:ext cx="0" cy="80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</p:grpSp>
          <p:sp>
            <p:nvSpPr>
              <p:cNvPr id="9" name="Line 31"/>
              <p:cNvSpPr>
                <a:spLocks noChangeShapeType="1"/>
              </p:cNvSpPr>
              <p:nvPr/>
            </p:nvSpPr>
            <p:spPr bwMode="auto">
              <a:xfrm flipH="1" flipV="1">
                <a:off x="1458" y="0"/>
                <a:ext cx="0" cy="23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10" name="Rectangle 32"/>
              <p:cNvSpPr>
                <a:spLocks noChangeArrowheads="1"/>
              </p:cNvSpPr>
              <p:nvPr/>
            </p:nvSpPr>
            <p:spPr bwMode="auto">
              <a:xfrm>
                <a:off x="1422" y="274"/>
                <a:ext cx="62" cy="70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11" name="Rectangle 33"/>
              <p:cNvSpPr>
                <a:spLocks noChangeArrowheads="1"/>
              </p:cNvSpPr>
              <p:nvPr/>
            </p:nvSpPr>
            <p:spPr bwMode="auto">
              <a:xfrm>
                <a:off x="1416" y="541"/>
                <a:ext cx="61" cy="69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12" name="Rectangle 34"/>
              <p:cNvSpPr>
                <a:spLocks noChangeArrowheads="1"/>
              </p:cNvSpPr>
              <p:nvPr/>
            </p:nvSpPr>
            <p:spPr bwMode="auto">
              <a:xfrm>
                <a:off x="1238" y="368"/>
                <a:ext cx="423" cy="70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13" name="Rectangle 35"/>
              <p:cNvSpPr>
                <a:spLocks noChangeArrowheads="1"/>
              </p:cNvSpPr>
              <p:nvPr/>
            </p:nvSpPr>
            <p:spPr bwMode="auto">
              <a:xfrm>
                <a:off x="1422" y="417"/>
                <a:ext cx="62" cy="69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14" name="Rectangle 36"/>
              <p:cNvSpPr>
                <a:spLocks noChangeArrowheads="1"/>
              </p:cNvSpPr>
              <p:nvPr/>
            </p:nvSpPr>
            <p:spPr bwMode="auto">
              <a:xfrm>
                <a:off x="1356" y="599"/>
                <a:ext cx="174" cy="55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15" name="Group 37"/>
              <p:cNvGrpSpPr/>
              <p:nvPr/>
            </p:nvGrpSpPr>
            <p:grpSpPr>
              <a:xfrm>
                <a:off x="1362" y="238"/>
                <a:ext cx="174" cy="128"/>
                <a:chExt cx="174" cy="130"/>
              </a:xfrm>
            </p:grpSpPr>
            <p:sp>
              <p:nvSpPr>
                <p:cNvPr id="36" name="Rectangle 38"/>
                <p:cNvSpPr>
                  <a:spLocks noChangeArrowheads="1"/>
                </p:cNvSpPr>
                <p:nvPr/>
              </p:nvSpPr>
              <p:spPr bwMode="auto">
                <a:xfrm>
                  <a:off x="60" y="60"/>
                  <a:ext cx="62" cy="70"/>
                </a:xfrm>
                <a:prstGeom prst="rect">
                  <a:avLst/>
                </a:prstGeom>
                <a:solidFill>
                  <a:srgbClr val="FF00FF"/>
                </a:solidFill>
                <a:ln w="12700">
                  <a:solidFill>
                    <a:srgbClr val="8000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7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74" cy="56"/>
                </a:xfrm>
                <a:prstGeom prst="rect">
                  <a:avLst/>
                </a:prstGeom>
                <a:solidFill>
                  <a:srgbClr val="FF00FF"/>
                </a:solidFill>
                <a:ln w="12700">
                  <a:solidFill>
                    <a:srgbClr val="8000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</p:grpSp>
          <p:sp>
            <p:nvSpPr>
              <p:cNvPr id="16" name="Line 40"/>
              <p:cNvSpPr>
                <a:spLocks noChangeShapeType="1"/>
              </p:cNvSpPr>
              <p:nvPr/>
            </p:nvSpPr>
            <p:spPr bwMode="auto">
              <a:xfrm>
                <a:off x="1458" y="10"/>
                <a:ext cx="39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18" name="Group 42"/>
              <p:cNvGrpSpPr/>
              <p:nvPr/>
            </p:nvGrpSpPr>
            <p:grpSpPr>
              <a:xfrm>
                <a:off x="480" y="519"/>
                <a:ext cx="691" cy="992"/>
                <a:chExt cx="691" cy="1014"/>
              </a:xfrm>
            </p:grpSpPr>
            <p:sp>
              <p:nvSpPr>
                <p:cNvPr id="19" name="Rectangle 43"/>
                <p:cNvSpPr>
                  <a:spLocks noChangeArrowheads="1"/>
                </p:cNvSpPr>
                <p:nvPr/>
              </p:nvSpPr>
              <p:spPr bwMode="auto">
                <a:xfrm>
                  <a:off x="95" y="125"/>
                  <a:ext cx="289" cy="408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00"/>
                    </a:gs>
                    <a:gs pos="100000">
                      <a:srgbClr val="3B3B00"/>
                    </a:gs>
                  </a:gsLst>
                  <a:lin ang="0" scaled="1"/>
                </a:gradFill>
                <a:ln w="38100">
                  <a:solidFill>
                    <a:srgbClr val="99CC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0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87"/>
                  <a:ext cx="461" cy="3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1905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/>
                  <a:endParaRPr lang="zh-CN" altLang="en-US" sz="3200">
                    <a:solidFill>
                      <a:srgbClr val="0000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1" name="Rectangle 45"/>
                <p:cNvSpPr>
                  <a:spLocks noChangeArrowheads="1"/>
                </p:cNvSpPr>
                <p:nvPr/>
              </p:nvSpPr>
              <p:spPr bwMode="auto">
                <a:xfrm>
                  <a:off x="19" y="533"/>
                  <a:ext cx="461" cy="3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1905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2" name="Rectangle 46"/>
                <p:cNvSpPr>
                  <a:spLocks noChangeArrowheads="1"/>
                </p:cNvSpPr>
                <p:nvPr/>
              </p:nvSpPr>
              <p:spPr bwMode="auto">
                <a:xfrm>
                  <a:off x="116" y="571"/>
                  <a:ext cx="230" cy="7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9525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3" name="Rectangle 47"/>
                <p:cNvSpPr>
                  <a:spLocks noChangeArrowheads="1"/>
                </p:cNvSpPr>
                <p:nvPr/>
              </p:nvSpPr>
              <p:spPr bwMode="auto">
                <a:xfrm>
                  <a:off x="108" y="0"/>
                  <a:ext cx="231" cy="7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9525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grpSp>
              <p:nvGrpSpPr>
                <p:cNvPr id="24" name="Group 48"/>
                <p:cNvGrpSpPr/>
                <p:nvPr/>
              </p:nvGrpSpPr>
              <p:grpSpPr>
                <a:xfrm>
                  <a:off x="95" y="350"/>
                  <a:ext cx="307" cy="96"/>
                  <a:chExt cx="384" cy="96"/>
                </a:xfrm>
              </p:grpSpPr>
              <p:sp>
                <p:nvSpPr>
                  <p:cNvPr id="33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sp>
                <p:nvSpPr>
                  <p:cNvPr id="34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0" y="48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sp>
                <p:nvSpPr>
                  <p:cNvPr id="35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0" y="96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</p:grpSp>
            <p:sp>
              <p:nvSpPr>
                <p:cNvPr id="25" name="Line 52"/>
                <p:cNvSpPr>
                  <a:spLocks noChangeShapeType="1"/>
                </p:cNvSpPr>
                <p:nvPr/>
              </p:nvSpPr>
              <p:spPr bwMode="auto">
                <a:xfrm>
                  <a:off x="384" y="203"/>
                  <a:ext cx="307" cy="0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6" name="Line 53"/>
                <p:cNvSpPr>
                  <a:spLocks noChangeShapeType="1"/>
                </p:cNvSpPr>
                <p:nvPr/>
              </p:nvSpPr>
              <p:spPr bwMode="auto">
                <a:xfrm flipH="1">
                  <a:off x="576" y="461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7" name="Line 54"/>
                <p:cNvSpPr>
                  <a:spLocks noChangeShapeType="1"/>
                </p:cNvSpPr>
                <p:nvPr/>
              </p:nvSpPr>
              <p:spPr bwMode="auto">
                <a:xfrm>
                  <a:off x="96" y="461"/>
                  <a:ext cx="480" cy="0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grpSp>
              <p:nvGrpSpPr>
                <p:cNvPr id="28" name="Group 55"/>
                <p:cNvGrpSpPr/>
                <p:nvPr/>
              </p:nvGrpSpPr>
              <p:grpSpPr>
                <a:xfrm>
                  <a:off x="95" y="235"/>
                  <a:ext cx="307" cy="96"/>
                  <a:chExt cx="384" cy="96"/>
                </a:xfrm>
              </p:grpSpPr>
              <p:sp>
                <p:nvSpPr>
                  <p:cNvPr id="30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sp>
                <p:nvSpPr>
                  <p:cNvPr id="31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0" y="48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sp>
                <p:nvSpPr>
                  <p:cNvPr id="32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0" y="96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</p:grpSp>
            <p:sp>
              <p:nvSpPr>
                <p:cNvPr id="29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690" y="203"/>
                  <a:ext cx="0" cy="811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</p:grpSp>
          <p:sp>
            <p:nvSpPr>
              <p:cNvPr id="226" name="Rectangle 3"/>
              <p:cNvSpPr>
                <a:spLocks noChangeArrowheads="1"/>
              </p:cNvSpPr>
              <p:nvPr/>
            </p:nvSpPr>
            <p:spPr bwMode="auto">
              <a:xfrm>
                <a:off x="1158" y="1125"/>
                <a:ext cx="289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227" name="Rectangle 3"/>
              <p:cNvSpPr>
                <a:spLocks noChangeArrowheads="1"/>
              </p:cNvSpPr>
              <p:nvPr/>
            </p:nvSpPr>
            <p:spPr bwMode="auto">
              <a:xfrm>
                <a:off x="1821" y="-259"/>
                <a:ext cx="289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228" name="Rectangle 3"/>
              <p:cNvSpPr>
                <a:spLocks noChangeArrowheads="1"/>
              </p:cNvSpPr>
              <p:nvPr/>
            </p:nvSpPr>
            <p:spPr bwMode="auto">
              <a:xfrm>
                <a:off x="1842" y="386"/>
                <a:ext cx="303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D</a:t>
                </a:r>
              </a:p>
            </p:txBody>
          </p:sp>
          <p:sp>
            <p:nvSpPr>
              <p:cNvPr id="229" name="Rectangle 3"/>
              <p:cNvSpPr>
                <a:spLocks noChangeArrowheads="1"/>
              </p:cNvSpPr>
              <p:nvPr/>
            </p:nvSpPr>
            <p:spPr bwMode="auto">
              <a:xfrm>
                <a:off x="1857" y="707"/>
                <a:ext cx="274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E</a:t>
                </a:r>
              </a:p>
            </p:txBody>
          </p:sp>
        </p:grpSp>
        <p:cxnSp>
          <p:nvCxnSpPr>
            <p:cNvPr id="62" name="直接连接符 61"/>
            <p:cNvCxnSpPr/>
            <p:nvPr/>
          </p:nvCxnSpPr>
          <p:spPr>
            <a:xfrm>
              <a:off x="5133026" y="3803489"/>
              <a:ext cx="1036442" cy="37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4058333" y="4065957"/>
              <a:ext cx="2292876" cy="795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053571" y="3800062"/>
              <a:ext cx="846094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3955147" y="3909353"/>
              <a:ext cx="223406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992808" y="3967641"/>
              <a:ext cx="146903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4069556" y="3800475"/>
              <a:ext cx="1109" cy="97903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4069870" y="3979069"/>
              <a:ext cx="1587" cy="105146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/>
            <p:cNvSpPr/>
            <p:nvPr/>
          </p:nvSpPr>
          <p:spPr>
            <a:xfrm>
              <a:off x="4874264" y="3777202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cxnSp>
          <p:nvCxnSpPr>
            <p:cNvPr id="89" name="直接连接符 88"/>
            <p:cNvCxnSpPr>
              <a:stCxn id="88" idx="2"/>
            </p:cNvCxnSpPr>
            <p:nvPr/>
          </p:nvCxnSpPr>
          <p:spPr>
            <a:xfrm flipV="1">
              <a:off x="4874264" y="3697306"/>
              <a:ext cx="283268" cy="102756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椭圆 149"/>
            <p:cNvSpPr/>
            <p:nvPr/>
          </p:nvSpPr>
          <p:spPr>
            <a:xfrm>
              <a:off x="7707118" y="2104673"/>
              <a:ext cx="434975" cy="43497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M</a:t>
              </a:r>
              <a:r>
                <a:rPr lang="en-US" altLang="zh-CN" sz="3200">
                  <a:solidFill>
                    <a:srgbClr val="0000FF"/>
                  </a:solidFill>
                </a:rPr>
                <a:t> </a:t>
              </a:r>
            </a:p>
          </p:txBody>
        </p:sp>
        <p:sp>
          <p:nvSpPr>
            <p:cNvPr id="151" name="椭圆 150"/>
            <p:cNvSpPr/>
            <p:nvPr/>
          </p:nvSpPr>
          <p:spPr>
            <a:xfrm>
              <a:off x="7410336" y="1660848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7421405" y="2278696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7407469" y="2938691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20" name="Line 30"/>
            <p:cNvSpPr>
              <a:spLocks noChangeShapeType="1"/>
            </p:cNvSpPr>
            <p:nvPr/>
          </p:nvSpPr>
          <p:spPr bwMode="auto">
            <a:xfrm>
              <a:off x="7430328" y="3571949"/>
              <a:ext cx="304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7702673" y="3555763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22" name="Line 30"/>
            <p:cNvSpPr>
              <a:spLocks noChangeShapeType="1"/>
            </p:cNvSpPr>
            <p:nvPr/>
          </p:nvSpPr>
          <p:spPr bwMode="auto">
            <a:xfrm>
              <a:off x="8142093" y="3564619"/>
              <a:ext cx="304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23" name="椭圆 222"/>
            <p:cNvSpPr/>
            <p:nvPr/>
          </p:nvSpPr>
          <p:spPr>
            <a:xfrm>
              <a:off x="8128829" y="3549089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6136445" y="3695765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25" name="椭圆 224"/>
            <p:cNvSpPr/>
            <p:nvPr/>
          </p:nvSpPr>
          <p:spPr>
            <a:xfrm>
              <a:off x="6311705" y="3695765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4141371" y="2664087"/>
            <a:ext cx="2640636" cy="584775"/>
            <a:chOff x="2617371" y="2664086"/>
            <a:chExt cx="2640636" cy="584775"/>
          </a:xfrm>
        </p:grpSpPr>
        <p:sp>
          <p:nvSpPr>
            <p:cNvPr id="230" name="Rectangle 3"/>
            <p:cNvSpPr>
              <a:spLocks noChangeArrowheads="1"/>
            </p:cNvSpPr>
            <p:nvPr/>
          </p:nvSpPr>
          <p:spPr bwMode="auto">
            <a:xfrm>
              <a:off x="2617371" y="2664086"/>
              <a:ext cx="146734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电磁铁</a:t>
              </a:r>
              <a:endPara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233" name="直接箭头连接符 232"/>
            <p:cNvCxnSpPr>
              <a:stCxn id="230" idx="3"/>
              <a:endCxn id="19" idx="1"/>
            </p:cNvCxnSpPr>
            <p:nvPr/>
          </p:nvCxnSpPr>
          <p:spPr>
            <a:xfrm flipV="1">
              <a:off x="4084719" y="2894919"/>
              <a:ext cx="1173288" cy="6155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9" name="组合 238"/>
          <p:cNvGrpSpPr/>
          <p:nvPr/>
        </p:nvGrpSpPr>
        <p:grpSpPr>
          <a:xfrm>
            <a:off x="5783064" y="1137711"/>
            <a:ext cx="1134287" cy="1011302"/>
            <a:chOff x="4730245" y="2508175"/>
            <a:chExt cx="1134287" cy="1011302"/>
          </a:xfrm>
        </p:grpSpPr>
        <p:sp>
          <p:nvSpPr>
            <p:cNvPr id="240" name="Rectangle 3"/>
            <p:cNvSpPr>
              <a:spLocks noChangeArrowheads="1"/>
            </p:cNvSpPr>
            <p:nvPr/>
          </p:nvSpPr>
          <p:spPr bwMode="auto">
            <a:xfrm>
              <a:off x="4730245" y="2508175"/>
              <a:ext cx="113428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衔铁</a:t>
              </a:r>
              <a:endPara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241" name="直接箭头连接符 240"/>
            <p:cNvCxnSpPr>
              <a:endCxn id="6" idx="0"/>
            </p:cNvCxnSpPr>
            <p:nvPr/>
          </p:nvCxnSpPr>
          <p:spPr>
            <a:xfrm>
              <a:off x="5410492" y="3002360"/>
              <a:ext cx="198841" cy="51711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4" name="组合 243"/>
          <p:cNvGrpSpPr/>
          <p:nvPr/>
        </p:nvGrpSpPr>
        <p:grpSpPr>
          <a:xfrm>
            <a:off x="4545201" y="1790300"/>
            <a:ext cx="1525606" cy="798835"/>
            <a:chOff x="4621501" y="2785179"/>
            <a:chExt cx="1525606" cy="798835"/>
          </a:xfrm>
        </p:grpSpPr>
        <p:sp>
          <p:nvSpPr>
            <p:cNvPr id="245" name="Rectangle 3"/>
            <p:cNvSpPr>
              <a:spLocks noChangeArrowheads="1"/>
            </p:cNvSpPr>
            <p:nvPr/>
          </p:nvSpPr>
          <p:spPr bwMode="auto">
            <a:xfrm>
              <a:off x="4621501" y="2785179"/>
              <a:ext cx="113428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弹簧</a:t>
              </a:r>
              <a:endPara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246" name="直接箭头连接符 245"/>
            <p:cNvCxnSpPr>
              <a:endCxn id="49" idx="0"/>
            </p:cNvCxnSpPr>
            <p:nvPr/>
          </p:nvCxnSpPr>
          <p:spPr>
            <a:xfrm>
              <a:off x="5439868" y="3234504"/>
              <a:ext cx="707239" cy="34951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2" name="组合 271"/>
          <p:cNvGrpSpPr/>
          <p:nvPr/>
        </p:nvGrpSpPr>
        <p:grpSpPr>
          <a:xfrm>
            <a:off x="8298070" y="1271391"/>
            <a:ext cx="2633963" cy="1283230"/>
            <a:chOff x="6774069" y="1271390"/>
            <a:chExt cx="2633963" cy="1283230"/>
          </a:xfrm>
        </p:grpSpPr>
        <p:grpSp>
          <p:nvGrpSpPr>
            <p:cNvPr id="249" name="组合 248"/>
            <p:cNvGrpSpPr/>
            <p:nvPr/>
          </p:nvGrpSpPr>
          <p:grpSpPr>
            <a:xfrm>
              <a:off x="6783594" y="1271390"/>
              <a:ext cx="2624438" cy="710251"/>
              <a:chOff x="3817274" y="3009226"/>
              <a:chExt cx="2624438" cy="710251"/>
            </a:xfrm>
          </p:grpSpPr>
          <p:sp>
            <p:nvSpPr>
              <p:cNvPr id="250" name="Rectangle 3"/>
              <p:cNvSpPr>
                <a:spLocks noChangeArrowheads="1"/>
              </p:cNvSpPr>
              <p:nvPr/>
            </p:nvSpPr>
            <p:spPr bwMode="auto">
              <a:xfrm>
                <a:off x="4969756" y="3009226"/>
                <a:ext cx="14719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zh-CN" altLang="en-US" sz="3200" b="1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静触点</a:t>
                </a:r>
                <a:endParaRPr lang="en-US" altLang="zh-CN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cxnSp>
            <p:nvCxnSpPr>
              <p:cNvPr id="251" name="直接箭头连接符 250"/>
              <p:cNvCxnSpPr>
                <a:endCxn id="37" idx="3"/>
              </p:cNvCxnSpPr>
              <p:nvPr/>
            </p:nvCxnSpPr>
            <p:spPr>
              <a:xfrm flipH="1">
                <a:off x="3817274" y="3313761"/>
                <a:ext cx="1142596" cy="405716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4" name="直接箭头连接符 253"/>
            <p:cNvCxnSpPr>
              <a:endCxn id="14" idx="3"/>
            </p:cNvCxnSpPr>
            <p:nvPr/>
          </p:nvCxnSpPr>
          <p:spPr>
            <a:xfrm flipH="1">
              <a:off x="6774069" y="1612194"/>
              <a:ext cx="1128712" cy="94242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9" name="组合 258"/>
          <p:cNvGrpSpPr/>
          <p:nvPr/>
        </p:nvGrpSpPr>
        <p:grpSpPr>
          <a:xfrm>
            <a:off x="6724856" y="1137657"/>
            <a:ext cx="1444247" cy="1011302"/>
            <a:chOff x="4420285" y="2508175"/>
            <a:chExt cx="1444247" cy="1011302"/>
          </a:xfrm>
        </p:grpSpPr>
        <p:sp>
          <p:nvSpPr>
            <p:cNvPr id="260" name="Rectangle 3"/>
            <p:cNvSpPr>
              <a:spLocks noChangeArrowheads="1"/>
            </p:cNvSpPr>
            <p:nvPr/>
          </p:nvSpPr>
          <p:spPr bwMode="auto">
            <a:xfrm>
              <a:off x="4420285" y="2508175"/>
              <a:ext cx="144424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动触点</a:t>
              </a:r>
              <a:endPara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261" name="直接箭头连接符 260"/>
            <p:cNvCxnSpPr/>
            <p:nvPr/>
          </p:nvCxnSpPr>
          <p:spPr>
            <a:xfrm>
              <a:off x="5410492" y="3002360"/>
              <a:ext cx="198841" cy="51711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2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814287" y="1239198"/>
            <a:ext cx="3879768" cy="5847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机械结构及其作用</a:t>
            </a:r>
          </a:p>
        </p:txBody>
      </p:sp>
      <p:sp>
        <p:nvSpPr>
          <p:cNvPr id="264" name="Text Box 76"/>
          <p:cNvSpPr txBox="1">
            <a:spLocks noChangeArrowheads="1"/>
          </p:cNvSpPr>
          <p:nvPr/>
        </p:nvSpPr>
        <p:spPr bwMode="auto">
          <a:xfrm>
            <a:off x="2673263" y="4284040"/>
            <a:ext cx="7741441" cy="5847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电磁铁：通电时产生磁性，吸下衔铁</a:t>
            </a:r>
          </a:p>
        </p:txBody>
      </p:sp>
      <p:sp>
        <p:nvSpPr>
          <p:cNvPr id="265" name="Text Box 77"/>
          <p:cNvSpPr txBox="1">
            <a:spLocks noChangeArrowheads="1"/>
          </p:cNvSpPr>
          <p:nvPr/>
        </p:nvSpPr>
        <p:spPr bwMode="auto">
          <a:xfrm>
            <a:off x="2673263" y="4901842"/>
            <a:ext cx="9281535" cy="5847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衔铁：和动触点连在一起，带动动触点上下运动</a:t>
            </a:r>
          </a:p>
        </p:txBody>
      </p:sp>
      <p:sp>
        <p:nvSpPr>
          <p:cNvPr id="266" name="Text Box 78"/>
          <p:cNvSpPr txBox="1">
            <a:spLocks noChangeArrowheads="1"/>
          </p:cNvSpPr>
          <p:nvPr/>
        </p:nvSpPr>
        <p:spPr bwMode="auto">
          <a:xfrm>
            <a:off x="2673263" y="5519644"/>
            <a:ext cx="9439569" cy="5847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弹簧：电磁铁磁性消失时，带动衔铁弹离电磁铁</a:t>
            </a:r>
          </a:p>
        </p:txBody>
      </p:sp>
      <p:sp>
        <p:nvSpPr>
          <p:cNvPr id="267" name="Text Box 79"/>
          <p:cNvSpPr txBox="1">
            <a:spLocks noChangeArrowheads="1"/>
          </p:cNvSpPr>
          <p:nvPr/>
        </p:nvSpPr>
        <p:spPr bwMode="auto">
          <a:xfrm>
            <a:off x="2673263" y="6137446"/>
            <a:ext cx="7198952" cy="5847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触点：相当于被控制电路的开关</a:t>
            </a:r>
          </a:p>
        </p:txBody>
      </p:sp>
      <p:grpSp>
        <p:nvGrpSpPr>
          <p:cNvPr id="273" name="组合 272"/>
          <p:cNvGrpSpPr/>
          <p:nvPr/>
        </p:nvGrpSpPr>
        <p:grpSpPr>
          <a:xfrm>
            <a:off x="3184668" y="3587609"/>
            <a:ext cx="2156769" cy="584775"/>
            <a:chOff x="2653888" y="2664108"/>
            <a:chExt cx="2156769" cy="584775"/>
          </a:xfrm>
        </p:grpSpPr>
        <p:sp>
          <p:nvSpPr>
            <p:cNvPr id="274" name="Rectangle 3"/>
            <p:cNvSpPr>
              <a:spLocks noChangeArrowheads="1"/>
            </p:cNvSpPr>
            <p:nvPr/>
          </p:nvSpPr>
          <p:spPr bwMode="auto">
            <a:xfrm>
              <a:off x="2653888" y="2664108"/>
              <a:ext cx="187071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低压电源</a:t>
              </a:r>
              <a:endPara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275" name="直接箭头连接符 274"/>
            <p:cNvCxnSpPr/>
            <p:nvPr/>
          </p:nvCxnSpPr>
          <p:spPr>
            <a:xfrm>
              <a:off x="4462001" y="2912715"/>
              <a:ext cx="348656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/>
          <p:cNvGrpSpPr/>
          <p:nvPr/>
        </p:nvGrpSpPr>
        <p:grpSpPr>
          <a:xfrm>
            <a:off x="8622422" y="3477792"/>
            <a:ext cx="2069349" cy="877235"/>
            <a:chOff x="3092995" y="2371648"/>
            <a:chExt cx="2069349" cy="877235"/>
          </a:xfrm>
        </p:grpSpPr>
        <p:sp>
          <p:nvSpPr>
            <p:cNvPr id="279" name="Rectangle 3"/>
            <p:cNvSpPr>
              <a:spLocks noChangeArrowheads="1"/>
            </p:cNvSpPr>
            <p:nvPr/>
          </p:nvSpPr>
          <p:spPr bwMode="auto">
            <a:xfrm>
              <a:off x="3092995" y="2664108"/>
              <a:ext cx="206934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高压电源</a:t>
              </a:r>
              <a:endPara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280" name="直接箭头连接符 279"/>
            <p:cNvCxnSpPr>
              <a:stCxn id="279" idx="0"/>
            </p:cNvCxnSpPr>
            <p:nvPr/>
          </p:nvCxnSpPr>
          <p:spPr>
            <a:xfrm flipH="1" flipV="1">
              <a:off x="3808798" y="2371648"/>
              <a:ext cx="318872" cy="29246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66703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2" nodeType="after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3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/>
      <p:bldP spid="265" grpId="1"/>
      <p:bldP spid="266" grpId="2"/>
      <p:bldP spid="267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3227815" y="1571230"/>
            <a:ext cx="502305" cy="304698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 algn="ctr"/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低压控制电路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178842" y="1490568"/>
            <a:ext cx="4491746" cy="2618587"/>
            <a:chOff x="3955147" y="1465628"/>
            <a:chExt cx="4491746" cy="2618587"/>
          </a:xfrm>
        </p:grpSpPr>
        <p:grpSp>
          <p:nvGrpSpPr>
            <p:cNvPr id="4" name="Group 2"/>
            <p:cNvGrpSpPr/>
            <p:nvPr/>
          </p:nvGrpSpPr>
          <p:grpSpPr>
            <a:xfrm>
              <a:off x="4482905" y="1465628"/>
              <a:ext cx="3963988" cy="2600328"/>
              <a:chOff x="0" y="-127"/>
              <a:chExt cx="2497" cy="1638"/>
            </a:xfrm>
          </p:grpSpPr>
          <p:sp>
            <p:nvSpPr>
              <p:cNvPr id="24" name="Rectangle 3"/>
              <p:cNvSpPr>
                <a:spLocks noChangeArrowheads="1"/>
              </p:cNvSpPr>
              <p:nvPr/>
            </p:nvSpPr>
            <p:spPr bwMode="auto">
              <a:xfrm>
                <a:off x="837" y="1125"/>
                <a:ext cx="25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24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25" name="Rectangle 4"/>
              <p:cNvSpPr>
                <a:spLocks noChangeArrowheads="1"/>
              </p:cNvSpPr>
              <p:nvPr/>
            </p:nvSpPr>
            <p:spPr bwMode="auto">
              <a:xfrm>
                <a:off x="1000" y="385"/>
                <a:ext cx="238" cy="38"/>
              </a:xfrm>
              <a:prstGeom prst="rect">
                <a:avLst/>
              </a:prstGeom>
              <a:solidFill>
                <a:srgbClr val="FF3399"/>
              </a:solidFill>
              <a:ln w="28575">
                <a:noFill/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Rectangle 5"/>
              <p:cNvSpPr>
                <a:spLocks noChangeArrowheads="1"/>
              </p:cNvSpPr>
              <p:nvPr/>
            </p:nvSpPr>
            <p:spPr bwMode="auto">
              <a:xfrm>
                <a:off x="0" y="371"/>
                <a:ext cx="999" cy="76"/>
              </a:xfrm>
              <a:prstGeom prst="rect">
                <a:avLst/>
              </a:prstGeom>
              <a:gradFill rotWithShape="0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7" name="Group 7"/>
              <p:cNvGrpSpPr/>
              <p:nvPr/>
            </p:nvGrpSpPr>
            <p:grpSpPr>
              <a:xfrm>
                <a:off x="0" y="264"/>
                <a:ext cx="1008" cy="941"/>
                <a:chExt cx="1008" cy="960"/>
              </a:xfrm>
            </p:grpSpPr>
            <p:grpSp>
              <p:nvGrpSpPr>
                <p:cNvPr id="68" name="Group 8"/>
                <p:cNvGrpSpPr/>
                <p:nvPr/>
              </p:nvGrpSpPr>
              <p:grpSpPr>
                <a:xfrm>
                  <a:off x="0" y="0"/>
                  <a:ext cx="1008" cy="960"/>
                  <a:chExt cx="1008" cy="960"/>
                </a:xfrm>
              </p:grpSpPr>
              <p:sp>
                <p:nvSpPr>
                  <p:cNvPr id="70" name="Line 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4" y="844"/>
                    <a:ext cx="0" cy="115"/>
                  </a:xfrm>
                  <a:prstGeom prst="line">
                    <a:avLst/>
                  </a:prstGeom>
                  <a:noFill/>
                  <a:ln w="28575">
                    <a:solidFill>
                      <a:srgbClr val="FF66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71" name="Group 10"/>
                  <p:cNvGrpSpPr/>
                  <p:nvPr/>
                </p:nvGrpSpPr>
                <p:grpSpPr>
                  <a:xfrm>
                    <a:off x="0" y="0"/>
                    <a:ext cx="1008" cy="960"/>
                    <a:chExt cx="1008" cy="960"/>
                  </a:xfrm>
                </p:grpSpPr>
                <p:sp>
                  <p:nvSpPr>
                    <p:cNvPr id="72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7" y="759"/>
                      <a:ext cx="65" cy="4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grpSp>
                  <p:nvGrpSpPr>
                    <p:cNvPr id="73" name="Group 12"/>
                    <p:cNvGrpSpPr/>
                    <p:nvPr/>
                  </p:nvGrpSpPr>
                  <p:grpSpPr>
                    <a:xfrm>
                      <a:off x="123" y="632"/>
                      <a:ext cx="115" cy="115"/>
                      <a:chExt cx="115" cy="115"/>
                    </a:xfrm>
                  </p:grpSpPr>
                  <p:sp>
                    <p:nvSpPr>
                      <p:cNvPr id="85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0" y="0"/>
                        <a:ext cx="115" cy="77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86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0" y="77"/>
                        <a:ext cx="115" cy="38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74" name="Group 15"/>
                    <p:cNvGrpSpPr/>
                    <p:nvPr/>
                  </p:nvGrpSpPr>
                  <p:grpSpPr>
                    <a:xfrm>
                      <a:off x="117" y="392"/>
                      <a:ext cx="115" cy="228"/>
                      <a:chExt cx="144" cy="288"/>
                    </a:xfrm>
                  </p:grpSpPr>
                  <p:sp>
                    <p:nvSpPr>
                      <p:cNvPr id="80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0" y="96"/>
                        <a:ext cx="144" cy="48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81" name="Group 17"/>
                      <p:cNvGrpSpPr/>
                      <p:nvPr/>
                    </p:nvGrpSpPr>
                    <p:grpSpPr>
                      <a:xfrm>
                        <a:off x="0" y="0"/>
                        <a:ext cx="144" cy="288"/>
                        <a:chExt cx="144" cy="288"/>
                      </a:xfrm>
                    </p:grpSpPr>
                    <p:sp>
                      <p:nvSpPr>
                        <p:cNvPr id="82" name="Line 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0" y="0"/>
                          <a:ext cx="144" cy="96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" name="Line 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0" y="144"/>
                          <a:ext cx="144" cy="96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4" name="Line 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0" y="240"/>
                          <a:ext cx="144" cy="48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75" name="Line 2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27" y="354"/>
                      <a:ext cx="77" cy="3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76" name="Line 2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1" y="176"/>
                      <a:ext cx="0" cy="192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77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3" y="0"/>
                      <a:ext cx="81" cy="950"/>
                    </a:xfrm>
                    <a:prstGeom prst="rect">
                      <a:avLst/>
                    </a:prstGeom>
                    <a:solidFill>
                      <a:srgbClr val="0000FF">
                        <a:alpha val="50195"/>
                      </a:srgbClr>
                    </a:solidFill>
                    <a:ln w="9525">
                      <a:solidFill>
                        <a:srgbClr val="993366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78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912"/>
                      <a:ext cx="1008" cy="48"/>
                    </a:xfrm>
                    <a:prstGeom prst="rect">
                      <a:avLst/>
                    </a:prstGeom>
                    <a:solidFill>
                      <a:srgbClr val="0000FF">
                        <a:alpha val="50195"/>
                      </a:srgbClr>
                    </a:solidFill>
                    <a:ln w="9525">
                      <a:solidFill>
                        <a:srgbClr val="993366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79" name="Line 2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84" y="792"/>
                      <a:ext cx="0" cy="7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69" name="Oval 26"/>
                <p:cNvSpPr>
                  <a:spLocks noChangeArrowheads="1"/>
                </p:cNvSpPr>
                <p:nvPr/>
              </p:nvSpPr>
              <p:spPr bwMode="auto">
                <a:xfrm>
                  <a:off x="318" y="114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8" name="Group 28"/>
              <p:cNvGrpSpPr/>
              <p:nvPr/>
            </p:nvGrpSpPr>
            <p:grpSpPr>
              <a:xfrm>
                <a:off x="1440" y="401"/>
                <a:ext cx="1057" cy="803"/>
                <a:chOff x="0" y="-191"/>
                <a:chExt cx="1057" cy="820"/>
              </a:xfrm>
            </p:grpSpPr>
            <p:sp>
              <p:nvSpPr>
                <p:cNvPr id="61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2" name="Line 30"/>
                <p:cNvSpPr>
                  <a:spLocks noChangeShapeType="1"/>
                </p:cNvSpPr>
                <p:nvPr/>
              </p:nvSpPr>
              <p:spPr bwMode="auto">
                <a:xfrm>
                  <a:off x="0" y="232"/>
                  <a:ext cx="413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3" name="Line 30"/>
                <p:cNvSpPr>
                  <a:spLocks noChangeShapeType="1"/>
                </p:cNvSpPr>
                <p:nvPr/>
              </p:nvSpPr>
              <p:spPr bwMode="auto">
                <a:xfrm>
                  <a:off x="221" y="-191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4" name="Line 30"/>
                <p:cNvSpPr>
                  <a:spLocks noChangeShapeType="1"/>
                </p:cNvSpPr>
                <p:nvPr/>
              </p:nvSpPr>
              <p:spPr bwMode="auto">
                <a:xfrm>
                  <a:off x="865" y="-178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5" name="Line 30"/>
                <p:cNvSpPr>
                  <a:spLocks noChangeShapeType="1"/>
                </p:cNvSpPr>
                <p:nvPr/>
              </p:nvSpPr>
              <p:spPr bwMode="auto">
                <a:xfrm>
                  <a:off x="394" y="-191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417" y="230"/>
                  <a:ext cx="0" cy="39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1049" y="-181"/>
                  <a:ext cx="0" cy="80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9" name="Line 31"/>
              <p:cNvSpPr>
                <a:spLocks noChangeShapeType="1"/>
              </p:cNvSpPr>
              <p:nvPr/>
            </p:nvSpPr>
            <p:spPr bwMode="auto">
              <a:xfrm flipH="1" flipV="1">
                <a:off x="1458" y="0"/>
                <a:ext cx="0" cy="23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Rectangle 32"/>
              <p:cNvSpPr>
                <a:spLocks noChangeArrowheads="1"/>
              </p:cNvSpPr>
              <p:nvPr/>
            </p:nvSpPr>
            <p:spPr bwMode="auto">
              <a:xfrm>
                <a:off x="1422" y="274"/>
                <a:ext cx="62" cy="70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Rectangle 33"/>
              <p:cNvSpPr>
                <a:spLocks noChangeArrowheads="1"/>
              </p:cNvSpPr>
              <p:nvPr/>
            </p:nvSpPr>
            <p:spPr bwMode="auto">
              <a:xfrm>
                <a:off x="1416" y="541"/>
                <a:ext cx="61" cy="69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Rectangle 34"/>
              <p:cNvSpPr>
                <a:spLocks noChangeArrowheads="1"/>
              </p:cNvSpPr>
              <p:nvPr/>
            </p:nvSpPr>
            <p:spPr bwMode="auto">
              <a:xfrm>
                <a:off x="1238" y="368"/>
                <a:ext cx="423" cy="70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Rectangle 35"/>
              <p:cNvSpPr>
                <a:spLocks noChangeArrowheads="1"/>
              </p:cNvSpPr>
              <p:nvPr/>
            </p:nvSpPr>
            <p:spPr bwMode="auto">
              <a:xfrm>
                <a:off x="1422" y="417"/>
                <a:ext cx="62" cy="69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Rectangle 36"/>
              <p:cNvSpPr>
                <a:spLocks noChangeArrowheads="1"/>
              </p:cNvSpPr>
              <p:nvPr/>
            </p:nvSpPr>
            <p:spPr bwMode="auto">
              <a:xfrm>
                <a:off x="1356" y="599"/>
                <a:ext cx="174" cy="55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5" name="Group 37"/>
              <p:cNvGrpSpPr/>
              <p:nvPr/>
            </p:nvGrpSpPr>
            <p:grpSpPr>
              <a:xfrm>
                <a:off x="1362" y="238"/>
                <a:ext cx="174" cy="128"/>
                <a:chExt cx="174" cy="130"/>
              </a:xfrm>
            </p:grpSpPr>
            <p:sp>
              <p:nvSpPr>
                <p:cNvPr id="59" name="Rectangle 38"/>
                <p:cNvSpPr>
                  <a:spLocks noChangeArrowheads="1"/>
                </p:cNvSpPr>
                <p:nvPr/>
              </p:nvSpPr>
              <p:spPr bwMode="auto">
                <a:xfrm>
                  <a:off x="60" y="60"/>
                  <a:ext cx="62" cy="70"/>
                </a:xfrm>
                <a:prstGeom prst="rect">
                  <a:avLst/>
                </a:prstGeom>
                <a:solidFill>
                  <a:srgbClr val="FF00FF"/>
                </a:solidFill>
                <a:ln w="12700">
                  <a:solidFill>
                    <a:srgbClr val="8000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0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74" cy="56"/>
                </a:xfrm>
                <a:prstGeom prst="rect">
                  <a:avLst/>
                </a:prstGeom>
                <a:solidFill>
                  <a:srgbClr val="FF00FF"/>
                </a:solidFill>
                <a:ln w="12700">
                  <a:solidFill>
                    <a:srgbClr val="8000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6" name="Line 40"/>
              <p:cNvSpPr>
                <a:spLocks noChangeShapeType="1"/>
              </p:cNvSpPr>
              <p:nvPr/>
            </p:nvSpPr>
            <p:spPr bwMode="auto">
              <a:xfrm>
                <a:off x="1458" y="2"/>
                <a:ext cx="39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7" name="Group 42"/>
              <p:cNvGrpSpPr/>
              <p:nvPr/>
            </p:nvGrpSpPr>
            <p:grpSpPr>
              <a:xfrm>
                <a:off x="480" y="519"/>
                <a:ext cx="691" cy="992"/>
                <a:chExt cx="691" cy="1014"/>
              </a:xfrm>
            </p:grpSpPr>
            <p:sp>
              <p:nvSpPr>
                <p:cNvPr id="42" name="Rectangle 43"/>
                <p:cNvSpPr>
                  <a:spLocks noChangeArrowheads="1"/>
                </p:cNvSpPr>
                <p:nvPr/>
              </p:nvSpPr>
              <p:spPr bwMode="auto">
                <a:xfrm>
                  <a:off x="95" y="125"/>
                  <a:ext cx="289" cy="408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00"/>
                    </a:gs>
                    <a:gs pos="100000">
                      <a:srgbClr val="3B3B00"/>
                    </a:gs>
                  </a:gsLst>
                  <a:lin ang="0" scaled="1"/>
                </a:gradFill>
                <a:ln w="38100">
                  <a:solidFill>
                    <a:srgbClr val="99CC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3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87"/>
                  <a:ext cx="461" cy="3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1905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44" name="Rectangle 45"/>
                <p:cNvSpPr>
                  <a:spLocks noChangeArrowheads="1"/>
                </p:cNvSpPr>
                <p:nvPr/>
              </p:nvSpPr>
              <p:spPr bwMode="auto">
                <a:xfrm>
                  <a:off x="19" y="533"/>
                  <a:ext cx="461" cy="3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1905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5" name="Rectangle 46"/>
                <p:cNvSpPr>
                  <a:spLocks noChangeArrowheads="1"/>
                </p:cNvSpPr>
                <p:nvPr/>
              </p:nvSpPr>
              <p:spPr bwMode="auto">
                <a:xfrm>
                  <a:off x="116" y="571"/>
                  <a:ext cx="230" cy="7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9525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Rectangle 47"/>
                <p:cNvSpPr>
                  <a:spLocks noChangeArrowheads="1"/>
                </p:cNvSpPr>
                <p:nvPr/>
              </p:nvSpPr>
              <p:spPr bwMode="auto">
                <a:xfrm>
                  <a:off x="108" y="0"/>
                  <a:ext cx="231" cy="7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9525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47" name="Group 48"/>
                <p:cNvGrpSpPr/>
                <p:nvPr/>
              </p:nvGrpSpPr>
              <p:grpSpPr>
                <a:xfrm>
                  <a:off x="95" y="350"/>
                  <a:ext cx="307" cy="96"/>
                  <a:chExt cx="384" cy="96"/>
                </a:xfrm>
              </p:grpSpPr>
              <p:sp>
                <p:nvSpPr>
                  <p:cNvPr id="56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7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0" y="48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0" y="96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48" name="Line 52"/>
                <p:cNvSpPr>
                  <a:spLocks noChangeShapeType="1"/>
                </p:cNvSpPr>
                <p:nvPr/>
              </p:nvSpPr>
              <p:spPr bwMode="auto">
                <a:xfrm>
                  <a:off x="384" y="203"/>
                  <a:ext cx="307" cy="0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9" name="Line 53"/>
                <p:cNvSpPr>
                  <a:spLocks noChangeShapeType="1"/>
                </p:cNvSpPr>
                <p:nvPr/>
              </p:nvSpPr>
              <p:spPr bwMode="auto">
                <a:xfrm flipH="1">
                  <a:off x="576" y="461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" name="Line 54"/>
                <p:cNvSpPr>
                  <a:spLocks noChangeShapeType="1"/>
                </p:cNvSpPr>
                <p:nvPr/>
              </p:nvSpPr>
              <p:spPr bwMode="auto">
                <a:xfrm>
                  <a:off x="96" y="461"/>
                  <a:ext cx="480" cy="0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51" name="Group 55"/>
                <p:cNvGrpSpPr/>
                <p:nvPr/>
              </p:nvGrpSpPr>
              <p:grpSpPr>
                <a:xfrm>
                  <a:off x="95" y="235"/>
                  <a:ext cx="307" cy="96"/>
                  <a:chExt cx="384" cy="96"/>
                </a:xfrm>
              </p:grpSpPr>
              <p:sp>
                <p:nvSpPr>
                  <p:cNvPr id="53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4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0" y="48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5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0" y="96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52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690" y="203"/>
                  <a:ext cx="0" cy="811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8" name="Rectangle 3"/>
              <p:cNvSpPr>
                <a:spLocks noChangeArrowheads="1"/>
              </p:cNvSpPr>
              <p:nvPr/>
            </p:nvSpPr>
            <p:spPr bwMode="auto">
              <a:xfrm>
                <a:off x="1141" y="1132"/>
                <a:ext cx="24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24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39" name="Rectangle 3"/>
              <p:cNvSpPr>
                <a:spLocks noChangeArrowheads="1"/>
              </p:cNvSpPr>
              <p:nvPr/>
            </p:nvSpPr>
            <p:spPr bwMode="auto">
              <a:xfrm>
                <a:off x="1828" y="-127"/>
                <a:ext cx="24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24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40" name="Rectangle 3"/>
              <p:cNvSpPr>
                <a:spLocks noChangeArrowheads="1"/>
              </p:cNvSpPr>
              <p:nvPr/>
            </p:nvSpPr>
            <p:spPr bwMode="auto">
              <a:xfrm>
                <a:off x="1842" y="386"/>
                <a:ext cx="25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24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D</a:t>
                </a:r>
              </a:p>
            </p:txBody>
          </p:sp>
          <p:sp>
            <p:nvSpPr>
              <p:cNvPr id="41" name="Rectangle 3"/>
              <p:cNvSpPr>
                <a:spLocks noChangeArrowheads="1"/>
              </p:cNvSpPr>
              <p:nvPr/>
            </p:nvSpPr>
            <p:spPr bwMode="auto">
              <a:xfrm>
                <a:off x="1841" y="708"/>
                <a:ext cx="23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24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E</a:t>
                </a:r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>
              <a:off x="5133026" y="3803489"/>
              <a:ext cx="1036442" cy="37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4058333" y="4065957"/>
              <a:ext cx="2292876" cy="795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053571" y="3800062"/>
              <a:ext cx="846094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955147" y="3909353"/>
              <a:ext cx="223406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992808" y="3967641"/>
              <a:ext cx="146903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069556" y="3800475"/>
              <a:ext cx="1109" cy="97903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069870" y="3979069"/>
              <a:ext cx="1587" cy="105146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874264" y="3777202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2"/>
            </p:cNvCxnSpPr>
            <p:nvPr/>
          </p:nvCxnSpPr>
          <p:spPr>
            <a:xfrm flipV="1">
              <a:off x="4874264" y="3697306"/>
              <a:ext cx="283268" cy="102756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7707118" y="2104673"/>
              <a:ext cx="434975" cy="43497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M</a:t>
              </a:r>
              <a:r>
                <a:rPr lang="en-US" altLang="zh-CN"/>
                <a:t> 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7410336" y="1648896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421405" y="2278696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407469" y="2938691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Line 30"/>
            <p:cNvSpPr>
              <a:spLocks noChangeShapeType="1"/>
            </p:cNvSpPr>
            <p:nvPr/>
          </p:nvSpPr>
          <p:spPr bwMode="auto">
            <a:xfrm>
              <a:off x="7430328" y="3571949"/>
              <a:ext cx="304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702673" y="3555763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Line 30"/>
            <p:cNvSpPr>
              <a:spLocks noChangeShapeType="1"/>
            </p:cNvSpPr>
            <p:nvPr/>
          </p:nvSpPr>
          <p:spPr bwMode="auto">
            <a:xfrm>
              <a:off x="8142093" y="3564619"/>
              <a:ext cx="304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128829" y="3549089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136445" y="3695765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311705" y="3695765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4084320" y="2065244"/>
            <a:ext cx="2722678" cy="218018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9024154" y="1168204"/>
            <a:ext cx="502305" cy="304698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 algn="ctr"/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高压工作电路</a:t>
            </a:r>
          </a:p>
        </p:txBody>
      </p:sp>
      <p:sp>
        <p:nvSpPr>
          <p:cNvPr id="89" name="矩形 88"/>
          <p:cNvSpPr/>
          <p:nvPr/>
        </p:nvSpPr>
        <p:spPr>
          <a:xfrm>
            <a:off x="6868774" y="1571230"/>
            <a:ext cx="1903394" cy="214947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805491" y="413506"/>
            <a:ext cx="5069451" cy="5847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电路结构</a:t>
            </a:r>
          </a:p>
        </p:txBody>
      </p:sp>
      <p:sp>
        <p:nvSpPr>
          <p:cNvPr id="91" name="Text Box 18"/>
          <p:cNvSpPr txBox="1">
            <a:spLocks noChangeArrowheads="1"/>
          </p:cNvSpPr>
          <p:nvPr/>
        </p:nvSpPr>
        <p:spPr bwMode="auto">
          <a:xfrm>
            <a:off x="2003311" y="5189212"/>
            <a:ext cx="8168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控制电路包括</a:t>
            </a:r>
            <a:r>
              <a:rPr lang="zh-CN" altLang="en-US" sz="28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        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、</a:t>
            </a:r>
            <a:r>
              <a:rPr lang="zh-CN" altLang="en-US" sz="28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、</a:t>
            </a:r>
            <a:r>
              <a:rPr lang="zh-CN" altLang="en-US" sz="28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。</a:t>
            </a:r>
          </a:p>
        </p:txBody>
      </p:sp>
      <p:sp>
        <p:nvSpPr>
          <p:cNvPr id="92" name="Text Box 19"/>
          <p:cNvSpPr txBox="1">
            <a:spLocks noChangeArrowheads="1"/>
          </p:cNvSpPr>
          <p:nvPr/>
        </p:nvSpPr>
        <p:spPr bwMode="auto">
          <a:xfrm>
            <a:off x="1976315" y="5945178"/>
            <a:ext cx="8632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工作电路包括</a:t>
            </a:r>
            <a:r>
              <a:rPr lang="zh-CN" altLang="en-US" sz="28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         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、</a:t>
            </a:r>
            <a:r>
              <a:rPr lang="zh-CN" altLang="en-US" sz="28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、</a:t>
            </a:r>
            <a:r>
              <a:rPr lang="zh-CN" altLang="en-US" sz="28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</a:t>
            </a:r>
            <a:r>
              <a:rPr lang="zh-CN" altLang="en-US" sz="2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。</a:t>
            </a:r>
          </a:p>
        </p:txBody>
      </p:sp>
      <p:sp>
        <p:nvSpPr>
          <p:cNvPr id="93" name="Rectangle 20"/>
          <p:cNvSpPr>
            <a:spLocks noChangeArrowheads="1"/>
          </p:cNvSpPr>
          <p:nvPr/>
        </p:nvSpPr>
        <p:spPr bwMode="auto">
          <a:xfrm>
            <a:off x="4141778" y="5885097"/>
            <a:ext cx="23986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（高压）电源</a:t>
            </a:r>
          </a:p>
        </p:txBody>
      </p:sp>
      <p:sp>
        <p:nvSpPr>
          <p:cNvPr id="94" name="Rectangle 22"/>
          <p:cNvSpPr>
            <a:spLocks noChangeArrowheads="1"/>
          </p:cNvSpPr>
          <p:nvPr/>
        </p:nvSpPr>
        <p:spPr bwMode="auto">
          <a:xfrm>
            <a:off x="6738257" y="5890161"/>
            <a:ext cx="14203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用电器</a:t>
            </a:r>
          </a:p>
        </p:txBody>
      </p:sp>
      <p:sp>
        <p:nvSpPr>
          <p:cNvPr id="95" name="Rectangle 23"/>
          <p:cNvSpPr>
            <a:spLocks noChangeArrowheads="1"/>
          </p:cNvSpPr>
          <p:nvPr/>
        </p:nvSpPr>
        <p:spPr bwMode="auto">
          <a:xfrm>
            <a:off x="4025632" y="5128600"/>
            <a:ext cx="24570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（低压）电源</a:t>
            </a:r>
          </a:p>
        </p:txBody>
      </p:sp>
      <p:sp>
        <p:nvSpPr>
          <p:cNvPr id="96" name="Rectangle 25"/>
          <p:cNvSpPr>
            <a:spLocks noChangeArrowheads="1"/>
          </p:cNvSpPr>
          <p:nvPr/>
        </p:nvSpPr>
        <p:spPr bwMode="auto">
          <a:xfrm>
            <a:off x="6626905" y="5130782"/>
            <a:ext cx="1433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电磁铁</a:t>
            </a:r>
          </a:p>
        </p:txBody>
      </p:sp>
      <p:sp>
        <p:nvSpPr>
          <p:cNvPr id="97" name="Rectangle 21"/>
          <p:cNvSpPr>
            <a:spLocks noChangeArrowheads="1"/>
          </p:cNvSpPr>
          <p:nvPr/>
        </p:nvSpPr>
        <p:spPr bwMode="auto">
          <a:xfrm>
            <a:off x="8480542" y="5908301"/>
            <a:ext cx="1045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触点</a:t>
            </a:r>
          </a:p>
        </p:txBody>
      </p:sp>
      <p:sp>
        <p:nvSpPr>
          <p:cNvPr id="98" name="Rectangle 24"/>
          <p:cNvSpPr>
            <a:spLocks noChangeArrowheads="1"/>
          </p:cNvSpPr>
          <p:nvPr/>
        </p:nvSpPr>
        <p:spPr bwMode="auto">
          <a:xfrm>
            <a:off x="8433827" y="5127397"/>
            <a:ext cx="10197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开关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3700535" y="4098847"/>
            <a:ext cx="1431602" cy="771100"/>
            <a:chOff x="2853011" y="2353195"/>
            <a:chExt cx="1431602" cy="771100"/>
          </a:xfrm>
        </p:grpSpPr>
        <p:sp>
          <p:nvSpPr>
            <p:cNvPr id="100" name="Rectangle 3"/>
            <p:cNvSpPr>
              <a:spLocks noChangeArrowheads="1"/>
            </p:cNvSpPr>
            <p:nvPr/>
          </p:nvSpPr>
          <p:spPr bwMode="auto">
            <a:xfrm>
              <a:off x="2853011" y="2662630"/>
              <a:ext cx="14316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低压电源</a:t>
              </a:r>
              <a:endParaRPr lang="en-US" altLang="zh-CN" sz="24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101" name="直接箭头连接符 100"/>
            <p:cNvCxnSpPr/>
            <p:nvPr/>
          </p:nvCxnSpPr>
          <p:spPr>
            <a:xfrm flipV="1">
              <a:off x="3554724" y="2353195"/>
              <a:ext cx="1" cy="36406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/>
        </p:nvGrpSpPr>
        <p:grpSpPr>
          <a:xfrm>
            <a:off x="7442820" y="3738440"/>
            <a:ext cx="1431602" cy="754126"/>
            <a:chOff x="3092996" y="2371647"/>
            <a:chExt cx="1431602" cy="754126"/>
          </a:xfrm>
        </p:grpSpPr>
        <p:sp>
          <p:nvSpPr>
            <p:cNvPr id="103" name="Rectangle 3"/>
            <p:cNvSpPr>
              <a:spLocks noChangeArrowheads="1"/>
            </p:cNvSpPr>
            <p:nvPr/>
          </p:nvSpPr>
          <p:spPr bwMode="auto">
            <a:xfrm>
              <a:off x="3092996" y="2664108"/>
              <a:ext cx="14316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高压电源</a:t>
              </a:r>
              <a:endParaRPr lang="en-US" altLang="zh-CN" sz="24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104" name="直接箭头连接符 103"/>
            <p:cNvCxnSpPr>
              <a:stCxn id="103" idx="0"/>
            </p:cNvCxnSpPr>
            <p:nvPr/>
          </p:nvCxnSpPr>
          <p:spPr>
            <a:xfrm flipH="1" flipV="1">
              <a:off x="3808797" y="2371647"/>
              <a:ext cx="0" cy="29246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51284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" grpId="1"/>
      <p:bldP spid="88" grpId="2"/>
      <p:bldP spid="89" grpId="3"/>
      <p:bldP spid="91" grpId="4"/>
      <p:bldP spid="92" grpId="5"/>
      <p:bldP spid="93" grpId="6"/>
      <p:bldP spid="94" grpId="7"/>
      <p:bldP spid="95" grpId="8"/>
      <p:bldP spid="96" grpId="9"/>
      <p:bldP spid="97" grpId="10"/>
      <p:bldP spid="98" grpId="1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93893" y="185825"/>
            <a:ext cx="4906544" cy="5847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电磁继电器的工作原理</a:t>
            </a:r>
          </a:p>
        </p:txBody>
      </p:sp>
      <p:sp>
        <p:nvSpPr>
          <p:cNvPr id="3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1813968" y="1164001"/>
            <a:ext cx="502305" cy="304698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 algn="ctr"/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低压控制电路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64995" y="1083338"/>
            <a:ext cx="4491746" cy="2817816"/>
            <a:chOff x="3955147" y="1465628"/>
            <a:chExt cx="4491746" cy="2817816"/>
          </a:xfrm>
        </p:grpSpPr>
        <p:grpSp>
          <p:nvGrpSpPr>
            <p:cNvPr id="5" name="Group 2"/>
            <p:cNvGrpSpPr/>
            <p:nvPr/>
          </p:nvGrpSpPr>
          <p:grpSpPr>
            <a:xfrm>
              <a:off x="4482905" y="1465628"/>
              <a:ext cx="3963988" cy="2817816"/>
              <a:chOff x="0" y="-127"/>
              <a:chExt cx="2497" cy="1775"/>
            </a:xfrm>
          </p:grpSpPr>
          <p:sp>
            <p:nvSpPr>
              <p:cNvPr id="25" name="Rectangle 3"/>
              <p:cNvSpPr>
                <a:spLocks noChangeArrowheads="1"/>
              </p:cNvSpPr>
              <p:nvPr/>
            </p:nvSpPr>
            <p:spPr bwMode="auto">
              <a:xfrm>
                <a:off x="837" y="1125"/>
                <a:ext cx="303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26" name="Rectangle 4"/>
              <p:cNvSpPr>
                <a:spLocks noChangeArrowheads="1"/>
              </p:cNvSpPr>
              <p:nvPr/>
            </p:nvSpPr>
            <p:spPr bwMode="auto">
              <a:xfrm>
                <a:off x="1000" y="385"/>
                <a:ext cx="238" cy="38"/>
              </a:xfrm>
              <a:prstGeom prst="rect">
                <a:avLst/>
              </a:prstGeom>
              <a:solidFill>
                <a:srgbClr val="FF3399"/>
              </a:solidFill>
              <a:ln w="28575">
                <a:noFill/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27" name="Rectangle 5"/>
              <p:cNvSpPr>
                <a:spLocks noChangeArrowheads="1"/>
              </p:cNvSpPr>
              <p:nvPr/>
            </p:nvSpPr>
            <p:spPr bwMode="auto">
              <a:xfrm>
                <a:off x="0" y="371"/>
                <a:ext cx="999" cy="76"/>
              </a:xfrm>
              <a:prstGeom prst="rect">
                <a:avLst/>
              </a:prstGeom>
              <a:gradFill rotWithShape="0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28" name="Group 7"/>
              <p:cNvGrpSpPr/>
              <p:nvPr/>
            </p:nvGrpSpPr>
            <p:grpSpPr>
              <a:xfrm>
                <a:off x="0" y="264"/>
                <a:ext cx="1008" cy="941"/>
                <a:chExt cx="1008" cy="960"/>
              </a:xfrm>
            </p:grpSpPr>
            <p:grpSp>
              <p:nvGrpSpPr>
                <p:cNvPr id="69" name="Group 8"/>
                <p:cNvGrpSpPr/>
                <p:nvPr/>
              </p:nvGrpSpPr>
              <p:grpSpPr>
                <a:xfrm>
                  <a:off x="0" y="0"/>
                  <a:ext cx="1008" cy="960"/>
                  <a:chExt cx="1008" cy="960"/>
                </a:xfrm>
              </p:grpSpPr>
              <p:sp>
                <p:nvSpPr>
                  <p:cNvPr id="71" name="Line 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4" y="844"/>
                    <a:ext cx="0" cy="115"/>
                  </a:xfrm>
                  <a:prstGeom prst="line">
                    <a:avLst/>
                  </a:prstGeom>
                  <a:noFill/>
                  <a:ln w="28575">
                    <a:solidFill>
                      <a:srgbClr val="FF66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grpSp>
                <p:nvGrpSpPr>
                  <p:cNvPr id="72" name="Group 10"/>
                  <p:cNvGrpSpPr/>
                  <p:nvPr/>
                </p:nvGrpSpPr>
                <p:grpSpPr>
                  <a:xfrm>
                    <a:off x="0" y="0"/>
                    <a:ext cx="1008" cy="960"/>
                    <a:chExt cx="1008" cy="960"/>
                  </a:xfrm>
                </p:grpSpPr>
                <p:sp>
                  <p:nvSpPr>
                    <p:cNvPr id="73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7" y="759"/>
                      <a:ext cx="65" cy="4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grpSp>
                  <p:nvGrpSpPr>
                    <p:cNvPr id="74" name="Group 12"/>
                    <p:cNvGrpSpPr/>
                    <p:nvPr/>
                  </p:nvGrpSpPr>
                  <p:grpSpPr>
                    <a:xfrm>
                      <a:off x="123" y="632"/>
                      <a:ext cx="115" cy="115"/>
                      <a:chExt cx="115" cy="115"/>
                    </a:xfrm>
                  </p:grpSpPr>
                  <p:sp>
                    <p:nvSpPr>
                      <p:cNvPr id="86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0" y="0"/>
                        <a:ext cx="115" cy="77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 sz="3200">
                          <a:solidFill>
                            <a:srgbClr val="0000FF"/>
                          </a:solidFill>
                        </a:endParaRPr>
                      </a:p>
                    </p:txBody>
                  </p:sp>
                  <p:sp>
                    <p:nvSpPr>
                      <p:cNvPr id="87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0" y="77"/>
                        <a:ext cx="115" cy="38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 sz="3200">
                          <a:solidFill>
                            <a:srgbClr val="0000FF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75" name="Group 15"/>
                    <p:cNvGrpSpPr/>
                    <p:nvPr/>
                  </p:nvGrpSpPr>
                  <p:grpSpPr>
                    <a:xfrm>
                      <a:off x="117" y="392"/>
                      <a:ext cx="115" cy="228"/>
                      <a:chExt cx="144" cy="288"/>
                    </a:xfrm>
                  </p:grpSpPr>
                  <p:sp>
                    <p:nvSpPr>
                      <p:cNvPr id="81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0" y="96"/>
                        <a:ext cx="144" cy="48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FF66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/>
                      <a:lstStyle>
                        <a:defPPr>
                          <a:defRPr lang="zh-CN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1pPr>
                        <a:lvl2pPr marL="4572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2pPr>
                        <a:lvl3pPr marL="9144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3pPr>
                        <a:lvl4pPr marL="13716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4pPr>
                        <a:lvl5pPr marL="182880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rial" pitchFamily="34" charset="0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endParaRPr lang="zh-CN" altLang="en-US" sz="3200">
                          <a:solidFill>
                            <a:srgbClr val="0000FF"/>
                          </a:solidFill>
                        </a:endParaRPr>
                      </a:p>
                    </p:txBody>
                  </p:sp>
                  <p:grpSp>
                    <p:nvGrpSpPr>
                      <p:cNvPr id="82" name="Group 17"/>
                      <p:cNvGrpSpPr/>
                      <p:nvPr/>
                    </p:nvGrpSpPr>
                    <p:grpSpPr>
                      <a:xfrm>
                        <a:off x="0" y="0"/>
                        <a:ext cx="144" cy="288"/>
                        <a:chExt cx="144" cy="288"/>
                      </a:xfrm>
                    </p:grpSpPr>
                    <p:sp>
                      <p:nvSpPr>
                        <p:cNvPr id="83" name="Line 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0" y="0"/>
                          <a:ext cx="144" cy="96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 sz="3200">
                            <a:solidFill>
                              <a:srgbClr val="0000FF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4" name="Line 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0" y="144"/>
                          <a:ext cx="144" cy="96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 sz="3200">
                            <a:solidFill>
                              <a:srgbClr val="0000FF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5" name="Line 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0" y="240"/>
                          <a:ext cx="144" cy="48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rgbClr val="FF66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wrap="none"/>
                        <a:lstStyle>
                          <a:defPPr>
                            <a:defRPr lang="zh-CN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1pPr>
                          <a:lvl2pPr marL="4572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2pPr>
                          <a:lvl3pPr marL="9144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3pPr>
                          <a:lvl4pPr marL="13716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4pPr>
                          <a:lvl5pPr marL="182880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endParaRPr lang="zh-CN" altLang="en-US" sz="3200">
                            <a:solidFill>
                              <a:srgbClr val="0000FF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76" name="Line 2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27" y="354"/>
                      <a:ext cx="77" cy="3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sp>
                  <p:nvSpPr>
                    <p:cNvPr id="77" name="Line 2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1" y="176"/>
                      <a:ext cx="0" cy="192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sp>
                  <p:nvSpPr>
                    <p:cNvPr id="78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3" y="0"/>
                      <a:ext cx="81" cy="950"/>
                    </a:xfrm>
                    <a:prstGeom prst="rect">
                      <a:avLst/>
                    </a:prstGeom>
                    <a:solidFill>
                      <a:srgbClr val="0000FF">
                        <a:alpha val="50195"/>
                      </a:srgbClr>
                    </a:solidFill>
                    <a:ln w="9525">
                      <a:solidFill>
                        <a:srgbClr val="993366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sp>
                  <p:nvSpPr>
                    <p:cNvPr id="79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912"/>
                      <a:ext cx="1008" cy="48"/>
                    </a:xfrm>
                    <a:prstGeom prst="rect">
                      <a:avLst/>
                    </a:prstGeom>
                    <a:solidFill>
                      <a:srgbClr val="0000FF">
                        <a:alpha val="50195"/>
                      </a:srgbClr>
                    </a:solidFill>
                    <a:ln w="9525">
                      <a:solidFill>
                        <a:srgbClr val="993366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  <p:sp>
                  <p:nvSpPr>
                    <p:cNvPr id="80" name="Line 2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84" y="792"/>
                      <a:ext cx="0" cy="7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66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>
                      <a:defPPr>
                        <a:defRPr lang="zh-CN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endParaRPr lang="zh-CN" altLang="en-US" sz="3200">
                        <a:solidFill>
                          <a:srgbClr val="0000FF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70" name="Oval 26"/>
                <p:cNvSpPr>
                  <a:spLocks noChangeArrowheads="1"/>
                </p:cNvSpPr>
                <p:nvPr/>
              </p:nvSpPr>
              <p:spPr bwMode="auto">
                <a:xfrm>
                  <a:off x="318" y="114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1440" y="401"/>
                <a:ext cx="1057" cy="803"/>
                <a:chOff x="0" y="-191"/>
                <a:chExt cx="1057" cy="820"/>
              </a:xfrm>
            </p:grpSpPr>
            <p:sp>
              <p:nvSpPr>
                <p:cNvPr id="62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3" name="Line 30"/>
                <p:cNvSpPr>
                  <a:spLocks noChangeShapeType="1"/>
                </p:cNvSpPr>
                <p:nvPr/>
              </p:nvSpPr>
              <p:spPr bwMode="auto">
                <a:xfrm>
                  <a:off x="0" y="232"/>
                  <a:ext cx="413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4" name="Line 30"/>
                <p:cNvSpPr>
                  <a:spLocks noChangeShapeType="1"/>
                </p:cNvSpPr>
                <p:nvPr/>
              </p:nvSpPr>
              <p:spPr bwMode="auto">
                <a:xfrm>
                  <a:off x="221" y="-191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5" name="Line 30"/>
                <p:cNvSpPr>
                  <a:spLocks noChangeShapeType="1"/>
                </p:cNvSpPr>
                <p:nvPr/>
              </p:nvSpPr>
              <p:spPr bwMode="auto">
                <a:xfrm>
                  <a:off x="865" y="-178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6" name="Line 30"/>
                <p:cNvSpPr>
                  <a:spLocks noChangeShapeType="1"/>
                </p:cNvSpPr>
                <p:nvPr/>
              </p:nvSpPr>
              <p:spPr bwMode="auto">
                <a:xfrm>
                  <a:off x="394" y="-191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7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417" y="230"/>
                  <a:ext cx="0" cy="39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8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1049" y="-181"/>
                  <a:ext cx="0" cy="80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</p:grpSp>
          <p:sp>
            <p:nvSpPr>
              <p:cNvPr id="30" name="Line 31"/>
              <p:cNvSpPr>
                <a:spLocks noChangeShapeType="1"/>
              </p:cNvSpPr>
              <p:nvPr/>
            </p:nvSpPr>
            <p:spPr bwMode="auto">
              <a:xfrm flipH="1" flipV="1">
                <a:off x="1458" y="0"/>
                <a:ext cx="0" cy="23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31" name="Rectangle 32"/>
              <p:cNvSpPr>
                <a:spLocks noChangeArrowheads="1"/>
              </p:cNvSpPr>
              <p:nvPr/>
            </p:nvSpPr>
            <p:spPr bwMode="auto">
              <a:xfrm>
                <a:off x="1422" y="274"/>
                <a:ext cx="62" cy="70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32" name="Rectangle 33"/>
              <p:cNvSpPr>
                <a:spLocks noChangeArrowheads="1"/>
              </p:cNvSpPr>
              <p:nvPr/>
            </p:nvSpPr>
            <p:spPr bwMode="auto">
              <a:xfrm>
                <a:off x="1416" y="541"/>
                <a:ext cx="61" cy="69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33" name="Rectangle 34"/>
              <p:cNvSpPr>
                <a:spLocks noChangeArrowheads="1"/>
              </p:cNvSpPr>
              <p:nvPr/>
            </p:nvSpPr>
            <p:spPr bwMode="auto">
              <a:xfrm>
                <a:off x="1238" y="368"/>
                <a:ext cx="423" cy="70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34" name="Rectangle 35"/>
              <p:cNvSpPr>
                <a:spLocks noChangeArrowheads="1"/>
              </p:cNvSpPr>
              <p:nvPr/>
            </p:nvSpPr>
            <p:spPr bwMode="auto">
              <a:xfrm>
                <a:off x="1422" y="417"/>
                <a:ext cx="62" cy="69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sp>
            <p:nvSpPr>
              <p:cNvPr id="35" name="Rectangle 36"/>
              <p:cNvSpPr>
                <a:spLocks noChangeArrowheads="1"/>
              </p:cNvSpPr>
              <p:nvPr/>
            </p:nvSpPr>
            <p:spPr bwMode="auto">
              <a:xfrm>
                <a:off x="1356" y="599"/>
                <a:ext cx="174" cy="55"/>
              </a:xfrm>
              <a:prstGeom prst="rect">
                <a:avLst/>
              </a:prstGeom>
              <a:solidFill>
                <a:srgbClr val="FF00FF"/>
              </a:solidFill>
              <a:ln w="12700">
                <a:solidFill>
                  <a:srgbClr val="800000"/>
                </a:solidFill>
                <a:miter lim="800000"/>
              </a:ln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36" name="Group 37"/>
              <p:cNvGrpSpPr/>
              <p:nvPr/>
            </p:nvGrpSpPr>
            <p:grpSpPr>
              <a:xfrm>
                <a:off x="1362" y="238"/>
                <a:ext cx="174" cy="128"/>
                <a:chExt cx="174" cy="130"/>
              </a:xfrm>
            </p:grpSpPr>
            <p:sp>
              <p:nvSpPr>
                <p:cNvPr id="60" name="Rectangle 38"/>
                <p:cNvSpPr>
                  <a:spLocks noChangeArrowheads="1"/>
                </p:cNvSpPr>
                <p:nvPr/>
              </p:nvSpPr>
              <p:spPr bwMode="auto">
                <a:xfrm>
                  <a:off x="60" y="60"/>
                  <a:ext cx="62" cy="70"/>
                </a:xfrm>
                <a:prstGeom prst="rect">
                  <a:avLst/>
                </a:prstGeom>
                <a:solidFill>
                  <a:srgbClr val="FF00FF"/>
                </a:solidFill>
                <a:ln w="12700">
                  <a:solidFill>
                    <a:srgbClr val="8000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1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74" cy="56"/>
                </a:xfrm>
                <a:prstGeom prst="rect">
                  <a:avLst/>
                </a:prstGeom>
                <a:solidFill>
                  <a:srgbClr val="FF00FF"/>
                </a:solidFill>
                <a:ln w="12700">
                  <a:solidFill>
                    <a:srgbClr val="8000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</p:grpSp>
          <p:sp>
            <p:nvSpPr>
              <p:cNvPr id="37" name="Line 40"/>
              <p:cNvSpPr>
                <a:spLocks noChangeShapeType="1"/>
              </p:cNvSpPr>
              <p:nvPr/>
            </p:nvSpPr>
            <p:spPr bwMode="auto">
              <a:xfrm>
                <a:off x="1458" y="2"/>
                <a:ext cx="39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3200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38" name="Group 42"/>
              <p:cNvGrpSpPr/>
              <p:nvPr/>
            </p:nvGrpSpPr>
            <p:grpSpPr>
              <a:xfrm>
                <a:off x="480" y="519"/>
                <a:ext cx="691" cy="992"/>
                <a:chExt cx="691" cy="1014"/>
              </a:xfrm>
            </p:grpSpPr>
            <p:sp>
              <p:nvSpPr>
                <p:cNvPr id="43" name="Rectangle 43"/>
                <p:cNvSpPr>
                  <a:spLocks noChangeArrowheads="1"/>
                </p:cNvSpPr>
                <p:nvPr/>
              </p:nvSpPr>
              <p:spPr bwMode="auto">
                <a:xfrm>
                  <a:off x="95" y="125"/>
                  <a:ext cx="289" cy="408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00"/>
                    </a:gs>
                    <a:gs pos="100000">
                      <a:srgbClr val="3B3B00"/>
                    </a:gs>
                  </a:gsLst>
                  <a:lin ang="0" scaled="1"/>
                </a:gradFill>
                <a:ln w="38100">
                  <a:solidFill>
                    <a:srgbClr val="99CC00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44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87"/>
                  <a:ext cx="461" cy="3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1905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/>
                  <a:endParaRPr lang="zh-CN" altLang="en-US" sz="3200">
                    <a:solidFill>
                      <a:srgbClr val="0000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Rectangle 45"/>
                <p:cNvSpPr>
                  <a:spLocks noChangeArrowheads="1"/>
                </p:cNvSpPr>
                <p:nvPr/>
              </p:nvSpPr>
              <p:spPr bwMode="auto">
                <a:xfrm>
                  <a:off x="19" y="533"/>
                  <a:ext cx="461" cy="3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19050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46" name="Rectangle 46"/>
                <p:cNvSpPr>
                  <a:spLocks noChangeArrowheads="1"/>
                </p:cNvSpPr>
                <p:nvPr/>
              </p:nvSpPr>
              <p:spPr bwMode="auto">
                <a:xfrm>
                  <a:off x="116" y="571"/>
                  <a:ext cx="230" cy="7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9525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47" name="Rectangle 47"/>
                <p:cNvSpPr>
                  <a:spLocks noChangeArrowheads="1"/>
                </p:cNvSpPr>
                <p:nvPr/>
              </p:nvSpPr>
              <p:spPr bwMode="auto">
                <a:xfrm>
                  <a:off x="108" y="0"/>
                  <a:ext cx="231" cy="77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rgbClr val="576869"/>
                    </a:gs>
                  </a:gsLst>
                  <a:lin ang="0" scaled="1"/>
                </a:gradFill>
                <a:ln w="9525">
                  <a:solidFill>
                    <a:srgbClr val="0000FF"/>
                  </a:solidFill>
                  <a:miter lim="800000"/>
                </a:ln>
              </p:spPr>
              <p:txBody>
                <a:bodyPr wrap="none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grpSp>
              <p:nvGrpSpPr>
                <p:cNvPr id="48" name="Group 48"/>
                <p:cNvGrpSpPr/>
                <p:nvPr/>
              </p:nvGrpSpPr>
              <p:grpSpPr>
                <a:xfrm>
                  <a:off x="95" y="350"/>
                  <a:ext cx="307" cy="96"/>
                  <a:chExt cx="384" cy="96"/>
                </a:xfrm>
              </p:grpSpPr>
              <p:sp>
                <p:nvSpPr>
                  <p:cNvPr id="57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sp>
                <p:nvSpPr>
                  <p:cNvPr id="58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0" y="48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sp>
                <p:nvSpPr>
                  <p:cNvPr id="59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0" y="96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</p:grpSp>
            <p:sp>
              <p:nvSpPr>
                <p:cNvPr id="49" name="Line 52"/>
                <p:cNvSpPr>
                  <a:spLocks noChangeShapeType="1"/>
                </p:cNvSpPr>
                <p:nvPr/>
              </p:nvSpPr>
              <p:spPr bwMode="auto">
                <a:xfrm>
                  <a:off x="384" y="203"/>
                  <a:ext cx="307" cy="0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50" name="Line 53"/>
                <p:cNvSpPr>
                  <a:spLocks noChangeShapeType="1"/>
                </p:cNvSpPr>
                <p:nvPr/>
              </p:nvSpPr>
              <p:spPr bwMode="auto">
                <a:xfrm flipH="1">
                  <a:off x="576" y="461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51" name="Line 54"/>
                <p:cNvSpPr>
                  <a:spLocks noChangeShapeType="1"/>
                </p:cNvSpPr>
                <p:nvPr/>
              </p:nvSpPr>
              <p:spPr bwMode="auto">
                <a:xfrm>
                  <a:off x="96" y="461"/>
                  <a:ext cx="480" cy="0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  <p:grpSp>
              <p:nvGrpSpPr>
                <p:cNvPr id="52" name="Group 55"/>
                <p:cNvGrpSpPr/>
                <p:nvPr/>
              </p:nvGrpSpPr>
              <p:grpSpPr>
                <a:xfrm>
                  <a:off x="95" y="235"/>
                  <a:ext cx="307" cy="96"/>
                  <a:chExt cx="384" cy="96"/>
                </a:xfrm>
              </p:grpSpPr>
              <p:sp>
                <p:nvSpPr>
                  <p:cNvPr id="54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sp>
                <p:nvSpPr>
                  <p:cNvPr id="55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0" y="48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  <p:sp>
                <p:nvSpPr>
                  <p:cNvPr id="56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0" y="96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352A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endParaRPr lang="zh-CN" altLang="en-US" sz="3200">
                      <a:solidFill>
                        <a:srgbClr val="0000FF"/>
                      </a:solidFill>
                    </a:endParaRPr>
                  </a:p>
                </p:txBody>
              </p:sp>
            </p:grpSp>
            <p:sp>
              <p:nvSpPr>
                <p:cNvPr id="53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690" y="203"/>
                  <a:ext cx="0" cy="811"/>
                </a:xfrm>
                <a:prstGeom prst="line">
                  <a:avLst/>
                </a:prstGeom>
                <a:noFill/>
                <a:ln w="28575">
                  <a:solidFill>
                    <a:srgbClr val="352A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endParaRPr lang="zh-CN" altLang="en-US" sz="3200">
                    <a:solidFill>
                      <a:srgbClr val="0000FF"/>
                    </a:solidFill>
                  </a:endParaRPr>
                </a:p>
              </p:txBody>
            </p:sp>
          </p:grpSp>
          <p:sp>
            <p:nvSpPr>
              <p:cNvPr id="39" name="Rectangle 3"/>
              <p:cNvSpPr>
                <a:spLocks noChangeArrowheads="1"/>
              </p:cNvSpPr>
              <p:nvPr/>
            </p:nvSpPr>
            <p:spPr bwMode="auto">
              <a:xfrm>
                <a:off x="1141" y="1132"/>
                <a:ext cx="289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40" name="Rectangle 3"/>
              <p:cNvSpPr>
                <a:spLocks noChangeArrowheads="1"/>
              </p:cNvSpPr>
              <p:nvPr/>
            </p:nvSpPr>
            <p:spPr bwMode="auto">
              <a:xfrm>
                <a:off x="1828" y="-127"/>
                <a:ext cx="289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41" name="Rectangle 3"/>
              <p:cNvSpPr>
                <a:spLocks noChangeArrowheads="1"/>
              </p:cNvSpPr>
              <p:nvPr/>
            </p:nvSpPr>
            <p:spPr bwMode="auto">
              <a:xfrm>
                <a:off x="1842" y="386"/>
                <a:ext cx="303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D</a:t>
                </a:r>
              </a:p>
            </p:txBody>
          </p:sp>
          <p:sp>
            <p:nvSpPr>
              <p:cNvPr id="42" name="Rectangle 3"/>
              <p:cNvSpPr>
                <a:spLocks noChangeArrowheads="1"/>
              </p:cNvSpPr>
              <p:nvPr/>
            </p:nvSpPr>
            <p:spPr bwMode="auto">
              <a:xfrm>
                <a:off x="1841" y="708"/>
                <a:ext cx="274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E</a:t>
                </a:r>
              </a:p>
            </p:txBody>
          </p:sp>
          <p:sp>
            <p:nvSpPr>
              <p:cNvPr id="102" name="Rectangle 3"/>
              <p:cNvSpPr>
                <a:spLocks noChangeArrowheads="1"/>
              </p:cNvSpPr>
              <p:nvPr/>
            </p:nvSpPr>
            <p:spPr bwMode="auto">
              <a:xfrm>
                <a:off x="236" y="1280"/>
                <a:ext cx="260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r>
                  <a:rPr lang="en-US" altLang="zh-CN" sz="3200">
                    <a:ln w="0"/>
                    <a:solidFill>
                      <a:srgbClr val="0000FF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itchFamily="18" charset="0"/>
                  </a:rPr>
                  <a:t>S</a:t>
                </a: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5133026" y="3803489"/>
              <a:ext cx="1036442" cy="37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058333" y="4065957"/>
              <a:ext cx="2292876" cy="795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053571" y="3800062"/>
              <a:ext cx="846094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955147" y="3909353"/>
              <a:ext cx="223406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992808" y="3967641"/>
              <a:ext cx="146903" cy="0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069556" y="3800475"/>
              <a:ext cx="1109" cy="97903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069870" y="3979069"/>
              <a:ext cx="1587" cy="105146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4874264" y="3777202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cxnSp>
          <p:nvCxnSpPr>
            <p:cNvPr id="14" name="直接连接符 13"/>
            <p:cNvCxnSpPr>
              <a:stCxn id="13" idx="2"/>
            </p:cNvCxnSpPr>
            <p:nvPr/>
          </p:nvCxnSpPr>
          <p:spPr>
            <a:xfrm flipV="1">
              <a:off x="4874264" y="3697306"/>
              <a:ext cx="283268" cy="102756"/>
            </a:xfrm>
            <a:prstGeom prst="line">
              <a:avLst/>
            </a:prstGeom>
            <a:ln w="28575">
              <a:solidFill>
                <a:srgbClr val="352A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7707118" y="2104673"/>
              <a:ext cx="434975" cy="43497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M</a:t>
              </a:r>
              <a:r>
                <a:rPr lang="en-US" altLang="zh-CN" sz="3200">
                  <a:solidFill>
                    <a:srgbClr val="0000FF"/>
                  </a:solidFill>
                </a:rPr>
                <a:t> 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7410336" y="1648896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421405" y="2278696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407469" y="2938691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>
              <a:off x="7430328" y="3571949"/>
              <a:ext cx="304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702673" y="3555763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1" name="Line 30"/>
            <p:cNvSpPr>
              <a:spLocks noChangeShapeType="1"/>
            </p:cNvSpPr>
            <p:nvPr/>
          </p:nvSpPr>
          <p:spPr bwMode="auto">
            <a:xfrm>
              <a:off x="8142093" y="3564619"/>
              <a:ext cx="304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128829" y="3549089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136445" y="3695765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311705" y="3695765"/>
              <a:ext cx="45719" cy="45719"/>
            </a:xfrm>
            <a:prstGeom prst="ellipse">
              <a:avLst/>
            </a:prstGeom>
            <a:solidFill>
              <a:srgbClr val="352AC0"/>
            </a:solidFill>
            <a:ln>
              <a:solidFill>
                <a:srgbClr val="352A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FF"/>
                </a:solidFill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2670473" y="1658015"/>
            <a:ext cx="2722678" cy="218018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454927" y="1164001"/>
            <a:ext cx="1903394" cy="214947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FF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2298228" y="3559758"/>
            <a:ext cx="1897875" cy="894210"/>
            <a:chOff x="2853010" y="2353195"/>
            <a:chExt cx="1897875" cy="894210"/>
          </a:xfrm>
        </p:grpSpPr>
        <p:sp>
          <p:nvSpPr>
            <p:cNvPr id="92" name="Rectangle 3"/>
            <p:cNvSpPr>
              <a:spLocks noChangeArrowheads="1"/>
            </p:cNvSpPr>
            <p:nvPr/>
          </p:nvSpPr>
          <p:spPr bwMode="auto">
            <a:xfrm>
              <a:off x="2853010" y="2662630"/>
              <a:ext cx="18978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低压电源</a:t>
              </a:r>
              <a:endPara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93" name="直接箭头连接符 92"/>
            <p:cNvCxnSpPr/>
            <p:nvPr/>
          </p:nvCxnSpPr>
          <p:spPr>
            <a:xfrm flipV="1">
              <a:off x="3554724" y="2353195"/>
              <a:ext cx="1" cy="36406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>
            <a:off x="5643842" y="3170954"/>
            <a:ext cx="1816733" cy="877235"/>
            <a:chOff x="2707865" y="2371648"/>
            <a:chExt cx="1816733" cy="877235"/>
          </a:xfrm>
        </p:grpSpPr>
        <p:sp>
          <p:nvSpPr>
            <p:cNvPr id="95" name="Rectangle 3"/>
            <p:cNvSpPr>
              <a:spLocks noChangeArrowheads="1"/>
            </p:cNvSpPr>
            <p:nvPr/>
          </p:nvSpPr>
          <p:spPr bwMode="auto">
            <a:xfrm>
              <a:off x="2707865" y="2664108"/>
              <a:ext cx="18167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3200" b="1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高压电源</a:t>
              </a:r>
              <a:endPara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96" name="直接箭头连接符 95"/>
            <p:cNvCxnSpPr>
              <a:stCxn id="95" idx="0"/>
            </p:cNvCxnSpPr>
            <p:nvPr/>
          </p:nvCxnSpPr>
          <p:spPr>
            <a:xfrm flipV="1">
              <a:off x="3616232" y="2371648"/>
              <a:ext cx="192565" cy="29246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文本框 102"/>
          <p:cNvSpPr txBox="1"/>
          <p:nvPr/>
        </p:nvSpPr>
        <p:spPr>
          <a:xfrm>
            <a:off x="983602" y="4396582"/>
            <a:ext cx="11103555" cy="223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+mj-ea"/>
                <a:ea typeface="+mj-ea"/>
              </a:rPr>
              <a:t>当控制电路中开关</a:t>
            </a:r>
            <a:r>
              <a:rPr lang="en-US" altLang="zh-CN" sz="3200">
                <a:latin typeface="+mj-ea"/>
                <a:ea typeface="+mj-ea"/>
              </a:rPr>
              <a:t>S</a:t>
            </a:r>
            <a:r>
              <a:rPr lang="zh-CN" altLang="en-US" sz="3200">
                <a:latin typeface="+mj-ea"/>
                <a:ea typeface="+mj-ea"/>
              </a:rPr>
              <a:t>闭合后，</a:t>
            </a:r>
            <a:r>
              <a:rPr lang="zh-CN" altLang="en-US" sz="3200" u="sng">
                <a:latin typeface="+mj-ea"/>
                <a:ea typeface="+mj-ea"/>
              </a:rPr>
              <a:t>           </a:t>
            </a:r>
            <a:r>
              <a:rPr lang="zh-CN" altLang="en-US" sz="3200">
                <a:latin typeface="+mj-ea"/>
                <a:ea typeface="+mj-ea"/>
              </a:rPr>
              <a:t>有了磁性，吸引</a:t>
            </a:r>
            <a:r>
              <a:rPr lang="zh-CN" altLang="en-US" sz="3200" u="sng">
                <a:latin typeface="+mj-ea"/>
                <a:ea typeface="+mj-ea"/>
              </a:rPr>
              <a:t>         </a:t>
            </a:r>
            <a:r>
              <a:rPr lang="zh-CN" altLang="en-US" sz="3200">
                <a:latin typeface="+mj-ea"/>
                <a:ea typeface="+mj-ea"/>
              </a:rPr>
              <a:t>，</a:t>
            </a:r>
            <a:endParaRPr lang="en-US" altLang="zh-CN" sz="32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u="sng">
                <a:latin typeface="+mj-ea"/>
                <a:ea typeface="+mj-ea"/>
              </a:rPr>
              <a:t>          </a:t>
            </a:r>
            <a:r>
              <a:rPr lang="zh-CN" altLang="en-US" sz="3200">
                <a:latin typeface="+mj-ea"/>
                <a:ea typeface="+mj-ea"/>
              </a:rPr>
              <a:t>接通，使工作电路工作。断开</a:t>
            </a:r>
            <a:r>
              <a:rPr lang="en-US" altLang="zh-CN" sz="3200">
                <a:latin typeface="+mj-ea"/>
                <a:ea typeface="+mj-ea"/>
              </a:rPr>
              <a:t>S</a:t>
            </a:r>
            <a:r>
              <a:rPr lang="zh-CN" altLang="en-US" sz="3200">
                <a:latin typeface="+mj-ea"/>
                <a:ea typeface="+mj-ea"/>
              </a:rPr>
              <a:t>，电磁铁失去磁性，衔铁在</a:t>
            </a:r>
            <a:r>
              <a:rPr lang="zh-CN" altLang="en-US" sz="3200" u="sng">
                <a:latin typeface="+mj-ea"/>
                <a:ea typeface="+mj-ea"/>
              </a:rPr>
              <a:t>           </a:t>
            </a:r>
            <a:r>
              <a:rPr lang="zh-CN" altLang="en-US" sz="3200">
                <a:latin typeface="+mj-ea"/>
                <a:ea typeface="+mj-ea"/>
              </a:rPr>
              <a:t>的作用下脱离静触片</a:t>
            </a:r>
            <a:r>
              <a:rPr lang="en-US" altLang="zh-CN" sz="3200">
                <a:latin typeface="+mj-ea"/>
                <a:ea typeface="+mj-ea"/>
              </a:rPr>
              <a:t>E</a:t>
            </a:r>
            <a:r>
              <a:rPr lang="zh-CN" altLang="en-US" sz="3200">
                <a:latin typeface="+mj-ea"/>
                <a:ea typeface="+mj-ea"/>
              </a:rPr>
              <a:t>，使工作电路断开。</a:t>
            </a:r>
          </a:p>
        </p:txBody>
      </p:sp>
      <p:sp>
        <p:nvSpPr>
          <p:cNvPr id="104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5886785" y="4493894"/>
            <a:ext cx="1560083" cy="5847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电磁铁</a:t>
            </a:r>
          </a:p>
        </p:txBody>
      </p:sp>
      <p:sp>
        <p:nvSpPr>
          <p:cNvPr id="105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10061921" y="4521973"/>
            <a:ext cx="1060560" cy="5847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衔铁</a:t>
            </a:r>
          </a:p>
        </p:txBody>
      </p:sp>
      <p:sp>
        <p:nvSpPr>
          <p:cNvPr id="106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983602" y="5285056"/>
            <a:ext cx="1388658" cy="5847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D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、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E</a:t>
            </a:r>
            <a:endParaRPr lang="zh-CN" altLang="en-US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7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1958478" y="5929000"/>
            <a:ext cx="1060560" cy="5847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弹簧</a:t>
            </a:r>
          </a:p>
        </p:txBody>
      </p:sp>
      <p:sp>
        <p:nvSpPr>
          <p:cNvPr id="108" name="Rectangle 7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744367" y="1046993"/>
            <a:ext cx="4033015" cy="297664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4.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电磁继电器的实质：电磁继电器是利用电磁铁控制工作电路通断的开关。</a:t>
            </a:r>
          </a:p>
        </p:txBody>
      </p:sp>
    </p:spTree>
    <p:extLst>
      <p:ext uri="{BB962C8B-B14F-4D97-AF65-F5344CB8AC3E}">
        <p14:creationId xmlns:p14="http://schemas.microsoft.com/office/powerpoint/2010/main" val="35091431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1"/>
      <p:bldP spid="105" grpId="2"/>
      <p:bldP spid="106" grpId="3"/>
      <p:bldP spid="107" grpId="4"/>
      <p:bldP spid="108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53765" y="3683388"/>
            <a:ext cx="8709660" cy="297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5.</a:t>
            </a:r>
            <a:r>
              <a:rPr lang="zh-CN" altLang="en-US" sz="3200" b="1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电磁继电器的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开关特性</a:t>
            </a:r>
            <a:r>
              <a:rPr lang="zh-CN" altLang="en-US" sz="3200" b="1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的应用：</a:t>
            </a:r>
            <a:endParaRPr lang="en-US" altLang="zh-CN" sz="3200" b="1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）用低电压、弱电流控制高电压、强电流；</a:t>
            </a:r>
            <a:endParaRPr lang="en-US" altLang="zh-CN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）实现远距离控制；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）实现自动控制．</a:t>
            </a:r>
          </a:p>
        </p:txBody>
      </p:sp>
      <p:sp>
        <p:nvSpPr>
          <p:cNvPr id="3" name="矩形 2"/>
          <p:cNvSpPr/>
          <p:nvPr/>
        </p:nvSpPr>
        <p:spPr>
          <a:xfrm>
            <a:off x="1053765" y="207680"/>
            <a:ext cx="6531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■实验探究■组装电磁继电器</a:t>
            </a:r>
          </a:p>
        </p:txBody>
      </p:sp>
      <p:sp>
        <p:nvSpPr>
          <p:cNvPr id="4" name="矩形 3"/>
          <p:cNvSpPr/>
          <p:nvPr/>
        </p:nvSpPr>
        <p:spPr>
          <a:xfrm>
            <a:off x="1053765" y="777172"/>
            <a:ext cx="5219290" cy="297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将电磁铁、衔铁、弹簧、触点按图进行安装，认识它的结构，观察电磁铁通电和断电时衔铁的动作变化。</a:t>
            </a:r>
          </a:p>
        </p:txBody>
      </p:sp>
      <p:pic>
        <p:nvPicPr>
          <p:cNvPr id="1026" name="Picture 2" descr="12-2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3055" y="929382"/>
            <a:ext cx="5750455" cy="2672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45963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99551" y="0"/>
            <a:ext cx="7003090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二、电磁继电器与自动控制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584705" y="4952664"/>
            <a:ext cx="8375904" cy="149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当将开关</a:t>
            </a:r>
            <a:r>
              <a: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S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换成</a:t>
            </a:r>
            <a:r>
              <a:rPr lang="zh-CN" altLang="en-US" sz="32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能感知物理量变化的传感器</a:t>
            </a:r>
            <a:r>
              <a:rPr lang="zh-CN" altLang="en-US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时，就实现了自动控制。</a:t>
            </a:r>
          </a:p>
        </p:txBody>
      </p:sp>
      <p:pic>
        <p:nvPicPr>
          <p:cNvPr id="5" name="Picture 2" descr="12-2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4690" y="1023357"/>
            <a:ext cx="8270484" cy="384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86698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370083" y="22098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894083" y="2209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4351283" y="2209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" name="Group 9"/>
          <p:cNvGrpSpPr/>
          <p:nvPr/>
        </p:nvGrpSpPr>
        <p:grpSpPr>
          <a:xfrm>
            <a:off x="3589283" y="2819400"/>
            <a:ext cx="914400" cy="152400"/>
            <a:chExt cx="576" cy="96"/>
          </a:xfrm>
        </p:grpSpPr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576" cy="9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384" y="0"/>
              <a:ext cx="48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288" y="0"/>
              <a:ext cx="48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192" y="0"/>
              <a:ext cx="48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96" y="0"/>
              <a:ext cx="48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" name="Line 15"/>
          <p:cNvSpPr>
            <a:spLocks noChangeShapeType="1"/>
          </p:cNvSpPr>
          <p:nvPr/>
        </p:nvSpPr>
        <p:spPr bwMode="auto">
          <a:xfrm flipH="1">
            <a:off x="3741683" y="2971800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2370083" y="49530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306580" y="2733993"/>
            <a:ext cx="152448" cy="213360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328313" y="4194809"/>
            <a:ext cx="104876" cy="6858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370108" y="2209800"/>
            <a:ext cx="1588" cy="127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3283276" y="1670844"/>
            <a:ext cx="7983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电源</a:t>
            </a:r>
          </a:p>
        </p:txBody>
      </p:sp>
      <p:sp>
        <p:nvSpPr>
          <p:cNvPr id="25" name="Line 26"/>
          <p:cNvSpPr>
            <a:spLocks noChangeShapeType="1"/>
          </p:cNvSpPr>
          <p:nvPr/>
        </p:nvSpPr>
        <p:spPr bwMode="auto">
          <a:xfrm flipH="1" flipV="1">
            <a:off x="4579883" y="1676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4351283" y="3124200"/>
            <a:ext cx="76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 flipH="1">
            <a:off x="4427483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Line 29"/>
          <p:cNvSpPr>
            <a:spLocks noChangeShapeType="1"/>
          </p:cNvSpPr>
          <p:nvPr/>
        </p:nvSpPr>
        <p:spPr bwMode="auto">
          <a:xfrm>
            <a:off x="4427483" y="38862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" name="Group 30"/>
          <p:cNvGrpSpPr/>
          <p:nvPr/>
        </p:nvGrpSpPr>
        <p:grpSpPr>
          <a:xfrm>
            <a:off x="4495924" y="2600527"/>
            <a:ext cx="228600" cy="685800"/>
            <a:chExt cx="144" cy="432"/>
          </a:xfrm>
        </p:grpSpPr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96" y="0"/>
              <a:ext cx="48" cy="432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AutoShape 32"/>
            <p:cNvSpPr>
              <a:spLocks noChangeArrowheads="1"/>
            </p:cNvSpPr>
            <p:nvPr/>
          </p:nvSpPr>
          <p:spPr bwMode="auto">
            <a:xfrm rot="16200000">
              <a:off x="0" y="336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Line 33"/>
          <p:cNvSpPr>
            <a:spLocks noChangeShapeType="1"/>
          </p:cNvSpPr>
          <p:nvPr/>
        </p:nvSpPr>
        <p:spPr bwMode="auto">
          <a:xfrm>
            <a:off x="4579883" y="1676400"/>
            <a:ext cx="20374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Line 34"/>
          <p:cNvSpPr>
            <a:spLocks noChangeShapeType="1"/>
          </p:cNvSpPr>
          <p:nvPr/>
        </p:nvSpPr>
        <p:spPr bwMode="auto">
          <a:xfrm flipH="1">
            <a:off x="5418083" y="16764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Line 35"/>
          <p:cNvSpPr>
            <a:spLocks noChangeShapeType="1"/>
          </p:cNvSpPr>
          <p:nvPr/>
        </p:nvSpPr>
        <p:spPr bwMode="auto">
          <a:xfrm flipH="1">
            <a:off x="5418083" y="3048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3" name="Group 36"/>
          <p:cNvGrpSpPr/>
          <p:nvPr/>
        </p:nvGrpSpPr>
        <p:grpSpPr>
          <a:xfrm rot="5628859">
            <a:off x="5411901" y="2813051"/>
            <a:ext cx="304800" cy="307975"/>
            <a:chOff x="-3" y="1"/>
            <a:chExt cx="192" cy="194"/>
          </a:xfrm>
        </p:grpSpPr>
        <p:sp>
          <p:nvSpPr>
            <p:cNvPr id="38" name="AutoShape 37"/>
            <p:cNvSpPr>
              <a:spLocks noChangeArrowheads="1"/>
            </p:cNvSpPr>
            <p:nvPr/>
          </p:nvSpPr>
          <p:spPr bwMode="auto">
            <a:xfrm rot="15967247">
              <a:off x="45" y="-47"/>
              <a:ext cx="96" cy="192"/>
            </a:xfrm>
            <a:prstGeom prst="flowChartDelay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48" y="102"/>
              <a:ext cx="6" cy="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144" y="96"/>
              <a:ext cx="6" cy="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" name="Line 43"/>
          <p:cNvSpPr>
            <a:spLocks noChangeShapeType="1"/>
          </p:cNvSpPr>
          <p:nvPr/>
        </p:nvSpPr>
        <p:spPr bwMode="auto">
          <a:xfrm flipH="1">
            <a:off x="4656084" y="2514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AutoShape 50"/>
          <p:cNvSpPr>
            <a:spLocks noChangeArrowheads="1"/>
          </p:cNvSpPr>
          <p:nvPr/>
        </p:nvSpPr>
        <p:spPr bwMode="auto">
          <a:xfrm>
            <a:off x="3741683" y="2133600"/>
            <a:ext cx="152400" cy="152400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4" name="AutoShape 51"/>
          <p:cNvSpPr>
            <a:spLocks noChangeArrowheads="1"/>
          </p:cNvSpPr>
          <p:nvPr/>
        </p:nvSpPr>
        <p:spPr bwMode="auto">
          <a:xfrm>
            <a:off x="3513083" y="2133600"/>
            <a:ext cx="152400" cy="152400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5" name="Text Box 52"/>
          <p:cNvSpPr txBox="1">
            <a:spLocks noChangeArrowheads="1"/>
          </p:cNvSpPr>
          <p:nvPr/>
        </p:nvSpPr>
        <p:spPr bwMode="auto">
          <a:xfrm>
            <a:off x="1824925" y="212664"/>
            <a:ext cx="441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温度自动报警器</a:t>
            </a:r>
          </a:p>
        </p:txBody>
      </p:sp>
      <p:sp>
        <p:nvSpPr>
          <p:cNvPr id="46" name="Text Box 53"/>
          <p:cNvSpPr txBox="1">
            <a:spLocks noChangeArrowheads="1"/>
          </p:cNvSpPr>
          <p:nvPr/>
        </p:nvSpPr>
        <p:spPr bwMode="auto">
          <a:xfrm>
            <a:off x="6473319" y="1439594"/>
            <a:ext cx="5450452" cy="465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图中是为某温室大棚设计的温度自动报警器，当室内温度超过多少时，监测室的信号电铃就发出报警铃声？</a:t>
            </a:r>
            <a:endParaRPr lang="en-US" altLang="zh-CN" sz="3200" b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该温度计能否使用酒精温度计或者煤油温度计？</a:t>
            </a:r>
          </a:p>
        </p:txBody>
      </p:sp>
      <p:sp>
        <p:nvSpPr>
          <p:cNvPr id="47" name="Text Box 23"/>
          <p:cNvSpPr txBox="1">
            <a:spLocks noChangeArrowheads="1"/>
          </p:cNvSpPr>
          <p:nvPr/>
        </p:nvSpPr>
        <p:spPr bwMode="auto">
          <a:xfrm>
            <a:off x="4998984" y="2312079"/>
            <a:ext cx="923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电 铃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4580709" y="1892249"/>
            <a:ext cx="85906" cy="627017"/>
          </a:xfrm>
          <a:custGeom>
            <a:gdLst>
              <a:gd name="connsiteX0" fmla="*/ 0 w 85906"/>
              <a:gd name="connsiteY0" fmla="*/ 0 h 627017"/>
              <a:gd name="connsiteX1" fmla="*/ 85841 w 85906"/>
              <a:gd name="connsiteY1" fmla="*/ 37323 h 627017"/>
              <a:gd name="connsiteX2" fmla="*/ 14929 w 85906"/>
              <a:gd name="connsiteY2" fmla="*/ 97039 h 627017"/>
              <a:gd name="connsiteX3" fmla="*/ 59715 w 85906"/>
              <a:gd name="connsiteY3" fmla="*/ 175416 h 627017"/>
              <a:gd name="connsiteX4" fmla="*/ 0 w 85906"/>
              <a:gd name="connsiteY4" fmla="*/ 223935 h 627017"/>
              <a:gd name="connsiteX5" fmla="*/ 59715 w 85906"/>
              <a:gd name="connsiteY5" fmla="*/ 279919 h 627017"/>
              <a:gd name="connsiteX6" fmla="*/ 14929 w 85906"/>
              <a:gd name="connsiteY6" fmla="*/ 332170 h 627017"/>
              <a:gd name="connsiteX7" fmla="*/ 67180 w 85906"/>
              <a:gd name="connsiteY7" fmla="*/ 388154 h 627017"/>
              <a:gd name="connsiteX8" fmla="*/ 7464 w 85906"/>
              <a:gd name="connsiteY8" fmla="*/ 421744 h 627017"/>
              <a:gd name="connsiteX9" fmla="*/ 67180 w 85906"/>
              <a:gd name="connsiteY9" fmla="*/ 459066 h 627017"/>
              <a:gd name="connsiteX10" fmla="*/ 29858 w 85906"/>
              <a:gd name="connsiteY10" fmla="*/ 496389 h 627017"/>
              <a:gd name="connsiteX11" fmla="*/ 85841 w 85906"/>
              <a:gd name="connsiteY11" fmla="*/ 533711 h 627017"/>
              <a:gd name="connsiteX12" fmla="*/ 18661 w 85906"/>
              <a:gd name="connsiteY12" fmla="*/ 563569 h 627017"/>
              <a:gd name="connsiteX13" fmla="*/ 78377 w 85906"/>
              <a:gd name="connsiteY13" fmla="*/ 612088 h 627017"/>
              <a:gd name="connsiteX14" fmla="*/ 74644 w 85906"/>
              <a:gd name="connsiteY14" fmla="*/ 627017 h 6270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5906" h="627017">
                <a:moveTo>
                  <a:pt x="0" y="0"/>
                </a:moveTo>
                <a:cubicBezTo>
                  <a:pt x="41676" y="10575"/>
                  <a:pt x="83353" y="21150"/>
                  <a:pt x="85841" y="37323"/>
                </a:cubicBezTo>
                <a:cubicBezTo>
                  <a:pt x="88329" y="53496"/>
                  <a:pt x="19283" y="74024"/>
                  <a:pt x="14929" y="97039"/>
                </a:cubicBezTo>
                <a:cubicBezTo>
                  <a:pt x="10575" y="120054"/>
                  <a:pt x="62203" y="154267"/>
                  <a:pt x="59715" y="175416"/>
                </a:cubicBezTo>
                <a:cubicBezTo>
                  <a:pt x="57227" y="196565"/>
                  <a:pt x="0" y="206518"/>
                  <a:pt x="0" y="223935"/>
                </a:cubicBezTo>
                <a:cubicBezTo>
                  <a:pt x="0" y="241352"/>
                  <a:pt x="57227" y="261880"/>
                  <a:pt x="59715" y="279919"/>
                </a:cubicBezTo>
                <a:cubicBezTo>
                  <a:pt x="62203" y="297958"/>
                  <a:pt x="13685" y="314131"/>
                  <a:pt x="14929" y="332170"/>
                </a:cubicBezTo>
                <a:cubicBezTo>
                  <a:pt x="16173" y="350209"/>
                  <a:pt x="68424" y="373225"/>
                  <a:pt x="67180" y="388154"/>
                </a:cubicBezTo>
                <a:cubicBezTo>
                  <a:pt x="65936" y="403083"/>
                  <a:pt x="7464" y="409925"/>
                  <a:pt x="7464" y="421744"/>
                </a:cubicBezTo>
                <a:cubicBezTo>
                  <a:pt x="7464" y="433563"/>
                  <a:pt x="63448" y="446625"/>
                  <a:pt x="67180" y="459066"/>
                </a:cubicBezTo>
                <a:cubicBezTo>
                  <a:pt x="70912" y="471507"/>
                  <a:pt x="26748" y="483948"/>
                  <a:pt x="29858" y="496389"/>
                </a:cubicBezTo>
                <a:cubicBezTo>
                  <a:pt x="32968" y="508830"/>
                  <a:pt x="87707" y="522514"/>
                  <a:pt x="85841" y="533711"/>
                </a:cubicBezTo>
                <a:cubicBezTo>
                  <a:pt x="83975" y="544908"/>
                  <a:pt x="19905" y="550506"/>
                  <a:pt x="18661" y="563569"/>
                </a:cubicBezTo>
                <a:cubicBezTo>
                  <a:pt x="17417" y="576632"/>
                  <a:pt x="69046" y="601513"/>
                  <a:pt x="78377" y="612088"/>
                </a:cubicBezTo>
                <a:cubicBezTo>
                  <a:pt x="87708" y="622663"/>
                  <a:pt x="81176" y="624840"/>
                  <a:pt x="74644" y="627017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Group 30"/>
          <p:cNvGrpSpPr/>
          <p:nvPr/>
        </p:nvGrpSpPr>
        <p:grpSpPr>
          <a:xfrm rot="363474">
            <a:off x="4460194" y="2595244"/>
            <a:ext cx="228600" cy="685800"/>
            <a:chExt cx="144" cy="432"/>
          </a:xfrm>
        </p:grpSpPr>
        <p:sp>
          <p:nvSpPr>
            <p:cNvPr id="50" name="Rectangle 31"/>
            <p:cNvSpPr>
              <a:spLocks noChangeArrowheads="1"/>
            </p:cNvSpPr>
            <p:nvPr/>
          </p:nvSpPr>
          <p:spPr bwMode="auto">
            <a:xfrm>
              <a:off x="96" y="0"/>
              <a:ext cx="48" cy="432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AutoShape 32"/>
            <p:cNvSpPr>
              <a:spLocks noChangeArrowheads="1"/>
            </p:cNvSpPr>
            <p:nvPr/>
          </p:nvSpPr>
          <p:spPr bwMode="auto">
            <a:xfrm rot="16200000">
              <a:off x="0" y="336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2267956" y="4865690"/>
            <a:ext cx="196913" cy="1908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AutoShape 21"/>
          <p:cNvSpPr>
            <a:spLocks noChangeArrowheads="1"/>
          </p:cNvSpPr>
          <p:nvPr/>
        </p:nvSpPr>
        <p:spPr bwMode="auto">
          <a:xfrm rot="5400000">
            <a:off x="2260572" y="4864065"/>
            <a:ext cx="228600" cy="231848"/>
          </a:xfrm>
          <a:prstGeom prst="flowChartDelay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844843" y="1828801"/>
            <a:ext cx="1134841" cy="3545305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6" name="组合 185"/>
          <p:cNvGrpSpPr/>
          <p:nvPr/>
        </p:nvGrpSpPr>
        <p:grpSpPr>
          <a:xfrm>
            <a:off x="1750245" y="2365879"/>
            <a:ext cx="528313" cy="2677656"/>
            <a:chOff x="226244" y="2365879"/>
            <a:chExt cx="528313" cy="267765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544788" y="2609580"/>
              <a:ext cx="209769" cy="2238643"/>
              <a:chOff x="3683200" y="3889322"/>
              <a:chExt cx="169294" cy="2126249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3683200" y="5308342"/>
                <a:ext cx="169294" cy="354805"/>
                <a:chOff x="2436246" y="4750913"/>
                <a:chExt cx="169294" cy="354805"/>
              </a:xfrm>
            </p:grpSpPr>
            <p:grpSp>
              <p:nvGrpSpPr>
                <p:cNvPr id="77" name="组合 76"/>
                <p:cNvGrpSpPr/>
                <p:nvPr/>
              </p:nvGrpSpPr>
              <p:grpSpPr>
                <a:xfrm>
                  <a:off x="2436246" y="4929506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8" name="组合 77"/>
                <p:cNvGrpSpPr/>
                <p:nvPr/>
              </p:nvGrpSpPr>
              <p:grpSpPr>
                <a:xfrm>
                  <a:off x="2436246" y="4750913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79" name="直接连接符 78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接连接符 79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直接连接符 80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3" name="组合 92"/>
              <p:cNvGrpSpPr/>
              <p:nvPr/>
            </p:nvGrpSpPr>
            <p:grpSpPr>
              <a:xfrm>
                <a:off x="3683200" y="4953537"/>
                <a:ext cx="169294" cy="354805"/>
                <a:chOff x="2436246" y="4750913"/>
                <a:chExt cx="169294" cy="354805"/>
              </a:xfrm>
            </p:grpSpPr>
            <p:grpSp>
              <p:nvGrpSpPr>
                <p:cNvPr id="94" name="组合 93"/>
                <p:cNvGrpSpPr/>
                <p:nvPr/>
              </p:nvGrpSpPr>
              <p:grpSpPr>
                <a:xfrm>
                  <a:off x="2436246" y="4929506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组合 94"/>
                <p:cNvGrpSpPr/>
                <p:nvPr/>
              </p:nvGrpSpPr>
              <p:grpSpPr>
                <a:xfrm>
                  <a:off x="2436246" y="4750913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8" name="组合 107"/>
              <p:cNvGrpSpPr/>
              <p:nvPr/>
            </p:nvGrpSpPr>
            <p:grpSpPr>
              <a:xfrm>
                <a:off x="3683200" y="4599126"/>
                <a:ext cx="169294" cy="354805"/>
                <a:chOff x="2436246" y="4750913"/>
                <a:chExt cx="169294" cy="354805"/>
              </a:xfrm>
            </p:grpSpPr>
            <p:grpSp>
              <p:nvGrpSpPr>
                <p:cNvPr id="109" name="组合 108"/>
                <p:cNvGrpSpPr/>
                <p:nvPr/>
              </p:nvGrpSpPr>
              <p:grpSpPr>
                <a:xfrm>
                  <a:off x="2436246" y="4929506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0" name="组合 109"/>
                <p:cNvGrpSpPr/>
                <p:nvPr/>
              </p:nvGrpSpPr>
              <p:grpSpPr>
                <a:xfrm>
                  <a:off x="2436246" y="4750913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23" name="组合 122"/>
              <p:cNvGrpSpPr/>
              <p:nvPr/>
            </p:nvGrpSpPr>
            <p:grpSpPr>
              <a:xfrm>
                <a:off x="3683200" y="4242852"/>
                <a:ext cx="169294" cy="354805"/>
                <a:chOff x="2436246" y="4750913"/>
                <a:chExt cx="169294" cy="354805"/>
              </a:xfrm>
            </p:grpSpPr>
            <p:grpSp>
              <p:nvGrpSpPr>
                <p:cNvPr id="124" name="组合 123"/>
                <p:cNvGrpSpPr/>
                <p:nvPr/>
              </p:nvGrpSpPr>
              <p:grpSpPr>
                <a:xfrm>
                  <a:off x="2436246" y="4929506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直接连接符 132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直接连接符 134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5" name="组合 124"/>
                <p:cNvGrpSpPr/>
                <p:nvPr/>
              </p:nvGrpSpPr>
              <p:grpSpPr>
                <a:xfrm>
                  <a:off x="2436246" y="4750913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26" name="直接连接符 125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直接连接符 126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直接连接符 127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9" name="组合 138"/>
              <p:cNvGrpSpPr/>
              <p:nvPr/>
            </p:nvGrpSpPr>
            <p:grpSpPr>
              <a:xfrm>
                <a:off x="3683200" y="3889322"/>
                <a:ext cx="169294" cy="354805"/>
                <a:chOff x="2436246" y="4750913"/>
                <a:chExt cx="169294" cy="354805"/>
              </a:xfrm>
            </p:grpSpPr>
            <p:grpSp>
              <p:nvGrpSpPr>
                <p:cNvPr id="140" name="组合 139"/>
                <p:cNvGrpSpPr/>
                <p:nvPr/>
              </p:nvGrpSpPr>
              <p:grpSpPr>
                <a:xfrm>
                  <a:off x="2436246" y="4929506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1" name="组合 140"/>
                <p:cNvGrpSpPr/>
                <p:nvPr/>
              </p:nvGrpSpPr>
              <p:grpSpPr>
                <a:xfrm>
                  <a:off x="2436246" y="4750913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直接连接符 146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4" name="组合 153"/>
              <p:cNvGrpSpPr/>
              <p:nvPr/>
            </p:nvGrpSpPr>
            <p:grpSpPr>
              <a:xfrm>
                <a:off x="3683200" y="5660766"/>
                <a:ext cx="169294" cy="354805"/>
                <a:chOff x="2436246" y="4750913"/>
                <a:chExt cx="169294" cy="354805"/>
              </a:xfrm>
            </p:grpSpPr>
            <p:grpSp>
              <p:nvGrpSpPr>
                <p:cNvPr id="155" name="组合 154"/>
                <p:cNvGrpSpPr/>
                <p:nvPr/>
              </p:nvGrpSpPr>
              <p:grpSpPr>
                <a:xfrm>
                  <a:off x="2436246" y="4929506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>
                  <a:off x="2436246" y="4750913"/>
                  <a:ext cx="169294" cy="176212"/>
                  <a:chOff x="2436246" y="4929506"/>
                  <a:chExt cx="169294" cy="176212"/>
                </a:xfrm>
              </p:grpSpPr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2436246" y="4964748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2436246" y="4999990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2436246" y="5070474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436246" y="5035232"/>
                    <a:ext cx="10998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436246" y="5105718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6246" y="4929506"/>
                    <a:ext cx="169294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85" name="文本框 184"/>
            <p:cNvSpPr txBox="1"/>
            <p:nvPr/>
          </p:nvSpPr>
          <p:spPr>
            <a:xfrm>
              <a:off x="226244" y="2365879"/>
              <a:ext cx="461665" cy="267765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200"/>
                <a:t>60</a:t>
              </a:r>
            </a:p>
            <a:p>
              <a:pPr algn="ctr">
                <a:lnSpc>
                  <a:spcPct val="200000"/>
                </a:lnSpc>
              </a:pPr>
              <a:r>
                <a:rPr lang="en-US" altLang="zh-CN" sz="1200"/>
                <a:t>50</a:t>
              </a:r>
            </a:p>
            <a:p>
              <a:pPr algn="ctr">
                <a:lnSpc>
                  <a:spcPct val="200000"/>
                </a:lnSpc>
              </a:pPr>
              <a:r>
                <a:rPr lang="en-US" altLang="zh-CN" sz="1200"/>
                <a:t>40</a:t>
              </a:r>
            </a:p>
            <a:p>
              <a:pPr algn="ctr">
                <a:lnSpc>
                  <a:spcPct val="200000"/>
                </a:lnSpc>
              </a:pPr>
              <a:r>
                <a:rPr lang="en-US" altLang="zh-CN" sz="1200"/>
                <a:t>30</a:t>
              </a:r>
            </a:p>
            <a:p>
              <a:pPr algn="ctr">
                <a:lnSpc>
                  <a:spcPct val="200000"/>
                </a:lnSpc>
              </a:pPr>
              <a:r>
                <a:rPr lang="en-US" altLang="zh-CN" sz="1200"/>
                <a:t>20</a:t>
              </a:r>
            </a:p>
            <a:p>
              <a:pPr algn="ctr">
                <a:lnSpc>
                  <a:spcPct val="200000"/>
                </a:lnSpc>
              </a:pPr>
              <a:r>
                <a:rPr lang="en-US" altLang="zh-CN" sz="1200"/>
                <a:t>10</a:t>
              </a:r>
            </a:p>
            <a:p>
              <a:pPr algn="ctr">
                <a:lnSpc>
                  <a:spcPct val="200000"/>
                </a:lnSpc>
              </a:pPr>
              <a:r>
                <a:rPr lang="en-US" altLang="zh-CN" sz="1200"/>
                <a:t>0</a:t>
              </a:r>
              <a:endParaRPr lang="zh-CN" altLang="en-US" sz="1200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5638924" y="2367175"/>
            <a:ext cx="834394" cy="1105195"/>
            <a:chOff x="4114924" y="2367174"/>
            <a:chExt cx="834394" cy="1105195"/>
          </a:xfrm>
        </p:grpSpPr>
        <p:sp>
          <p:nvSpPr>
            <p:cNvPr id="187" name="弧形 186"/>
            <p:cNvSpPr/>
            <p:nvPr/>
          </p:nvSpPr>
          <p:spPr>
            <a:xfrm>
              <a:off x="4114924" y="2720895"/>
              <a:ext cx="329704" cy="523146"/>
            </a:xfrm>
            <a:prstGeom prst="arc">
              <a:avLst>
                <a:gd name="adj1" fmla="val 17064890"/>
                <a:gd name="adj2" fmla="val 463081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弧形 189"/>
            <p:cNvSpPr/>
            <p:nvPr/>
          </p:nvSpPr>
          <p:spPr>
            <a:xfrm>
              <a:off x="4170277" y="2560821"/>
              <a:ext cx="525600" cy="765211"/>
            </a:xfrm>
            <a:prstGeom prst="arc">
              <a:avLst>
                <a:gd name="adj1" fmla="val 16605243"/>
                <a:gd name="adj2" fmla="val 4775097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弧形 190"/>
            <p:cNvSpPr/>
            <p:nvPr/>
          </p:nvSpPr>
          <p:spPr>
            <a:xfrm>
              <a:off x="4170277" y="2367174"/>
              <a:ext cx="779041" cy="1105195"/>
            </a:xfrm>
            <a:prstGeom prst="arc">
              <a:avLst>
                <a:gd name="adj1" fmla="val 16820834"/>
                <a:gd name="adj2" fmla="val 4822550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9" name="AutoShape 50"/>
          <p:cNvSpPr>
            <a:spLocks noChangeArrowheads="1"/>
          </p:cNvSpPr>
          <p:nvPr/>
        </p:nvSpPr>
        <p:spPr bwMode="auto">
          <a:xfrm>
            <a:off x="4779740" y="1611650"/>
            <a:ext cx="152400" cy="152400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0" name="Line 33"/>
          <p:cNvSpPr>
            <a:spLocks noChangeShapeType="1"/>
          </p:cNvSpPr>
          <p:nvPr/>
        </p:nvSpPr>
        <p:spPr bwMode="auto">
          <a:xfrm>
            <a:off x="5210399" y="1680348"/>
            <a:ext cx="20374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1" name="AutoShape 51"/>
          <p:cNvSpPr>
            <a:spLocks noChangeArrowheads="1"/>
          </p:cNvSpPr>
          <p:nvPr/>
        </p:nvSpPr>
        <p:spPr bwMode="auto">
          <a:xfrm>
            <a:off x="5054055" y="1608886"/>
            <a:ext cx="152400" cy="152400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2" name="Text Box 25"/>
          <p:cNvSpPr txBox="1">
            <a:spLocks noChangeArrowheads="1"/>
          </p:cNvSpPr>
          <p:nvPr/>
        </p:nvSpPr>
        <p:spPr bwMode="auto">
          <a:xfrm>
            <a:off x="4572125" y="1210484"/>
            <a:ext cx="7983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电源</a:t>
            </a:r>
          </a:p>
        </p:txBody>
      </p:sp>
      <p:pic>
        <p:nvPicPr>
          <p:cNvPr id="2" name="电铃声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016" b="82422" l="0" r="800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7871" y="2811953"/>
            <a:ext cx="299352" cy="35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76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" y="3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repeatCount="5000" fill="hold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childTnLst>
                                    <p:cmd type="call" cmd="playFrom(0.0)">
                                      <p:cBhvr>
                                        <p:cTn id="22" dur="339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剪切">
  <a:themeElements>
    <a:clrScheme name="剪切">
      <a:dk1>
        <a:sysClr val="windowText" lastClr="000000"/>
      </a:dk1>
      <a:lt1>
        <a:sysClr val="window" lastClr="FFFC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剪切">
      <a:maj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剪切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118</Paragraphs>
  <Slides>17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剪切</vt:lpstr>
      <vt:lpstr>7.4电磁继电器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17.0600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2020-09-23T09:51:49Z</cp:lastPrinted>
  <dcterms:created xsi:type="dcterms:W3CDTF">2020-09-23T09:51:49Z</dcterms:created>
  <dcterms:modified xsi:type="dcterms:W3CDTF">2020-09-23T01:51:53Z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