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749" r:id="rId6"/>
    <p:sldId id="757" r:id="rId7"/>
    <p:sldId id="660" r:id="rId8"/>
    <p:sldId id="622" r:id="rId9"/>
    <p:sldId id="782" r:id="rId10"/>
    <p:sldId id="783" r:id="rId11"/>
    <p:sldId id="758" r:id="rId12"/>
    <p:sldId id="759" r:id="rId13"/>
    <p:sldId id="716" r:id="rId14"/>
    <p:sldId id="672" r:id="rId15"/>
    <p:sldId id="762" r:id="rId16"/>
    <p:sldId id="263" r:id="rId17"/>
    <p:sldId id="664" r:id="rId18"/>
    <p:sldId id="765" r:id="rId19"/>
    <p:sldId id="784" r:id="rId20"/>
    <p:sldId id="724" r:id="rId21"/>
    <p:sldId id="766" r:id="rId22"/>
    <p:sldId id="767" r:id="rId23"/>
    <p:sldId id="768" r:id="rId24"/>
    <p:sldId id="769" r:id="rId25"/>
    <p:sldId id="770" r:id="rId26"/>
    <p:sldId id="771" r:id="rId27"/>
    <p:sldId id="772" r:id="rId28"/>
    <p:sldId id="785" r:id="rId29"/>
    <p:sldId id="773" r:id="rId30"/>
    <p:sldId id="786" r:id="rId31"/>
    <p:sldId id="774" r:id="rId32"/>
    <p:sldId id="775" r:id="rId33"/>
    <p:sldId id="776" r:id="rId34"/>
    <p:sldId id="777" r:id="rId35"/>
    <p:sldId id="372" r:id="rId36"/>
    <p:sldId id="575" r:id="rId37"/>
    <p:sldId id="697" r:id="rId38"/>
    <p:sldId id="469" r:id="rId39"/>
    <p:sldId id="787" r:id="rId40"/>
    <p:sldId id="612" r:id="rId41"/>
    <p:sldId id="747" r:id="rId42"/>
    <p:sldId id="789" r:id="rId43"/>
    <p:sldId id="790" r:id="rId44"/>
    <p:sldId id="791" r:id="rId45"/>
    <p:sldId id="792" r:id="rId46"/>
    <p:sldId id="806" r:id="rId47"/>
    <p:sldId id="795" r:id="rId48"/>
    <p:sldId id="793" r:id="rId49"/>
    <p:sldId id="799" r:id="rId50"/>
    <p:sldId id="800" r:id="rId51"/>
    <p:sldId id="801" r:id="rId52"/>
    <p:sldId id="802" r:id="rId53"/>
    <p:sldId id="803" r:id="rId54"/>
    <p:sldId id="804" r:id="rId55"/>
    <p:sldId id="805" r:id="rId56"/>
  </p:sldIdLst>
  <p:sldSz cx="12190095" cy="6859270"/>
  <p:notesSz cx="6858000" cy="9144000"/>
  <p:custDataLst>
    <p:tags r:id="rId57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93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762" y="-7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slide" Target="slides/slide44.xml" /><Relationship Id="rId48" Type="http://schemas.openxmlformats.org/officeDocument/2006/relationships/slide" Target="slides/slide45.xml" /><Relationship Id="rId49" Type="http://schemas.openxmlformats.org/officeDocument/2006/relationships/slide" Target="slides/slide46.xml" /><Relationship Id="rId5" Type="http://schemas.openxmlformats.org/officeDocument/2006/relationships/slide" Target="slides/slide2.xml" /><Relationship Id="rId50" Type="http://schemas.openxmlformats.org/officeDocument/2006/relationships/slide" Target="slides/slide47.xml" /><Relationship Id="rId51" Type="http://schemas.openxmlformats.org/officeDocument/2006/relationships/slide" Target="slides/slide48.xml" /><Relationship Id="rId52" Type="http://schemas.openxmlformats.org/officeDocument/2006/relationships/slide" Target="slides/slide49.xml" /><Relationship Id="rId53" Type="http://schemas.openxmlformats.org/officeDocument/2006/relationships/slide" Target="slides/slide50.xml" /><Relationship Id="rId54" Type="http://schemas.openxmlformats.org/officeDocument/2006/relationships/slide" Target="slides/slide51.xml" /><Relationship Id="rId55" Type="http://schemas.openxmlformats.org/officeDocument/2006/relationships/slide" Target="slides/slide52.xml" /><Relationship Id="rId56" Type="http://schemas.openxmlformats.org/officeDocument/2006/relationships/slide" Target="slides/slide53.xml" /><Relationship Id="rId57" Type="http://schemas.openxmlformats.org/officeDocument/2006/relationships/tags" Target="tags/tag63.xml" /><Relationship Id="rId58" Type="http://schemas.openxmlformats.org/officeDocument/2006/relationships/presProps" Target="presProps.xml" /><Relationship Id="rId59" Type="http://schemas.openxmlformats.org/officeDocument/2006/relationships/viewProps" Target="viewProps.xml" /><Relationship Id="rId6" Type="http://schemas.openxmlformats.org/officeDocument/2006/relationships/slide" Target="slides/slide3.xml" /><Relationship Id="rId60" Type="http://schemas.openxmlformats.org/officeDocument/2006/relationships/theme" Target="theme/theme1.xml" /><Relationship Id="rId61" Type="http://schemas.openxmlformats.org/officeDocument/2006/relationships/tableStyles" Target="tableStyles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6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slideLayout" Target="../slideLayouts/slideLayout48.xml" /><Relationship Id="rId49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.xml" /><Relationship Id="rId50" Type="http://schemas.openxmlformats.org/officeDocument/2006/relationships/slideLayout" Target="../slideLayouts/slideLayout50.xml" /><Relationship Id="rId51" Type="http://schemas.openxmlformats.org/officeDocument/2006/relationships/slideLayout" Target="../slideLayouts/slideLayout51.xml" /><Relationship Id="rId52" Type="http://schemas.openxmlformats.org/officeDocument/2006/relationships/slideLayout" Target="../slideLayouts/slideLayout52.xml" /><Relationship Id="rId53" Type="http://schemas.openxmlformats.org/officeDocument/2006/relationships/slideLayout" Target="../slideLayouts/slideLayout53.xml" /><Relationship Id="rId54" Type="http://schemas.openxmlformats.org/officeDocument/2006/relationships/slideLayout" Target="../slideLayouts/slideLayout54.xml" /><Relationship Id="rId55" Type="http://schemas.openxmlformats.org/officeDocument/2006/relationships/slideLayout" Target="../slideLayouts/slideLayout55.xml" /><Relationship Id="rId56" Type="http://schemas.openxmlformats.org/officeDocument/2006/relationships/slideLayout" Target="../slideLayouts/slideLayout56.xml" /><Relationship Id="rId57" Type="http://schemas.openxmlformats.org/officeDocument/2006/relationships/slideLayout" Target="../slideLayouts/slideLayout57.xml" /><Relationship Id="rId58" Type="http://schemas.openxmlformats.org/officeDocument/2006/relationships/slideLayout" Target="../slideLayouts/slideLayout58.xml" /><Relationship Id="rId59" Type="http://schemas.openxmlformats.org/officeDocument/2006/relationships/slideLayout" Target="../slideLayouts/slideLayout59.xml" /><Relationship Id="rId6" Type="http://schemas.openxmlformats.org/officeDocument/2006/relationships/slideLayout" Target="../slideLayouts/slideLayout6.xml" /><Relationship Id="rId60" Type="http://schemas.openxmlformats.org/officeDocument/2006/relationships/slideLayout" Target="../slideLayouts/slideLayout60.xml" /><Relationship Id="rId61" Type="http://schemas.openxmlformats.org/officeDocument/2006/relationships/slideLayout" Target="../slideLayouts/slideLayout61.xml" /><Relationship Id="rId62" Type="http://schemas.openxmlformats.org/officeDocument/2006/relationships/slideLayout" Target="../slideLayouts/slideLayout62.xml" /><Relationship Id="rId63" Type="http://schemas.openxmlformats.org/officeDocument/2006/relationships/slideLayout" Target="../slideLayouts/slideLayout63.xml" /><Relationship Id="rId64" Type="http://schemas.openxmlformats.org/officeDocument/2006/relationships/slideLayout" Target="../slideLayouts/slideLayout64.xml" /><Relationship Id="rId65" Type="http://schemas.openxmlformats.org/officeDocument/2006/relationships/tags" Target="../tags/tag57.xml" /><Relationship Id="rId66" Type="http://schemas.openxmlformats.org/officeDocument/2006/relationships/tags" Target="../tags/tag58.xml" /><Relationship Id="rId67" Type="http://schemas.openxmlformats.org/officeDocument/2006/relationships/tags" Target="../tags/tag59.xml" /><Relationship Id="rId68" Type="http://schemas.openxmlformats.org/officeDocument/2006/relationships/tags" Target="../tags/tag60.xml" /><Relationship Id="rId69" Type="http://schemas.openxmlformats.org/officeDocument/2006/relationships/tags" Target="../tags/tag61.xml" /><Relationship Id="rId7" Type="http://schemas.openxmlformats.org/officeDocument/2006/relationships/slideLayout" Target="../slideLayouts/slideLayout7.xml" /><Relationship Id="rId70" Type="http://schemas.openxmlformats.org/officeDocument/2006/relationships/tags" Target="../tags/tag62.xml" /><Relationship Id="rId71" Type="http://schemas.openxmlformats.org/officeDocument/2006/relationships/theme" Target="../theme/theme1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65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6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7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8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9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7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6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7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8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9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10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1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1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1.emf" /><Relationship Id="rId4" Type="http://schemas.openxmlformats.org/officeDocument/2006/relationships/vmlDrawing" Target="../drawings/vmlDrawing1.v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13.jpeg" /><Relationship Id="rId3" Type="http://schemas.openxmlformats.org/officeDocument/2006/relationships/image" Target="../media/image14.jpeg" /><Relationship Id="rId4" Type="http://schemas.openxmlformats.org/officeDocument/2006/relationships/image" Target="../media/image15.jpeg" /><Relationship Id="rId5" Type="http://schemas.openxmlformats.org/officeDocument/2006/relationships/image" Target="../media/image16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17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image" Target="../media/image18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19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image" Target="../media/image20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21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image" Target="../media/image2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image" Target="../media/image23.jpe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image" Target="../media/image24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image" Target="../media/image25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Relationship Id="rId2" Type="http://schemas.openxmlformats.org/officeDocument/2006/relationships/image" Target="../media/image26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9.xml" /><Relationship Id="rId2" Type="http://schemas.openxmlformats.org/officeDocument/2006/relationships/image" Target="../media/image27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0.xml" /><Relationship Id="rId2" Type="http://schemas.openxmlformats.org/officeDocument/2006/relationships/image" Target="../media/image2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package" Target="../embeddings/Document2.docx" TargetMode="Internal" /><Relationship Id="rId3" Type="http://schemas.openxmlformats.org/officeDocument/2006/relationships/image" Target="../media/image2.emf" /><Relationship Id="rId4" Type="http://schemas.openxmlformats.org/officeDocument/2006/relationships/vmlDrawing" Target="../drawings/vmlDrawing2.v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Relationship Id="rId2" Type="http://schemas.openxmlformats.org/officeDocument/2006/relationships/image" Target="../media/image29.jpeg" /><Relationship Id="rId3" Type="http://schemas.openxmlformats.org/officeDocument/2006/relationships/image" Target="../media/image30.jpe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3.xml" /><Relationship Id="rId2" Type="http://schemas.openxmlformats.org/officeDocument/2006/relationships/image" Target="../media/image29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 /><Relationship Id="rId2" Type="http://schemas.openxmlformats.org/officeDocument/2006/relationships/image" Target="../media/image29.jpeg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5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6.xml" /><Relationship Id="rId2" Type="http://schemas.openxmlformats.org/officeDocument/2006/relationships/image" Target="../media/image31.jpeg" /><Relationship Id="rId3" Type="http://schemas.openxmlformats.org/officeDocument/2006/relationships/image" Target="../media/image32.jpeg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7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8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9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0.xml" /><Relationship Id="rId2" Type="http://schemas.openxmlformats.org/officeDocument/2006/relationships/image" Target="../media/image3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1.xml" /><Relationship Id="rId2" Type="http://schemas.openxmlformats.org/officeDocument/2006/relationships/image" Target="../media/image33.jpeg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2.xml" /><Relationship Id="rId2" Type="http://schemas.openxmlformats.org/officeDocument/2006/relationships/image" Target="../media/image33.jpeg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3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4.xml" /><Relationship Id="rId2" Type="http://schemas.openxmlformats.org/officeDocument/2006/relationships/image" Target="../media/image34.jpeg" /><Relationship Id="rId3" Type="http://schemas.openxmlformats.org/officeDocument/2006/relationships/image" Target="../media/image35.jpeg" /><Relationship Id="rId4" Type="http://schemas.openxmlformats.org/officeDocument/2006/relationships/image" Target="../media/image36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5.emf" /><Relationship Id="rId4" Type="http://schemas.openxmlformats.org/officeDocument/2006/relationships/vmlDrawing" Target="../drawings/vmlDrawing3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14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电流和电路　电压　电阻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287072" cy="5810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 </a:t>
            </a:r>
            <a:r>
              <a:rPr lang="en-US" altLang="zh-CN" sz="2400" b="1" smtClean="0"/>
              <a:t>2.</a:t>
            </a:r>
            <a:r>
              <a:rPr lang="zh-CN" altLang="en-US" sz="2400" b="1" smtClean="0"/>
              <a:t>串联电路和并联电路</a:t>
            </a:r>
            <a:endParaRPr lang="zh-CN" altLang="en-US" sz="2400" b="1" smtClean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23109" y="1429530"/>
          <a:ext cx="10715699" cy="2743200"/>
        </p:xfrm>
        <a:graphic>
          <a:graphicData uri="http://schemas.openxmlformats.org/drawingml/2006/table">
            <a:tbl>
              <a:tblPr/>
              <a:tblGrid>
                <a:gridCol w="1071569"/>
                <a:gridCol w="4500594"/>
                <a:gridCol w="5143536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规律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串联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并联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规律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处处相等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干路电流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等于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规律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总电压等于各用电器两端电压之和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即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+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en-US" sz="2400" i="1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电源电压与各用电器两端电压相等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即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U</a:t>
                      </a:r>
                      <a:r>
                        <a:rPr lang="en-US" sz="2400" i="1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9095602" y="2001034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各支路电流之和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电阻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1670" y="1299358"/>
            <a:ext cx="10715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定义</a:t>
            </a:r>
            <a:r>
              <a:rPr lang="en-US" b="1" smtClean="0"/>
              <a:t>:</a:t>
            </a:r>
            <a:r>
              <a:rPr lang="zh-CN" altLang="en-US" smtClean="0"/>
              <a:t>导体对电流阻碍作用的大小</a:t>
            </a:r>
            <a:r>
              <a:rPr lang="en-US" smtClean="0"/>
              <a:t>,</a:t>
            </a:r>
            <a:r>
              <a:rPr lang="zh-CN" altLang="en-US" smtClean="0"/>
              <a:t>用</a:t>
            </a:r>
            <a:r>
              <a:rPr lang="en-US" i="1" smtClean="0"/>
              <a:t>R</a:t>
            </a:r>
            <a:r>
              <a:rPr lang="zh-CN" altLang="en-US" smtClean="0"/>
              <a:t>表示</a:t>
            </a:r>
            <a:r>
              <a:rPr lang="en-US" smtClean="0"/>
              <a:t>,</a:t>
            </a:r>
            <a:r>
              <a:rPr lang="zh-CN" altLang="en-US" smtClean="0"/>
              <a:t>单位是欧姆</a:t>
            </a:r>
            <a:r>
              <a:rPr lang="en-US" smtClean="0"/>
              <a:t>(Ω)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影响因素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长度</a:t>
            </a:r>
            <a:r>
              <a:rPr lang="en-US" smtClean="0"/>
              <a:t>:</a:t>
            </a:r>
            <a:r>
              <a:rPr lang="zh-CN" altLang="en-US" smtClean="0"/>
              <a:t>同种材料、横截面积相同的导体</a:t>
            </a:r>
            <a:r>
              <a:rPr lang="en-US" smtClean="0"/>
              <a:t>,</a:t>
            </a:r>
            <a:r>
              <a:rPr lang="zh-CN" altLang="en-US" smtClean="0"/>
              <a:t>长度</a:t>
            </a:r>
            <a:r>
              <a:rPr lang="zh-CN" altLang="en-US" i="1" u="sng" smtClean="0"/>
              <a:t>　　  　</a:t>
            </a:r>
            <a:r>
              <a:rPr lang="en-US" smtClean="0"/>
              <a:t>,</a:t>
            </a:r>
            <a:r>
              <a:rPr lang="zh-CN" altLang="en-US" smtClean="0"/>
              <a:t>电阻越大。</a:t>
            </a:r>
            <a:r>
              <a:rPr lang="en-US" smtClean="0"/>
              <a:t>②</a:t>
            </a:r>
            <a:r>
              <a:rPr lang="zh-CN" altLang="en-US" smtClean="0"/>
              <a:t>横截面积</a:t>
            </a:r>
            <a:r>
              <a:rPr lang="en-US" smtClean="0"/>
              <a:t>:</a:t>
            </a:r>
            <a:r>
              <a:rPr lang="zh-CN" altLang="en-US" smtClean="0"/>
              <a:t>同种材料、长度相同的导体</a:t>
            </a:r>
            <a:r>
              <a:rPr lang="en-US" smtClean="0"/>
              <a:t>,</a:t>
            </a:r>
            <a:r>
              <a:rPr lang="zh-CN" altLang="en-US" smtClean="0"/>
              <a:t>横截面积越小</a:t>
            </a:r>
            <a:r>
              <a:rPr lang="en-US" smtClean="0"/>
              <a:t>,</a:t>
            </a:r>
            <a:r>
              <a:rPr lang="zh-CN" altLang="en-US" smtClean="0"/>
              <a:t>电阻</a:t>
            </a:r>
            <a:r>
              <a:rPr lang="zh-CN" altLang="en-US" i="1" u="sng" smtClean="0"/>
              <a:t>　  　　</a:t>
            </a:r>
            <a:r>
              <a:rPr lang="zh-CN" altLang="en-US" smtClean="0"/>
              <a:t>。</a:t>
            </a:r>
            <a:r>
              <a:rPr lang="en-US" smtClean="0"/>
              <a:t>③</a:t>
            </a:r>
            <a:r>
              <a:rPr lang="zh-CN" altLang="en-US" smtClean="0"/>
              <a:t>温度</a:t>
            </a:r>
            <a:r>
              <a:rPr lang="en-US" smtClean="0"/>
              <a:t>:</a:t>
            </a:r>
            <a:r>
              <a:rPr lang="zh-CN" altLang="en-US" smtClean="0"/>
              <a:t>大多数导体的温度越高</a:t>
            </a:r>
            <a:r>
              <a:rPr lang="en-US" smtClean="0"/>
              <a:t>,</a:t>
            </a:r>
            <a:r>
              <a:rPr lang="zh-CN" altLang="en-US" smtClean="0"/>
              <a:t>电阻越大。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738412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越长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8809850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越大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28707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b="1" smtClean="0"/>
              <a:t>滑动变阻器</a:t>
            </a:r>
            <a:endParaRPr lang="zh-CN" altLang="en-US" sz="2400" b="1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原理</a:t>
            </a:r>
            <a:r>
              <a:rPr lang="en-US" sz="2400" smtClean="0"/>
              <a:t>:</a:t>
            </a:r>
            <a:r>
              <a:rPr lang="zh-CN" altLang="en-US" sz="2400" smtClean="0"/>
              <a:t>通过改变连入电路中电阻丝的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来改变电路中的电阻。</a:t>
            </a:r>
            <a:r>
              <a:rPr lang="en-US" sz="2400" smtClean="0"/>
              <a:t> 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接法</a:t>
            </a:r>
            <a:r>
              <a:rPr lang="en-US" sz="2400" smtClean="0"/>
              <a:t>:</a:t>
            </a:r>
            <a:r>
              <a:rPr lang="zh-CN" altLang="en-US" sz="2400" smtClean="0"/>
              <a:t>滑动变阻器与用电器串联</a:t>
            </a:r>
            <a:r>
              <a:rPr lang="en-US" sz="2400" smtClean="0"/>
              <a:t>,</a:t>
            </a:r>
            <a:r>
              <a:rPr lang="zh-CN" altLang="en-US" sz="2400" smtClean="0"/>
              <a:t>采用“一上一下”接法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14-1</a:t>
            </a:r>
            <a:r>
              <a:rPr lang="zh-CN" altLang="en-US" sz="2400" smtClean="0"/>
              <a:t>所示。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当滑片</a:t>
            </a:r>
            <a:r>
              <a:rPr lang="en-US" sz="2400" i="1" smtClean="0"/>
              <a:t>P </a:t>
            </a:r>
            <a:r>
              <a:rPr lang="zh-CN" altLang="en-US" sz="2400" smtClean="0"/>
              <a:t>靠近下接线柱移动时</a:t>
            </a:r>
            <a:r>
              <a:rPr lang="en-US" sz="2400" smtClean="0"/>
              <a:t>,</a:t>
            </a:r>
            <a:r>
              <a:rPr lang="zh-CN" altLang="en-US" sz="2400" smtClean="0"/>
              <a:t>阻值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当滑片</a:t>
            </a:r>
            <a:r>
              <a:rPr lang="en-US" sz="2400" i="1" smtClean="0"/>
              <a:t>P </a:t>
            </a:r>
            <a:r>
              <a:rPr lang="zh-CN" altLang="en-US" sz="2400" smtClean="0"/>
              <a:t>远离下接线柱移动时</a:t>
            </a:r>
            <a:r>
              <a:rPr lang="en-US" sz="2400" smtClean="0"/>
              <a:t>,</a:t>
            </a:r>
            <a:r>
              <a:rPr lang="zh-CN" altLang="en-US" sz="2400" smtClean="0"/>
              <a:t>阻值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152767" y="5283793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14-1</a:t>
            </a:r>
            <a:endParaRPr lang="zh-CN" altLang="en-US" smtClean="0"/>
          </a:p>
        </p:txBody>
      </p:sp>
      <p:pic>
        <p:nvPicPr>
          <p:cNvPr id="6" name="7jk146.EPS" descr="id:214750184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523438" y="3786984"/>
            <a:ext cx="5108517" cy="1526926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309520" y="132505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长度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166644" y="242966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变小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6095206" y="300116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变大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644262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如图</a:t>
            </a:r>
            <a:r>
              <a:rPr lang="en-US" sz="2400" smtClean="0"/>
              <a:t>14-2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滑动变阻器在电路中的作用</a:t>
            </a:r>
            <a:r>
              <a:rPr lang="en-US" sz="2400" smtClean="0"/>
              <a:t>: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i="1" u="sng" smtClean="0"/>
              <a:t>　　　　　　　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i="1" u="sng" smtClean="0"/>
              <a:t>　　　　　　　　　　　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i="1" u="sng" smtClean="0"/>
              <a:t>　　　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en-US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铭牌“</a:t>
            </a:r>
            <a:r>
              <a:rPr lang="en-US" sz="2400" smtClean="0"/>
              <a:t>5 Ω</a:t>
            </a:r>
            <a:r>
              <a:rPr lang="zh-CN" altLang="en-US" sz="2400" i="1" smtClean="0"/>
              <a:t>　</a:t>
            </a:r>
            <a:r>
              <a:rPr lang="en-US" sz="2400" smtClean="0"/>
              <a:t>3 A</a:t>
            </a:r>
            <a:r>
              <a:rPr lang="zh-CN" altLang="en-US" sz="2400" smtClean="0"/>
              <a:t>”的意义</a:t>
            </a:r>
            <a:r>
              <a:rPr lang="en-US" sz="2400" smtClean="0"/>
              <a:t>:①</a:t>
            </a:r>
            <a:r>
              <a:rPr lang="zh-CN" altLang="en-US" sz="2400" smtClean="0"/>
              <a:t>最大阻值为</a:t>
            </a:r>
            <a:r>
              <a:rPr lang="en-US" sz="2400" smtClean="0"/>
              <a:t>5 Ω,②</a:t>
            </a:r>
            <a:r>
              <a:rPr lang="zh-CN" altLang="en-US" sz="2400" smtClean="0"/>
              <a:t>允许通过的最大电流为</a:t>
            </a:r>
            <a:r>
              <a:rPr lang="en-US" sz="2400" smtClean="0"/>
              <a:t>3 A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7257743" y="3569281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</a:t>
            </a:r>
            <a:endParaRPr lang="zh-CN" altLang="en-US" smtClean="0"/>
          </a:p>
        </p:txBody>
      </p:sp>
      <p:pic>
        <p:nvPicPr>
          <p:cNvPr id="4" name="7jk147.EPS" descr="id:214750185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881024" y="1321472"/>
            <a:ext cx="2390728" cy="2165614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523174" y="1325055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保护电路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594612" y="1858158"/>
            <a:ext cx="26468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改变电路中的电流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666050" y="2429662"/>
            <a:ext cx="326243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改变小灯泡两端的电压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电荷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扬州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将一块有机玻璃板架在两本书之间</a:t>
            </a:r>
            <a:r>
              <a:rPr lang="en-US" sz="2400" smtClean="0"/>
              <a:t>,</a:t>
            </a:r>
            <a:r>
              <a:rPr lang="zh-CN" altLang="en-US" sz="2400" smtClean="0"/>
              <a:t>用干燥的丝绸在有机玻璃板上摩擦后</a:t>
            </a:r>
            <a:r>
              <a:rPr lang="en-US" sz="2400" smtClean="0"/>
              <a:t>,</a:t>
            </a:r>
            <a:r>
              <a:rPr lang="zh-CN" altLang="en-US" sz="2400" smtClean="0"/>
              <a:t>看到有机玻璃板下方的小纸屑上下飞舞。有机玻璃板由于摩擦带上</a:t>
            </a:r>
            <a:r>
              <a:rPr lang="zh-CN" altLang="en-US" sz="2400" i="1" u="sng" smtClean="0"/>
              <a:t>　　             　　</a:t>
            </a:r>
            <a:r>
              <a:rPr lang="en-US" sz="2400" smtClean="0"/>
              <a:t>,</a:t>
            </a:r>
            <a:r>
              <a:rPr lang="zh-CN" altLang="en-US" sz="2400" smtClean="0"/>
              <a:t>具有</a:t>
            </a:r>
            <a:r>
              <a:rPr lang="zh-CN" altLang="en-US" sz="2400" i="1" u="sng" smtClean="0"/>
              <a:t>　　　　　　　　</a:t>
            </a:r>
            <a:r>
              <a:rPr lang="zh-CN" altLang="en-US" sz="2400" smtClean="0"/>
              <a:t>的性质。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509957" y="4825517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</a:t>
            </a:r>
            <a:r>
              <a:rPr lang="en-US" i="1" smtClean="0"/>
              <a:t>-</a:t>
            </a:r>
            <a:r>
              <a:rPr lang="en-US" smtClean="0"/>
              <a:t>3</a:t>
            </a:r>
            <a:endParaRPr lang="zh-CN" altLang="en-US"/>
          </a:p>
        </p:txBody>
      </p:sp>
      <p:pic>
        <p:nvPicPr>
          <p:cNvPr id="7" name="21bjztwls112.jpg" descr="id:214750187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595008" y="3128317"/>
            <a:ext cx="3146736" cy="1698580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737620" y="2396625"/>
            <a:ext cx="196399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电荷</a:t>
            </a:r>
            <a:r>
              <a:rPr lang="en-US" b="1" smtClean="0">
                <a:solidFill>
                  <a:srgbClr val="A50021"/>
                </a:solidFill>
              </a:rPr>
              <a:t>(</a:t>
            </a:r>
            <a:r>
              <a:rPr lang="zh-CN" altLang="en-US" b="1" smtClean="0">
                <a:solidFill>
                  <a:srgbClr val="A50021"/>
                </a:solidFill>
              </a:rPr>
              <a:t>或静电</a:t>
            </a:r>
            <a:r>
              <a:rPr lang="en-US" b="1" smtClean="0">
                <a:solidFill>
                  <a:srgbClr val="A50021"/>
                </a:solidFill>
              </a:rPr>
              <a:t>)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809454" y="2358224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吸引轻小物体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14-4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甲、乙是两个轻小的物体</a:t>
            </a:r>
            <a:r>
              <a:rPr lang="en-US" sz="2400" smtClean="0"/>
              <a:t>,</a:t>
            </a:r>
            <a:r>
              <a:rPr lang="zh-CN" altLang="en-US" sz="2400" smtClean="0"/>
              <a:t>它们见面时相互吸引。由图中对话可以判断</a:t>
            </a:r>
            <a:r>
              <a:rPr lang="en-US" sz="2400" smtClean="0"/>
              <a:t>:</a:t>
            </a:r>
            <a:r>
              <a:rPr lang="zh-CN" altLang="en-US" sz="2400" smtClean="0"/>
              <a:t>甲物体可能带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电或</a:t>
            </a:r>
            <a:r>
              <a:rPr lang="zh-CN" altLang="en-US" sz="2400" i="1" u="sng" smtClean="0"/>
              <a:t>　  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438519" y="462692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14-4</a:t>
            </a:r>
            <a:endParaRPr lang="zh-CN" altLang="en-US"/>
          </a:p>
        </p:txBody>
      </p:sp>
      <p:pic>
        <p:nvPicPr>
          <p:cNvPr id="6" name="20WLZT1035.EPS" descr="id:214750188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380694" y="2001034"/>
            <a:ext cx="3451730" cy="2632380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023768" y="1253617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负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666842" y="128665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不带电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青海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甲、乙、丙三个轻质泡沫小球用绝缘细线悬挂在天花板上</a:t>
            </a:r>
            <a:r>
              <a:rPr lang="en-US" sz="2400" smtClean="0"/>
              <a:t>,</a:t>
            </a:r>
            <a:r>
              <a:rPr lang="zh-CN" altLang="en-US" sz="2400" smtClean="0"/>
              <a:t>它们之间相互作用时的场景如图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5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已知丙球与用毛皮摩擦过的橡胶棒所带的电荷相同</a:t>
            </a:r>
            <a:r>
              <a:rPr lang="en-US" sz="2400" smtClean="0"/>
              <a:t>,</a:t>
            </a:r>
            <a:r>
              <a:rPr lang="zh-CN" altLang="en-US" sz="2400" smtClean="0"/>
              <a:t>下列判断正确的是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甲、乙两球均带正电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甲、乙两球均带负电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甲球带正电</a:t>
            </a:r>
            <a:r>
              <a:rPr lang="en-US" sz="2400" smtClean="0"/>
              <a:t>,</a:t>
            </a:r>
            <a:r>
              <a:rPr lang="zh-CN" altLang="en-US" sz="2400" smtClean="0"/>
              <a:t>乙球一定带负电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甲球带负电</a:t>
            </a:r>
            <a:r>
              <a:rPr lang="en-US" sz="2400" smtClean="0"/>
              <a:t>,</a:t>
            </a:r>
            <a:r>
              <a:rPr lang="zh-CN" altLang="en-US" sz="2400" smtClean="0"/>
              <a:t>乙球可能不带电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7998130" y="414417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14-5</a:t>
            </a:r>
            <a:endParaRPr lang="zh-CN" altLang="en-US"/>
          </a:p>
        </p:txBody>
      </p:sp>
      <p:pic>
        <p:nvPicPr>
          <p:cNvPr id="7" name="2021QH13.EPS" descr="id:214750188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523834" y="2358224"/>
            <a:ext cx="4095184" cy="16912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841"/>
            <a:ext cx="10572824" cy="17346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]D</a:t>
            </a:r>
            <a:r>
              <a:rPr lang="en-US" b="1" smtClean="0"/>
              <a:t> 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用毛皮摩擦过的橡胶棒带负电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则丙球带负电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丙球排斥甲球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甲球带负电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甲球与乙球相吸引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则乙球可能不带电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也可能带正电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故选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电路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857916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湘潭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14-6</a:t>
            </a:r>
            <a:r>
              <a:rPr lang="zh-CN" altLang="en-US" sz="2400" smtClean="0"/>
              <a:t>是电吹风的简化电路图</a:t>
            </a:r>
            <a:r>
              <a:rPr lang="en-US" sz="2400" smtClean="0"/>
              <a:t>,</a:t>
            </a:r>
            <a:r>
              <a:rPr lang="zh-CN" altLang="en-US" sz="2400" smtClean="0"/>
              <a:t>其中</a:t>
            </a:r>
            <a:r>
              <a:rPr lang="en-US" sz="2400" smtClean="0"/>
              <a:t>M</a:t>
            </a:r>
            <a:r>
              <a:rPr lang="zh-CN" altLang="en-US" sz="2400" smtClean="0"/>
              <a:t>是吹风机</a:t>
            </a:r>
            <a:r>
              <a:rPr lang="en-US" sz="2400" smtClean="0"/>
              <a:t>,</a:t>
            </a:r>
            <a:r>
              <a:rPr lang="en-US" sz="2400" i="1" smtClean="0"/>
              <a:t>R</a:t>
            </a:r>
            <a:r>
              <a:rPr lang="zh-CN" altLang="en-US" sz="2400" smtClean="0"/>
              <a:t>是电热丝。由电路图可知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只将开关</a:t>
            </a:r>
            <a:r>
              <a:rPr lang="en-US" sz="2400" smtClean="0"/>
              <a:t>S</a:t>
            </a:r>
            <a:r>
              <a:rPr lang="en-US" sz="2400" baseline="-25000" smtClean="0"/>
              <a:t>1</a:t>
            </a:r>
            <a:r>
              <a:rPr lang="zh-CN" altLang="en-US" sz="2400" smtClean="0"/>
              <a:t>闭合</a:t>
            </a:r>
            <a:r>
              <a:rPr lang="en-US" sz="2400" smtClean="0"/>
              <a:t>,</a:t>
            </a:r>
            <a:r>
              <a:rPr lang="zh-CN" altLang="en-US" sz="2400" smtClean="0"/>
              <a:t>吹出的是热风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B.M</a:t>
            </a:r>
            <a:r>
              <a:rPr lang="zh-CN" altLang="en-US" sz="2400" smtClean="0"/>
              <a:t>和</a:t>
            </a:r>
            <a:r>
              <a:rPr lang="en-US" sz="2400" i="1" smtClean="0"/>
              <a:t>R</a:t>
            </a:r>
            <a:r>
              <a:rPr lang="zh-CN" altLang="en-US" sz="2400" smtClean="0"/>
              <a:t>是串联在电路中的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将</a:t>
            </a:r>
            <a:r>
              <a:rPr lang="en-US" sz="2400" smtClean="0"/>
              <a:t>S</a:t>
            </a:r>
            <a:r>
              <a:rPr lang="en-US" sz="2400" baseline="-25000" smtClean="0"/>
              <a:t>1</a:t>
            </a:r>
            <a:r>
              <a:rPr lang="zh-CN" altLang="en-US" sz="2400" smtClean="0"/>
              <a:t>和</a:t>
            </a:r>
            <a:r>
              <a:rPr lang="en-US" sz="2400" smtClean="0"/>
              <a:t>S</a:t>
            </a:r>
            <a:r>
              <a:rPr lang="en-US" sz="2400" baseline="-25000" smtClean="0"/>
              <a:t>2</a:t>
            </a:r>
            <a:r>
              <a:rPr lang="zh-CN" altLang="en-US" sz="2400" smtClean="0"/>
              <a:t>都闭合</a:t>
            </a:r>
            <a:r>
              <a:rPr lang="en-US" sz="2400" smtClean="0"/>
              <a:t>,</a:t>
            </a:r>
            <a:r>
              <a:rPr lang="zh-CN" altLang="en-US" sz="2400" smtClean="0"/>
              <a:t>吹出的是热风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开关</a:t>
            </a:r>
            <a:r>
              <a:rPr lang="en-US" sz="2400" smtClean="0"/>
              <a:t>S</a:t>
            </a:r>
            <a:r>
              <a:rPr lang="en-US" sz="2400" baseline="-25000" smtClean="0"/>
              <a:t>2</a:t>
            </a:r>
            <a:r>
              <a:rPr lang="zh-CN" altLang="en-US" sz="2400" smtClean="0"/>
              <a:t>可以控制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整个电路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4497668" y="614443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14-6</a:t>
            </a:r>
            <a:endParaRPr lang="zh-CN" altLang="en-US" smtClean="0"/>
          </a:p>
        </p:txBody>
      </p:sp>
      <p:pic>
        <p:nvPicPr>
          <p:cNvPr id="6" name="20WLZT781.EPS" descr="id:214750190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809190" y="4635801"/>
            <a:ext cx="2643206" cy="1580075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952462" y="1265056"/>
            <a:ext cx="4714908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将开关</a:t>
            </a:r>
            <a:r>
              <a:rPr lang="en-US" smtClean="0">
                <a:solidFill>
                  <a:srgbClr val="A50021"/>
                </a:solidFill>
              </a:rPr>
              <a:t>S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S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都闭合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吹出的才是热风</a:t>
            </a:r>
            <a:r>
              <a:rPr lang="en-US" smtClean="0">
                <a:solidFill>
                  <a:srgbClr val="A50021"/>
                </a:solidFill>
              </a:rPr>
              <a:t>,A</a:t>
            </a:r>
            <a:r>
              <a:rPr lang="zh-CN" altLang="en-US" smtClean="0">
                <a:solidFill>
                  <a:srgbClr val="A50021"/>
                </a:solidFill>
              </a:rPr>
              <a:t>不符合题意</a:t>
            </a:r>
            <a:r>
              <a:rPr lang="en-US" smtClean="0">
                <a:solidFill>
                  <a:srgbClr val="A50021"/>
                </a:solidFill>
              </a:rPr>
              <a:t>,C</a:t>
            </a:r>
            <a:r>
              <a:rPr lang="zh-CN" altLang="en-US" smtClean="0">
                <a:solidFill>
                  <a:srgbClr val="A50021"/>
                </a:solidFill>
              </a:rPr>
              <a:t>符合题意</a:t>
            </a:r>
            <a:r>
              <a:rPr lang="en-US" smtClean="0">
                <a:solidFill>
                  <a:srgbClr val="A50021"/>
                </a:solidFill>
              </a:rPr>
              <a:t>; M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zh-CN" altLang="en-US" smtClean="0">
                <a:solidFill>
                  <a:srgbClr val="A50021"/>
                </a:solidFill>
              </a:rPr>
              <a:t>是并联在电路中的</a:t>
            </a:r>
            <a:r>
              <a:rPr lang="en-US" smtClean="0">
                <a:solidFill>
                  <a:srgbClr val="A50021"/>
                </a:solidFill>
              </a:rPr>
              <a:t>,B</a:t>
            </a:r>
            <a:r>
              <a:rPr lang="zh-CN" altLang="en-US" smtClean="0">
                <a:solidFill>
                  <a:srgbClr val="A50021"/>
                </a:solidFill>
              </a:rPr>
              <a:t>不符合题意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开关</a:t>
            </a:r>
            <a:r>
              <a:rPr lang="en-US" smtClean="0">
                <a:solidFill>
                  <a:srgbClr val="A50021"/>
                </a:solidFill>
              </a:rPr>
              <a:t>S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只控制电热丝</a:t>
            </a:r>
            <a:r>
              <a:rPr lang="en-US" smtClean="0">
                <a:solidFill>
                  <a:srgbClr val="A50021"/>
                </a:solidFill>
              </a:rPr>
              <a:t>,D</a:t>
            </a:r>
            <a:r>
              <a:rPr lang="zh-CN" altLang="en-US" smtClean="0">
                <a:solidFill>
                  <a:srgbClr val="A50021"/>
                </a:solidFill>
              </a:rPr>
              <a:t>不符合题意。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 </a:t>
            </a:r>
            <a:r>
              <a:rPr lang="zh-CN" altLang="en-US" sz="2400" smtClean="0"/>
              <a:t>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7</a:t>
            </a:r>
            <a:r>
              <a:rPr lang="zh-CN" altLang="en-US" sz="2400" smtClean="0"/>
              <a:t>所示的电路中</a:t>
            </a:r>
            <a:r>
              <a:rPr lang="en-US" sz="2400" smtClean="0"/>
              <a:t>,</a:t>
            </a:r>
            <a:r>
              <a:rPr lang="zh-CN" altLang="en-US" sz="2400" smtClean="0"/>
              <a:t>要使两灯泡串联</a:t>
            </a:r>
            <a:r>
              <a:rPr lang="en-US" sz="2400" smtClean="0"/>
              <a:t>,</a:t>
            </a:r>
            <a:r>
              <a:rPr lang="zh-CN" altLang="en-US" sz="2400" smtClean="0"/>
              <a:t>应该闭合开关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;</a:t>
            </a:r>
            <a:r>
              <a:rPr lang="zh-CN" altLang="en-US" sz="2400" smtClean="0"/>
              <a:t>要使两灯泡并联</a:t>
            </a:r>
            <a:r>
              <a:rPr lang="en-US" sz="2400" smtClean="0"/>
              <a:t>,</a:t>
            </a:r>
            <a:r>
              <a:rPr lang="zh-CN" altLang="en-US" sz="2400" smtClean="0"/>
              <a:t>应该闭合开关</a:t>
            </a:r>
            <a:r>
              <a:rPr lang="zh-CN" altLang="en-US" sz="2400" i="1" u="sng" smtClean="0"/>
              <a:t>　    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438519" y="4350593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14-7</a:t>
            </a:r>
            <a:endParaRPr lang="zh-CN" altLang="en-US"/>
          </a:p>
        </p:txBody>
      </p:sp>
      <p:pic>
        <p:nvPicPr>
          <p:cNvPr id="7" name="21JFA52.EPS" descr="id:214750191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452132" y="2072472"/>
            <a:ext cx="3214710" cy="2152557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952726" y="715150"/>
            <a:ext cx="49725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S</a:t>
            </a:r>
            <a:r>
              <a:rPr lang="en-US" b="1" baseline="-25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526808" y="1253617"/>
            <a:ext cx="142539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r>
              <a:rPr lang="en-US" b="1" smtClean="0">
                <a:solidFill>
                  <a:srgbClr val="A50021"/>
                </a:solidFill>
              </a:rPr>
              <a:t>S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zh-CN" altLang="en-US" b="1" smtClean="0">
                <a:solidFill>
                  <a:srgbClr val="A50021"/>
                </a:solidFill>
              </a:rPr>
              <a:t>、</a:t>
            </a:r>
            <a:r>
              <a:rPr lang="en-US" b="1" smtClean="0">
                <a:solidFill>
                  <a:srgbClr val="A50021"/>
                </a:solidFill>
              </a:rPr>
              <a:t>S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电荷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99358"/>
            <a:ext cx="10858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摩擦起电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定义</a:t>
            </a:r>
            <a:r>
              <a:rPr lang="en-US" smtClean="0"/>
              <a:t>:</a:t>
            </a:r>
            <a:r>
              <a:rPr lang="zh-CN" altLang="en-US" smtClean="0"/>
              <a:t>用摩擦的方法使物体带电</a:t>
            </a:r>
            <a:r>
              <a:rPr lang="en-US" smtClean="0"/>
              <a:t>,</a:t>
            </a:r>
            <a:r>
              <a:rPr lang="zh-CN" altLang="en-US" smtClean="0"/>
              <a:t>叫摩擦起电。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实质</a:t>
            </a:r>
            <a:r>
              <a:rPr lang="en-US" smtClean="0"/>
              <a:t>:</a:t>
            </a:r>
            <a:r>
              <a:rPr lang="zh-CN" altLang="en-US" smtClean="0"/>
              <a:t>电子的</a:t>
            </a:r>
            <a:r>
              <a:rPr lang="zh-CN" altLang="en-US" i="1" u="sng" smtClean="0"/>
              <a:t>　　  　</a:t>
            </a:r>
            <a:r>
              <a:rPr lang="zh-CN" altLang="en-US" smtClean="0"/>
              <a:t>。物体失去电子带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电</a:t>
            </a:r>
            <a:r>
              <a:rPr lang="en-US" smtClean="0"/>
              <a:t>,</a:t>
            </a:r>
            <a:r>
              <a:rPr lang="zh-CN" altLang="en-US" smtClean="0"/>
              <a:t>得到电子带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电。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(3)</a:t>
            </a:r>
            <a:r>
              <a:rPr lang="zh-CN" altLang="en-US" smtClean="0"/>
              <a:t>带电体的性质</a:t>
            </a:r>
            <a:r>
              <a:rPr lang="en-US" smtClean="0"/>
              <a:t>:</a:t>
            </a:r>
            <a:r>
              <a:rPr lang="zh-CN" altLang="en-US" smtClean="0"/>
              <a:t>带电体能够吸引</a:t>
            </a:r>
            <a:r>
              <a:rPr lang="zh-CN" altLang="en-US" i="1" u="sng" smtClean="0"/>
              <a:t>　　  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3166248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转移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/>
        </p:nvGraphicFramePr>
        <p:xfrm>
          <a:off x="1069203" y="3532994"/>
          <a:ext cx="8097837" cy="1682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8316595" imgH="1732915" progId="Word.Document.12">
                  <p:embed/>
                </p:oleObj>
              </mc:Choice>
              <mc:Fallback>
                <p:oleObj name="文档" r:id="rId2" imgW="8316595" imgH="17329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9203" y="3532994"/>
                        <a:ext cx="8097837" cy="16827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952462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正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0024296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负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751004" y="2968129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轻小物体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938061" y="350123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正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952462" y="4111137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负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en-US" sz="2400" smtClean="0">
                <a:solidFill>
                  <a:srgbClr val="18B48F"/>
                </a:solidFill>
              </a:rPr>
              <a:t>[2018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简单电路是由电源、用电器、开关和导线组成的。给充电宝充电时</a:t>
            </a:r>
            <a:r>
              <a:rPr lang="en-US" sz="2400" smtClean="0"/>
              <a:t>,</a:t>
            </a:r>
            <a:r>
              <a:rPr lang="zh-CN" altLang="en-US" sz="2400" smtClean="0"/>
              <a:t>充电宝相当于简单电路中的</a:t>
            </a:r>
            <a:r>
              <a:rPr lang="zh-CN" altLang="en-US" sz="2400" i="1" u="sng" smtClean="0"/>
              <a:t>　   　　　</a:t>
            </a:r>
            <a:r>
              <a:rPr lang="en-US" sz="2400" smtClean="0"/>
              <a:t>;</a:t>
            </a:r>
            <a:r>
              <a:rPr lang="zh-CN" altLang="en-US" sz="2400" smtClean="0"/>
              <a:t>充电宝给手机充电时</a:t>
            </a:r>
            <a:r>
              <a:rPr lang="en-US" sz="2400" smtClean="0"/>
              <a:t>,</a:t>
            </a:r>
            <a:r>
              <a:rPr lang="zh-CN" altLang="en-US" sz="2400" smtClean="0"/>
              <a:t>它相当于简单电路中的</a:t>
            </a:r>
            <a:r>
              <a:rPr lang="zh-CN" altLang="en-US" sz="2400" i="1" u="sng" smtClean="0"/>
              <a:t>　　  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en-US" sz="2400" smtClean="0">
                <a:solidFill>
                  <a:srgbClr val="18B48F"/>
                </a:solidFill>
              </a:rPr>
              <a:t>[2018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华灯初上</a:t>
            </a:r>
            <a:r>
              <a:rPr lang="en-US" sz="2400" smtClean="0"/>
              <a:t>,</a:t>
            </a:r>
            <a:r>
              <a:rPr lang="zh-CN" altLang="en-US" sz="2400" smtClean="0"/>
              <a:t>路灯的连接方式是</a:t>
            </a:r>
            <a:r>
              <a:rPr lang="en-US" sz="2400" i="1" u="sng" smtClean="0"/>
              <a:t>           </a:t>
            </a:r>
            <a:r>
              <a:rPr lang="zh-CN" altLang="en-US" sz="2400" smtClean="0"/>
              <a:t>联</a:t>
            </a:r>
            <a:r>
              <a:rPr lang="en-US" sz="2400" smtClean="0"/>
              <a:t>;</a:t>
            </a:r>
            <a:r>
              <a:rPr lang="zh-CN" altLang="en-US" sz="2400" smtClean="0"/>
              <a:t>回到家中</a:t>
            </a:r>
            <a:r>
              <a:rPr lang="en-US" sz="2400" smtClean="0"/>
              <a:t>,</a:t>
            </a:r>
            <a:r>
              <a:rPr lang="zh-CN" altLang="en-US" sz="2400" smtClean="0"/>
              <a:t>按下开关</a:t>
            </a:r>
            <a:r>
              <a:rPr lang="en-US" sz="2400" smtClean="0"/>
              <a:t>,</a:t>
            </a:r>
            <a:r>
              <a:rPr lang="zh-CN" altLang="en-US" sz="2400" smtClean="0"/>
              <a:t>电灯亮了</a:t>
            </a:r>
            <a:r>
              <a:rPr lang="en-US" sz="2400" smtClean="0"/>
              <a:t>,</a:t>
            </a:r>
            <a:r>
              <a:rPr lang="zh-CN" altLang="en-US" sz="2400" smtClean="0"/>
              <a:t>开关与电灯的连接方式是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联。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80826" y="128665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用电器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308992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电源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031523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166512" y="2929728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串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电流、电流的规律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吉林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8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能正确地测出小灯泡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电流的电路是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023636" y="3563117"/>
            <a:ext cx="1168910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14-8</a:t>
            </a:r>
            <a:endParaRPr lang="zh-CN" altLang="en-US" smtClean="0"/>
          </a:p>
        </p:txBody>
      </p:sp>
      <p:pic>
        <p:nvPicPr>
          <p:cNvPr id="137220" name="2021JL215.EPS" descr="id:2147501929;FounderCE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91536" y="1942465"/>
            <a:ext cx="1594612" cy="1676387"/>
          </a:xfrm>
          <a:prstGeom prst="rect">
            <a:avLst/>
          </a:prstGeom>
          <a:noFill/>
        </p:spPr>
      </p:pic>
      <p:pic>
        <p:nvPicPr>
          <p:cNvPr id="137219" name="2021JL216.EPS" descr="id:2147501936;FounderCE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76" y="1929596"/>
            <a:ext cx="1758162" cy="1655943"/>
          </a:xfrm>
          <a:prstGeom prst="rect">
            <a:avLst/>
          </a:prstGeom>
          <a:noFill/>
        </p:spPr>
      </p:pic>
      <p:pic>
        <p:nvPicPr>
          <p:cNvPr id="137218" name="2021JL217.EPS" descr="id:2147501943;FounderCES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786478" y="1980590"/>
            <a:ext cx="1594612" cy="1676387"/>
          </a:xfrm>
          <a:prstGeom prst="rect">
            <a:avLst/>
          </a:prstGeom>
          <a:noFill/>
        </p:spPr>
      </p:pic>
      <p:pic>
        <p:nvPicPr>
          <p:cNvPr id="137217" name="2021JL218.EPS" descr="id:2147501950;FounderCES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8180" y="1942465"/>
            <a:ext cx="1594612" cy="1655943"/>
          </a:xfrm>
          <a:prstGeom prst="rect">
            <a:avLst/>
          </a:prstGeom>
          <a:noFill/>
        </p:spPr>
      </p:pic>
      <p:sp>
        <p:nvSpPr>
          <p:cNvPr id="15" name="TextBox 26"/>
          <p:cNvSpPr txBox="1">
            <a:spLocks noChangeArrowheads="1"/>
          </p:cNvSpPr>
          <p:nvPr/>
        </p:nvSpPr>
        <p:spPr bwMode="auto">
          <a:xfrm>
            <a:off x="951670" y="4215612"/>
            <a:ext cx="10572824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]C</a:t>
            </a:r>
            <a:r>
              <a:rPr lang="en-US" b="1" smtClean="0"/>
              <a:t> 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选项图中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电流表的正、负接线柱接反</a:t>
            </a:r>
            <a:r>
              <a:rPr lang="en-US" smtClean="0">
                <a:solidFill>
                  <a:srgbClr val="A50021"/>
                </a:solidFill>
              </a:rPr>
              <a:t>,A</a:t>
            </a:r>
            <a:r>
              <a:rPr lang="zh-CN" altLang="en-US" smtClean="0">
                <a:solidFill>
                  <a:srgbClr val="A50021"/>
                </a:solidFill>
              </a:rPr>
              <a:t>错误</a:t>
            </a:r>
            <a:r>
              <a:rPr lang="en-US" smtClean="0">
                <a:solidFill>
                  <a:srgbClr val="A50021"/>
                </a:solidFill>
              </a:rPr>
              <a:t>;B</a:t>
            </a:r>
            <a:r>
              <a:rPr lang="zh-CN" altLang="en-US" smtClean="0">
                <a:solidFill>
                  <a:srgbClr val="A50021"/>
                </a:solidFill>
              </a:rPr>
              <a:t>选项图中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电流表测量干路电流</a:t>
            </a:r>
            <a:r>
              <a:rPr lang="en-US" smtClean="0">
                <a:solidFill>
                  <a:srgbClr val="A50021"/>
                </a:solidFill>
              </a:rPr>
              <a:t>,B</a:t>
            </a:r>
            <a:r>
              <a:rPr lang="zh-CN" altLang="en-US" smtClean="0">
                <a:solidFill>
                  <a:srgbClr val="A50021"/>
                </a:solidFill>
              </a:rPr>
              <a:t>错误</a:t>
            </a:r>
            <a:r>
              <a:rPr lang="en-US" smtClean="0">
                <a:solidFill>
                  <a:srgbClr val="A50021"/>
                </a:solidFill>
              </a:rPr>
              <a:t>;D</a:t>
            </a:r>
            <a:r>
              <a:rPr lang="zh-CN" altLang="en-US" smtClean="0">
                <a:solidFill>
                  <a:srgbClr val="A50021"/>
                </a:solidFill>
              </a:rPr>
              <a:t>选项图中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电流表与灯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串联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并且电流从正接线柱流入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从负接线柱流出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能正确测出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的电流</a:t>
            </a:r>
            <a:r>
              <a:rPr lang="en-US" smtClean="0">
                <a:solidFill>
                  <a:srgbClr val="A50021"/>
                </a:solidFill>
              </a:rPr>
              <a:t>,D</a:t>
            </a:r>
            <a:r>
              <a:rPr lang="zh-CN" altLang="en-US" smtClean="0">
                <a:solidFill>
                  <a:srgbClr val="A50021"/>
                </a:solidFill>
              </a:rPr>
              <a:t>错误。故选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614366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海南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用如图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9</a:t>
            </a:r>
            <a:r>
              <a:rPr lang="zh-CN" altLang="en-US" sz="2400" smtClean="0"/>
              <a:t>所示电路探究并联电路中电流的关系。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与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是两个不同规格的小灯泡</a:t>
            </a:r>
            <a:r>
              <a:rPr lang="en-US" sz="2400" smtClean="0"/>
              <a:t>,</a:t>
            </a:r>
            <a:r>
              <a:rPr lang="zh-CN" altLang="en-US" sz="2400" smtClean="0"/>
              <a:t>闭合开关后</a:t>
            </a:r>
            <a:r>
              <a:rPr lang="en-US" sz="2400" smtClean="0"/>
              <a:t>,</a:t>
            </a:r>
            <a:r>
              <a:rPr lang="zh-CN" altLang="en-US" sz="2400" smtClean="0"/>
              <a:t>通过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</a:t>
            </a:r>
            <a:r>
              <a:rPr lang="zh-CN" altLang="en-US" sz="2400" smtClean="0"/>
              <a:t>、</a:t>
            </a:r>
            <a:r>
              <a:rPr lang="en-US" sz="2400" i="1" smtClean="0"/>
              <a:t>d </a:t>
            </a:r>
            <a:r>
              <a:rPr lang="zh-CN" altLang="en-US" sz="2400" smtClean="0"/>
              <a:t>四处电流的大小关系正确的是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A.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a</a:t>
            </a:r>
            <a:r>
              <a:rPr lang="en-US" sz="2400" smtClean="0"/>
              <a:t>=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b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B.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a</a:t>
            </a:r>
            <a:r>
              <a:rPr lang="en-US" sz="2400" smtClean="0"/>
              <a:t>=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c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C.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b</a:t>
            </a:r>
            <a:r>
              <a:rPr lang="en-US" sz="2400" smtClean="0"/>
              <a:t>=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c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D.</a:t>
            </a:r>
            <a:r>
              <a:rPr lang="en-US" sz="2400" i="1" err="1" smtClean="0"/>
              <a:t>I</a:t>
            </a:r>
            <a:r>
              <a:rPr lang="en-US" sz="2400" i="1" baseline="-25000" err="1" smtClean="0"/>
              <a:t>a</a:t>
            </a:r>
            <a:r>
              <a:rPr lang="en-US" sz="2400" smtClean="0"/>
              <a:t>=</a:t>
            </a:r>
            <a:r>
              <a:rPr lang="en-US" sz="2400" i="1" smtClean="0"/>
              <a:t>I</a:t>
            </a:r>
            <a:r>
              <a:rPr lang="en-US" sz="2400" i="1" baseline="-25000" smtClean="0"/>
              <a:t>d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3910668" y="5034661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</a:t>
            </a:r>
            <a:r>
              <a:rPr lang="en-US" i="1" smtClean="0"/>
              <a:t>-</a:t>
            </a:r>
            <a:r>
              <a:rPr lang="en-US" smtClean="0"/>
              <a:t>9</a:t>
            </a:r>
            <a:endParaRPr lang="zh-CN" altLang="en-US" smtClean="0"/>
          </a:p>
        </p:txBody>
      </p:sp>
      <p:pic>
        <p:nvPicPr>
          <p:cNvPr id="4" name="2021HN106.EPS" descr="id:214750195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023372" y="3072604"/>
            <a:ext cx="3115619" cy="2019454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952462" y="715150"/>
            <a:ext cx="4857784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根据电路图可知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两灯并联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I</a:t>
            </a:r>
            <a:r>
              <a:rPr lang="en-US" i="1" baseline="-25000" smtClean="0">
                <a:solidFill>
                  <a:srgbClr val="A50021"/>
                </a:solidFill>
              </a:rPr>
              <a:t>d </a:t>
            </a:r>
            <a:r>
              <a:rPr lang="zh-CN" altLang="en-US" smtClean="0">
                <a:solidFill>
                  <a:srgbClr val="A50021"/>
                </a:solidFill>
              </a:rPr>
              <a:t>为干路电流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c </a:t>
            </a:r>
            <a:r>
              <a:rPr lang="zh-CN" altLang="en-US" smtClean="0">
                <a:solidFill>
                  <a:srgbClr val="A50021"/>
                </a:solidFill>
              </a:rPr>
              <a:t>是两条支路的电流。根据干路电流等于各支路电流之和可得</a:t>
            </a:r>
            <a:r>
              <a:rPr lang="en-US" smtClean="0">
                <a:solidFill>
                  <a:srgbClr val="A50021"/>
                </a:solidFill>
              </a:rPr>
              <a:t>: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a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b</a:t>
            </a:r>
            <a:r>
              <a:rPr lang="en-US" err="1" smtClean="0">
                <a:solidFill>
                  <a:srgbClr val="A50021"/>
                </a:solidFill>
              </a:rPr>
              <a:t>+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c 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错误。由于两个小灯泡的规格不同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根据并联电路各支路两端的电压相等和欧姆定律可得</a:t>
            </a:r>
            <a:r>
              <a:rPr lang="en-US" smtClean="0">
                <a:solidFill>
                  <a:srgbClr val="A50021"/>
                </a:solidFill>
              </a:rPr>
              <a:t>: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≠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c 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错误。由于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点都在干路上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r>
              <a:rPr lang="en-US" i="1" err="1" smtClean="0">
                <a:solidFill>
                  <a:srgbClr val="A50021"/>
                </a:solidFill>
              </a:rPr>
              <a:t>I</a:t>
            </a:r>
            <a:r>
              <a:rPr lang="en-US" i="1" baseline="-25000" err="1" smtClean="0">
                <a:solidFill>
                  <a:srgbClr val="A50021"/>
                </a:solidFill>
              </a:rPr>
              <a:t>a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I</a:t>
            </a:r>
            <a:r>
              <a:rPr lang="en-US" i="1" baseline="-25000" smtClean="0">
                <a:solidFill>
                  <a:srgbClr val="A50021"/>
                </a:solidFill>
              </a:rPr>
              <a:t>d 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正确。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135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 </a:t>
            </a:r>
            <a:r>
              <a:rPr lang="zh-CN" altLang="en-US" sz="2400" smtClean="0"/>
              <a:t>在图</a:t>
            </a:r>
            <a:r>
              <a:rPr lang="en-US" sz="2400" smtClean="0"/>
              <a:t>14-10</a:t>
            </a:r>
            <a:r>
              <a:rPr lang="zh-CN" altLang="en-US" sz="2400" smtClean="0"/>
              <a:t>甲所示的电路中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S</a:t>
            </a:r>
            <a:r>
              <a:rPr lang="zh-CN" altLang="en-US" sz="2400" smtClean="0"/>
              <a:t>后</a:t>
            </a:r>
            <a:r>
              <a:rPr lang="en-US" sz="2400" smtClean="0"/>
              <a:t>,</a:t>
            </a:r>
            <a:r>
              <a:rPr lang="zh-CN" altLang="en-US" sz="2400" smtClean="0"/>
              <a:t>两个电流表的指针位置均如图乙所示。则通过灯泡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中的电流</a:t>
            </a:r>
            <a:r>
              <a:rPr lang="en-US" sz="2400" i="1" smtClean="0"/>
              <a:t>I</a:t>
            </a:r>
            <a:r>
              <a:rPr lang="en-US" sz="2400" baseline="-25000" smtClean="0"/>
              <a:t>1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A,</a:t>
            </a:r>
            <a:r>
              <a:rPr lang="zh-CN" altLang="en-US" sz="2400" smtClean="0"/>
              <a:t>通过灯泡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的电流</a:t>
            </a:r>
            <a:r>
              <a:rPr lang="en-US" sz="2400" i="1" smtClean="0"/>
              <a:t>I</a:t>
            </a:r>
            <a:r>
              <a:rPr lang="en-US" sz="2400" baseline="-25000" smtClean="0"/>
              <a:t>2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A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5" name="矩形 4"/>
          <p:cNvSpPr/>
          <p:nvPr/>
        </p:nvSpPr>
        <p:spPr>
          <a:xfrm>
            <a:off x="5257308" y="4105967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14-10</a:t>
            </a:r>
            <a:endParaRPr lang="zh-CN" altLang="en-US"/>
          </a:p>
        </p:txBody>
      </p:sp>
      <p:pic>
        <p:nvPicPr>
          <p:cNvPr id="6" name="18ZX138.EPS" descr="id:214750196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594876" y="2001034"/>
            <a:ext cx="4767143" cy="2232732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380826" y="1286654"/>
            <a:ext cx="65114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0.2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738544" y="1286654"/>
            <a:ext cx="65114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0.8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重难四　电压、电压的规律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21497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11. </a:t>
            </a:r>
            <a:r>
              <a:rPr lang="zh-CN" altLang="en-US" sz="2400" smtClean="0"/>
              <a:t>在图</a:t>
            </a:r>
            <a:r>
              <a:rPr lang="en-US" sz="2400" smtClean="0"/>
              <a:t>14-11</a:t>
            </a:r>
            <a:r>
              <a:rPr lang="zh-CN" altLang="en-US" sz="2400" smtClean="0"/>
              <a:t>所示的电路中</a:t>
            </a:r>
            <a:r>
              <a:rPr lang="en-US" sz="2400" smtClean="0"/>
              <a:t>,</a:t>
            </a:r>
            <a:r>
              <a:rPr lang="zh-CN" altLang="en-US" sz="2400" smtClean="0"/>
              <a:t>开关闭合后电压表测量的是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两端的电压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和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两端的电压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C.L</a:t>
            </a:r>
            <a:r>
              <a:rPr lang="en-US" sz="2400" baseline="-25000" smtClean="0"/>
              <a:t>3</a:t>
            </a:r>
            <a:r>
              <a:rPr lang="zh-CN" altLang="en-US" sz="2400" smtClean="0"/>
              <a:t>和电源两端的电压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电源电压</a:t>
            </a:r>
            <a:endParaRPr lang="zh-CN" altLang="en-US" sz="2400"/>
          </a:p>
        </p:txBody>
      </p:sp>
      <p:sp>
        <p:nvSpPr>
          <p:cNvPr id="13" name="矩形 12"/>
          <p:cNvSpPr/>
          <p:nvPr/>
        </p:nvSpPr>
        <p:spPr>
          <a:xfrm>
            <a:off x="3776313" y="6034793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14-11</a:t>
            </a:r>
            <a:endParaRPr lang="zh-CN" altLang="en-US" smtClean="0"/>
          </a:p>
        </p:txBody>
      </p:sp>
      <p:pic>
        <p:nvPicPr>
          <p:cNvPr id="14" name="20JX105.EPS" descr="id:214750197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880496" y="4215612"/>
            <a:ext cx="3353508" cy="1921916"/>
          </a:xfrm>
          <a:prstGeom prst="rect">
            <a:avLst/>
          </a:prstGeom>
        </p:spPr>
      </p:pic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6666710" y="1215216"/>
            <a:ext cx="4857784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由图可知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三个灯泡串联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电压表与灯泡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并联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所以电压表测量灯泡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两端的电压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正确。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12. </a:t>
            </a:r>
            <a:r>
              <a:rPr lang="zh-CN" altLang="en-US" sz="2400" smtClean="0"/>
              <a:t>如图</a:t>
            </a:r>
            <a:r>
              <a:rPr lang="en-US" sz="2400" smtClean="0"/>
              <a:t>14-12</a:t>
            </a:r>
            <a:r>
              <a:rPr lang="zh-CN" altLang="en-US" sz="2400" smtClean="0"/>
              <a:t>甲所示电路</a:t>
            </a:r>
            <a:r>
              <a:rPr lang="en-US" sz="2400" smtClean="0"/>
              <a:t>,</a:t>
            </a:r>
            <a:r>
              <a:rPr lang="zh-CN" altLang="en-US" sz="2400" smtClean="0"/>
              <a:t>电源由</a:t>
            </a:r>
            <a:r>
              <a:rPr lang="en-US" sz="2400" smtClean="0"/>
              <a:t>4</a:t>
            </a:r>
            <a:r>
              <a:rPr lang="zh-CN" altLang="en-US" sz="2400" smtClean="0"/>
              <a:t>节新干电池串联组成</a:t>
            </a:r>
            <a:r>
              <a:rPr lang="en-US" sz="2400" smtClean="0"/>
              <a:t>,</a:t>
            </a:r>
            <a:r>
              <a:rPr lang="zh-CN" altLang="en-US" sz="2400" smtClean="0"/>
              <a:t>则电源电压是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,</a:t>
            </a:r>
            <a:r>
              <a:rPr lang="zh-CN" altLang="en-US" sz="2400" smtClean="0"/>
              <a:t>其中电压表和电流表的示数分别如图乙、丙所示</a:t>
            </a:r>
            <a:r>
              <a:rPr lang="en-US" sz="2400" smtClean="0"/>
              <a:t>,</a:t>
            </a:r>
            <a:r>
              <a:rPr lang="zh-CN" altLang="en-US" sz="2400" smtClean="0"/>
              <a:t>则灯泡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两端的电压是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,</a:t>
            </a:r>
            <a:r>
              <a:rPr lang="zh-CN" altLang="en-US" sz="2400" smtClean="0"/>
              <a:t>通过灯泡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的电流是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617634" y="5111269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14-12</a:t>
            </a:r>
            <a:endParaRPr lang="zh-CN" altLang="en-US"/>
          </a:p>
        </p:txBody>
      </p:sp>
      <p:pic>
        <p:nvPicPr>
          <p:cNvPr id="8" name="18ZX140.EPS" descr="id:214750198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435801" y="2485375"/>
            <a:ext cx="8088561" cy="25866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841"/>
            <a:ext cx="10572824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pt-BR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6 V</a:t>
            </a:r>
            <a:r>
              <a:rPr lang="zh-CN" altLang="pt-BR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pt-BR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3.7 V</a:t>
            </a:r>
            <a:r>
              <a:rPr lang="zh-CN" altLang="pt-BR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pt-BR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0.48 A</a:t>
            </a:r>
            <a:r>
              <a:rPr lang="en-US" b="1" smtClean="0"/>
              <a:t> 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一节新干电池的电压是</a:t>
            </a:r>
            <a:r>
              <a:rPr lang="en-US" smtClean="0">
                <a:solidFill>
                  <a:srgbClr val="A50021"/>
                </a:solidFill>
              </a:rPr>
              <a:t>1.5 V,</a:t>
            </a:r>
            <a:r>
              <a:rPr lang="zh-CN" altLang="en-US" smtClean="0">
                <a:solidFill>
                  <a:srgbClr val="A50021"/>
                </a:solidFill>
              </a:rPr>
              <a:t>电源由</a:t>
            </a:r>
            <a:r>
              <a:rPr lang="en-US" smtClean="0">
                <a:solidFill>
                  <a:srgbClr val="A50021"/>
                </a:solidFill>
              </a:rPr>
              <a:t>4</a:t>
            </a:r>
            <a:r>
              <a:rPr lang="zh-CN" altLang="en-US" smtClean="0">
                <a:solidFill>
                  <a:srgbClr val="A50021"/>
                </a:solidFill>
              </a:rPr>
              <a:t>节新干电池串联组成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电源电压为</a:t>
            </a:r>
            <a:r>
              <a:rPr lang="en-US" i="1" smtClean="0">
                <a:solidFill>
                  <a:srgbClr val="A50021"/>
                </a:solidFill>
              </a:rPr>
              <a:t>U</a:t>
            </a:r>
            <a:r>
              <a:rPr lang="en-US" smtClean="0">
                <a:solidFill>
                  <a:srgbClr val="A50021"/>
                </a:solidFill>
              </a:rPr>
              <a:t>=1.5 V×4=6 V</a:t>
            </a:r>
            <a:r>
              <a:rPr lang="zh-CN" altLang="en-US" smtClean="0">
                <a:solidFill>
                  <a:srgbClr val="A50021"/>
                </a:solidFill>
              </a:rPr>
              <a:t>。由题图甲可知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电压表测量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两端的电压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由题图乙可知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电压表示数是</a:t>
            </a:r>
            <a:r>
              <a:rPr lang="en-US" smtClean="0">
                <a:solidFill>
                  <a:srgbClr val="A50021"/>
                </a:solidFill>
              </a:rPr>
              <a:t>2.3 V;</a:t>
            </a:r>
            <a:r>
              <a:rPr lang="zh-CN" altLang="en-US" smtClean="0">
                <a:solidFill>
                  <a:srgbClr val="A50021"/>
                </a:solidFill>
              </a:rPr>
              <a:t>两灯泡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串联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串联电路两端的总电压等于各串联导体两端的电压之和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两端的电压是</a:t>
            </a:r>
            <a:r>
              <a:rPr lang="en-US" i="1" smtClean="0">
                <a:solidFill>
                  <a:srgbClr val="A50021"/>
                </a:solidFill>
              </a:rPr>
              <a:t>U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U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U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en-US" smtClean="0">
                <a:solidFill>
                  <a:srgbClr val="A50021"/>
                </a:solidFill>
              </a:rPr>
              <a:t>=6 V-2.3 V=3.7 V</a:t>
            </a:r>
            <a:r>
              <a:rPr lang="zh-CN" altLang="en-US" smtClean="0">
                <a:solidFill>
                  <a:srgbClr val="A50021"/>
                </a:solidFill>
              </a:rPr>
              <a:t>。由题图丙可知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电流表示数是</a:t>
            </a:r>
            <a:r>
              <a:rPr lang="en-US" smtClean="0">
                <a:solidFill>
                  <a:srgbClr val="A50021"/>
                </a:solidFill>
              </a:rPr>
              <a:t>0.48 A,</a:t>
            </a:r>
            <a:r>
              <a:rPr lang="zh-CN" altLang="en-US" smtClean="0">
                <a:solidFill>
                  <a:srgbClr val="A50021"/>
                </a:solidFill>
              </a:rPr>
              <a:t>串联电路的电流处处相等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所以通过灯泡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的电流是</a:t>
            </a:r>
            <a:r>
              <a:rPr lang="en-US" smtClean="0">
                <a:solidFill>
                  <a:srgbClr val="A50021"/>
                </a:solidFill>
              </a:rPr>
              <a:t>0.48 A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重难五　电阻、变阻器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13. </a:t>
            </a:r>
            <a:r>
              <a:rPr lang="en-US" sz="2400" smtClean="0"/>
              <a:t>[2020</a:t>
            </a:r>
            <a:r>
              <a:rPr lang="en-US" altLang="zh-CN" sz="2400" smtClean="0"/>
              <a:t>·</a:t>
            </a:r>
            <a:r>
              <a:rPr lang="zh-CN" altLang="en-US" sz="2400" smtClean="0"/>
              <a:t>荆门</a:t>
            </a:r>
            <a:r>
              <a:rPr lang="en-US" sz="2400" smtClean="0"/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13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en-US" sz="2400" i="1" smtClean="0"/>
              <a:t>AB </a:t>
            </a:r>
            <a:r>
              <a:rPr lang="zh-CN" altLang="en-US" sz="2400" smtClean="0"/>
              <a:t>和</a:t>
            </a:r>
            <a:r>
              <a:rPr lang="en-US" sz="2400" i="1" smtClean="0"/>
              <a:t>BC </a:t>
            </a:r>
            <a:r>
              <a:rPr lang="zh-CN" altLang="en-US" sz="2400" smtClean="0"/>
              <a:t>是由不同材料制成的长度相同、横截面积不同的两段导体</a:t>
            </a:r>
            <a:r>
              <a:rPr lang="en-US" sz="2400" smtClean="0"/>
              <a:t>,</a:t>
            </a:r>
            <a:r>
              <a:rPr lang="zh-CN" altLang="en-US" sz="2400" smtClean="0"/>
              <a:t>将它们串联后接入电路中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en-US" sz="2400" i="1" smtClean="0"/>
              <a:t>AB </a:t>
            </a:r>
            <a:r>
              <a:rPr lang="zh-CN" altLang="en-US" sz="2400" smtClean="0"/>
              <a:t>段电阻大</a:t>
            </a:r>
            <a:r>
              <a:rPr lang="en-US" sz="2400" smtClean="0"/>
              <a:t>,</a:t>
            </a:r>
            <a:r>
              <a:rPr lang="zh-CN" altLang="en-US" sz="2400" smtClean="0"/>
              <a:t>电流小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en-US" sz="2400" i="1" smtClean="0"/>
              <a:t>BC </a:t>
            </a:r>
            <a:r>
              <a:rPr lang="zh-CN" altLang="en-US" sz="2400" smtClean="0"/>
              <a:t>段电阻小</a:t>
            </a:r>
            <a:r>
              <a:rPr lang="en-US" sz="2400" smtClean="0"/>
              <a:t>,</a:t>
            </a:r>
            <a:r>
              <a:rPr lang="zh-CN" altLang="en-US" sz="2400" smtClean="0"/>
              <a:t>电流小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en-US" sz="2400" i="1" smtClean="0"/>
              <a:t>AB </a:t>
            </a:r>
            <a:r>
              <a:rPr lang="zh-CN" altLang="en-US" sz="2400" smtClean="0"/>
              <a:t>段电阻一定大</a:t>
            </a:r>
            <a:r>
              <a:rPr lang="en-US" sz="2400" smtClean="0"/>
              <a:t>,</a:t>
            </a:r>
            <a:r>
              <a:rPr lang="zh-CN" altLang="en-US" sz="2400" smtClean="0"/>
              <a:t>电流与</a:t>
            </a:r>
            <a:r>
              <a:rPr lang="en-US" sz="2400" i="1" smtClean="0"/>
              <a:t>BC </a:t>
            </a:r>
            <a:r>
              <a:rPr lang="zh-CN" altLang="en-US" sz="2400" smtClean="0"/>
              <a:t>段相等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en-US" sz="2400" i="1" smtClean="0"/>
              <a:t>BC </a:t>
            </a:r>
            <a:r>
              <a:rPr lang="zh-CN" altLang="en-US" sz="2400" smtClean="0"/>
              <a:t>段电阻可能大</a:t>
            </a:r>
            <a:r>
              <a:rPr lang="en-US" sz="2400" smtClean="0"/>
              <a:t>,</a:t>
            </a:r>
            <a:r>
              <a:rPr lang="zh-CN" altLang="en-US" sz="2400" smtClean="0"/>
              <a:t>电流与</a:t>
            </a:r>
            <a:r>
              <a:rPr lang="en-US" sz="2400" i="1" smtClean="0"/>
              <a:t>AB </a:t>
            </a:r>
            <a:r>
              <a:rPr lang="zh-CN" altLang="en-US" sz="2400" smtClean="0"/>
              <a:t>段相等</a:t>
            </a:r>
            <a:endParaRPr lang="zh-CN" altLang="en-US" sz="2400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0" y="1238250"/>
            <a:ext cx="12190413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	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0" y="2009775"/>
            <a:ext cx="121904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0" y="3248025"/>
            <a:ext cx="12190413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	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991155" y="3748777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</a:t>
            </a:r>
            <a:r>
              <a:rPr lang="en-US" i="1" smtClean="0"/>
              <a:t>-</a:t>
            </a:r>
            <a:r>
              <a:rPr lang="en-US" smtClean="0"/>
              <a:t>13</a:t>
            </a:r>
            <a:endParaRPr lang="zh-CN" altLang="en-US" smtClean="0"/>
          </a:p>
        </p:txBody>
      </p:sp>
      <p:pic>
        <p:nvPicPr>
          <p:cNvPr id="11" name="21WLX1.EPS" descr="id:214750199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095338" y="2715414"/>
            <a:ext cx="3571900" cy="110632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841"/>
            <a:ext cx="10572824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pt-BR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导体</a:t>
            </a:r>
            <a:r>
              <a:rPr lang="en-US" i="1" smtClean="0">
                <a:solidFill>
                  <a:srgbClr val="A50021"/>
                </a:solidFill>
              </a:rPr>
              <a:t>AB 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BC </a:t>
            </a:r>
            <a:r>
              <a:rPr lang="zh-CN" altLang="en-US" smtClean="0">
                <a:solidFill>
                  <a:srgbClr val="A50021"/>
                </a:solidFill>
              </a:rPr>
              <a:t>串联后接入电路中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根据串联电路电流规律可知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通过导体</a:t>
            </a:r>
            <a:r>
              <a:rPr lang="en-US" i="1" smtClean="0">
                <a:solidFill>
                  <a:srgbClr val="A50021"/>
                </a:solidFill>
              </a:rPr>
              <a:t>AB 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BC </a:t>
            </a:r>
            <a:r>
              <a:rPr lang="zh-CN" altLang="en-US" smtClean="0">
                <a:solidFill>
                  <a:srgbClr val="A50021"/>
                </a:solidFill>
              </a:rPr>
              <a:t>的电流相等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因为导体的电阻与导体的材料、长度、横截面积、温度有关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由题知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导体</a:t>
            </a:r>
            <a:r>
              <a:rPr lang="en-US" i="1" smtClean="0">
                <a:solidFill>
                  <a:srgbClr val="A50021"/>
                </a:solidFill>
              </a:rPr>
              <a:t>AB 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BC </a:t>
            </a:r>
            <a:r>
              <a:rPr lang="zh-CN" altLang="en-US" smtClean="0">
                <a:solidFill>
                  <a:srgbClr val="A50021"/>
                </a:solidFill>
              </a:rPr>
              <a:t>长度相同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而材料、横截面积不同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则导体</a:t>
            </a:r>
            <a:r>
              <a:rPr lang="en-US" i="1" smtClean="0">
                <a:solidFill>
                  <a:srgbClr val="A50021"/>
                </a:solidFill>
              </a:rPr>
              <a:t>AB 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BC  </a:t>
            </a:r>
            <a:r>
              <a:rPr lang="zh-CN" altLang="en-US" smtClean="0">
                <a:solidFill>
                  <a:srgbClr val="A50021"/>
                </a:solidFill>
              </a:rPr>
              <a:t>的电阻大小无法确定。故选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78647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14. </a:t>
            </a:r>
            <a:r>
              <a:rPr lang="zh-CN" altLang="en-US" sz="2400" smtClean="0"/>
              <a:t>实验室中常用的滑动变阻器是通过改变</a:t>
            </a:r>
            <a:r>
              <a:rPr lang="zh-CN" altLang="en-US" sz="2400" i="1" u="sng" smtClean="0"/>
              <a:t>　　　　　</a:t>
            </a:r>
            <a:r>
              <a:rPr lang="zh-CN" altLang="en-US" sz="2400" smtClean="0"/>
              <a:t>来改变电阻的。在如图</a:t>
            </a:r>
            <a:r>
              <a:rPr lang="en-US" sz="2400" smtClean="0"/>
              <a:t>14-14</a:t>
            </a:r>
            <a:r>
              <a:rPr lang="zh-CN" altLang="en-US" sz="2400" smtClean="0"/>
              <a:t>所示的电路中</a:t>
            </a:r>
            <a:r>
              <a:rPr lang="en-US" sz="2400" smtClean="0"/>
              <a:t>,</a:t>
            </a:r>
            <a:r>
              <a:rPr lang="zh-CN" altLang="en-US" sz="2400" smtClean="0"/>
              <a:t>当滑动变阻器的滑片</a:t>
            </a:r>
            <a:r>
              <a:rPr lang="en-US" sz="2400" i="1" smtClean="0"/>
              <a:t>P </a:t>
            </a:r>
            <a:r>
              <a:rPr lang="zh-CN" altLang="en-US" sz="2400" smtClean="0"/>
              <a:t>向右移动时</a:t>
            </a:r>
            <a:r>
              <a:rPr lang="en-US" sz="2400" smtClean="0"/>
              <a:t>,</a:t>
            </a:r>
            <a:r>
              <a:rPr lang="zh-CN" altLang="en-US" sz="2400" smtClean="0"/>
              <a:t>小灯泡的亮度会变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2908045" y="4912680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14-14</a:t>
            </a:r>
            <a:endParaRPr lang="zh-CN" altLang="en-US"/>
          </a:p>
        </p:txBody>
      </p:sp>
      <p:pic>
        <p:nvPicPr>
          <p:cNvPr id="8" name="18ZX143.EPS" descr="id:214750200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523306" y="3072604"/>
            <a:ext cx="2725215" cy="1732262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809586" y="715150"/>
            <a:ext cx="4714908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连入电路中的电阻丝长度　暗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滑动变阻器通过改变连入电路中的电阻丝的长度来改变电阻的大小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由题图知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当滑片</a:t>
            </a:r>
            <a:r>
              <a:rPr lang="en-US" altLang="zh-CN" smtClean="0">
                <a:solidFill>
                  <a:srgbClr val="A50021"/>
                </a:solidFill>
              </a:rPr>
              <a:t>P</a:t>
            </a:r>
            <a:r>
              <a:rPr lang="zh-CN" altLang="en-US" smtClean="0">
                <a:solidFill>
                  <a:srgbClr val="A50021"/>
                </a:solidFill>
              </a:rPr>
              <a:t>向右移动时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连入电路的电阻丝的长度变大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连入电路的电阻丝的电阻变大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使得电路中的电流变小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小灯泡变暗。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1023108" y="858026"/>
            <a:ext cx="10715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电荷间的相互作用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同种电荷相互</a:t>
            </a:r>
            <a:r>
              <a:rPr lang="zh-CN" altLang="en-US" i="1" u="sng" smtClean="0"/>
              <a:t>　　   　</a:t>
            </a:r>
            <a:r>
              <a:rPr lang="en-US" smtClean="0"/>
              <a:t>,</a:t>
            </a:r>
            <a:r>
              <a:rPr lang="zh-CN" altLang="en-US" smtClean="0"/>
              <a:t>异种电荷相互</a:t>
            </a:r>
            <a:r>
              <a:rPr lang="zh-CN" altLang="en-US" i="1" u="sng" smtClean="0"/>
              <a:t>　  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注意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zh-CN" altLang="en-US" smtClean="0"/>
              <a:t>互相排斥的两个带电物体一定带同种电荷</a:t>
            </a:r>
            <a:r>
              <a:rPr lang="en-US" smtClean="0"/>
              <a:t>;</a:t>
            </a:r>
            <a:r>
              <a:rPr lang="zh-CN" altLang="en-US" smtClean="0"/>
              <a:t>互相吸引的两个物体</a:t>
            </a:r>
            <a:r>
              <a:rPr lang="en-US" smtClean="0"/>
              <a:t>,</a:t>
            </a:r>
            <a:r>
              <a:rPr lang="zh-CN" altLang="en-US" smtClean="0"/>
              <a:t>一个带电时</a:t>
            </a:r>
            <a:r>
              <a:rPr lang="en-US" smtClean="0"/>
              <a:t>,</a:t>
            </a:r>
            <a:r>
              <a:rPr lang="zh-CN" altLang="en-US" smtClean="0"/>
              <a:t>另一个可能带异种电荷</a:t>
            </a:r>
            <a:r>
              <a:rPr lang="en-US" smtClean="0"/>
              <a:t>,</a:t>
            </a:r>
            <a:r>
              <a:rPr lang="zh-CN" altLang="en-US" smtClean="0"/>
              <a:t>也可能不带电。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检验物体是否带电的仪器是</a:t>
            </a:r>
            <a:r>
              <a:rPr lang="zh-CN" altLang="en-US" i="1" u="sng" smtClean="0"/>
              <a:t>　     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①</a:t>
            </a:r>
            <a:r>
              <a:rPr lang="zh-CN" altLang="en-US" smtClean="0"/>
              <a:t>原理</a:t>
            </a:r>
            <a:r>
              <a:rPr lang="en-US" smtClean="0"/>
              <a:t>:</a:t>
            </a:r>
            <a:r>
              <a:rPr lang="zh-CN" altLang="en-US" i="1" u="sng" smtClean="0"/>
              <a:t>　　　　  　　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②</a:t>
            </a:r>
            <a:r>
              <a:rPr lang="zh-CN" altLang="en-US" smtClean="0"/>
              <a:t>箔片张开的角度越大</a:t>
            </a:r>
            <a:r>
              <a:rPr lang="en-US" smtClean="0"/>
              <a:t>,</a:t>
            </a:r>
            <a:r>
              <a:rPr lang="zh-CN" altLang="en-US" smtClean="0"/>
              <a:t>带电体所带的电荷越多。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(3)</a:t>
            </a:r>
            <a:r>
              <a:rPr lang="zh-CN" altLang="en-US" smtClean="0"/>
              <a:t>物体所带电荷的多少叫带电量</a:t>
            </a:r>
            <a:r>
              <a:rPr lang="en-US" smtClean="0"/>
              <a:t>,</a:t>
            </a:r>
            <a:r>
              <a:rPr lang="zh-CN" altLang="en-US" smtClean="0"/>
              <a:t>单位是库仑</a:t>
            </a:r>
            <a:r>
              <a:rPr lang="en-US" smtClean="0"/>
              <a:t>(C)</a:t>
            </a:r>
            <a:r>
              <a:rPr lang="zh-CN" altLang="en-US" smtClean="0"/>
              <a:t>。</a:t>
            </a:r>
            <a:endParaRPr lang="zh-CN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594876" y="139649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排斥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652309" y="139649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吸引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452264" y="307260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验电器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380430" y="3611071"/>
            <a:ext cx="26468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同种电荷相互排斥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重难六　电路故障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214974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15. </a:t>
            </a:r>
            <a:r>
              <a:rPr lang="zh-CN" altLang="en-US" sz="2400" smtClean="0"/>
              <a:t>如图</a:t>
            </a:r>
            <a:r>
              <a:rPr lang="en-US" sz="2400" smtClean="0"/>
              <a:t>14-15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开关</a:t>
            </a:r>
            <a:r>
              <a:rPr lang="en-US" sz="2400" smtClean="0"/>
              <a:t>S</a:t>
            </a:r>
            <a:r>
              <a:rPr lang="zh-CN" altLang="en-US" sz="2400" smtClean="0"/>
              <a:t>闭合后</a:t>
            </a:r>
            <a:r>
              <a:rPr lang="en-US" sz="2400" smtClean="0"/>
              <a:t>,</a:t>
            </a:r>
            <a:r>
              <a:rPr lang="zh-CN" altLang="en-US" sz="2400" smtClean="0"/>
              <a:t>电路正常工作</a:t>
            </a:r>
            <a:r>
              <a:rPr lang="en-US" sz="2400" smtClean="0"/>
              <a:t>,</a:t>
            </a:r>
            <a:r>
              <a:rPr lang="zh-CN" altLang="en-US" sz="2400" smtClean="0"/>
              <a:t>电压表有一定的示数。一段时间后</a:t>
            </a:r>
            <a:r>
              <a:rPr lang="en-US" sz="2400" smtClean="0"/>
              <a:t>,</a:t>
            </a:r>
            <a:r>
              <a:rPr lang="zh-CN" altLang="en-US" sz="2400" smtClean="0"/>
              <a:t>电压表的示数突然变为零</a:t>
            </a:r>
            <a:r>
              <a:rPr lang="en-US" sz="2400" smtClean="0"/>
              <a:t>,</a:t>
            </a:r>
            <a:r>
              <a:rPr lang="zh-CN" altLang="en-US" sz="2400" smtClean="0"/>
              <a:t>则故障可能是</a:t>
            </a:r>
            <a:r>
              <a:rPr lang="en-US" sz="2400" i="1" smtClean="0"/>
              <a:t>R</a:t>
            </a:r>
            <a:r>
              <a:rPr lang="en-US" sz="2400" baseline="-25000" smtClean="0"/>
              <a:t>1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或</a:t>
            </a:r>
            <a:r>
              <a:rPr lang="en-US" sz="2400" i="1" smtClean="0"/>
              <a:t>R</a:t>
            </a:r>
            <a:r>
              <a:rPr lang="en-US" sz="2400" baseline="-25000" smtClean="0"/>
              <a:t>2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zh-CN" altLang="en-US" sz="2400" smtClean="0"/>
              <a:t>均选填“短路”或“断路”</a:t>
            </a:r>
            <a:r>
              <a:rPr lang="en-US" sz="2400" smtClean="0"/>
              <a:t>)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2880496" y="6144438"/>
            <a:ext cx="1350050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</a:t>
            </a:r>
            <a:r>
              <a:rPr lang="en-US" i="1" smtClean="0"/>
              <a:t>-</a:t>
            </a:r>
            <a:r>
              <a:rPr lang="en-US" smtClean="0"/>
              <a:t>15</a:t>
            </a:r>
            <a:endParaRPr lang="zh-CN" altLang="en-US" smtClean="0"/>
          </a:p>
        </p:txBody>
      </p:sp>
      <p:pic>
        <p:nvPicPr>
          <p:cNvPr id="12" name="18ZX146.EPS" descr="id:214750201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880364" y="4072736"/>
            <a:ext cx="3239185" cy="2214578"/>
          </a:xfrm>
          <a:prstGeom prst="rect">
            <a:avLst/>
          </a:prstGeom>
        </p:spPr>
      </p:pic>
      <p:sp>
        <p:nvSpPr>
          <p:cNvPr id="13" name="TextBox 26"/>
          <p:cNvSpPr txBox="1">
            <a:spLocks noChangeArrowheads="1"/>
          </p:cNvSpPr>
          <p:nvPr/>
        </p:nvSpPr>
        <p:spPr bwMode="auto">
          <a:xfrm>
            <a:off x="6166644" y="1286654"/>
            <a:ext cx="5786478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短路　断路　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电压表测电阻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两端的电压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串联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电压表由有示数变为无示数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说明电路出现了断路或短路。如果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电压表就会和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串联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电压表的示数接近电源电压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不符合题意。如果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电压表也被短路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电压表示数为零。如果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正常工作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电压表有示数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不符合题意。如果</a:t>
            </a:r>
            <a:r>
              <a:rPr lang="en-US" i="1" smtClean="0">
                <a:solidFill>
                  <a:srgbClr val="A50021"/>
                </a:solidFill>
              </a:rPr>
              <a:t>R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整个电路也断路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电压表无示数。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永州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14-16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,</a:t>
            </a:r>
            <a:r>
              <a:rPr lang="zh-CN" altLang="en-US" sz="2400" smtClean="0"/>
              <a:t>小灯泡不亮</a:t>
            </a:r>
            <a:r>
              <a:rPr lang="en-US" sz="2400" smtClean="0"/>
              <a:t>,</a:t>
            </a:r>
            <a:r>
              <a:rPr lang="zh-CN" altLang="en-US" sz="2400" smtClean="0"/>
              <a:t>电流表无示数</a:t>
            </a:r>
            <a:r>
              <a:rPr lang="en-US" sz="2400" smtClean="0"/>
              <a:t>,</a:t>
            </a:r>
            <a:r>
              <a:rPr lang="zh-CN" altLang="en-US" sz="2400" smtClean="0"/>
              <a:t>电压表有明显的示数。若电路中只有一处故障</a:t>
            </a:r>
            <a:r>
              <a:rPr lang="en-US" sz="2400" smtClean="0"/>
              <a:t>,</a:t>
            </a:r>
            <a:r>
              <a:rPr lang="zh-CN" altLang="en-US" sz="2400" smtClean="0"/>
              <a:t>则故障可能是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A.L</a:t>
            </a:r>
            <a:r>
              <a:rPr lang="zh-CN" altLang="en-US" sz="2400" smtClean="0"/>
              <a:t>断路</a:t>
            </a:r>
            <a:r>
              <a:rPr lang="en-US" sz="2400" smtClean="0"/>
              <a:t>					B.</a:t>
            </a:r>
            <a:r>
              <a:rPr lang="en-US" sz="2400" i="1" smtClean="0"/>
              <a:t>R </a:t>
            </a:r>
            <a:r>
              <a:rPr lang="zh-CN" altLang="en-US" sz="2400" smtClean="0"/>
              <a:t>断路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en-US" sz="2400" i="1" smtClean="0"/>
              <a:t>R </a:t>
            </a:r>
            <a:r>
              <a:rPr lang="zh-CN" altLang="en-US" sz="2400" smtClean="0"/>
              <a:t>短路</a:t>
            </a:r>
            <a:r>
              <a:rPr lang="en-US" sz="2400" smtClean="0"/>
              <a:t>					D.</a:t>
            </a:r>
            <a:r>
              <a:rPr lang="zh-CN" altLang="en-US" sz="2400" smtClean="0"/>
              <a:t>电流表断路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8491221" y="4247888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14-16</a:t>
            </a:r>
            <a:endParaRPr lang="zh-CN" altLang="en-US"/>
          </a:p>
        </p:txBody>
      </p:sp>
      <p:pic>
        <p:nvPicPr>
          <p:cNvPr id="6" name="21JFA52A.EPS" descr="id:214750202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666842" y="1929596"/>
            <a:ext cx="3236999" cy="2335604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129438" y="1396493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17.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株洲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小明同学按如图</a:t>
            </a:r>
            <a:r>
              <a:rPr lang="en-US" sz="2400" smtClean="0"/>
              <a:t>14</a:t>
            </a:r>
            <a:r>
              <a:rPr lang="en-US" sz="2400" i="1" smtClean="0"/>
              <a:t>-</a:t>
            </a:r>
            <a:r>
              <a:rPr lang="en-US" sz="2400" smtClean="0"/>
              <a:t>17</a:t>
            </a:r>
            <a:r>
              <a:rPr lang="zh-CN" altLang="en-US" sz="2400" smtClean="0"/>
              <a:t>连接好电路</a:t>
            </a:r>
            <a:r>
              <a:rPr lang="en-US" sz="2400" smtClean="0"/>
              <a:t>,</a:t>
            </a:r>
            <a:r>
              <a:rPr lang="zh-CN" altLang="en-US" sz="2400" smtClean="0"/>
              <a:t>闭合开关后发现</a:t>
            </a:r>
            <a:r>
              <a:rPr lang="en-US" sz="2400" smtClean="0"/>
              <a:t>,</a:t>
            </a:r>
            <a:r>
              <a:rPr lang="zh-CN" altLang="en-US" sz="2400" smtClean="0"/>
              <a:t>甲、乙两灯泡不亮</a:t>
            </a:r>
            <a:r>
              <a:rPr lang="en-US" sz="2400" smtClean="0"/>
              <a:t>,</a:t>
            </a:r>
            <a:r>
              <a:rPr lang="zh-CN" altLang="en-US" sz="2400" smtClean="0"/>
              <a:t>然后他拿来一根直导线连接在甲灯泡两端</a:t>
            </a:r>
            <a:r>
              <a:rPr lang="en-US" sz="2400" smtClean="0"/>
              <a:t>,</a:t>
            </a:r>
            <a:r>
              <a:rPr lang="zh-CN" altLang="en-US" sz="2400" smtClean="0"/>
              <a:t>此时甲、乙灯泡仍不亮</a:t>
            </a:r>
            <a:r>
              <a:rPr lang="en-US" sz="2400" smtClean="0"/>
              <a:t>,</a:t>
            </a:r>
            <a:r>
              <a:rPr lang="zh-CN" altLang="en-US" sz="2400" smtClean="0"/>
              <a:t>于是取下这根导线</a:t>
            </a:r>
            <a:r>
              <a:rPr lang="en-US" sz="2400" smtClean="0"/>
              <a:t>,</a:t>
            </a:r>
            <a:r>
              <a:rPr lang="zh-CN" altLang="en-US" sz="2400" smtClean="0"/>
              <a:t>直接连在乙灯泡两端</a:t>
            </a:r>
            <a:r>
              <a:rPr lang="en-US" sz="2400" smtClean="0"/>
              <a:t>,</a:t>
            </a:r>
            <a:r>
              <a:rPr lang="zh-CN" altLang="en-US" sz="2400" smtClean="0"/>
              <a:t>此时发现甲灯亮了起来。根据以上现象可以推断出下列哪个结论是正确的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甲灯泡断路</a:t>
            </a:r>
            <a:r>
              <a:rPr lang="en-US" sz="2400" smtClean="0"/>
              <a:t>	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乙灯泡断路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甲、乙灯泡都断路</a:t>
            </a:r>
            <a:r>
              <a:rPr lang="en-US" sz="2400" smtClean="0"/>
              <a:t>	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电源坏了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848015" y="5176582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14-17</a:t>
            </a:r>
            <a:endParaRPr lang="zh-CN" altLang="en-US"/>
          </a:p>
        </p:txBody>
      </p:sp>
      <p:pic>
        <p:nvPicPr>
          <p:cNvPr id="7" name="21JFA53.EPS" descr="id:214750203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074" y="3072604"/>
            <a:ext cx="2922632" cy="2047867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414794" y="2468063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探究串、并联电路中电流、电压的规律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1286654"/>
            <a:ext cx="10715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画电路图或连接实物图</a:t>
            </a:r>
            <a:r>
              <a:rPr lang="en-US" smtClean="0"/>
              <a:t>,</a:t>
            </a:r>
            <a:r>
              <a:rPr lang="zh-CN" altLang="en-US" smtClean="0"/>
              <a:t>在连接电路时</a:t>
            </a:r>
            <a:r>
              <a:rPr lang="en-US" smtClean="0"/>
              <a:t>,</a:t>
            </a:r>
            <a:r>
              <a:rPr lang="zh-CN" altLang="en-US" smtClean="0"/>
              <a:t>开关要</a:t>
            </a:r>
            <a:r>
              <a:rPr lang="zh-CN" altLang="en-US" u="sng" smtClean="0"/>
              <a:t>断开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电流表和电压表的</a:t>
            </a:r>
            <a:r>
              <a:rPr lang="zh-CN" altLang="en-US" u="sng" smtClean="0"/>
              <a:t>“</a:t>
            </a:r>
            <a:r>
              <a:rPr lang="en-US" u="sng" smtClean="0"/>
              <a:t>+</a:t>
            </a:r>
            <a:r>
              <a:rPr lang="zh-CN" altLang="en-US" u="sng" smtClean="0"/>
              <a:t>”“</a:t>
            </a:r>
            <a:r>
              <a:rPr lang="en-US" i="1" u="sng" smtClean="0"/>
              <a:t>-</a:t>
            </a:r>
            <a:r>
              <a:rPr lang="zh-CN" altLang="en-US" u="sng" smtClean="0"/>
              <a:t>”接线柱不能接反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smtClean="0"/>
              <a:t>电流表、电压表要选择合适的量程</a:t>
            </a:r>
            <a:r>
              <a:rPr lang="en-US" smtClean="0"/>
              <a:t>,</a:t>
            </a:r>
            <a:r>
              <a:rPr lang="zh-CN" altLang="en-US" smtClean="0"/>
              <a:t>为了使读数精确</a:t>
            </a:r>
            <a:r>
              <a:rPr lang="en-US" smtClean="0"/>
              <a:t>,</a:t>
            </a:r>
            <a:r>
              <a:rPr lang="zh-CN" altLang="en-US" smtClean="0"/>
              <a:t>能用小量程的一定不要用大量程</a:t>
            </a:r>
            <a:r>
              <a:rPr lang="en-US" smtClean="0"/>
              <a:t>,</a:t>
            </a:r>
            <a:r>
              <a:rPr lang="zh-CN" altLang="en-US" smtClean="0"/>
              <a:t>可用“</a:t>
            </a:r>
            <a:r>
              <a:rPr lang="zh-CN" altLang="en-US" u="sng" smtClean="0"/>
              <a:t>试触法</a:t>
            </a:r>
            <a:r>
              <a:rPr lang="zh-CN" altLang="en-US" smtClean="0"/>
              <a:t>”选择合适的电表量程。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smtClean="0"/>
              <a:t>连好电路后</a:t>
            </a:r>
            <a:r>
              <a:rPr lang="en-US" smtClean="0"/>
              <a:t>,</a:t>
            </a:r>
            <a:r>
              <a:rPr lang="zh-CN" altLang="en-US" smtClean="0"/>
              <a:t>先用开关试触</a:t>
            </a:r>
            <a:r>
              <a:rPr lang="en-US" smtClean="0"/>
              <a:t>,</a:t>
            </a:r>
            <a:r>
              <a:rPr lang="zh-CN" altLang="en-US" smtClean="0"/>
              <a:t>观察电表指针偏转情况</a:t>
            </a:r>
            <a:r>
              <a:rPr lang="en-US" smtClean="0"/>
              <a:t>,</a:t>
            </a:r>
            <a:r>
              <a:rPr lang="zh-CN" altLang="en-US" smtClean="0"/>
              <a:t>确认无误后</a:t>
            </a:r>
            <a:r>
              <a:rPr lang="en-US" smtClean="0"/>
              <a:t>,</a:t>
            </a:r>
            <a:r>
              <a:rPr lang="zh-CN" altLang="en-US" smtClean="0"/>
              <a:t>方可进行实验。</a:t>
            </a:r>
            <a:endParaRPr lang="zh-CN" altLang="en-US"/>
          </a:p>
        </p:txBody>
      </p:sp>
    </p:spTree>
  </p:cSld>
  <p:clrMapOvr>
    <a:masterClrMapping/>
  </p:clrMapOvr>
  <p:transition>
    <p:pull dir="u"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951670" y="858026"/>
            <a:ext cx="10715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smtClean="0"/>
              <a:t>电表异常原因判断</a:t>
            </a:r>
            <a:r>
              <a:rPr lang="en-US" smtClean="0"/>
              <a:t>:①</a:t>
            </a:r>
            <a:r>
              <a:rPr lang="zh-CN" altLang="en-US" smtClean="0"/>
              <a:t>反向偏转</a:t>
            </a:r>
            <a:r>
              <a:rPr lang="en-US" smtClean="0"/>
              <a:t>,</a:t>
            </a:r>
            <a:r>
              <a:rPr lang="zh-CN" altLang="en-US" smtClean="0"/>
              <a:t>说明</a:t>
            </a:r>
            <a:r>
              <a:rPr lang="zh-CN" altLang="en-US" u="sng" smtClean="0"/>
              <a:t>正、负接线柱接反</a:t>
            </a:r>
            <a:r>
              <a:rPr lang="en-US" smtClean="0"/>
              <a:t>;②</a:t>
            </a:r>
            <a:r>
              <a:rPr lang="zh-CN" altLang="en-US" smtClean="0"/>
              <a:t>正向偏转幅度过小</a:t>
            </a:r>
            <a:r>
              <a:rPr lang="en-US" smtClean="0"/>
              <a:t>,</a:t>
            </a:r>
            <a:r>
              <a:rPr lang="zh-CN" altLang="en-US" smtClean="0"/>
              <a:t>说明</a:t>
            </a:r>
            <a:r>
              <a:rPr lang="zh-CN" altLang="en-US" u="sng" smtClean="0"/>
              <a:t>量程选择过大</a:t>
            </a:r>
            <a:r>
              <a:rPr lang="en-US" smtClean="0"/>
              <a:t>;③</a:t>
            </a:r>
            <a:r>
              <a:rPr lang="zh-CN" altLang="en-US" smtClean="0"/>
              <a:t>正向偏转幅度过大</a:t>
            </a:r>
            <a:r>
              <a:rPr lang="en-US" smtClean="0"/>
              <a:t>,</a:t>
            </a:r>
            <a:r>
              <a:rPr lang="zh-CN" altLang="en-US" smtClean="0"/>
              <a:t>指针到达右边没有刻度处</a:t>
            </a:r>
            <a:r>
              <a:rPr lang="en-US" smtClean="0"/>
              <a:t>,</a:t>
            </a:r>
            <a:r>
              <a:rPr lang="zh-CN" altLang="en-US" smtClean="0"/>
              <a:t>说明</a:t>
            </a:r>
            <a:r>
              <a:rPr lang="zh-CN" altLang="en-US" u="sng" smtClean="0"/>
              <a:t>量程选择过小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6.</a:t>
            </a:r>
            <a:r>
              <a:rPr lang="zh-CN" altLang="en-US" smtClean="0"/>
              <a:t>更换</a:t>
            </a:r>
            <a:r>
              <a:rPr lang="zh-CN" altLang="en-US" u="sng" smtClean="0"/>
              <a:t>不同规格的灯泡</a:t>
            </a:r>
            <a:r>
              <a:rPr lang="zh-CN" altLang="en-US" smtClean="0"/>
              <a:t>或在电路中接入</a:t>
            </a:r>
            <a:r>
              <a:rPr lang="zh-CN" altLang="en-US" u="sng" smtClean="0"/>
              <a:t>滑动变阻器</a:t>
            </a:r>
            <a:r>
              <a:rPr lang="zh-CN" altLang="en-US" smtClean="0"/>
              <a:t>或改变</a:t>
            </a:r>
            <a:r>
              <a:rPr lang="zh-CN" altLang="en-US" u="sng" smtClean="0"/>
              <a:t>电源电压</a:t>
            </a:r>
            <a:r>
              <a:rPr lang="zh-CN" altLang="en-US" smtClean="0"/>
              <a:t>多次实验的目的是使实验结论具有普遍性。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实验结论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zh-CN" altLang="en-US" sz="2400" smtClean="0"/>
              <a:t>分析数据得出结论</a:t>
            </a:r>
            <a:r>
              <a:rPr lang="en-US" sz="2400" smtClean="0"/>
              <a:t>:</a:t>
            </a:r>
            <a:r>
              <a:rPr lang="zh-CN" altLang="en-US" sz="2400" smtClean="0"/>
              <a:t>串联电路中</a:t>
            </a:r>
            <a:r>
              <a:rPr lang="zh-CN" altLang="en-US" sz="2400" u="sng" smtClean="0"/>
              <a:t>各处电流均相等</a:t>
            </a:r>
            <a:r>
              <a:rPr lang="en-US" sz="2400" smtClean="0"/>
              <a:t>,</a:t>
            </a:r>
            <a:r>
              <a:rPr lang="zh-CN" altLang="en-US" sz="2400" smtClean="0"/>
              <a:t>电源电压等于</a:t>
            </a:r>
            <a:r>
              <a:rPr lang="zh-CN" altLang="en-US" sz="2400" u="sng" smtClean="0"/>
              <a:t>各用电器两端电压之和</a:t>
            </a:r>
            <a:r>
              <a:rPr lang="en-US" sz="2400" smtClean="0"/>
              <a:t>;</a:t>
            </a:r>
            <a:r>
              <a:rPr lang="zh-CN" altLang="en-US" sz="2400" smtClean="0"/>
              <a:t>并联电路中</a:t>
            </a:r>
            <a:r>
              <a:rPr lang="zh-CN" altLang="en-US" sz="2400" u="sng" smtClean="0"/>
              <a:t>各支路两端电压相等且等于电源电压</a:t>
            </a:r>
            <a:r>
              <a:rPr lang="en-US" sz="2400" smtClean="0"/>
              <a:t>,</a:t>
            </a:r>
            <a:r>
              <a:rPr lang="zh-CN" altLang="en-US" sz="2400" smtClean="0"/>
              <a:t>干路电流等于</a:t>
            </a:r>
            <a:r>
              <a:rPr lang="zh-CN" altLang="en-US" sz="2400" u="sng" smtClean="0"/>
              <a:t>各支路电流之和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643712"/>
            <a:ext cx="10501386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1</a:t>
            </a:r>
            <a:r>
              <a:rPr lang="zh-CN" altLang="en-US" sz="2400" smtClean="0"/>
              <a:t>在“探究串联电路的电压”实验中</a:t>
            </a:r>
            <a:r>
              <a:rPr lang="en-US" sz="2400" smtClean="0"/>
              <a:t>,</a:t>
            </a:r>
            <a:r>
              <a:rPr lang="zh-CN" altLang="en-US" sz="2400" smtClean="0"/>
              <a:t>林红同学设计了如图</a:t>
            </a:r>
            <a:r>
              <a:rPr lang="en-US" sz="2400" smtClean="0"/>
              <a:t>14-18</a:t>
            </a:r>
            <a:r>
              <a:rPr lang="zh-CN" altLang="en-US" sz="2400" smtClean="0"/>
              <a:t>所示的电路。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在连接电路时</a:t>
            </a:r>
            <a:r>
              <a:rPr lang="en-US" sz="2400" smtClean="0"/>
              <a:t>,</a:t>
            </a:r>
            <a:r>
              <a:rPr lang="zh-CN" altLang="en-US" sz="2400" smtClean="0"/>
              <a:t>开关应该处于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选填“闭合”或“断开”</a:t>
            </a:r>
            <a:r>
              <a:rPr lang="en-US" sz="2400" smtClean="0"/>
              <a:t>)</a:t>
            </a:r>
            <a:r>
              <a:rPr lang="zh-CN" altLang="en-US" sz="2400" smtClean="0"/>
              <a:t>状态。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连接好电路</a:t>
            </a:r>
            <a:r>
              <a:rPr lang="en-US" sz="2400" smtClean="0"/>
              <a:t>,</a:t>
            </a:r>
            <a:r>
              <a:rPr lang="zh-CN" altLang="en-US" sz="2400" smtClean="0"/>
              <a:t>闭合开关后</a:t>
            </a:r>
            <a:r>
              <a:rPr lang="en-US" sz="2400" smtClean="0"/>
              <a:t>,</a:t>
            </a:r>
            <a:r>
              <a:rPr lang="zh-CN" altLang="en-US" sz="2400" smtClean="0"/>
              <a:t>她发现两只灯泡都不亮</a:t>
            </a:r>
            <a:r>
              <a:rPr lang="en-US" sz="2400" smtClean="0"/>
              <a:t>,</a:t>
            </a:r>
            <a:r>
              <a:rPr lang="zh-CN" altLang="en-US" sz="2400" smtClean="0"/>
              <a:t>且电压表示数为</a:t>
            </a:r>
            <a:r>
              <a:rPr lang="en-US" sz="2400" smtClean="0"/>
              <a:t>0,</a:t>
            </a:r>
            <a:r>
              <a:rPr lang="zh-CN" altLang="en-US" sz="2400" smtClean="0"/>
              <a:t>若只有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或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中的一处发生故障</a:t>
            </a:r>
            <a:r>
              <a:rPr lang="en-US" sz="2400" smtClean="0"/>
              <a:t>,</a:t>
            </a:r>
            <a:r>
              <a:rPr lang="zh-CN" altLang="en-US" sz="2400" smtClean="0"/>
              <a:t>则故障是</a:t>
            </a:r>
            <a:r>
              <a:rPr lang="zh-CN" altLang="en-US" sz="2400" i="1" u="sng" smtClean="0"/>
              <a:t>　　    　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断路”“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短路”“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断路”或“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短路”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pic>
        <p:nvPicPr>
          <p:cNvPr id="7" name="A100.EPS" descr="id:214750206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99348" y="3001166"/>
            <a:ext cx="2267428" cy="2098217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459536" y="5140917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14-18</a:t>
            </a:r>
            <a:endParaRPr lang="zh-CN" altLang="en-US" smtClean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380826" y="121521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断开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595140" y="2325187"/>
            <a:ext cx="10951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L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r>
              <a:rPr lang="zh-CN" altLang="en-US" b="1" smtClean="0">
                <a:solidFill>
                  <a:srgbClr val="A50021"/>
                </a:solidFill>
              </a:rPr>
              <a:t>断路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643712"/>
            <a:ext cx="1064426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故障排除后</a:t>
            </a:r>
            <a:r>
              <a:rPr lang="en-US" sz="2400" smtClean="0"/>
              <a:t>,</a:t>
            </a:r>
            <a:r>
              <a:rPr lang="zh-CN" altLang="en-US" sz="2400" smtClean="0"/>
              <a:t>她选用不同的灯泡</a:t>
            </a:r>
            <a:r>
              <a:rPr lang="en-US" sz="2400" smtClean="0"/>
              <a:t>,</a:t>
            </a:r>
            <a:r>
              <a:rPr lang="zh-CN" altLang="en-US" sz="2400" smtClean="0"/>
              <a:t>完成了三次实验</a:t>
            </a:r>
            <a:r>
              <a:rPr lang="en-US" sz="2400" smtClean="0"/>
              <a:t>,</a:t>
            </a:r>
            <a:r>
              <a:rPr lang="zh-CN" altLang="en-US" sz="2400" smtClean="0"/>
              <a:t>并记录了数据。分析表一中的数据</a:t>
            </a:r>
            <a:r>
              <a:rPr lang="en-US" sz="2400" smtClean="0"/>
              <a:t>,</a:t>
            </a:r>
            <a:r>
              <a:rPr lang="zh-CN" altLang="en-US" sz="2400" smtClean="0"/>
              <a:t>可得出的结论</a:t>
            </a:r>
            <a:r>
              <a:rPr lang="en-US" sz="2400" smtClean="0"/>
              <a:t>:</a:t>
            </a:r>
            <a:r>
              <a:rPr lang="zh-CN" altLang="en-US" sz="2400" smtClean="0"/>
              <a:t>串联电路两端的总电压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串联电路中各部分电路两端的电压之和。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094810" y="2501100"/>
          <a:ext cx="6217084" cy="2743200"/>
        </p:xfrm>
        <a:graphic>
          <a:graphicData uri="http://schemas.openxmlformats.org/drawingml/2006/table">
            <a:tbl>
              <a:tblPr/>
              <a:tblGrid>
                <a:gridCol w="1351540"/>
                <a:gridCol w="1621848"/>
                <a:gridCol w="1621848"/>
                <a:gridCol w="1621848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实验次数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两端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的电压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两端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的电压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串联电路总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电压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2.8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2.8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1.7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2.8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5479989" y="200103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表一</a:t>
            </a:r>
            <a:endParaRPr lang="zh-CN" alt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238214" y="121521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等于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787138" cy="22886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若林红同学连接好电路</a:t>
            </a:r>
            <a:r>
              <a:rPr lang="en-US" sz="2400" smtClean="0"/>
              <a:t>,</a:t>
            </a:r>
            <a:r>
              <a:rPr lang="zh-CN" altLang="en-US" sz="2400" smtClean="0"/>
              <a:t>闭合开关前</a:t>
            </a:r>
            <a:r>
              <a:rPr lang="en-US" sz="2400" smtClean="0"/>
              <a:t>,</a:t>
            </a:r>
            <a:r>
              <a:rPr lang="zh-CN" altLang="en-US" sz="2400" smtClean="0"/>
              <a:t>她发现电压表指针如图</a:t>
            </a:r>
            <a:r>
              <a:rPr lang="en-US" sz="2400" smtClean="0"/>
              <a:t>14-19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出现这一现象的原因是</a:t>
            </a:r>
            <a:r>
              <a:rPr lang="zh-CN" altLang="en-US" sz="2400" i="1" u="sng" smtClean="0"/>
              <a:t>　　　　      　　　　　</a:t>
            </a:r>
            <a:r>
              <a:rPr lang="en-US" sz="2400" smtClean="0"/>
              <a:t>;</a:t>
            </a:r>
            <a:r>
              <a:rPr lang="zh-CN" altLang="en-US" sz="2400" smtClean="0"/>
              <a:t>同小组的小月同学连接好电路</a:t>
            </a:r>
            <a:r>
              <a:rPr lang="en-US" sz="2400" smtClean="0"/>
              <a:t>,</a:t>
            </a:r>
            <a:r>
              <a:rPr lang="zh-CN" altLang="en-US" sz="2400" smtClean="0"/>
              <a:t>在用开关试触时发现电压表指针也出现同样现象</a:t>
            </a:r>
            <a:r>
              <a:rPr lang="en-US" sz="2400" smtClean="0"/>
              <a:t>,</a:t>
            </a:r>
            <a:r>
              <a:rPr lang="zh-CN" altLang="en-US" sz="2400" smtClean="0"/>
              <a:t>出现这一现象的原因是</a:t>
            </a:r>
            <a:r>
              <a:rPr lang="zh-CN" altLang="en-US" sz="2400" i="1" u="sng" smtClean="0"/>
              <a:t>　                  </a:t>
            </a:r>
            <a:r>
              <a:rPr lang="en-US" sz="2400" i="1" u="sng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5245222" y="5539897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14-19</a:t>
            </a:r>
            <a:endParaRPr lang="zh-CN" altLang="en-US"/>
          </a:p>
        </p:txBody>
      </p:sp>
      <p:pic>
        <p:nvPicPr>
          <p:cNvPr id="11" name="A101.EPS" descr="id:214750209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400498" y="2929728"/>
            <a:ext cx="3266344" cy="2499046"/>
          </a:xfrm>
          <a:prstGeom prst="rect">
            <a:avLst/>
          </a:prstGeom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309124" y="1753683"/>
            <a:ext cx="295465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电压表指针没有调零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9667106" y="2286786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电压表的正、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112898" y="2858290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负接线柱接反了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如图</a:t>
            </a:r>
            <a:r>
              <a:rPr lang="en-US" sz="2400" smtClean="0"/>
              <a:t>14-20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林红同学在测出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两端电压后</a:t>
            </a:r>
            <a:r>
              <a:rPr lang="en-US" sz="2400" smtClean="0"/>
              <a:t>,</a:t>
            </a:r>
            <a:r>
              <a:rPr lang="zh-CN" altLang="en-US" sz="2400" smtClean="0"/>
              <a:t>保持电压表的</a:t>
            </a:r>
            <a:r>
              <a:rPr lang="en-US" sz="2400" i="1" smtClean="0"/>
              <a:t>b</a:t>
            </a:r>
            <a:r>
              <a:rPr lang="zh-CN" altLang="en-US" sz="2400" smtClean="0"/>
              <a:t>连接点不动</a:t>
            </a:r>
            <a:r>
              <a:rPr lang="en-US" sz="2400" smtClean="0"/>
              <a:t>,</a:t>
            </a:r>
            <a:r>
              <a:rPr lang="zh-CN" altLang="en-US" sz="2400" smtClean="0"/>
              <a:t>只断开</a:t>
            </a:r>
            <a:r>
              <a:rPr lang="en-US" sz="2400" i="1" smtClean="0"/>
              <a:t>a </a:t>
            </a:r>
            <a:r>
              <a:rPr lang="zh-CN" altLang="en-US" sz="2400" smtClean="0"/>
              <a:t>连接点</a:t>
            </a:r>
            <a:r>
              <a:rPr lang="en-US" sz="2400" smtClean="0"/>
              <a:t>,</a:t>
            </a:r>
            <a:r>
              <a:rPr lang="zh-CN" altLang="en-US" sz="2400" smtClean="0"/>
              <a:t>并改接到</a:t>
            </a:r>
            <a:r>
              <a:rPr lang="en-US" sz="2400" i="1" smtClean="0"/>
              <a:t>c </a:t>
            </a:r>
            <a:r>
              <a:rPr lang="zh-CN" altLang="en-US" sz="2400" smtClean="0"/>
              <a:t>连接点上</a:t>
            </a:r>
            <a:r>
              <a:rPr lang="en-US" sz="2400" smtClean="0"/>
              <a:t>,</a:t>
            </a:r>
            <a:r>
              <a:rPr lang="zh-CN" altLang="en-US" sz="2400" smtClean="0"/>
              <a:t>测量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两端电压。她能否测出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两端电压</a:t>
            </a:r>
            <a:r>
              <a:rPr lang="en-US" sz="2400" smtClean="0"/>
              <a:t>?</a:t>
            </a:r>
            <a:r>
              <a:rPr lang="zh-CN" altLang="en-US" sz="2400" i="1" u="sng" smtClean="0"/>
              <a:t>　</a:t>
            </a:r>
            <a:endParaRPr lang="en-US" altLang="zh-CN" sz="2400" i="1" u="sng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   　</a:t>
            </a:r>
            <a:r>
              <a:rPr lang="en-US" sz="2400" smtClean="0"/>
              <a:t>,</a:t>
            </a:r>
            <a:r>
              <a:rPr lang="zh-CN" altLang="en-US" sz="2400" smtClean="0"/>
              <a:t>理由是</a:t>
            </a:r>
            <a:r>
              <a:rPr lang="zh-CN" altLang="en-US" sz="2400" i="1" u="sng" smtClean="0"/>
              <a:t>　　　　                     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5388098" y="4325451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14-20</a:t>
            </a:r>
            <a:endParaRPr lang="zh-CN" altLang="en-US"/>
          </a:p>
        </p:txBody>
      </p:sp>
      <p:pic>
        <p:nvPicPr>
          <p:cNvPr id="9" name="A102.EPS" descr="id:21475020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2429662"/>
            <a:ext cx="2241710" cy="1866321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223021" y="175368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不能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464420" y="1753683"/>
            <a:ext cx="541686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改接后电压表的正、负接线柱就接反了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1023108" y="823118"/>
          <a:ext cx="7991475" cy="2463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8339455" imgH="2575560" progId="Word.Document.12">
                  <p:embed/>
                </p:oleObj>
              </mc:Choice>
              <mc:Fallback>
                <p:oleObj name="文档" r:id="rId2" imgW="8339455" imgH="25755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3108" y="823118"/>
                        <a:ext cx="7991475" cy="2463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959689" y="1429530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正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951934" y="200103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中子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023504" y="200103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2594744" y="257253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电子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小月分别测出</a:t>
            </a:r>
            <a:r>
              <a:rPr lang="en-US" sz="2400" i="1" err="1" smtClean="0"/>
              <a:t>ab</a:t>
            </a:r>
            <a:r>
              <a:rPr lang="zh-CN" altLang="en-US" sz="2400" smtClean="0"/>
              <a:t>、</a:t>
            </a:r>
            <a:r>
              <a:rPr lang="en-US" sz="2400" i="1" err="1" smtClean="0"/>
              <a:t>bc</a:t>
            </a:r>
            <a:r>
              <a:rPr lang="zh-CN" altLang="en-US" sz="2400" smtClean="0"/>
              <a:t>、</a:t>
            </a:r>
            <a:r>
              <a:rPr lang="en-US" sz="2400" i="1" smtClean="0"/>
              <a:t>ac </a:t>
            </a:r>
            <a:r>
              <a:rPr lang="zh-CN" altLang="en-US" sz="2400" smtClean="0"/>
              <a:t>间的电压并记录在表二中</a:t>
            </a:r>
            <a:r>
              <a:rPr lang="en-US" sz="2400" smtClean="0"/>
              <a:t>,</a:t>
            </a:r>
            <a:r>
              <a:rPr lang="zh-CN" altLang="en-US" sz="2400" smtClean="0"/>
              <a:t>分析实验数据得出结论</a:t>
            </a:r>
            <a:r>
              <a:rPr lang="en-US" sz="2400" smtClean="0"/>
              <a:t>:</a:t>
            </a:r>
            <a:r>
              <a:rPr lang="zh-CN" altLang="en-US" sz="2400" smtClean="0"/>
              <a:t>串联电路总电压等于各部分电路两端电压之和。请对小月的做法进行评价</a:t>
            </a:r>
            <a:r>
              <a:rPr lang="en-US" sz="2400" smtClean="0"/>
              <a:t>: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　　　　　　　</a:t>
            </a:r>
            <a:r>
              <a:rPr lang="en-US" sz="2400" smtClean="0"/>
              <a:t>,</a:t>
            </a:r>
            <a:r>
              <a:rPr lang="zh-CN" altLang="en-US" sz="2400" smtClean="0"/>
              <a:t>改进方法是</a:t>
            </a:r>
            <a:r>
              <a:rPr lang="zh-CN" altLang="en-US" sz="2400" i="1" u="sng" smtClean="0"/>
              <a:t>　　　　　　　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809190" y="2904018"/>
          <a:ext cx="4319061" cy="1097280"/>
        </p:xfrm>
        <a:graphic>
          <a:graphicData uri="http://schemas.openxmlformats.org/drawingml/2006/table">
            <a:tbl>
              <a:tblPr/>
              <a:tblGrid>
                <a:gridCol w="1439687"/>
                <a:gridCol w="1439687"/>
                <a:gridCol w="1439687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i="1" kern="100" baseline="-250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ab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i="1" kern="100" baseline="-250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bc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U</a:t>
                      </a:r>
                      <a:r>
                        <a:rPr lang="en-US" sz="2400" i="1" kern="100" baseline="-250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ac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2.4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1.4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3.8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5738016" y="242966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表二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37422" y="1753683"/>
            <a:ext cx="295465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一次实验具有偶然性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223114" y="1753683"/>
            <a:ext cx="48013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更换规格不同的灯泡进行多次实验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2  </a:t>
            </a:r>
            <a:r>
              <a:rPr lang="zh-CN" altLang="en-US" sz="2400" smtClean="0"/>
              <a:t>林红同学用如图</a:t>
            </a:r>
            <a:r>
              <a:rPr lang="en-US" sz="2400" smtClean="0"/>
              <a:t>14-21</a:t>
            </a:r>
            <a:r>
              <a:rPr lang="zh-CN" altLang="en-US" sz="2400" smtClean="0"/>
              <a:t>甲所示的电路图来探究并联电路中干路电流与各支路电流的关系。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请根据图甲电路图</a:t>
            </a:r>
            <a:r>
              <a:rPr lang="en-US" sz="2400" smtClean="0"/>
              <a:t>,</a:t>
            </a:r>
            <a:r>
              <a:rPr lang="zh-CN" altLang="en-US" sz="2400" smtClean="0"/>
              <a:t>用笔画线代替导线把图乙的电路连接完整。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3309124" y="5215744"/>
            <a:ext cx="1350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14-21</a:t>
            </a:r>
            <a:endParaRPr lang="zh-CN" altLang="en-US"/>
          </a:p>
        </p:txBody>
      </p:sp>
      <p:pic>
        <p:nvPicPr>
          <p:cNvPr id="8" name="A104.EPS" descr="id:214750212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80232" y="2786852"/>
            <a:ext cx="6908239" cy="2361748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095470" y="2286786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如图所示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0" name="A108.EPS" descr="id:2147489530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8595536" y="2715414"/>
            <a:ext cx="2714644" cy="266852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618630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连接电路后</a:t>
            </a:r>
            <a:r>
              <a:rPr lang="en-US" sz="2400" smtClean="0"/>
              <a:t>,</a:t>
            </a:r>
            <a:r>
              <a:rPr lang="zh-CN" altLang="en-US" sz="2400" smtClean="0"/>
              <a:t>林红把电流表接入图甲中的</a:t>
            </a:r>
            <a:r>
              <a:rPr lang="en-US" sz="2400" i="1" smtClean="0"/>
              <a:t>A</a:t>
            </a:r>
            <a:r>
              <a:rPr lang="zh-CN" altLang="en-US" sz="2400" smtClean="0"/>
              <a:t>处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S</a:t>
            </a:r>
            <a:r>
              <a:rPr lang="zh-CN" altLang="en-US" sz="2400" smtClean="0"/>
              <a:t>后</a:t>
            </a:r>
            <a:r>
              <a:rPr lang="en-US" sz="2400" smtClean="0"/>
              <a:t>,</a:t>
            </a:r>
            <a:r>
              <a:rPr lang="zh-CN" altLang="en-US" sz="2400" smtClean="0"/>
              <a:t>发现小灯泡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不亮、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亮</a:t>
            </a:r>
            <a:r>
              <a:rPr lang="en-US" sz="2400" smtClean="0"/>
              <a:t>,</a:t>
            </a:r>
            <a:r>
              <a:rPr lang="zh-CN" altLang="en-US" sz="2400" smtClean="0"/>
              <a:t>电流表无示数</a:t>
            </a:r>
            <a:r>
              <a:rPr lang="en-US" sz="2400" smtClean="0"/>
              <a:t>,</a:t>
            </a:r>
            <a:r>
              <a:rPr lang="zh-CN" altLang="en-US" sz="2400" smtClean="0"/>
              <a:t>产生这种现象的原因可能是</a:t>
            </a:r>
            <a:r>
              <a:rPr lang="zh-CN" altLang="en-US" sz="2400" i="1" u="sng" smtClean="0"/>
              <a:t>　　　   　　　　</a:t>
            </a:r>
            <a:r>
              <a:rPr lang="zh-CN" altLang="en-US" sz="2400" smtClean="0"/>
              <a:t>。排除电路故障再做实验</a:t>
            </a:r>
            <a:r>
              <a:rPr lang="en-US" sz="2400" smtClean="0"/>
              <a:t>,</a:t>
            </a:r>
            <a:r>
              <a:rPr lang="zh-CN" altLang="en-US" sz="2400" smtClean="0"/>
              <a:t>电流表在</a:t>
            </a:r>
            <a:r>
              <a:rPr lang="en-US" sz="2400" i="1" smtClean="0"/>
              <a:t>A</a:t>
            </a:r>
            <a:r>
              <a:rPr lang="zh-CN" altLang="en-US" sz="2400" smtClean="0"/>
              <a:t>处的示数如图丙所示</a:t>
            </a:r>
            <a:r>
              <a:rPr lang="en-US" sz="2400" smtClean="0"/>
              <a:t>,</a:t>
            </a:r>
            <a:r>
              <a:rPr lang="zh-CN" altLang="en-US" sz="2400" smtClean="0"/>
              <a:t>请你帮林红把该示数填入表一中的空线处。然后林红把电流表分别接入电路中的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 </a:t>
            </a:r>
            <a:r>
              <a:rPr lang="zh-CN" altLang="en-US" sz="2400" smtClean="0"/>
              <a:t>两处测电流</a:t>
            </a:r>
            <a:r>
              <a:rPr lang="en-US" sz="2400" smtClean="0"/>
              <a:t>,</a:t>
            </a:r>
            <a:r>
              <a:rPr lang="zh-CN" altLang="en-US" sz="2400" smtClean="0"/>
              <a:t>并把电流表的示数记录在表一中。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林红分析表一中的数据认为</a:t>
            </a:r>
            <a:r>
              <a:rPr lang="en-US" sz="2400" smtClean="0"/>
              <a:t>:</a:t>
            </a:r>
            <a:r>
              <a:rPr lang="zh-CN" altLang="en-US" sz="2400" smtClean="0"/>
              <a:t>并联电路中干路电流等于</a:t>
            </a:r>
            <a:r>
              <a:rPr lang="zh-CN" altLang="en-US" sz="2400" i="1" u="sng" smtClean="0"/>
              <a:t>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endParaRPr lang="zh-CN" altLang="en-US" sz="240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380298" y="3501232"/>
          <a:ext cx="5145513" cy="1645920"/>
        </p:xfrm>
        <a:graphic>
          <a:graphicData uri="http://schemas.openxmlformats.org/drawingml/2006/table">
            <a:tbl>
              <a:tblPr/>
              <a:tblGrid>
                <a:gridCol w="1715171"/>
                <a:gridCol w="1715171"/>
                <a:gridCol w="1715171"/>
              </a:tblGrid>
              <a:tr h="52577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　</a:t>
                      </a:r>
                      <a:r>
                        <a:rPr lang="en-US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0.16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051229" y="300116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表一</a:t>
            </a:r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523966" y="1182179"/>
            <a:ext cx="201850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L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zh-CN" altLang="en-US" b="1" smtClean="0">
                <a:solidFill>
                  <a:srgbClr val="A50021"/>
                </a:solidFill>
              </a:rPr>
              <a:t>支路有断路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803863" y="4572802"/>
            <a:ext cx="114807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0.10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8452660" y="5572934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各支路电流之和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2" name="A104.EPS" descr="id:214750212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800561" y="3072604"/>
            <a:ext cx="5223999" cy="178595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8738412" y="4929992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14-21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56323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林红想</a:t>
            </a:r>
            <a:r>
              <a:rPr lang="en-US" sz="2400" smtClean="0"/>
              <a:t>,</a:t>
            </a:r>
            <a:r>
              <a:rPr lang="zh-CN" altLang="en-US" sz="2400" smtClean="0"/>
              <a:t>要使上述结论更具普遍性</a:t>
            </a:r>
            <a:r>
              <a:rPr lang="en-US" sz="2400" smtClean="0"/>
              <a:t>,</a:t>
            </a:r>
            <a:r>
              <a:rPr lang="zh-CN" altLang="en-US" sz="2400" smtClean="0"/>
              <a:t>还要用不同的方法进行多次实验</a:t>
            </a:r>
            <a:r>
              <a:rPr lang="en-US" sz="2400" smtClean="0"/>
              <a:t>,</a:t>
            </a:r>
            <a:r>
              <a:rPr lang="zh-CN" altLang="en-US" sz="2400" smtClean="0"/>
              <a:t>于是林红和同学们讨论后确定了以下三种方案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方案一</a:t>
            </a:r>
            <a:r>
              <a:rPr lang="en-US" sz="2400" smtClean="0"/>
              <a:t>:</a:t>
            </a:r>
            <a:r>
              <a:rPr lang="zh-CN" altLang="en-US" sz="2400" smtClean="0"/>
              <a:t>在图甲的基础上</a:t>
            </a:r>
            <a:r>
              <a:rPr lang="en-US" sz="2400" smtClean="0"/>
              <a:t>,</a:t>
            </a:r>
            <a:r>
              <a:rPr lang="zh-CN" altLang="en-US" sz="2400" smtClean="0"/>
              <a:t>反复断开、闭合开关</a:t>
            </a:r>
            <a:r>
              <a:rPr lang="en-US" sz="2400" smtClean="0"/>
              <a:t>,</a:t>
            </a:r>
            <a:r>
              <a:rPr lang="zh-CN" altLang="en-US" sz="2400" smtClean="0"/>
              <a:t>测出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 </a:t>
            </a:r>
            <a:r>
              <a:rPr lang="zh-CN" altLang="en-US" sz="2400" smtClean="0"/>
              <a:t>三处的电流。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方案二</a:t>
            </a:r>
            <a:r>
              <a:rPr lang="en-US" sz="2400" smtClean="0"/>
              <a:t>:</a:t>
            </a:r>
            <a:r>
              <a:rPr lang="zh-CN" altLang="en-US" sz="2400" smtClean="0"/>
              <a:t>在图甲的基础上</a:t>
            </a:r>
            <a:r>
              <a:rPr lang="en-US" sz="2400" smtClean="0"/>
              <a:t>,</a:t>
            </a:r>
            <a:r>
              <a:rPr lang="zh-CN" altLang="en-US" sz="2400" smtClean="0"/>
              <a:t>只改变电源电压</a:t>
            </a:r>
            <a:r>
              <a:rPr lang="en-US" sz="2400" smtClean="0"/>
              <a:t>,</a:t>
            </a:r>
            <a:r>
              <a:rPr lang="zh-CN" altLang="en-US" sz="2400" smtClean="0"/>
              <a:t>测出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 </a:t>
            </a:r>
            <a:r>
              <a:rPr lang="zh-CN" altLang="en-US" sz="2400" smtClean="0"/>
              <a:t>三处的电流。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方案三</a:t>
            </a:r>
            <a:r>
              <a:rPr lang="en-US" sz="2400" smtClean="0"/>
              <a:t>:</a:t>
            </a:r>
            <a:r>
              <a:rPr lang="zh-CN" altLang="en-US" sz="2400" smtClean="0"/>
              <a:t>在图甲的基础上</a:t>
            </a:r>
            <a:r>
              <a:rPr lang="en-US" sz="2400" smtClean="0"/>
              <a:t>,</a:t>
            </a:r>
            <a:r>
              <a:rPr lang="zh-CN" altLang="en-US" sz="2400" smtClean="0"/>
              <a:t>在其中一条支路上换上规格不同的灯泡</a:t>
            </a:r>
            <a:r>
              <a:rPr lang="en-US" sz="2400" smtClean="0"/>
              <a:t>,</a:t>
            </a:r>
            <a:r>
              <a:rPr lang="zh-CN" altLang="en-US" sz="2400" smtClean="0"/>
              <a:t>测出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</a:t>
            </a:r>
            <a:r>
              <a:rPr lang="zh-CN" altLang="en-US" sz="2400" smtClean="0"/>
              <a:t>三处的电流。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以上三种方案</a:t>
            </a:r>
            <a:r>
              <a:rPr lang="en-US" sz="2400" smtClean="0"/>
              <a:t>,</a:t>
            </a:r>
            <a:r>
              <a:rPr lang="zh-CN" altLang="en-US" sz="2400" smtClean="0"/>
              <a:t>你认为不可行的是方案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选填“一”“二”或“三”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林红选择上述可行方案之一</a:t>
            </a:r>
            <a:r>
              <a:rPr lang="en-US" sz="2400" smtClean="0"/>
              <a:t>,</a:t>
            </a:r>
            <a:r>
              <a:rPr lang="zh-CN" altLang="en-US" sz="2400" smtClean="0"/>
              <a:t>做了三次实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验</a:t>
            </a:r>
            <a:r>
              <a:rPr lang="en-US" sz="2400" smtClean="0"/>
              <a:t>,</a:t>
            </a:r>
            <a:r>
              <a:rPr lang="zh-CN" altLang="en-US" sz="2400" smtClean="0"/>
              <a:t>并把实验数据填入表二。</a:t>
            </a:r>
            <a:endParaRPr lang="zh-CN" altLang="en-US" sz="240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451736" y="4501364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一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0" name="A104.EPS" descr="id:214750212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523834" y="3572670"/>
            <a:ext cx="5223999" cy="178595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524098" y="5287182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14-21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095074" y="62084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表二</a:t>
            </a:r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94546" y="1163796"/>
          <a:ext cx="10001320" cy="2194560"/>
        </p:xfrm>
        <a:graphic>
          <a:graphicData uri="http://schemas.openxmlformats.org/drawingml/2006/table">
            <a:tbl>
              <a:tblPr/>
              <a:tblGrid>
                <a:gridCol w="1525267"/>
                <a:gridCol w="3257973"/>
                <a:gridCol w="2609040"/>
                <a:gridCol w="2609040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实验次数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处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的电流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</a:t>
                      </a:r>
                      <a:r>
                        <a:rPr lang="en-US" sz="2400" i="1" kern="100" baseline="-25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 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0.12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0.18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0.30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0.16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0.40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0.30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0.50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737884" y="3929860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断开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3108" y="3358356"/>
            <a:ext cx="10715700" cy="16890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smtClean="0"/>
              <a:t>请你根据林红的实验步骤和有关数据回答下列问题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在改装电路时</a:t>
            </a:r>
            <a:r>
              <a:rPr lang="en-US" sz="2400" smtClean="0"/>
              <a:t>,</a:t>
            </a:r>
            <a:r>
              <a:rPr lang="zh-CN" altLang="en-US" sz="2400" smtClean="0"/>
              <a:t>开关必须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林红选择的是方案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选填“一”“二”或“三”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166380" y="4468327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二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787138" cy="22886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如图</a:t>
            </a:r>
            <a:r>
              <a:rPr lang="en-US" sz="2400" smtClean="0"/>
              <a:t>14-22</a:t>
            </a:r>
            <a:r>
              <a:rPr lang="zh-CN" altLang="en-US" sz="2400" smtClean="0"/>
              <a:t>所示是林红测量电流时连接的实验电路</a:t>
            </a:r>
            <a:r>
              <a:rPr lang="en-US" sz="2400" smtClean="0"/>
              <a:t>,</a:t>
            </a:r>
            <a:r>
              <a:rPr lang="zh-CN" altLang="en-US" sz="2400" smtClean="0"/>
              <a:t>此时电流表测量的是</a:t>
            </a:r>
            <a:r>
              <a:rPr lang="en-US" altLang="zh-CN" sz="2400" smtClean="0"/>
              <a:t>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i="1" smtClean="0"/>
              <a:t>A</a:t>
            </a:r>
            <a:r>
              <a:rPr lang="zh-CN" altLang="en-US" sz="2400" smtClean="0"/>
              <a:t>”“</a:t>
            </a:r>
            <a:r>
              <a:rPr lang="en-US" sz="2400" i="1" smtClean="0"/>
              <a:t>B</a:t>
            </a:r>
            <a:r>
              <a:rPr lang="zh-CN" altLang="en-US" sz="2400" smtClean="0"/>
              <a:t>”或“</a:t>
            </a:r>
            <a:r>
              <a:rPr lang="en-US" sz="2400" i="1" smtClean="0"/>
              <a:t>C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zh-CN" altLang="en-US" sz="2400" smtClean="0"/>
              <a:t>处的电流。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请在图</a:t>
            </a:r>
            <a:r>
              <a:rPr lang="en-US" sz="2400" smtClean="0"/>
              <a:t>14-22</a:t>
            </a:r>
            <a:r>
              <a:rPr lang="zh-CN" altLang="en-US" sz="2400" smtClean="0"/>
              <a:t>中移动一根导线</a:t>
            </a:r>
            <a:r>
              <a:rPr lang="en-US" sz="2400" smtClean="0"/>
              <a:t>,</a:t>
            </a:r>
            <a:r>
              <a:rPr lang="zh-CN" altLang="en-US" sz="2400" smtClean="0"/>
              <a:t>使电流表测量</a:t>
            </a:r>
            <a:r>
              <a:rPr lang="en-US" sz="2400" i="1" smtClean="0"/>
              <a:t>B</a:t>
            </a:r>
            <a:r>
              <a:rPr lang="zh-CN" altLang="en-US" sz="2400" smtClean="0"/>
              <a:t>点的电流。在移动的导线上画“</a:t>
            </a:r>
            <a:r>
              <a:rPr lang="en-US" sz="2400" smtClean="0"/>
              <a:t>×</a:t>
            </a:r>
            <a:r>
              <a:rPr lang="zh-CN" altLang="en-US" sz="2400" smtClean="0"/>
              <a:t>”</a:t>
            </a:r>
            <a:r>
              <a:rPr lang="en-US" sz="2400" smtClean="0"/>
              <a:t>,</a:t>
            </a:r>
            <a:r>
              <a:rPr lang="zh-CN" altLang="en-US" sz="2400" smtClean="0"/>
              <a:t>并用笔画线代替导线连接正确的电路。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2737620" y="5572934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14-22</a:t>
            </a:r>
            <a:endParaRPr lang="zh-CN" altLang="en-US" smtClean="0"/>
          </a:p>
        </p:txBody>
      </p:sp>
      <p:pic>
        <p:nvPicPr>
          <p:cNvPr id="7" name="A105.EPS" descr="id:21475021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808926" y="3429794"/>
            <a:ext cx="3526378" cy="2311961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0952990" y="121521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238214" y="3286918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如图所示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2" name="A109.EPS" descr="id:2147489537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7738280" y="3786984"/>
            <a:ext cx="3643338" cy="230061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突破二　探究影响导体电阻大小的因素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15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实验主要器材</a:t>
            </a:r>
            <a:r>
              <a:rPr lang="en-US" smtClean="0"/>
              <a:t>:</a:t>
            </a:r>
            <a:r>
              <a:rPr lang="zh-CN" altLang="en-US" smtClean="0"/>
              <a:t>定值电阻</a:t>
            </a:r>
            <a:r>
              <a:rPr lang="en-US" smtClean="0"/>
              <a:t>(</a:t>
            </a:r>
            <a:r>
              <a:rPr lang="zh-CN" altLang="en-US" smtClean="0"/>
              <a:t>作用</a:t>
            </a:r>
            <a:r>
              <a:rPr lang="en-US" smtClean="0"/>
              <a:t>:</a:t>
            </a:r>
            <a:r>
              <a:rPr lang="zh-CN" altLang="en-US" smtClean="0"/>
              <a:t>保护电路</a:t>
            </a:r>
            <a:r>
              <a:rPr lang="en-US" smtClean="0"/>
              <a:t>)</a:t>
            </a:r>
            <a:r>
              <a:rPr lang="zh-CN" altLang="en-US" smtClean="0"/>
              <a:t>、电流表</a:t>
            </a:r>
            <a:r>
              <a:rPr lang="en-US" smtClean="0"/>
              <a:t>(</a:t>
            </a:r>
            <a:r>
              <a:rPr lang="zh-CN" altLang="en-US" smtClean="0"/>
              <a:t>电流表的使用和读数以及电流表指针偏转异常的原因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实验方法</a:t>
            </a:r>
            <a:r>
              <a:rPr lang="en-US" smtClean="0"/>
              <a:t>:①</a:t>
            </a:r>
            <a:r>
              <a:rPr lang="zh-CN" altLang="en-US" smtClean="0"/>
              <a:t>转换法</a:t>
            </a:r>
            <a:r>
              <a:rPr lang="en-US" smtClean="0"/>
              <a:t>(</a:t>
            </a:r>
            <a:r>
              <a:rPr lang="zh-CN" altLang="en-US" smtClean="0"/>
              <a:t>在电压一定时</a:t>
            </a:r>
            <a:r>
              <a:rPr lang="en-US" smtClean="0"/>
              <a:t>,</a:t>
            </a:r>
            <a:r>
              <a:rPr lang="zh-CN" altLang="en-US" u="sng" smtClean="0"/>
              <a:t>用灯的亮度或电流表示数的变化</a:t>
            </a:r>
            <a:r>
              <a:rPr lang="zh-CN" altLang="en-US" smtClean="0"/>
              <a:t>判断电阻的大小</a:t>
            </a:r>
            <a:r>
              <a:rPr lang="en-US" smtClean="0"/>
              <a:t>);②</a:t>
            </a:r>
            <a:r>
              <a:rPr lang="zh-CN" altLang="en-US" smtClean="0"/>
              <a:t>控制变量法</a:t>
            </a:r>
            <a:r>
              <a:rPr lang="en-US" smtClean="0"/>
              <a:t>(</a:t>
            </a:r>
            <a:r>
              <a:rPr lang="zh-CN" altLang="en-US" smtClean="0"/>
              <a:t>讨论“电阻的大小与某一个因素的关系”时必须指明“在其他因素相同的条件下”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smtClean="0"/>
              <a:t>多次测量的目的</a:t>
            </a:r>
            <a:r>
              <a:rPr lang="en-US" smtClean="0"/>
              <a:t>:</a:t>
            </a:r>
            <a:r>
              <a:rPr lang="zh-CN" altLang="en-US" smtClean="0"/>
              <a:t>使实验结论更具有普遍性。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实验结论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导体的电阻是导体本身的一种性质</a:t>
            </a:r>
            <a:r>
              <a:rPr lang="en-US" sz="2400" smtClean="0"/>
              <a:t>,</a:t>
            </a:r>
            <a:r>
              <a:rPr lang="zh-CN" altLang="en-US" sz="2400" smtClean="0"/>
              <a:t>它的大小取决于导体的</a:t>
            </a:r>
            <a:r>
              <a:rPr lang="zh-CN" altLang="en-US" sz="2400" u="sng" smtClean="0"/>
              <a:t>材料、横截面积、长度和温度</a:t>
            </a:r>
            <a:r>
              <a:rPr lang="zh-CN" altLang="en-US" sz="2400" smtClean="0"/>
              <a:t>。同种材料</a:t>
            </a:r>
            <a:r>
              <a:rPr lang="en-US" sz="2400" smtClean="0"/>
              <a:t>,</a:t>
            </a:r>
            <a:r>
              <a:rPr lang="zh-CN" altLang="en-US" sz="2400" smtClean="0"/>
              <a:t>长度</a:t>
            </a:r>
            <a:r>
              <a:rPr lang="zh-CN" altLang="en-US" sz="2400" u="sng" smtClean="0"/>
              <a:t>越长</a:t>
            </a:r>
            <a:r>
              <a:rPr lang="zh-CN" altLang="en-US" sz="2400" smtClean="0"/>
              <a:t>、横截面积</a:t>
            </a:r>
            <a:r>
              <a:rPr lang="zh-CN" altLang="en-US" sz="2400" u="sng" smtClean="0"/>
              <a:t>越小</a:t>
            </a:r>
            <a:r>
              <a:rPr lang="en-US" sz="2400" smtClean="0"/>
              <a:t>,</a:t>
            </a:r>
            <a:r>
              <a:rPr lang="zh-CN" altLang="en-US" sz="2400" smtClean="0"/>
              <a:t>电阻</a:t>
            </a:r>
            <a:r>
              <a:rPr lang="zh-CN" altLang="en-US" sz="2400" u="sng" smtClean="0"/>
              <a:t>越大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用电流表比小灯泡更好</a:t>
            </a:r>
            <a:r>
              <a:rPr lang="en-US" sz="2400" smtClean="0"/>
              <a:t>(</a:t>
            </a:r>
            <a:r>
              <a:rPr lang="zh-CN" altLang="en-US" sz="2400" smtClean="0"/>
              <a:t>原因</a:t>
            </a:r>
            <a:r>
              <a:rPr lang="en-US" sz="2400" smtClean="0"/>
              <a:t>:</a:t>
            </a:r>
            <a:r>
              <a:rPr lang="zh-CN" altLang="en-US" sz="2400" u="sng" smtClean="0"/>
              <a:t>电流表可以检测微小电流的变化</a:t>
            </a:r>
            <a:r>
              <a:rPr lang="en-US" sz="2400" smtClean="0"/>
              <a:t>,</a:t>
            </a:r>
            <a:r>
              <a:rPr lang="zh-CN" altLang="en-US" sz="2400" smtClean="0"/>
              <a:t>而灯泡的亮暗不易区分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3  </a:t>
            </a:r>
            <a:r>
              <a:rPr lang="zh-CN" altLang="en-US" sz="2400" smtClean="0"/>
              <a:t>林红、小月和小亮在做“探究影响导体电阻大小的因素”的实验时</a:t>
            </a:r>
            <a:r>
              <a:rPr lang="en-US" sz="2400" smtClean="0"/>
              <a:t>,</a:t>
            </a:r>
            <a:r>
              <a:rPr lang="zh-CN" altLang="en-US" sz="2400" smtClean="0"/>
              <a:t>作出了如下猜想。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猜想一</a:t>
            </a:r>
            <a:r>
              <a:rPr lang="en-US" sz="2400" smtClean="0"/>
              <a:t>:</a:t>
            </a:r>
            <a:r>
              <a:rPr lang="zh-CN" altLang="en-US" sz="2400" smtClean="0"/>
              <a:t>导体的电阻可能与导体的长度有关。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猜想二</a:t>
            </a:r>
            <a:r>
              <a:rPr lang="en-US" sz="2400" smtClean="0"/>
              <a:t>:</a:t>
            </a:r>
            <a:r>
              <a:rPr lang="zh-CN" altLang="en-US" sz="2400" smtClean="0"/>
              <a:t>导体的电阻可能与导体的横截面积有关。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猜想三</a:t>
            </a:r>
            <a:r>
              <a:rPr lang="en-US" sz="2400" smtClean="0"/>
              <a:t>:</a:t>
            </a:r>
            <a:r>
              <a:rPr lang="zh-CN" altLang="en-US" sz="2400" smtClean="0"/>
              <a:t>导体的电阻可能与导体的材料有关。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实验室提供了</a:t>
            </a:r>
            <a:r>
              <a:rPr lang="en-US" sz="2400" smtClean="0"/>
              <a:t>4</a:t>
            </a:r>
            <a:r>
              <a:rPr lang="zh-CN" altLang="en-US" sz="2400" smtClean="0"/>
              <a:t>根电阻丝</a:t>
            </a:r>
            <a:r>
              <a:rPr lang="en-US" sz="2400" smtClean="0"/>
              <a:t>,</a:t>
            </a:r>
            <a:r>
              <a:rPr lang="zh-CN" altLang="en-US" sz="2400" smtClean="0"/>
              <a:t>其规格、材料如下表所示</a:t>
            </a:r>
            <a:r>
              <a:rPr lang="en-US" sz="2400" smtClean="0"/>
              <a:t>: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023240" y="3929860"/>
          <a:ext cx="8769187" cy="2743200"/>
        </p:xfrm>
        <a:graphic>
          <a:graphicData uri="http://schemas.openxmlformats.org/drawingml/2006/table">
            <a:tbl>
              <a:tblPr/>
              <a:tblGrid>
                <a:gridCol w="1252742"/>
                <a:gridCol w="2087901"/>
                <a:gridCol w="2087901"/>
                <a:gridCol w="3340643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编号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材料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长度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横截面积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mm</a:t>
                      </a:r>
                      <a:r>
                        <a:rPr lang="en-US" sz="2400" kern="100" baseline="300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镍铬合金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0.25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1.0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镍铬合金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0.50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1.0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镍铬合金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0.25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2.0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D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锰铜合金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0.25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1.0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如图</a:t>
            </a:r>
            <a:r>
              <a:rPr lang="en-US" sz="2400" smtClean="0"/>
              <a:t>14-23</a:t>
            </a:r>
            <a:r>
              <a:rPr lang="zh-CN" altLang="en-US" sz="2400" smtClean="0"/>
              <a:t>所示电路</a:t>
            </a:r>
            <a:r>
              <a:rPr lang="en-US" sz="2400" smtClean="0"/>
              <a:t>,</a:t>
            </a:r>
            <a:r>
              <a:rPr lang="zh-CN" altLang="en-US" sz="2400" smtClean="0"/>
              <a:t>闭合开关后</a:t>
            </a:r>
            <a:r>
              <a:rPr lang="en-US" sz="2400" smtClean="0"/>
              <a:t>,</a:t>
            </a:r>
            <a:r>
              <a:rPr lang="zh-CN" altLang="en-US" sz="2400" smtClean="0"/>
              <a:t>在</a:t>
            </a:r>
            <a:r>
              <a:rPr lang="en-US" sz="2400" i="1" smtClean="0"/>
              <a:t>M</a:t>
            </a:r>
            <a:r>
              <a:rPr lang="zh-CN" altLang="en-US" sz="2400" smtClean="0"/>
              <a:t>、</a:t>
            </a:r>
            <a:r>
              <a:rPr lang="en-US" sz="2400" i="1" smtClean="0"/>
              <a:t>N</a:t>
            </a:r>
            <a:r>
              <a:rPr lang="zh-CN" altLang="en-US" sz="2400" smtClean="0"/>
              <a:t>之间分别接上不同导体</a:t>
            </a:r>
            <a:r>
              <a:rPr lang="en-US" sz="2400" smtClean="0"/>
              <a:t>,</a:t>
            </a:r>
            <a:r>
              <a:rPr lang="zh-CN" altLang="en-US" sz="2400" smtClean="0"/>
              <a:t>通过观察相关现象来比较导体电阻的大小</a:t>
            </a:r>
            <a:r>
              <a:rPr lang="en-US" sz="2400" smtClean="0"/>
              <a:t>,</a:t>
            </a:r>
            <a:r>
              <a:rPr lang="zh-CN" altLang="en-US" sz="2400" smtClean="0"/>
              <a:t>林红、小月和小勇对图中的电路设计提出了自己的观点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林红认为</a:t>
            </a:r>
            <a:r>
              <a:rPr lang="en-US" sz="2400" smtClean="0"/>
              <a:t>:</a:t>
            </a:r>
            <a:r>
              <a:rPr lang="zh-CN" altLang="en-US" sz="2400" smtClean="0"/>
              <a:t>电流表是多余的</a:t>
            </a:r>
            <a:r>
              <a:rPr lang="en-US" sz="2400" smtClean="0"/>
              <a:t>,</a:t>
            </a:r>
            <a:r>
              <a:rPr lang="zh-CN" altLang="en-US" sz="2400" smtClean="0"/>
              <a:t>观察灯泡的亮度就可以判断导体电阻的大小</a:t>
            </a:r>
            <a:r>
              <a:rPr lang="en-US" sz="2400" smtClean="0"/>
              <a:t>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小月认为</a:t>
            </a:r>
            <a:r>
              <a:rPr lang="en-US" sz="2400" smtClean="0"/>
              <a:t>:</a:t>
            </a:r>
            <a:r>
              <a:rPr lang="zh-CN" altLang="en-US" sz="2400" smtClean="0"/>
              <a:t>灯泡是多余的</a:t>
            </a:r>
            <a:r>
              <a:rPr lang="en-US" sz="2400" smtClean="0"/>
              <a:t>,</a:t>
            </a:r>
            <a:r>
              <a:rPr lang="zh-CN" altLang="en-US" sz="2400" smtClean="0"/>
              <a:t>根据电流表示数的变化就可以判断导体电阻的大小</a:t>
            </a:r>
            <a:r>
              <a:rPr lang="en-US" sz="2400" smtClean="0"/>
              <a:t>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小勇认为</a:t>
            </a:r>
            <a:r>
              <a:rPr lang="en-US" sz="2400" smtClean="0"/>
              <a:t>:</a:t>
            </a:r>
            <a:r>
              <a:rPr lang="zh-CN" altLang="en-US" sz="2400" smtClean="0"/>
              <a:t>灯泡和电流表同时使用更好</a:t>
            </a:r>
            <a:r>
              <a:rPr lang="en-US" sz="2400" smtClean="0"/>
              <a:t>,</a:t>
            </a:r>
            <a:r>
              <a:rPr lang="zh-CN" altLang="en-US" sz="2400" smtClean="0"/>
              <a:t>因为灯泡可以保护电路</a:t>
            </a:r>
            <a:r>
              <a:rPr lang="en-US" sz="2400" smtClean="0"/>
              <a:t>,</a:t>
            </a:r>
            <a:r>
              <a:rPr lang="zh-CN" altLang="en-US" sz="2400" smtClean="0"/>
              <a:t>防止烧坏电流表。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则</a:t>
            </a:r>
            <a:r>
              <a:rPr lang="zh-CN" altLang="en-US" sz="2400" i="1" u="sng" smtClean="0"/>
              <a:t>　  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选填“林红”“小月”或“小勇”</a:t>
            </a:r>
            <a:r>
              <a:rPr lang="en-US" sz="2400" smtClean="0"/>
              <a:t>)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的观点更恰当。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705535" y="6002467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14-23</a:t>
            </a:r>
            <a:endParaRPr lang="zh-CN" altLang="en-US" smtClean="0"/>
          </a:p>
        </p:txBody>
      </p:sp>
      <p:pic>
        <p:nvPicPr>
          <p:cNvPr id="4" name="20JX107.EPS" descr="id:214750217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864616" y="4001298"/>
            <a:ext cx="3016936" cy="207599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666050" y="396826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小勇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287072" cy="5810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4.</a:t>
            </a:r>
            <a:r>
              <a:rPr lang="zh-CN" altLang="en-US" sz="2400" b="1" smtClean="0"/>
              <a:t>物质的导电性</a:t>
            </a:r>
            <a:endParaRPr lang="zh-CN" altLang="en-US" sz="2400" b="1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94546" y="1420992"/>
          <a:ext cx="10501386" cy="4937760"/>
        </p:xfrm>
        <a:graphic>
          <a:graphicData uri="http://schemas.openxmlformats.org/drawingml/2006/table">
            <a:tbl>
              <a:tblPr/>
              <a:tblGrid>
                <a:gridCol w="857256"/>
                <a:gridCol w="2000264"/>
                <a:gridCol w="2214578"/>
                <a:gridCol w="2143140"/>
                <a:gridCol w="3286148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名称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绝缘体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半导体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超导体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定义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容易导电的物体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不容易导电的物体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导电性介于导体和绝缘体之间的物质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某些物质在很低的温度时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电阻变为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举例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金属、人体、大地、食盐水溶液等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橡胶、陶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瓷、玻璃、塑料等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硅、锗、二极管等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输电线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减少电能损耗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、发电线圈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减少热量的产生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联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导体和绝缘体之间没有绝对的界限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当条件改变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高温、潮湿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绝缘体可以变成导体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为了验证猜想二</a:t>
            </a:r>
            <a:r>
              <a:rPr lang="en-US" sz="2400" smtClean="0"/>
              <a:t>,</a:t>
            </a:r>
            <a:r>
              <a:rPr lang="zh-CN" altLang="en-US" sz="2400" smtClean="0"/>
              <a:t>可依次把</a:t>
            </a:r>
            <a:r>
              <a:rPr lang="en-US" sz="2400" i="1" smtClean="0"/>
              <a:t>M</a:t>
            </a:r>
            <a:r>
              <a:rPr lang="zh-CN" altLang="en-US" sz="2400" smtClean="0"/>
              <a:t>、</a:t>
            </a:r>
            <a:r>
              <a:rPr lang="en-US" sz="2400" i="1" smtClean="0"/>
              <a:t>N </a:t>
            </a:r>
            <a:r>
              <a:rPr lang="zh-CN" altLang="en-US" sz="2400" smtClean="0"/>
              <a:t>跟</a:t>
            </a:r>
            <a:r>
              <a:rPr lang="zh-CN" altLang="en-US" sz="2400" i="1" u="sng" smtClean="0"/>
              <a:t>　　    　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i="1" smtClean="0"/>
              <a:t>A</a:t>
            </a:r>
            <a:r>
              <a:rPr lang="zh-CN" altLang="en-US" sz="2400" smtClean="0"/>
              <a:t>”“</a:t>
            </a:r>
            <a:r>
              <a:rPr lang="en-US" sz="2400" i="1" smtClean="0"/>
              <a:t>B</a:t>
            </a:r>
            <a:r>
              <a:rPr lang="zh-CN" altLang="en-US" sz="2400" smtClean="0"/>
              <a:t>”“</a:t>
            </a:r>
            <a:r>
              <a:rPr lang="en-US" sz="2400" i="1" smtClean="0"/>
              <a:t>C</a:t>
            </a:r>
            <a:r>
              <a:rPr lang="zh-CN" altLang="en-US" sz="2400" smtClean="0"/>
              <a:t>”或“</a:t>
            </a:r>
            <a:r>
              <a:rPr lang="en-US" sz="2400" i="1" smtClean="0"/>
              <a:t>D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zh-CN" altLang="en-US" sz="2400" smtClean="0"/>
              <a:t>的两端相连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,</a:t>
            </a:r>
            <a:r>
              <a:rPr lang="zh-CN" altLang="en-US" sz="2400" smtClean="0"/>
              <a:t>记下电流表的示数</a:t>
            </a:r>
            <a:r>
              <a:rPr lang="en-US" sz="2400" smtClean="0"/>
              <a:t>,</a:t>
            </a:r>
            <a:r>
              <a:rPr lang="zh-CN" altLang="en-US" sz="2400" smtClean="0"/>
              <a:t>分析比较这两根电阻丝电阻的大小。</a:t>
            </a:r>
            <a:r>
              <a:rPr lang="en-US" sz="2400" smtClean="0"/>
              <a:t> 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依次把</a:t>
            </a:r>
            <a:r>
              <a:rPr lang="en-US" sz="2400" i="1" smtClean="0"/>
              <a:t>M</a:t>
            </a:r>
            <a:r>
              <a:rPr lang="zh-CN" altLang="en-US" sz="2400" smtClean="0"/>
              <a:t>、</a:t>
            </a:r>
            <a:r>
              <a:rPr lang="en-US" sz="2400" i="1" smtClean="0"/>
              <a:t>N </a:t>
            </a:r>
            <a:r>
              <a:rPr lang="zh-CN" altLang="en-US" sz="2400" smtClean="0"/>
              <a:t>跟电阻丝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 </a:t>
            </a:r>
            <a:r>
              <a:rPr lang="zh-CN" altLang="en-US" sz="2400" smtClean="0"/>
              <a:t>两端连接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,</a:t>
            </a:r>
            <a:r>
              <a:rPr lang="zh-CN" altLang="en-US" sz="2400" smtClean="0"/>
              <a:t>电流表的示数不同</a:t>
            </a:r>
            <a:r>
              <a:rPr lang="en-US" sz="2400" smtClean="0"/>
              <a:t>,</a:t>
            </a:r>
            <a:r>
              <a:rPr lang="zh-CN" altLang="en-US" sz="2400" smtClean="0"/>
              <a:t>分析比较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 </a:t>
            </a:r>
            <a:r>
              <a:rPr lang="zh-CN" altLang="en-US" sz="2400" smtClean="0"/>
              <a:t>两根电阻丝电阻的大小</a:t>
            </a:r>
            <a:r>
              <a:rPr lang="en-US" sz="2400" smtClean="0"/>
              <a:t>,</a:t>
            </a:r>
            <a:r>
              <a:rPr lang="zh-CN" altLang="en-US" sz="2400" smtClean="0"/>
              <a:t>可探究电阻跟</a:t>
            </a:r>
            <a:r>
              <a:rPr lang="zh-CN" altLang="en-US" sz="2400" i="1" u="sng" smtClean="0"/>
              <a:t>　　           　　　</a:t>
            </a:r>
            <a:r>
              <a:rPr lang="zh-CN" altLang="en-US" sz="2400" smtClean="0"/>
              <a:t>的关系</a:t>
            </a:r>
            <a:r>
              <a:rPr lang="en-US" sz="2400" smtClean="0"/>
              <a:t>,</a:t>
            </a:r>
            <a:r>
              <a:rPr lang="zh-CN" altLang="en-US" sz="2400" smtClean="0"/>
              <a:t>其结论是</a:t>
            </a:r>
            <a:r>
              <a:rPr lang="zh-CN" altLang="en-US" sz="2400" i="1" u="sng" smtClean="0"/>
              <a:t>　</a:t>
            </a:r>
            <a:r>
              <a:rPr lang="en-US" sz="2400" i="1" u="sng" smtClean="0"/>
              <a:t> </a:t>
            </a:r>
            <a:r>
              <a:rPr lang="zh-CN" altLang="en-US" sz="2400" i="1" u="sng" smtClean="0"/>
              <a:t>　　　　　　　　　　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5562263" y="6145343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14-23</a:t>
            </a:r>
            <a:endParaRPr lang="zh-CN" altLang="en-US" smtClean="0"/>
          </a:p>
        </p:txBody>
      </p:sp>
      <p:pic>
        <p:nvPicPr>
          <p:cNvPr id="4" name="20JX107.EPS" descr="id:214750217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721344" y="4144174"/>
            <a:ext cx="3016936" cy="2075996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380958" y="682113"/>
            <a:ext cx="93006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A</a:t>
            </a:r>
            <a:r>
              <a:rPr lang="zh-CN" altLang="en-US" b="1" smtClean="0">
                <a:solidFill>
                  <a:srgbClr val="A50021"/>
                </a:solidFill>
              </a:rPr>
              <a:t>、</a:t>
            </a:r>
            <a:r>
              <a:rPr lang="en-US" b="1" i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523966" y="2858290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导体的长度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23174" y="3429794"/>
            <a:ext cx="620875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当材料和横截面积相同时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导体越长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电阻越大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小琴同学在探究同样的问题时</a:t>
            </a:r>
            <a:r>
              <a:rPr lang="en-US" sz="2400" smtClean="0"/>
              <a:t>,</a:t>
            </a:r>
            <a:r>
              <a:rPr lang="zh-CN" altLang="en-US" sz="2400" smtClean="0"/>
              <a:t>手边只有一根电阻丝</a:t>
            </a:r>
            <a:r>
              <a:rPr lang="en-US" sz="2400" smtClean="0"/>
              <a:t>,</a:t>
            </a:r>
            <a:r>
              <a:rPr lang="zh-CN" altLang="en-US" sz="2400" smtClean="0"/>
              <a:t>那么</a:t>
            </a:r>
            <a:r>
              <a:rPr lang="en-US" sz="2400" smtClean="0"/>
              <a:t>,</a:t>
            </a:r>
            <a:r>
              <a:rPr lang="zh-CN" altLang="en-US" sz="2400" smtClean="0"/>
              <a:t>她利用这根电阻丝和上述电路</a:t>
            </a:r>
            <a:r>
              <a:rPr lang="en-US" sz="2400" smtClean="0"/>
              <a:t>,</a:t>
            </a:r>
            <a:r>
              <a:rPr lang="zh-CN" altLang="en-US" sz="2400" smtClean="0"/>
              <a:t>不能够完成猜想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选填“一”“二”或“三”</a:t>
            </a:r>
            <a:r>
              <a:rPr lang="en-US" sz="2400" smtClean="0"/>
              <a:t>)</a:t>
            </a:r>
            <a:r>
              <a:rPr lang="zh-CN" altLang="en-US" sz="2400" smtClean="0"/>
              <a:t>的实验验证。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除转换法外</a:t>
            </a:r>
            <a:r>
              <a:rPr lang="en-US" sz="2400" smtClean="0"/>
              <a:t>,</a:t>
            </a:r>
            <a:r>
              <a:rPr lang="zh-CN" altLang="en-US" sz="2400" smtClean="0"/>
              <a:t>该实验主要用到的物理研究方法是</a:t>
            </a:r>
            <a:r>
              <a:rPr lang="zh-CN" altLang="en-US" sz="2400" i="1" u="sng" smtClean="0"/>
              <a:t>　　　　　　　　</a:t>
            </a:r>
            <a:r>
              <a:rPr lang="zh-CN" altLang="en-US" sz="2400" smtClean="0"/>
              <a:t>。下列四个实验中没有用到此方法的是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填字母序号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探究电流与电压、电阻关系的实验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探究影响压力作用效果因素的实验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探究平面镜成像特点的实验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探究影响摩擦力大小因素的实验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595536" y="5215744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14-23</a:t>
            </a:r>
            <a:endParaRPr lang="zh-CN" altLang="en-US" smtClean="0"/>
          </a:p>
        </p:txBody>
      </p:sp>
      <p:pic>
        <p:nvPicPr>
          <p:cNvPr id="4" name="20JX107.EPS" descr="id:214750217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738280" y="3139748"/>
            <a:ext cx="3016936" cy="2075996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023636" y="1215216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三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952594" y="1753683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控制变量法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166512" y="228678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787138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若实验中将电路中的电流表去掉</a:t>
            </a:r>
            <a:r>
              <a:rPr lang="en-US" sz="2400" smtClean="0"/>
              <a:t>,</a:t>
            </a:r>
            <a:r>
              <a:rPr lang="zh-CN" altLang="en-US" sz="2400" smtClean="0"/>
              <a:t>通过观察</a:t>
            </a:r>
            <a:r>
              <a:rPr lang="zh-CN" altLang="en-US" sz="2400" i="1" u="sng" smtClean="0"/>
              <a:t>　　　　　　　</a:t>
            </a:r>
            <a:r>
              <a:rPr lang="zh-CN" altLang="en-US" sz="2400" smtClean="0"/>
              <a:t>也可以判断导体电阻的大小</a:t>
            </a:r>
            <a:r>
              <a:rPr lang="en-US" sz="2400" smtClean="0"/>
              <a:t>,</a:t>
            </a:r>
            <a:r>
              <a:rPr lang="zh-CN" altLang="en-US" sz="2400" smtClean="0"/>
              <a:t>但不足之处是</a:t>
            </a:r>
            <a:r>
              <a:rPr lang="zh-CN" altLang="en-US" sz="2400" i="1" u="sng" smtClean="0"/>
              <a:t>　         　　　　　　　　　　　　    　　　　　　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(7)</a:t>
            </a:r>
            <a:r>
              <a:rPr lang="zh-CN" altLang="en-US" sz="2400" smtClean="0"/>
              <a:t>林红做了如下实验</a:t>
            </a:r>
            <a:r>
              <a:rPr lang="en-US" sz="2400" smtClean="0"/>
              <a:t>:</a:t>
            </a:r>
            <a:r>
              <a:rPr lang="zh-CN" altLang="en-US" sz="2400" smtClean="0"/>
              <a:t>将整条镍铬合金丝</a:t>
            </a:r>
            <a:r>
              <a:rPr lang="en-US" sz="2400" i="1" smtClean="0"/>
              <a:t>A </a:t>
            </a:r>
            <a:r>
              <a:rPr lang="zh-CN" altLang="en-US" sz="2400" smtClean="0"/>
              <a:t>接入电路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,</a:t>
            </a:r>
            <a:r>
              <a:rPr lang="zh-CN" altLang="en-US" sz="2400" smtClean="0"/>
              <a:t>然后用大功率吹风机先对镍铬合金丝吹一段时间热风</a:t>
            </a:r>
            <a:r>
              <a:rPr lang="en-US" sz="2400" smtClean="0"/>
              <a:t>,</a:t>
            </a:r>
            <a:r>
              <a:rPr lang="zh-CN" altLang="en-US" sz="2400" smtClean="0"/>
              <a:t>再改用冷风挡对镍铬合金丝吹冷风。在整个过程中观察电流表示数的变化情况</a:t>
            </a:r>
            <a:r>
              <a:rPr lang="en-US" sz="2400" smtClean="0"/>
              <a:t>,</a:t>
            </a:r>
            <a:r>
              <a:rPr lang="zh-CN" altLang="en-US" sz="2400" smtClean="0"/>
              <a:t>林红所做的这一实验基于的假设是</a:t>
            </a:r>
            <a:r>
              <a:rPr lang="en-US" altLang="zh-CN" sz="2400" smtClean="0"/>
              <a:t>__________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157739" y="1215216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灯泡的亮度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166380" y="1753683"/>
            <a:ext cx="704391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当电路中电阻变化不大时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只凭灯泡的亮暗不易判断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0524362" y="342979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导体的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880232" y="4001298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电阻与温度有关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600079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(8)</a:t>
            </a:r>
            <a:r>
              <a:rPr lang="zh-CN" altLang="en-US" sz="2400" smtClean="0"/>
              <a:t>林红认为决定灯泡亮暗的因素只是电流大小</a:t>
            </a:r>
            <a:r>
              <a:rPr lang="en-US" sz="2400" smtClean="0"/>
              <a:t>,</a:t>
            </a:r>
            <a:r>
              <a:rPr lang="zh-CN" altLang="en-US" sz="2400" smtClean="0"/>
              <a:t>跟电阻大小无关</a:t>
            </a:r>
            <a:r>
              <a:rPr lang="en-US" sz="2400" smtClean="0"/>
              <a:t>,</a:t>
            </a:r>
            <a:r>
              <a:rPr lang="zh-CN" altLang="en-US" sz="2400" smtClean="0"/>
              <a:t>请你设计一个实验电路来否定林红的观点</a:t>
            </a:r>
            <a:r>
              <a:rPr lang="en-US" sz="2400" smtClean="0"/>
              <a:t>(</a:t>
            </a:r>
            <a:r>
              <a:rPr lang="zh-CN" altLang="en-US" sz="2400" smtClean="0"/>
              <a:t>只需在相应的虚线框内画出设计的电路图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实验材料</a:t>
            </a:r>
            <a:r>
              <a:rPr lang="en-US" sz="2400" smtClean="0"/>
              <a:t>:</a:t>
            </a:r>
            <a:r>
              <a:rPr lang="zh-CN" altLang="en-US" sz="2400" smtClean="0"/>
              <a:t>两个不同规格的灯泡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和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电池组、开关</a:t>
            </a:r>
            <a:r>
              <a:rPr lang="en-US" sz="2400" smtClean="0"/>
              <a:t>S</a:t>
            </a:r>
            <a:r>
              <a:rPr lang="zh-CN" altLang="en-US" sz="2400" smtClean="0"/>
              <a:t>及导线若干。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2960213" y="5706257"/>
            <a:ext cx="1350050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14-24</a:t>
            </a:r>
            <a:endParaRPr lang="zh-CN" altLang="en-US" smtClean="0"/>
          </a:p>
        </p:txBody>
      </p:sp>
      <p:pic>
        <p:nvPicPr>
          <p:cNvPr id="4" name="20JX108.EPS" descr="id:214750219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564462" y="3991745"/>
            <a:ext cx="2530612" cy="1732464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881024" y="620701"/>
            <a:ext cx="4929222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如图所示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　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实验中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可以将两个不同规格</a:t>
            </a:r>
            <a:r>
              <a:rPr lang="en-US" smtClean="0">
                <a:solidFill>
                  <a:srgbClr val="A50021"/>
                </a:solidFill>
              </a:rPr>
              <a:t>(</a:t>
            </a:r>
            <a:r>
              <a:rPr lang="zh-CN" altLang="en-US" smtClean="0">
                <a:solidFill>
                  <a:srgbClr val="A50021"/>
                </a:solidFill>
              </a:rPr>
              <a:t>即电阻不同</a:t>
            </a:r>
            <a:r>
              <a:rPr lang="en-US" smtClean="0">
                <a:solidFill>
                  <a:srgbClr val="A50021"/>
                </a:solidFill>
              </a:rPr>
              <a:t>)</a:t>
            </a:r>
            <a:r>
              <a:rPr lang="zh-CN" altLang="en-US" smtClean="0">
                <a:solidFill>
                  <a:srgbClr val="A50021"/>
                </a:solidFill>
              </a:rPr>
              <a:t>的灯泡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组成串联电路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此时通过两灯泡的电流是相同的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然后通过观察灯泡的亮度可验证林红的观点。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6" name="20JX110.EPS" descr="id:2147489544;FounderCES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4032" y="1215216"/>
            <a:ext cx="2564002" cy="1682773"/>
          </a:xfrm>
          <a:prstGeom prst="rect">
            <a:avLst/>
          </a:prstGeom>
        </p:spPr>
      </p:pic>
      <p:pic>
        <p:nvPicPr>
          <p:cNvPr id="7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836400" y="126619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电流和电压及其测量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23108" y="1404925"/>
          <a:ext cx="10644262" cy="4937760"/>
        </p:xfrm>
        <a:graphic>
          <a:graphicData uri="http://schemas.openxmlformats.org/drawingml/2006/table">
            <a:tbl>
              <a:tblPr/>
              <a:tblGrid>
                <a:gridCol w="1071570"/>
                <a:gridCol w="4214842"/>
                <a:gridCol w="5357850"/>
              </a:tblGrid>
              <a:tr h="246271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U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5084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形成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电荷的定向移动形成电流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把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定向移动的方向规定为电流的方向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电路中有电流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就一定有电压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813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单位及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换算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单位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安培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(A)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 mA=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A,1 μA=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A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单位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伏特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(V)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 mV=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V,1 kV=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813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常见值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家庭用节能灯电流约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0.1 A;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家用空调电流约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5 A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一节新干电池的电压为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1.5 V;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我国家庭电路的电压为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220 V;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人体的安全电压不高于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36 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308992" y="2468063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正电荷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172685" y="4182575"/>
            <a:ext cx="77938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-3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095074" y="4182575"/>
            <a:ext cx="77938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-6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7458965" y="4182575"/>
            <a:ext cx="77938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-3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9598411" y="4182575"/>
            <a:ext cx="99738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23108" y="929464"/>
          <a:ext cx="10644262" cy="3291840"/>
        </p:xfrm>
        <a:graphic>
          <a:graphicData uri="http://schemas.openxmlformats.org/drawingml/2006/table">
            <a:tbl>
              <a:tblPr/>
              <a:tblGrid>
                <a:gridCol w="713336"/>
                <a:gridCol w="4715952"/>
                <a:gridCol w="5214974"/>
              </a:tblGrid>
              <a:tr h="246271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U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542">
                <a:tc row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测量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仪表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0.6 A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 A)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仪表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电压表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 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15 V)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813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gridSpan="2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使用规则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电流表和电压表使用前必须先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用试触法选择合适的量程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电流表与被测元件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电压表与被测元件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都是“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+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”进“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-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”出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7881156" y="200103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调零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023636" y="314404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串联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666974" y="314404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并联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24362" y="539237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（续表）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23108" y="929464"/>
          <a:ext cx="10644262" cy="4937759"/>
        </p:xfrm>
        <a:graphic>
          <a:graphicData uri="http://schemas.openxmlformats.org/drawingml/2006/table">
            <a:tbl>
              <a:tblPr/>
              <a:tblGrid>
                <a:gridCol w="713336"/>
                <a:gridCol w="5073142"/>
                <a:gridCol w="4857784"/>
              </a:tblGrid>
              <a:tr h="246271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I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U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7762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读数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分度值为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示数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若接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0.6 A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的量程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则该表示数为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1306" marR="51306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分度值为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en-US" altLang="zh-CN" sz="2400" i="1" u="sng" kern="100" baseline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示数为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若接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0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~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15 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的量程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则该表示数为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523438" y="4182575"/>
            <a:ext cx="9733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0.1 A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4" name="20JX100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94744" y="1858158"/>
            <a:ext cx="2809058" cy="2232199"/>
          </a:xfrm>
          <a:prstGeom prst="rect">
            <a:avLst/>
          </a:prstGeom>
          <a:noFill/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666578" y="4215612"/>
            <a:ext cx="9733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0.6 A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166116" y="5325583"/>
            <a:ext cx="116249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0.12 A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381222" y="4215612"/>
            <a:ext cx="9621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0.1 V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1" name="20JX101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715304" y="1786720"/>
            <a:ext cx="2880496" cy="2210036"/>
          </a:xfrm>
          <a:prstGeom prst="rect">
            <a:avLst/>
          </a:prstGeom>
          <a:noFill/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0419495" y="4215612"/>
            <a:ext cx="9621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0.3 V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7381090" y="5287182"/>
            <a:ext cx="9621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1.5 V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24362" y="539237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（续表）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电路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022350" y="1358092"/>
          <a:ext cx="7991475" cy="2463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8339455" imgH="2590800" progId="Word.Document.12">
                  <p:embed/>
                </p:oleObj>
              </mc:Choice>
              <mc:Fallback>
                <p:oleObj name="文档" r:id="rId2" imgW="8339455" imgH="25908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2350" y="1358092"/>
                        <a:ext cx="7991475" cy="2463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1670" y="3715546"/>
            <a:ext cx="106442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电路的三种状态</a:t>
            </a:r>
            <a:r>
              <a:rPr lang="en-US" smtClean="0"/>
              <a:t>:</a:t>
            </a:r>
            <a:r>
              <a:rPr lang="zh-CN" altLang="en-US" i="1" u="sng" smtClean="0"/>
              <a:t>　　    　</a:t>
            </a:r>
            <a:r>
              <a:rPr lang="zh-CN" altLang="en-US" smtClean="0"/>
              <a:t>、</a:t>
            </a:r>
            <a:r>
              <a:rPr lang="zh-CN" altLang="en-US" i="1" u="sng" smtClean="0"/>
              <a:t>　　   　</a:t>
            </a:r>
            <a:r>
              <a:rPr lang="zh-CN" altLang="en-US" smtClean="0"/>
              <a:t>和</a:t>
            </a:r>
            <a:r>
              <a:rPr lang="zh-CN" altLang="en-US" i="1" u="sng" smtClean="0"/>
              <a:t>　　　   </a:t>
            </a:r>
            <a:r>
              <a:rPr lang="en-US" smtClean="0"/>
              <a:t>(</a:t>
            </a:r>
            <a:r>
              <a:rPr lang="zh-CN" altLang="en-US" smtClean="0"/>
              <a:t>分为用电器短路和电源短路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获得持续电流的条件</a:t>
            </a:r>
            <a:r>
              <a:rPr lang="en-US" smtClean="0"/>
              <a:t>:</a:t>
            </a:r>
            <a:r>
              <a:rPr lang="zh-CN" altLang="en-US" smtClean="0"/>
              <a:t>电路两端有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r>
              <a:rPr lang="zh-CN" altLang="en-US" smtClean="0"/>
              <a:t>电路为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3937665" y="371554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通路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366425" y="371554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断路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938061" y="371554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短路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6023768" y="4825517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电压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166908" y="4825517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通路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302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</vt:lpstr>
      <vt:lpstr>微软雅黑</vt:lpstr>
      <vt:lpstr>Wingdings</vt:lpstr>
      <vt:lpstr>Calibri</vt:lpstr>
      <vt:lpstr>NEU-BZ-S92</vt:lpstr>
      <vt:lpstr>Times New Roman</vt:lpstr>
      <vt:lpstr>方正书宋_GBK</vt:lpstr>
      <vt:lpstr>宋体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2021-02-04T19:54:28Z</cp:lastPrinted>
  <dcterms:created xsi:type="dcterms:W3CDTF">2021-02-04T19:54:28Z</dcterms:created>
  <dcterms:modified xsi:type="dcterms:W3CDTF">2021-02-04T11:54:31Z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