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4"/>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 id="4022" r:id="rId63"/>
  </p:sldIdLst>
  <p:sldSz cx="9144000" cy="6858000" type="screen4x3"/>
  <p:notesSz cx="6858000" cy="9144000"/>
  <p:custDataLst>
    <p:tags r:id="rId68"/>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8" Type="http://schemas.openxmlformats.org/officeDocument/2006/relationships/tags" Target="tags/tag4.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33.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tags" Target="../tags/tag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tags" Target="../tags/tag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39.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47.png"/><Relationship Id="rId1" Type="http://schemas.openxmlformats.org/officeDocument/2006/relationships/image" Target="../media/image4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第五章  透镜及其应用</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71830" y="1294130"/>
            <a:ext cx="7895590" cy="5262245"/>
          </a:xfrm>
          <a:prstGeom prst="rect">
            <a:avLst/>
          </a:prstGeom>
          <a:noFill/>
        </p:spPr>
        <p:txBody>
          <a:bodyPr wrap="square" rtlCol="0" anchor="t">
            <a:spAutoFit/>
          </a:bodyPr>
          <a:p>
            <a:pPr marL="377190" indent="-376555" algn="just">
              <a:lnSpc>
                <a:spcPct val="100000"/>
              </a:lnSpc>
            </a:pPr>
            <a:r>
              <a:rPr lang="zh-CN" sz="2800" b="1" noProof="0" dirty="0">
                <a:ln>
                  <a:noFill/>
                </a:ln>
                <a:effectLst/>
                <a:uLnTx/>
                <a:uFillTx/>
                <a:sym typeface="+mn-ea"/>
              </a:rPr>
              <a:t>巧记规律</a:t>
            </a:r>
            <a:r>
              <a:rPr lang="zh-CN" sz="2800" noProof="0" dirty="0">
                <a:ln>
                  <a:noFill/>
                </a:ln>
                <a:effectLst/>
                <a:uLnTx/>
                <a:uFillTx/>
                <a:sym typeface="+mn-ea"/>
              </a:rPr>
              <a:t>：</a:t>
            </a:r>
            <a:endParaRPr lang="zh-CN" sz="2800" noProof="0" dirty="0">
              <a:ln>
                <a:noFill/>
              </a:ln>
              <a:effectLst/>
              <a:uLnTx/>
              <a:uFillTx/>
              <a:sym typeface="+mn-ea"/>
            </a:endParaRPr>
          </a:p>
          <a:p>
            <a:pPr marL="377190" indent="-376555" algn="just">
              <a:lnSpc>
                <a:spcPct val="100000"/>
              </a:lnSpc>
            </a:pPr>
            <a:r>
              <a:rPr lang="zh-CN" sz="2800" noProof="0" dirty="0">
                <a:ln>
                  <a:noFill/>
                </a:ln>
                <a:effectLst/>
                <a:uLnTx/>
                <a:uFillTx/>
                <a:sym typeface="+mn-ea"/>
              </a:rPr>
              <a:t>（1）一焦分虚实：当物距在一倍焦距以内时，成正立、放大的</a:t>
            </a:r>
            <a:r>
              <a:rPr lang="zh-CN" sz="2800" u="sng" noProof="0" dirty="0">
                <a:ln>
                  <a:noFill/>
                </a:ln>
                <a:effectLst/>
                <a:uLnTx/>
                <a:uFillTx/>
                <a:sym typeface="+mn-ea"/>
              </a:rPr>
              <a:t>      </a:t>
            </a:r>
            <a:r>
              <a:rPr lang="zh-CN" sz="2800" noProof="0" dirty="0">
                <a:ln>
                  <a:noFill/>
                </a:ln>
                <a:effectLst/>
                <a:uLnTx/>
                <a:uFillTx/>
                <a:sym typeface="+mn-ea"/>
              </a:rPr>
              <a:t>像；当物距等于一倍焦距时，不成像；当物距大于一倍焦距时，成倒立的</a:t>
            </a:r>
            <a:r>
              <a:rPr lang="zh-CN" sz="2800" u="sng" noProof="0" dirty="0">
                <a:ln>
                  <a:noFill/>
                </a:ln>
                <a:effectLst/>
                <a:uLnTx/>
                <a:uFillTx/>
                <a:sym typeface="+mn-ea"/>
              </a:rPr>
              <a:t>       </a:t>
            </a:r>
            <a:r>
              <a:rPr lang="en-US" altLang="zh-CN" sz="2800" noProof="0" dirty="0">
                <a:ln>
                  <a:noFill/>
                </a:ln>
                <a:solidFill>
                  <a:schemeClr val="bg1"/>
                </a:solidFill>
                <a:effectLst/>
                <a:uLnTx/>
                <a:uFillTx/>
                <a:sym typeface="+mn-ea"/>
              </a:rPr>
              <a:t>.</a:t>
            </a:r>
            <a:r>
              <a:rPr lang="zh-CN" sz="2800" noProof="0" dirty="0">
                <a:ln>
                  <a:noFill/>
                </a:ln>
                <a:effectLst/>
                <a:uLnTx/>
                <a:uFillTx/>
                <a:sym typeface="+mn-ea"/>
              </a:rPr>
              <a:t>像. </a:t>
            </a:r>
            <a:endParaRPr lang="zh-CN" sz="2800" noProof="0" dirty="0">
              <a:ln>
                <a:noFill/>
              </a:ln>
              <a:effectLst/>
              <a:uLnTx/>
              <a:uFillTx/>
              <a:sym typeface="+mn-ea"/>
            </a:endParaRPr>
          </a:p>
          <a:p>
            <a:pPr marL="377190" indent="-376555" algn="just">
              <a:lnSpc>
                <a:spcPct val="100000"/>
              </a:lnSpc>
            </a:pPr>
            <a:r>
              <a:rPr lang="zh-CN" sz="2800" noProof="0" dirty="0">
                <a:ln>
                  <a:noFill/>
                </a:ln>
                <a:effectLst/>
                <a:uLnTx/>
                <a:uFillTx/>
                <a:sym typeface="+mn-ea"/>
              </a:rPr>
              <a:t>（2）二焦分大小：在成倒立的实像时，物距在一倍焦距至两倍焦距之间，成</a:t>
            </a:r>
            <a:r>
              <a:rPr lang="zh-CN" sz="2800" u="sng" noProof="0" dirty="0">
                <a:ln>
                  <a:noFill/>
                </a:ln>
                <a:effectLst/>
                <a:uLnTx/>
                <a:uFillTx/>
                <a:sym typeface="+mn-ea"/>
              </a:rPr>
              <a:t>          </a:t>
            </a:r>
            <a:r>
              <a:rPr lang="zh-CN" sz="2800" noProof="0" dirty="0">
                <a:ln>
                  <a:noFill/>
                </a:ln>
                <a:effectLst/>
                <a:uLnTx/>
                <a:uFillTx/>
                <a:sym typeface="+mn-ea"/>
              </a:rPr>
              <a:t>的像；当物距等于两倍焦距时，物像</a:t>
            </a:r>
            <a:r>
              <a:rPr lang="zh-CN" sz="2800" u="sng" noProof="0" dirty="0">
                <a:ln>
                  <a:noFill/>
                </a:ln>
                <a:effectLst/>
                <a:uLnTx/>
                <a:uFillTx/>
                <a:sym typeface="+mn-ea"/>
              </a:rPr>
              <a:t>                 </a:t>
            </a:r>
            <a:r>
              <a:rPr lang="zh-CN" sz="2800" noProof="0" dirty="0">
                <a:ln>
                  <a:noFill/>
                </a:ln>
                <a:effectLst/>
                <a:uLnTx/>
                <a:uFillTx/>
                <a:sym typeface="+mn-ea"/>
              </a:rPr>
              <a:t>；物距大于两倍焦距时，成</a:t>
            </a:r>
            <a:r>
              <a:rPr lang="zh-CN" sz="2800" u="sng" noProof="0" dirty="0">
                <a:ln>
                  <a:noFill/>
                </a:ln>
                <a:effectLst/>
                <a:uLnTx/>
                <a:uFillTx/>
                <a:sym typeface="+mn-ea"/>
              </a:rPr>
              <a:t>          </a:t>
            </a:r>
            <a:r>
              <a:rPr lang="zh-CN" sz="2800" noProof="0" dirty="0">
                <a:ln>
                  <a:noFill/>
                </a:ln>
                <a:effectLst/>
                <a:uLnTx/>
                <a:uFillTx/>
                <a:sym typeface="+mn-ea"/>
              </a:rPr>
              <a:t>的像. </a:t>
            </a:r>
            <a:endParaRPr lang="zh-CN" sz="2800" noProof="0" dirty="0">
              <a:ln>
                <a:noFill/>
              </a:ln>
              <a:effectLst/>
              <a:uLnTx/>
              <a:uFillTx/>
              <a:sym typeface="+mn-ea"/>
            </a:endParaRPr>
          </a:p>
          <a:p>
            <a:pPr marL="377190" indent="-376555" algn="just">
              <a:lnSpc>
                <a:spcPct val="100000"/>
              </a:lnSpc>
            </a:pPr>
            <a:r>
              <a:rPr lang="zh-CN" sz="2800" noProof="0" dirty="0">
                <a:ln>
                  <a:noFill/>
                </a:ln>
                <a:effectLst/>
                <a:uLnTx/>
                <a:uFillTx/>
                <a:sym typeface="+mn-ea"/>
              </a:rPr>
              <a:t>（3）成实像时，物近像远像变大，物远像近像变小. </a:t>
            </a:r>
            <a:endParaRPr lang="zh-CN" sz="2800" noProof="0" dirty="0">
              <a:ln>
                <a:noFill/>
              </a:ln>
              <a:effectLst/>
              <a:uLnTx/>
              <a:uFillTx/>
              <a:sym typeface="+mn-ea"/>
            </a:endParaRPr>
          </a:p>
          <a:p>
            <a:pPr marL="377190" indent="-376555" algn="just">
              <a:lnSpc>
                <a:spcPct val="100000"/>
              </a:lnSpc>
            </a:pPr>
            <a:r>
              <a:rPr lang="zh-CN" sz="2800" noProof="0" dirty="0">
                <a:ln>
                  <a:noFill/>
                </a:ln>
                <a:effectLst/>
                <a:uLnTx/>
                <a:uFillTx/>
                <a:sym typeface="+mn-ea"/>
              </a:rPr>
              <a:t>（4）虚像同侧，实像异侧. </a:t>
            </a:r>
            <a:endParaRPr lang="zh-CN" sz="2800" noProof="0" dirty="0">
              <a:ln>
                <a:noFill/>
              </a:ln>
              <a:effectLst/>
              <a:uLnTx/>
              <a:uFillTx/>
              <a:sym typeface="+mn-ea"/>
            </a:endParaRPr>
          </a:p>
        </p:txBody>
      </p:sp>
      <p:sp>
        <p:nvSpPr>
          <p:cNvPr id="4" name="文本框 3"/>
          <p:cNvSpPr txBox="1"/>
          <p:nvPr/>
        </p:nvSpPr>
        <p:spPr>
          <a:xfrm>
            <a:off x="3272473" y="2086610"/>
            <a:ext cx="540385" cy="521970"/>
          </a:xfrm>
          <a:prstGeom prst="rect">
            <a:avLst/>
          </a:prstGeom>
          <a:noFill/>
        </p:spPr>
        <p:txBody>
          <a:bodyPr wrap="none" rtlCol="0" anchor="t">
            <a:spAutoFit/>
          </a:bodyPr>
          <a:p>
            <a:pPr algn="ctr"/>
            <a:r>
              <a:rPr lang="zh-CN" altLang="en-US" sz="2800" b="1">
                <a:solidFill>
                  <a:srgbClr val="FF0000"/>
                </a:solidFill>
                <a:latin typeface="Times New Roman" panose="02020603050405020304" pitchFamily="18" charset="0"/>
                <a:cs typeface="Times New Roman" panose="02020603050405020304" pitchFamily="18" charset="0"/>
                <a:sym typeface="+mn-ea"/>
              </a:rPr>
              <a:t>虚 </a:t>
            </a:r>
            <a:endParaRPr lang="zh-CN" altLang="en-US" sz="2800" b="1" dirty="0">
              <a:solidFill>
                <a:srgbClr val="FF0000"/>
              </a:solidFill>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7895274" y="2525395"/>
            <a:ext cx="540385" cy="521970"/>
          </a:xfrm>
          <a:prstGeom prst="rect">
            <a:avLst/>
          </a:prstGeom>
          <a:noFill/>
        </p:spPr>
        <p:txBody>
          <a:bodyPr wrap="none" rtlCol="0" anchor="t">
            <a:spAutoFit/>
          </a:bodyPr>
          <a:p>
            <a:pPr algn="ctr"/>
            <a:r>
              <a:rPr lang="zh-CN" altLang="en-US" sz="2800" b="1">
                <a:solidFill>
                  <a:srgbClr val="FF0000"/>
                </a:solidFill>
                <a:latin typeface="Times New Roman" panose="02020603050405020304" pitchFamily="18" charset="0"/>
                <a:cs typeface="Times New Roman" panose="02020603050405020304" pitchFamily="18" charset="0"/>
                <a:sym typeface="+mn-ea"/>
              </a:rPr>
              <a:t>实</a:t>
            </a:r>
            <a:endParaRPr lang="zh-CN" altLang="en-US" sz="2800" b="1">
              <a:solidFill>
                <a:srgbClr val="FF0000"/>
              </a:solidFill>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5376545" y="3815715"/>
            <a:ext cx="1051560" cy="521970"/>
          </a:xfrm>
          <a:prstGeom prst="rect">
            <a:avLst/>
          </a:prstGeom>
          <a:noFill/>
        </p:spPr>
        <p:txBody>
          <a:bodyPr wrap="square" rtlCol="0" anchor="t">
            <a:spAutoFit/>
          </a:bodyPr>
          <a:p>
            <a:pPr algn="ctr"/>
            <a:r>
              <a:rPr lang="zh-CN" altLang="en-US" sz="2800" b="1">
                <a:solidFill>
                  <a:srgbClr val="FF0000"/>
                </a:solidFill>
                <a:latin typeface="Times New Roman" panose="02020603050405020304" pitchFamily="18" charset="0"/>
                <a:cs typeface="Times New Roman" panose="02020603050405020304" pitchFamily="18" charset="0"/>
                <a:sym typeface="+mn-ea"/>
              </a:rPr>
              <a:t>放大 </a:t>
            </a:r>
            <a:endParaRPr lang="zh-CN" altLang="en-US" sz="2800" b="1" dirty="0">
              <a:solidFill>
                <a:srgbClr val="FF0000"/>
              </a:solidFill>
              <a:latin typeface="Times New Roman" panose="02020603050405020304" pitchFamily="18" charset="0"/>
              <a:cs typeface="Times New Roman" panose="02020603050405020304" pitchFamily="18" charset="0"/>
              <a:sym typeface="+mn-ea"/>
            </a:endParaRPr>
          </a:p>
        </p:txBody>
      </p:sp>
      <p:sp>
        <p:nvSpPr>
          <p:cNvPr id="8" name="文本框 7"/>
          <p:cNvSpPr txBox="1"/>
          <p:nvPr/>
        </p:nvSpPr>
        <p:spPr>
          <a:xfrm>
            <a:off x="4558665" y="4229100"/>
            <a:ext cx="1739900" cy="521970"/>
          </a:xfrm>
          <a:prstGeom prst="rect">
            <a:avLst/>
          </a:prstGeom>
          <a:noFill/>
        </p:spPr>
        <p:txBody>
          <a:bodyPr wrap="square" rtlCol="0" anchor="t">
            <a:spAutoFit/>
          </a:bodyPr>
          <a:p>
            <a:pPr algn="ctr"/>
            <a:r>
              <a:rPr lang="zh-CN" altLang="en-US" sz="2800" b="1">
                <a:solidFill>
                  <a:srgbClr val="FF0000"/>
                </a:solidFill>
                <a:latin typeface="Times New Roman" panose="02020603050405020304" pitchFamily="18" charset="0"/>
                <a:cs typeface="Times New Roman" panose="02020603050405020304" pitchFamily="18" charset="0"/>
                <a:sym typeface="+mn-ea"/>
              </a:rPr>
              <a:t>大小相等</a:t>
            </a:r>
            <a:endParaRPr lang="zh-CN" altLang="en-US" sz="2800" b="1">
              <a:solidFill>
                <a:srgbClr val="FF0000"/>
              </a:solidFill>
              <a:latin typeface="Times New Roman" panose="02020603050405020304" pitchFamily="18" charset="0"/>
              <a:cs typeface="Times New Roman" panose="02020603050405020304" pitchFamily="18" charset="0"/>
              <a:sym typeface="+mn-ea"/>
            </a:endParaRPr>
          </a:p>
        </p:txBody>
      </p:sp>
      <p:sp>
        <p:nvSpPr>
          <p:cNvPr id="12" name="文本框 11"/>
          <p:cNvSpPr txBox="1"/>
          <p:nvPr/>
        </p:nvSpPr>
        <p:spPr>
          <a:xfrm>
            <a:off x="3139440" y="4692650"/>
            <a:ext cx="1075690" cy="521970"/>
          </a:xfrm>
          <a:prstGeom prst="rect">
            <a:avLst/>
          </a:prstGeom>
          <a:noFill/>
        </p:spPr>
        <p:txBody>
          <a:bodyPr wrap="square" rtlCol="0" anchor="t">
            <a:spAutoFit/>
          </a:bodyPr>
          <a:p>
            <a:pPr algn="ctr"/>
            <a:r>
              <a:rPr lang="zh-CN" altLang="en-US" sz="2800" b="1">
                <a:solidFill>
                  <a:srgbClr val="FF0000"/>
                </a:solidFill>
                <a:latin typeface="Times New Roman" panose="02020603050405020304" pitchFamily="18" charset="0"/>
                <a:cs typeface="Times New Roman" panose="02020603050405020304" pitchFamily="18" charset="0"/>
                <a:sym typeface="+mn-ea"/>
              </a:rPr>
              <a:t>缩小 </a:t>
            </a:r>
            <a:endParaRPr lang="zh-CN" altLang="en-US" sz="2800" b="1" dirty="0">
              <a:solidFill>
                <a:srgbClr val="FF0000"/>
              </a:solidFill>
              <a:latin typeface="Times New Roman" panose="02020603050405020304" pitchFamily="18" charset="0"/>
              <a:cs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P spid="8"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671830" y="1784350"/>
            <a:ext cx="8001635" cy="4829810"/>
          </a:xfrm>
          <a:prstGeom prst="rect">
            <a:avLst/>
          </a:prstGeom>
          <a:noFill/>
        </p:spPr>
        <p:txBody>
          <a:bodyPr wrap="square" rtlCol="0" anchor="t">
            <a:spAutoFit/>
          </a:bodyPr>
          <a:p>
            <a:pPr marL="400050" indent="-400050" algn="just" defTabSz="914400">
              <a:lnSpc>
                <a:spcPct val="110000"/>
              </a:lnSpc>
              <a:tabLst>
                <a:tab pos="447675" algn="l"/>
              </a:tabLst>
            </a:pPr>
            <a:r>
              <a:rPr lang="zh-CN" altLang="en-US" sz="2800">
                <a:sym typeface="+mn-ea"/>
              </a:rPr>
              <a:t>1. 照相机的镜头相当于一个</a:t>
            </a:r>
            <a:r>
              <a:rPr lang="zh-CN" altLang="en-US" sz="2800" u="sng">
                <a:sym typeface="+mn-ea"/>
              </a:rPr>
              <a:t>          </a:t>
            </a:r>
            <a:r>
              <a:rPr lang="zh-CN" altLang="en-US" sz="2800">
                <a:sym typeface="+mn-ea"/>
              </a:rPr>
              <a:t>镜，胶片相当于</a:t>
            </a:r>
            <a:r>
              <a:rPr lang="zh-CN" altLang="en-US" sz="2800" u="sng">
                <a:sym typeface="+mn-ea"/>
              </a:rPr>
              <a:t>          </a:t>
            </a:r>
            <a:r>
              <a:rPr lang="zh-CN" altLang="en-US" sz="2800">
                <a:sym typeface="+mn-ea"/>
              </a:rPr>
              <a:t>，照相机照相时，被照物体必须在照相机镜头的</a:t>
            </a:r>
            <a:r>
              <a:rPr lang="zh-CN" altLang="en-US" sz="2800" u="sng">
                <a:sym typeface="+mn-ea"/>
              </a:rPr>
              <a:t>                           </a:t>
            </a:r>
            <a:r>
              <a:rPr lang="zh-CN" altLang="en-US" sz="2800">
                <a:sym typeface="+mn-ea"/>
              </a:rPr>
              <a:t>以外，成</a:t>
            </a:r>
            <a:r>
              <a:rPr lang="zh-CN" altLang="en-US" sz="2800" u="sng">
                <a:sym typeface="+mn-ea"/>
              </a:rPr>
              <a:t>         </a:t>
            </a:r>
            <a:r>
              <a:rPr lang="zh-CN" altLang="en-US" sz="2800">
                <a:sym typeface="+mn-ea"/>
              </a:rPr>
              <a:t> 、</a:t>
            </a:r>
            <a:r>
              <a:rPr lang="zh-CN" altLang="en-US" sz="2800" u="sng">
                <a:sym typeface="+mn-ea"/>
              </a:rPr>
              <a:t>          </a:t>
            </a:r>
            <a:r>
              <a:rPr lang="zh-CN" altLang="en-US" sz="2800">
                <a:sym typeface="+mn-ea"/>
              </a:rPr>
              <a:t>的</a:t>
            </a:r>
            <a:endParaRPr lang="zh-CN" altLang="en-US" sz="2800">
              <a:sym typeface="+mn-ea"/>
            </a:endParaRPr>
          </a:p>
          <a:p>
            <a:pPr marL="400050" indent="-400050" algn="just" defTabSz="914400">
              <a:lnSpc>
                <a:spcPct val="110000"/>
              </a:lnSpc>
              <a:tabLst>
                <a:tab pos="447675" algn="l"/>
              </a:tabLst>
            </a:pPr>
            <a:r>
              <a:rPr lang="zh-CN" altLang="en-US" sz="2800">
                <a:sym typeface="+mn-ea"/>
              </a:rPr>
              <a:t>     </a:t>
            </a:r>
            <a:r>
              <a:rPr lang="zh-CN" altLang="en-US" sz="2800" u="sng">
                <a:sym typeface="+mn-ea"/>
              </a:rPr>
              <a:t>         </a:t>
            </a:r>
            <a:r>
              <a:rPr lang="zh-CN" altLang="en-US" sz="2800">
                <a:sym typeface="+mn-ea"/>
              </a:rPr>
              <a:t>像. </a:t>
            </a:r>
            <a:endParaRPr lang="zh-CN" altLang="en-US" sz="2800">
              <a:sym typeface="+mn-ea"/>
            </a:endParaRPr>
          </a:p>
          <a:p>
            <a:pPr marL="400050" indent="-400050" algn="just" defTabSz="914400">
              <a:lnSpc>
                <a:spcPct val="110000"/>
              </a:lnSpc>
              <a:tabLst>
                <a:tab pos="447675" algn="l"/>
              </a:tabLst>
            </a:pPr>
            <a:r>
              <a:rPr lang="zh-CN" altLang="en-US" sz="2800">
                <a:sym typeface="+mn-ea"/>
              </a:rPr>
              <a:t>2. 投影仪是利用</a:t>
            </a:r>
            <a:r>
              <a:rPr lang="zh-CN" altLang="en-US" sz="2800" u="sng">
                <a:sym typeface="+mn-ea"/>
              </a:rPr>
              <a:t>                </a:t>
            </a:r>
            <a:r>
              <a:rPr lang="zh-CN" altLang="en-US" sz="2800">
                <a:sym typeface="+mn-ea"/>
              </a:rPr>
              <a:t>来成像的，成像时，物体到镜头的距离要</a:t>
            </a:r>
            <a:r>
              <a:rPr lang="zh-CN" altLang="en-US" sz="2800" u="sng">
                <a:sym typeface="+mn-ea"/>
              </a:rPr>
              <a:t>                                                        </a:t>
            </a:r>
            <a:r>
              <a:rPr lang="zh-CN" altLang="en-US" sz="2800">
                <a:sym typeface="+mn-ea"/>
              </a:rPr>
              <a:t>，它成的是</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的</a:t>
            </a:r>
            <a:r>
              <a:rPr lang="zh-CN" altLang="en-US" sz="2800" u="sng">
                <a:sym typeface="+mn-ea"/>
              </a:rPr>
              <a:t>         </a:t>
            </a:r>
            <a:r>
              <a:rPr lang="zh-CN" altLang="en-US" sz="2800">
                <a:sym typeface="+mn-ea"/>
              </a:rPr>
              <a:t>像. </a:t>
            </a:r>
            <a:endParaRPr lang="zh-CN" altLang="en-US" sz="2800">
              <a:sym typeface="+mn-ea"/>
            </a:endParaRPr>
          </a:p>
          <a:p>
            <a:pPr marL="400050" indent="-400050" algn="just" defTabSz="914400">
              <a:lnSpc>
                <a:spcPct val="110000"/>
              </a:lnSpc>
              <a:tabLst>
                <a:tab pos="447675" algn="l"/>
              </a:tabLst>
            </a:pPr>
            <a:r>
              <a:rPr lang="zh-CN" altLang="en-US" sz="2800">
                <a:sym typeface="+mn-ea"/>
              </a:rPr>
              <a:t>3. 放大镜是</a:t>
            </a:r>
            <a:r>
              <a:rPr lang="zh-CN" altLang="en-US" sz="2800" u="sng">
                <a:sym typeface="+mn-ea"/>
              </a:rPr>
              <a:t>           </a:t>
            </a:r>
            <a:r>
              <a:rPr lang="zh-CN" altLang="en-US" sz="2800">
                <a:sym typeface="+mn-ea"/>
              </a:rPr>
              <a:t>镜，它成</a:t>
            </a:r>
            <a:r>
              <a:rPr lang="zh-CN" altLang="en-US" sz="2800" u="sng">
                <a:sym typeface="+mn-ea"/>
              </a:rPr>
              <a:t>            </a:t>
            </a:r>
            <a:r>
              <a:rPr lang="zh-CN" altLang="en-US" sz="2800">
                <a:sym typeface="+mn-ea"/>
              </a:rPr>
              <a:t>、</a:t>
            </a:r>
            <a:r>
              <a:rPr lang="zh-CN" altLang="en-US" sz="2800" u="sng">
                <a:sym typeface="+mn-ea"/>
              </a:rPr>
              <a:t>           </a:t>
            </a:r>
            <a:r>
              <a:rPr lang="zh-CN" altLang="en-US" sz="2800">
                <a:sym typeface="+mn-ea"/>
              </a:rPr>
              <a:t>的</a:t>
            </a:r>
            <a:r>
              <a:rPr lang="zh-CN" altLang="en-US" sz="2800" u="sng">
                <a:sym typeface="+mn-ea"/>
              </a:rPr>
              <a:t>         </a:t>
            </a:r>
            <a:r>
              <a:rPr lang="zh-CN" altLang="en-US" sz="2800">
                <a:sym typeface="+mn-ea"/>
              </a:rPr>
              <a:t>像，使用放大镜时，被观察物体必须放在凸透镜的</a:t>
            </a:r>
            <a:r>
              <a:rPr lang="zh-CN" altLang="en-US" sz="2800" u="sng">
                <a:sym typeface="+mn-ea"/>
              </a:rPr>
              <a:t>   </a:t>
            </a:r>
            <a:r>
              <a:rPr lang="en-US" altLang="zh-CN" sz="2800">
                <a:solidFill>
                  <a:schemeClr val="bg1"/>
                </a:solidFill>
                <a:sym typeface="+mn-ea"/>
              </a:rPr>
              <a:t>.</a:t>
            </a:r>
            <a:endParaRPr lang="en-US" altLang="zh-CN" sz="2800">
              <a:solidFill>
                <a:schemeClr val="bg1"/>
              </a:solidFill>
              <a:sym typeface="+mn-ea"/>
            </a:endParaRPr>
          </a:p>
          <a:p>
            <a:pPr marL="400050" indent="-400050" algn="just" defTabSz="914400">
              <a:lnSpc>
                <a:spcPct val="110000"/>
              </a:lnSpc>
              <a:tabLst>
                <a:tab pos="447675" algn="l"/>
              </a:tabLst>
            </a:pPr>
            <a:r>
              <a:rPr lang="zh-CN" altLang="en-US" sz="2800">
                <a:solidFill>
                  <a:schemeClr val="bg1"/>
                </a:solidFill>
                <a:sym typeface="+mn-ea"/>
              </a:rPr>
              <a:t> </a:t>
            </a:r>
            <a:r>
              <a:rPr lang="zh-CN" altLang="en-US" sz="2800">
                <a:sym typeface="+mn-ea"/>
              </a:rPr>
              <a:t>     </a:t>
            </a:r>
            <a:r>
              <a:rPr lang="zh-CN" altLang="en-US" sz="2800" u="sng">
                <a:sym typeface="+mn-ea"/>
              </a:rPr>
              <a:t>         </a:t>
            </a:r>
            <a:r>
              <a:rPr lang="zh-CN" altLang="en-US" sz="2800">
                <a:sym typeface="+mn-ea"/>
              </a:rPr>
              <a:t>以内. </a:t>
            </a:r>
            <a:endParaRPr lang="zh-CN" altLang="en-US" sz="2800">
              <a:sym typeface="+mn-ea"/>
            </a:endParaRPr>
          </a:p>
        </p:txBody>
      </p:sp>
      <p:sp>
        <p:nvSpPr>
          <p:cNvPr id="7" name="文本框 6"/>
          <p:cNvSpPr txBox="1"/>
          <p:nvPr/>
        </p:nvSpPr>
        <p:spPr>
          <a:xfrm>
            <a:off x="671830" y="1155700"/>
            <a:ext cx="8153400" cy="632460"/>
          </a:xfrm>
          <a:prstGeom prst="rect">
            <a:avLst/>
          </a:prstGeom>
          <a:noFill/>
        </p:spPr>
        <p:txBody>
          <a:bodyPr wrap="square" rtlCol="0" anchor="t">
            <a:spAutoFit/>
          </a:bodyPr>
          <a:p>
            <a:pPr marL="643255" indent="-643255" algn="l">
              <a:lnSpc>
                <a:spcPct val="110000"/>
              </a:lnSpc>
            </a:pPr>
            <a:r>
              <a:rPr lang="zh-CN" altLang="en-US" sz="3200" b="1">
                <a:solidFill>
                  <a:srgbClr val="FF0000"/>
                </a:solidFill>
                <a:sym typeface="+mn-ea"/>
              </a:rPr>
              <a:t>三、 生活中的透镜</a:t>
            </a:r>
            <a:r>
              <a:rPr lang="zh-CN" altLang="en-US" sz="2800">
                <a:sym typeface="+mn-ea"/>
              </a:rPr>
              <a:t>（10年2考，2017、2015年考）</a:t>
            </a:r>
            <a:endParaRPr lang="zh-CN" altLang="en-US" sz="2800">
              <a:sym typeface="+mn-ea"/>
            </a:endParaRPr>
          </a:p>
        </p:txBody>
      </p:sp>
      <p:sp>
        <p:nvSpPr>
          <p:cNvPr id="3" name="文本框 2"/>
          <p:cNvSpPr txBox="1"/>
          <p:nvPr/>
        </p:nvSpPr>
        <p:spPr>
          <a:xfrm>
            <a:off x="5081270" y="178816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凸透</a:t>
            </a:r>
            <a:endParaRPr lang="zh-CN" altLang="zh-CN" sz="2800" b="1" dirty="0">
              <a:solidFill>
                <a:srgbClr val="FF0000"/>
              </a:solidFill>
              <a:latin typeface="Times New Roman" panose="02020603050405020304" pitchFamily="18" charset="0"/>
              <a:sym typeface="+mn-ea"/>
            </a:endParaRPr>
          </a:p>
        </p:txBody>
      </p:sp>
      <p:sp>
        <p:nvSpPr>
          <p:cNvPr id="11" name="文本框 10"/>
          <p:cNvSpPr txBox="1"/>
          <p:nvPr/>
        </p:nvSpPr>
        <p:spPr>
          <a:xfrm>
            <a:off x="1210945" y="2276475"/>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光屏</a:t>
            </a:r>
            <a:endParaRPr lang="zh-CN" altLang="zh-CN" sz="2800" b="1" dirty="0">
              <a:solidFill>
                <a:srgbClr val="FF0000"/>
              </a:solidFill>
              <a:latin typeface="Times New Roman" panose="02020603050405020304" pitchFamily="18" charset="0"/>
              <a:sym typeface="+mn-ea"/>
            </a:endParaRPr>
          </a:p>
        </p:txBody>
      </p:sp>
      <p:sp>
        <p:nvSpPr>
          <p:cNvPr id="12" name="文本框 11"/>
          <p:cNvSpPr txBox="1"/>
          <p:nvPr/>
        </p:nvSpPr>
        <p:spPr>
          <a:xfrm>
            <a:off x="2395855" y="2726690"/>
            <a:ext cx="254254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大于两倍焦距</a:t>
            </a:r>
            <a:endParaRPr lang="zh-CN" altLang="zh-CN" sz="2800" b="1" dirty="0">
              <a:solidFill>
                <a:srgbClr val="FF0000"/>
              </a:solidFill>
              <a:latin typeface="Times New Roman" panose="02020603050405020304" pitchFamily="18" charset="0"/>
              <a:sym typeface="+mn-ea"/>
            </a:endParaRPr>
          </a:p>
        </p:txBody>
      </p:sp>
      <p:sp>
        <p:nvSpPr>
          <p:cNvPr id="13" name="文本框 12"/>
          <p:cNvSpPr txBox="1"/>
          <p:nvPr/>
        </p:nvSpPr>
        <p:spPr>
          <a:xfrm>
            <a:off x="5854700" y="272669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倒立</a:t>
            </a:r>
            <a:endParaRPr lang="zh-CN" altLang="zh-CN" sz="2800" b="1" dirty="0">
              <a:solidFill>
                <a:srgbClr val="FF0000"/>
              </a:solidFill>
              <a:latin typeface="Times New Roman" panose="02020603050405020304" pitchFamily="18" charset="0"/>
              <a:sym typeface="+mn-ea"/>
            </a:endParaRPr>
          </a:p>
        </p:txBody>
      </p:sp>
      <p:sp>
        <p:nvSpPr>
          <p:cNvPr id="14" name="文本框 13"/>
          <p:cNvSpPr txBox="1"/>
          <p:nvPr/>
        </p:nvSpPr>
        <p:spPr>
          <a:xfrm>
            <a:off x="6935470" y="272669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缩小</a:t>
            </a:r>
            <a:endParaRPr lang="zh-CN" altLang="zh-CN" sz="2800" b="1" dirty="0">
              <a:solidFill>
                <a:srgbClr val="FF0000"/>
              </a:solidFill>
              <a:latin typeface="Times New Roman" panose="02020603050405020304" pitchFamily="18" charset="0"/>
              <a:sym typeface="+mn-ea"/>
            </a:endParaRPr>
          </a:p>
        </p:txBody>
      </p:sp>
      <p:sp>
        <p:nvSpPr>
          <p:cNvPr id="15" name="文本框 14"/>
          <p:cNvSpPr txBox="1"/>
          <p:nvPr/>
        </p:nvSpPr>
        <p:spPr>
          <a:xfrm>
            <a:off x="785495" y="3168015"/>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实</a:t>
            </a:r>
            <a:endParaRPr lang="zh-CN" altLang="zh-CN" sz="2800" b="1" dirty="0">
              <a:solidFill>
                <a:srgbClr val="FF0000"/>
              </a:solidFill>
              <a:latin typeface="Times New Roman" panose="02020603050405020304" pitchFamily="18" charset="0"/>
              <a:sym typeface="+mn-ea"/>
            </a:endParaRPr>
          </a:p>
        </p:txBody>
      </p:sp>
      <p:sp>
        <p:nvSpPr>
          <p:cNvPr id="16" name="文本框 15"/>
          <p:cNvSpPr txBox="1"/>
          <p:nvPr/>
        </p:nvSpPr>
        <p:spPr>
          <a:xfrm>
            <a:off x="3203575" y="365633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凸透镜</a:t>
            </a:r>
            <a:endParaRPr lang="zh-CN" altLang="zh-CN" sz="2800" b="1" dirty="0">
              <a:solidFill>
                <a:srgbClr val="FF0000"/>
              </a:solidFill>
              <a:latin typeface="Times New Roman" panose="02020603050405020304" pitchFamily="18" charset="0"/>
              <a:sym typeface="+mn-ea"/>
            </a:endParaRPr>
          </a:p>
        </p:txBody>
      </p:sp>
      <p:sp>
        <p:nvSpPr>
          <p:cNvPr id="20" name="文本框 19"/>
          <p:cNvSpPr txBox="1"/>
          <p:nvPr/>
        </p:nvSpPr>
        <p:spPr>
          <a:xfrm>
            <a:off x="3616325" y="4160520"/>
            <a:ext cx="454533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大于一倍焦距小于二倍焦距</a:t>
            </a:r>
            <a:endParaRPr lang="zh-CN" altLang="zh-CN" sz="2800" b="1" dirty="0">
              <a:solidFill>
                <a:srgbClr val="FF0000"/>
              </a:solidFill>
              <a:latin typeface="Times New Roman" panose="02020603050405020304" pitchFamily="18" charset="0"/>
              <a:sym typeface="+mn-ea"/>
            </a:endParaRPr>
          </a:p>
        </p:txBody>
      </p:sp>
      <p:sp>
        <p:nvSpPr>
          <p:cNvPr id="21" name="文本框 20"/>
          <p:cNvSpPr txBox="1"/>
          <p:nvPr/>
        </p:nvSpPr>
        <p:spPr>
          <a:xfrm>
            <a:off x="2283460" y="458597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倒立</a:t>
            </a:r>
            <a:endParaRPr lang="zh-CN" altLang="zh-CN" sz="2800" b="1" dirty="0">
              <a:solidFill>
                <a:srgbClr val="FF0000"/>
              </a:solidFill>
              <a:latin typeface="Times New Roman" panose="02020603050405020304" pitchFamily="18" charset="0"/>
              <a:sym typeface="+mn-ea"/>
            </a:endParaRPr>
          </a:p>
        </p:txBody>
      </p:sp>
      <p:sp>
        <p:nvSpPr>
          <p:cNvPr id="22" name="文本框 21"/>
          <p:cNvSpPr txBox="1"/>
          <p:nvPr/>
        </p:nvSpPr>
        <p:spPr>
          <a:xfrm>
            <a:off x="3747770" y="458597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放大</a:t>
            </a:r>
            <a:endParaRPr lang="zh-CN" altLang="zh-CN" sz="2800" b="1" dirty="0">
              <a:solidFill>
                <a:srgbClr val="FF0000"/>
              </a:solidFill>
              <a:latin typeface="Times New Roman" panose="02020603050405020304" pitchFamily="18" charset="0"/>
              <a:sym typeface="+mn-ea"/>
            </a:endParaRPr>
          </a:p>
        </p:txBody>
      </p:sp>
      <p:sp>
        <p:nvSpPr>
          <p:cNvPr id="25" name="文本框 24"/>
          <p:cNvSpPr txBox="1"/>
          <p:nvPr/>
        </p:nvSpPr>
        <p:spPr>
          <a:xfrm>
            <a:off x="5024755" y="458597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实</a:t>
            </a:r>
            <a:endParaRPr lang="zh-CN" altLang="zh-CN" sz="2800" b="1" dirty="0">
              <a:solidFill>
                <a:srgbClr val="FF0000"/>
              </a:solidFill>
              <a:latin typeface="Times New Roman" panose="02020603050405020304" pitchFamily="18" charset="0"/>
              <a:sym typeface="+mn-ea"/>
            </a:endParaRPr>
          </a:p>
        </p:txBody>
      </p:sp>
      <p:sp>
        <p:nvSpPr>
          <p:cNvPr id="26" name="文本框 25"/>
          <p:cNvSpPr txBox="1"/>
          <p:nvPr/>
        </p:nvSpPr>
        <p:spPr>
          <a:xfrm>
            <a:off x="2249805" y="508381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凸透  </a:t>
            </a:r>
            <a:endParaRPr lang="zh-CN" altLang="zh-CN" sz="2800" b="1" dirty="0">
              <a:solidFill>
                <a:srgbClr val="FF0000"/>
              </a:solidFill>
              <a:latin typeface="Times New Roman" panose="02020603050405020304" pitchFamily="18" charset="0"/>
              <a:sym typeface="+mn-ea"/>
            </a:endParaRPr>
          </a:p>
        </p:txBody>
      </p:sp>
      <p:sp>
        <p:nvSpPr>
          <p:cNvPr id="27" name="文本框 26"/>
          <p:cNvSpPr txBox="1"/>
          <p:nvPr/>
        </p:nvSpPr>
        <p:spPr>
          <a:xfrm>
            <a:off x="4554855" y="508381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正立  </a:t>
            </a:r>
            <a:endParaRPr lang="zh-CN" altLang="zh-CN" sz="2800" b="1" dirty="0">
              <a:solidFill>
                <a:srgbClr val="FF0000"/>
              </a:solidFill>
              <a:latin typeface="Times New Roman" panose="02020603050405020304" pitchFamily="18" charset="0"/>
              <a:sym typeface="+mn-ea"/>
            </a:endParaRPr>
          </a:p>
        </p:txBody>
      </p:sp>
      <p:sp>
        <p:nvSpPr>
          <p:cNvPr id="28" name="文本框 27"/>
          <p:cNvSpPr txBox="1"/>
          <p:nvPr/>
        </p:nvSpPr>
        <p:spPr>
          <a:xfrm>
            <a:off x="5843270" y="508381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放大</a:t>
            </a:r>
            <a:endParaRPr lang="zh-CN" altLang="zh-CN" sz="2800" b="1" dirty="0">
              <a:solidFill>
                <a:srgbClr val="FF0000"/>
              </a:solidFill>
              <a:latin typeface="Times New Roman" panose="02020603050405020304" pitchFamily="18" charset="0"/>
              <a:sym typeface="+mn-ea"/>
            </a:endParaRPr>
          </a:p>
        </p:txBody>
      </p:sp>
      <p:sp>
        <p:nvSpPr>
          <p:cNvPr id="29" name="文本框 28"/>
          <p:cNvSpPr txBox="1"/>
          <p:nvPr/>
        </p:nvSpPr>
        <p:spPr>
          <a:xfrm>
            <a:off x="7007225" y="508381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虚</a:t>
            </a:r>
            <a:endParaRPr lang="zh-CN" altLang="zh-CN" sz="2800" b="1" dirty="0">
              <a:solidFill>
                <a:srgbClr val="FF0000"/>
              </a:solidFill>
              <a:latin typeface="Times New Roman" panose="02020603050405020304" pitchFamily="18" charset="0"/>
              <a:sym typeface="+mn-ea"/>
            </a:endParaRPr>
          </a:p>
        </p:txBody>
      </p:sp>
      <p:sp>
        <p:nvSpPr>
          <p:cNvPr id="30" name="文本框 29"/>
          <p:cNvSpPr txBox="1"/>
          <p:nvPr/>
        </p:nvSpPr>
        <p:spPr>
          <a:xfrm>
            <a:off x="869950" y="5998210"/>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焦点</a:t>
            </a:r>
            <a:endParaRPr lang="zh-CN"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ppt_x"/>
                                          </p:val>
                                        </p:tav>
                                        <p:tav tm="100000">
                                          <p:val>
                                            <p:strVal val="#ppt_x"/>
                                          </p:val>
                                        </p:tav>
                                      </p:tavLst>
                                    </p:anim>
                                    <p:anim calcmode="lin" valueType="num">
                                      <p:cBhvr additive="base">
                                        <p:cTn id="6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ppt_x"/>
                                          </p:val>
                                        </p:tav>
                                        <p:tav tm="100000">
                                          <p:val>
                                            <p:strVal val="#ppt_x"/>
                                          </p:val>
                                        </p:tav>
                                      </p:tavLst>
                                    </p:anim>
                                    <p:anim calcmode="lin" valueType="num">
                                      <p:cBhvr additive="base">
                                        <p:cTn id="7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ppt_x"/>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additive="base">
                                        <p:cTn id="85" dur="500" fill="hold"/>
                                        <p:tgtEl>
                                          <p:spTgt spid="28"/>
                                        </p:tgtEl>
                                        <p:attrNameLst>
                                          <p:attrName>ppt_x</p:attrName>
                                        </p:attrNameLst>
                                      </p:cBhvr>
                                      <p:tavLst>
                                        <p:tav tm="0">
                                          <p:val>
                                            <p:strVal val="#ppt_x"/>
                                          </p:val>
                                        </p:tav>
                                        <p:tav tm="100000">
                                          <p:val>
                                            <p:strVal val="#ppt_x"/>
                                          </p:val>
                                        </p:tav>
                                      </p:tavLst>
                                    </p:anim>
                                    <p:anim calcmode="lin" valueType="num">
                                      <p:cBhvr additive="base">
                                        <p:cTn id="8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ppt_x"/>
                                          </p:val>
                                        </p:tav>
                                        <p:tav tm="100000">
                                          <p:val>
                                            <p:strVal val="#ppt_x"/>
                                          </p:val>
                                        </p:tav>
                                      </p:tavLst>
                                    </p:anim>
                                    <p:anim calcmode="lin" valueType="num">
                                      <p:cBhvr additive="base">
                                        <p:cTn id="9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0"/>
                                        </p:tgtEl>
                                        <p:attrNameLst>
                                          <p:attrName>style.visibility</p:attrName>
                                        </p:attrNameLst>
                                      </p:cBhvr>
                                      <p:to>
                                        <p:strVal val="visible"/>
                                      </p:to>
                                    </p:set>
                                    <p:anim calcmode="lin" valueType="num">
                                      <p:cBhvr additive="base">
                                        <p:cTn id="97" dur="500" fill="hold"/>
                                        <p:tgtEl>
                                          <p:spTgt spid="30"/>
                                        </p:tgtEl>
                                        <p:attrNameLst>
                                          <p:attrName>ppt_x</p:attrName>
                                        </p:attrNameLst>
                                      </p:cBhvr>
                                      <p:tavLst>
                                        <p:tav tm="0">
                                          <p:val>
                                            <p:strVal val="#ppt_x"/>
                                          </p:val>
                                        </p:tav>
                                        <p:tav tm="100000">
                                          <p:val>
                                            <p:strVal val="#ppt_x"/>
                                          </p:val>
                                        </p:tav>
                                      </p:tavLst>
                                    </p:anim>
                                    <p:anim calcmode="lin" valueType="num">
                                      <p:cBhvr additive="base">
                                        <p:cTn id="9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P spid="12" grpId="0"/>
      <p:bldP spid="12" grpId="1"/>
      <p:bldP spid="13" grpId="0"/>
      <p:bldP spid="13" grpId="1"/>
      <p:bldP spid="14" grpId="0"/>
      <p:bldP spid="14" grpId="1"/>
      <p:bldP spid="15" grpId="0"/>
      <p:bldP spid="15" grpId="1"/>
      <p:bldP spid="16" grpId="0"/>
      <p:bldP spid="16" grpId="1"/>
      <p:bldP spid="20" grpId="0"/>
      <p:bldP spid="20" grpId="1"/>
      <p:bldP spid="21" grpId="0"/>
      <p:bldP spid="21" grpId="1"/>
      <p:bldP spid="22" grpId="0"/>
      <p:bldP spid="22" grpId="1"/>
      <p:bldP spid="25" grpId="0"/>
      <p:bldP spid="25" grpId="1"/>
      <p:bldP spid="26" grpId="0"/>
      <p:bldP spid="26" grpId="1"/>
      <p:bldP spid="27" grpId="0"/>
      <p:bldP spid="27" grpId="1"/>
      <p:bldP spid="28" grpId="0"/>
      <p:bldP spid="28" grpId="1"/>
      <p:bldP spid="29" grpId="0"/>
      <p:bldP spid="29" grpId="1"/>
      <p:bldP spid="30" grpId="0"/>
      <p:bldP spid="3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4205" y="2202180"/>
            <a:ext cx="7705090" cy="3408045"/>
          </a:xfrm>
          <a:prstGeom prst="rect">
            <a:avLst/>
          </a:prstGeom>
          <a:noFill/>
        </p:spPr>
        <p:txBody>
          <a:bodyPr wrap="square" rtlCol="0" anchor="t">
            <a:spAutoFit/>
          </a:bodyPr>
          <a:p>
            <a:pPr marL="421640" indent="-421640" algn="just">
              <a:lnSpc>
                <a:spcPct val="110000"/>
              </a:lnSpc>
            </a:pPr>
            <a:r>
              <a:rPr sz="2800" b="1" noProof="0" dirty="0">
                <a:ln>
                  <a:noFill/>
                </a:ln>
                <a:effectLst/>
                <a:uLnTx/>
                <a:uFillTx/>
                <a:sym typeface="+mn-ea"/>
              </a:rPr>
              <a:t>1. 正常眼睛的成像原理</a:t>
            </a:r>
            <a:r>
              <a:rPr sz="2800" noProof="0" dirty="0">
                <a:ln>
                  <a:noFill/>
                </a:ln>
                <a:effectLst/>
                <a:uLnTx/>
                <a:uFillTx/>
                <a:sym typeface="+mn-ea"/>
              </a:rPr>
              <a:t>：</a:t>
            </a:r>
            <a:endParaRPr sz="2800" noProof="0" dirty="0">
              <a:ln>
                <a:noFill/>
              </a:ln>
              <a:effectLst/>
              <a:uLnTx/>
              <a:uFillTx/>
              <a:sym typeface="+mn-ea"/>
            </a:endParaRPr>
          </a:p>
          <a:p>
            <a:pPr marL="421640" indent="-421640" algn="just">
              <a:lnSpc>
                <a:spcPct val="110000"/>
              </a:lnSpc>
            </a:pPr>
            <a:r>
              <a:rPr sz="2800" noProof="0" dirty="0">
                <a:ln>
                  <a:noFill/>
                </a:ln>
                <a:effectLst/>
                <a:uLnTx/>
                <a:uFillTx/>
                <a:sym typeface="+mn-ea"/>
              </a:rPr>
              <a:t>（1）晶状体和角膜的作用相当于一个</a:t>
            </a:r>
            <a:r>
              <a:rPr sz="2800" u="sng" noProof="0" dirty="0">
                <a:ln>
                  <a:noFill/>
                </a:ln>
                <a:effectLst/>
                <a:uLnTx/>
                <a:uFillTx/>
                <a:sym typeface="+mn-ea"/>
              </a:rPr>
              <a:t>         </a:t>
            </a:r>
            <a:r>
              <a:rPr sz="2800" noProof="0" dirty="0">
                <a:ln>
                  <a:noFill/>
                </a:ln>
                <a:effectLst/>
                <a:uLnTx/>
                <a:uFillTx/>
                <a:sym typeface="+mn-ea"/>
              </a:rPr>
              <a:t>透镜，把来自物体的光会聚在视网膜上，形成物体的像. </a:t>
            </a:r>
            <a:endParaRPr sz="2800" noProof="0" dirty="0">
              <a:ln>
                <a:noFill/>
              </a:ln>
              <a:effectLst/>
              <a:uLnTx/>
              <a:uFillTx/>
              <a:sym typeface="+mn-ea"/>
            </a:endParaRPr>
          </a:p>
          <a:p>
            <a:pPr marL="421640" indent="-421640" algn="just">
              <a:lnSpc>
                <a:spcPct val="110000"/>
              </a:lnSpc>
            </a:pPr>
            <a:r>
              <a:rPr sz="2800" noProof="0" dirty="0">
                <a:ln>
                  <a:noFill/>
                </a:ln>
                <a:effectLst/>
                <a:uLnTx/>
                <a:uFillTx/>
                <a:sym typeface="+mn-ea"/>
              </a:rPr>
              <a:t>（2）成像特点：成 </a:t>
            </a:r>
            <a:r>
              <a:rPr sz="2800" u="sng" noProof="0" dirty="0">
                <a:ln>
                  <a:noFill/>
                </a:ln>
                <a:effectLst/>
                <a:uLnTx/>
                <a:uFillTx/>
                <a:sym typeface="+mn-ea"/>
              </a:rPr>
              <a:t>            </a:t>
            </a:r>
            <a:r>
              <a:rPr sz="2800" noProof="0" dirty="0">
                <a:ln>
                  <a:noFill/>
                </a:ln>
                <a:effectLst/>
                <a:uLnTx/>
                <a:uFillTx/>
                <a:sym typeface="+mn-ea"/>
              </a:rPr>
              <a:t> 、</a:t>
            </a:r>
            <a:r>
              <a:rPr sz="2800" u="sng" noProof="0" dirty="0">
                <a:ln>
                  <a:noFill/>
                </a:ln>
                <a:effectLst/>
                <a:uLnTx/>
                <a:uFillTx/>
                <a:sym typeface="+mn-ea"/>
              </a:rPr>
              <a:t>              </a:t>
            </a:r>
            <a:r>
              <a:rPr sz="2800" noProof="0" dirty="0">
                <a:ln>
                  <a:noFill/>
                </a:ln>
                <a:effectLst/>
                <a:uLnTx/>
                <a:uFillTx/>
                <a:sym typeface="+mn-ea"/>
              </a:rPr>
              <a:t>的</a:t>
            </a:r>
            <a:r>
              <a:rPr sz="2800" u="sng" noProof="0" dirty="0">
                <a:ln>
                  <a:noFill/>
                </a:ln>
                <a:effectLst/>
                <a:uLnTx/>
                <a:uFillTx/>
                <a:sym typeface="+mn-ea"/>
              </a:rPr>
              <a:t>              </a:t>
            </a:r>
            <a:r>
              <a:rPr sz="2800" noProof="0" dirty="0">
                <a:ln>
                  <a:noFill/>
                </a:ln>
                <a:effectLst/>
                <a:uLnTx/>
                <a:uFillTx/>
                <a:sym typeface="+mn-ea"/>
              </a:rPr>
              <a:t>像. </a:t>
            </a:r>
            <a:endParaRPr sz="2800" noProof="0" dirty="0">
              <a:ln>
                <a:noFill/>
              </a:ln>
              <a:effectLst/>
              <a:uLnTx/>
              <a:uFillTx/>
              <a:sym typeface="+mn-ea"/>
            </a:endParaRPr>
          </a:p>
          <a:p>
            <a:pPr marL="421640" indent="-421640" algn="just">
              <a:lnSpc>
                <a:spcPct val="110000"/>
              </a:lnSpc>
            </a:pPr>
            <a:r>
              <a:rPr sz="2800" noProof="0" dirty="0">
                <a:ln>
                  <a:noFill/>
                </a:ln>
                <a:effectLst/>
                <a:uLnTx/>
                <a:uFillTx/>
                <a:sym typeface="+mn-ea"/>
              </a:rPr>
              <a:t>（3）正常眼睛观察近处物体最清晰而又不疲劳的距离叫做</a:t>
            </a:r>
            <a:r>
              <a:rPr sz="2800" u="sng" noProof="0" dirty="0">
                <a:ln>
                  <a:noFill/>
                </a:ln>
                <a:effectLst/>
                <a:uLnTx/>
                <a:uFillTx/>
                <a:sym typeface="+mn-ea"/>
              </a:rPr>
              <a:t>                 </a:t>
            </a:r>
            <a:r>
              <a:rPr sz="2800" noProof="0" dirty="0">
                <a:ln>
                  <a:noFill/>
                </a:ln>
                <a:effectLst/>
                <a:uLnTx/>
                <a:uFillTx/>
                <a:sym typeface="+mn-ea"/>
              </a:rPr>
              <a:t>，大约为</a:t>
            </a:r>
            <a:r>
              <a:rPr sz="2800" u="sng" noProof="0" dirty="0">
                <a:ln>
                  <a:noFill/>
                </a:ln>
                <a:effectLst/>
                <a:uLnTx/>
                <a:uFillTx/>
                <a:sym typeface="+mn-ea"/>
              </a:rPr>
              <a:t>         </a:t>
            </a:r>
            <a:r>
              <a:rPr sz="2800" noProof="0" dirty="0">
                <a:ln>
                  <a:noFill/>
                </a:ln>
                <a:effectLst/>
                <a:uLnTx/>
                <a:uFillTx/>
                <a:sym typeface="+mn-ea"/>
              </a:rPr>
              <a:t>cm. </a:t>
            </a:r>
            <a:endParaRPr sz="2800" noProof="0" dirty="0">
              <a:ln>
                <a:noFill/>
              </a:ln>
              <a:effectLst/>
              <a:uLnTx/>
              <a:uFillTx/>
              <a:sym typeface="+mn-ea"/>
            </a:endParaRPr>
          </a:p>
        </p:txBody>
      </p:sp>
      <p:sp>
        <p:nvSpPr>
          <p:cNvPr id="14" name="文本框 13"/>
          <p:cNvSpPr txBox="1"/>
          <p:nvPr/>
        </p:nvSpPr>
        <p:spPr>
          <a:xfrm>
            <a:off x="624205" y="1397318"/>
            <a:ext cx="7895590" cy="681990"/>
          </a:xfrm>
          <a:prstGeom prst="rect">
            <a:avLst/>
          </a:prstGeom>
          <a:noFill/>
        </p:spPr>
        <p:txBody>
          <a:bodyPr wrap="square" rtlCol="0" anchor="t">
            <a:spAutoFit/>
          </a:bodyPr>
          <a:p>
            <a:pPr marL="421640" indent="-421640" algn="just">
              <a:lnSpc>
                <a:spcPct val="120000"/>
              </a:lnSpc>
            </a:pPr>
            <a:r>
              <a:rPr lang="zh-CN" altLang="en-US" sz="3200" b="1">
                <a:solidFill>
                  <a:srgbClr val="FF0000"/>
                </a:solidFill>
                <a:sym typeface="+mn-ea"/>
              </a:rPr>
              <a:t>四、 眼睛和眼镜</a:t>
            </a:r>
            <a:r>
              <a:rPr lang="zh-CN" altLang="en-US" sz="2800">
                <a:sym typeface="+mn-ea"/>
              </a:rPr>
              <a:t>（10年2考，2017、2011年考）</a:t>
            </a:r>
            <a:endParaRPr lang="zh-CN" altLang="en-US" sz="2800">
              <a:sym typeface="+mn-ea"/>
            </a:endParaRPr>
          </a:p>
        </p:txBody>
      </p:sp>
      <p:sp>
        <p:nvSpPr>
          <p:cNvPr id="7" name="文本框 6"/>
          <p:cNvSpPr txBox="1"/>
          <p:nvPr/>
        </p:nvSpPr>
        <p:spPr>
          <a:xfrm>
            <a:off x="6654484" y="2679065"/>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凸</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3857627" y="408178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倒立</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5348607" y="406908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缩小</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6998654" y="4081780"/>
            <a:ext cx="6292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 实 </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2786382" y="4996180"/>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明视距离</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5788662" y="4996180"/>
            <a:ext cx="5384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25</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216660" y="1758315"/>
            <a:ext cx="6710680" cy="4237990"/>
            <a:chOff x="1939" y="2769"/>
            <a:chExt cx="10568" cy="6674"/>
          </a:xfrm>
        </p:grpSpPr>
        <p:pic>
          <p:nvPicPr>
            <p:cNvPr id="2" name="图片 1"/>
            <p:cNvPicPr>
              <a:picLocks noChangeAspect="1"/>
            </p:cNvPicPr>
            <p:nvPr/>
          </p:nvPicPr>
          <p:blipFill>
            <a:blip r:embed="rId1"/>
            <a:stretch>
              <a:fillRect/>
            </a:stretch>
          </p:blipFill>
          <p:spPr>
            <a:xfrm>
              <a:off x="1939" y="2769"/>
              <a:ext cx="10569" cy="6675"/>
            </a:xfrm>
            <a:prstGeom prst="rect">
              <a:avLst/>
            </a:prstGeom>
          </p:spPr>
        </p:pic>
        <p:pic>
          <p:nvPicPr>
            <p:cNvPr id="6" name="图片 5"/>
            <p:cNvPicPr>
              <a:picLocks noChangeAspect="1"/>
            </p:cNvPicPr>
            <p:nvPr/>
          </p:nvPicPr>
          <p:blipFill>
            <a:blip r:embed="rId2"/>
            <a:stretch>
              <a:fillRect/>
            </a:stretch>
          </p:blipFill>
          <p:spPr>
            <a:xfrm>
              <a:off x="4350" y="6785"/>
              <a:ext cx="2750" cy="1448"/>
            </a:xfrm>
            <a:prstGeom prst="rect">
              <a:avLst/>
            </a:prstGeom>
          </p:spPr>
        </p:pic>
        <p:pic>
          <p:nvPicPr>
            <p:cNvPr id="7" name="图片 6"/>
            <p:cNvPicPr>
              <a:picLocks noChangeAspect="1"/>
            </p:cNvPicPr>
            <p:nvPr/>
          </p:nvPicPr>
          <p:blipFill>
            <a:blip r:embed="rId3"/>
            <a:stretch>
              <a:fillRect/>
            </a:stretch>
          </p:blipFill>
          <p:spPr>
            <a:xfrm>
              <a:off x="8864" y="6785"/>
              <a:ext cx="2939" cy="1447"/>
            </a:xfrm>
            <a:prstGeom prst="rect">
              <a:avLst/>
            </a:prstGeom>
          </p:spPr>
        </p:pic>
      </p:grpSp>
      <p:sp>
        <p:nvSpPr>
          <p:cNvPr id="14" name="文本框 13"/>
          <p:cNvSpPr txBox="1"/>
          <p:nvPr/>
        </p:nvSpPr>
        <p:spPr>
          <a:xfrm>
            <a:off x="624840" y="1150620"/>
            <a:ext cx="7895590" cy="607695"/>
          </a:xfrm>
          <a:prstGeom prst="rect">
            <a:avLst/>
          </a:prstGeom>
          <a:noFill/>
        </p:spPr>
        <p:txBody>
          <a:bodyPr wrap="square" rtlCol="0" anchor="t">
            <a:spAutoFit/>
          </a:bodyPr>
          <a:p>
            <a:pPr marL="421640" indent="-421640" algn="just">
              <a:lnSpc>
                <a:spcPct val="120000"/>
              </a:lnSpc>
            </a:pPr>
            <a:r>
              <a:rPr lang="zh-CN" altLang="en-US" sz="2800" b="1">
                <a:sym typeface="+mn-ea"/>
              </a:rPr>
              <a:t>2. 近视眼、远视眼及其纠正</a:t>
            </a:r>
            <a:r>
              <a:rPr lang="zh-CN" altLang="en-US" sz="2800">
                <a:sym typeface="+mn-ea"/>
              </a:rPr>
              <a:t>：</a:t>
            </a:r>
            <a:endParaRPr lang="zh-CN" altLang="en-US" sz="2800">
              <a:sym typeface="+mn-ea"/>
            </a:endParaRPr>
          </a:p>
        </p:txBody>
      </p:sp>
      <p:sp>
        <p:nvSpPr>
          <p:cNvPr id="10" name="文本框 9"/>
          <p:cNvSpPr txBox="1"/>
          <p:nvPr/>
        </p:nvSpPr>
        <p:spPr>
          <a:xfrm>
            <a:off x="3082292" y="3228340"/>
            <a:ext cx="438150" cy="398780"/>
          </a:xfrm>
          <a:prstGeom prst="rect">
            <a:avLst/>
          </a:prstGeom>
          <a:noFill/>
        </p:spPr>
        <p:txBody>
          <a:bodyPr wrap="none" rtlCol="0" anchor="t">
            <a:spAutoFit/>
          </a:bodyPr>
          <a:p>
            <a:pPr algn="ctr"/>
            <a:r>
              <a:rPr lang="zh-CN" altLang="en-US" sz="2000" b="1" dirty="0">
                <a:solidFill>
                  <a:srgbClr val="FF0000"/>
                </a:solidFill>
                <a:latin typeface="Times New Roman" panose="02020603050405020304" pitchFamily="18" charset="0"/>
                <a:sym typeface="+mn-ea"/>
              </a:rPr>
              <a:t>厚 </a:t>
            </a:r>
            <a:endParaRPr lang="zh-CN" altLang="en-US" sz="2000" b="1" dirty="0">
              <a:solidFill>
                <a:srgbClr val="FF0000"/>
              </a:solidFill>
              <a:latin typeface="Times New Roman" panose="02020603050405020304" pitchFamily="18" charset="0"/>
              <a:sym typeface="+mn-ea"/>
            </a:endParaRPr>
          </a:p>
        </p:txBody>
      </p:sp>
      <p:sp>
        <p:nvSpPr>
          <p:cNvPr id="12" name="文本框 11"/>
          <p:cNvSpPr txBox="1"/>
          <p:nvPr/>
        </p:nvSpPr>
        <p:spPr>
          <a:xfrm>
            <a:off x="4467862" y="3228340"/>
            <a:ext cx="438150" cy="398780"/>
          </a:xfrm>
          <a:prstGeom prst="rect">
            <a:avLst/>
          </a:prstGeom>
          <a:noFill/>
        </p:spPr>
        <p:txBody>
          <a:bodyPr wrap="none" rtlCol="0" anchor="t">
            <a:spAutoFit/>
          </a:bodyPr>
          <a:p>
            <a:pPr algn="ctr"/>
            <a:r>
              <a:rPr lang="zh-CN" altLang="en-US" sz="2000" b="1" dirty="0">
                <a:solidFill>
                  <a:srgbClr val="FF0000"/>
                </a:solidFill>
                <a:latin typeface="Times New Roman" panose="02020603050405020304" pitchFamily="18" charset="0"/>
                <a:sym typeface="+mn-ea"/>
              </a:rPr>
              <a:t>强</a:t>
            </a:r>
            <a:endParaRPr lang="zh-CN" altLang="en-US" sz="2000" b="1" dirty="0">
              <a:solidFill>
                <a:srgbClr val="FF0000"/>
              </a:solidFill>
              <a:latin typeface="Times New Roman" panose="02020603050405020304" pitchFamily="18" charset="0"/>
              <a:sym typeface="+mn-ea"/>
            </a:endParaRPr>
          </a:p>
        </p:txBody>
      </p:sp>
      <p:sp>
        <p:nvSpPr>
          <p:cNvPr id="13" name="文本框 12"/>
          <p:cNvSpPr txBox="1"/>
          <p:nvPr/>
        </p:nvSpPr>
        <p:spPr>
          <a:xfrm>
            <a:off x="5964557" y="3228340"/>
            <a:ext cx="438150" cy="398780"/>
          </a:xfrm>
          <a:prstGeom prst="rect">
            <a:avLst/>
          </a:prstGeom>
          <a:noFill/>
        </p:spPr>
        <p:txBody>
          <a:bodyPr wrap="none" rtlCol="0" anchor="t">
            <a:spAutoFit/>
          </a:bodyPr>
          <a:p>
            <a:pPr algn="ctr"/>
            <a:r>
              <a:rPr lang="zh-CN" altLang="en-US" sz="2000" b="1" dirty="0">
                <a:solidFill>
                  <a:srgbClr val="FF0000"/>
                </a:solidFill>
                <a:latin typeface="Times New Roman" panose="02020603050405020304" pitchFamily="18" charset="0"/>
                <a:sym typeface="+mn-ea"/>
              </a:rPr>
              <a:t>薄</a:t>
            </a:r>
            <a:endParaRPr lang="zh-CN" altLang="en-US" sz="2000" b="1" dirty="0">
              <a:solidFill>
                <a:srgbClr val="FF0000"/>
              </a:solidFill>
              <a:latin typeface="Times New Roman" panose="02020603050405020304" pitchFamily="18" charset="0"/>
              <a:sym typeface="+mn-ea"/>
            </a:endParaRPr>
          </a:p>
        </p:txBody>
      </p:sp>
      <p:sp>
        <p:nvSpPr>
          <p:cNvPr id="15" name="文本框 14"/>
          <p:cNvSpPr txBox="1"/>
          <p:nvPr/>
        </p:nvSpPr>
        <p:spPr>
          <a:xfrm>
            <a:off x="7336792" y="3228340"/>
            <a:ext cx="438150" cy="398780"/>
          </a:xfrm>
          <a:prstGeom prst="rect">
            <a:avLst/>
          </a:prstGeom>
          <a:noFill/>
        </p:spPr>
        <p:txBody>
          <a:bodyPr wrap="none" rtlCol="0" anchor="t">
            <a:spAutoFit/>
          </a:bodyPr>
          <a:p>
            <a:pPr algn="ctr"/>
            <a:r>
              <a:rPr lang="zh-CN" altLang="en-US" sz="2000" b="1" dirty="0">
                <a:solidFill>
                  <a:srgbClr val="FF0000"/>
                </a:solidFill>
                <a:latin typeface="Times New Roman" panose="02020603050405020304" pitchFamily="18" charset="0"/>
                <a:sym typeface="+mn-ea"/>
              </a:rPr>
              <a:t>弱  </a:t>
            </a:r>
            <a:endParaRPr lang="zh-CN" altLang="en-US" sz="2000" b="1" dirty="0">
              <a:solidFill>
                <a:srgbClr val="FF0000"/>
              </a:solidFill>
              <a:latin typeface="Times New Roman" panose="02020603050405020304" pitchFamily="18" charset="0"/>
              <a:sym typeface="+mn-ea"/>
            </a:endParaRPr>
          </a:p>
        </p:txBody>
      </p:sp>
      <p:sp>
        <p:nvSpPr>
          <p:cNvPr id="16" name="文本框 15"/>
          <p:cNvSpPr txBox="1"/>
          <p:nvPr/>
        </p:nvSpPr>
        <p:spPr>
          <a:xfrm>
            <a:off x="4029712" y="5497195"/>
            <a:ext cx="438150" cy="398780"/>
          </a:xfrm>
          <a:prstGeom prst="rect">
            <a:avLst/>
          </a:prstGeom>
          <a:noFill/>
        </p:spPr>
        <p:txBody>
          <a:bodyPr wrap="none" rtlCol="0" anchor="t">
            <a:spAutoFit/>
          </a:bodyPr>
          <a:p>
            <a:pPr algn="ctr"/>
            <a:r>
              <a:rPr lang="zh-CN" altLang="en-US" sz="2000" b="1" dirty="0">
                <a:solidFill>
                  <a:srgbClr val="FF0000"/>
                </a:solidFill>
                <a:latin typeface="Times New Roman" panose="02020603050405020304" pitchFamily="18" charset="0"/>
                <a:sym typeface="+mn-ea"/>
              </a:rPr>
              <a:t>前</a:t>
            </a:r>
            <a:endParaRPr lang="zh-CN" altLang="en-US" sz="2000" b="1" dirty="0">
              <a:solidFill>
                <a:srgbClr val="FF0000"/>
              </a:solidFill>
              <a:latin typeface="Times New Roman" panose="02020603050405020304" pitchFamily="18" charset="0"/>
              <a:sym typeface="+mn-ea"/>
            </a:endParaRPr>
          </a:p>
        </p:txBody>
      </p:sp>
      <p:sp>
        <p:nvSpPr>
          <p:cNvPr id="17" name="文本框 16"/>
          <p:cNvSpPr txBox="1"/>
          <p:nvPr/>
        </p:nvSpPr>
        <p:spPr>
          <a:xfrm>
            <a:off x="6762117" y="5522595"/>
            <a:ext cx="438150" cy="398780"/>
          </a:xfrm>
          <a:prstGeom prst="rect">
            <a:avLst/>
          </a:prstGeom>
          <a:noFill/>
        </p:spPr>
        <p:txBody>
          <a:bodyPr wrap="none" rtlCol="0" anchor="t">
            <a:spAutoFit/>
          </a:bodyPr>
          <a:p>
            <a:pPr algn="ctr"/>
            <a:r>
              <a:rPr lang="zh-CN" altLang="en-US" sz="2000" b="1" dirty="0">
                <a:solidFill>
                  <a:srgbClr val="FF0000"/>
                </a:solidFill>
                <a:latin typeface="Times New Roman" panose="02020603050405020304" pitchFamily="18" charset="0"/>
                <a:sym typeface="+mn-ea"/>
              </a:rPr>
              <a:t>后</a:t>
            </a:r>
            <a:endParaRPr lang="zh-CN" altLang="en-US" sz="20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P spid="13" grpId="0"/>
      <p:bldP spid="13" grpId="1"/>
      <p:bldP spid="15" grpId="0"/>
      <p:bldP spid="15" grpId="1"/>
      <p:bldP spid="16" grpId="0"/>
      <p:bldP spid="16" grpId="1"/>
      <p:bldP spid="17" grpId="0"/>
      <p:bldP spid="1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579120" y="1928495"/>
            <a:ext cx="7985760" cy="2721610"/>
            <a:chOff x="912" y="3037"/>
            <a:chExt cx="12576" cy="4286"/>
          </a:xfrm>
        </p:grpSpPr>
        <p:pic>
          <p:nvPicPr>
            <p:cNvPr id="5" name="图片 4"/>
            <p:cNvPicPr>
              <a:picLocks noChangeAspect="1"/>
            </p:cNvPicPr>
            <p:nvPr/>
          </p:nvPicPr>
          <p:blipFill>
            <a:blip r:embed="rId1"/>
            <a:stretch>
              <a:fillRect/>
            </a:stretch>
          </p:blipFill>
          <p:spPr>
            <a:xfrm>
              <a:off x="912" y="3037"/>
              <a:ext cx="12576" cy="4286"/>
            </a:xfrm>
            <a:prstGeom prst="rect">
              <a:avLst/>
            </a:prstGeom>
          </p:spPr>
        </p:pic>
        <p:pic>
          <p:nvPicPr>
            <p:cNvPr id="2" name="图片 1"/>
            <p:cNvPicPr>
              <a:picLocks noChangeAspect="1"/>
            </p:cNvPicPr>
            <p:nvPr/>
          </p:nvPicPr>
          <p:blipFill>
            <a:blip r:embed="rId2"/>
            <a:stretch>
              <a:fillRect/>
            </a:stretch>
          </p:blipFill>
          <p:spPr>
            <a:xfrm>
              <a:off x="3523" y="3217"/>
              <a:ext cx="3412" cy="1734"/>
            </a:xfrm>
            <a:prstGeom prst="rect">
              <a:avLst/>
            </a:prstGeom>
          </p:spPr>
        </p:pic>
        <p:pic>
          <p:nvPicPr>
            <p:cNvPr id="4" name="图片 3"/>
            <p:cNvPicPr>
              <a:picLocks noChangeAspect="1"/>
            </p:cNvPicPr>
            <p:nvPr/>
          </p:nvPicPr>
          <p:blipFill>
            <a:blip r:embed="rId3"/>
            <a:stretch>
              <a:fillRect/>
            </a:stretch>
          </p:blipFill>
          <p:spPr>
            <a:xfrm>
              <a:off x="9432" y="3216"/>
              <a:ext cx="3286" cy="1848"/>
            </a:xfrm>
            <a:prstGeom prst="rect">
              <a:avLst/>
            </a:prstGeom>
          </p:spPr>
        </p:pic>
      </p:grpSp>
      <p:sp>
        <p:nvSpPr>
          <p:cNvPr id="16" name="文本框 15"/>
          <p:cNvSpPr txBox="1"/>
          <p:nvPr/>
        </p:nvSpPr>
        <p:spPr>
          <a:xfrm>
            <a:off x="3103245" y="3499485"/>
            <a:ext cx="1299845" cy="398780"/>
          </a:xfrm>
          <a:prstGeom prst="rect">
            <a:avLst/>
          </a:prstGeom>
          <a:noFill/>
        </p:spPr>
        <p:txBody>
          <a:bodyPr wrap="square" rtlCol="0" anchor="t">
            <a:spAutoFit/>
          </a:bodyPr>
          <a:p>
            <a:pPr algn="ctr"/>
            <a:r>
              <a:rPr lang="zh-CN" altLang="en-US" sz="2000" b="1" dirty="0">
                <a:solidFill>
                  <a:srgbClr val="FF0000"/>
                </a:solidFill>
                <a:latin typeface="Times New Roman" panose="02020603050405020304" pitchFamily="18" charset="0"/>
                <a:sym typeface="+mn-ea"/>
              </a:rPr>
              <a:t> 凹透镜 </a:t>
            </a:r>
            <a:endParaRPr lang="zh-CN" altLang="en-US" sz="2000" b="1" dirty="0">
              <a:solidFill>
                <a:srgbClr val="FF0000"/>
              </a:solidFill>
              <a:latin typeface="Times New Roman" panose="02020603050405020304" pitchFamily="18" charset="0"/>
              <a:sym typeface="+mn-ea"/>
            </a:endParaRPr>
          </a:p>
        </p:txBody>
      </p:sp>
      <p:sp>
        <p:nvSpPr>
          <p:cNvPr id="7" name="文本框 6"/>
          <p:cNvSpPr txBox="1"/>
          <p:nvPr/>
        </p:nvSpPr>
        <p:spPr>
          <a:xfrm>
            <a:off x="6382385" y="3512185"/>
            <a:ext cx="1299845" cy="398780"/>
          </a:xfrm>
          <a:prstGeom prst="rect">
            <a:avLst/>
          </a:prstGeom>
          <a:noFill/>
        </p:spPr>
        <p:txBody>
          <a:bodyPr wrap="square" rtlCol="0" anchor="t">
            <a:spAutoFit/>
          </a:bodyPr>
          <a:p>
            <a:pPr algn="ctr"/>
            <a:r>
              <a:rPr lang="zh-CN" altLang="en-US" sz="2000" b="1" dirty="0">
                <a:solidFill>
                  <a:srgbClr val="FF0000"/>
                </a:solidFill>
                <a:latin typeface="Times New Roman" panose="02020603050405020304" pitchFamily="18" charset="0"/>
                <a:sym typeface="+mn-ea"/>
              </a:rPr>
              <a:t>凸透镜</a:t>
            </a:r>
            <a:endParaRPr lang="zh-CN" altLang="en-US" sz="20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82053"/>
            <a:ext cx="7895590" cy="681990"/>
          </a:xfrm>
          <a:prstGeom prst="rect">
            <a:avLst/>
          </a:prstGeom>
          <a:noFill/>
        </p:spPr>
        <p:txBody>
          <a:bodyPr wrap="square" rtlCol="0" anchor="t">
            <a:spAutoFit/>
          </a:bodyPr>
          <a:p>
            <a:pPr marL="421640" indent="-421640" algn="just">
              <a:lnSpc>
                <a:spcPct val="120000"/>
              </a:lnSpc>
            </a:pPr>
            <a:r>
              <a:rPr lang="zh-CN" altLang="en-US" sz="3200" b="1">
                <a:solidFill>
                  <a:srgbClr val="FF0000"/>
                </a:solidFill>
                <a:sym typeface="+mn-ea"/>
              </a:rPr>
              <a:t>五、 显微镜和望远镜</a:t>
            </a:r>
            <a:endParaRPr lang="zh-CN" altLang="en-US" sz="2800">
              <a:sym typeface="+mn-ea"/>
            </a:endParaRPr>
          </a:p>
        </p:txBody>
      </p:sp>
      <p:pic>
        <p:nvPicPr>
          <p:cNvPr id="2" name="图片 1"/>
          <p:cNvPicPr>
            <a:picLocks noChangeAspect="1"/>
          </p:cNvPicPr>
          <p:nvPr/>
        </p:nvPicPr>
        <p:blipFill>
          <a:blip r:embed="rId1"/>
          <a:stretch>
            <a:fillRect/>
          </a:stretch>
        </p:blipFill>
        <p:spPr>
          <a:xfrm>
            <a:off x="1016635" y="1792605"/>
            <a:ext cx="7110730" cy="4361180"/>
          </a:xfrm>
          <a:prstGeom prst="rect">
            <a:avLst/>
          </a:prstGeom>
        </p:spPr>
      </p:pic>
      <p:sp>
        <p:nvSpPr>
          <p:cNvPr id="16" name="文本框 15"/>
          <p:cNvSpPr txBox="1"/>
          <p:nvPr/>
        </p:nvSpPr>
        <p:spPr>
          <a:xfrm>
            <a:off x="6113145" y="2552065"/>
            <a:ext cx="1299845" cy="460375"/>
          </a:xfrm>
          <a:prstGeom prst="rect">
            <a:avLst/>
          </a:prstGeom>
          <a:noFill/>
        </p:spPr>
        <p:txBody>
          <a:bodyPr wrap="square" rtlCol="0" anchor="t">
            <a:spAutoFit/>
          </a:bodyPr>
          <a:p>
            <a:pPr algn="ctr"/>
            <a:r>
              <a:rPr lang="zh-CN" altLang="en-US" sz="2400" b="1" dirty="0">
                <a:solidFill>
                  <a:srgbClr val="FF0000"/>
                </a:solidFill>
                <a:latin typeface="Times New Roman" panose="02020603050405020304" pitchFamily="18" charset="0"/>
                <a:sym typeface="+mn-ea"/>
              </a:rPr>
              <a:t> 正立</a:t>
            </a:r>
            <a:endParaRPr lang="zh-CN" altLang="en-US" sz="2400" b="1" dirty="0">
              <a:solidFill>
                <a:srgbClr val="FF0000"/>
              </a:solidFill>
              <a:latin typeface="Times New Roman" panose="02020603050405020304" pitchFamily="18" charset="0"/>
              <a:sym typeface="+mn-ea"/>
            </a:endParaRPr>
          </a:p>
        </p:txBody>
      </p:sp>
      <p:sp>
        <p:nvSpPr>
          <p:cNvPr id="3" name="文本框 2"/>
          <p:cNvSpPr txBox="1"/>
          <p:nvPr/>
        </p:nvSpPr>
        <p:spPr>
          <a:xfrm>
            <a:off x="2671445" y="3021965"/>
            <a:ext cx="1299845" cy="460375"/>
          </a:xfrm>
          <a:prstGeom prst="rect">
            <a:avLst/>
          </a:prstGeom>
          <a:noFill/>
        </p:spPr>
        <p:txBody>
          <a:bodyPr wrap="square" rtlCol="0" anchor="t">
            <a:spAutoFit/>
          </a:bodyPr>
          <a:p>
            <a:pPr algn="ctr"/>
            <a:r>
              <a:rPr lang="zh-CN" altLang="en-US" sz="2400" b="1" dirty="0">
                <a:solidFill>
                  <a:srgbClr val="FF0000"/>
                </a:solidFill>
                <a:latin typeface="Times New Roman" panose="02020603050405020304" pitchFamily="18" charset="0"/>
                <a:sym typeface="+mn-ea"/>
              </a:rPr>
              <a:t> 虚 </a:t>
            </a:r>
            <a:endParaRPr lang="zh-CN" altLang="en-US" sz="2400" b="1" dirty="0">
              <a:solidFill>
                <a:srgbClr val="FF0000"/>
              </a:solidFill>
              <a:latin typeface="Times New Roman" panose="02020603050405020304" pitchFamily="18" charset="0"/>
              <a:sym typeface="+mn-ea"/>
            </a:endParaRPr>
          </a:p>
        </p:txBody>
      </p:sp>
      <p:sp>
        <p:nvSpPr>
          <p:cNvPr id="4" name="文本框 3"/>
          <p:cNvSpPr txBox="1"/>
          <p:nvPr/>
        </p:nvSpPr>
        <p:spPr>
          <a:xfrm>
            <a:off x="2752090" y="4660265"/>
            <a:ext cx="1299845" cy="460375"/>
          </a:xfrm>
          <a:prstGeom prst="rect">
            <a:avLst/>
          </a:prstGeom>
          <a:noFill/>
        </p:spPr>
        <p:txBody>
          <a:bodyPr wrap="square" rtlCol="0" anchor="t">
            <a:spAutoFit/>
          </a:bodyPr>
          <a:p>
            <a:pPr algn="ctr"/>
            <a:r>
              <a:rPr lang="zh-CN" altLang="en-US" sz="2400" b="1" dirty="0">
                <a:solidFill>
                  <a:srgbClr val="FF0000"/>
                </a:solidFill>
                <a:latin typeface="Times New Roman" panose="02020603050405020304" pitchFamily="18" charset="0"/>
                <a:sym typeface="+mn-ea"/>
              </a:rPr>
              <a:t>  倒立 </a:t>
            </a:r>
            <a:endParaRPr lang="zh-CN" altLang="en-US" sz="2400" b="1" dirty="0">
              <a:solidFill>
                <a:srgbClr val="FF0000"/>
              </a:solidFill>
              <a:latin typeface="Times New Roman" panose="02020603050405020304" pitchFamily="18" charset="0"/>
              <a:sym typeface="+mn-ea"/>
            </a:endParaRPr>
          </a:p>
        </p:txBody>
      </p:sp>
      <p:sp>
        <p:nvSpPr>
          <p:cNvPr id="5" name="文本框 4"/>
          <p:cNvSpPr txBox="1"/>
          <p:nvPr/>
        </p:nvSpPr>
        <p:spPr>
          <a:xfrm>
            <a:off x="3803015" y="4660265"/>
            <a:ext cx="1299845" cy="460375"/>
          </a:xfrm>
          <a:prstGeom prst="rect">
            <a:avLst/>
          </a:prstGeom>
          <a:noFill/>
        </p:spPr>
        <p:txBody>
          <a:bodyPr wrap="square" rtlCol="0" anchor="t">
            <a:spAutoFit/>
          </a:bodyPr>
          <a:p>
            <a:pPr algn="ctr"/>
            <a:r>
              <a:rPr lang="zh-CN" altLang="en-US" sz="2400" b="1" dirty="0">
                <a:solidFill>
                  <a:srgbClr val="FF0000"/>
                </a:solidFill>
                <a:latin typeface="Times New Roman" panose="02020603050405020304" pitchFamily="18" charset="0"/>
                <a:sym typeface="+mn-ea"/>
              </a:rPr>
              <a:t> 放大 </a:t>
            </a:r>
            <a:endParaRPr lang="zh-CN" altLang="en-US" sz="2400" b="1" dirty="0">
              <a:solidFill>
                <a:srgbClr val="FF0000"/>
              </a:solidFill>
              <a:latin typeface="Times New Roman" panose="02020603050405020304" pitchFamily="18" charset="0"/>
              <a:sym typeface="+mn-ea"/>
            </a:endParaRPr>
          </a:p>
        </p:txBody>
      </p:sp>
      <p:sp>
        <p:nvSpPr>
          <p:cNvPr id="6" name="文本框 5"/>
          <p:cNvSpPr txBox="1"/>
          <p:nvPr/>
        </p:nvSpPr>
        <p:spPr>
          <a:xfrm>
            <a:off x="1711960" y="5134610"/>
            <a:ext cx="1299845" cy="460375"/>
          </a:xfrm>
          <a:prstGeom prst="rect">
            <a:avLst/>
          </a:prstGeom>
          <a:noFill/>
        </p:spPr>
        <p:txBody>
          <a:bodyPr wrap="square" rtlCol="0" anchor="t">
            <a:spAutoFit/>
          </a:bodyPr>
          <a:p>
            <a:pPr algn="ctr"/>
            <a:r>
              <a:rPr lang="zh-CN" altLang="en-US" sz="2400" b="1" dirty="0">
                <a:solidFill>
                  <a:srgbClr val="FF0000"/>
                </a:solidFill>
                <a:latin typeface="Times New Roman" panose="02020603050405020304" pitchFamily="18" charset="0"/>
                <a:sym typeface="+mn-ea"/>
              </a:rPr>
              <a:t> 实    </a:t>
            </a:r>
            <a:endParaRPr lang="zh-CN" altLang="en-US" sz="2400" b="1" dirty="0">
              <a:solidFill>
                <a:srgbClr val="FF0000"/>
              </a:solidFill>
              <a:latin typeface="Times New Roman" panose="02020603050405020304" pitchFamily="18" charset="0"/>
              <a:sym typeface="+mn-ea"/>
            </a:endParaRPr>
          </a:p>
        </p:txBody>
      </p:sp>
      <p:sp>
        <p:nvSpPr>
          <p:cNvPr id="7" name="文本框 6"/>
          <p:cNvSpPr txBox="1"/>
          <p:nvPr/>
        </p:nvSpPr>
        <p:spPr>
          <a:xfrm>
            <a:off x="5013960" y="4906010"/>
            <a:ext cx="1299845" cy="460375"/>
          </a:xfrm>
          <a:prstGeom prst="rect">
            <a:avLst/>
          </a:prstGeom>
          <a:noFill/>
        </p:spPr>
        <p:txBody>
          <a:bodyPr wrap="square" rtlCol="0" anchor="t">
            <a:spAutoFit/>
          </a:bodyPr>
          <a:p>
            <a:pPr algn="ctr"/>
            <a:r>
              <a:rPr lang="zh-CN" altLang="en-US" sz="2400" b="1" dirty="0">
                <a:solidFill>
                  <a:srgbClr val="FF0000"/>
                </a:solidFill>
                <a:latin typeface="Times New Roman" panose="02020603050405020304" pitchFamily="18" charset="0"/>
                <a:sym typeface="+mn-ea"/>
              </a:rPr>
              <a:t> 倒立    </a:t>
            </a:r>
            <a:endParaRPr lang="zh-CN" altLang="en-US" sz="2400" b="1" dirty="0">
              <a:solidFill>
                <a:srgbClr val="FF0000"/>
              </a:solidFill>
              <a:latin typeface="Times New Roman" panose="02020603050405020304" pitchFamily="18" charset="0"/>
              <a:sym typeface="+mn-ea"/>
            </a:endParaRPr>
          </a:p>
        </p:txBody>
      </p:sp>
      <p:sp>
        <p:nvSpPr>
          <p:cNvPr id="8" name="文本框 7"/>
          <p:cNvSpPr txBox="1"/>
          <p:nvPr/>
        </p:nvSpPr>
        <p:spPr>
          <a:xfrm>
            <a:off x="6563360" y="4918710"/>
            <a:ext cx="1299845" cy="460375"/>
          </a:xfrm>
          <a:prstGeom prst="rect">
            <a:avLst/>
          </a:prstGeom>
          <a:noFill/>
        </p:spPr>
        <p:txBody>
          <a:bodyPr wrap="square" rtlCol="0" anchor="t">
            <a:spAutoFit/>
          </a:bodyPr>
          <a:p>
            <a:pPr algn="ctr"/>
            <a:r>
              <a:rPr lang="zh-CN" altLang="en-US" sz="2400" b="1" dirty="0">
                <a:solidFill>
                  <a:srgbClr val="FF0000"/>
                </a:solidFill>
                <a:latin typeface="Times New Roman" panose="02020603050405020304" pitchFamily="18" charset="0"/>
                <a:sym typeface="+mn-ea"/>
              </a:rPr>
              <a:t> 实    </a:t>
            </a:r>
            <a:endParaRPr lang="zh-CN" altLang="en-US"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3" grpId="0"/>
      <p:bldP spid="3" grpId="1"/>
      <p:bldP spid="4" grpId="0"/>
      <p:bldP spid="4" grpId="1"/>
      <p:bldP spid="5" grpId="0"/>
      <p:bldP spid="5" grpId="1"/>
      <p:bldP spid="6" grpId="0"/>
      <p:bldP spid="6" grpId="1"/>
      <p:bldP spid="7" grpId="0"/>
      <p:bldP spid="7" grpId="1"/>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66508"/>
            <a:ext cx="7895590" cy="681990"/>
          </a:xfrm>
          <a:prstGeom prst="rect">
            <a:avLst/>
          </a:prstGeom>
          <a:noFill/>
        </p:spPr>
        <p:txBody>
          <a:bodyPr wrap="square" rtlCol="0" anchor="t">
            <a:spAutoFit/>
          </a:bodyPr>
          <a:p>
            <a:pPr marL="421640" indent="-421640" algn="just">
              <a:lnSpc>
                <a:spcPct val="120000"/>
              </a:lnSpc>
            </a:pPr>
            <a:r>
              <a:rPr lang="zh-CN" altLang="en-US" sz="3200" b="1">
                <a:solidFill>
                  <a:srgbClr val="FF0000"/>
                </a:solidFill>
                <a:sym typeface="+mn-ea"/>
              </a:rPr>
              <a:t>六、 探索宇宙 </a:t>
            </a:r>
            <a:r>
              <a:rPr lang="zh-CN" altLang="en-US" sz="2800">
                <a:sym typeface="+mn-ea"/>
              </a:rPr>
              <a:t>（10年1考，2013年考）</a:t>
            </a:r>
            <a:endParaRPr lang="zh-CN" altLang="en-US" sz="2800">
              <a:sym typeface="+mn-ea"/>
            </a:endParaRPr>
          </a:p>
        </p:txBody>
      </p:sp>
      <p:sp>
        <p:nvSpPr>
          <p:cNvPr id="5" name="文本框 4"/>
          <p:cNvSpPr txBox="1"/>
          <p:nvPr/>
        </p:nvSpPr>
        <p:spPr>
          <a:xfrm>
            <a:off x="624205" y="2202180"/>
            <a:ext cx="7705090" cy="2460625"/>
          </a:xfrm>
          <a:prstGeom prst="rect">
            <a:avLst/>
          </a:prstGeom>
          <a:noFill/>
        </p:spPr>
        <p:txBody>
          <a:bodyPr wrap="square" rtlCol="0" anchor="t">
            <a:spAutoFit/>
          </a:bodyPr>
          <a:p>
            <a:pPr marL="421640" indent="-421640" algn="just">
              <a:lnSpc>
                <a:spcPct val="110000"/>
              </a:lnSpc>
            </a:pPr>
            <a:r>
              <a:rPr sz="2800" noProof="0" dirty="0">
                <a:ln>
                  <a:noFill/>
                </a:ln>
                <a:effectLst/>
                <a:uLnTx/>
                <a:uFillTx/>
                <a:sym typeface="+mn-ea"/>
              </a:rPr>
              <a:t>１. 第一位用望远镜观察天体、并以确凿的证据支持哥白尼的“日心说”的是意大利物理学家</a:t>
            </a:r>
            <a:r>
              <a:rPr sz="2800" u="sng" noProof="0" dirty="0">
                <a:ln>
                  <a:noFill/>
                </a:ln>
                <a:effectLst/>
                <a:uLnTx/>
                <a:uFillTx/>
                <a:sym typeface="+mn-ea"/>
              </a:rPr>
              <a:t>               </a:t>
            </a:r>
            <a:r>
              <a:rPr sz="2800" noProof="0" dirty="0">
                <a:ln>
                  <a:noFill/>
                </a:ln>
                <a:effectLst/>
                <a:uLnTx/>
                <a:uFillTx/>
                <a:sym typeface="+mn-ea"/>
              </a:rPr>
              <a:t>. </a:t>
            </a:r>
            <a:endParaRPr sz="2800" noProof="0" dirty="0">
              <a:ln>
                <a:noFill/>
              </a:ln>
              <a:effectLst/>
              <a:uLnTx/>
              <a:uFillTx/>
              <a:sym typeface="+mn-ea"/>
            </a:endParaRPr>
          </a:p>
          <a:p>
            <a:pPr marL="421640" indent="-421640" algn="just">
              <a:lnSpc>
                <a:spcPct val="110000"/>
              </a:lnSpc>
            </a:pPr>
            <a:r>
              <a:rPr sz="2800" noProof="0" dirty="0">
                <a:ln>
                  <a:noFill/>
                </a:ln>
                <a:effectLst/>
                <a:uLnTx/>
                <a:uFillTx/>
                <a:sym typeface="+mn-ea"/>
              </a:rPr>
              <a:t>２. 从宏观世界的尺度来看，宇宙</a:t>
            </a:r>
            <a:r>
              <a:rPr sz="2800" u="sng" noProof="0" dirty="0">
                <a:ln>
                  <a:noFill/>
                </a:ln>
                <a:effectLst/>
                <a:uLnTx/>
                <a:uFillTx/>
                <a:sym typeface="+mn-ea"/>
              </a:rPr>
              <a:t>     </a:t>
            </a:r>
            <a:r>
              <a:rPr sz="2800" noProof="0" dirty="0">
                <a:ln>
                  <a:noFill/>
                </a:ln>
                <a:effectLst/>
                <a:uLnTx/>
                <a:uFillTx/>
                <a:sym typeface="+mn-ea"/>
              </a:rPr>
              <a:t>银河系</a:t>
            </a:r>
            <a:r>
              <a:rPr sz="2800" u="sng" noProof="0" dirty="0">
                <a:ln>
                  <a:noFill/>
                </a:ln>
                <a:effectLst/>
                <a:uLnTx/>
                <a:uFillTx/>
                <a:sym typeface="+mn-ea"/>
              </a:rPr>
              <a:t>     </a:t>
            </a:r>
            <a:r>
              <a:rPr sz="2800" noProof="0" dirty="0">
                <a:ln>
                  <a:noFill/>
                </a:ln>
                <a:effectLst/>
                <a:uLnTx/>
                <a:uFillTx/>
                <a:sym typeface="+mn-ea"/>
              </a:rPr>
              <a:t>太阳系</a:t>
            </a:r>
            <a:r>
              <a:rPr sz="2800" u="sng" noProof="0" dirty="0">
                <a:ln>
                  <a:noFill/>
                </a:ln>
                <a:effectLst/>
                <a:uLnTx/>
                <a:uFillTx/>
                <a:sym typeface="+mn-ea"/>
              </a:rPr>
              <a:t>       </a:t>
            </a:r>
            <a:r>
              <a:rPr sz="2800" noProof="0" dirty="0">
                <a:ln>
                  <a:noFill/>
                </a:ln>
                <a:effectLst/>
                <a:uLnTx/>
                <a:uFillTx/>
                <a:sym typeface="+mn-ea"/>
              </a:rPr>
              <a:t>地球和月亮. （选填“&gt;”“&lt;”或“ =”）</a:t>
            </a:r>
            <a:endParaRPr sz="2800" noProof="0" dirty="0">
              <a:ln>
                <a:noFill/>
              </a:ln>
              <a:effectLst/>
              <a:uLnTx/>
              <a:uFillTx/>
              <a:sym typeface="+mn-ea"/>
            </a:endParaRPr>
          </a:p>
        </p:txBody>
      </p:sp>
      <p:sp>
        <p:nvSpPr>
          <p:cNvPr id="8" name="文本框 7"/>
          <p:cNvSpPr txBox="1"/>
          <p:nvPr/>
        </p:nvSpPr>
        <p:spPr>
          <a:xfrm>
            <a:off x="1469074" y="3168015"/>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伽利略</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5981384" y="3574415"/>
            <a:ext cx="38544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&gt;</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7442519" y="3574415"/>
            <a:ext cx="38544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&gt;</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1904684" y="4096385"/>
            <a:ext cx="38544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&gt;</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2" grpId="0"/>
      <p:bldP spid="2" grpId="1"/>
      <p:bldP spid="3" grpId="0"/>
      <p:bldP spid="3" grpId="1"/>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720080" y="2077720"/>
            <a:ext cx="3185160" cy="2085975"/>
          </a:xfrm>
          <a:prstGeom prst="rect">
            <a:avLst/>
          </a:prstGeom>
        </p:spPr>
      </p:pic>
      <p:sp>
        <p:nvSpPr>
          <p:cNvPr id="14" name="文本框 13"/>
          <p:cNvSpPr txBox="1"/>
          <p:nvPr/>
        </p:nvSpPr>
        <p:spPr>
          <a:xfrm>
            <a:off x="570230" y="1675130"/>
            <a:ext cx="7895590" cy="4829810"/>
          </a:xfrm>
          <a:prstGeom prst="rect">
            <a:avLst/>
          </a:prstGeom>
          <a:noFill/>
        </p:spPr>
        <p:txBody>
          <a:bodyPr wrap="square" rtlCol="0" anchor="t">
            <a:spAutoFit/>
          </a:bodyPr>
          <a:p>
            <a:pPr algn="just">
              <a:lnSpc>
                <a:spcPct val="110000"/>
              </a:lnSpc>
            </a:pPr>
            <a:r>
              <a:rPr lang="zh-CN" altLang="en-US" sz="2800" b="1">
                <a:solidFill>
                  <a:srgbClr val="FF0000"/>
                </a:solidFill>
                <a:sym typeface="+mn-ea"/>
              </a:rPr>
              <a:t>例题</a:t>
            </a:r>
            <a:r>
              <a:rPr lang="zh-CN" altLang="en-US" sz="2800">
                <a:sym typeface="+mn-ea"/>
              </a:rPr>
              <a:t>  例题芳芳在做探究“凸透镜成像规律”的实验：</a:t>
            </a:r>
            <a:endParaRPr lang="zh-CN" altLang="en-US" sz="2800">
              <a:sym typeface="+mn-ea"/>
            </a:endParaRPr>
          </a:p>
          <a:p>
            <a:pPr algn="just">
              <a:lnSpc>
                <a:spcPct val="110000"/>
              </a:lnSpc>
            </a:pPr>
            <a:r>
              <a:rPr lang="zh-CN" altLang="en-US" sz="2800">
                <a:sym typeface="+mn-ea"/>
              </a:rPr>
              <a:t>（1）如图2所示，一束平行于凸</a:t>
            </a:r>
            <a:endParaRPr lang="zh-CN" altLang="en-US" sz="2800">
              <a:sym typeface="+mn-ea"/>
            </a:endParaRPr>
          </a:p>
          <a:p>
            <a:pPr algn="just">
              <a:lnSpc>
                <a:spcPct val="110000"/>
              </a:lnSpc>
            </a:pPr>
            <a:r>
              <a:rPr lang="zh-CN" altLang="en-US" sz="2800">
                <a:sym typeface="+mn-ea"/>
              </a:rPr>
              <a:t>透镜主光轴的光线经过凸透镜后，</a:t>
            </a:r>
            <a:endParaRPr lang="zh-CN" altLang="en-US" sz="2800">
              <a:sym typeface="+mn-ea"/>
            </a:endParaRPr>
          </a:p>
          <a:p>
            <a:pPr algn="just">
              <a:lnSpc>
                <a:spcPct val="110000"/>
              </a:lnSpc>
            </a:pPr>
            <a:r>
              <a:rPr lang="zh-CN" altLang="en-US" sz="2800">
                <a:sym typeface="+mn-ea"/>
              </a:rPr>
              <a:t>在光屏上形成了一个最小、最亮</a:t>
            </a:r>
            <a:endParaRPr lang="zh-CN" altLang="en-US" sz="2800">
              <a:sym typeface="+mn-ea"/>
            </a:endParaRPr>
          </a:p>
          <a:p>
            <a:pPr algn="just">
              <a:lnSpc>
                <a:spcPct val="110000"/>
              </a:lnSpc>
            </a:pPr>
            <a:r>
              <a:rPr lang="zh-CN" altLang="en-US" sz="2800">
                <a:sym typeface="+mn-ea"/>
              </a:rPr>
              <a:t>的光斑. 由图2可知，凸透镜对光线具有</a:t>
            </a:r>
            <a:r>
              <a:rPr lang="zh-CN" altLang="en-US" sz="2800" u="sng">
                <a:sym typeface="+mn-ea"/>
              </a:rPr>
              <a:t>           </a:t>
            </a:r>
            <a:r>
              <a:rPr lang="zh-CN" altLang="en-US" sz="2800">
                <a:sym typeface="+mn-ea"/>
              </a:rPr>
              <a:t>作用，该凸透镜的焦距是</a:t>
            </a:r>
            <a:r>
              <a:rPr lang="zh-CN" altLang="en-US" sz="2800" u="sng">
                <a:sym typeface="+mn-ea"/>
              </a:rPr>
              <a:t>              </a:t>
            </a:r>
            <a:r>
              <a:rPr lang="zh-CN" altLang="en-US" sz="2800">
                <a:sym typeface="+mn-ea"/>
              </a:rPr>
              <a:t>cm. </a:t>
            </a:r>
            <a:endParaRPr lang="zh-CN" altLang="en-US" sz="2800">
              <a:sym typeface="+mn-ea"/>
            </a:endParaRPr>
          </a:p>
          <a:p>
            <a:pPr algn="just">
              <a:lnSpc>
                <a:spcPct val="110000"/>
              </a:lnSpc>
            </a:pPr>
            <a:r>
              <a:rPr lang="zh-CN" altLang="en-US" sz="2800">
                <a:sym typeface="+mn-ea"/>
              </a:rPr>
              <a:t>（2）点燃蜡烛后，调节烛焰中心、</a:t>
            </a:r>
            <a:r>
              <a:rPr lang="zh-CN" altLang="en-US" sz="2800" u="sng">
                <a:sym typeface="+mn-ea"/>
              </a:rPr>
              <a:t>               </a:t>
            </a:r>
            <a:r>
              <a:rPr lang="zh-CN" altLang="en-US" sz="2800">
                <a:sym typeface="+mn-ea"/>
              </a:rPr>
              <a:t>中心和光屏中心大致在同一高度上，其目的是</a:t>
            </a:r>
            <a:r>
              <a:rPr lang="zh-CN" altLang="en-US" sz="2800" u="sng">
                <a:sym typeface="+mn-ea"/>
              </a:rPr>
              <a:t>                </a:t>
            </a:r>
            <a:r>
              <a:rPr lang="zh-CN" altLang="en-US" sz="2800">
                <a:solidFill>
                  <a:schemeClr val="bg1"/>
                </a:solidFill>
                <a:sym typeface="+mn-ea"/>
              </a:rPr>
              <a:t>.</a:t>
            </a:r>
            <a:endParaRPr lang="zh-CN" altLang="en-US" sz="2800">
              <a:sym typeface="+mn-ea"/>
            </a:endParaRPr>
          </a:p>
          <a:p>
            <a:pPr algn="just">
              <a:lnSpc>
                <a:spcPct val="110000"/>
              </a:lnSpc>
            </a:pPr>
            <a:r>
              <a:rPr lang="zh-CN" altLang="en-US" sz="2800" u="sng">
                <a:sym typeface="+mn-ea"/>
              </a:rPr>
              <a:t>                                                </a:t>
            </a:r>
            <a:r>
              <a:rPr lang="zh-CN" altLang="en-US" sz="2800">
                <a:sym typeface="+mn-ea"/>
              </a:rPr>
              <a:t> </a:t>
            </a:r>
            <a:r>
              <a:rPr lang="en-US" altLang="zh-CN" sz="2800">
                <a:sym typeface="+mn-ea"/>
              </a:rPr>
              <a:t>.</a:t>
            </a:r>
            <a:r>
              <a:rPr lang="zh-CN" altLang="en-US" sz="2800">
                <a:sym typeface="+mn-ea"/>
              </a:rPr>
              <a:t> </a:t>
            </a:r>
            <a:endParaRPr lang="zh-CN" altLang="en-US" sz="2800">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2396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探究凸透镜的成像规律</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6632577" y="4010660"/>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会聚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3644267" y="4505960"/>
            <a:ext cx="8051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10.0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6454142" y="4937760"/>
            <a:ext cx="1255395" cy="521970"/>
          </a:xfrm>
          <a:prstGeom prst="rect">
            <a:avLst/>
          </a:prstGeom>
          <a:noFill/>
        </p:spPr>
        <p:txBody>
          <a:bodyPr wrap="none" rtlCol="0" anchor="t">
            <a:spAutoFit/>
          </a:bodyPr>
          <a:p>
            <a:pPr algn="l"/>
            <a:r>
              <a:rPr lang="en-US" altLang="zh-CN" sz="2800" b="1" dirty="0">
                <a:solidFill>
                  <a:srgbClr val="FF0000"/>
                </a:solidFill>
                <a:latin typeface="Times New Roman" panose="02020603050405020304" pitchFamily="18" charset="0"/>
                <a:sym typeface="+mn-ea"/>
              </a:rPr>
              <a:t>凸透镜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569595" y="5458460"/>
            <a:ext cx="7896860"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                                                                         使像成在光屏中央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5" grpId="0"/>
      <p:bldP spid="5" grpId="1"/>
      <p:bldP spid="6" grpId="0"/>
      <p:bldP spid="6" grpId="1"/>
      <p:bldP spid="7" grpId="0"/>
      <p:bldP spid="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966970" y="4646295"/>
            <a:ext cx="3911600" cy="1540510"/>
          </a:xfrm>
          <a:prstGeom prst="rect">
            <a:avLst/>
          </a:prstGeom>
        </p:spPr>
      </p:pic>
      <p:sp>
        <p:nvSpPr>
          <p:cNvPr id="14" name="文本框 13"/>
          <p:cNvSpPr txBox="1"/>
          <p:nvPr/>
        </p:nvSpPr>
        <p:spPr>
          <a:xfrm>
            <a:off x="624205" y="1229360"/>
            <a:ext cx="7895590" cy="4831080"/>
          </a:xfrm>
          <a:prstGeom prst="rect">
            <a:avLst/>
          </a:prstGeom>
          <a:noFill/>
        </p:spPr>
        <p:txBody>
          <a:bodyPr wrap="square" rtlCol="0" anchor="t">
            <a:spAutoFit/>
          </a:bodyPr>
          <a:p>
            <a:pPr algn="just">
              <a:lnSpc>
                <a:spcPct val="100000"/>
              </a:lnSpc>
            </a:pPr>
            <a:r>
              <a:rPr sz="2800">
                <a:sym typeface="+mn-ea"/>
              </a:rPr>
              <a:t>（3）如图3，芳芳将蜡烛移至光具座上20cm刻度线处，移动光屏，直到烛焰在光屏上成清晰的像，则该像是</a:t>
            </a:r>
            <a:r>
              <a:rPr sz="2800" u="sng">
                <a:sym typeface="+mn-ea"/>
              </a:rPr>
              <a:t>          </a:t>
            </a:r>
            <a:r>
              <a:rPr sz="2800">
                <a:sym typeface="+mn-ea"/>
              </a:rPr>
              <a:t>（选填“放大”“等大”或“缩小”）的实像；生活中的</a:t>
            </a:r>
            <a:r>
              <a:rPr sz="2800" u="sng">
                <a:sym typeface="+mn-ea"/>
              </a:rPr>
              <a:t>              </a:t>
            </a:r>
            <a:r>
              <a:rPr sz="2800">
                <a:sym typeface="+mn-ea"/>
              </a:rPr>
              <a:t>就是利用这个规律制成的. </a:t>
            </a:r>
            <a:endParaRPr sz="2800">
              <a:sym typeface="+mn-ea"/>
            </a:endParaRPr>
          </a:p>
          <a:p>
            <a:pPr algn="just">
              <a:lnSpc>
                <a:spcPct val="100000"/>
              </a:lnSpc>
            </a:pPr>
            <a:r>
              <a:rPr sz="2800">
                <a:sym typeface="+mn-ea"/>
              </a:rPr>
              <a:t>（4）芳芳将蜡烛移至光具座上35cm刻度线处，在凸透镜位置不变时，要在光屏上成清晰的像，光屏应向</a:t>
            </a:r>
            <a:r>
              <a:rPr sz="2800" u="sng">
                <a:sym typeface="+mn-ea"/>
              </a:rPr>
              <a:t>         </a:t>
            </a:r>
            <a:r>
              <a:rPr sz="2800">
                <a:sym typeface="+mn-ea"/>
              </a:rPr>
              <a:t>（选填“靠近”或“远离”）凸透镜方向移动，直到烛焰在光屏上成清晰的像，则该像是</a:t>
            </a:r>
            <a:r>
              <a:rPr sz="2800" u="sng">
                <a:sym typeface="+mn-ea"/>
              </a:rPr>
              <a:t>          </a:t>
            </a:r>
            <a:r>
              <a:rPr sz="2800">
                <a:sym typeface="+mn-ea"/>
              </a:rPr>
              <a:t>（选填“倒立”或“正立”）的</a:t>
            </a:r>
            <a:endParaRPr sz="2800">
              <a:sym typeface="+mn-ea"/>
            </a:endParaRPr>
          </a:p>
          <a:p>
            <a:pPr algn="just">
              <a:lnSpc>
                <a:spcPct val="100000"/>
              </a:lnSpc>
            </a:pPr>
            <a:r>
              <a:rPr sz="2800">
                <a:sym typeface="+mn-ea"/>
              </a:rPr>
              <a:t>实像；生活中的</a:t>
            </a:r>
            <a:r>
              <a:rPr sz="2800" u="sng">
                <a:sym typeface="+mn-ea"/>
              </a:rPr>
              <a:t>             </a:t>
            </a:r>
            <a:r>
              <a:rPr sz="2800">
                <a:sym typeface="+mn-ea"/>
              </a:rPr>
              <a:t>就是利</a:t>
            </a:r>
            <a:endParaRPr sz="2800">
              <a:sym typeface="+mn-ea"/>
            </a:endParaRPr>
          </a:p>
          <a:p>
            <a:pPr algn="just">
              <a:lnSpc>
                <a:spcPct val="100000"/>
              </a:lnSpc>
            </a:pPr>
            <a:r>
              <a:rPr sz="2800">
                <a:sym typeface="+mn-ea"/>
              </a:rPr>
              <a:t>用这个规律制成的. </a:t>
            </a:r>
            <a:r>
              <a:rPr lang="zh-CN" altLang="en-US" sz="2800" u="sng">
                <a:sym typeface="+mn-ea"/>
              </a:rPr>
              <a:t>                     　　</a:t>
            </a:r>
            <a:endParaRPr lang="zh-CN" altLang="en-US" sz="2800">
              <a:sym typeface="+mn-ea"/>
            </a:endParaRPr>
          </a:p>
        </p:txBody>
      </p:sp>
      <p:sp>
        <p:nvSpPr>
          <p:cNvPr id="7" name="文本框 6"/>
          <p:cNvSpPr txBox="1"/>
          <p:nvPr/>
        </p:nvSpPr>
        <p:spPr>
          <a:xfrm>
            <a:off x="1440815" y="2045970"/>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缩小</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2537460" y="2465070"/>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照相机 </a:t>
            </a:r>
            <a:endParaRPr lang="en-US" altLang="zh-CN" sz="2800" b="1" dirty="0">
              <a:solidFill>
                <a:srgbClr val="FF0000"/>
              </a:solidFill>
              <a:latin typeface="Times New Roman" panose="02020603050405020304" pitchFamily="18" charset="0"/>
              <a:sym typeface="+mn-ea"/>
            </a:endParaRPr>
          </a:p>
        </p:txBody>
      </p:sp>
      <p:sp>
        <p:nvSpPr>
          <p:cNvPr id="8" name="文本框 7"/>
          <p:cNvSpPr txBox="1"/>
          <p:nvPr/>
        </p:nvSpPr>
        <p:spPr>
          <a:xfrm>
            <a:off x="1369060" y="3747770"/>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远离</a:t>
            </a:r>
            <a:endParaRPr lang="en-US" altLang="zh-CN" sz="2800" b="1" dirty="0">
              <a:solidFill>
                <a:srgbClr val="FF0000"/>
              </a:solidFill>
              <a:latin typeface="Times New Roman" panose="02020603050405020304" pitchFamily="18" charset="0"/>
              <a:sym typeface="+mn-ea"/>
            </a:endParaRPr>
          </a:p>
        </p:txBody>
      </p:sp>
      <p:sp>
        <p:nvSpPr>
          <p:cNvPr id="9" name="文本框 8"/>
          <p:cNvSpPr txBox="1"/>
          <p:nvPr/>
        </p:nvSpPr>
        <p:spPr>
          <a:xfrm>
            <a:off x="208915" y="4646295"/>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倒立</a:t>
            </a:r>
            <a:endParaRPr lang="en-US" altLang="zh-CN" sz="2800" b="1" dirty="0">
              <a:solidFill>
                <a:srgbClr val="FF0000"/>
              </a:solidFill>
              <a:latin typeface="Times New Roman" panose="02020603050405020304" pitchFamily="18" charset="0"/>
              <a:sym typeface="+mn-ea"/>
            </a:endParaRPr>
          </a:p>
        </p:txBody>
      </p:sp>
      <p:sp>
        <p:nvSpPr>
          <p:cNvPr id="10" name="文本框 9"/>
          <p:cNvSpPr txBox="1"/>
          <p:nvPr/>
        </p:nvSpPr>
        <p:spPr>
          <a:xfrm>
            <a:off x="2448560" y="5039995"/>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投影仪</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8" grpId="0"/>
      <p:bldP spid="8" grpId="1"/>
      <p:bldP spid="9" grpId="0"/>
      <p:bldP spid="9" grpId="1"/>
      <p:bldP spid="10" grpId="0"/>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29360"/>
            <a:ext cx="7895590" cy="5262245"/>
          </a:xfrm>
          <a:prstGeom prst="rect">
            <a:avLst/>
          </a:prstGeom>
          <a:noFill/>
        </p:spPr>
        <p:txBody>
          <a:bodyPr wrap="square" rtlCol="0" anchor="t">
            <a:spAutoFit/>
          </a:bodyPr>
          <a:p>
            <a:pPr algn="just">
              <a:lnSpc>
                <a:spcPct val="100000"/>
              </a:lnSpc>
            </a:pPr>
            <a:r>
              <a:rPr sz="2800">
                <a:sym typeface="+mn-ea"/>
              </a:rPr>
              <a:t>（5）芳芳将蜡烛移至光具座上45cm刻度线处，小刚从凸透镜的右侧通过凸透镜可以看到烛焰</a:t>
            </a:r>
            <a:r>
              <a:rPr sz="2800" u="sng">
                <a:sym typeface="+mn-ea"/>
              </a:rPr>
              <a:t>      </a:t>
            </a:r>
            <a:r>
              <a:rPr lang="en-US" sz="2800" u="sng">
                <a:solidFill>
                  <a:schemeClr val="bg1"/>
                </a:solidFill>
                <a:sym typeface="+mn-ea"/>
              </a:rPr>
              <a:t>.</a:t>
            </a:r>
            <a:endParaRPr lang="en-US" sz="2800">
              <a:solidFill>
                <a:schemeClr val="bg1"/>
              </a:solidFill>
              <a:sym typeface="+mn-ea"/>
            </a:endParaRPr>
          </a:p>
          <a:p>
            <a:pPr algn="just">
              <a:lnSpc>
                <a:spcPct val="100000"/>
              </a:lnSpc>
            </a:pPr>
            <a:r>
              <a:rPr lang="en-US" sz="2800" u="sng">
                <a:solidFill>
                  <a:schemeClr val="tx1"/>
                </a:solidFill>
                <a:sym typeface="+mn-ea"/>
              </a:rPr>
              <a:t>      </a:t>
            </a:r>
            <a:r>
              <a:rPr sz="2800">
                <a:sym typeface="+mn-ea"/>
              </a:rPr>
              <a:t>（选填“倒立”或“正立”）的像，此时</a:t>
            </a:r>
            <a:r>
              <a:rPr sz="2800" u="sng">
                <a:sym typeface="+mn-ea"/>
              </a:rPr>
              <a:t>           </a:t>
            </a:r>
            <a:r>
              <a:rPr sz="2800">
                <a:sym typeface="+mn-ea"/>
              </a:rPr>
              <a:t>（选填“能”或“不能”）在光屏上接收到清晰的像. 生活中的</a:t>
            </a:r>
            <a:r>
              <a:rPr sz="2800" u="sng">
                <a:sym typeface="+mn-ea"/>
              </a:rPr>
              <a:t>            </a:t>
            </a:r>
            <a:r>
              <a:rPr sz="2800">
                <a:sym typeface="+mn-ea"/>
              </a:rPr>
              <a:t>就是利用这个规律制成的. </a:t>
            </a:r>
            <a:endParaRPr sz="2800">
              <a:sym typeface="+mn-ea"/>
            </a:endParaRPr>
          </a:p>
          <a:p>
            <a:pPr algn="just">
              <a:lnSpc>
                <a:spcPct val="100000"/>
              </a:lnSpc>
            </a:pPr>
            <a:r>
              <a:rPr sz="2800">
                <a:sym typeface="+mn-ea"/>
              </a:rPr>
              <a:t>（6）为了便于观察实验现象，实验环境应该</a:t>
            </a:r>
            <a:r>
              <a:rPr sz="2800" u="sng">
                <a:sym typeface="+mn-ea"/>
              </a:rPr>
              <a:t>         </a:t>
            </a:r>
            <a:r>
              <a:rPr lang="en-US" sz="2800" u="sng">
                <a:solidFill>
                  <a:schemeClr val="bg1"/>
                </a:solidFill>
                <a:sym typeface="+mn-ea"/>
              </a:rPr>
              <a:t>.</a:t>
            </a:r>
            <a:r>
              <a:rPr sz="2800" u="sng">
                <a:sym typeface="+mn-ea"/>
              </a:rPr>
              <a:t> </a:t>
            </a:r>
            <a:r>
              <a:rPr sz="2800">
                <a:sym typeface="+mn-ea"/>
              </a:rPr>
              <a:t>   （选填“较亮”或“较暗”）一些，实验过程中，燃烧的蜡烛在不断缩短，导致光屏上的像向</a:t>
            </a:r>
            <a:r>
              <a:rPr sz="2800" u="sng">
                <a:sym typeface="+mn-ea"/>
              </a:rPr>
              <a:t>        </a:t>
            </a:r>
            <a:r>
              <a:rPr sz="2800">
                <a:sym typeface="+mn-ea"/>
              </a:rPr>
              <a:t>（选填“上”或“下”）移动. 为了使烛焰的像能成在光屏中央，在不更换实验器材的情况下，请写出一种可行的方法：</a:t>
            </a:r>
            <a:r>
              <a:rPr sz="2800" u="sng">
                <a:sym typeface="+mn-ea"/>
              </a:rPr>
              <a:t>                                                                     </a:t>
            </a:r>
            <a:r>
              <a:rPr sz="2800">
                <a:solidFill>
                  <a:schemeClr val="bg1"/>
                </a:solidFill>
                <a:sym typeface="+mn-ea"/>
              </a:rPr>
              <a:t>.</a:t>
            </a:r>
            <a:endParaRPr sz="2800">
              <a:solidFill>
                <a:schemeClr val="bg1"/>
              </a:solidFill>
              <a:sym typeface="+mn-ea"/>
            </a:endParaRPr>
          </a:p>
          <a:p>
            <a:pPr algn="just">
              <a:lnSpc>
                <a:spcPct val="100000"/>
              </a:lnSpc>
            </a:pPr>
            <a:r>
              <a:rPr sz="2800" u="sng">
                <a:solidFill>
                  <a:schemeClr val="tx1"/>
                </a:solidFill>
                <a:sym typeface="+mn-ea"/>
              </a:rPr>
              <a:t>                                        </a:t>
            </a:r>
            <a:r>
              <a:rPr lang="en-US" sz="2800">
                <a:solidFill>
                  <a:schemeClr val="tx1"/>
                </a:solidFill>
                <a:sym typeface="+mn-ea"/>
              </a:rPr>
              <a:t>.</a:t>
            </a:r>
            <a:r>
              <a:rPr lang="zh-CN" altLang="en-US" sz="2800" u="sng">
                <a:solidFill>
                  <a:schemeClr val="tx1"/>
                </a:solidFill>
                <a:sym typeface="+mn-ea"/>
              </a:rPr>
              <a:t>   </a:t>
            </a:r>
            <a:r>
              <a:rPr lang="zh-CN" altLang="en-US" sz="2800" u="sng">
                <a:sym typeface="+mn-ea"/>
              </a:rPr>
              <a:t>        　　</a:t>
            </a:r>
            <a:endParaRPr lang="zh-CN" altLang="en-US" sz="2800">
              <a:sym typeface="+mn-ea"/>
            </a:endParaRPr>
          </a:p>
        </p:txBody>
      </p:sp>
      <p:sp>
        <p:nvSpPr>
          <p:cNvPr id="7" name="文本框 6"/>
          <p:cNvSpPr txBox="1"/>
          <p:nvPr/>
        </p:nvSpPr>
        <p:spPr>
          <a:xfrm>
            <a:off x="624205" y="1601470"/>
            <a:ext cx="7721600"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                                                                                正立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6001385" y="2045970"/>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不能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659130" y="2922270"/>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放大镜</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7466330" y="3303270"/>
            <a:ext cx="1221740"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 较暗</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001385" y="4141470"/>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上</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659130" y="5474970"/>
            <a:ext cx="7861300"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                         将蜡烛向上调节或将凸透镜向下调节或光屏向上调节</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P spid="3" grpId="0"/>
      <p:bldP spid="3" grpId="1"/>
      <p:bldP spid="4" grpId="0"/>
      <p:bldP spid="4" grpId="1"/>
      <p:bldP spid="5" grpId="0"/>
      <p:bldP spid="5" grpId="1"/>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097723"/>
            <a:ext cx="8170863" cy="3969385"/>
          </a:xfrm>
          <a:prstGeom prst="rect">
            <a:avLst/>
          </a:prstGeom>
          <a:noFill/>
          <a:ln w="9525">
            <a:noFill/>
          </a:ln>
        </p:spPr>
        <p:txBody>
          <a:bodyPr anchor="ctr" anchorCtr="0">
            <a:spAutoFit/>
          </a:bodyPr>
          <a:p>
            <a:pPr marL="1100455" indent="-974725" algn="just">
              <a:lnSpc>
                <a:spcPct val="150000"/>
              </a:lnSpc>
            </a:pPr>
            <a:r>
              <a:rPr sz="2800" dirty="0">
                <a:latin typeface="宋体" panose="02010600030101010101" pitchFamily="2" charset="-122"/>
              </a:rPr>
              <a:t>考点1.认识凸透镜的会聚作用和凹透镜的发散作用. 探究并知道凸透镜成像的规律. 了解凸透镜成像规律的应用.</a:t>
            </a:r>
            <a:endParaRPr sz="2800" dirty="0">
              <a:latin typeface="宋体" panose="02010600030101010101" pitchFamily="2" charset="-122"/>
            </a:endParaRPr>
          </a:p>
          <a:p>
            <a:pPr marL="1112520" indent="-1112520" algn="just">
              <a:lnSpc>
                <a:spcPct val="150000"/>
              </a:lnSpc>
            </a:pPr>
            <a:r>
              <a:rPr sz="2800" dirty="0">
                <a:latin typeface="宋体" panose="02010600030101010101" pitchFamily="2" charset="-122"/>
              </a:rPr>
              <a:t>考点2.了解人类探索太阳系及宇宙的历程，知道对宇宙的探索将不断深入，关注探索宇宙的一些重大活动.</a:t>
            </a:r>
            <a:endParaRPr sz="2800" dirty="0">
              <a:latin typeface="宋体" panose="02010600030101010101" pitchFamily="2" charset="-122"/>
            </a:endParaRPr>
          </a:p>
        </p:txBody>
      </p:sp>
      <p:sp>
        <p:nvSpPr>
          <p:cNvPr id="5123" name="TextBox 1"/>
          <p:cNvSpPr txBox="1"/>
          <p:nvPr/>
        </p:nvSpPr>
        <p:spPr>
          <a:xfrm>
            <a:off x="1150938"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14862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444625"/>
            <a:ext cx="7895590" cy="4831080"/>
          </a:xfrm>
          <a:prstGeom prst="rect">
            <a:avLst/>
          </a:prstGeom>
          <a:noFill/>
        </p:spPr>
        <p:txBody>
          <a:bodyPr wrap="square" rtlCol="0" anchor="t">
            <a:spAutoFit/>
          </a:bodyPr>
          <a:p>
            <a:pPr algn="just">
              <a:lnSpc>
                <a:spcPct val="100000"/>
              </a:lnSpc>
            </a:pPr>
            <a:r>
              <a:rPr sz="2800">
                <a:sym typeface="+mn-ea"/>
              </a:rPr>
              <a:t>（7）若在实验时，无论怎样移动光屏，在光屏上都得不到像，请你指出一条可能的原因</a:t>
            </a:r>
            <a:r>
              <a:rPr lang="zh-CN" altLang="en-US" sz="2800">
                <a:sym typeface="+mn-ea"/>
              </a:rPr>
              <a:t>：</a:t>
            </a:r>
            <a:r>
              <a:rPr lang="zh-CN" altLang="en-US" sz="2800" u="sng">
                <a:sym typeface="+mn-ea"/>
              </a:rPr>
              <a:t>                </a:t>
            </a:r>
            <a:r>
              <a:rPr lang="en-US" altLang="zh-CN" sz="2800">
                <a:solidFill>
                  <a:schemeClr val="bg1"/>
                </a:solidFill>
                <a:sym typeface="+mn-ea"/>
              </a:rPr>
              <a:t>.</a:t>
            </a:r>
            <a:endParaRPr lang="en-US" altLang="zh-CN" sz="2800">
              <a:sym typeface="+mn-ea"/>
            </a:endParaRPr>
          </a:p>
          <a:p>
            <a:pPr algn="just">
              <a:lnSpc>
                <a:spcPct val="100000"/>
              </a:lnSpc>
            </a:pPr>
            <a:r>
              <a:rPr lang="en-US" altLang="zh-CN" sz="2800" u="sng">
                <a:sym typeface="+mn-ea"/>
              </a:rPr>
              <a:t>                                                                                               </a:t>
            </a:r>
            <a:r>
              <a:rPr lang="en-US" altLang="zh-CN" sz="2800">
                <a:solidFill>
                  <a:schemeClr val="bg1"/>
                </a:solidFill>
                <a:sym typeface="+mn-ea"/>
              </a:rPr>
              <a:t>.</a:t>
            </a:r>
            <a:endParaRPr lang="en-US" altLang="zh-CN" sz="2800">
              <a:sym typeface="+mn-ea"/>
            </a:endParaRPr>
          </a:p>
          <a:p>
            <a:pPr algn="just">
              <a:lnSpc>
                <a:spcPct val="100000"/>
              </a:lnSpc>
            </a:pPr>
            <a:r>
              <a:rPr sz="2800" u="sng">
                <a:sym typeface="+mn-ea"/>
              </a:rPr>
              <a:t>                                                                                               </a:t>
            </a:r>
            <a:r>
              <a:rPr lang="en-US" sz="2800">
                <a:sym typeface="+mn-ea"/>
              </a:rPr>
              <a:t>.</a:t>
            </a:r>
            <a:r>
              <a:rPr sz="2800">
                <a:sym typeface="+mn-ea"/>
              </a:rPr>
              <a:t>                              </a:t>
            </a:r>
            <a:endParaRPr sz="2800">
              <a:sym typeface="+mn-ea"/>
            </a:endParaRPr>
          </a:p>
          <a:p>
            <a:pPr algn="just">
              <a:lnSpc>
                <a:spcPct val="100000"/>
              </a:lnSpc>
            </a:pPr>
            <a:r>
              <a:rPr sz="2800">
                <a:sym typeface="+mn-ea"/>
              </a:rPr>
              <a:t>（8）如果保持蜡烛和凸透镜的位置不变，把光屏向右移一小段距离后，要想在光屏上再次得到清晰的像，可在蜡烛与凸透镜之间放一个</a:t>
            </a:r>
            <a:r>
              <a:rPr sz="2800" u="sng">
                <a:sym typeface="+mn-ea"/>
              </a:rPr>
              <a:t>                    </a:t>
            </a:r>
            <a:r>
              <a:rPr lang="en-US" sz="2800" u="sng">
                <a:solidFill>
                  <a:schemeClr val="bg1"/>
                </a:solidFill>
                <a:sym typeface="+mn-ea"/>
              </a:rPr>
              <a:t>.</a:t>
            </a:r>
            <a:r>
              <a:rPr sz="2800" u="sng">
                <a:solidFill>
                  <a:schemeClr val="bg1"/>
                </a:solidFill>
                <a:sym typeface="+mn-ea"/>
              </a:rPr>
              <a:t> </a:t>
            </a:r>
            <a:r>
              <a:rPr sz="2800">
                <a:sym typeface="+mn-ea"/>
              </a:rPr>
              <a:t> （选填“近视眼镜”或“远视眼镜”）. </a:t>
            </a:r>
            <a:endParaRPr sz="2800">
              <a:sym typeface="+mn-ea"/>
            </a:endParaRPr>
          </a:p>
          <a:p>
            <a:pPr algn="just">
              <a:lnSpc>
                <a:spcPct val="100000"/>
              </a:lnSpc>
            </a:pPr>
            <a:r>
              <a:rPr sz="2800">
                <a:sym typeface="+mn-ea"/>
              </a:rPr>
              <a:t>（9）芳芳同学所在的小组对上述实验装置用由几个发光二极管做成的“R”字样作发光体，你认为其好处是</a:t>
            </a:r>
            <a:r>
              <a:rPr sz="2800" u="sng">
                <a:sym typeface="+mn-ea"/>
              </a:rPr>
              <a:t>                                           </a:t>
            </a:r>
            <a:r>
              <a:rPr sz="2800">
                <a:sym typeface="+mn-ea"/>
              </a:rPr>
              <a:t>（写出一点即可）. </a:t>
            </a:r>
            <a:endParaRPr sz="2800">
              <a:sym typeface="+mn-ea"/>
            </a:endParaRPr>
          </a:p>
        </p:txBody>
      </p:sp>
      <p:sp>
        <p:nvSpPr>
          <p:cNvPr id="3" name="文本框 2"/>
          <p:cNvSpPr txBox="1"/>
          <p:nvPr/>
        </p:nvSpPr>
        <p:spPr>
          <a:xfrm>
            <a:off x="337820" y="1880870"/>
            <a:ext cx="8222615" cy="138366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                                                                         蜡烛在焦点以内或烛焰在焦点上或烛焰、凸透镜、光屏的中心不在同一高度或蜡烛到凸透镜的距离稍大于焦距</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6328410" y="3930015"/>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近视眼镜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1776730" y="5681980"/>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成像稳定</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663190" y="5200015"/>
            <a:ext cx="5826760" cy="1308735"/>
          </a:xfrm>
          <a:prstGeom prst="rect">
            <a:avLst/>
          </a:prstGeom>
        </p:spPr>
      </p:pic>
      <p:sp>
        <p:nvSpPr>
          <p:cNvPr id="14" name="文本框 13"/>
          <p:cNvSpPr txBox="1"/>
          <p:nvPr/>
        </p:nvSpPr>
        <p:spPr>
          <a:xfrm>
            <a:off x="624205" y="1229360"/>
            <a:ext cx="7895590" cy="4399915"/>
          </a:xfrm>
          <a:prstGeom prst="rect">
            <a:avLst/>
          </a:prstGeom>
          <a:noFill/>
        </p:spPr>
        <p:txBody>
          <a:bodyPr wrap="square" rtlCol="0" anchor="t">
            <a:spAutoFit/>
          </a:bodyPr>
          <a:p>
            <a:pPr algn="just">
              <a:lnSpc>
                <a:spcPct val="100000"/>
              </a:lnSpc>
            </a:pPr>
            <a:r>
              <a:rPr sz="2800">
                <a:sym typeface="+mn-ea"/>
              </a:rPr>
              <a:t>（10）芳芳用若干发光二极管组成形状如“R”的发光物体，与凸透镜和光屏依次组装到光具座上并调整好，移动光屏直到在光屏上成清晰的像为止（图4-甲）. 此时发光物体在光屏上所成的像是图4-乙中的</a:t>
            </a:r>
            <a:r>
              <a:rPr sz="2800" u="sng">
                <a:sym typeface="+mn-ea"/>
              </a:rPr>
              <a:t>　    　</a:t>
            </a:r>
            <a:r>
              <a:rPr sz="2800">
                <a:sym typeface="+mn-ea"/>
              </a:rPr>
              <a:t>. （填字母）</a:t>
            </a:r>
            <a:endParaRPr sz="2800">
              <a:sym typeface="+mn-ea"/>
            </a:endParaRPr>
          </a:p>
          <a:p>
            <a:pPr algn="just">
              <a:lnSpc>
                <a:spcPct val="100000"/>
              </a:lnSpc>
            </a:pPr>
            <a:r>
              <a:rPr sz="2800">
                <a:sym typeface="+mn-ea"/>
              </a:rPr>
              <a:t>（11）在图4-甲装置中，若保持凸透镜的位置不变，将蜡烛与光屏的位置互换，此时发光物体在光屏上所成的像是图4-乙中的</a:t>
            </a:r>
            <a:r>
              <a:rPr sz="2800" u="sng">
                <a:sym typeface="+mn-ea"/>
              </a:rPr>
              <a:t>　       　</a:t>
            </a:r>
            <a:r>
              <a:rPr sz="2800">
                <a:sym typeface="+mn-ea"/>
              </a:rPr>
              <a:t>；成像情况符合</a:t>
            </a:r>
            <a:r>
              <a:rPr sz="2800" u="sng">
                <a:sym typeface="+mn-ea"/>
              </a:rPr>
              <a:t>　            　</a:t>
            </a:r>
            <a:r>
              <a:rPr sz="2800">
                <a:sym typeface="+mn-ea"/>
              </a:rPr>
              <a:t>（选填“照相机”“投影仪”或“放大镜”）的原理.</a:t>
            </a:r>
            <a:r>
              <a:rPr lang="zh-CN" altLang="en-US" sz="2800" u="sng">
                <a:sym typeface="+mn-ea"/>
              </a:rPr>
              <a:t>　　</a:t>
            </a:r>
            <a:endParaRPr lang="zh-CN" altLang="en-US" sz="2800">
              <a:sym typeface="+mn-ea"/>
            </a:endParaRPr>
          </a:p>
        </p:txBody>
      </p:sp>
      <p:sp>
        <p:nvSpPr>
          <p:cNvPr id="3" name="文本框 2"/>
          <p:cNvSpPr txBox="1"/>
          <p:nvPr/>
        </p:nvSpPr>
        <p:spPr>
          <a:xfrm>
            <a:off x="1408430" y="2891790"/>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A</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4722495" y="4174490"/>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D</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167130" y="4568190"/>
            <a:ext cx="25184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照相机</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419418" y="1759585"/>
            <a:ext cx="8305165" cy="3709035"/>
          </a:xfrm>
          <a:prstGeom prst="rect">
            <a:avLst/>
          </a:prstGeom>
          <a:noFill/>
        </p:spPr>
        <p:txBody>
          <a:bodyPr wrap="square" rtlCol="0" anchor="t">
            <a:spAutoFit/>
          </a:bodyPr>
          <a:p>
            <a:pPr algn="just">
              <a:lnSpc>
                <a:spcPct val="120000"/>
              </a:lnSpc>
              <a:buClrTx/>
              <a:buSzTx/>
              <a:buFontTx/>
            </a:pPr>
            <a:r>
              <a:rPr lang="en-US" altLang="zh-CN" sz="2800" b="1" dirty="0">
                <a:solidFill>
                  <a:srgbClr val="FF0000"/>
                </a:solidFill>
                <a:latin typeface="Times New Roman" panose="02020603050405020304" pitchFamily="18" charset="0"/>
                <a:sym typeface="+mn-ea"/>
              </a:rPr>
              <a:t>解析：本题考查凸透镜的成像特点及应用.</a:t>
            </a:r>
            <a:endParaRPr lang="en-US" altLang="zh-CN" sz="2800" b="1" dirty="0">
              <a:solidFill>
                <a:srgbClr val="FF0000"/>
              </a:solidFill>
              <a:latin typeface="Times New Roman" panose="02020603050405020304" pitchFamily="18" charset="0"/>
              <a:sym typeface="+mn-ea"/>
            </a:endParaRPr>
          </a:p>
          <a:p>
            <a:pPr algn="just">
              <a:lnSpc>
                <a:spcPct val="120000"/>
              </a:lnSpc>
              <a:buClrTx/>
              <a:buSzTx/>
              <a:buFontTx/>
            </a:pPr>
            <a:r>
              <a:rPr lang="en-US" altLang="zh-CN" sz="2800" b="1" dirty="0">
                <a:solidFill>
                  <a:srgbClr val="FF0000"/>
                </a:solidFill>
                <a:latin typeface="Times New Roman" panose="02020603050405020304" pitchFamily="18" charset="0"/>
                <a:sym typeface="+mn-ea"/>
              </a:rPr>
              <a:t>（1）平行光线经凸透镜折射后，会聚于焦点，光具座上刻度尺的分度值是1cm，凸透镜底座中心和光屏底座中心间的距离为10cm，故凸透镜的焦点是10cm.</a:t>
            </a:r>
            <a:endParaRPr lang="en-US" altLang="zh-CN" sz="2800" b="1" dirty="0">
              <a:solidFill>
                <a:srgbClr val="FF0000"/>
              </a:solidFill>
              <a:latin typeface="Times New Roman" panose="02020603050405020304" pitchFamily="18" charset="0"/>
              <a:sym typeface="+mn-ea"/>
            </a:endParaRPr>
          </a:p>
          <a:p>
            <a:pPr algn="just">
              <a:lnSpc>
                <a:spcPct val="120000"/>
              </a:lnSpc>
              <a:buClrTx/>
              <a:buSzTx/>
              <a:buFontTx/>
            </a:pPr>
            <a:r>
              <a:rPr lang="en-US" altLang="zh-CN" sz="2800" b="1" dirty="0">
                <a:solidFill>
                  <a:srgbClr val="FF0000"/>
                </a:solidFill>
                <a:latin typeface="Times New Roman" panose="02020603050405020304" pitchFamily="18" charset="0"/>
                <a:sym typeface="+mn-ea"/>
              </a:rPr>
              <a:t>（2）实验前应该将烛焰、凸透镜、光屏中心调到同一高度，目的是使像成在光屏中央.</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419418" y="1544320"/>
            <a:ext cx="8305165" cy="4742815"/>
          </a:xfrm>
          <a:prstGeom prst="rect">
            <a:avLst/>
          </a:prstGeom>
          <a:noFill/>
        </p:spPr>
        <p:txBody>
          <a:bodyPr wrap="square" rtlCol="0" anchor="t">
            <a:spAutoFit/>
          </a:bodyPr>
          <a:p>
            <a:pPr algn="just">
              <a:lnSpc>
                <a:spcPct val="120000"/>
              </a:lnSpc>
              <a:buClrTx/>
              <a:buSzTx/>
              <a:buFontTx/>
            </a:pPr>
            <a:r>
              <a:rPr lang="en-US" altLang="zh-CN" sz="2800" b="1" dirty="0">
                <a:solidFill>
                  <a:srgbClr val="FF0000"/>
                </a:solidFill>
                <a:latin typeface="Times New Roman" panose="02020603050405020304" pitchFamily="18" charset="0"/>
                <a:sym typeface="+mn-ea"/>
              </a:rPr>
              <a:t>（3）当蜡烛移至光具座上20cm刻度线时，此时物距是50cm-20cm=30cm，远大于2倍焦距，所以在光屏上成倒立、缩小的实像。照相机就是根据这一规律制成的.</a:t>
            </a:r>
            <a:endParaRPr lang="en-US" altLang="zh-CN" sz="2800" b="1" dirty="0">
              <a:solidFill>
                <a:srgbClr val="FF0000"/>
              </a:solidFill>
              <a:latin typeface="Times New Roman" panose="02020603050405020304" pitchFamily="18" charset="0"/>
              <a:sym typeface="+mn-ea"/>
            </a:endParaRPr>
          </a:p>
          <a:p>
            <a:pPr algn="just">
              <a:lnSpc>
                <a:spcPct val="120000"/>
              </a:lnSpc>
              <a:buClrTx/>
              <a:buSzTx/>
              <a:buFontTx/>
            </a:pPr>
            <a:r>
              <a:rPr lang="en-US" altLang="zh-CN" sz="2800" b="1" dirty="0">
                <a:solidFill>
                  <a:srgbClr val="FF0000"/>
                </a:solidFill>
                <a:latin typeface="Times New Roman" panose="02020603050405020304" pitchFamily="18" charset="0"/>
                <a:sym typeface="+mn-ea"/>
              </a:rPr>
              <a:t>（4）当蜡烛移至光具座上35cm刻度线时，此时物距是50cm-35cm=15cm，大于1倍焦距小于2倍焦距，所以在光屏上成倒立、放大的实像. 由于像变大，即像距变大，所以光屏应向远离凸透镜方向移动. 投影仪就是根据这一规律制成的.</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419418" y="1544320"/>
            <a:ext cx="8305165" cy="4225925"/>
          </a:xfrm>
          <a:prstGeom prst="rect">
            <a:avLst/>
          </a:prstGeom>
          <a:noFill/>
        </p:spPr>
        <p:txBody>
          <a:bodyPr wrap="square" rtlCol="0" anchor="t">
            <a:spAutoFit/>
          </a:bodyPr>
          <a:p>
            <a:pPr algn="just">
              <a:lnSpc>
                <a:spcPct val="120000"/>
              </a:lnSpc>
              <a:buClrTx/>
              <a:buSzTx/>
              <a:buFontTx/>
            </a:pPr>
            <a:r>
              <a:rPr lang="en-US" altLang="zh-CN" sz="2800" b="1" dirty="0">
                <a:solidFill>
                  <a:srgbClr val="FF0000"/>
                </a:solidFill>
                <a:latin typeface="Times New Roman" panose="02020603050405020304" pitchFamily="18" charset="0"/>
                <a:sym typeface="+mn-ea"/>
              </a:rPr>
              <a:t>（5）当蜡烛移至光具座上45cm刻度线时，此时物距是50cm-45cm=5cm，小于1倍焦距，所以此时成倒立、放大的虚像，不能在光屏上呈现. 放大镜就是根据这一规律制成的.</a:t>
            </a:r>
            <a:endParaRPr lang="en-US" altLang="zh-CN" sz="2800" b="1" dirty="0">
              <a:solidFill>
                <a:srgbClr val="FF0000"/>
              </a:solidFill>
              <a:latin typeface="Times New Roman" panose="02020603050405020304" pitchFamily="18" charset="0"/>
              <a:sym typeface="+mn-ea"/>
            </a:endParaRPr>
          </a:p>
          <a:p>
            <a:pPr algn="just">
              <a:lnSpc>
                <a:spcPct val="120000"/>
              </a:lnSpc>
              <a:buClrTx/>
              <a:buSzTx/>
              <a:buFontTx/>
            </a:pPr>
            <a:r>
              <a:rPr lang="en-US" altLang="zh-CN" sz="2800" b="1" dirty="0">
                <a:solidFill>
                  <a:srgbClr val="FF0000"/>
                </a:solidFill>
                <a:latin typeface="Times New Roman" panose="02020603050405020304" pitchFamily="18" charset="0"/>
                <a:sym typeface="+mn-ea"/>
              </a:rPr>
              <a:t>（6）由于光屏上的实像是倒立的，当烛焰向下运动时，像应该向上运动。为了在光屏上得到清晰的像，应将蜡烛向上调节（或将凸透镜向下调节或将光屏向上调节）.</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419418" y="1472565"/>
            <a:ext cx="8305165" cy="3709035"/>
          </a:xfrm>
          <a:prstGeom prst="rect">
            <a:avLst/>
          </a:prstGeom>
          <a:noFill/>
        </p:spPr>
        <p:txBody>
          <a:bodyPr wrap="square" rtlCol="0" anchor="t">
            <a:spAutoFit/>
          </a:bodyPr>
          <a:p>
            <a:pPr algn="just">
              <a:lnSpc>
                <a:spcPct val="120000"/>
              </a:lnSpc>
              <a:buClrTx/>
              <a:buSzTx/>
              <a:buFontTx/>
            </a:pPr>
            <a:r>
              <a:rPr lang="en-US" altLang="zh-CN" sz="2800" b="1" dirty="0">
                <a:solidFill>
                  <a:srgbClr val="FF0000"/>
                </a:solidFill>
                <a:latin typeface="Times New Roman" panose="02020603050405020304" pitchFamily="18" charset="0"/>
                <a:sym typeface="+mn-ea"/>
              </a:rPr>
              <a:t>（7）无论怎样移动光屏，在光屏上都得不到像，可能的原因有：①蜡烛在焦点以内；②烛焰在焦点上；③烛焰、凸透镜、光屏的中心不在同一高度；④蜡烛到凸透镜的距离稍大于焦距，成像在很远的地方，光具座的光屏无法移到该位置.</a:t>
            </a:r>
            <a:endParaRPr lang="en-US" altLang="zh-CN" sz="2800" b="1" dirty="0">
              <a:solidFill>
                <a:srgbClr val="FF0000"/>
              </a:solidFill>
              <a:latin typeface="Times New Roman" panose="02020603050405020304" pitchFamily="18" charset="0"/>
              <a:sym typeface="+mn-ea"/>
            </a:endParaRPr>
          </a:p>
          <a:p>
            <a:pPr algn="just">
              <a:lnSpc>
                <a:spcPct val="120000"/>
              </a:lnSpc>
              <a:buClrTx/>
              <a:buSzTx/>
              <a:buFontTx/>
            </a:pPr>
            <a:r>
              <a:rPr lang="en-US" altLang="zh-CN" sz="2800" b="1" dirty="0">
                <a:solidFill>
                  <a:srgbClr val="FF0000"/>
                </a:solidFill>
                <a:latin typeface="Times New Roman" panose="02020603050405020304" pitchFamily="18" charset="0"/>
                <a:sym typeface="+mn-ea"/>
              </a:rPr>
              <a:t>（8）物距不变，像距变大，凸透镜的折光能力要弱些，应戴近视眼镜.</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419418" y="1329055"/>
            <a:ext cx="8305165" cy="4742815"/>
          </a:xfrm>
          <a:prstGeom prst="rect">
            <a:avLst/>
          </a:prstGeom>
          <a:noFill/>
        </p:spPr>
        <p:txBody>
          <a:bodyPr wrap="square" rtlCol="0" anchor="t">
            <a:spAutoFit/>
          </a:bodyPr>
          <a:p>
            <a:pPr algn="just">
              <a:lnSpc>
                <a:spcPct val="120000"/>
              </a:lnSpc>
              <a:buClrTx/>
              <a:buSzTx/>
              <a:buFontTx/>
            </a:pPr>
            <a:r>
              <a:rPr lang="en-US" altLang="zh-CN" sz="2800" b="1" dirty="0">
                <a:solidFill>
                  <a:srgbClr val="FF0000"/>
                </a:solidFill>
                <a:latin typeface="Times New Roman" panose="02020603050405020304" pitchFamily="18" charset="0"/>
                <a:sym typeface="+mn-ea"/>
              </a:rPr>
              <a:t>（9）发光二极管具有以下优点：可以增加成像物体的亮度：像不会晃动，更加稳定；能观察像物左右颠倒的关系.</a:t>
            </a:r>
            <a:endParaRPr lang="en-US" altLang="zh-CN" sz="2800" b="1" dirty="0">
              <a:solidFill>
                <a:srgbClr val="FF0000"/>
              </a:solidFill>
              <a:latin typeface="Times New Roman" panose="02020603050405020304" pitchFamily="18" charset="0"/>
              <a:sym typeface="+mn-ea"/>
            </a:endParaRPr>
          </a:p>
          <a:p>
            <a:pPr algn="just">
              <a:lnSpc>
                <a:spcPct val="120000"/>
              </a:lnSpc>
              <a:buClrTx/>
              <a:buSzTx/>
              <a:buFontTx/>
            </a:pPr>
            <a:r>
              <a:rPr lang="en-US" altLang="zh-CN" sz="2800" b="1" dirty="0">
                <a:solidFill>
                  <a:srgbClr val="FF0000"/>
                </a:solidFill>
                <a:latin typeface="Times New Roman" panose="02020603050405020304" pitchFamily="18" charset="0"/>
                <a:sym typeface="+mn-ea"/>
              </a:rPr>
              <a:t>（10）物距大于1倍焦距小于2倍焦距，在光屏上成倒立、放大的实像，像相对物体时上下颠倒，左右相反的.</a:t>
            </a:r>
            <a:endParaRPr lang="en-US" altLang="zh-CN" sz="2800" b="1" dirty="0">
              <a:solidFill>
                <a:srgbClr val="FF0000"/>
              </a:solidFill>
              <a:latin typeface="Times New Roman" panose="02020603050405020304" pitchFamily="18" charset="0"/>
              <a:sym typeface="+mn-ea"/>
            </a:endParaRPr>
          </a:p>
          <a:p>
            <a:pPr algn="just">
              <a:lnSpc>
                <a:spcPct val="120000"/>
              </a:lnSpc>
              <a:buClrTx/>
              <a:buSzTx/>
              <a:buFontTx/>
            </a:pPr>
            <a:r>
              <a:rPr lang="en-US" altLang="zh-CN" sz="2800" b="1" dirty="0">
                <a:solidFill>
                  <a:srgbClr val="FF0000"/>
                </a:solidFill>
                <a:latin typeface="Times New Roman" panose="02020603050405020304" pitchFamily="18" charset="0"/>
                <a:sym typeface="+mn-ea"/>
              </a:rPr>
              <a:t>（11）根据光的可逆性，若保持凸透镜的位置不变，将蜡烛与光屏的位置互换，此时可成倒立缩小的实像；符合照相机的原理.</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560195" y="4271010"/>
            <a:ext cx="5985510" cy="2101850"/>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155700"/>
            <a:ext cx="476631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透镜的三条特殊光线</a:t>
            </a:r>
            <a:endParaRPr lang="zh-CN" altLang="en-US" sz="3200" b="1">
              <a:solidFill>
                <a:srgbClr val="FF0000"/>
              </a:solidFill>
              <a:sym typeface="+mn-ea"/>
            </a:endParaRPr>
          </a:p>
        </p:txBody>
      </p:sp>
      <p:sp>
        <p:nvSpPr>
          <p:cNvPr id="2" name="文本框 1"/>
          <p:cNvSpPr txBox="1"/>
          <p:nvPr/>
        </p:nvSpPr>
        <p:spPr>
          <a:xfrm>
            <a:off x="671195" y="1694180"/>
            <a:ext cx="7895590" cy="2675255"/>
          </a:xfrm>
          <a:prstGeom prst="rect">
            <a:avLst/>
          </a:prstGeom>
          <a:noFill/>
        </p:spPr>
        <p:txBody>
          <a:bodyPr wrap="square" rtlCol="0" anchor="t">
            <a:spAutoFit/>
          </a:bodyPr>
          <a:p>
            <a:pPr algn="just">
              <a:lnSpc>
                <a:spcPct val="120000"/>
              </a:lnSpc>
            </a:pPr>
            <a:r>
              <a:rPr lang="zh-CN" altLang="en-US" sz="2800" b="1">
                <a:solidFill>
                  <a:srgbClr val="FF0000"/>
                </a:solidFill>
              </a:rPr>
              <a:t>例</a:t>
            </a:r>
            <a:r>
              <a:rPr lang="zh-CN" altLang="en-US" sz="2800" b="1">
                <a:solidFill>
                  <a:srgbClr val="FF0000"/>
                </a:solidFill>
                <a:latin typeface="Times New Roman" panose="02020603050405020304" pitchFamily="18" charset="0"/>
                <a:cs typeface="Times New Roman" panose="02020603050405020304" pitchFamily="18" charset="0"/>
              </a:rPr>
              <a:t>1</a:t>
            </a:r>
            <a:r>
              <a:rPr lang="zh-CN" altLang="en-US" sz="2800">
                <a:latin typeface="Times New Roman" panose="02020603050405020304" pitchFamily="18" charset="0"/>
                <a:cs typeface="Times New Roman" panose="02020603050405020304" pitchFamily="18" charset="0"/>
              </a:rPr>
              <a:t> </a:t>
            </a:r>
            <a:r>
              <a:rPr lang="zh-CN" altLang="en-US" sz="2800"/>
              <a:t>（1）（2019·成都）如图５所示，F是透镜的焦点，</a:t>
            </a:r>
            <a:r>
              <a:rPr lang="zh-CN" altLang="en-US" sz="2800">
                <a:latin typeface="Times New Roman" panose="02020603050405020304" pitchFamily="18" charset="0"/>
                <a:cs typeface="Times New Roman" panose="02020603050405020304" pitchFamily="18" charset="0"/>
              </a:rPr>
              <a:t>a、b</a:t>
            </a:r>
            <a:r>
              <a:rPr lang="zh-CN" altLang="en-US" sz="2800"/>
              <a:t>是烛焰发出的两条光线，</a:t>
            </a:r>
            <a:r>
              <a:rPr lang="zh-CN" altLang="en-US" sz="2800">
                <a:latin typeface="Times New Roman" panose="02020603050405020304" pitchFamily="18" charset="0"/>
                <a:cs typeface="Times New Roman" panose="02020603050405020304" pitchFamily="18" charset="0"/>
              </a:rPr>
              <a:t>a</a:t>
            </a:r>
            <a:r>
              <a:rPr lang="zh-CN" altLang="en-US" sz="2800"/>
              <a:t>与两焦点连线平行，</a:t>
            </a:r>
            <a:r>
              <a:rPr lang="zh-CN" altLang="en-US" sz="2800">
                <a:latin typeface="Times New Roman" panose="02020603050405020304" pitchFamily="18" charset="0"/>
                <a:cs typeface="Times New Roman" panose="02020603050405020304" pitchFamily="18" charset="0"/>
              </a:rPr>
              <a:t>b</a:t>
            </a:r>
            <a:r>
              <a:rPr lang="zh-CN" altLang="en-US" sz="2800"/>
              <a:t>经过透镜中心. 请作出</a:t>
            </a:r>
            <a:r>
              <a:rPr lang="zh-CN" altLang="en-US" sz="2800">
                <a:latin typeface="Times New Roman" panose="02020603050405020304" pitchFamily="18" charset="0"/>
                <a:cs typeface="Times New Roman" panose="02020603050405020304" pitchFamily="18" charset="0"/>
              </a:rPr>
              <a:t>a、b</a:t>
            </a:r>
            <a:r>
              <a:rPr lang="zh-CN" altLang="en-US" sz="2800"/>
              <a:t>两条光线通过透镜之后的光路图. </a:t>
            </a:r>
            <a:endParaRPr lang="zh-CN" altLang="en-US" sz="2800"/>
          </a:p>
          <a:p>
            <a:pPr algn="just">
              <a:lnSpc>
                <a:spcPct val="120000"/>
              </a:lnSpc>
            </a:pPr>
            <a:r>
              <a:rPr lang="zh-CN" altLang="en-US" sz="2800"/>
              <a:t>（2）（2019·巴中）请将图６光路图补充完整. </a:t>
            </a:r>
            <a:endParaRPr lang="zh-CN" altLang="en-US" sz="2800"/>
          </a:p>
        </p:txBody>
      </p:sp>
      <p:pic>
        <p:nvPicPr>
          <p:cNvPr id="4" name="图片 3"/>
          <p:cNvPicPr>
            <a:picLocks noChangeAspect="1"/>
          </p:cNvPicPr>
          <p:nvPr/>
        </p:nvPicPr>
        <p:blipFill>
          <a:blip r:embed="rId2"/>
          <a:stretch>
            <a:fillRect/>
          </a:stretch>
        </p:blipFill>
        <p:spPr>
          <a:xfrm>
            <a:off x="1488440" y="4369435"/>
            <a:ext cx="6342380" cy="2120265"/>
          </a:xfrm>
          <a:prstGeom prst="rect">
            <a:avLst/>
          </a:prstGeom>
        </p:spPr>
      </p:pic>
      <p:sp>
        <p:nvSpPr>
          <p:cNvPr id="9" name="文本框 8"/>
          <p:cNvSpPr txBox="1"/>
          <p:nvPr/>
        </p:nvSpPr>
        <p:spPr>
          <a:xfrm>
            <a:off x="4178935" y="3282950"/>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459865"/>
            <a:ext cx="7895590" cy="2158365"/>
          </a:xfrm>
          <a:prstGeom prst="rect">
            <a:avLst/>
          </a:prstGeom>
          <a:noFill/>
        </p:spPr>
        <p:txBody>
          <a:bodyPr wrap="square" rtlCol="0" anchor="t">
            <a:spAutoFit/>
          </a:bodyPr>
          <a:p>
            <a:pPr>
              <a:lnSpc>
                <a:spcPct val="120000"/>
              </a:lnSpc>
            </a:pPr>
            <a:r>
              <a:rPr lang="zh-CN" altLang="en-US" sz="2800">
                <a:solidFill>
                  <a:srgbClr val="FF0000"/>
                </a:solidFill>
              </a:rPr>
              <a:t>【点拨1】</a:t>
            </a:r>
            <a:r>
              <a:rPr sz="2800"/>
              <a:t>在作透镜的光路图时，先确定所给的光线是属于三条特殊光线中的哪一条，然后根据透镜的光学特点来作图. 凸透镜和凹透镜的三条特殊光线分别如下：</a:t>
            </a:r>
            <a:endParaRPr sz="2800"/>
          </a:p>
        </p:txBody>
      </p:sp>
      <p:pic>
        <p:nvPicPr>
          <p:cNvPr id="3" name="图片 2"/>
          <p:cNvPicPr>
            <a:picLocks noChangeAspect="1"/>
          </p:cNvPicPr>
          <p:nvPr/>
        </p:nvPicPr>
        <p:blipFill>
          <a:blip r:embed="rId1"/>
          <a:stretch>
            <a:fillRect/>
          </a:stretch>
        </p:blipFill>
        <p:spPr>
          <a:xfrm>
            <a:off x="378778" y="3653155"/>
            <a:ext cx="8386445" cy="1647190"/>
          </a:xfrm>
          <a:prstGeom prst="rect">
            <a:avLst/>
          </a:prstGeom>
        </p:spPr>
      </p:pic>
    </p:spTree>
  </p:cSld>
  <p:clrMapOvr>
    <a:masterClrMapping/>
  </p:clrMapOvr>
  <p:transition>
    <p:push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316355"/>
            <a:ext cx="7895590" cy="2158365"/>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zh-CN" altLang="en-US" sz="2800" b="1">
                <a:solidFill>
                  <a:srgbClr val="FF0000"/>
                </a:solidFill>
                <a:latin typeface="Times New Roman" panose="02020603050405020304" pitchFamily="18" charset="0"/>
                <a:cs typeface="Times New Roman" panose="02020603050405020304" pitchFamily="18" charset="0"/>
              </a:rPr>
              <a:t>1</a:t>
            </a:r>
            <a:r>
              <a:rPr lang="zh-CN" altLang="en-US" sz="2800"/>
              <a:t>：（2018·广东）如图7所示，光线经过平面镜反射后射向凹透镜，请画出射向平面镜的入射光线和经过凹透镜后的折射光线，并在图中标出入射角的度数. </a:t>
            </a:r>
            <a:endParaRPr lang="zh-CN" altLang="en-US" sz="2800"/>
          </a:p>
        </p:txBody>
      </p:sp>
      <p:pic>
        <p:nvPicPr>
          <p:cNvPr id="3" name="图片 2"/>
          <p:cNvPicPr>
            <a:picLocks noChangeAspect="1"/>
          </p:cNvPicPr>
          <p:nvPr/>
        </p:nvPicPr>
        <p:blipFill>
          <a:blip r:embed="rId1"/>
          <a:stretch>
            <a:fillRect/>
          </a:stretch>
        </p:blipFill>
        <p:spPr>
          <a:xfrm>
            <a:off x="3803650" y="3054350"/>
            <a:ext cx="3135630" cy="2979420"/>
          </a:xfrm>
          <a:prstGeom prst="rect">
            <a:avLst/>
          </a:prstGeom>
        </p:spPr>
      </p:pic>
      <p:pic>
        <p:nvPicPr>
          <p:cNvPr id="6" name="图片 5"/>
          <p:cNvPicPr>
            <a:picLocks noChangeAspect="1"/>
          </p:cNvPicPr>
          <p:nvPr/>
        </p:nvPicPr>
        <p:blipFill>
          <a:blip r:embed="rId2"/>
          <a:stretch>
            <a:fillRect/>
          </a:stretch>
        </p:blipFill>
        <p:spPr>
          <a:xfrm>
            <a:off x="4287520" y="2896870"/>
            <a:ext cx="3133725" cy="3027680"/>
          </a:xfrm>
          <a:prstGeom prst="rect">
            <a:avLst/>
          </a:prstGeom>
        </p:spPr>
      </p:pic>
      <p:sp>
        <p:nvSpPr>
          <p:cNvPr id="9" name="文本框 8"/>
          <p:cNvSpPr txBox="1"/>
          <p:nvPr/>
        </p:nvSpPr>
        <p:spPr>
          <a:xfrm>
            <a:off x="753745" y="3584575"/>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1720850"/>
            <a:ext cx="7886065" cy="4615815"/>
          </a:xfrm>
          <a:prstGeom prst="rect">
            <a:avLst/>
          </a:prstGeom>
          <a:noFill/>
          <a:ln w="9525">
            <a:noFill/>
          </a:ln>
        </p:spPr>
        <p:txBody>
          <a:bodyPr wrap="square">
            <a:spAutoFit/>
          </a:bodyPr>
          <a:p>
            <a:pPr indent="741045" algn="just">
              <a:lnSpc>
                <a:spcPct val="150000"/>
              </a:lnSpc>
            </a:pPr>
            <a:r>
              <a:rPr sz="2800" dirty="0">
                <a:latin typeface="宋体" panose="02010600030101010101" pitchFamily="2" charset="-122"/>
              </a:rPr>
              <a:t> 近年来广东省中考试题对透镜及其应用的考查主要集中在会根据透镜对光的作用作图，利用平行光测凸透镜的焦距，能独立完成探究凸透镜成像规律的实验过程及运用，会用凸透镜成像规律解决实际问题，知道生活中的透镜. 了解近视眼和远视眼的形成及矫正方法. 题型多为选择题、填空题、作图题、实验探究题.</a:t>
            </a:r>
            <a:endParaRPr sz="2800" dirty="0">
              <a:latin typeface="宋体" panose="02010600030101010101" pitchFamily="2" charset="-122"/>
            </a:endParaRPr>
          </a:p>
        </p:txBody>
      </p:sp>
      <p:sp>
        <p:nvSpPr>
          <p:cNvPr id="3" name="TextBox 1"/>
          <p:cNvSpPr txBox="1"/>
          <p:nvPr/>
        </p:nvSpPr>
        <p:spPr>
          <a:xfrm>
            <a:off x="1150938" y="1168083"/>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71195" y="1155700"/>
            <a:ext cx="7894955" cy="1272540"/>
          </a:xfrm>
          <a:prstGeom prst="rect">
            <a:avLst/>
          </a:prstGeom>
          <a:noFill/>
        </p:spPr>
        <p:txBody>
          <a:bodyPr wrap="square" rtlCol="0" anchor="t">
            <a:spAutoFit/>
          </a:bodyPr>
          <a:p>
            <a:pPr algn="l">
              <a:lnSpc>
                <a:spcPct val="120000"/>
              </a:lnSpc>
            </a:pPr>
            <a:r>
              <a:rPr lang="zh-CN" altLang="en-US" sz="3200" b="1">
                <a:solidFill>
                  <a:srgbClr val="FF0000"/>
                </a:solidFill>
                <a:sym typeface="+mn-ea"/>
              </a:rPr>
              <a:t>二、 理解凸透镜对光线的会聚作用，凹透镜对光线的发散作用</a:t>
            </a:r>
            <a:endParaRPr lang="zh-CN" altLang="en-US" sz="3200" b="1">
              <a:solidFill>
                <a:srgbClr val="FF0000"/>
              </a:solidFill>
              <a:sym typeface="+mn-ea"/>
            </a:endParaRPr>
          </a:p>
        </p:txBody>
      </p:sp>
      <p:sp>
        <p:nvSpPr>
          <p:cNvPr id="3" name="文本框 2"/>
          <p:cNvSpPr txBox="1"/>
          <p:nvPr/>
        </p:nvSpPr>
        <p:spPr>
          <a:xfrm>
            <a:off x="670560" y="2370455"/>
            <a:ext cx="7895590" cy="1124585"/>
          </a:xfrm>
          <a:prstGeom prst="rect">
            <a:avLst/>
          </a:prstGeom>
          <a:noFill/>
        </p:spPr>
        <p:txBody>
          <a:bodyPr wrap="square" rtlCol="0" anchor="t">
            <a:spAutoFit/>
          </a:bodyPr>
          <a:p>
            <a:pPr algn="just">
              <a:lnSpc>
                <a:spcPct val="120000"/>
              </a:lnSpc>
            </a:pPr>
            <a:r>
              <a:rPr lang="zh-CN" altLang="en-US" sz="2800" b="1">
                <a:solidFill>
                  <a:srgbClr val="FF0000"/>
                </a:solidFill>
              </a:rPr>
              <a:t>例</a:t>
            </a:r>
            <a:r>
              <a:rPr lang="zh-CN" altLang="en-US" sz="2800" b="1">
                <a:solidFill>
                  <a:srgbClr val="FF0000"/>
                </a:solidFill>
                <a:latin typeface="Times New Roman" panose="02020603050405020304" pitchFamily="18" charset="0"/>
                <a:cs typeface="Times New Roman" panose="02020603050405020304" pitchFamily="18" charset="0"/>
              </a:rPr>
              <a:t>2</a:t>
            </a:r>
            <a:r>
              <a:rPr lang="zh-CN" altLang="en-US" sz="2800"/>
              <a:t> （2019·东营）根据入射光线和折射光线，请在图8中的虚线框内画出适当类型的透镜. </a:t>
            </a:r>
            <a:endParaRPr lang="zh-CN" altLang="en-US" sz="2800"/>
          </a:p>
        </p:txBody>
      </p:sp>
      <p:pic>
        <p:nvPicPr>
          <p:cNvPr id="11" name="图片 10"/>
          <p:cNvPicPr>
            <a:picLocks noChangeAspect="1"/>
          </p:cNvPicPr>
          <p:nvPr/>
        </p:nvPicPr>
        <p:blipFill>
          <a:blip r:embed="rId1"/>
          <a:stretch>
            <a:fillRect/>
          </a:stretch>
        </p:blipFill>
        <p:spPr>
          <a:xfrm>
            <a:off x="2498725" y="3439795"/>
            <a:ext cx="4146550" cy="2914015"/>
          </a:xfrm>
          <a:prstGeom prst="rect">
            <a:avLst/>
          </a:prstGeom>
        </p:spPr>
      </p:pic>
      <p:pic>
        <p:nvPicPr>
          <p:cNvPr id="10" name="图片 9"/>
          <p:cNvPicPr>
            <a:picLocks noChangeAspect="1"/>
          </p:cNvPicPr>
          <p:nvPr/>
        </p:nvPicPr>
        <p:blipFill>
          <a:blip r:embed="rId2"/>
          <a:stretch>
            <a:fillRect/>
          </a:stretch>
        </p:blipFill>
        <p:spPr>
          <a:xfrm>
            <a:off x="1966595" y="3518535"/>
            <a:ext cx="4937760" cy="3021330"/>
          </a:xfrm>
          <a:prstGeom prst="rect">
            <a:avLst/>
          </a:prstGeom>
        </p:spPr>
      </p:pic>
      <p:sp>
        <p:nvSpPr>
          <p:cNvPr id="9" name="文本框 8"/>
          <p:cNvSpPr txBox="1"/>
          <p:nvPr/>
        </p:nvSpPr>
        <p:spPr>
          <a:xfrm>
            <a:off x="671195" y="3518535"/>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962150"/>
            <a:ext cx="7895590" cy="3192145"/>
          </a:xfrm>
          <a:prstGeom prst="rect">
            <a:avLst/>
          </a:prstGeom>
          <a:noFill/>
        </p:spPr>
        <p:txBody>
          <a:bodyPr wrap="square" rtlCol="0" anchor="t">
            <a:spAutoFit/>
          </a:bodyPr>
          <a:p>
            <a:pPr>
              <a:lnSpc>
                <a:spcPct val="120000"/>
              </a:lnSpc>
            </a:pPr>
            <a:r>
              <a:rPr lang="zh-CN" altLang="en-US" sz="2800">
                <a:solidFill>
                  <a:srgbClr val="FF0000"/>
                </a:solidFill>
              </a:rPr>
              <a:t>【点拨2】</a:t>
            </a:r>
            <a:endParaRPr lang="zh-CN" altLang="en-US" sz="2800">
              <a:solidFill>
                <a:srgbClr val="FF0000"/>
              </a:solidFill>
            </a:endParaRPr>
          </a:p>
          <a:p>
            <a:pPr>
              <a:lnSpc>
                <a:spcPct val="120000"/>
              </a:lnSpc>
            </a:pPr>
            <a:r>
              <a:rPr lang="zh-CN" altLang="en-US" sz="2800">
                <a:solidFill>
                  <a:schemeClr val="tx1"/>
                </a:solidFill>
              </a:rPr>
              <a:t>会聚和发散是折射光线相对于入射光线而言的. 若折射光线相对于入射光线的延长线偏向主光轴就是凸透镜. 若折射光线相对于入射光线的延长线偏离主光轴就是凹透镜. 这就是会聚和发散的真正含义. 也是判断凸透镜、凹透镜最为有力的判据. </a:t>
            </a:r>
            <a:endParaRPr lang="zh-CN" altLang="en-US" sz="2800">
              <a:solidFill>
                <a:schemeClr val="tx1"/>
              </a:solidFill>
            </a:endParaRPr>
          </a:p>
        </p:txBody>
      </p:sp>
    </p:spTree>
  </p:cSld>
  <p:clrMapOvr>
    <a:masterClrMapping/>
  </p:clrMapOvr>
  <p:transition>
    <p:push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1124585"/>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zh-CN" altLang="en-US" sz="2800" b="1">
                <a:solidFill>
                  <a:srgbClr val="FF0000"/>
                </a:solidFill>
                <a:latin typeface="Times New Roman" panose="02020603050405020304" pitchFamily="18" charset="0"/>
                <a:cs typeface="Times New Roman" panose="02020603050405020304" pitchFamily="18" charset="0"/>
              </a:rPr>
              <a:t>2</a:t>
            </a:r>
            <a:r>
              <a:rPr lang="zh-CN" altLang="en-US" sz="2800"/>
              <a:t>：（2017·枣庄）根据光的传播路径，在图9中的虚线框内，填入符合要求的透镜. </a:t>
            </a:r>
            <a:endParaRPr lang="zh-CN" altLang="en-US" sz="2800"/>
          </a:p>
        </p:txBody>
      </p:sp>
      <p:pic>
        <p:nvPicPr>
          <p:cNvPr id="3" name="图片 2"/>
          <p:cNvPicPr>
            <a:picLocks noChangeAspect="1"/>
          </p:cNvPicPr>
          <p:nvPr/>
        </p:nvPicPr>
        <p:blipFill>
          <a:blip r:embed="rId1"/>
          <a:stretch>
            <a:fillRect/>
          </a:stretch>
        </p:blipFill>
        <p:spPr>
          <a:xfrm>
            <a:off x="574675" y="2991485"/>
            <a:ext cx="7994650" cy="2317750"/>
          </a:xfrm>
          <a:prstGeom prst="rect">
            <a:avLst/>
          </a:prstGeom>
        </p:spPr>
      </p:pic>
      <p:pic>
        <p:nvPicPr>
          <p:cNvPr id="8" name="图片 7"/>
          <p:cNvPicPr>
            <a:picLocks noChangeAspect="1"/>
          </p:cNvPicPr>
          <p:nvPr/>
        </p:nvPicPr>
        <p:blipFill>
          <a:blip r:embed="rId2"/>
          <a:stretch>
            <a:fillRect/>
          </a:stretch>
        </p:blipFill>
        <p:spPr>
          <a:xfrm>
            <a:off x="683895" y="2761615"/>
            <a:ext cx="7776210" cy="2547620"/>
          </a:xfrm>
          <a:prstGeom prst="rect">
            <a:avLst/>
          </a:prstGeom>
        </p:spPr>
      </p:pic>
      <p:sp>
        <p:nvSpPr>
          <p:cNvPr id="9" name="文本框 8"/>
          <p:cNvSpPr txBox="1"/>
          <p:nvPr/>
        </p:nvSpPr>
        <p:spPr>
          <a:xfrm>
            <a:off x="3479165" y="2656205"/>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5897880" y="3789045"/>
            <a:ext cx="2882900" cy="1125855"/>
          </a:xfrm>
          <a:prstGeom prst="rect">
            <a:avLst/>
          </a:prstGeom>
        </p:spPr>
      </p:pic>
      <p:sp>
        <p:nvSpPr>
          <p:cNvPr id="5" name="文本框 4"/>
          <p:cNvSpPr txBox="1"/>
          <p:nvPr/>
        </p:nvSpPr>
        <p:spPr>
          <a:xfrm>
            <a:off x="671195" y="1083945"/>
            <a:ext cx="59912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 凸透镜的成像规律及其应用</a:t>
            </a:r>
            <a:endParaRPr lang="zh-CN" altLang="en-US" sz="3200" b="1">
              <a:solidFill>
                <a:srgbClr val="FF0000"/>
              </a:solidFill>
              <a:sym typeface="+mn-ea"/>
            </a:endParaRPr>
          </a:p>
        </p:txBody>
      </p:sp>
      <p:sp>
        <p:nvSpPr>
          <p:cNvPr id="2" name="文本框 1"/>
          <p:cNvSpPr txBox="1"/>
          <p:nvPr/>
        </p:nvSpPr>
        <p:spPr>
          <a:xfrm>
            <a:off x="601345" y="1765935"/>
            <a:ext cx="7895590" cy="4831080"/>
          </a:xfrm>
          <a:prstGeom prst="rect">
            <a:avLst/>
          </a:prstGeom>
          <a:noFill/>
        </p:spPr>
        <p:txBody>
          <a:bodyPr wrap="square" rtlCol="0" anchor="t">
            <a:spAutoFit/>
          </a:bodyPr>
          <a:p>
            <a:pPr>
              <a:lnSpc>
                <a:spcPct val="100000"/>
              </a:lnSpc>
            </a:pPr>
            <a:r>
              <a:rPr lang="zh-CN" altLang="en-US" sz="2800" b="1">
                <a:solidFill>
                  <a:srgbClr val="FF0000"/>
                </a:solidFill>
              </a:rPr>
              <a:t>例</a:t>
            </a:r>
            <a:r>
              <a:rPr lang="zh-CN" altLang="en-US" sz="2800" b="1">
                <a:solidFill>
                  <a:srgbClr val="FF0000"/>
                </a:solidFill>
                <a:latin typeface="Times New Roman" panose="02020603050405020304" pitchFamily="18" charset="0"/>
                <a:cs typeface="Times New Roman" panose="02020603050405020304" pitchFamily="18" charset="0"/>
              </a:rPr>
              <a:t>3</a:t>
            </a:r>
            <a:r>
              <a:rPr lang="zh-CN" altLang="en-US" sz="2800" b="1">
                <a:solidFill>
                  <a:srgbClr val="FF0000"/>
                </a:solidFill>
              </a:rPr>
              <a:t>  </a:t>
            </a:r>
            <a:r>
              <a:rPr sz="2800"/>
              <a:t>（2019·苏州）将一凸透镜正对太阳，可在距凸透镜15cm处得到一个最小、最亮的光斑. 现将该凸透镜和蜡烛、光屏安装到光具座上，位置如图10所示. 下列说法正确的是（　 　）</a:t>
            </a:r>
            <a:endParaRPr sz="2800"/>
          </a:p>
          <a:p>
            <a:pPr>
              <a:lnSpc>
                <a:spcPct val="100000"/>
              </a:lnSpc>
            </a:pPr>
            <a:r>
              <a:rPr sz="2800"/>
              <a:t>A. 此时可以在光屏上观察到清晰缩小的像</a:t>
            </a:r>
            <a:endParaRPr sz="2800"/>
          </a:p>
          <a:p>
            <a:pPr>
              <a:lnSpc>
                <a:spcPct val="100000"/>
              </a:lnSpc>
            </a:pPr>
            <a:r>
              <a:rPr sz="2800"/>
              <a:t>B. 仅在凸透镜左侧附近放一合适的</a:t>
            </a:r>
            <a:endParaRPr sz="2800"/>
          </a:p>
          <a:p>
            <a:pPr>
              <a:lnSpc>
                <a:spcPct val="100000"/>
              </a:lnSpc>
            </a:pPr>
            <a:r>
              <a:rPr sz="2800"/>
              <a:t>凹透镜，可模拟近视眼的矫正</a:t>
            </a:r>
            <a:endParaRPr sz="2800"/>
          </a:p>
          <a:p>
            <a:pPr>
              <a:lnSpc>
                <a:spcPct val="100000"/>
              </a:lnSpc>
            </a:pPr>
            <a:r>
              <a:rPr sz="2800"/>
              <a:t>C. 将蜡烛移到30cm刻度处，移动光</a:t>
            </a:r>
            <a:endParaRPr sz="2800"/>
          </a:p>
          <a:p>
            <a:pPr>
              <a:lnSpc>
                <a:spcPct val="100000"/>
              </a:lnSpc>
            </a:pPr>
            <a:r>
              <a:rPr sz="2800"/>
              <a:t>屏可在光屏上得到清晰等大的像</a:t>
            </a:r>
            <a:endParaRPr sz="2800"/>
          </a:p>
          <a:p>
            <a:pPr>
              <a:lnSpc>
                <a:spcPct val="100000"/>
              </a:lnSpc>
            </a:pPr>
            <a:r>
              <a:rPr sz="2800"/>
              <a:t>D. 将蜡烛移到40cm刻度处，移动光</a:t>
            </a:r>
            <a:endParaRPr sz="2800"/>
          </a:p>
          <a:p>
            <a:pPr>
              <a:lnSpc>
                <a:spcPct val="100000"/>
              </a:lnSpc>
            </a:pPr>
            <a:r>
              <a:rPr sz="2800"/>
              <a:t>屏可在光屏上得到清晰放大的像</a:t>
            </a:r>
            <a:endParaRPr sz="2800"/>
          </a:p>
        </p:txBody>
      </p:sp>
      <p:sp>
        <p:nvSpPr>
          <p:cNvPr id="6" name="文本框 5"/>
          <p:cNvSpPr txBox="1"/>
          <p:nvPr/>
        </p:nvSpPr>
        <p:spPr>
          <a:xfrm>
            <a:off x="5720080" y="2990215"/>
            <a:ext cx="6038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470660"/>
            <a:ext cx="7895590" cy="4225925"/>
          </a:xfrm>
          <a:prstGeom prst="rect">
            <a:avLst/>
          </a:prstGeom>
          <a:noFill/>
        </p:spPr>
        <p:txBody>
          <a:bodyPr wrap="square" rtlCol="0" anchor="t">
            <a:spAutoFit/>
          </a:bodyPr>
          <a:p>
            <a:pPr>
              <a:lnSpc>
                <a:spcPct val="120000"/>
              </a:lnSpc>
            </a:pPr>
            <a:r>
              <a:rPr lang="zh-CN" altLang="en-US" sz="2800">
                <a:solidFill>
                  <a:srgbClr val="FF0000"/>
                </a:solidFill>
              </a:rPr>
              <a:t>【点拨3】</a:t>
            </a:r>
            <a:endParaRPr lang="zh-CN" altLang="en-US" sz="2800">
              <a:solidFill>
                <a:srgbClr val="FF0000"/>
              </a:solidFill>
            </a:endParaRPr>
          </a:p>
          <a:p>
            <a:pPr algn="just">
              <a:lnSpc>
                <a:spcPct val="120000"/>
              </a:lnSpc>
              <a:buClrTx/>
              <a:buSzTx/>
              <a:buNone/>
            </a:pPr>
            <a:r>
              <a:rPr lang="zh-CN" altLang="en-US" sz="2800"/>
              <a:t>找到物距和像距的关系，根据凸透镜成像规律判断成像性质及其应用.</a:t>
            </a:r>
            <a:endParaRPr lang="zh-CN" altLang="en-US" sz="2800"/>
          </a:p>
          <a:p>
            <a:pPr algn="just">
              <a:lnSpc>
                <a:spcPct val="120000"/>
              </a:lnSpc>
              <a:buClrTx/>
              <a:buSzTx/>
              <a:buNone/>
            </a:pPr>
            <a:r>
              <a:rPr lang="zh-CN" altLang="en-US" sz="2800" b="1"/>
              <a:t>规律小结</a:t>
            </a:r>
            <a:r>
              <a:rPr lang="zh-CN" altLang="en-US" sz="2800"/>
              <a:t>：</a:t>
            </a:r>
            <a:endParaRPr lang="zh-CN" altLang="en-US" sz="2800"/>
          </a:p>
          <a:p>
            <a:pPr algn="just">
              <a:lnSpc>
                <a:spcPct val="120000"/>
              </a:lnSpc>
              <a:buClrTx/>
              <a:buSzTx/>
              <a:buNone/>
            </a:pPr>
            <a:r>
              <a:rPr lang="zh-CN" altLang="en-US" sz="2800"/>
              <a:t>一焦定虚实，二焦分大小；实像总倒立，虚像总正立；（实像）物近像远像变大，物远像近像变小. （虚像）物近像近像变小. 实像异侧，虚像同侧. </a:t>
            </a:r>
            <a:endParaRPr lang="zh-CN" altLang="en-US" sz="2800"/>
          </a:p>
        </p:txBody>
      </p:sp>
    </p:spTree>
  </p:cSld>
  <p:clrMapOvr>
    <a:masterClrMapping/>
  </p:clrMapOvr>
  <p:transition>
    <p:push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3969385"/>
          </a:xfrm>
          <a:prstGeom prst="rect">
            <a:avLst/>
          </a:prstGeom>
          <a:noFill/>
        </p:spPr>
        <p:txBody>
          <a:bodyPr wrap="square" rtlCol="0" anchor="t">
            <a:spAutoFit/>
          </a:bodyPr>
          <a:p>
            <a:pPr algn="just">
              <a:lnSpc>
                <a:spcPct val="100000"/>
              </a:lnSpc>
            </a:pPr>
            <a:r>
              <a:rPr lang="zh-CN" altLang="en-US" sz="2800" b="1">
                <a:solidFill>
                  <a:srgbClr val="FF0000"/>
                </a:solidFill>
              </a:rPr>
              <a:t>变式拓展</a:t>
            </a:r>
            <a:r>
              <a:rPr lang="zh-CN" altLang="en-US" sz="2800" b="1">
                <a:solidFill>
                  <a:srgbClr val="FF0000"/>
                </a:solidFill>
                <a:latin typeface="Times New Roman" panose="02020603050405020304" pitchFamily="18" charset="0"/>
                <a:cs typeface="Times New Roman" panose="02020603050405020304" pitchFamily="18" charset="0"/>
              </a:rPr>
              <a:t>3</a:t>
            </a:r>
            <a:r>
              <a:rPr lang="zh-CN" altLang="en-US" sz="2800"/>
              <a:t>：（2019·鄂州）在做“探究凸透镜成像规律”的实验中，某小组同学利用图11甲测出了透镜的焦距后，正确安装并调节实验装置如图11乙所示，在光屏上得到一个清晰的像. 下列说法正确的是（　 　）</a:t>
            </a:r>
            <a:endParaRPr lang="zh-CN" altLang="en-US" sz="2800"/>
          </a:p>
          <a:p>
            <a:pPr algn="just">
              <a:lnSpc>
                <a:spcPct val="100000"/>
              </a:lnSpc>
            </a:pPr>
            <a:r>
              <a:rPr lang="zh-CN" altLang="en-US" sz="2800"/>
              <a:t>A. 由甲图可知该透镜焦距为40cm</a:t>
            </a:r>
            <a:endParaRPr lang="zh-CN" altLang="en-US" sz="2800"/>
          </a:p>
          <a:p>
            <a:pPr algn="just">
              <a:lnSpc>
                <a:spcPct val="100000"/>
              </a:lnSpc>
            </a:pPr>
            <a:r>
              <a:rPr lang="zh-CN" altLang="en-US" sz="2800"/>
              <a:t>B. 乙图中成的是倒立放大的实像，符合放大镜的成像原理</a:t>
            </a:r>
            <a:endParaRPr lang="zh-CN" altLang="en-US" sz="2800"/>
          </a:p>
          <a:p>
            <a:pPr algn="just">
              <a:lnSpc>
                <a:spcPct val="100000"/>
              </a:lnSpc>
            </a:pPr>
            <a:endParaRPr lang="zh-CN" altLang="en-US" sz="2800"/>
          </a:p>
        </p:txBody>
      </p:sp>
      <p:pic>
        <p:nvPicPr>
          <p:cNvPr id="3" name="图片 2"/>
          <p:cNvPicPr>
            <a:picLocks noChangeAspect="1"/>
          </p:cNvPicPr>
          <p:nvPr/>
        </p:nvPicPr>
        <p:blipFill>
          <a:blip r:embed="rId1"/>
          <a:stretch>
            <a:fillRect/>
          </a:stretch>
        </p:blipFill>
        <p:spPr>
          <a:xfrm>
            <a:off x="2240280" y="4581525"/>
            <a:ext cx="5906770" cy="1480820"/>
          </a:xfrm>
          <a:prstGeom prst="rect">
            <a:avLst/>
          </a:prstGeom>
        </p:spPr>
      </p:pic>
    </p:spTree>
  </p:cSld>
  <p:clrMapOvr>
    <a:masterClrMapping/>
  </p:clrMapOvr>
  <p:transition>
    <p:push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03375"/>
            <a:ext cx="7996555" cy="1814830"/>
          </a:xfrm>
          <a:prstGeom prst="rect">
            <a:avLst/>
          </a:prstGeom>
          <a:noFill/>
        </p:spPr>
        <p:txBody>
          <a:bodyPr wrap="square" rtlCol="0" anchor="t">
            <a:spAutoFit/>
          </a:bodyPr>
          <a:p>
            <a:pPr algn="just">
              <a:lnSpc>
                <a:spcPct val="100000"/>
              </a:lnSpc>
            </a:pPr>
            <a:r>
              <a:rPr lang="zh-CN" altLang="en-US" sz="2800"/>
              <a:t>C. 在乙图中保持凸透镜的位置不变，将蜡烛与光屏的位置互换，则成像情况符合投影仪的原理</a:t>
            </a:r>
            <a:endParaRPr lang="zh-CN" altLang="en-US" sz="2800"/>
          </a:p>
          <a:p>
            <a:pPr algn="just">
              <a:lnSpc>
                <a:spcPct val="100000"/>
              </a:lnSpc>
            </a:pPr>
            <a:r>
              <a:rPr lang="zh-CN" altLang="en-US" sz="2800"/>
              <a:t>D. 如果在烛焰与透镜之间放置一近视眼镜的镜片，则将光屏适当左移可得一个清晰的像</a:t>
            </a:r>
            <a:endParaRPr lang="zh-CN" altLang="en-US" sz="2800"/>
          </a:p>
        </p:txBody>
      </p:sp>
      <p:pic>
        <p:nvPicPr>
          <p:cNvPr id="3" name="图片 2"/>
          <p:cNvPicPr>
            <a:picLocks noChangeAspect="1"/>
          </p:cNvPicPr>
          <p:nvPr/>
        </p:nvPicPr>
        <p:blipFill>
          <a:blip r:embed="rId1"/>
          <a:stretch>
            <a:fillRect/>
          </a:stretch>
        </p:blipFill>
        <p:spPr>
          <a:xfrm>
            <a:off x="2570480" y="3578225"/>
            <a:ext cx="5906770" cy="1480820"/>
          </a:xfrm>
          <a:prstGeom prst="rect">
            <a:avLst/>
          </a:prstGeom>
        </p:spPr>
      </p:pic>
      <p:sp>
        <p:nvSpPr>
          <p:cNvPr id="4" name="文本框 3"/>
          <p:cNvSpPr txBox="1"/>
          <p:nvPr/>
        </p:nvSpPr>
        <p:spPr>
          <a:xfrm>
            <a:off x="6609080" y="2896235"/>
            <a:ext cx="6038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3393" y="1524000"/>
            <a:ext cx="8197215" cy="4829810"/>
          </a:xfrm>
          <a:prstGeom prst="rect">
            <a:avLst/>
          </a:prstGeom>
          <a:noFill/>
        </p:spPr>
        <p:txBody>
          <a:bodyPr wrap="square" rtlCol="0" anchor="t">
            <a:spAutoFit/>
          </a:bodyPr>
          <a:p>
            <a:pPr algn="just">
              <a:lnSpc>
                <a:spcPct val="110000"/>
              </a:lnSpc>
            </a:pPr>
            <a:r>
              <a:rPr lang="zh-CN" altLang="en-US" sz="2800"/>
              <a:t>1. 某同学为进一步了解“视力矫正”的原理，利用探究凸透镜成像规律的装置做了实验. 他在发光体和凸透镜之间放置不同类型的眼镜片，观察到了如下现象. </a:t>
            </a:r>
            <a:endParaRPr lang="zh-CN" altLang="en-US" sz="2800"/>
          </a:p>
          <a:p>
            <a:pPr algn="just">
              <a:lnSpc>
                <a:spcPct val="110000"/>
              </a:lnSpc>
            </a:pPr>
            <a:r>
              <a:rPr lang="zh-CN" altLang="en-US" sz="2800"/>
              <a:t>（1）将近视眼镜片放在发光体与凸透镜之间，光屏上原来清晰的像变模糊了；使光屏远离透镜，又能在光屏上看到发光体清晰的像. 这说明近视眼镜对光线有</a:t>
            </a:r>
            <a:r>
              <a:rPr lang="zh-CN" altLang="en-US" sz="2800" u="sng"/>
              <a:t>　         　</a:t>
            </a:r>
            <a:r>
              <a:rPr lang="zh-CN" altLang="en-US" sz="2800"/>
              <a:t>作用，它应该是</a:t>
            </a:r>
            <a:r>
              <a:rPr lang="zh-CN" altLang="en-US" sz="2800" u="sng"/>
              <a:t>　         　</a:t>
            </a:r>
            <a:r>
              <a:rPr lang="zh-CN" altLang="en-US" sz="2800"/>
              <a:t>透镜. 由此可知，在近视眼得到矫正之前，物体的像成在视网膜的</a:t>
            </a:r>
            <a:r>
              <a:rPr lang="zh-CN" altLang="en-US" sz="2800" u="sng"/>
              <a:t>　        </a:t>
            </a:r>
            <a:r>
              <a:rPr lang="zh-CN" altLang="en-US" sz="2800"/>
              <a:t>（选填“前方”或“后方”）. </a:t>
            </a:r>
            <a:endParaRPr lang="zh-CN" altLang="en-US" sz="2800"/>
          </a:p>
        </p:txBody>
      </p:sp>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1619885" y="482028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发散</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721985" y="480758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凹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1264285" y="578104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前方</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5" grpId="0"/>
      <p:bldP spid="5"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32610"/>
            <a:ext cx="7996555" cy="3192145"/>
          </a:xfrm>
          <a:prstGeom prst="rect">
            <a:avLst/>
          </a:prstGeom>
          <a:noFill/>
        </p:spPr>
        <p:txBody>
          <a:bodyPr wrap="square" rtlCol="0" anchor="t">
            <a:spAutoFit/>
          </a:bodyPr>
          <a:p>
            <a:pPr algn="just">
              <a:lnSpc>
                <a:spcPct val="120000"/>
              </a:lnSpc>
            </a:pPr>
            <a:r>
              <a:rPr lang="zh-CN" altLang="en-US" sz="2800"/>
              <a:t>（2）取下近视眼镜片，重新调整光屏的位置，使它上面的像再次变得清晰，然后将另一个镜片放在发光体和凸透镜之间，光屏上原来清晰的像又变模糊了，再使光屏靠近透镜，又可以在光屏上看到发光体清晰的像. 这说明戴上这个眼镜可以矫正</a:t>
            </a:r>
            <a:r>
              <a:rPr lang="zh-CN" altLang="en-US" sz="2800" u="sng"/>
              <a:t>　         　</a:t>
            </a:r>
            <a:r>
              <a:rPr lang="zh-CN" altLang="en-US" sz="2800"/>
              <a:t>眼. </a:t>
            </a:r>
            <a:endParaRPr lang="zh-CN" altLang="en-US" sz="2800"/>
          </a:p>
        </p:txBody>
      </p:sp>
      <p:sp>
        <p:nvSpPr>
          <p:cNvPr id="5" name="文本框 4"/>
          <p:cNvSpPr txBox="1"/>
          <p:nvPr/>
        </p:nvSpPr>
        <p:spPr>
          <a:xfrm>
            <a:off x="1252220" y="440880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远视</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574040" y="1657985"/>
            <a:ext cx="7996555" cy="4070350"/>
            <a:chOff x="904" y="2611"/>
            <a:chExt cx="12593" cy="6410"/>
          </a:xfrm>
        </p:grpSpPr>
        <p:sp>
          <p:nvSpPr>
            <p:cNvPr id="2" name="文本框 1"/>
            <p:cNvSpPr txBox="1"/>
            <p:nvPr/>
          </p:nvSpPr>
          <p:spPr>
            <a:xfrm>
              <a:off x="904" y="3994"/>
              <a:ext cx="12593" cy="5027"/>
            </a:xfrm>
            <a:prstGeom prst="rect">
              <a:avLst/>
            </a:prstGeom>
            <a:noFill/>
          </p:spPr>
          <p:txBody>
            <a:bodyPr wrap="square" rtlCol="0" anchor="t">
              <a:spAutoFit/>
            </a:bodyPr>
            <a:p>
              <a:pPr algn="just">
                <a:lnSpc>
                  <a:spcPct val="120000"/>
                </a:lnSpc>
              </a:pPr>
              <a:r>
                <a:rPr lang="zh-CN" altLang="en-US" sz="2800"/>
                <a:t>1. 下列关于透镜的知识，叙述正确的是（　　 ）</a:t>
              </a:r>
              <a:endParaRPr lang="zh-CN" altLang="en-US" sz="2800"/>
            </a:p>
            <a:p>
              <a:pPr algn="just">
                <a:lnSpc>
                  <a:spcPct val="120000"/>
                </a:lnSpc>
              </a:pPr>
              <a:r>
                <a:rPr lang="zh-CN" altLang="en-US" sz="2800"/>
                <a:t>A. 凸透镜是很厚的透镜，凹透镜是很薄的透镜</a:t>
              </a:r>
              <a:endParaRPr lang="zh-CN" altLang="en-US" sz="2800"/>
            </a:p>
            <a:p>
              <a:pPr algn="just">
                <a:lnSpc>
                  <a:spcPct val="120000"/>
                </a:lnSpc>
              </a:pPr>
              <a:r>
                <a:rPr lang="zh-CN" altLang="en-US" sz="2800"/>
                <a:t>B. 透镜只能用透明玻璃制造 </a:t>
              </a:r>
              <a:endParaRPr lang="zh-CN" altLang="en-US" sz="2800"/>
            </a:p>
            <a:p>
              <a:pPr algn="just">
                <a:lnSpc>
                  <a:spcPct val="120000"/>
                </a:lnSpc>
              </a:pPr>
              <a:r>
                <a:rPr lang="zh-CN" altLang="en-US" sz="2800"/>
                <a:t>C. 一束光在空气中经凸透镜折射后，一定是会聚光束</a:t>
              </a:r>
              <a:endParaRPr lang="zh-CN" altLang="en-US" sz="2800"/>
            </a:p>
            <a:p>
              <a:pPr algn="just">
                <a:lnSpc>
                  <a:spcPct val="120000"/>
                </a:lnSpc>
              </a:pPr>
              <a:r>
                <a:rPr lang="zh-CN" altLang="en-US" sz="2800"/>
                <a:t>D. 凸透镜表面越凸，焦距越短</a:t>
              </a:r>
              <a:endParaRPr lang="zh-CN" altLang="en-US" sz="2800"/>
            </a:p>
          </p:txBody>
        </p:sp>
        <p:sp>
          <p:nvSpPr>
            <p:cNvPr id="5" name="文本框 4"/>
            <p:cNvSpPr txBox="1"/>
            <p:nvPr/>
          </p:nvSpPr>
          <p:spPr>
            <a:xfrm>
              <a:off x="904" y="2611"/>
              <a:ext cx="7861" cy="957"/>
            </a:xfrm>
            <a:prstGeom prst="rect">
              <a:avLst/>
            </a:prstGeom>
            <a:noFill/>
          </p:spPr>
          <p:txBody>
            <a:bodyPr wrap="non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透镜及其三条特殊光线</a:t>
              </a:r>
              <a:endParaRPr lang="zh-CN" altLang="en-US" sz="2800" b="1">
                <a:solidFill>
                  <a:schemeClr val="tx1"/>
                </a:solidFill>
                <a:sym typeface="+mn-ea"/>
              </a:endParaRPr>
            </a:p>
          </p:txBody>
        </p:sp>
      </p:grpSp>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6940550" y="260794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19094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60643" y="2042160"/>
            <a:ext cx="9022715" cy="2163445"/>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5308" y="1746885"/>
            <a:ext cx="8033385" cy="2934335"/>
          </a:xfrm>
          <a:prstGeom prst="rect">
            <a:avLst/>
          </a:prstGeom>
          <a:noFill/>
        </p:spPr>
        <p:txBody>
          <a:bodyPr wrap="square" rtlCol="0" anchor="t">
            <a:spAutoFit/>
          </a:bodyPr>
          <a:p>
            <a:pPr algn="just">
              <a:lnSpc>
                <a:spcPct val="110000"/>
              </a:lnSpc>
            </a:pPr>
            <a:r>
              <a:rPr lang="zh-CN" altLang="en-US" sz="2800"/>
              <a:t>2. 如图12所示，将透镜置于太阳光下，在另一侧的纸上会形成光斑，说明（　 　）</a:t>
            </a:r>
            <a:endParaRPr lang="zh-CN" altLang="en-US" sz="2800"/>
          </a:p>
          <a:p>
            <a:pPr algn="just">
              <a:lnSpc>
                <a:spcPct val="110000"/>
              </a:lnSpc>
            </a:pPr>
            <a:r>
              <a:rPr lang="zh-CN" altLang="en-US" sz="2800"/>
              <a:t>A. 该光斑是由光的反射形成的</a:t>
            </a:r>
            <a:endParaRPr lang="zh-CN" altLang="en-US" sz="2800"/>
          </a:p>
          <a:p>
            <a:pPr algn="just">
              <a:lnSpc>
                <a:spcPct val="110000"/>
              </a:lnSpc>
            </a:pPr>
            <a:r>
              <a:rPr lang="zh-CN" altLang="en-US" sz="2800"/>
              <a:t>B. 该光斑一定在透镜的焦点上</a:t>
            </a:r>
            <a:endParaRPr lang="zh-CN" altLang="en-US" sz="2800"/>
          </a:p>
          <a:p>
            <a:pPr algn="just">
              <a:lnSpc>
                <a:spcPct val="110000"/>
              </a:lnSpc>
            </a:pPr>
            <a:r>
              <a:rPr lang="zh-CN" altLang="en-US" sz="2800"/>
              <a:t>C. 此类透镜可以制作近视镜片</a:t>
            </a:r>
            <a:endParaRPr lang="zh-CN" altLang="en-US" sz="2800"/>
          </a:p>
          <a:p>
            <a:pPr algn="just">
              <a:lnSpc>
                <a:spcPct val="110000"/>
              </a:lnSpc>
            </a:pPr>
            <a:r>
              <a:rPr lang="zh-CN" altLang="en-US" sz="2800"/>
              <a:t>D. 此类透镜对光有会聚作用</a:t>
            </a:r>
            <a:endParaRPr lang="zh-CN" altLang="en-US" sz="2800"/>
          </a:p>
        </p:txBody>
      </p:sp>
      <p:sp>
        <p:nvSpPr>
          <p:cNvPr id="5" name="文本框 4"/>
          <p:cNvSpPr txBox="1"/>
          <p:nvPr/>
        </p:nvSpPr>
        <p:spPr>
          <a:xfrm>
            <a:off x="4493260" y="226695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5904230" y="2974975"/>
            <a:ext cx="2684780" cy="260794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962150"/>
            <a:ext cx="7996555" cy="2675255"/>
          </a:xfrm>
          <a:prstGeom prst="rect">
            <a:avLst/>
          </a:prstGeom>
          <a:noFill/>
        </p:spPr>
        <p:txBody>
          <a:bodyPr wrap="square" rtlCol="0" anchor="t">
            <a:spAutoFit/>
          </a:bodyPr>
          <a:p>
            <a:pPr algn="just">
              <a:lnSpc>
                <a:spcPct val="120000"/>
              </a:lnSpc>
            </a:pPr>
            <a:r>
              <a:rPr lang="zh-CN" altLang="en-US" sz="2800"/>
              <a:t>3. （2018·内江）在森林中旅游时，导游会提醒你，不要随意丢弃饮料瓶. 这是由于下雨时瓶内灌了雨水后，相当于一个 </a:t>
            </a:r>
            <a:r>
              <a:rPr lang="zh-CN" altLang="en-US" sz="2800" u="sng"/>
              <a:t>       　</a:t>
            </a:r>
            <a:r>
              <a:rPr lang="zh-CN" altLang="en-US" sz="2800"/>
              <a:t>（选填“凸透镜”或“凹透镜”），太阳出来后，它对光线有</a:t>
            </a:r>
            <a:r>
              <a:rPr lang="zh-CN" altLang="en-US" sz="2800" u="sng"/>
              <a:t>     　    　</a:t>
            </a:r>
            <a:r>
              <a:rPr lang="zh-CN" altLang="en-US" sz="2800"/>
              <a:t>作用，可能会引起森林火灾.    </a:t>
            </a:r>
            <a:endParaRPr lang="zh-CN" altLang="en-US" sz="2800"/>
          </a:p>
        </p:txBody>
      </p:sp>
      <p:sp>
        <p:nvSpPr>
          <p:cNvPr id="7" name="文本框 6"/>
          <p:cNvSpPr txBox="1"/>
          <p:nvPr/>
        </p:nvSpPr>
        <p:spPr>
          <a:xfrm>
            <a:off x="3352165" y="3039110"/>
            <a:ext cx="14478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凸透镜</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801485" y="355981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会聚</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88110"/>
            <a:ext cx="7996555" cy="2158365"/>
          </a:xfrm>
          <a:prstGeom prst="rect">
            <a:avLst/>
          </a:prstGeom>
          <a:noFill/>
        </p:spPr>
        <p:txBody>
          <a:bodyPr wrap="square" rtlCol="0" anchor="t">
            <a:spAutoFit/>
          </a:bodyPr>
          <a:p>
            <a:pPr algn="just">
              <a:lnSpc>
                <a:spcPct val="120000"/>
              </a:lnSpc>
            </a:pPr>
            <a:r>
              <a:rPr lang="zh-CN" altLang="en-US" sz="2800"/>
              <a:t>4. （2019·遂宁）如图13所示，OA是光源S发出的一条经平面镜反射后的反射光线，反射光线OA经过了凸透镜焦点F. 请作出OA的入射光线和经凸透镜折射后的折射光线. </a:t>
            </a:r>
            <a:endParaRPr lang="zh-CN" altLang="en-US" sz="2800"/>
          </a:p>
        </p:txBody>
      </p:sp>
      <p:pic>
        <p:nvPicPr>
          <p:cNvPr id="5" name="图片 4"/>
          <p:cNvPicPr>
            <a:picLocks noChangeAspect="1"/>
          </p:cNvPicPr>
          <p:nvPr/>
        </p:nvPicPr>
        <p:blipFill>
          <a:blip r:embed="rId1"/>
          <a:stretch>
            <a:fillRect/>
          </a:stretch>
        </p:blipFill>
        <p:spPr>
          <a:xfrm>
            <a:off x="1814195" y="3750310"/>
            <a:ext cx="5515610" cy="2252980"/>
          </a:xfrm>
          <a:prstGeom prst="rect">
            <a:avLst/>
          </a:prstGeom>
        </p:spPr>
      </p:pic>
      <p:pic>
        <p:nvPicPr>
          <p:cNvPr id="9" name="图片 8"/>
          <p:cNvPicPr>
            <a:picLocks noChangeAspect="1"/>
          </p:cNvPicPr>
          <p:nvPr/>
        </p:nvPicPr>
        <p:blipFill>
          <a:blip r:embed="rId2"/>
          <a:stretch>
            <a:fillRect/>
          </a:stretch>
        </p:blipFill>
        <p:spPr>
          <a:xfrm>
            <a:off x="1848485" y="3750310"/>
            <a:ext cx="5446395" cy="2422525"/>
          </a:xfrm>
          <a:prstGeom prst="rect">
            <a:avLst/>
          </a:prstGeom>
        </p:spPr>
      </p:pic>
      <p:sp>
        <p:nvSpPr>
          <p:cNvPr id="8" name="文本框 7"/>
          <p:cNvSpPr txBox="1"/>
          <p:nvPr/>
        </p:nvSpPr>
        <p:spPr>
          <a:xfrm>
            <a:off x="748665" y="3546475"/>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90395"/>
            <a:ext cx="7996555" cy="3709035"/>
          </a:xfrm>
          <a:prstGeom prst="rect">
            <a:avLst/>
          </a:prstGeom>
          <a:noFill/>
        </p:spPr>
        <p:txBody>
          <a:bodyPr wrap="square" rtlCol="0" anchor="t">
            <a:spAutoFit/>
          </a:bodyPr>
          <a:p>
            <a:pPr algn="just">
              <a:lnSpc>
                <a:spcPct val="120000"/>
              </a:lnSpc>
            </a:pPr>
            <a:r>
              <a:rPr lang="zh-CN" altLang="en-US" sz="2800"/>
              <a:t>5. （2015·广东）用焦距10cm的凸透镜做“探究凸透镜成像规律”的实验，如图14所示. （凸透镜的位置固定不动）</a:t>
            </a:r>
            <a:endParaRPr lang="zh-CN" altLang="en-US" sz="2800"/>
          </a:p>
          <a:p>
            <a:pPr algn="just">
              <a:lnSpc>
                <a:spcPct val="120000"/>
              </a:lnSpc>
            </a:pPr>
            <a:r>
              <a:rPr lang="zh-CN" altLang="en-US" sz="2800"/>
              <a:t>（1）为了便于观察实验现象，实验环境应该</a:t>
            </a:r>
            <a:r>
              <a:rPr lang="zh-CN" altLang="en-US" sz="2800" u="sng"/>
              <a:t>          </a:t>
            </a:r>
            <a:r>
              <a:rPr lang="en-US" altLang="zh-CN" sz="2800">
                <a:solidFill>
                  <a:schemeClr val="bg1"/>
                </a:solidFill>
              </a:rPr>
              <a:t>.</a:t>
            </a:r>
            <a:endParaRPr lang="en-US" altLang="zh-CN" sz="2800"/>
          </a:p>
          <a:p>
            <a:pPr algn="just">
              <a:lnSpc>
                <a:spcPct val="120000"/>
              </a:lnSpc>
            </a:pPr>
            <a:r>
              <a:rPr lang="zh-CN" altLang="en-US" sz="2800"/>
              <a:t>（选填“较亮”或“较暗”）一些，此实验过程中蜡烛燃烧后逐渐变短，则光屏上烛焰的像也将逐渐向</a:t>
            </a:r>
            <a:r>
              <a:rPr lang="zh-CN" altLang="en-US" sz="2800" u="sng"/>
              <a:t>             </a:t>
            </a:r>
            <a:r>
              <a:rPr lang="zh-CN" altLang="en-US" sz="2800"/>
              <a:t>移动. </a:t>
            </a:r>
            <a:endParaRPr lang="zh-CN" altLang="en-US" sz="2800"/>
          </a:p>
        </p:txBody>
      </p:sp>
      <p:sp>
        <p:nvSpPr>
          <p:cNvPr id="6" name="文本框 5"/>
          <p:cNvSpPr txBox="1"/>
          <p:nvPr/>
        </p:nvSpPr>
        <p:spPr>
          <a:xfrm>
            <a:off x="7509510" y="348361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较暗</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54521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探究凸透镜的成像规律</a:t>
            </a:r>
            <a:endParaRPr lang="zh-CN" altLang="en-US" sz="2800" b="1">
              <a:sym typeface="+mn-ea"/>
            </a:endParaRPr>
          </a:p>
        </p:txBody>
      </p:sp>
      <p:sp>
        <p:nvSpPr>
          <p:cNvPr id="3" name="文本框 2"/>
          <p:cNvSpPr txBox="1"/>
          <p:nvPr/>
        </p:nvSpPr>
        <p:spPr>
          <a:xfrm>
            <a:off x="1701800" y="498221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上</a:t>
            </a:r>
            <a:endParaRPr lang="en-US" altLang="zh-CN" sz="2800" b="1" dirty="0">
              <a:solidFill>
                <a:srgbClr val="FF0000"/>
              </a:solidFill>
              <a:latin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3895090" y="4982210"/>
            <a:ext cx="3896360" cy="155003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386840" y="2157095"/>
            <a:ext cx="6370320" cy="3304540"/>
          </a:xfrm>
          <a:prstGeom prst="rect">
            <a:avLst/>
          </a:prstGeom>
        </p:spPr>
      </p:pic>
      <p:sp>
        <p:nvSpPr>
          <p:cNvPr id="2" name="文本框 1"/>
          <p:cNvSpPr txBox="1"/>
          <p:nvPr/>
        </p:nvSpPr>
        <p:spPr>
          <a:xfrm>
            <a:off x="456565" y="1172845"/>
            <a:ext cx="8230870" cy="1038860"/>
          </a:xfrm>
          <a:prstGeom prst="rect">
            <a:avLst/>
          </a:prstGeom>
          <a:noFill/>
        </p:spPr>
        <p:txBody>
          <a:bodyPr wrap="square" rtlCol="0" anchor="t">
            <a:spAutoFit/>
          </a:bodyPr>
          <a:p>
            <a:pPr algn="just">
              <a:lnSpc>
                <a:spcPct val="110000"/>
              </a:lnSpc>
            </a:pPr>
            <a:r>
              <a:rPr lang="zh-CN" altLang="en-US" sz="2800"/>
              <a:t>（2）记录实验数据如下表，请将所缺的实验数据和像的性质补充完整. </a:t>
            </a:r>
            <a:endParaRPr lang="zh-CN" altLang="en-US" sz="2800"/>
          </a:p>
        </p:txBody>
      </p:sp>
      <p:sp>
        <p:nvSpPr>
          <p:cNvPr id="7" name="文本框 6"/>
          <p:cNvSpPr txBox="1"/>
          <p:nvPr/>
        </p:nvSpPr>
        <p:spPr>
          <a:xfrm>
            <a:off x="4890135" y="3216275"/>
            <a:ext cx="3441065" cy="398780"/>
          </a:xfrm>
          <a:prstGeom prst="rect">
            <a:avLst/>
          </a:prstGeom>
          <a:noFill/>
        </p:spPr>
        <p:txBody>
          <a:bodyPr wrap="square" rtlCol="0" anchor="t">
            <a:spAutoFit/>
          </a:bodyPr>
          <a:p>
            <a:pPr algn="ctr"/>
            <a:r>
              <a:rPr lang="en-US" altLang="zh-CN" sz="2000" b="1" dirty="0">
                <a:solidFill>
                  <a:srgbClr val="FF0000"/>
                </a:solidFill>
                <a:latin typeface="Times New Roman" panose="02020603050405020304" pitchFamily="18" charset="0"/>
              </a:rPr>
              <a:t> 倒立、缩小的实像</a:t>
            </a:r>
            <a:endParaRPr lang="en-US" altLang="zh-CN" sz="2000" b="1" dirty="0">
              <a:solidFill>
                <a:srgbClr val="FF0000"/>
              </a:solidFill>
              <a:latin typeface="Times New Roman" panose="02020603050405020304" pitchFamily="18" charset="0"/>
            </a:endParaRPr>
          </a:p>
        </p:txBody>
      </p:sp>
      <p:sp>
        <p:nvSpPr>
          <p:cNvPr id="4" name="文本框 3"/>
          <p:cNvSpPr txBox="1"/>
          <p:nvPr/>
        </p:nvSpPr>
        <p:spPr>
          <a:xfrm>
            <a:off x="2743835" y="4304665"/>
            <a:ext cx="3441065" cy="398780"/>
          </a:xfrm>
          <a:prstGeom prst="rect">
            <a:avLst/>
          </a:prstGeom>
          <a:noFill/>
        </p:spPr>
        <p:txBody>
          <a:bodyPr wrap="square" rtlCol="0" anchor="t">
            <a:spAutoFit/>
          </a:bodyPr>
          <a:p>
            <a:pPr algn="ctr"/>
            <a:r>
              <a:rPr lang="en-US" altLang="zh-CN" sz="2000" b="1" dirty="0">
                <a:solidFill>
                  <a:srgbClr val="FF0000"/>
                </a:solidFill>
                <a:latin typeface="Times New Roman" panose="02020603050405020304" pitchFamily="18" charset="0"/>
              </a:rPr>
              <a:t> 30 </a:t>
            </a:r>
            <a:endParaRPr lang="en-US" altLang="zh-CN" sz="2000" b="1" dirty="0">
              <a:solidFill>
                <a:srgbClr val="FF0000"/>
              </a:solidFill>
              <a:latin typeface="Times New Roman" panose="02020603050405020304" pitchFamily="18" charset="0"/>
            </a:endParaRPr>
          </a:p>
        </p:txBody>
      </p:sp>
      <p:sp>
        <p:nvSpPr>
          <p:cNvPr id="5" name="文本框 4"/>
          <p:cNvSpPr txBox="1"/>
          <p:nvPr/>
        </p:nvSpPr>
        <p:spPr>
          <a:xfrm>
            <a:off x="440055" y="5389880"/>
            <a:ext cx="8230870" cy="1038860"/>
          </a:xfrm>
          <a:prstGeom prst="rect">
            <a:avLst/>
          </a:prstGeom>
          <a:noFill/>
        </p:spPr>
        <p:txBody>
          <a:bodyPr wrap="square" rtlCol="0" anchor="t">
            <a:spAutoFit/>
          </a:bodyPr>
          <a:p>
            <a:pPr algn="just">
              <a:lnSpc>
                <a:spcPct val="110000"/>
              </a:lnSpc>
            </a:pPr>
            <a:r>
              <a:rPr lang="zh-CN" altLang="en-US" sz="2800"/>
              <a:t>请根据实验序号4的成像规律，写出在生活中的一个应用③</a:t>
            </a:r>
            <a:r>
              <a:rPr lang="zh-CN" altLang="en-US" sz="2800" u="sng"/>
              <a:t>     　    　</a:t>
            </a:r>
            <a:r>
              <a:rPr lang="zh-CN" altLang="en-US" sz="2800"/>
              <a:t>. </a:t>
            </a:r>
            <a:endParaRPr lang="zh-CN" altLang="en-US" sz="2800"/>
          </a:p>
        </p:txBody>
      </p:sp>
      <p:sp>
        <p:nvSpPr>
          <p:cNvPr id="6" name="文本框 5"/>
          <p:cNvSpPr txBox="1"/>
          <p:nvPr/>
        </p:nvSpPr>
        <p:spPr>
          <a:xfrm>
            <a:off x="673735" y="5928360"/>
            <a:ext cx="3441065" cy="460375"/>
          </a:xfrm>
          <a:prstGeom prst="rect">
            <a:avLst/>
          </a:prstGeom>
          <a:noFill/>
        </p:spPr>
        <p:txBody>
          <a:bodyPr wrap="square" rtlCol="0" anchor="t">
            <a:spAutoFit/>
          </a:bodyPr>
          <a:p>
            <a:pPr algn="ctr"/>
            <a:r>
              <a:rPr lang="en-US" altLang="zh-CN" sz="2400" b="1" dirty="0">
                <a:solidFill>
                  <a:srgbClr val="FF0000"/>
                </a:solidFill>
                <a:latin typeface="Times New Roman" panose="02020603050405020304" pitchFamily="18" charset="0"/>
              </a:rPr>
              <a:t> 放大镜</a:t>
            </a:r>
            <a:endParaRPr lang="en-US" altLang="zh-CN" sz="24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6" grpId="0"/>
      <p:bldP spid="6"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244600"/>
            <a:ext cx="7996555" cy="5259070"/>
          </a:xfrm>
          <a:prstGeom prst="rect">
            <a:avLst/>
          </a:prstGeom>
          <a:noFill/>
        </p:spPr>
        <p:txBody>
          <a:bodyPr wrap="square" rtlCol="0" anchor="t">
            <a:spAutoFit/>
          </a:bodyPr>
          <a:p>
            <a:pPr algn="just">
              <a:lnSpc>
                <a:spcPct val="120000"/>
              </a:lnSpc>
            </a:pPr>
            <a:r>
              <a:rPr lang="zh-CN" altLang="en-US" sz="2800"/>
              <a:t>（3）若已在光屏上成清晰的像，此时用遮光布遮住凸透镜的下小半部分，则所成的烛焰的像为</a:t>
            </a:r>
            <a:r>
              <a:rPr lang="zh-CN" altLang="en-US" sz="2800" u="sng"/>
              <a:t>        </a:t>
            </a:r>
            <a:r>
              <a:rPr lang="en-US" altLang="zh-CN" sz="2800">
                <a:solidFill>
                  <a:schemeClr val="bg1"/>
                </a:solidFill>
              </a:rPr>
              <a:t>.</a:t>
            </a:r>
            <a:endParaRPr lang="en-US" altLang="zh-CN" sz="2800"/>
          </a:p>
          <a:p>
            <a:pPr algn="just">
              <a:lnSpc>
                <a:spcPct val="120000"/>
              </a:lnSpc>
            </a:pPr>
            <a:r>
              <a:rPr lang="zh-CN" altLang="en-US" sz="2800" u="sng"/>
              <a:t>                                           </a:t>
            </a:r>
            <a:r>
              <a:rPr lang="zh-CN" altLang="en-US" sz="2800"/>
              <a:t>（选填“不完整的像”“亮度相同的完整像”或“亮度稍暗的完整的像”）. </a:t>
            </a:r>
            <a:endParaRPr lang="zh-CN" altLang="en-US" sz="2800"/>
          </a:p>
          <a:p>
            <a:pPr algn="just">
              <a:lnSpc>
                <a:spcPct val="120000"/>
              </a:lnSpc>
            </a:pPr>
            <a:r>
              <a:rPr lang="zh-CN" altLang="en-US" sz="2800"/>
              <a:t>（4）晓红在早上9∶00利用太阳光进行观察凸透镜焦点的活动. 她将凸透镜与水平地面平行放置，调节凸透镜到地面的距离，直至地面上出现一个最小的亮点，她认为此点就是凸透镜的焦点. 你认为她这种活动过程存在的问题是</a:t>
            </a:r>
            <a:r>
              <a:rPr lang="zh-CN" altLang="en-US" sz="2800" u="sng"/>
              <a:t>                                  </a:t>
            </a:r>
            <a:r>
              <a:rPr lang="en-US" altLang="zh-CN" sz="2800">
                <a:solidFill>
                  <a:schemeClr val="bg1"/>
                </a:solidFill>
              </a:rPr>
              <a:t>.</a:t>
            </a:r>
            <a:r>
              <a:rPr lang="zh-CN" altLang="en-US" sz="2800"/>
              <a:t>     </a:t>
            </a:r>
            <a:r>
              <a:rPr lang="zh-CN" altLang="en-US" sz="2800" u="sng"/>
              <a:t>　                                                     </a:t>
            </a:r>
            <a:r>
              <a:rPr lang="zh-CN" altLang="en-US" sz="2800"/>
              <a:t>.</a:t>
            </a:r>
            <a:endParaRPr lang="zh-CN" altLang="en-US" sz="2800"/>
          </a:p>
        </p:txBody>
      </p:sp>
      <p:sp>
        <p:nvSpPr>
          <p:cNvPr id="7" name="文本框 6"/>
          <p:cNvSpPr txBox="1"/>
          <p:nvPr/>
        </p:nvSpPr>
        <p:spPr>
          <a:xfrm>
            <a:off x="574040" y="1730375"/>
            <a:ext cx="8112125" cy="1124585"/>
          </a:xfrm>
          <a:prstGeom prst="rect">
            <a:avLst/>
          </a:prstGeom>
          <a:noFill/>
        </p:spPr>
        <p:txBody>
          <a:bodyPr wrap="square" rtlCol="0" anchor="t">
            <a:spAutoFit/>
          </a:bodyPr>
          <a:p>
            <a:pPr algn="l">
              <a:lnSpc>
                <a:spcPct val="120000"/>
              </a:lnSpc>
            </a:pPr>
            <a:r>
              <a:rPr lang="en-US" altLang="zh-CN" sz="2800" b="1" dirty="0">
                <a:solidFill>
                  <a:srgbClr val="FF0000"/>
                </a:solidFill>
                <a:latin typeface="Times New Roman" panose="02020603050405020304" pitchFamily="18" charset="0"/>
              </a:rPr>
              <a:t>                                                                                亮度稍暗的完整的像</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74040" y="5350510"/>
            <a:ext cx="787019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凸透镜没有正对太阳光放置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4537710" y="5221605"/>
            <a:ext cx="3475355" cy="1401445"/>
          </a:xfrm>
          <a:prstGeom prst="rect">
            <a:avLst/>
          </a:prstGeom>
        </p:spPr>
      </p:pic>
      <p:sp>
        <p:nvSpPr>
          <p:cNvPr id="2" name="文本框 1"/>
          <p:cNvSpPr txBox="1"/>
          <p:nvPr/>
        </p:nvSpPr>
        <p:spPr>
          <a:xfrm>
            <a:off x="573723" y="1244600"/>
            <a:ext cx="7996555" cy="4742815"/>
          </a:xfrm>
          <a:prstGeom prst="rect">
            <a:avLst/>
          </a:prstGeom>
          <a:noFill/>
        </p:spPr>
        <p:txBody>
          <a:bodyPr wrap="square" rtlCol="0" anchor="t">
            <a:spAutoFit/>
          </a:bodyPr>
          <a:p>
            <a:pPr algn="just">
              <a:lnSpc>
                <a:spcPct val="120000"/>
              </a:lnSpc>
            </a:pPr>
            <a:r>
              <a:rPr lang="zh-CN" altLang="en-US" sz="2800"/>
              <a:t>6. （2017·广东）如图15所示，小李用点燃的蜡烛、凸透镜和光屏进行“探究凸透镜成像规律”的实验，凸透镜的焦距为12cm.</a:t>
            </a:r>
            <a:endParaRPr lang="zh-CN" altLang="en-US" sz="2800"/>
          </a:p>
          <a:p>
            <a:pPr algn="just">
              <a:lnSpc>
                <a:spcPct val="120000"/>
              </a:lnSpc>
            </a:pPr>
            <a:r>
              <a:rPr lang="zh-CN" altLang="en-US" sz="2800"/>
              <a:t>（1）蜡烛和凸透镜的位置不变，要使光屏承接到一个倒立、</a:t>
            </a:r>
            <a:r>
              <a:rPr lang="zh-CN" altLang="en-US" sz="2800" u="sng"/>
              <a:t>     　       </a:t>
            </a:r>
            <a:r>
              <a:rPr lang="zh-CN" altLang="en-US" sz="2800"/>
              <a:t>清晰的实像，具体的操作是：首先将光屏向右移动，</a:t>
            </a:r>
            <a:r>
              <a:rPr lang="zh-CN" altLang="en-US" sz="2800" u="sng"/>
              <a:t>         　　　　　　        </a:t>
            </a:r>
            <a:r>
              <a:rPr lang="zh-CN" altLang="en-US" sz="2800"/>
              <a:t>，直到找到最清晰的像． 日常生活中</a:t>
            </a:r>
            <a:r>
              <a:rPr lang="zh-CN" altLang="en-US" sz="2800" u="sng"/>
              <a:t>              　      </a:t>
            </a:r>
            <a:r>
              <a:rPr lang="zh-CN" altLang="en-US" sz="2800"/>
              <a:t>（选填“照相机”“投影仪”或“放大镜”）就是利用这一原理制成的. </a:t>
            </a:r>
            <a:endParaRPr lang="zh-CN" altLang="en-US" sz="2800"/>
          </a:p>
        </p:txBody>
      </p:sp>
      <p:sp>
        <p:nvSpPr>
          <p:cNvPr id="7" name="文本框 6"/>
          <p:cNvSpPr txBox="1"/>
          <p:nvPr/>
        </p:nvSpPr>
        <p:spPr>
          <a:xfrm>
            <a:off x="2642235" y="335534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放大</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4180840" y="3855720"/>
            <a:ext cx="356743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注意观察光屏上的像</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5949950" y="4355465"/>
            <a:ext cx="142811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投影仪</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17345"/>
            <a:ext cx="7996555" cy="3192145"/>
          </a:xfrm>
          <a:prstGeom prst="rect">
            <a:avLst/>
          </a:prstGeom>
          <a:noFill/>
        </p:spPr>
        <p:txBody>
          <a:bodyPr wrap="square" rtlCol="0" anchor="t">
            <a:spAutoFit/>
          </a:bodyPr>
          <a:p>
            <a:pPr algn="just">
              <a:lnSpc>
                <a:spcPct val="120000"/>
              </a:lnSpc>
            </a:pPr>
            <a:r>
              <a:rPr lang="zh-CN" altLang="en-US" sz="2800"/>
              <a:t>（2）当蜡烛燃烧一段时间后会变短，烛焰的像会往</a:t>
            </a:r>
            <a:r>
              <a:rPr lang="zh-CN" altLang="en-US" sz="2800" u="sng"/>
              <a:t>                    </a:t>
            </a:r>
            <a:r>
              <a:rPr lang="zh-CN" altLang="en-US" sz="2800"/>
              <a:t>偏离光屏中心. </a:t>
            </a:r>
            <a:endParaRPr lang="zh-CN" altLang="en-US" sz="2800"/>
          </a:p>
          <a:p>
            <a:pPr algn="just">
              <a:lnSpc>
                <a:spcPct val="120000"/>
              </a:lnSpc>
            </a:pPr>
            <a:r>
              <a:rPr lang="zh-CN" altLang="en-US" sz="2800"/>
              <a:t>（3）请你指出用烛焰作为发光物体完成“探究凸透镜成像规律”实验存在的两点不足之处：</a:t>
            </a:r>
            <a:endParaRPr lang="zh-CN" altLang="en-US" sz="2800"/>
          </a:p>
          <a:p>
            <a:pPr algn="just">
              <a:lnSpc>
                <a:spcPct val="120000"/>
              </a:lnSpc>
            </a:pPr>
            <a:r>
              <a:rPr lang="zh-CN" altLang="en-US" sz="2800"/>
              <a:t>①</a:t>
            </a:r>
            <a:r>
              <a:rPr lang="zh-CN" altLang="en-US" sz="2800" u="sng"/>
              <a:t>   </a:t>
            </a:r>
            <a:r>
              <a:rPr lang="zh-CN" altLang="en-US" sz="2800" u="sng"/>
              <a:t>                                                                                         </a:t>
            </a:r>
            <a:r>
              <a:rPr lang="zh-CN" altLang="en-US" sz="2800"/>
              <a:t>；</a:t>
            </a:r>
            <a:endParaRPr lang="zh-CN" altLang="en-US" sz="2800"/>
          </a:p>
          <a:p>
            <a:pPr algn="just">
              <a:lnSpc>
                <a:spcPct val="120000"/>
              </a:lnSpc>
            </a:pPr>
            <a:r>
              <a:rPr lang="zh-CN" altLang="en-US" sz="2800"/>
              <a:t>②</a:t>
            </a:r>
            <a:r>
              <a:rPr lang="zh-CN" altLang="en-US" sz="2800" u="sng"/>
              <a:t>     　                                                                                   </a:t>
            </a:r>
            <a:r>
              <a:rPr lang="zh-CN" altLang="en-US" sz="2800"/>
              <a:t>.</a:t>
            </a:r>
            <a:endParaRPr lang="zh-CN" altLang="en-US" sz="2800"/>
          </a:p>
        </p:txBody>
      </p:sp>
      <p:sp>
        <p:nvSpPr>
          <p:cNvPr id="3" name="文本框 2"/>
          <p:cNvSpPr txBox="1"/>
          <p:nvPr/>
        </p:nvSpPr>
        <p:spPr>
          <a:xfrm>
            <a:off x="494665" y="2169160"/>
            <a:ext cx="252222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上</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851535" y="3733165"/>
            <a:ext cx="74828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无法判断烛焰所成的实像是否与烛焰左右相反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928370" y="4215765"/>
            <a:ext cx="7315835"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烛焰在有风的时候会晃动</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575945" y="4665980"/>
            <a:ext cx="7315835" cy="151257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③不易比较像与物的大小关系   </a:t>
            </a:r>
            <a:endParaRPr lang="en-US" altLang="zh-CN" sz="2800" b="1" dirty="0">
              <a:solidFill>
                <a:srgbClr val="FF0000"/>
              </a:solidFill>
              <a:latin typeface="Times New Roman" panose="02020603050405020304" pitchFamily="18" charset="0"/>
            </a:endParaRPr>
          </a:p>
          <a:p>
            <a:pPr algn="l">
              <a:lnSpc>
                <a:spcPct val="110000"/>
              </a:lnSpc>
            </a:pPr>
            <a:r>
              <a:rPr lang="en-US" altLang="zh-CN" sz="2800" b="1" dirty="0">
                <a:solidFill>
                  <a:srgbClr val="FF0000"/>
                </a:solidFill>
                <a:latin typeface="Times New Roman" panose="02020603050405020304" pitchFamily="18" charset="0"/>
              </a:rPr>
              <a:t>④蜡烛燃烧会变短，像偏离光屏中心  </a:t>
            </a:r>
            <a:endParaRPr lang="en-US" altLang="zh-CN" sz="2800" b="1" dirty="0">
              <a:solidFill>
                <a:srgbClr val="FF0000"/>
              </a:solidFill>
              <a:latin typeface="Times New Roman" panose="02020603050405020304" pitchFamily="18" charset="0"/>
            </a:endParaRPr>
          </a:p>
          <a:p>
            <a:pPr algn="l">
              <a:lnSpc>
                <a:spcPct val="110000"/>
              </a:lnSpc>
            </a:pPr>
            <a:r>
              <a:rPr lang="en-US" altLang="zh-CN" sz="2800" b="1" dirty="0">
                <a:solidFill>
                  <a:srgbClr val="FF0000"/>
                </a:solidFill>
                <a:latin typeface="Times New Roman" panose="02020603050405020304" pitchFamily="18" charset="0"/>
              </a:rPr>
              <a:t>⑤烛焰（或蜡烛）亮度不大（任答2点）</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9" grpId="0"/>
      <p:bldP spid="9"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3858895" y="4476115"/>
            <a:ext cx="4323080" cy="1995170"/>
          </a:xfrm>
          <a:prstGeom prst="rect">
            <a:avLst/>
          </a:prstGeom>
        </p:spPr>
      </p:pic>
      <p:sp>
        <p:nvSpPr>
          <p:cNvPr id="2" name="文本框 1"/>
          <p:cNvSpPr txBox="1"/>
          <p:nvPr/>
        </p:nvSpPr>
        <p:spPr>
          <a:xfrm>
            <a:off x="573723" y="1172845"/>
            <a:ext cx="7996555" cy="3881755"/>
          </a:xfrm>
          <a:prstGeom prst="rect">
            <a:avLst/>
          </a:prstGeom>
          <a:noFill/>
        </p:spPr>
        <p:txBody>
          <a:bodyPr wrap="square" rtlCol="0" anchor="t">
            <a:spAutoFit/>
          </a:bodyPr>
          <a:p>
            <a:pPr algn="just">
              <a:lnSpc>
                <a:spcPct val="110000"/>
              </a:lnSpc>
            </a:pPr>
            <a:r>
              <a:rPr lang="zh-CN" altLang="en-US" sz="2800"/>
              <a:t>7. （2019·广东）小明在用蜡烛作为光源完成“探究凸透镜成像的规律”实验后，发现蜡烛火焰飘忽不定，像与物对比难判定等问题，小明和老师、同学一起对实验装置进行了一系列创新. 创新点如图16所示：光具座上凸透镜所在位置为零刻度，数值向左、向右依次增大；在标有均匀格子的面板上制作字母“A”状LED灯替代蜡烛；光屏上标有同样的均匀格子. </a:t>
            </a:r>
            <a:endParaRPr lang="zh-CN" altLang="en-US" sz="2800"/>
          </a:p>
        </p:txBody>
      </p:sp>
    </p:spTree>
  </p:cSld>
  <p:clrMapOvr>
    <a:masterClrMapping/>
  </p:clrMapOvr>
  <p:transition>
    <p:push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3858895" y="3973830"/>
            <a:ext cx="4323080" cy="1995170"/>
          </a:xfrm>
          <a:prstGeom prst="rect">
            <a:avLst/>
          </a:prstGeom>
        </p:spPr>
      </p:pic>
      <p:sp>
        <p:nvSpPr>
          <p:cNvPr id="2" name="文本框 1"/>
          <p:cNvSpPr txBox="1"/>
          <p:nvPr/>
        </p:nvSpPr>
        <p:spPr>
          <a:xfrm>
            <a:off x="573723" y="1818640"/>
            <a:ext cx="7996555" cy="1986280"/>
          </a:xfrm>
          <a:prstGeom prst="rect">
            <a:avLst/>
          </a:prstGeom>
          <a:noFill/>
        </p:spPr>
        <p:txBody>
          <a:bodyPr wrap="square" rtlCol="0" anchor="t">
            <a:spAutoFit/>
          </a:bodyPr>
          <a:p>
            <a:pPr algn="just">
              <a:lnSpc>
                <a:spcPct val="110000"/>
              </a:lnSpc>
            </a:pPr>
            <a:r>
              <a:rPr lang="zh-CN" altLang="en-US" sz="2800"/>
              <a:t>（1）请分析创新后实验装置的优点：</a:t>
            </a:r>
            <a:endParaRPr lang="zh-CN" altLang="en-US" sz="2800"/>
          </a:p>
          <a:p>
            <a:pPr algn="just">
              <a:lnSpc>
                <a:spcPct val="110000"/>
              </a:lnSpc>
            </a:pPr>
            <a:r>
              <a:rPr lang="zh-CN" altLang="en-US" sz="2800"/>
              <a:t>①可以直接读出物距以及</a:t>
            </a:r>
            <a:r>
              <a:rPr lang="zh-CN" altLang="en-US" sz="2800" u="sng"/>
              <a:t>     　       </a:t>
            </a:r>
            <a:r>
              <a:rPr lang="zh-CN" altLang="en-US" sz="2800"/>
              <a:t>；</a:t>
            </a:r>
            <a:endParaRPr lang="zh-CN" altLang="en-US" sz="2800"/>
          </a:p>
          <a:p>
            <a:pPr algn="just">
              <a:lnSpc>
                <a:spcPct val="110000"/>
              </a:lnSpc>
            </a:pPr>
            <a:r>
              <a:rPr lang="zh-CN" altLang="en-US" sz="2800"/>
              <a:t>②光屏上成像更清晰、</a:t>
            </a:r>
            <a:r>
              <a:rPr lang="zh-CN" altLang="en-US" sz="2800" u="sng"/>
              <a:t>     　       </a:t>
            </a:r>
            <a:r>
              <a:rPr lang="zh-CN" altLang="en-US" sz="2800"/>
              <a:t>；</a:t>
            </a:r>
            <a:endParaRPr lang="zh-CN" altLang="en-US" sz="2800"/>
          </a:p>
          <a:p>
            <a:pPr algn="just">
              <a:lnSpc>
                <a:spcPct val="110000"/>
              </a:lnSpc>
            </a:pPr>
            <a:r>
              <a:rPr lang="zh-CN" altLang="en-US" sz="2800"/>
              <a:t>③从光屏上可以准确得出像与物的</a:t>
            </a:r>
            <a:r>
              <a:rPr lang="zh-CN" altLang="en-US" sz="2800" u="sng"/>
              <a:t>           </a:t>
            </a:r>
            <a:r>
              <a:rPr lang="zh-CN" altLang="en-US" sz="2800"/>
              <a:t>关系.</a:t>
            </a:r>
            <a:endParaRPr lang="zh-CN" altLang="en-US" sz="2800"/>
          </a:p>
        </p:txBody>
      </p:sp>
      <p:sp>
        <p:nvSpPr>
          <p:cNvPr id="7" name="文本框 6"/>
          <p:cNvSpPr txBox="1"/>
          <p:nvPr/>
        </p:nvSpPr>
        <p:spPr>
          <a:xfrm>
            <a:off x="4411345" y="2304415"/>
            <a:ext cx="16287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像距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4001135" y="2766060"/>
            <a:ext cx="16287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稳定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585460" y="3211195"/>
            <a:ext cx="16287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大小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174240" y="5129530"/>
            <a:ext cx="6391910" cy="1591945"/>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298700"/>
            <a:ext cx="7895590" cy="3408045"/>
          </a:xfrm>
          <a:prstGeom prst="rect">
            <a:avLst/>
          </a:prstGeom>
          <a:noFill/>
        </p:spPr>
        <p:txBody>
          <a:bodyPr wrap="square" rtlCol="0" anchor="t">
            <a:spAutoFit/>
          </a:bodyPr>
          <a:p>
            <a:pPr>
              <a:lnSpc>
                <a:spcPct val="110000"/>
              </a:lnSpc>
            </a:pPr>
            <a:r>
              <a:rPr lang="zh-CN" altLang="en-US" sz="2800" b="1"/>
              <a:t>1. 光学原理</a:t>
            </a:r>
            <a:r>
              <a:rPr lang="zh-CN" altLang="en-US" sz="2800"/>
              <a:t>：</a:t>
            </a:r>
            <a:r>
              <a:rPr lang="zh-CN" altLang="en-US" sz="2800" u="sng"/>
              <a:t>                         </a:t>
            </a:r>
            <a:r>
              <a:rPr lang="zh-CN" altLang="en-US" sz="2800"/>
              <a:t>. </a:t>
            </a:r>
            <a:endParaRPr lang="zh-CN" altLang="en-US" sz="2800"/>
          </a:p>
          <a:p>
            <a:pPr>
              <a:lnSpc>
                <a:spcPct val="110000"/>
              </a:lnSpc>
            </a:pPr>
            <a:r>
              <a:rPr lang="zh-CN" altLang="en-US" sz="2800"/>
              <a:t>2. （1）凸透镜：中间</a:t>
            </a:r>
            <a:r>
              <a:rPr lang="zh-CN" altLang="en-US" sz="2800" u="sng"/>
              <a:t>　   　</a:t>
            </a:r>
            <a:r>
              <a:rPr lang="zh-CN" altLang="en-US" sz="2800"/>
              <a:t>边缘</a:t>
            </a:r>
            <a:r>
              <a:rPr lang="zh-CN" altLang="en-US" sz="2800" u="sng"/>
              <a:t>     　</a:t>
            </a:r>
            <a:r>
              <a:rPr lang="zh-CN" altLang="en-US" sz="2800"/>
              <a:t>的透镜叫凸透镜，它对光线有</a:t>
            </a:r>
            <a:r>
              <a:rPr lang="zh-CN" altLang="en-US" sz="2800" u="sng"/>
              <a:t>　         　</a:t>
            </a:r>
            <a:r>
              <a:rPr lang="zh-CN" altLang="en-US" sz="2800"/>
              <a:t>作用. 应用：照相机、投影仪、放大镜等. 如图1</a:t>
            </a:r>
            <a:r>
              <a:rPr lang="zh-CN" altLang="en-US" sz="2800" u="sng"/>
              <a:t>　        </a:t>
            </a:r>
            <a:r>
              <a:rPr lang="zh-CN" altLang="en-US" sz="2800"/>
              <a:t>. </a:t>
            </a:r>
            <a:endParaRPr lang="zh-CN" altLang="en-US" sz="2800"/>
          </a:p>
          <a:p>
            <a:pPr>
              <a:lnSpc>
                <a:spcPct val="110000"/>
              </a:lnSpc>
            </a:pPr>
            <a:r>
              <a:rPr lang="zh-CN" altLang="en-US" sz="2800"/>
              <a:t>（2）凹透镜：中间</a:t>
            </a:r>
            <a:r>
              <a:rPr lang="zh-CN" altLang="en-US" sz="2800" u="sng"/>
              <a:t>　   　</a:t>
            </a:r>
            <a:r>
              <a:rPr lang="zh-CN" altLang="en-US" sz="2800"/>
              <a:t>边缘</a:t>
            </a:r>
            <a:r>
              <a:rPr lang="zh-CN" altLang="en-US" sz="2800" u="sng"/>
              <a:t>     　</a:t>
            </a:r>
            <a:r>
              <a:rPr lang="zh-CN" altLang="en-US" sz="2800"/>
              <a:t>的透镜叫凹透镜，它对光线有</a:t>
            </a:r>
            <a:r>
              <a:rPr lang="zh-CN" altLang="en-US" sz="2800" u="sng"/>
              <a:t>　         </a:t>
            </a:r>
            <a:r>
              <a:rPr lang="zh-CN" altLang="en-US" sz="2800"/>
              <a:t>作用. 应用：近视眼镜等. 如图1</a:t>
            </a:r>
            <a:r>
              <a:rPr lang="zh-CN" altLang="en-US" sz="2800" u="sng"/>
              <a:t>      </a:t>
            </a:r>
            <a:r>
              <a:rPr lang="zh-CN" altLang="en-US" sz="2800"/>
              <a:t>.</a:t>
            </a:r>
            <a:endParaRPr lang="zh-CN" altLang="en-US" sz="2800"/>
          </a:p>
        </p:txBody>
      </p:sp>
      <p:sp>
        <p:nvSpPr>
          <p:cNvPr id="13" name="文本框 3"/>
          <p:cNvSpPr txBox="1"/>
          <p:nvPr/>
        </p:nvSpPr>
        <p:spPr>
          <a:xfrm>
            <a:off x="2998470" y="2203450"/>
            <a:ext cx="170751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光的折射</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670560" y="1158240"/>
            <a:ext cx="7895590" cy="1198245"/>
          </a:xfrm>
          <a:prstGeom prst="rect">
            <a:avLst/>
          </a:prstGeom>
          <a:noFill/>
        </p:spPr>
        <p:txBody>
          <a:bodyPr wrap="square" rtlCol="0" anchor="t">
            <a:spAutoFit/>
          </a:bodyPr>
          <a:p>
            <a:pPr algn="l">
              <a:lnSpc>
                <a:spcPct val="120000"/>
              </a:lnSpc>
            </a:pPr>
            <a:r>
              <a:rPr lang="zh-CN" altLang="en-US" sz="3200" b="1">
                <a:solidFill>
                  <a:srgbClr val="FF0000"/>
                </a:solidFill>
                <a:sym typeface="+mn-ea"/>
              </a:rPr>
              <a:t>一、 透镜</a:t>
            </a:r>
            <a:r>
              <a:rPr lang="zh-CN" altLang="en-US" sz="2800">
                <a:sym typeface="+mn-ea"/>
              </a:rPr>
              <a:t>（10年8考，2019、2018、2017、2016、2015、2013、2012、2011年考）</a:t>
            </a:r>
            <a:endParaRPr lang="zh-CN" altLang="en-US" sz="2800">
              <a:sym typeface="+mn-ea"/>
            </a:endParaRPr>
          </a:p>
        </p:txBody>
      </p:sp>
      <p:sp>
        <p:nvSpPr>
          <p:cNvPr id="4" name="文本框 3"/>
          <p:cNvSpPr txBox="1"/>
          <p:nvPr/>
        </p:nvSpPr>
        <p:spPr>
          <a:xfrm>
            <a:off x="3925570" y="2691765"/>
            <a:ext cx="12934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厚</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5503545" y="2679065"/>
            <a:ext cx="12934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薄 </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3699510" y="3125470"/>
            <a:ext cx="12934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会聚</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4488815" y="3601720"/>
            <a:ext cx="12934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甲</a:t>
            </a:r>
            <a:endParaRPr lang="en-US" altLang="zh-CN" sz="2800" b="1" dirty="0">
              <a:solidFill>
                <a:srgbClr val="FF0000"/>
              </a:solidFill>
              <a:latin typeface="Times New Roman" panose="02020603050405020304" pitchFamily="18" charset="0"/>
            </a:endParaRPr>
          </a:p>
        </p:txBody>
      </p:sp>
      <p:sp>
        <p:nvSpPr>
          <p:cNvPr id="11" name="文本框 10"/>
          <p:cNvSpPr txBox="1"/>
          <p:nvPr/>
        </p:nvSpPr>
        <p:spPr>
          <a:xfrm>
            <a:off x="3599180" y="4127500"/>
            <a:ext cx="12934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薄 </a:t>
            </a:r>
            <a:endParaRPr lang="en-US" altLang="zh-CN" sz="2800" b="1" dirty="0">
              <a:solidFill>
                <a:srgbClr val="FF0000"/>
              </a:solidFill>
              <a:latin typeface="Times New Roman" panose="02020603050405020304" pitchFamily="18" charset="0"/>
            </a:endParaRPr>
          </a:p>
        </p:txBody>
      </p:sp>
      <p:sp>
        <p:nvSpPr>
          <p:cNvPr id="12" name="文本框 11"/>
          <p:cNvSpPr txBox="1"/>
          <p:nvPr/>
        </p:nvSpPr>
        <p:spPr>
          <a:xfrm>
            <a:off x="5139690" y="4136390"/>
            <a:ext cx="12934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厚</a:t>
            </a:r>
            <a:endParaRPr lang="en-US" altLang="zh-CN" sz="2800" b="1" dirty="0">
              <a:solidFill>
                <a:srgbClr val="FF0000"/>
              </a:solidFill>
              <a:latin typeface="Times New Roman" panose="02020603050405020304" pitchFamily="18" charset="0"/>
            </a:endParaRPr>
          </a:p>
        </p:txBody>
      </p:sp>
      <p:sp>
        <p:nvSpPr>
          <p:cNvPr id="14" name="文本框 13"/>
          <p:cNvSpPr txBox="1"/>
          <p:nvPr/>
        </p:nvSpPr>
        <p:spPr>
          <a:xfrm>
            <a:off x="3195320" y="4599940"/>
            <a:ext cx="12934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发散</a:t>
            </a:r>
            <a:endParaRPr lang="en-US" altLang="zh-CN" sz="2800" b="1" dirty="0">
              <a:solidFill>
                <a:srgbClr val="FF0000"/>
              </a:solidFill>
              <a:latin typeface="Times New Roman" panose="02020603050405020304" pitchFamily="18" charset="0"/>
            </a:endParaRPr>
          </a:p>
        </p:txBody>
      </p:sp>
      <p:sp>
        <p:nvSpPr>
          <p:cNvPr id="16" name="文本框 15"/>
          <p:cNvSpPr txBox="1"/>
          <p:nvPr/>
        </p:nvSpPr>
        <p:spPr>
          <a:xfrm>
            <a:off x="1278890" y="5013325"/>
            <a:ext cx="12934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 乙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4" grpId="0"/>
      <p:bldP spid="4" grpId="1"/>
      <p:bldP spid="6" grpId="0"/>
      <p:bldP spid="6" grpId="1"/>
      <p:bldP spid="7" grpId="0"/>
      <p:bldP spid="7" grpId="1"/>
      <p:bldP spid="9" grpId="0"/>
      <p:bldP spid="9" grpId="1"/>
      <p:bldP spid="11" grpId="0"/>
      <p:bldP spid="11" grpId="1"/>
      <p:bldP spid="12" grpId="0"/>
      <p:bldP spid="12" grpId="1"/>
      <p:bldP spid="14" grpId="0"/>
      <p:bldP spid="14" grpId="1"/>
      <p:bldP spid="16" grpId="0"/>
      <p:bldP spid="16"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255395" y="2772053"/>
            <a:ext cx="6633210" cy="3720187"/>
            <a:chOff x="2956" y="4324"/>
            <a:chExt cx="9413" cy="4950"/>
          </a:xfrm>
        </p:grpSpPr>
        <p:pic>
          <p:nvPicPr>
            <p:cNvPr id="3" name="图片 2"/>
            <p:cNvPicPr>
              <a:picLocks noChangeAspect="1"/>
            </p:cNvPicPr>
            <p:nvPr/>
          </p:nvPicPr>
          <p:blipFill>
            <a:blip r:embed="rId1"/>
            <a:stretch>
              <a:fillRect/>
            </a:stretch>
          </p:blipFill>
          <p:spPr>
            <a:xfrm>
              <a:off x="2957" y="4324"/>
              <a:ext cx="9412" cy="3715"/>
            </a:xfrm>
            <a:prstGeom prst="rect">
              <a:avLst/>
            </a:prstGeom>
          </p:spPr>
        </p:pic>
        <p:pic>
          <p:nvPicPr>
            <p:cNvPr id="4" name="图片 3"/>
            <p:cNvPicPr>
              <a:picLocks noChangeAspect="1"/>
            </p:cNvPicPr>
            <p:nvPr/>
          </p:nvPicPr>
          <p:blipFill>
            <a:blip r:embed="rId2"/>
            <a:stretch>
              <a:fillRect/>
            </a:stretch>
          </p:blipFill>
          <p:spPr>
            <a:xfrm>
              <a:off x="2956" y="7854"/>
              <a:ext cx="9413" cy="1420"/>
            </a:xfrm>
            <a:prstGeom prst="rect">
              <a:avLst/>
            </a:prstGeom>
          </p:spPr>
        </p:pic>
      </p:grpSp>
      <p:sp>
        <p:nvSpPr>
          <p:cNvPr id="2" name="文本框 1"/>
          <p:cNvSpPr txBox="1"/>
          <p:nvPr/>
        </p:nvSpPr>
        <p:spPr>
          <a:xfrm>
            <a:off x="573723" y="1172845"/>
            <a:ext cx="7996555" cy="1512570"/>
          </a:xfrm>
          <a:prstGeom prst="rect">
            <a:avLst/>
          </a:prstGeom>
          <a:noFill/>
        </p:spPr>
        <p:txBody>
          <a:bodyPr wrap="square" rtlCol="0" anchor="t">
            <a:spAutoFit/>
          </a:bodyPr>
          <a:p>
            <a:pPr algn="just">
              <a:lnSpc>
                <a:spcPct val="110000"/>
              </a:lnSpc>
            </a:pPr>
            <a:r>
              <a:rPr lang="zh-CN" altLang="en-US" sz="2800"/>
              <a:t>（2）完成“探究凸透镜成像的规律”实验后，还可以更换（或增加）实验器材进行拓展探究. 请仿照示例写出两种不同方案. </a:t>
            </a:r>
            <a:endParaRPr lang="zh-CN" altLang="en-US" sz="2800"/>
          </a:p>
        </p:txBody>
      </p:sp>
      <p:sp>
        <p:nvSpPr>
          <p:cNvPr id="7" name="文本框 6"/>
          <p:cNvSpPr txBox="1"/>
          <p:nvPr/>
        </p:nvSpPr>
        <p:spPr>
          <a:xfrm>
            <a:off x="2379980" y="4531995"/>
            <a:ext cx="2568575"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   更换厚度更大的凸透镜 </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5165090" y="4495800"/>
            <a:ext cx="2834005"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   探究焦距变化对成像的影响</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2271395" y="5424805"/>
            <a:ext cx="2677795"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   将近视眼镜放在凸透镜前面</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5165725" y="5424805"/>
            <a:ext cx="2605405"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   探究近视眼的矫正原理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P spid="8" grpId="0"/>
      <p:bldP spid="8" grpId="1"/>
      <p:bldP spid="9" grpId="0"/>
      <p:bldP spid="9"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088640" y="4276725"/>
            <a:ext cx="4963160" cy="1936115"/>
          </a:xfrm>
          <a:prstGeom prst="rect">
            <a:avLst/>
          </a:prstGeom>
        </p:spPr>
      </p:pic>
      <p:sp>
        <p:nvSpPr>
          <p:cNvPr id="2" name="文本框 1"/>
          <p:cNvSpPr txBox="1"/>
          <p:nvPr/>
        </p:nvSpPr>
        <p:spPr>
          <a:xfrm>
            <a:off x="573723" y="1890395"/>
            <a:ext cx="7996555" cy="3622675"/>
          </a:xfrm>
          <a:prstGeom prst="rect">
            <a:avLst/>
          </a:prstGeom>
          <a:noFill/>
        </p:spPr>
        <p:txBody>
          <a:bodyPr wrap="square" rtlCol="0" anchor="t">
            <a:spAutoFit/>
          </a:bodyPr>
          <a:p>
            <a:pPr algn="just">
              <a:lnSpc>
                <a:spcPct val="120000"/>
              </a:lnSpc>
            </a:pPr>
            <a:r>
              <a:rPr sz="2800"/>
              <a:t>8. （2019·河北）如图17所示，小明将凸透镜（f＝10cm）固定在光具座40cm的位置，探究凸透镜的成像规律. 下列说法不正确的是（　 　）</a:t>
            </a:r>
            <a:endParaRPr sz="2800"/>
          </a:p>
          <a:p>
            <a:pPr algn="just">
              <a:lnSpc>
                <a:spcPct val="120000"/>
              </a:lnSpc>
            </a:pPr>
            <a:r>
              <a:rPr sz="2800"/>
              <a:t> A. 将蜡烛从焦点内某处向透镜方向移动过程中，像逐渐变小</a:t>
            </a:r>
            <a:endParaRPr sz="2800"/>
          </a:p>
          <a:p>
            <a:pPr algn="just">
              <a:lnSpc>
                <a:spcPct val="120000"/>
              </a:lnSpc>
            </a:pPr>
            <a:r>
              <a:rPr sz="2800"/>
              <a:t>	</a:t>
            </a:r>
            <a:endParaRPr sz="2800"/>
          </a:p>
          <a:p>
            <a:pPr algn="just">
              <a:lnSpc>
                <a:spcPct val="100000"/>
              </a:lnSpc>
            </a:pPr>
            <a:endParaRPr sz="2800"/>
          </a:p>
        </p:txBody>
      </p:sp>
      <p:sp>
        <p:nvSpPr>
          <p:cNvPr id="5" name="文本框 4"/>
          <p:cNvSpPr txBox="1"/>
          <p:nvPr/>
        </p:nvSpPr>
        <p:spPr>
          <a:xfrm>
            <a:off x="574040" y="1227455"/>
            <a:ext cx="628269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凸透镜的成像规律及其应用</a:t>
            </a:r>
            <a:endParaRPr lang="zh-CN" altLang="en-US" sz="2800" b="1">
              <a:sym typeface="+mn-ea"/>
            </a:endParaRPr>
          </a:p>
        </p:txBody>
      </p:sp>
    </p:spTree>
  </p:cSld>
  <p:clrMapOvr>
    <a:masterClrMapping/>
  </p:clrMapOvr>
  <p:transition>
    <p:push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100705" y="4180205"/>
            <a:ext cx="4963160" cy="1936115"/>
          </a:xfrm>
          <a:prstGeom prst="rect">
            <a:avLst/>
          </a:prstGeom>
        </p:spPr>
      </p:pic>
      <p:sp>
        <p:nvSpPr>
          <p:cNvPr id="2" name="文本框 1"/>
          <p:cNvSpPr txBox="1"/>
          <p:nvPr/>
        </p:nvSpPr>
        <p:spPr>
          <a:xfrm>
            <a:off x="573723" y="1388110"/>
            <a:ext cx="7996555" cy="3192145"/>
          </a:xfrm>
          <a:prstGeom prst="rect">
            <a:avLst/>
          </a:prstGeom>
          <a:noFill/>
        </p:spPr>
        <p:txBody>
          <a:bodyPr wrap="square" rtlCol="0" anchor="t">
            <a:spAutoFit/>
          </a:bodyPr>
          <a:p>
            <a:pPr algn="just">
              <a:lnSpc>
                <a:spcPct val="120000"/>
              </a:lnSpc>
            </a:pPr>
            <a:r>
              <a:rPr sz="2800">
                <a:sym typeface="+mn-ea"/>
              </a:rPr>
              <a:t>B. 当光屏上成清晰像时，拿开光屏，眼睛在一定范围内仍能看到像</a:t>
            </a:r>
            <a:r>
              <a:rPr sz="2800">
                <a:sym typeface="+mn-ea"/>
              </a:rPr>
              <a:t>C. 将蜡烛放在10cm处，移动光屏，光屏上可得到倒立缩小的清晰像	</a:t>
            </a:r>
            <a:endParaRPr sz="2800"/>
          </a:p>
          <a:p>
            <a:pPr algn="just">
              <a:lnSpc>
                <a:spcPct val="120000"/>
              </a:lnSpc>
            </a:pPr>
            <a:r>
              <a:rPr sz="2800">
                <a:sym typeface="+mn-ea"/>
              </a:rPr>
              <a:t>D. 当光屏上成清晰像时，在贴近凸透镜左侧的位置放一远视镜片，向右移动光屏，光屏上仍能得到清晰的像</a:t>
            </a:r>
            <a:endParaRPr lang="zh-CN" altLang="en-US" sz="2800"/>
          </a:p>
        </p:txBody>
      </p:sp>
      <p:sp>
        <p:nvSpPr>
          <p:cNvPr id="4" name="文本框 3"/>
          <p:cNvSpPr txBox="1"/>
          <p:nvPr/>
        </p:nvSpPr>
        <p:spPr>
          <a:xfrm>
            <a:off x="1685925" y="4741545"/>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009640" y="2712720"/>
            <a:ext cx="2560955" cy="3082290"/>
          </a:xfrm>
          <a:prstGeom prst="rect">
            <a:avLst/>
          </a:prstGeom>
        </p:spPr>
      </p:pic>
      <p:sp>
        <p:nvSpPr>
          <p:cNvPr id="2" name="文本框 1"/>
          <p:cNvSpPr txBox="1"/>
          <p:nvPr/>
        </p:nvSpPr>
        <p:spPr>
          <a:xfrm>
            <a:off x="573723" y="1531620"/>
            <a:ext cx="7996555" cy="3709035"/>
          </a:xfrm>
          <a:prstGeom prst="rect">
            <a:avLst/>
          </a:prstGeom>
          <a:noFill/>
        </p:spPr>
        <p:txBody>
          <a:bodyPr wrap="square" rtlCol="0" anchor="t">
            <a:spAutoFit/>
          </a:bodyPr>
          <a:p>
            <a:pPr algn="just">
              <a:lnSpc>
                <a:spcPct val="120000"/>
              </a:lnSpc>
            </a:pPr>
            <a:r>
              <a:rPr sz="2800">
                <a:sym typeface="+mn-ea"/>
              </a:rPr>
              <a:t>9. （2019·潍坊）小明通过透镜观察“美丽潍坊”四个字，看到的情形如图18所示. 下列说法正确的是（　 　）</a:t>
            </a:r>
            <a:endParaRPr sz="2800">
              <a:sym typeface="+mn-ea"/>
            </a:endParaRPr>
          </a:p>
          <a:p>
            <a:pPr algn="just">
              <a:lnSpc>
                <a:spcPct val="120000"/>
              </a:lnSpc>
            </a:pPr>
            <a:r>
              <a:rPr sz="2800">
                <a:sym typeface="+mn-ea"/>
              </a:rPr>
              <a:t>A. 该透镜只能成放大的像</a:t>
            </a:r>
            <a:endParaRPr sz="2800">
              <a:sym typeface="+mn-ea"/>
            </a:endParaRPr>
          </a:p>
          <a:p>
            <a:pPr algn="just">
              <a:lnSpc>
                <a:spcPct val="120000"/>
              </a:lnSpc>
            </a:pPr>
            <a:r>
              <a:rPr sz="2800">
                <a:sym typeface="+mn-ea"/>
              </a:rPr>
              <a:t>B. 该透镜可以用作近视眼镜</a:t>
            </a:r>
            <a:endParaRPr sz="2800">
              <a:sym typeface="+mn-ea"/>
            </a:endParaRPr>
          </a:p>
          <a:p>
            <a:pPr algn="just">
              <a:lnSpc>
                <a:spcPct val="120000"/>
              </a:lnSpc>
            </a:pPr>
            <a:r>
              <a:rPr sz="2800">
                <a:sym typeface="+mn-ea"/>
              </a:rPr>
              <a:t>C. 该透镜可以用作照相机镜头</a:t>
            </a:r>
            <a:endParaRPr sz="2800">
              <a:sym typeface="+mn-ea"/>
            </a:endParaRPr>
          </a:p>
          <a:p>
            <a:pPr algn="just">
              <a:lnSpc>
                <a:spcPct val="120000"/>
              </a:lnSpc>
            </a:pPr>
            <a:r>
              <a:rPr sz="2800">
                <a:sym typeface="+mn-ea"/>
              </a:rPr>
              <a:t>D. 字到透镜的距离小于此透镜的焦距</a:t>
            </a:r>
            <a:endParaRPr sz="2800">
              <a:sym typeface="+mn-ea"/>
            </a:endParaRPr>
          </a:p>
        </p:txBody>
      </p:sp>
      <p:sp>
        <p:nvSpPr>
          <p:cNvPr id="6" name="文本框 5"/>
          <p:cNvSpPr txBox="1"/>
          <p:nvPr/>
        </p:nvSpPr>
        <p:spPr>
          <a:xfrm>
            <a:off x="681355" y="2619375"/>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5697220" y="4070350"/>
            <a:ext cx="2873375" cy="1346835"/>
            <a:chOff x="8972" y="6523"/>
            <a:chExt cx="4525" cy="2121"/>
          </a:xfrm>
        </p:grpSpPr>
        <p:pic>
          <p:nvPicPr>
            <p:cNvPr id="1073744699" name="图片 1073744698"/>
            <p:cNvPicPr>
              <a:picLocks noChangeAspect="1"/>
            </p:cNvPicPr>
            <p:nvPr/>
          </p:nvPicPr>
          <p:blipFill>
            <a:blip r:embed="rId1"/>
            <a:stretch>
              <a:fillRect/>
            </a:stretch>
          </p:blipFill>
          <p:spPr>
            <a:xfrm>
              <a:off x="8972" y="6523"/>
              <a:ext cx="4525" cy="1655"/>
            </a:xfrm>
            <a:prstGeom prst="rect">
              <a:avLst/>
            </a:prstGeom>
            <a:noFill/>
            <a:ln w="9525">
              <a:noFill/>
            </a:ln>
          </p:spPr>
        </p:pic>
        <p:pic>
          <p:nvPicPr>
            <p:cNvPr id="3" name="图片 2"/>
            <p:cNvPicPr>
              <a:picLocks noChangeAspect="1"/>
            </p:cNvPicPr>
            <p:nvPr/>
          </p:nvPicPr>
          <p:blipFill>
            <a:blip r:embed="rId2"/>
            <a:stretch>
              <a:fillRect/>
            </a:stretch>
          </p:blipFill>
          <p:spPr>
            <a:xfrm>
              <a:off x="8973" y="8242"/>
              <a:ext cx="4524" cy="403"/>
            </a:xfrm>
            <a:prstGeom prst="rect">
              <a:avLst/>
            </a:prstGeom>
          </p:spPr>
        </p:pic>
      </p:grpSp>
      <p:sp>
        <p:nvSpPr>
          <p:cNvPr id="2" name="文本框 1"/>
          <p:cNvSpPr txBox="1"/>
          <p:nvPr/>
        </p:nvSpPr>
        <p:spPr>
          <a:xfrm>
            <a:off x="573723" y="1244600"/>
            <a:ext cx="7996555" cy="4831080"/>
          </a:xfrm>
          <a:prstGeom prst="rect">
            <a:avLst/>
          </a:prstGeom>
          <a:noFill/>
        </p:spPr>
        <p:txBody>
          <a:bodyPr wrap="square" rtlCol="0" anchor="t">
            <a:spAutoFit/>
          </a:bodyPr>
          <a:p>
            <a:pPr algn="just">
              <a:lnSpc>
                <a:spcPct val="100000"/>
              </a:lnSpc>
            </a:pPr>
            <a:r>
              <a:rPr sz="2800">
                <a:sym typeface="+mn-ea"/>
              </a:rPr>
              <a:t>10. （2019·自贡）小明同学在第二届农博会上用数码相机（可调焦距）拍摄下了同一盒新品种彩色花菜的两张照片. 如图19所示，结合图片分析，下列说法不正确的是（　 　）</a:t>
            </a:r>
            <a:endParaRPr sz="2800">
              <a:sym typeface="+mn-ea"/>
            </a:endParaRPr>
          </a:p>
          <a:p>
            <a:pPr algn="just">
              <a:lnSpc>
                <a:spcPct val="100000"/>
              </a:lnSpc>
            </a:pPr>
            <a:r>
              <a:rPr sz="2800">
                <a:sym typeface="+mn-ea"/>
              </a:rPr>
              <a:t>A. 照相机的镜头与老花镜属于一类透镜	</a:t>
            </a:r>
            <a:endParaRPr sz="2800">
              <a:sym typeface="+mn-ea"/>
            </a:endParaRPr>
          </a:p>
          <a:p>
            <a:pPr algn="just">
              <a:lnSpc>
                <a:spcPct val="100000"/>
              </a:lnSpc>
            </a:pPr>
            <a:r>
              <a:rPr sz="2800">
                <a:sym typeface="+mn-ea"/>
              </a:rPr>
              <a:t>B. 凸透镜能成缩小的实像是照相机的工作原理	</a:t>
            </a:r>
            <a:endParaRPr sz="2800">
              <a:sym typeface="+mn-ea"/>
            </a:endParaRPr>
          </a:p>
          <a:p>
            <a:pPr algn="just">
              <a:lnSpc>
                <a:spcPct val="100000"/>
              </a:lnSpc>
            </a:pPr>
            <a:r>
              <a:rPr sz="2800">
                <a:sym typeface="+mn-ea"/>
              </a:rPr>
              <a:t>C. 在物距相同的情况下，拍摄乙</a:t>
            </a:r>
            <a:endParaRPr sz="2800">
              <a:sym typeface="+mn-ea"/>
            </a:endParaRPr>
          </a:p>
          <a:p>
            <a:pPr algn="just">
              <a:lnSpc>
                <a:spcPct val="100000"/>
              </a:lnSpc>
            </a:pPr>
            <a:r>
              <a:rPr sz="2800">
                <a:sym typeface="+mn-ea"/>
              </a:rPr>
              <a:t>照片时，镜头焦距需调得小一些</a:t>
            </a:r>
            <a:endParaRPr sz="2800">
              <a:sym typeface="+mn-ea"/>
            </a:endParaRPr>
          </a:p>
          <a:p>
            <a:pPr algn="just">
              <a:lnSpc>
                <a:spcPct val="100000"/>
              </a:lnSpc>
            </a:pPr>
            <a:r>
              <a:rPr sz="2800">
                <a:sym typeface="+mn-ea"/>
              </a:rPr>
              <a:t>D. 在物距相同的情况下，拍摄</a:t>
            </a:r>
            <a:endParaRPr sz="2800">
              <a:sym typeface="+mn-ea"/>
            </a:endParaRPr>
          </a:p>
          <a:p>
            <a:pPr algn="just">
              <a:lnSpc>
                <a:spcPct val="100000"/>
              </a:lnSpc>
            </a:pPr>
            <a:r>
              <a:rPr sz="2800">
                <a:sym typeface="+mn-ea"/>
              </a:rPr>
              <a:t>乙照片时，镜头焦距需调得大一</a:t>
            </a:r>
            <a:endParaRPr sz="2800">
              <a:sym typeface="+mn-ea"/>
            </a:endParaRPr>
          </a:p>
          <a:p>
            <a:pPr algn="just">
              <a:lnSpc>
                <a:spcPct val="100000"/>
              </a:lnSpc>
            </a:pPr>
            <a:r>
              <a:rPr sz="2800">
                <a:sym typeface="+mn-ea"/>
              </a:rPr>
              <a:t>些</a:t>
            </a:r>
            <a:endParaRPr sz="2800">
              <a:sym typeface="+mn-ea"/>
            </a:endParaRPr>
          </a:p>
        </p:txBody>
      </p:sp>
      <p:sp>
        <p:nvSpPr>
          <p:cNvPr id="6" name="文本框 5"/>
          <p:cNvSpPr txBox="1"/>
          <p:nvPr/>
        </p:nvSpPr>
        <p:spPr>
          <a:xfrm>
            <a:off x="3538855" y="2464435"/>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18640"/>
            <a:ext cx="7996555" cy="2675255"/>
          </a:xfrm>
          <a:prstGeom prst="rect">
            <a:avLst/>
          </a:prstGeom>
          <a:noFill/>
        </p:spPr>
        <p:txBody>
          <a:bodyPr wrap="square" rtlCol="0" anchor="t">
            <a:spAutoFit/>
          </a:bodyPr>
          <a:p>
            <a:pPr algn="just">
              <a:lnSpc>
                <a:spcPct val="120000"/>
              </a:lnSpc>
            </a:pPr>
            <a:r>
              <a:rPr sz="2800">
                <a:sym typeface="+mn-ea"/>
              </a:rPr>
              <a:t>11. （2017·南充）小南同学在做“凸透镜成像”的实验中，经过调节在光屏上得到一个清晰的像，并测出物距u＝20cm，像距v＝15cm，则光屏上是倒立、</a:t>
            </a:r>
            <a:r>
              <a:rPr sz="2800" u="sng">
                <a:sym typeface="+mn-ea"/>
              </a:rPr>
              <a:t>          </a:t>
            </a:r>
            <a:r>
              <a:rPr sz="2800">
                <a:sym typeface="+mn-ea"/>
              </a:rPr>
              <a:t>的实像，该凸透镜焦距的范围为</a:t>
            </a:r>
            <a:r>
              <a:rPr sz="2800" u="sng">
                <a:sym typeface="+mn-ea"/>
              </a:rPr>
              <a:t>                </a:t>
            </a:r>
            <a:r>
              <a:rPr lang="en-US" sz="2800">
                <a:solidFill>
                  <a:schemeClr val="bg1"/>
                </a:solidFill>
                <a:sym typeface="+mn-ea"/>
              </a:rPr>
              <a:t>.</a:t>
            </a:r>
            <a:endParaRPr sz="2800">
              <a:solidFill>
                <a:schemeClr val="bg1"/>
              </a:solidFill>
              <a:sym typeface="+mn-ea"/>
            </a:endParaRPr>
          </a:p>
          <a:p>
            <a:pPr algn="just">
              <a:lnSpc>
                <a:spcPct val="120000"/>
              </a:lnSpc>
            </a:pPr>
            <a:r>
              <a:rPr sz="2800" u="sng">
                <a:sym typeface="+mn-ea"/>
              </a:rPr>
              <a:t>　                </a:t>
            </a:r>
            <a:r>
              <a:rPr sz="2800">
                <a:sym typeface="+mn-ea"/>
              </a:rPr>
              <a:t> . </a:t>
            </a:r>
            <a:endParaRPr sz="2800">
              <a:sym typeface="+mn-ea"/>
            </a:endParaRPr>
          </a:p>
        </p:txBody>
      </p:sp>
      <p:sp>
        <p:nvSpPr>
          <p:cNvPr id="6" name="文本框 5"/>
          <p:cNvSpPr txBox="1"/>
          <p:nvPr/>
        </p:nvSpPr>
        <p:spPr>
          <a:xfrm>
            <a:off x="1066800" y="3376930"/>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缩小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74040" y="3383280"/>
            <a:ext cx="7996555"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                                                                           7.5cm＜f＜10cm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463665" y="4857115"/>
            <a:ext cx="1570990" cy="1547495"/>
          </a:xfrm>
          <a:prstGeom prst="rect">
            <a:avLst/>
          </a:prstGeom>
        </p:spPr>
      </p:pic>
      <p:sp>
        <p:nvSpPr>
          <p:cNvPr id="2" name="文本框 1"/>
          <p:cNvSpPr txBox="1"/>
          <p:nvPr/>
        </p:nvSpPr>
        <p:spPr>
          <a:xfrm>
            <a:off x="573723" y="1172845"/>
            <a:ext cx="7996555" cy="5303520"/>
          </a:xfrm>
          <a:prstGeom prst="rect">
            <a:avLst/>
          </a:prstGeom>
          <a:noFill/>
        </p:spPr>
        <p:txBody>
          <a:bodyPr wrap="square" rtlCol="0" anchor="t">
            <a:spAutoFit/>
          </a:bodyPr>
          <a:p>
            <a:pPr algn="just">
              <a:lnSpc>
                <a:spcPct val="110000"/>
              </a:lnSpc>
            </a:pPr>
            <a:r>
              <a:rPr sz="2800">
                <a:sym typeface="+mn-ea"/>
              </a:rPr>
              <a:t>12. （2019·泰州）如图20所示，用铁丝围成一个内径约4mm的圆环，在清水中浸一下后取出，布满圆环的水膜犹如透镜，用这个水膜透镜贴近课本上的字，看到的是正立放大的像，此像为</a:t>
            </a:r>
            <a:r>
              <a:rPr sz="2800" u="sng">
                <a:sym typeface="+mn-ea"/>
              </a:rPr>
              <a:t>        </a:t>
            </a:r>
            <a:r>
              <a:rPr sz="2800">
                <a:sym typeface="+mn-ea"/>
              </a:rPr>
              <a:t>（选填“实像”或“虚像”）；透过水膜透镜看远处的楼房，楼房倒立缩小了，这种成像情况与</a:t>
            </a:r>
            <a:r>
              <a:rPr sz="2800" u="sng">
                <a:sym typeface="+mn-ea"/>
              </a:rPr>
              <a:t>         　    </a:t>
            </a:r>
            <a:r>
              <a:rPr sz="2800">
                <a:sym typeface="+mn-ea"/>
              </a:rPr>
              <a:t>（选填“照相机”或“幻灯机”）成像原理相同；轻轻甩去一些水（保持水膜完好），透过水膜透镜看远处的楼房成正立缩小的像，此时水</a:t>
            </a:r>
            <a:endParaRPr sz="2800">
              <a:sym typeface="+mn-ea"/>
            </a:endParaRPr>
          </a:p>
          <a:p>
            <a:pPr algn="just">
              <a:lnSpc>
                <a:spcPct val="110000"/>
              </a:lnSpc>
            </a:pPr>
            <a:r>
              <a:rPr sz="2800">
                <a:sym typeface="+mn-ea"/>
              </a:rPr>
              <a:t>膜透镜相当于</a:t>
            </a:r>
            <a:r>
              <a:rPr sz="2800" u="sng">
                <a:sym typeface="+mn-ea"/>
              </a:rPr>
              <a:t>     　    </a:t>
            </a:r>
            <a:r>
              <a:rPr sz="2800">
                <a:sym typeface="+mn-ea"/>
              </a:rPr>
              <a:t>（选填“凸</a:t>
            </a:r>
            <a:endParaRPr sz="2800">
              <a:sym typeface="+mn-ea"/>
            </a:endParaRPr>
          </a:p>
          <a:p>
            <a:pPr algn="just">
              <a:lnSpc>
                <a:spcPct val="110000"/>
              </a:lnSpc>
            </a:pPr>
            <a:r>
              <a:rPr sz="2800">
                <a:sym typeface="+mn-ea"/>
              </a:rPr>
              <a:t>透镜”或“凹透镜”）.</a:t>
            </a:r>
            <a:endParaRPr sz="2800">
              <a:sym typeface="+mn-ea"/>
            </a:endParaRPr>
          </a:p>
        </p:txBody>
      </p:sp>
      <p:sp>
        <p:nvSpPr>
          <p:cNvPr id="6" name="文本框 5"/>
          <p:cNvSpPr txBox="1"/>
          <p:nvPr/>
        </p:nvSpPr>
        <p:spPr>
          <a:xfrm>
            <a:off x="6758305" y="2595245"/>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虚像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6010275" y="3535045"/>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照相机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2634615" y="5370195"/>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凹透镜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P spid="5" grpId="0"/>
      <p:bldP spid="5"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5041900" y="4522470"/>
            <a:ext cx="2596141" cy="1911637"/>
            <a:chOff x="2552" y="1444"/>
            <a:chExt cx="9953" cy="6653"/>
          </a:xfrm>
        </p:grpSpPr>
        <p:pic>
          <p:nvPicPr>
            <p:cNvPr id="3" name="图片 2"/>
            <p:cNvPicPr>
              <a:picLocks noChangeAspect="1"/>
            </p:cNvPicPr>
            <p:nvPr/>
          </p:nvPicPr>
          <p:blipFill>
            <a:blip r:embed="rId1"/>
            <a:stretch>
              <a:fillRect/>
            </a:stretch>
          </p:blipFill>
          <p:spPr>
            <a:xfrm>
              <a:off x="2552" y="1444"/>
              <a:ext cx="9922" cy="3553"/>
            </a:xfrm>
            <a:prstGeom prst="rect">
              <a:avLst/>
            </a:prstGeom>
          </p:spPr>
        </p:pic>
        <p:pic>
          <p:nvPicPr>
            <p:cNvPr id="5" name="图片 4"/>
            <p:cNvPicPr>
              <a:picLocks noChangeAspect="1"/>
            </p:cNvPicPr>
            <p:nvPr/>
          </p:nvPicPr>
          <p:blipFill>
            <a:blip r:embed="rId2"/>
            <a:stretch>
              <a:fillRect/>
            </a:stretch>
          </p:blipFill>
          <p:spPr>
            <a:xfrm>
              <a:off x="2552" y="4888"/>
              <a:ext cx="9953" cy="3209"/>
            </a:xfrm>
            <a:prstGeom prst="rect">
              <a:avLst/>
            </a:prstGeom>
          </p:spPr>
        </p:pic>
      </p:grpSp>
      <p:sp>
        <p:nvSpPr>
          <p:cNvPr id="2" name="文本框 1"/>
          <p:cNvSpPr txBox="1"/>
          <p:nvPr/>
        </p:nvSpPr>
        <p:spPr>
          <a:xfrm>
            <a:off x="573723" y="2320925"/>
            <a:ext cx="7996555" cy="3969385"/>
          </a:xfrm>
          <a:prstGeom prst="rect">
            <a:avLst/>
          </a:prstGeom>
          <a:noFill/>
        </p:spPr>
        <p:txBody>
          <a:bodyPr wrap="square" rtlCol="0" anchor="t">
            <a:spAutoFit/>
          </a:bodyPr>
          <a:p>
            <a:pPr algn="just">
              <a:lnSpc>
                <a:spcPct val="100000"/>
              </a:lnSpc>
            </a:pPr>
            <a:r>
              <a:rPr lang="zh-CN" altLang="en-US" sz="2800"/>
              <a:t>13. （2019·凉山州）据专家介绍，12至18岁是青少年近视的高发期，主要原因如下：（1）长时间用眼不注意姿势或者休息. （2）长时间玩游戏、上网、玩手机、看电视等原因引起近视. 下列四幅图中，属于近视眼及其矫正的是（　 　）</a:t>
            </a:r>
            <a:endParaRPr lang="zh-CN" altLang="en-US" sz="2800"/>
          </a:p>
          <a:p>
            <a:pPr algn="just">
              <a:lnSpc>
                <a:spcPct val="100000"/>
              </a:lnSpc>
            </a:pPr>
            <a:r>
              <a:rPr lang="zh-CN" altLang="en-US" sz="2800"/>
              <a:t>A. 甲和丙				</a:t>
            </a:r>
            <a:endParaRPr lang="zh-CN" altLang="en-US" sz="2800"/>
          </a:p>
          <a:p>
            <a:pPr algn="just">
              <a:lnSpc>
                <a:spcPct val="100000"/>
              </a:lnSpc>
            </a:pPr>
            <a:r>
              <a:rPr lang="zh-CN" altLang="en-US" sz="2800"/>
              <a:t>B. 甲和丁</a:t>
            </a:r>
            <a:endParaRPr lang="zh-CN" altLang="en-US" sz="2800"/>
          </a:p>
          <a:p>
            <a:pPr algn="just">
              <a:lnSpc>
                <a:spcPct val="100000"/>
              </a:lnSpc>
            </a:pPr>
            <a:r>
              <a:rPr lang="zh-CN" altLang="en-US" sz="2800"/>
              <a:t>C. 乙和丙				</a:t>
            </a:r>
            <a:endParaRPr lang="zh-CN" altLang="en-US" sz="2800"/>
          </a:p>
          <a:p>
            <a:pPr algn="just">
              <a:lnSpc>
                <a:spcPct val="100000"/>
              </a:lnSpc>
            </a:pPr>
            <a:r>
              <a:rPr lang="zh-CN" altLang="en-US" sz="2800"/>
              <a:t>D. 乙和丁</a:t>
            </a:r>
            <a:endParaRPr lang="zh-CN" altLang="en-US" sz="2800"/>
          </a:p>
        </p:txBody>
      </p:sp>
      <p:sp>
        <p:nvSpPr>
          <p:cNvPr id="4" name="文本框 3"/>
          <p:cNvSpPr txBox="1"/>
          <p:nvPr/>
        </p:nvSpPr>
        <p:spPr>
          <a:xfrm>
            <a:off x="574040" y="1155700"/>
            <a:ext cx="7997190" cy="112458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人眼成像原理、近视眼和远视眼的成因及矫正方法</a:t>
            </a:r>
            <a:endParaRPr lang="zh-CN" altLang="en-US" sz="2800" b="1">
              <a:sym typeface="+mn-ea"/>
            </a:endParaRPr>
          </a:p>
        </p:txBody>
      </p:sp>
      <p:sp>
        <p:nvSpPr>
          <p:cNvPr id="9" name="文本框 8"/>
          <p:cNvSpPr txBox="1"/>
          <p:nvPr/>
        </p:nvSpPr>
        <p:spPr>
          <a:xfrm>
            <a:off x="5367655" y="4044315"/>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03375"/>
            <a:ext cx="7996555" cy="4225925"/>
          </a:xfrm>
          <a:prstGeom prst="rect">
            <a:avLst/>
          </a:prstGeom>
          <a:noFill/>
        </p:spPr>
        <p:txBody>
          <a:bodyPr wrap="square" rtlCol="0" anchor="t">
            <a:spAutoFit/>
          </a:bodyPr>
          <a:p>
            <a:pPr algn="just">
              <a:lnSpc>
                <a:spcPct val="120000"/>
              </a:lnSpc>
            </a:pPr>
            <a:r>
              <a:rPr lang="zh-CN" altLang="en-US" sz="2800"/>
              <a:t>14. （2019·绵阳）人进入老年后，眼睛睫状体对晶状体的调节能力减弱，太远、太近的物体都看不清楚. 近视远视一体眼镜（双光镜）可以解决这个问题，戴上这种眼镜，透过下半部分可以看清书上文字，透过上半部分镜片可以看清远处景物. 由此可知，近视远视一体眼镜下半部分是</a:t>
            </a:r>
            <a:r>
              <a:rPr lang="zh-CN" altLang="en-US" sz="2800" u="sng"/>
              <a:t>     　       </a:t>
            </a:r>
            <a:r>
              <a:rPr lang="zh-CN" altLang="en-US" sz="2800"/>
              <a:t>透镜，上半部分镜片对光具有</a:t>
            </a:r>
            <a:r>
              <a:rPr lang="zh-CN" altLang="en-US" sz="2800" u="sng"/>
              <a:t>     　       </a:t>
            </a:r>
            <a:r>
              <a:rPr lang="zh-CN" altLang="en-US" sz="2800"/>
              <a:t>（选填“会聚”或“发散”）作用. </a:t>
            </a:r>
            <a:endParaRPr lang="zh-CN" altLang="en-US" sz="2800"/>
          </a:p>
        </p:txBody>
      </p:sp>
      <p:sp>
        <p:nvSpPr>
          <p:cNvPr id="7" name="文本框 6"/>
          <p:cNvSpPr txBox="1"/>
          <p:nvPr/>
        </p:nvSpPr>
        <p:spPr>
          <a:xfrm>
            <a:off x="6757670" y="4180840"/>
            <a:ext cx="13169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凸</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4949190" y="4711065"/>
            <a:ext cx="13169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发散</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1124585"/>
          </a:xfrm>
          <a:prstGeom prst="rect">
            <a:avLst/>
          </a:prstGeom>
          <a:noFill/>
        </p:spPr>
        <p:txBody>
          <a:bodyPr wrap="square" rtlCol="0" anchor="t">
            <a:spAutoFit/>
          </a:bodyPr>
          <a:p>
            <a:pPr algn="just">
              <a:lnSpc>
                <a:spcPct val="120000"/>
              </a:lnSpc>
            </a:pPr>
            <a:r>
              <a:rPr lang="zh-CN" altLang="en-US" sz="2800"/>
              <a:t>15. （2019·内江）如图22所示，是矫正远视眼的光路示意图，请在虚线方框内画出相应的透镜. </a:t>
            </a:r>
            <a:endParaRPr lang="zh-CN" altLang="en-US" sz="2800"/>
          </a:p>
        </p:txBody>
      </p:sp>
      <p:sp>
        <p:nvSpPr>
          <p:cNvPr id="8" name="文本框 7"/>
          <p:cNvSpPr txBox="1"/>
          <p:nvPr/>
        </p:nvSpPr>
        <p:spPr>
          <a:xfrm>
            <a:off x="748665" y="3546475"/>
            <a:ext cx="18669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3352800" y="3035935"/>
            <a:ext cx="4060825" cy="2536825"/>
          </a:xfrm>
          <a:prstGeom prst="rect">
            <a:avLst/>
          </a:prstGeom>
        </p:spPr>
      </p:pic>
      <p:pic>
        <p:nvPicPr>
          <p:cNvPr id="5" name="图片 4"/>
          <p:cNvPicPr>
            <a:picLocks noChangeAspect="1"/>
          </p:cNvPicPr>
          <p:nvPr/>
        </p:nvPicPr>
        <p:blipFill>
          <a:blip r:embed="rId2"/>
          <a:stretch>
            <a:fillRect/>
          </a:stretch>
        </p:blipFill>
        <p:spPr>
          <a:xfrm>
            <a:off x="2615565" y="2920365"/>
            <a:ext cx="5229225" cy="299275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614805"/>
            <a:ext cx="7894320" cy="3709035"/>
          </a:xfrm>
          <a:prstGeom prst="rect">
            <a:avLst/>
          </a:prstGeom>
          <a:noFill/>
        </p:spPr>
        <p:txBody>
          <a:bodyPr wrap="square" rtlCol="0" anchor="t">
            <a:spAutoFit/>
          </a:bodyPr>
          <a:p>
            <a:pPr algn="just">
              <a:lnSpc>
                <a:spcPct val="120000"/>
              </a:lnSpc>
            </a:pPr>
            <a:r>
              <a:rPr lang="zh-CN" altLang="en-US" sz="2800">
                <a:sym typeface="+mn-ea"/>
              </a:rPr>
              <a:t>（3）凸透镜能使跟主光轴平行的光线会聚在主光轴上的一点，这个点叫做</a:t>
            </a:r>
            <a:r>
              <a:rPr lang="zh-CN" altLang="en-US" sz="2800" u="sng">
                <a:sym typeface="+mn-ea"/>
              </a:rPr>
              <a:t>　         　</a:t>
            </a:r>
            <a:r>
              <a:rPr lang="zh-CN" altLang="en-US" sz="2800">
                <a:sym typeface="+mn-ea"/>
              </a:rPr>
              <a:t>，它到透镜中心的距离叫</a:t>
            </a:r>
            <a:r>
              <a:rPr lang="zh-CN" altLang="en-US" sz="2800" u="sng">
                <a:sym typeface="+mn-ea"/>
              </a:rPr>
              <a:t>               </a:t>
            </a:r>
            <a:r>
              <a:rPr lang="zh-CN" altLang="en-US" sz="2800">
                <a:sym typeface="+mn-ea"/>
              </a:rPr>
              <a:t>，用字母</a:t>
            </a:r>
            <a:r>
              <a:rPr lang="zh-CN" altLang="en-US" sz="2800" u="sng">
                <a:sym typeface="+mn-ea"/>
              </a:rPr>
              <a:t>　       </a:t>
            </a:r>
            <a:r>
              <a:rPr lang="zh-CN" altLang="en-US" sz="2800">
                <a:sym typeface="+mn-ea"/>
              </a:rPr>
              <a:t>表示. </a:t>
            </a:r>
            <a:endParaRPr lang="zh-CN" altLang="en-US" sz="2800">
              <a:sym typeface="+mn-ea"/>
            </a:endParaRPr>
          </a:p>
          <a:p>
            <a:pPr algn="just">
              <a:lnSpc>
                <a:spcPct val="120000"/>
              </a:lnSpc>
            </a:pPr>
            <a:r>
              <a:rPr lang="zh-CN" altLang="en-US" sz="2800">
                <a:sym typeface="+mn-ea"/>
              </a:rPr>
              <a:t>（4）凹透镜会使跟主光轴平行的光线发散，发散光线的反向延长线会聚在主光轴上的一点，这个点因为不是实际光线的会聚点，所以它被称为虚焦点，虚焦点到光心的距离也称为焦距. </a:t>
            </a:r>
            <a:endParaRPr lang="zh-CN" altLang="en-US" sz="2800">
              <a:sym typeface="+mn-ea"/>
            </a:endParaRPr>
          </a:p>
        </p:txBody>
      </p:sp>
      <p:sp>
        <p:nvSpPr>
          <p:cNvPr id="3" name="文本框 3"/>
          <p:cNvSpPr txBox="1"/>
          <p:nvPr/>
        </p:nvSpPr>
        <p:spPr>
          <a:xfrm>
            <a:off x="4420870" y="2117725"/>
            <a:ext cx="206248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焦点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2066290" y="2593340"/>
            <a:ext cx="206248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焦距</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4596130" y="2606040"/>
            <a:ext cx="206248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f</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3"/>
          <p:cNvSpPr txBox="1"/>
          <p:nvPr/>
        </p:nvSpPr>
        <p:spPr>
          <a:xfrm>
            <a:off x="3634105" y="3457575"/>
            <a:ext cx="2062480" cy="460375"/>
          </a:xfrm>
          <a:prstGeom prst="rect">
            <a:avLst/>
          </a:prstGeom>
          <a:noFill/>
          <a:ln w="9525">
            <a:noFill/>
          </a:ln>
        </p:spPr>
        <p:txBody>
          <a:bodyPr wrap="square">
            <a:spAutoFit/>
          </a:bodyPr>
          <a:p>
            <a:pPr algn="ctr">
              <a:lnSpc>
                <a:spcPct val="120000"/>
              </a:lnSpc>
            </a:pPr>
            <a:r>
              <a:rPr lang="zh-CN" altLang="en-US" sz="2000" b="1" dirty="0">
                <a:solidFill>
                  <a:srgbClr val="FF0000"/>
                </a:solidFill>
                <a:latin typeface="Times New Roman" panose="02020603050405020304" pitchFamily="18" charset="0"/>
              </a:rPr>
              <a:t>过焦点</a:t>
            </a:r>
            <a:r>
              <a:rPr lang="en-US" altLang="zh-CN" sz="2000" b="1" dirty="0">
                <a:solidFill>
                  <a:srgbClr val="FF0000"/>
                </a:solidFill>
                <a:latin typeface="Times New Roman" panose="02020603050405020304" pitchFamily="18" charset="0"/>
              </a:rPr>
              <a:t> </a:t>
            </a:r>
            <a:endParaRPr lang="en-US" altLang="zh-CN" sz="2000" b="1" dirty="0">
              <a:solidFill>
                <a:srgbClr val="FF0000"/>
              </a:solidFill>
              <a:latin typeface="Times New Roman" panose="02020603050405020304" pitchFamily="18" charset="0"/>
            </a:endParaRPr>
          </a:p>
        </p:txBody>
      </p:sp>
      <p:sp>
        <p:nvSpPr>
          <p:cNvPr id="4" name="文本框 3"/>
          <p:cNvSpPr txBox="1"/>
          <p:nvPr/>
        </p:nvSpPr>
        <p:spPr>
          <a:xfrm>
            <a:off x="5334635" y="3418840"/>
            <a:ext cx="2916555" cy="865505"/>
          </a:xfrm>
          <a:prstGeom prst="rect">
            <a:avLst/>
          </a:prstGeom>
          <a:noFill/>
          <a:ln w="9525">
            <a:noFill/>
          </a:ln>
        </p:spPr>
        <p:txBody>
          <a:bodyPr wrap="square">
            <a:spAutoFit/>
          </a:bodyPr>
          <a:p>
            <a:pPr algn="l">
              <a:lnSpc>
                <a:spcPct val="140000"/>
              </a:lnSpc>
            </a:pPr>
            <a:r>
              <a:rPr lang="en-US" altLang="zh-CN" sz="1800" b="1" dirty="0">
                <a:solidFill>
                  <a:srgbClr val="FF0000"/>
                </a:solidFill>
                <a:latin typeface="Times New Roman" panose="02020603050405020304" pitchFamily="18" charset="0"/>
              </a:rPr>
              <a:t>                   </a:t>
            </a:r>
            <a:r>
              <a:rPr lang="zh-CN" altLang="en-US" sz="1800" b="1" dirty="0">
                <a:solidFill>
                  <a:srgbClr val="FF0000"/>
                </a:solidFill>
                <a:latin typeface="Times New Roman" panose="02020603050405020304" pitchFamily="18" charset="0"/>
              </a:rPr>
              <a:t>折射光线的反向延长线过凹透镜的虚焦点</a:t>
            </a:r>
            <a:r>
              <a:rPr lang="en-US" altLang="zh-CN" sz="1800" b="1" dirty="0">
                <a:solidFill>
                  <a:srgbClr val="FF0000"/>
                </a:solidFill>
                <a:latin typeface="Times New Roman" panose="02020603050405020304" pitchFamily="18" charset="0"/>
              </a:rPr>
              <a:t> </a:t>
            </a:r>
            <a:endParaRPr lang="en-US" altLang="zh-CN" sz="1800" b="1" dirty="0">
              <a:solidFill>
                <a:srgbClr val="FF0000"/>
              </a:solidFill>
              <a:latin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995998" y="2004060"/>
            <a:ext cx="7152005" cy="3884930"/>
          </a:xfrm>
          <a:prstGeom prst="rect">
            <a:avLst/>
          </a:prstGeom>
        </p:spPr>
      </p:pic>
      <p:sp>
        <p:nvSpPr>
          <p:cNvPr id="11" name="文本框 10"/>
          <p:cNvSpPr txBox="1"/>
          <p:nvPr/>
        </p:nvSpPr>
        <p:spPr>
          <a:xfrm>
            <a:off x="625475" y="1256030"/>
            <a:ext cx="7894320" cy="607695"/>
          </a:xfrm>
          <a:prstGeom prst="rect">
            <a:avLst/>
          </a:prstGeom>
          <a:noFill/>
        </p:spPr>
        <p:txBody>
          <a:bodyPr wrap="square" rtlCol="0" anchor="t">
            <a:spAutoFit/>
          </a:bodyPr>
          <a:p>
            <a:pPr algn="just">
              <a:lnSpc>
                <a:spcPct val="120000"/>
              </a:lnSpc>
            </a:pPr>
            <a:r>
              <a:rPr lang="zh-CN" altLang="en-US" sz="2800">
                <a:sym typeface="+mn-ea"/>
              </a:rPr>
              <a:t>3. 凸透镜和凹透镜的三条特殊光线：</a:t>
            </a:r>
            <a:endParaRPr lang="zh-CN" altLang="en-US" sz="2800">
              <a:sym typeface="+mn-ea"/>
            </a:endParaRPr>
          </a:p>
        </p:txBody>
      </p:sp>
      <p:pic>
        <p:nvPicPr>
          <p:cNvPr id="5" name="图片 4"/>
          <p:cNvPicPr>
            <a:picLocks noChangeAspect="1"/>
          </p:cNvPicPr>
          <p:nvPr/>
        </p:nvPicPr>
        <p:blipFill>
          <a:blip r:embed="rId2"/>
          <a:stretch>
            <a:fillRect/>
          </a:stretch>
        </p:blipFill>
        <p:spPr>
          <a:xfrm>
            <a:off x="996315" y="2004060"/>
            <a:ext cx="7140575" cy="438213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833755" y="1344295"/>
            <a:ext cx="7476490" cy="5088890"/>
            <a:chOff x="1313" y="2230"/>
            <a:chExt cx="11774" cy="8014"/>
          </a:xfrm>
        </p:grpSpPr>
        <p:pic>
          <p:nvPicPr>
            <p:cNvPr id="2" name="图片 1"/>
            <p:cNvPicPr>
              <a:picLocks noChangeAspect="1"/>
            </p:cNvPicPr>
            <p:nvPr/>
          </p:nvPicPr>
          <p:blipFill>
            <a:blip r:embed="rId1"/>
            <a:stretch>
              <a:fillRect/>
            </a:stretch>
          </p:blipFill>
          <p:spPr>
            <a:xfrm>
              <a:off x="1313" y="2230"/>
              <a:ext cx="11775" cy="4041"/>
            </a:xfrm>
            <a:prstGeom prst="rect">
              <a:avLst/>
            </a:prstGeom>
          </p:spPr>
        </p:pic>
        <p:pic>
          <p:nvPicPr>
            <p:cNvPr id="3" name="图片 2"/>
            <p:cNvPicPr>
              <a:picLocks noChangeAspect="1"/>
            </p:cNvPicPr>
            <p:nvPr/>
          </p:nvPicPr>
          <p:blipFill>
            <a:blip r:embed="rId2"/>
            <a:stretch>
              <a:fillRect/>
            </a:stretch>
          </p:blipFill>
          <p:spPr>
            <a:xfrm>
              <a:off x="1313" y="6204"/>
              <a:ext cx="11775" cy="4041"/>
            </a:xfrm>
            <a:prstGeom prst="rect">
              <a:avLst/>
            </a:prstGeom>
          </p:spPr>
        </p:pic>
      </p:grpSp>
      <p:pic>
        <p:nvPicPr>
          <p:cNvPr id="5" name="图片 4"/>
          <p:cNvPicPr>
            <a:picLocks noChangeAspect="1"/>
          </p:cNvPicPr>
          <p:nvPr/>
        </p:nvPicPr>
        <p:blipFill>
          <a:blip r:embed="rId3"/>
          <a:stretch>
            <a:fillRect/>
          </a:stretch>
        </p:blipFill>
        <p:spPr>
          <a:xfrm>
            <a:off x="822325" y="1272540"/>
            <a:ext cx="7477125" cy="523938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560" y="1078865"/>
            <a:ext cx="7895590" cy="1198245"/>
          </a:xfrm>
          <a:prstGeom prst="rect">
            <a:avLst/>
          </a:prstGeom>
          <a:noFill/>
        </p:spPr>
        <p:txBody>
          <a:bodyPr wrap="square" rtlCol="0" anchor="t">
            <a:spAutoFit/>
          </a:bodyPr>
          <a:p>
            <a:pPr marL="622935" indent="-622935" algn="just">
              <a:lnSpc>
                <a:spcPct val="120000"/>
              </a:lnSpc>
            </a:pPr>
            <a:r>
              <a:rPr lang="zh-CN" sz="3200" b="1" noProof="0" dirty="0">
                <a:ln>
                  <a:noFill/>
                </a:ln>
                <a:solidFill>
                  <a:srgbClr val="FF0000"/>
                </a:solidFill>
                <a:effectLst/>
                <a:uLnTx/>
                <a:uFillTx/>
                <a:sym typeface="+mn-ea"/>
              </a:rPr>
              <a:t>二、  凸透镜的成像规律及应用</a:t>
            </a:r>
            <a:r>
              <a:rPr lang="zh-CN" sz="2800" noProof="0" dirty="0">
                <a:ln>
                  <a:noFill/>
                </a:ln>
                <a:effectLst/>
                <a:uLnTx/>
                <a:uFillTx/>
                <a:sym typeface="+mn-ea"/>
              </a:rPr>
              <a:t>（10年6考，2019、2017、2015、2014、2012、2010年考）</a:t>
            </a:r>
            <a:endParaRPr lang="zh-CN" sz="2800" b="1" noProof="0" dirty="0">
              <a:ln>
                <a:noFill/>
              </a:ln>
              <a:solidFill>
                <a:schemeClr val="tx1"/>
              </a:solidFill>
              <a:effectLst/>
              <a:uLnTx/>
              <a:uFillTx/>
              <a:sym typeface="+mn-ea"/>
            </a:endParaRPr>
          </a:p>
        </p:txBody>
      </p:sp>
      <p:pic>
        <p:nvPicPr>
          <p:cNvPr id="4" name="图片 3"/>
          <p:cNvPicPr>
            <a:picLocks noChangeAspect="1"/>
          </p:cNvPicPr>
          <p:nvPr/>
        </p:nvPicPr>
        <p:blipFill>
          <a:blip r:embed="rId1"/>
          <a:stretch>
            <a:fillRect/>
          </a:stretch>
        </p:blipFill>
        <p:spPr>
          <a:xfrm>
            <a:off x="1870710" y="2564130"/>
            <a:ext cx="5402580" cy="3354705"/>
          </a:xfrm>
          <a:prstGeom prst="rect">
            <a:avLst/>
          </a:prstGeom>
        </p:spPr>
      </p:pic>
      <p:pic>
        <p:nvPicPr>
          <p:cNvPr id="5" name="图片 4"/>
          <p:cNvPicPr>
            <a:picLocks noChangeAspect="1"/>
          </p:cNvPicPr>
          <p:nvPr/>
        </p:nvPicPr>
        <p:blipFill>
          <a:blip r:embed="rId2"/>
          <a:stretch>
            <a:fillRect/>
          </a:stretch>
        </p:blipFill>
        <p:spPr>
          <a:xfrm>
            <a:off x="1870710" y="2205355"/>
            <a:ext cx="5380990" cy="443103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REFSHAPE" val="325426884"/>
  <p:tag name="KSO_WM_UNIT_PLACING_PICTURE_USER_VIEWPORT" val="{&quot;height&quot;:7155,&quot;width&quot;:17745}"/>
</p:tagLst>
</file>

<file path=ppt/tags/tag2.xml><?xml version="1.0" encoding="utf-8"?>
<p:tagLst xmlns:p="http://schemas.openxmlformats.org/presentationml/2006/main">
  <p:tag name="REFSHAPE" val="331833492"/>
  <p:tag name="KSO_WM_UNIT_PLACING_PICTURE_USER_VIEWPORT" val="{&quot;height&quot;:8535,&quot;width&quot;:18495}"/>
</p:tagLst>
</file>

<file path=ppt/tags/tag3.xml><?xml version="1.0" encoding="utf-8"?>
<p:tagLst xmlns:p="http://schemas.openxmlformats.org/presentationml/2006/main">
  <p:tag name="REFSHAPE" val="331833492"/>
  <p:tag name="KSO_WM_UNIT_PLACING_PICTURE_USER_VIEWPORT" val="{&quot;height&quot;:8535,&quot;width&quot;:18495}"/>
</p:tagLst>
</file>

<file path=ppt/tags/tag4.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9895</Words>
  <Application>WPS 演示</Application>
  <PresentationFormat>自定义</PresentationFormat>
  <Paragraphs>516</Paragraphs>
  <Slides>60</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60</vt:i4>
      </vt:variant>
    </vt:vector>
  </HeadingPairs>
  <TitlesOfParts>
    <vt:vector size="75"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