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588" r:id="rId2"/>
    <p:sldId id="560" r:id="rId3"/>
    <p:sldId id="575" r:id="rId4"/>
    <p:sldId id="562" r:id="rId5"/>
    <p:sldId id="563" r:id="rId6"/>
    <p:sldId id="564" r:id="rId7"/>
    <p:sldId id="566" r:id="rId8"/>
    <p:sldId id="579" r:id="rId9"/>
    <p:sldId id="580" r:id="rId10"/>
    <p:sldId id="584" r:id="rId11"/>
    <p:sldId id="581" r:id="rId12"/>
    <p:sldId id="585" r:id="rId13"/>
    <p:sldId id="569" r:id="rId14"/>
    <p:sldId id="568" r:id="rId15"/>
    <p:sldId id="567" r:id="rId16"/>
    <p:sldId id="577" r:id="rId17"/>
    <p:sldId id="587" r:id="rId18"/>
    <p:sldId id="578" r:id="rId19"/>
    <p:sldId id="576" r:id="rId20"/>
    <p:sldId id="582" r:id="rId21"/>
    <p:sldId id="570" r:id="rId22"/>
    <p:sldId id="571" r:id="rId23"/>
    <p:sldId id="586" r:id="rId24"/>
    <p:sldId id="572" r:id="rId25"/>
    <p:sldId id="573" r:id="rId26"/>
    <p:sldId id="583" r:id="rId27"/>
    <p:sldId id="574" r:id="rId28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31"/>
      <p:bold r:id="rId32"/>
      <p:italic r:id="rId33"/>
      <p:boldItalic r:id="rId34"/>
    </p:embeddedFont>
    <p:embeddedFont>
      <p:font typeface="Wingdings 2" panose="05020102010507070707" pitchFamily="18" charset="2"/>
      <p:regular r:id="rId35"/>
    </p:embeddedFont>
    <p:embeddedFont>
      <p:font typeface="黑体" panose="02010609060101010101" pitchFamily="49" charset="-122"/>
      <p:regular r:id="rId3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216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706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7644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7.jpeg"/><Relationship Id="rId5" Type="http://schemas.microsoft.com/office/2007/relationships/media" Target="../media/media3.wav"/><Relationship Id="rId10" Type="http://schemas.openxmlformats.org/officeDocument/2006/relationships/image" Target="../media/image6.jpeg"/><Relationship Id="rId4" Type="http://schemas.openxmlformats.org/officeDocument/2006/relationships/audio" Target="../media/media2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87368" y="1563638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3</a:t>
            </a:r>
            <a:r>
              <a:rPr lang="zh-CN" altLang="en-US" sz="4800" dirty="0">
                <a:latin typeface="+mj-ea"/>
                <a:ea typeface="+mj-ea"/>
              </a:rPr>
              <a:t>章 声的世界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400" dirty="0">
                <a:solidFill>
                  <a:srgbClr val="FF0000"/>
                </a:solidFill>
                <a:latin typeface="+mj-ea"/>
                <a:ea typeface="+mj-ea"/>
              </a:rPr>
              <a:t>节 认识声现象</a:t>
            </a:r>
            <a:endParaRPr lang="en-US" altLang="zh-CN" sz="4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015400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37533" y="1138553"/>
            <a:ext cx="8319135" cy="22726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</a:rPr>
              <a:t>（</a:t>
            </a:r>
            <a:r>
              <a:rPr lang="en-US" altLang="zh-CN" sz="2800" dirty="0">
                <a:latin typeface="Times New Roman" panose="02020603050405020304" charset="0"/>
              </a:rPr>
              <a:t>2</a:t>
            </a:r>
            <a:r>
              <a:rPr lang="zh-CN" altLang="en-US" sz="2800" dirty="0">
                <a:latin typeface="Times New Roman" panose="02020603050405020304" charset="0"/>
              </a:rPr>
              <a:t>）在用抽气机抽气的过程中，你能看到泡沫的振动吗？说明什么问题？但是随着抽气的不断进行，玻璃罩内的空气越来越稀少，你听到的音乐声有什么变化？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29497" y="3425253"/>
            <a:ext cx="8258681" cy="1212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能看到振动，说明音响发声，随着抽气的不断进行，音乐声越来越小。</a:t>
            </a:r>
          </a:p>
        </p:txBody>
      </p:sp>
    </p:spTree>
    <p:extLst>
      <p:ext uri="{BB962C8B-B14F-4D97-AF65-F5344CB8AC3E}">
        <p14:creationId xmlns:p14="http://schemas.microsoft.com/office/powerpoint/2010/main" val="30542495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67544" y="1175385"/>
            <a:ext cx="8496944" cy="23329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</a:rPr>
              <a:t>（</a:t>
            </a:r>
            <a:r>
              <a:rPr lang="en-US" altLang="zh-CN" sz="2800" dirty="0">
                <a:latin typeface="Times New Roman" panose="02020603050405020304" charset="0"/>
              </a:rPr>
              <a:t>3</a:t>
            </a:r>
            <a:r>
              <a:rPr lang="zh-CN" altLang="en-US" sz="2800" dirty="0">
                <a:latin typeface="Times New Roman" panose="02020603050405020304" charset="0"/>
              </a:rPr>
              <a:t>）如果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玻璃</a:t>
            </a:r>
            <a:r>
              <a:rPr lang="zh-CN" altLang="en-US" sz="2800" dirty="0">
                <a:latin typeface="Times New Roman" panose="02020603050405020304" charset="0"/>
              </a:rPr>
              <a:t>罩内的空气全部抽尽，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玻璃</a:t>
            </a:r>
            <a:r>
              <a:rPr lang="zh-CN" altLang="en-US" sz="2800" dirty="0">
                <a:latin typeface="Times New Roman" panose="02020603050405020304" charset="0"/>
              </a:rPr>
              <a:t>罩内变成</a:t>
            </a:r>
            <a:endParaRPr lang="en-US" altLang="zh-CN" sz="2800" dirty="0">
              <a:latin typeface="Times New Roman" panose="02020603050405020304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</a:rPr>
              <a:t>真空，你还能听到音乐吗？</a:t>
            </a:r>
          </a:p>
          <a:p>
            <a:pPr eaLnBrk="1" hangingPunct="1">
              <a:lnSpc>
                <a:spcPct val="130000"/>
              </a:lnSpc>
            </a:pPr>
            <a:endParaRPr lang="zh-CN" altLang="en-US" sz="2800" dirty="0">
              <a:latin typeface="Times New Roman" panose="02020603050405020304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</a:rPr>
              <a:t>（</a:t>
            </a:r>
            <a:r>
              <a:rPr lang="en-US" altLang="zh-CN" sz="2800" dirty="0">
                <a:latin typeface="Times New Roman" panose="02020603050405020304" charset="0"/>
              </a:rPr>
              <a:t>4</a:t>
            </a:r>
            <a:r>
              <a:rPr lang="zh-CN" altLang="en-US" sz="2800" dirty="0">
                <a:latin typeface="Times New Roman" panose="02020603050405020304" charset="0"/>
              </a:rPr>
              <a:t>）再让空气进入玻璃罩，听到的声音有什么变化？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87624" y="2353938"/>
            <a:ext cx="62646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罩内变成真空，就不能听到音乐了。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03648" y="3508331"/>
            <a:ext cx="439248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声音由无变弱再变强。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779066" y="1275606"/>
            <a:ext cx="7056784" cy="6524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</a:rPr>
              <a:t>（</a:t>
            </a:r>
            <a:r>
              <a:rPr lang="en-US" altLang="zh-CN" sz="2800" dirty="0">
                <a:solidFill>
                  <a:srgbClr val="0000FF"/>
                </a:solidFill>
                <a:latin typeface="Times New Roman" panose="02020603050405020304" charset="0"/>
              </a:rPr>
              <a:t>5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</a:rPr>
              <a:t>）通过真空罩实验，你能得到什么结论？</a:t>
            </a:r>
          </a:p>
        </p:txBody>
      </p:sp>
      <p:sp>
        <p:nvSpPr>
          <p:cNvPr id="116749" name="矩形 116748"/>
          <p:cNvSpPr/>
          <p:nvPr/>
        </p:nvSpPr>
        <p:spPr>
          <a:xfrm>
            <a:off x="1139106" y="2355726"/>
            <a:ext cx="6696744" cy="584775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n-ea"/>
              </a:rPr>
              <a:t>空气可以传播声音，真空不能传声。</a:t>
            </a:r>
          </a:p>
        </p:txBody>
      </p:sp>
    </p:spTree>
    <p:extLst>
      <p:ext uri="{BB962C8B-B14F-4D97-AF65-F5344CB8AC3E}">
        <p14:creationId xmlns:p14="http://schemas.microsoft.com/office/powerpoint/2010/main" val="3933194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20750" y="1295182"/>
            <a:ext cx="7827714" cy="14542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理想实验法：在实验的基础上，进行合理、科学的推理得出的。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宇航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667844">
            <a:off x="1596948" y="1571471"/>
            <a:ext cx="1734543" cy="12261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矩形 5"/>
          <p:cNvSpPr>
            <a:spLocks noChangeArrowheads="1"/>
          </p:cNvSpPr>
          <p:nvPr/>
        </p:nvSpPr>
        <p:spPr bwMode="auto">
          <a:xfrm>
            <a:off x="827584" y="3157604"/>
            <a:ext cx="4919836" cy="13111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7030A0"/>
                </a:solidFill>
                <a:latin typeface="Constantia" panose="02030602050306030303" pitchFamily="18" charset="0"/>
              </a:rPr>
              <a:t>宇航员在月球上能像在</a:t>
            </a:r>
            <a:endParaRPr lang="en-US" altLang="zh-CN" sz="2800" b="1" dirty="0">
              <a:solidFill>
                <a:srgbClr val="7030A0"/>
              </a:solidFill>
              <a:latin typeface="Constantia" panose="020306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7030A0"/>
                </a:solidFill>
                <a:latin typeface="Constantia" panose="02030602050306030303" pitchFamily="18" charset="0"/>
              </a:rPr>
              <a:t>地球上一样交流吗？</a:t>
            </a:r>
            <a:endParaRPr lang="en-US" altLang="zh-CN" sz="2800" b="1" dirty="0">
              <a:solidFill>
                <a:srgbClr val="7030A0"/>
              </a:solidFill>
              <a:latin typeface="Constantia" panose="02030602050306030303" pitchFamily="18" charset="0"/>
            </a:endParaRPr>
          </a:p>
        </p:txBody>
      </p:sp>
      <p:pic>
        <p:nvPicPr>
          <p:cNvPr id="16" name="图片 15" descr="宇航员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203598"/>
            <a:ext cx="3850640" cy="28879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61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223451" y="2152731"/>
            <a:ext cx="3491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结论：</a:t>
            </a:r>
            <a:endParaRPr lang="en-US" altLang="zh-CN" sz="32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空气可以传播声音。</a:t>
            </a:r>
          </a:p>
        </p:txBody>
      </p:sp>
      <p:sp>
        <p:nvSpPr>
          <p:cNvPr id="11" name="文本框 100"/>
          <p:cNvSpPr txBox="1">
            <a:spLocks noChangeArrowheads="1"/>
          </p:cNvSpPr>
          <p:nvPr/>
        </p:nvSpPr>
        <p:spPr>
          <a:xfrm>
            <a:off x="611560" y="987574"/>
            <a:ext cx="6022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探究活动</a:t>
            </a:r>
            <a:r>
              <a:rPr lang="en-US" alt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2</a:t>
            </a:r>
            <a:r>
              <a:rPr 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：空气传声。</a:t>
            </a:r>
          </a:p>
        </p:txBody>
      </p:sp>
      <p:pic>
        <p:nvPicPr>
          <p:cNvPr id="2" name="media2_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548841"/>
            <a:ext cx="4755907" cy="354395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1"/>
      <p:bldP spid="10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00"/>
          <p:cNvSpPr txBox="1">
            <a:spLocks noChangeArrowheads="1"/>
          </p:cNvSpPr>
          <p:nvPr/>
        </p:nvSpPr>
        <p:spPr>
          <a:xfrm>
            <a:off x="611560" y="843558"/>
            <a:ext cx="5616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探究活动</a:t>
            </a:r>
            <a:r>
              <a:rPr lang="en-US" alt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3</a:t>
            </a:r>
            <a:r>
              <a:rPr 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：水可以传播声音。</a:t>
            </a:r>
          </a:p>
        </p:txBody>
      </p:sp>
      <p:pic>
        <p:nvPicPr>
          <p:cNvPr id="3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1256" y="1491630"/>
            <a:ext cx="6381488" cy="35773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/>
          <p:cNvSpPr txBox="1"/>
          <p:nvPr/>
        </p:nvSpPr>
        <p:spPr>
          <a:xfrm>
            <a:off x="1763688" y="1779662"/>
            <a:ext cx="5328592" cy="735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</a:rPr>
              <a:t>结论：液体可以传播声音。</a:t>
            </a:r>
          </a:p>
        </p:txBody>
      </p:sp>
    </p:spTree>
    <p:extLst>
      <p:ext uri="{BB962C8B-B14F-4D97-AF65-F5344CB8AC3E}">
        <p14:creationId xmlns:p14="http://schemas.microsoft.com/office/powerpoint/2010/main" val="31181809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2093" y="1635646"/>
            <a:ext cx="7567930" cy="316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zh-CN" altLang="en-US" sz="2400" b="1" dirty="0">
                <a:latin typeface="+mn-ea"/>
                <a:ea typeface="+mn-ea"/>
              </a:rPr>
              <a:t>用一张桌子做实验。请你把耳朵贴在桌面上，让一位同学用手指甲轻刮桌子（不要让附近的同学听到声音）。有实验你能得出什么结论？</a:t>
            </a:r>
          </a:p>
          <a:p>
            <a:pPr eaLnBrk="1" latinLnBrk="0" hangingPunct="1">
              <a:lnSpc>
                <a:spcPct val="135000"/>
              </a:lnSpc>
            </a:pPr>
            <a:endParaRPr lang="zh-CN" altLang="en-US" sz="2400" b="1" dirty="0">
              <a:latin typeface="+mn-ea"/>
              <a:ea typeface="+mn-ea"/>
            </a:endParaRPr>
          </a:p>
          <a:p>
            <a:pPr eaLnBrk="1" latinLnBrk="0" hangingPunct="1">
              <a:lnSpc>
                <a:spcPct val="135000"/>
              </a:lnSpc>
            </a:pPr>
            <a:endParaRPr lang="zh-CN" altLang="en-US" sz="2400" b="1" dirty="0">
              <a:latin typeface="+mn-ea"/>
              <a:ea typeface="+mn-ea"/>
            </a:endParaRP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从这个实验可以发现，桌子也能传声。</a:t>
            </a: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/>
          <a:srcRect t="4210"/>
          <a:stretch>
            <a:fillRect/>
          </a:stretch>
        </p:blipFill>
        <p:spPr>
          <a:xfrm>
            <a:off x="5220072" y="2715766"/>
            <a:ext cx="2592705" cy="13004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00"/>
          <p:cNvSpPr txBox="1">
            <a:spLocks noChangeArrowheads="1"/>
          </p:cNvSpPr>
          <p:nvPr/>
        </p:nvSpPr>
        <p:spPr>
          <a:xfrm>
            <a:off x="595630" y="991870"/>
            <a:ext cx="65686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探究活动</a:t>
            </a:r>
            <a:r>
              <a:rPr lang="en-US" alt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4</a:t>
            </a:r>
            <a:r>
              <a:rPr lang="zh-CN" sz="3200" b="1" dirty="0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：固体可以传播声音。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808720" y="1127234"/>
            <a:ext cx="684076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</a:rPr>
              <a:t>生活中液体、固体能传声的例子：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005" y="2244725"/>
            <a:ext cx="2320290" cy="15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5558"/>
          <a:stretch>
            <a:fillRect/>
          </a:stretch>
        </p:blipFill>
        <p:spPr bwMode="auto">
          <a:xfrm>
            <a:off x="5984240" y="2284095"/>
            <a:ext cx="2254885" cy="1532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6270" y="2284095"/>
            <a:ext cx="2105660" cy="161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5388" y="3881241"/>
            <a:ext cx="195152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+mj-ea"/>
                <a:ea typeface="+mj-ea"/>
              </a:rPr>
              <a:t>枕戈待旦</a:t>
            </a:r>
          </a:p>
        </p:txBody>
      </p:sp>
      <p:sp>
        <p:nvSpPr>
          <p:cNvPr id="8" name="矩形 7"/>
          <p:cNvSpPr/>
          <p:nvPr/>
        </p:nvSpPr>
        <p:spPr>
          <a:xfrm>
            <a:off x="3419872" y="3990975"/>
            <a:ext cx="1847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zh-CN" altLang="en-US" sz="2800" dirty="0">
                <a:latin typeface="+mj-ea"/>
                <a:ea typeface="+mj-ea"/>
              </a:rPr>
              <a:t>花样游泳</a:t>
            </a:r>
          </a:p>
        </p:txBody>
      </p:sp>
      <p:sp>
        <p:nvSpPr>
          <p:cNvPr id="5" name="矩形 4"/>
          <p:cNvSpPr/>
          <p:nvPr/>
        </p:nvSpPr>
        <p:spPr>
          <a:xfrm>
            <a:off x="5984240" y="3990975"/>
            <a:ext cx="2750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zh-CN" altLang="en-US" sz="2800" dirty="0">
                <a:latin typeface="+mj-ea"/>
                <a:ea typeface="+mj-ea"/>
              </a:rPr>
              <a:t>钓鱼时保持安静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82621" y="1347614"/>
            <a:ext cx="7679690" cy="259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1.认识声现象，了解声是由物体的振动产生的。</a:t>
            </a:r>
          </a:p>
          <a:p>
            <a:pPr algn="just"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2.认识声音的传播需要介质和真空不能传声；</a:t>
            </a:r>
            <a:endParaRPr lang="en-US" altLang="zh-CN" sz="2800" dirty="0">
              <a:latin typeface="Times New Roman" pitchFamily="18" charset="0"/>
              <a:cs typeface="Times New Roman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掌握声速的概念及相关计算。</a:t>
            </a:r>
          </a:p>
          <a:p>
            <a:pPr algn="just"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3.了解人耳的听声范围、超声波和次声波。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文本框 116739"/>
          <p:cNvSpPr txBox="1"/>
          <p:nvPr/>
        </p:nvSpPr>
        <p:spPr>
          <a:xfrm>
            <a:off x="866775" y="2301875"/>
            <a:ext cx="80435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 dirty="0"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</a:rPr>
              <a:t>）声音能靠一切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固体、液体、气体</a:t>
            </a:r>
            <a:r>
              <a:rPr lang="zh-CN" altLang="en-US" sz="2800" dirty="0">
                <a:latin typeface="宋体" panose="02010600030101010101" pitchFamily="2" charset="-122"/>
              </a:rPr>
              <a:t>等介质传播。</a:t>
            </a:r>
          </a:p>
        </p:txBody>
      </p:sp>
      <p:sp>
        <p:nvSpPr>
          <p:cNvPr id="116742" name="文本框 116741"/>
          <p:cNvSpPr txBox="1"/>
          <p:nvPr/>
        </p:nvSpPr>
        <p:spPr>
          <a:xfrm>
            <a:off x="866775" y="1779905"/>
            <a:ext cx="43815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 dirty="0"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</a:rPr>
              <a:t>）声音是靠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介质</a:t>
            </a:r>
            <a:r>
              <a:rPr lang="zh-CN" altLang="en-US" sz="2800" dirty="0">
                <a:latin typeface="宋体" panose="02010600030101010101" pitchFamily="2" charset="-122"/>
              </a:rPr>
              <a:t>传播的。</a:t>
            </a:r>
          </a:p>
        </p:txBody>
      </p:sp>
      <p:sp>
        <p:nvSpPr>
          <p:cNvPr id="116743" name="文本框 116742"/>
          <p:cNvSpPr txBox="1"/>
          <p:nvPr/>
        </p:nvSpPr>
        <p:spPr>
          <a:xfrm>
            <a:off x="822325" y="3167380"/>
            <a:ext cx="33623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2800" dirty="0"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真空不能传声</a:t>
            </a:r>
            <a:r>
              <a:rPr lang="zh-CN" altLang="en-US" sz="2800" dirty="0">
                <a:latin typeface="宋体" panose="02010600030101010101" pitchFamily="2" charset="-122"/>
              </a:rPr>
              <a:t>。</a:t>
            </a:r>
            <a:endParaRPr lang="zh-CN" altLang="en-US" sz="2800" i="1" dirty="0">
              <a:latin typeface="宋体" panose="02010600030101010101" pitchFamily="2" charset="-122"/>
            </a:endParaRPr>
          </a:p>
        </p:txBody>
      </p:sp>
      <p:sp>
        <p:nvSpPr>
          <p:cNvPr id="116749" name="矩形 116748"/>
          <p:cNvSpPr/>
          <p:nvPr/>
        </p:nvSpPr>
        <p:spPr>
          <a:xfrm>
            <a:off x="920115" y="3934143"/>
            <a:ext cx="7304088" cy="521970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声的传播需要物质，这样的物质叫作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介质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。</a:t>
            </a:r>
          </a:p>
        </p:txBody>
      </p:sp>
      <p:sp>
        <p:nvSpPr>
          <p:cNvPr id="2" name="文本框 7"/>
          <p:cNvSpPr txBox="1"/>
          <p:nvPr/>
        </p:nvSpPr>
        <p:spPr>
          <a:xfrm>
            <a:off x="945515" y="1024573"/>
            <a:ext cx="896938" cy="5365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  <a:sym typeface="Times New Roman" panose="02020603050405020304" charset="0"/>
              </a:rPr>
              <a:t>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/>
      <p:bldP spid="116742" grpId="0"/>
      <p:bldP spid="116743" grpId="0"/>
      <p:bldP spid="11674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1"/>
          <p:cNvSpPr txBox="1"/>
          <p:nvPr/>
        </p:nvSpPr>
        <p:spPr>
          <a:xfrm>
            <a:off x="752397" y="1519957"/>
            <a:ext cx="8235255" cy="315150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A.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发出较强声音的喇叭能使它前面的烛焰“跳舞”，说明声波能传递信息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B.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女宇航员王亚平在太空讲课时，地球上的学生能听到她的声音是靠声波传回地球的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C.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“隔墙有耳”说明固体能传声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D.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手掌按住正在发声的鼓面，鼓声消失了，原因是手吸收了声波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57224" y="1059582"/>
            <a:ext cx="73488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+mn-ea"/>
                <a:ea typeface="+mn-ea"/>
                <a:cs typeface="+mn-ea"/>
              </a:rPr>
              <a:t>下列有关声音的知识中，说法正确的是（   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7109" y="1054639"/>
            <a:ext cx="375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2195736" y="1059582"/>
            <a:ext cx="508444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+mn-ea"/>
                <a:ea typeface="+mn-ea"/>
              </a:rPr>
              <a:t>在这张表格中，你能找出几条规律？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63154"/>
              </p:ext>
            </p:extLst>
          </p:nvPr>
        </p:nvGraphicFramePr>
        <p:xfrm>
          <a:off x="1547664" y="1535289"/>
          <a:ext cx="6692807" cy="32034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51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6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569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一些介质中的声速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v/(m/s)</a:t>
                      </a: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空气（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kumimoji="0" lang="en-US" altLang="zh-CN" sz="2200" kern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</a:t>
                      </a: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）   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331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海水（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  <a:r>
                        <a:rPr kumimoji="0" lang="en-US" altLang="zh-CN" sz="2200" kern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</a:t>
                      </a: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） 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1531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空气（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r>
                        <a:rPr kumimoji="0" lang="en-US" altLang="zh-CN" sz="2200" kern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</a:t>
                      </a: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）  </a:t>
                      </a:r>
                      <a:endParaRPr lang="en-US" altLang="zh-CN" sz="2200" baseline="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340</a:t>
                      </a:r>
                      <a:endParaRPr lang="en-US" altLang="zh-CN" sz="2200" baseline="0" dirty="0">
                        <a:latin typeface="Times New Roman" pitchFamily="18" charset="0"/>
                        <a:ea typeface="+mn-ea"/>
                        <a:cs typeface="Times New Roman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冰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3230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空气（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  <a:r>
                        <a:rPr kumimoji="0" lang="en-US" altLang="zh-CN" sz="2200" kern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</a:t>
                      </a: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）  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346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铜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3750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软木</a:t>
                      </a:r>
                      <a:r>
                        <a:rPr lang="zh-CN" altLang="en-US" sz="2200" baseline="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</a:t>
                      </a:r>
                      <a:endParaRPr lang="en-US" altLang="zh-CN" sz="2200" baseline="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500</a:t>
                      </a:r>
                      <a:endParaRPr lang="en-US" altLang="zh-CN" sz="2200" baseline="0" dirty="0">
                        <a:latin typeface="Times New Roman" pitchFamily="18" charset="0"/>
                        <a:ea typeface="+mn-ea"/>
                        <a:cs typeface="Times New Roman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大理石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3810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炼油（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  <a:r>
                        <a:rPr kumimoji="0" lang="en-US" altLang="zh-CN" sz="2200" kern="12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</a:t>
                      </a: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） 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1324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铝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5000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水（常温）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1500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铁</a:t>
                      </a:r>
                      <a:endParaRPr lang="en-US" altLang="zh-CN" sz="2200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dirty="0"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5200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843558"/>
            <a:ext cx="5646380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06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7544" y="1461535"/>
            <a:ext cx="8395943" cy="2736304"/>
          </a:xfrm>
          <a:prstGeom prst="roundRect">
            <a:avLst>
              <a:gd name="adj" fmla="val 8789"/>
            </a:avLst>
          </a:prstGeom>
          <a:solidFill>
            <a:schemeClr val="bg1">
              <a:alpha val="80000"/>
            </a:schemeClr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lvl="2" indent="457200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声音在不同介质中的传播速度不同，一般来说，在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固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体中声速最快，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液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体中较快，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气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体中最慢。</a:t>
            </a:r>
          </a:p>
          <a:p>
            <a:pPr marL="0" lvl="2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而且声音在同种介质中的传播速度还与</a:t>
            </a:r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温度</a:t>
            </a:r>
            <a:r>
              <a:rPr lang="zh-CN" altLang="en-US" sz="2800" dirty="0">
                <a:solidFill>
                  <a:schemeClr val="tx1"/>
                </a:solidFill>
                <a:latin typeface="+mn-ea"/>
              </a:rPr>
              <a:t>有关。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971600" y="1275605"/>
            <a:ext cx="7437070" cy="2769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人的发声和听声能力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人的声带能够产生</a:t>
            </a:r>
            <a:r>
              <a:rPr lang="en-US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64 Hz~1 300 Hz</a:t>
            </a: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的声；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人耳能够听到</a:t>
            </a:r>
            <a:r>
              <a:rPr lang="en-US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20 Hz~20 000 Hz</a:t>
            </a: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的声。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25138" y="2055811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9950" y="1995686"/>
            <a:ext cx="5051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~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ishuai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9840" y="1419225"/>
            <a:ext cx="723900" cy="640080"/>
          </a:xfrm>
          <a:prstGeom prst="rect">
            <a:avLst/>
          </a:prstGeom>
        </p:spPr>
      </p:pic>
      <p:pic>
        <p:nvPicPr>
          <p:cNvPr id="3" name="xiaotiqin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11955" y="1419225"/>
            <a:ext cx="619125" cy="619125"/>
          </a:xfrm>
          <a:prstGeom prst="rect">
            <a:avLst/>
          </a:prstGeom>
        </p:spPr>
      </p:pic>
      <p:pic>
        <p:nvPicPr>
          <p:cNvPr id="8" name="gu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92315" y="1429385"/>
            <a:ext cx="619125" cy="61912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9"/>
          <a:stretch>
            <a:fillRect/>
          </a:stretch>
        </p:blipFill>
        <p:spPr>
          <a:xfrm>
            <a:off x="6156325" y="2427605"/>
            <a:ext cx="2371090" cy="1724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10"/>
          <a:stretch>
            <a:fillRect/>
          </a:stretch>
        </p:blipFill>
        <p:spPr>
          <a:xfrm>
            <a:off x="3996055" y="2393442"/>
            <a:ext cx="1219200" cy="18348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11"/>
          <a:stretch>
            <a:fillRect/>
          </a:stretch>
        </p:blipFill>
        <p:spPr>
          <a:xfrm>
            <a:off x="683260" y="2571750"/>
            <a:ext cx="2240280" cy="1487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2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43608" y="1275606"/>
            <a:ext cx="5106035" cy="2593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本节研究：</a:t>
            </a:r>
            <a:endParaRPr lang="zh-CN" altLang="en-US" sz="2800" dirty="0"/>
          </a:p>
          <a:p>
            <a:pPr lvl="0">
              <a:lnSpc>
                <a:spcPct val="150000"/>
              </a:lnSpc>
            </a:pPr>
            <a:r>
              <a:rPr lang="zh-CN" altLang="en-US" sz="2800" dirty="0"/>
              <a:t>（</a:t>
            </a:r>
            <a:r>
              <a:rPr lang="en-US" sz="2800" dirty="0"/>
              <a:t>1</a:t>
            </a:r>
            <a:r>
              <a:rPr lang="zh-CN" altLang="en-US" sz="2800" dirty="0"/>
              <a:t>）声音是如何产生的？</a:t>
            </a:r>
          </a:p>
          <a:p>
            <a:pPr lvl="0">
              <a:lnSpc>
                <a:spcPct val="150000"/>
              </a:lnSpc>
            </a:pPr>
            <a:r>
              <a:rPr lang="zh-CN" altLang="en-US" sz="2800" dirty="0"/>
              <a:t>（</a:t>
            </a:r>
            <a:r>
              <a:rPr lang="en-US" sz="2800" dirty="0"/>
              <a:t>2</a:t>
            </a:r>
            <a:r>
              <a:rPr lang="zh-CN" altLang="en-US" sz="2800" dirty="0"/>
              <a:t>）声音是如何传播的？</a:t>
            </a:r>
          </a:p>
          <a:p>
            <a:pPr lvl="0">
              <a:lnSpc>
                <a:spcPct val="150000"/>
              </a:lnSpc>
            </a:pPr>
            <a:r>
              <a:rPr lang="zh-CN" altLang="en-US" sz="2800" dirty="0"/>
              <a:t>（</a:t>
            </a:r>
            <a:r>
              <a:rPr lang="en-US" sz="2800" dirty="0"/>
              <a:t>3</a:t>
            </a:r>
            <a:r>
              <a:rPr lang="zh-CN" altLang="en-US" sz="2800" dirty="0"/>
              <a:t>）人耳是如何听到声音的？</a:t>
            </a:r>
            <a:endParaRPr lang="zh-CN" altLang="en-US" sz="2800" dirty="0">
              <a:effectLst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414020" y="2395220"/>
            <a:ext cx="8193405" cy="18455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实验要求：</a:t>
            </a:r>
            <a:endParaRPr lang="en-US" altLang="zh-CN" sz="24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观察或自主选用桌上或身边的一些物体，让它们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发出声音。</a:t>
            </a:r>
            <a:endParaRPr lang="en-US" altLang="zh-CN" sz="24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观察、体验、总结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这些物体发声时的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特点</a:t>
            </a:r>
            <a:r>
              <a:rPr lang="zh-CN" altLang="en-US" sz="32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414020" y="1011555"/>
            <a:ext cx="7051675" cy="1303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学生活动一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: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声音是如何产生的？</a:t>
            </a:r>
            <a:endParaRPr lang="en-US" altLang="zh-CN" sz="28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尝试、体验、归纳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Wingdings" panose="05000000000000000000" pitchFamily="2" charset="2"/>
              </a:rPr>
              <a:t>)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605790" y="931545"/>
            <a:ext cx="6736715" cy="1284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+mj-ea"/>
              </a:rPr>
              <a:t>学生活动二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: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+mj-ea"/>
                <a:sym typeface="+mn-ea"/>
              </a:rPr>
              <a:t>声音是如何传播的？</a:t>
            </a:r>
            <a:endParaRPr lang="en-US" altLang="zh-CN" sz="2800" b="1" dirty="0">
              <a:solidFill>
                <a:srgbClr val="FF0000"/>
              </a:solidFill>
              <a:latin typeface="+mn-ea"/>
              <a:ea typeface="+mn-ea"/>
              <a:cs typeface="+mj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观察、思考、设计、体验</a:t>
            </a: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4877435" y="2985135"/>
            <a:ext cx="3270250" cy="10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声音以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声波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的形式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向外传播。</a:t>
            </a:r>
          </a:p>
        </p:txBody>
      </p:sp>
      <p:pic>
        <p:nvPicPr>
          <p:cNvPr id="48132" name="图片 471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b="12188"/>
          <a:stretch>
            <a:fillRect/>
          </a:stretch>
        </p:blipFill>
        <p:spPr>
          <a:xfrm>
            <a:off x="1187450" y="2315210"/>
            <a:ext cx="3185160" cy="21939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899592" y="1419622"/>
            <a:ext cx="7272808" cy="21852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dirty="0">
                <a:latin typeface="+mj-ea"/>
                <a:ea typeface="+mj-ea"/>
              </a:rPr>
              <a:t>小组讨论并验证：</a:t>
            </a:r>
            <a:endParaRPr lang="en-US" altLang="zh-CN" sz="3200" b="1" dirty="0">
              <a:latin typeface="+mj-ea"/>
              <a:ea typeface="+mj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dirty="0">
                <a:latin typeface="+mj-ea"/>
                <a:ea typeface="+mj-ea"/>
              </a:rPr>
              <a:t>1.</a:t>
            </a:r>
            <a:r>
              <a:rPr lang="zh-CN" altLang="en-US" sz="3200" b="1" dirty="0">
                <a:latin typeface="+mj-ea"/>
                <a:ea typeface="+mj-ea"/>
              </a:rPr>
              <a:t>声音能在其他物体中传播吗？</a:t>
            </a:r>
            <a:endParaRPr lang="en-US" altLang="zh-CN" sz="3200" b="1" dirty="0">
              <a:latin typeface="+mj-ea"/>
              <a:ea typeface="+mj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dirty="0">
                <a:latin typeface="+mj-ea"/>
                <a:ea typeface="+mj-ea"/>
              </a:rPr>
              <a:t>2.</a:t>
            </a:r>
            <a:r>
              <a:rPr lang="zh-CN" altLang="en-US" sz="3200" b="1" dirty="0">
                <a:latin typeface="+mj-ea"/>
                <a:ea typeface="+mj-ea"/>
              </a:rPr>
              <a:t>能否用桌上或身边的器材验证？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00"/>
          <p:cNvSpPr txBox="1">
            <a:spLocks noChangeArrowheads="1"/>
          </p:cNvSpPr>
          <p:nvPr/>
        </p:nvSpPr>
        <p:spPr>
          <a:xfrm>
            <a:off x="649691" y="843558"/>
            <a:ext cx="73778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探究活动</a:t>
            </a:r>
            <a:r>
              <a:rPr lang="en-US" alt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1</a:t>
            </a:r>
            <a:r>
              <a:rPr lang="zh-CN" sz="3200" b="1" dirty="0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：真空不能传播声音。</a:t>
            </a:r>
          </a:p>
        </p:txBody>
      </p:sp>
      <p:pic>
        <p:nvPicPr>
          <p:cNvPr id="2" name="media1_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439504"/>
            <a:ext cx="6375203" cy="35805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39552" y="1347614"/>
            <a:ext cx="8319135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Times New Roman" panose="02020603050405020304" charset="0"/>
              </a:rPr>
              <a:t>（</a:t>
            </a:r>
            <a:r>
              <a:rPr lang="en-US" altLang="zh-CN" sz="2800" dirty="0">
                <a:latin typeface="Times New Roman" panose="02020603050405020304" charset="0"/>
              </a:rPr>
              <a:t>1</a:t>
            </a:r>
            <a:r>
              <a:rPr lang="zh-CN" altLang="en-US" sz="2800" dirty="0">
                <a:latin typeface="Times New Roman" panose="02020603050405020304" charset="0"/>
              </a:rPr>
              <a:t>）在没有抽出玻璃罩的空气前，你能看到泡沫的振动吗？你能听到音乐吗？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19672" y="2732609"/>
            <a:ext cx="540060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能看到泡沫的振动，能听到音乐。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1223</Words>
  <Application>Microsoft Office PowerPoint</Application>
  <PresentationFormat>全屏显示(16:9)</PresentationFormat>
  <Paragraphs>99</Paragraphs>
  <Slides>27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Constantia</vt:lpstr>
      <vt:lpstr>宋体</vt:lpstr>
      <vt:lpstr>Times New Roman</vt:lpstr>
      <vt:lpstr>黑体</vt:lpstr>
      <vt:lpstr>Wingdings</vt:lpstr>
      <vt:lpstr>Calibri</vt:lpstr>
      <vt:lpstr>Arial</vt:lpstr>
      <vt:lpstr>Wingdings 2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2026-08-13T23:53:47Z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