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image" Target="../media/image1.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tif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tiff"/><Relationship Id="rId1" Type="http://schemas.openxmlformats.org/officeDocument/2006/relationships/image" Target="../media/image6.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8.tiff"/><Relationship Id="rId1" Type="http://schemas.openxmlformats.org/officeDocument/2006/relationships/image" Target="../media/image1.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 Target="slide7.xml"/><Relationship Id="rId8" Type="http://schemas.openxmlformats.org/officeDocument/2006/relationships/slide" Target="slide5.xml"/><Relationship Id="rId7" Type="http://schemas.openxmlformats.org/officeDocument/2006/relationships/slide" Target="slide3.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18.xml"/><Relationship Id="rId3" Type="http://schemas.openxmlformats.org/officeDocument/2006/relationships/image" Target="../media/image1.png"/><Relationship Id="rId2" Type="http://schemas.openxmlformats.org/officeDocument/2006/relationships/tags" Target="../tags/tag3.xml"/><Relationship Id="rId14" Type="http://schemas.openxmlformats.org/officeDocument/2006/relationships/slideLayout" Target="../slideLayouts/slideLayout7.xml"/><Relationship Id="rId13" Type="http://schemas.openxmlformats.org/officeDocument/2006/relationships/tags" Target="../tags/tag8.xml"/><Relationship Id="rId12" Type="http://schemas.openxmlformats.org/officeDocument/2006/relationships/slide" Target="slide10.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8.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2095501" y="2203450"/>
            <a:ext cx="8081645" cy="13684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第八</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Tahoma" panose="020B0604030504040204" pitchFamily="34" charset="0"/>
                <a:ea typeface="黑体" panose="02010609060101010101" pitchFamily="49" charset="-122"/>
                <a:cs typeface="Tahoma" panose="020B0604030504040204" pitchFamily="34" charset="0"/>
              </a:rPr>
              <a:t>讲  </a:t>
            </a: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rPr>
              <a:t> 力 运动和力</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latin typeface="黑体" panose="02010609060101010101" pitchFamily="49" charset="-122"/>
              <a:ea typeface="黑体" panose="02010609060101010101" pitchFamily="49" charset="-122"/>
              <a:sym typeface="+mn-ea"/>
            </a:endParaRPr>
          </a:p>
        </p:txBody>
      </p:sp>
      <p:sp>
        <p:nvSpPr>
          <p:cNvPr id="2" name="矩形 1"/>
          <p:cNvSpPr/>
          <p:nvPr/>
        </p:nvSpPr>
        <p:spPr>
          <a:xfrm>
            <a:off x="3273743" y="3550285"/>
            <a:ext cx="5725160" cy="7759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牛顿第一定律</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610553" y="3637915"/>
            <a:ext cx="10921365" cy="2306955"/>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【设计与进行实验】</a:t>
            </a:r>
            <a:r>
              <a:rPr lang="en-US" sz="2400" b="0">
                <a:latin typeface="Times New Roman" panose="02020603050405020304" pitchFamily="18" charset="0"/>
                <a:ea typeface="宋体" panose="02010600030101010101" pitchFamily="2" charset="-122"/>
              </a:rPr>
              <a:t>1. </a:t>
            </a:r>
            <a:r>
              <a:rPr lang="zh-CN" sz="2400" b="0">
                <a:ea typeface="宋体" panose="02010600030101010101" pitchFamily="2" charset="-122"/>
              </a:rPr>
              <a:t>实验装置图</a:t>
            </a:r>
            <a:r>
              <a:rPr lang="en-US" sz="2400" b="0">
                <a:latin typeface="Times New Roman" panose="02020603050405020304" pitchFamily="18" charset="0"/>
                <a:ea typeface="宋体" panose="02010600030101010101" pitchFamily="2" charset="-122"/>
              </a:rPr>
              <a:t>2. </a:t>
            </a:r>
            <a:r>
              <a:rPr lang="zh-CN" sz="2400" b="0">
                <a:ea typeface="宋体" panose="02010600030101010101" pitchFamily="2" charset="-122"/>
              </a:rPr>
              <a:t>弹簧测力计的使用与读数</a:t>
            </a:r>
            <a:r>
              <a:rPr lang="en-US" sz="2400" b="0">
                <a:latin typeface="Times New Roman" panose="02020603050405020304" pitchFamily="18" charset="0"/>
                <a:cs typeface="仿宋_GB2312" charset="0"/>
              </a:rPr>
              <a:t>[2018.17(5)]</a:t>
            </a:r>
            <a:r>
              <a:rPr lang="en-US" sz="2400" b="0">
                <a:latin typeface="Times New Roman" panose="02020603050405020304" pitchFamily="18" charset="0"/>
                <a:ea typeface="宋体" panose="02010600030101010101" pitchFamily="2" charset="-122"/>
              </a:rPr>
              <a:t>3. </a:t>
            </a:r>
            <a:r>
              <a:rPr lang="zh-CN" sz="2400" b="0">
                <a:ea typeface="宋体" panose="02010600030101010101" pitchFamily="2" charset="-122"/>
              </a:rPr>
              <a:t>让同一小车从斜面同一高度由静止滑下的目的</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使小车到达水平面的</a:t>
            </a:r>
            <a:r>
              <a:rPr lang="zh-CN" sz="2400" b="0" u="sng">
                <a:ea typeface="宋体" panose="02010600030101010101" pitchFamily="2" charset="-122"/>
              </a:rPr>
              <a:t>速度相同</a:t>
            </a:r>
            <a:r>
              <a:rPr lang="en-US" sz="2400" b="0">
                <a:latin typeface="Times New Roman" panose="02020603050405020304" pitchFamily="18" charset="0"/>
                <a:ea typeface="宋体" panose="02010600030101010101" pitchFamily="2" charset="-122"/>
              </a:rPr>
              <a:t>)</a:t>
            </a:r>
            <a:endParaRPr lang="zh-CN" altLang="en-US"/>
          </a:p>
        </p:txBody>
      </p:sp>
      <p:grpSp>
        <p:nvGrpSpPr>
          <p:cNvPr id="14" name="组合 13"/>
          <p:cNvGrpSpPr/>
          <p:nvPr/>
        </p:nvGrpSpPr>
        <p:grpSpPr>
          <a:xfrm>
            <a:off x="2136304" y="1041425"/>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9" name="组合 8"/>
          <p:cNvGrpSpPr/>
          <p:nvPr/>
        </p:nvGrpSpPr>
        <p:grpSpPr>
          <a:xfrm>
            <a:off x="710248" y="2946980"/>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8954160" y="324964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64" name="组合 63"/>
          <p:cNvGrpSpPr/>
          <p:nvPr/>
        </p:nvGrpSpPr>
        <p:grpSpPr>
          <a:xfrm>
            <a:off x="710883" y="2045970"/>
            <a:ext cx="9502140" cy="558165"/>
            <a:chOff x="1388" y="4017"/>
            <a:chExt cx="14964" cy="879"/>
          </a:xfrm>
        </p:grpSpPr>
        <p:pic>
          <p:nvPicPr>
            <p:cNvPr id="65" name="图片 64" descr="无序号考点3字以上"/>
            <p:cNvPicPr>
              <a:picLocks noChangeAspect="1"/>
            </p:cNvPicPr>
            <p:nvPr/>
          </p:nvPicPr>
          <p:blipFill>
            <a:blip r:embed="rId3"/>
            <a:stretch>
              <a:fillRect/>
            </a:stretch>
          </p:blipFill>
          <p:spPr>
            <a:xfrm>
              <a:off x="1388" y="4017"/>
              <a:ext cx="1740" cy="879"/>
            </a:xfrm>
            <a:prstGeom prst="rect">
              <a:avLst/>
            </a:prstGeom>
          </p:spPr>
        </p:pic>
        <p:grpSp>
          <p:nvGrpSpPr>
            <p:cNvPr id="66" name="组合 65"/>
            <p:cNvGrpSpPr/>
            <p:nvPr/>
          </p:nvGrpSpPr>
          <p:grpSpPr>
            <a:xfrm>
              <a:off x="1570" y="4047"/>
              <a:ext cx="14782" cy="824"/>
              <a:chOff x="1457" y="4047"/>
              <a:chExt cx="14782" cy="824"/>
            </a:xfrm>
          </p:grpSpPr>
          <p:sp>
            <p:nvSpPr>
              <p:cNvPr id="67" name="文本框 66"/>
              <p:cNvSpPr txBox="1"/>
              <p:nvPr/>
            </p:nvSpPr>
            <p:spPr>
              <a:xfrm>
                <a:off x="1457" y="4049"/>
                <a:ext cx="1558"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实验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68" name="文本框 67"/>
              <p:cNvSpPr txBox="1"/>
              <p:nvPr/>
            </p:nvSpPr>
            <p:spPr>
              <a:xfrm>
                <a:off x="3536" y="4047"/>
                <a:ext cx="12703" cy="822"/>
              </a:xfrm>
              <a:prstGeom prst="rect">
                <a:avLst/>
              </a:prstGeom>
              <a:noFill/>
            </p:spPr>
            <p:txBody>
              <a:bodyPr wrap="square" rtlCol="0">
                <a:spAutoFit/>
              </a:bodyPr>
              <a:p>
                <a:r>
                  <a:rPr sz="2800" dirty="0">
                    <a:latin typeface="黑体" panose="02010609060101010101" pitchFamily="49" charset="-122"/>
                    <a:ea typeface="黑体" panose="02010609060101010101" pitchFamily="49" charset="-122"/>
                    <a:cs typeface="Times New Roman" panose="02020603050405020304" pitchFamily="18" charset="0"/>
                  </a:rPr>
                  <a:t>探究阻力对物体运动的影响</a:t>
                </a:r>
                <a:r>
                  <a:rPr sz="2400" dirty="0">
                    <a:latin typeface="Times New Roman" panose="02020603050405020304" pitchFamily="18" charset="0"/>
                    <a:cs typeface="Times New Roman" panose="02020603050405020304" pitchFamily="18" charset="0"/>
                  </a:rPr>
                  <a:t>(2018.17)</a:t>
                </a:r>
                <a:endParaRPr sz="2400" dirty="0">
                  <a:latin typeface="Times New Roman" panose="02020603050405020304" pitchFamily="18" charset="0"/>
                  <a:cs typeface="Times New Roman" panose="02020603050405020304" pitchFamily="18" charset="0"/>
                </a:endParaRPr>
              </a:p>
            </p:txBody>
          </p:sp>
        </p:grpSp>
      </p:grpSp>
      <p:pic>
        <p:nvPicPr>
          <p:cNvPr id="2" name="图片 -2147482566"/>
          <p:cNvPicPr>
            <a:picLocks noChangeAspect="1"/>
          </p:cNvPicPr>
          <p:nvPr/>
        </p:nvPicPr>
        <p:blipFill>
          <a:blip r:embed="rId4"/>
          <a:stretch>
            <a:fillRect/>
          </a:stretch>
        </p:blipFill>
        <p:spPr>
          <a:xfrm>
            <a:off x="4475798" y="3561715"/>
            <a:ext cx="3241040" cy="970280"/>
          </a:xfrm>
          <a:prstGeom prst="rect">
            <a:avLst/>
          </a:prstGeom>
          <a:noFill/>
          <a:ln w="9525">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729298" y="782320"/>
            <a:ext cx="10734040" cy="563118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4. </a:t>
            </a:r>
            <a:r>
              <a:rPr lang="zh-CN" sz="2400" b="0">
                <a:ea typeface="宋体" panose="02010600030101010101" pitchFamily="2" charset="-122"/>
              </a:rPr>
              <a:t>改变小车运动时受到阻力大小的方法</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在水平桌面上铺</a:t>
            </a:r>
            <a:r>
              <a:rPr lang="zh-CN" sz="2400" b="0" u="sng">
                <a:ea typeface="宋体" panose="02010600030101010101" pitchFamily="2" charset="-122"/>
              </a:rPr>
              <a:t>粗糙程度不同</a:t>
            </a:r>
            <a:r>
              <a:rPr lang="zh-CN" sz="2400" b="0">
                <a:ea typeface="宋体" panose="02010600030101010101" pitchFamily="2" charset="-122"/>
              </a:rPr>
              <a:t>的材料</a:t>
            </a:r>
            <a:r>
              <a:rPr lang="en-US" sz="2400" b="0">
                <a:latin typeface="Times New Roman" panose="02020603050405020304" pitchFamily="18" charset="0"/>
                <a:ea typeface="宋体" panose="02010600030101010101" pitchFamily="2" charset="-122"/>
              </a:rPr>
              <a:t>)5. </a:t>
            </a:r>
            <a:r>
              <a:rPr lang="zh-CN" sz="2400" b="0">
                <a:ea typeface="宋体" panose="02010600030101010101" pitchFamily="2" charset="-122"/>
              </a:rPr>
              <a:t>转换法的应用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通过比较</a:t>
            </a:r>
            <a:r>
              <a:rPr lang="zh-CN" sz="2400" b="0" u="sng">
                <a:ea typeface="宋体" panose="02010600030101010101" pitchFamily="2" charset="-122"/>
              </a:rPr>
              <a:t>小车在水平面运动距离的远近</a:t>
            </a:r>
            <a:r>
              <a:rPr lang="zh-CN" sz="2400" b="0">
                <a:ea typeface="宋体" panose="02010600030101010101" pitchFamily="2" charset="-122"/>
              </a:rPr>
              <a:t>来比较阻力的大小，运动的距离越远，阻力越小</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[2018.17(2)]</a:t>
            </a:r>
            <a:r>
              <a:rPr lang="en-US" sz="2400" b="0">
                <a:latin typeface="Times New Roman" panose="02020603050405020304" pitchFamily="18" charset="0"/>
                <a:ea typeface="宋体" panose="02010600030101010101" pitchFamily="2" charset="-122"/>
              </a:rPr>
              <a:t>6. </a:t>
            </a:r>
            <a:r>
              <a:rPr lang="zh-CN" sz="2400" b="0">
                <a:ea typeface="宋体" panose="02010600030101010101" pitchFamily="2" charset="-122"/>
              </a:rPr>
              <a:t>控制变量法的应用：</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实验时控制小车从斜面同一高度由静止释放，改变接触面的粗糙程度，观察小车运动距离的远近；</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控制同一小车从斜面不同位置由静止滑下，探究小车重力势能与高度、动能和速度的关系</a:t>
            </a:r>
            <a:r>
              <a:rPr lang="en-US" sz="2400" b="0">
                <a:latin typeface="Times New Roman" panose="02020603050405020304" pitchFamily="18" charset="0"/>
                <a:cs typeface="仿宋_GB2312" charset="0"/>
              </a:rPr>
              <a:t>[2018.17(4)]</a:t>
            </a:r>
            <a:r>
              <a:rPr lang="en-US" sz="2400" b="0">
                <a:latin typeface="Times New Roman" panose="02020603050405020304" pitchFamily="18" charset="0"/>
                <a:ea typeface="宋体" panose="02010600030101010101" pitchFamily="2" charset="-122"/>
              </a:rPr>
              <a:t>7. </a:t>
            </a:r>
            <a:r>
              <a:rPr lang="zh-CN" sz="2400" b="0">
                <a:ea typeface="宋体" panose="02010600030101010101" pitchFamily="2" charset="-122"/>
              </a:rPr>
              <a:t>科学推理法的应用</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如果小车在绝对光滑的水平面上运动，即不受阻力作用，它将做匀速直线运动</a:t>
            </a:r>
            <a:r>
              <a:rPr lang="en-US" sz="2400" b="0">
                <a:latin typeface="Times New Roman" panose="02020603050405020304" pitchFamily="18" charset="0"/>
                <a:ea typeface="宋体" panose="02010600030101010101" pitchFamily="2" charset="-122"/>
              </a:rPr>
              <a:t>)</a:t>
            </a:r>
            <a:r>
              <a:rPr lang="en-US" sz="2400" b="0">
                <a:latin typeface="Times New Roman" panose="02020603050405020304" pitchFamily="18" charset="0"/>
                <a:cs typeface="仿宋_GB2312" charset="0"/>
              </a:rPr>
              <a:t>[2018.17(3)]</a:t>
            </a:r>
            <a:endParaRPr lang="en-US" sz="2400" b="0">
              <a:latin typeface="Times New Roman" panose="02020603050405020304" pitchFamily="18" charset="0"/>
              <a:cs typeface="仿宋_GB2312" charset="0"/>
            </a:endParaRPr>
          </a:p>
          <a:p>
            <a:pPr indent="0">
              <a:lnSpc>
                <a:spcPct val="150000"/>
              </a:lnSpc>
            </a:pPr>
            <a:r>
              <a:rPr lang="zh-CN" sz="2400">
                <a:latin typeface="Times New Roman" panose="02020603050405020304" pitchFamily="18" charset="0"/>
                <a:cs typeface="Times New Roman" panose="02020603050405020304" pitchFamily="18" charset="0"/>
                <a:sym typeface="+mn-ea"/>
              </a:rPr>
              <a:t>【分析数据和现象，总结结论】</a:t>
            </a:r>
            <a:r>
              <a:rPr lang="en-US" sz="2400">
                <a:latin typeface="Times New Roman" panose="02020603050405020304" pitchFamily="18" charset="0"/>
                <a:cs typeface="Times New Roman" panose="02020603050405020304" pitchFamily="18" charset="0"/>
                <a:sym typeface="+mn-ea"/>
              </a:rPr>
              <a:t>8. </a:t>
            </a:r>
            <a:r>
              <a:rPr lang="zh-CN" sz="2400">
                <a:latin typeface="Times New Roman" panose="02020603050405020304" pitchFamily="18" charset="0"/>
                <a:cs typeface="Times New Roman" panose="02020603050405020304" pitchFamily="18" charset="0"/>
                <a:sym typeface="+mn-ea"/>
              </a:rPr>
              <a:t>比</a:t>
            </a:r>
            <a:r>
              <a:rPr lang="zh-CN" sz="2400">
                <a:latin typeface="+mn-ea"/>
                <a:cs typeface="+mn-ea"/>
                <a:sym typeface="+mn-ea"/>
              </a:rPr>
              <a:t>较小车在不同水平面上运动的距离，总结结论</a:t>
            </a:r>
            <a:endParaRPr lang="zh-CN" altLang="en-US" sz="2400">
              <a:latin typeface="+mn-ea"/>
              <a:cs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953453" y="705485"/>
            <a:ext cx="10642600" cy="5631180"/>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【交流与反思】</a:t>
            </a:r>
            <a:r>
              <a:rPr lang="en-US" sz="2400" b="0">
                <a:latin typeface="Times New Roman" panose="02020603050405020304" pitchFamily="18" charset="0"/>
                <a:ea typeface="宋体" panose="02010600030101010101" pitchFamily="2" charset="-122"/>
              </a:rPr>
              <a:t>9. </a:t>
            </a:r>
            <a:r>
              <a:rPr lang="zh-CN" sz="2400" b="0">
                <a:ea typeface="宋体" panose="02010600030101010101" pitchFamily="2" charset="-122"/>
              </a:rPr>
              <a:t>小车运动到斜面底端继续运动的原因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小车具有</a:t>
            </a:r>
            <a:r>
              <a:rPr lang="zh-CN" sz="2400" b="0" u="sng">
                <a:ea typeface="宋体" panose="02010600030101010101" pitchFamily="2" charset="-122"/>
              </a:rPr>
              <a:t>惯性</a:t>
            </a:r>
            <a:r>
              <a:rPr lang="en-US" sz="2400" b="0">
                <a:latin typeface="Times New Roman" panose="02020603050405020304" pitchFamily="18" charset="0"/>
                <a:ea typeface="宋体" panose="02010600030101010101" pitchFamily="2" charset="-122"/>
              </a:rPr>
              <a:t>)10. </a:t>
            </a:r>
            <a:r>
              <a:rPr lang="zh-CN" sz="2400" b="0">
                <a:ea typeface="宋体" panose="02010600030101010101" pitchFamily="2" charset="-122"/>
              </a:rPr>
              <a:t>小车最终在水平面停下来的原因</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受到</a:t>
            </a:r>
            <a:r>
              <a:rPr lang="zh-CN" sz="2400" b="0" u="sng">
                <a:ea typeface="宋体" panose="02010600030101010101" pitchFamily="2" charset="-122"/>
              </a:rPr>
              <a:t>摩擦力</a:t>
            </a:r>
            <a:r>
              <a:rPr lang="en-US" sz="2400" b="0" u="sng">
                <a:latin typeface="Times New Roman" panose="02020603050405020304" pitchFamily="18" charset="0"/>
                <a:ea typeface="宋体" panose="02010600030101010101" pitchFamily="2" charset="-122"/>
              </a:rPr>
              <a:t>(</a:t>
            </a:r>
            <a:r>
              <a:rPr lang="zh-CN" sz="2400" b="0" u="sng">
                <a:ea typeface="宋体" panose="02010600030101010101" pitchFamily="2" charset="-122"/>
              </a:rPr>
              <a:t>阻力</a:t>
            </a:r>
            <a:r>
              <a:rPr lang="en-US" sz="2400" b="0" u="sng">
                <a:latin typeface="Times New Roman" panose="02020603050405020304" pitchFamily="18" charset="0"/>
                <a:ea typeface="宋体" panose="02010600030101010101" pitchFamily="2" charset="-122"/>
              </a:rPr>
              <a:t>)</a:t>
            </a:r>
            <a:r>
              <a:rPr lang="zh-CN" sz="2400" b="0">
                <a:ea typeface="宋体" panose="02010600030101010101" pitchFamily="2" charset="-122"/>
              </a:rPr>
              <a:t>作用</a:t>
            </a:r>
            <a:r>
              <a:rPr lang="en-US" sz="2400" b="0">
                <a:latin typeface="Times New Roman" panose="02020603050405020304" pitchFamily="18" charset="0"/>
                <a:ea typeface="宋体" panose="02010600030101010101" pitchFamily="2" charset="-122"/>
              </a:rPr>
              <a:t>]11. </a:t>
            </a:r>
            <a:r>
              <a:rPr lang="zh-CN" sz="2400" b="0">
                <a:ea typeface="宋体" panose="02010600030101010101" pitchFamily="2" charset="-122"/>
              </a:rPr>
              <a:t>小车沿水平面运动时的受力分析</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小车受摩擦力、重力、支持力的作用</a:t>
            </a:r>
            <a:r>
              <a:rPr lang="en-US" sz="2400" b="0">
                <a:latin typeface="Times New Roman" panose="02020603050405020304" pitchFamily="18" charset="0"/>
                <a:ea typeface="宋体" panose="02010600030101010101" pitchFamily="2" charset="-122"/>
              </a:rPr>
              <a:t>)12. </a:t>
            </a:r>
            <a:r>
              <a:rPr lang="zh-CN" sz="2400" b="0">
                <a:ea typeface="宋体" panose="02010600030101010101" pitchFamily="2" charset="-122"/>
              </a:rPr>
              <a:t>小车运动过程中能量的转化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从斜面滑到水平面的过程中：重力势能转化为动能和内能；从水平面运动到静止的过程中：动能转化为内能</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zh-CN" altLang="en-US" sz="2400">
                <a:latin typeface="Times New Roman" panose="02020603050405020304" pitchFamily="18" charset="0"/>
                <a:cs typeface="Times New Roman" panose="02020603050405020304" pitchFamily="18" charset="0"/>
              </a:rPr>
              <a:t>13. 根据此实验装置还可以探究动能的大小与物体运动速度的关系或探究影响滑动摩擦力大小的因素[2018.17(6)]</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实验结论</a:t>
            </a:r>
            <a:r>
              <a:rPr lang="zh-CN" altLang="en-US" sz="2400">
                <a:latin typeface="Times New Roman" panose="02020603050405020304" pitchFamily="18" charset="0"/>
                <a:cs typeface="Times New Roman" panose="02020603050405020304" pitchFamily="18" charset="0"/>
              </a:rPr>
              <a:t>：水平面越光滑，物体受到的阻力越小，运动的距离越远；若物体不受阻力时，物体将一直做匀速直线运动．</a:t>
            </a:r>
            <a:endParaRPr lang="zh-CN" altLang="en-US" sz="240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83698" y="1263050"/>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6076945" y="5565894"/>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sp>
        <p:nvSpPr>
          <p:cNvPr id="107" name="文本框 106"/>
          <p:cNvSpPr txBox="1"/>
          <p:nvPr/>
        </p:nvSpPr>
        <p:spPr>
          <a:xfrm>
            <a:off x="760413" y="2143125"/>
            <a:ext cx="10690225" cy="1198880"/>
          </a:xfrm>
          <a:prstGeom prst="rect">
            <a:avLst/>
          </a:prstGeom>
          <a:noFill/>
          <a:ln w="9525">
            <a:noFill/>
          </a:ln>
        </p:spPr>
        <p:txBody>
          <a:bodyPr wrap="square">
            <a:spAutoFit/>
          </a:bodyPr>
          <a:p>
            <a:pPr indent="0">
              <a:lnSpc>
                <a:spcPct val="150000"/>
              </a:lnSpc>
            </a:pPr>
            <a:r>
              <a:rPr lang="zh-CN" sz="2400" b="0">
                <a:latin typeface="+mj-ea"/>
                <a:ea typeface="+mj-ea"/>
              </a:rPr>
              <a:t>例</a:t>
            </a:r>
            <a:r>
              <a:rPr lang="en-US" sz="2400" b="0">
                <a:latin typeface="Times New Roman" panose="02020603050405020304" pitchFamily="18" charset="0"/>
                <a:ea typeface="黑体" panose="02010609060101010101" pitchFamily="49" charset="-122"/>
              </a:rPr>
              <a:t> </a:t>
            </a:r>
            <a:r>
              <a:rPr lang="zh-CN" sz="2400" b="0">
                <a:ea typeface="宋体" panose="02010600030101010101" pitchFamily="2" charset="-122"/>
              </a:rPr>
              <a:t>　</a:t>
            </a:r>
            <a:r>
              <a:rPr lang="zh-CN" sz="2400" b="0">
                <a:latin typeface="Times New Roman" panose="02020603050405020304" pitchFamily="18" charset="0"/>
                <a:cs typeface="Times New Roman" panose="02020603050405020304" pitchFamily="18" charset="0"/>
              </a:rPr>
              <a:t>在探究</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阻力对物体运动的影响</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实验时，让小车从斜面的同一高度由静止滑下，观察小车沿不同材料的水平表面上滑行的距离，如图所示．</a:t>
            </a:r>
            <a:endParaRPr lang="zh-CN" altLang="en-US">
              <a:latin typeface="Times New Roman" panose="02020603050405020304" pitchFamily="18" charset="0"/>
              <a:cs typeface="Times New Roman" panose="02020603050405020304" pitchFamily="18" charset="0"/>
            </a:endParaRPr>
          </a:p>
        </p:txBody>
      </p:sp>
      <p:pic>
        <p:nvPicPr>
          <p:cNvPr id="5" name="图片 -2147482564"/>
          <p:cNvPicPr>
            <a:picLocks noChangeAspect="1"/>
          </p:cNvPicPr>
          <p:nvPr/>
        </p:nvPicPr>
        <p:blipFill>
          <a:blip r:embed="rId2"/>
          <a:stretch>
            <a:fillRect/>
          </a:stretch>
        </p:blipFill>
        <p:spPr>
          <a:xfrm>
            <a:off x="2295843" y="3538855"/>
            <a:ext cx="8376920" cy="1611630"/>
          </a:xfrm>
          <a:prstGeom prst="rect">
            <a:avLst/>
          </a:prstGeom>
          <a:noFill/>
          <a:ln w="9525">
            <a:no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5"/>
          <p:cNvGrpSpPr/>
          <p:nvPr/>
        </p:nvGrpSpPr>
        <p:grpSpPr>
          <a:xfrm>
            <a:off x="926174" y="1029676"/>
            <a:ext cx="2411412" cy="460375"/>
            <a:chOff x="1007" y="5038"/>
            <a:chExt cx="3796" cy="725"/>
          </a:xfrm>
        </p:grpSpPr>
        <p:pic>
          <p:nvPicPr>
            <p:cNvPr id="23" name="图片 2" descr="48"/>
            <p:cNvPicPr>
              <a:picLocks noChangeAspect="1"/>
            </p:cNvPicPr>
            <p:nvPr/>
          </p:nvPicPr>
          <p:blipFill>
            <a:blip r:embed="rId1"/>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2"/>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基础设问</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7" name="文本框 106"/>
          <p:cNvSpPr txBox="1"/>
          <p:nvPr/>
        </p:nvSpPr>
        <p:spPr>
          <a:xfrm>
            <a:off x="782638" y="1430020"/>
            <a:ext cx="10690225" cy="4523105"/>
          </a:xfrm>
          <a:prstGeom prst="rect">
            <a:avLst/>
          </a:prstGeom>
          <a:noFill/>
          <a:ln w="9525">
            <a:noFill/>
          </a:ln>
        </p:spPr>
        <p:txBody>
          <a:bodyPr wrap="square">
            <a:spAutoFit/>
          </a:bodyPr>
          <a:p>
            <a:pPr indent="0">
              <a:lnSpc>
                <a:spcPct val="150000"/>
              </a:lnSpc>
            </a:pPr>
            <a:r>
              <a:rPr lang="zh-CN" altLang="en-US" sz="2400">
                <a:latin typeface="Times New Roman" panose="02020603050405020304" pitchFamily="18" charset="0"/>
                <a:cs typeface="Times New Roman" panose="02020603050405020304" pitchFamily="18" charset="0"/>
              </a:rPr>
              <a:t>(1)实验中让小车从斜面的同一高度由静止滑下，这样能够使小车到达水平面起始端的速度大小________(选填“相等”或“不相等”)，这是利用小车沿斜面下滑过程中_____</a:t>
            </a:r>
            <a:r>
              <a:rPr lang="en-US" altLang="zh-CN" sz="2400">
                <a:latin typeface="Times New Roman" panose="02020603050405020304" pitchFamily="18" charset="0"/>
                <a:cs typeface="Times New Roman" panose="02020603050405020304" pitchFamily="18" charset="0"/>
              </a:rPr>
              <a:t>___</a:t>
            </a:r>
            <a:r>
              <a:rPr lang="zh-CN" altLang="en-US" sz="2400">
                <a:latin typeface="Times New Roman" panose="02020603050405020304" pitchFamily="18" charset="0"/>
                <a:cs typeface="Times New Roman" panose="02020603050405020304" pitchFamily="18" charset="0"/>
              </a:rPr>
              <a:t>___转化为动能来实现的．</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en-US" sz="2400">
                <a:latin typeface="Times New Roman" panose="02020603050405020304" pitchFamily="18" charset="0"/>
                <a:cs typeface="Times New Roman" panose="02020603050405020304" pitchFamily="18" charset="0"/>
                <a:sym typeface="+mn-ea"/>
              </a:rPr>
              <a:t>(2)</a:t>
            </a:r>
            <a:r>
              <a:rPr lang="zh-CN" sz="2400">
                <a:latin typeface="Times New Roman" panose="02020603050405020304" pitchFamily="18" charset="0"/>
                <a:cs typeface="Times New Roman" panose="02020603050405020304" pitchFamily="18" charset="0"/>
                <a:sym typeface="+mn-ea"/>
              </a:rPr>
              <a:t>实验中是通过改变</a:t>
            </a:r>
            <a:r>
              <a:rPr lang="en-US" sz="2400">
                <a:latin typeface="Times New Roman" panose="02020603050405020304" pitchFamily="18" charset="0"/>
                <a:cs typeface="Times New Roman" panose="02020603050405020304" pitchFamily="18" charset="0"/>
                <a:sym typeface="+mn-ea"/>
              </a:rPr>
              <a:t>____________________</a:t>
            </a:r>
            <a:r>
              <a:rPr lang="zh-CN" sz="2400">
                <a:latin typeface="Times New Roman" panose="02020603050405020304" pitchFamily="18" charset="0"/>
                <a:cs typeface="Times New Roman" panose="02020603050405020304" pitchFamily="18" charset="0"/>
                <a:sym typeface="+mn-ea"/>
              </a:rPr>
              <a:t>来改变小车所受阻力大小的．</a:t>
            </a:r>
            <a:r>
              <a:rPr lang="en-US" sz="2400">
                <a:latin typeface="Times New Roman" panose="02020603050405020304" pitchFamily="18" charset="0"/>
                <a:cs typeface="Times New Roman" panose="02020603050405020304" pitchFamily="18" charset="0"/>
                <a:sym typeface="+mn-ea"/>
              </a:rPr>
              <a:t>(3)</a:t>
            </a:r>
            <a:r>
              <a:rPr lang="zh-CN" sz="2400">
                <a:latin typeface="Times New Roman" panose="02020603050405020304" pitchFamily="18" charset="0"/>
                <a:cs typeface="Times New Roman" panose="02020603050405020304" pitchFamily="18" charset="0"/>
                <a:sym typeface="+mn-ea"/>
              </a:rPr>
              <a:t>实验中，阻力对物体运动的影响是通过</a:t>
            </a:r>
            <a:r>
              <a:rPr lang="en-US" sz="2400">
                <a:latin typeface="Times New Roman" panose="02020603050405020304" pitchFamily="18" charset="0"/>
                <a:cs typeface="Times New Roman" panose="02020603050405020304" pitchFamily="18" charset="0"/>
                <a:sym typeface="+mn-ea"/>
              </a:rPr>
              <a:t>_________________________</a:t>
            </a:r>
            <a:r>
              <a:rPr lang="zh-CN" sz="2400">
                <a:latin typeface="Times New Roman" panose="02020603050405020304" pitchFamily="18" charset="0"/>
                <a:cs typeface="Times New Roman" panose="02020603050405020304" pitchFamily="18" charset="0"/>
                <a:sym typeface="+mn-ea"/>
              </a:rPr>
              <a:t>体现的．根据实验现象，可以得出结论：水平面越光滑，小车受到的阻力越</a:t>
            </a:r>
            <a:r>
              <a:rPr lang="en-US" sz="2400">
                <a:latin typeface="Times New Roman" panose="02020603050405020304" pitchFamily="18" charset="0"/>
                <a:cs typeface="Times New Roman" panose="02020603050405020304" pitchFamily="18" charset="0"/>
                <a:sym typeface="+mn-ea"/>
              </a:rPr>
              <a:t>_____</a:t>
            </a:r>
            <a:endParaRPr lang="en-US" sz="2400">
              <a:latin typeface="Times New Roman" panose="02020603050405020304" pitchFamily="18" charset="0"/>
              <a:cs typeface="Times New Roman" panose="02020603050405020304" pitchFamily="18" charset="0"/>
              <a:sym typeface="+mn-ea"/>
            </a:endParaRPr>
          </a:p>
          <a:p>
            <a:pPr indent="0">
              <a:lnSpc>
                <a:spcPct val="150000"/>
              </a:lnSpc>
            </a:pP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大</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小</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，在水平面上运动的距离越</a:t>
            </a:r>
            <a:r>
              <a:rPr lang="en-US" sz="2400">
                <a:latin typeface="Times New Roman" panose="02020603050405020304" pitchFamily="18" charset="0"/>
                <a:cs typeface="Times New Roman" panose="02020603050405020304" pitchFamily="18" charset="0"/>
                <a:sym typeface="+mn-ea"/>
              </a:rPr>
              <a:t>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远</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近</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．由此联想到雨天驾驶汽车应该</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选填</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增大</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或</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减小</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汽车之间的距离．</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3193733" y="2093595"/>
            <a:ext cx="8451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相等</a:t>
            </a:r>
            <a:endParaRPr lang="zh-CN" altLang="en-US"/>
          </a:p>
        </p:txBody>
      </p:sp>
      <p:sp>
        <p:nvSpPr>
          <p:cNvPr id="12" name="文本框 11"/>
          <p:cNvSpPr txBox="1"/>
          <p:nvPr/>
        </p:nvSpPr>
        <p:spPr>
          <a:xfrm>
            <a:off x="2525713" y="2625725"/>
            <a:ext cx="14827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重力势能</a:t>
            </a:r>
            <a:endParaRPr lang="zh-CN" altLang="en-US"/>
          </a:p>
        </p:txBody>
      </p:sp>
      <p:sp>
        <p:nvSpPr>
          <p:cNvPr id="7" name="文本框 6"/>
          <p:cNvSpPr txBox="1"/>
          <p:nvPr/>
        </p:nvSpPr>
        <p:spPr>
          <a:xfrm>
            <a:off x="3842703" y="3180715"/>
            <a:ext cx="28035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接触面的粗糙程度</a:t>
            </a:r>
            <a:endParaRPr lang="zh-CN" altLang="en-US"/>
          </a:p>
        </p:txBody>
      </p:sp>
      <p:sp>
        <p:nvSpPr>
          <p:cNvPr id="8" name="文本框 7"/>
          <p:cNvSpPr txBox="1"/>
          <p:nvPr/>
        </p:nvSpPr>
        <p:spPr>
          <a:xfrm>
            <a:off x="10435908" y="4275455"/>
            <a:ext cx="6985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a:p>
        </p:txBody>
      </p:sp>
      <p:sp>
        <p:nvSpPr>
          <p:cNvPr id="9" name="文本框 8"/>
          <p:cNvSpPr txBox="1"/>
          <p:nvPr/>
        </p:nvSpPr>
        <p:spPr>
          <a:xfrm>
            <a:off x="6977063" y="4839970"/>
            <a:ext cx="5308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远</a:t>
            </a:r>
            <a:endParaRPr lang="zh-CN" altLang="en-US"/>
          </a:p>
        </p:txBody>
      </p:sp>
      <p:sp>
        <p:nvSpPr>
          <p:cNvPr id="10" name="文本框 9"/>
          <p:cNvSpPr txBox="1"/>
          <p:nvPr/>
        </p:nvSpPr>
        <p:spPr>
          <a:xfrm>
            <a:off x="4148138" y="5372100"/>
            <a:ext cx="8940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a:p>
        </p:txBody>
      </p:sp>
      <p:sp>
        <p:nvSpPr>
          <p:cNvPr id="13" name="文本框 12"/>
          <p:cNvSpPr txBox="1"/>
          <p:nvPr/>
        </p:nvSpPr>
        <p:spPr>
          <a:xfrm>
            <a:off x="6527483" y="3728085"/>
            <a:ext cx="36722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小车在水平面运动的距离</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7" grpId="0"/>
      <p:bldP spid="8" grpId="0"/>
      <p:bldP spid="9" grpId="0"/>
      <p:bldP spid="10"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648018" y="3039110"/>
            <a:ext cx="11028045" cy="175323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由实验现象我们可以推断：如果水平面绝对光滑，小车受到的阻力为零，它将保持</a:t>
            </a:r>
            <a:r>
              <a:rPr lang="en-US" sz="2400" b="0">
                <a:latin typeface="Times New Roman" panose="02020603050405020304" pitchFamily="18" charset="0"/>
                <a:cs typeface="Times New Roman" panose="02020603050405020304" pitchFamily="18" charset="0"/>
              </a:rPr>
              <a:t>____________</a:t>
            </a:r>
            <a:r>
              <a:rPr lang="zh-CN" sz="2400" b="0">
                <a:latin typeface="Times New Roman" panose="02020603050405020304" pitchFamily="18" charset="0"/>
                <a:cs typeface="Times New Roman" panose="02020603050405020304" pitchFamily="18" charset="0"/>
              </a:rPr>
              <a:t>运动状态不变．</a:t>
            </a:r>
            <a:endParaRPr lang="zh-CN" sz="2400" b="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(5)本实验中主要用到的科学研究方法有_______________</a:t>
            </a:r>
            <a:r>
              <a:rPr lang="en-US" altLang="zh-CN" sz="2400">
                <a:latin typeface="Times New Roman" panose="02020603050405020304" pitchFamily="18" charset="0"/>
                <a:cs typeface="Times New Roman" panose="02020603050405020304" pitchFamily="18" charset="0"/>
              </a:rPr>
              <a:t>_____</a:t>
            </a:r>
            <a:r>
              <a:rPr lang="zh-CN" altLang="en-US" sz="2400">
                <a:latin typeface="Times New Roman" panose="02020603050405020304" pitchFamily="18" charset="0"/>
                <a:cs typeface="Times New Roman" panose="02020603050405020304" pitchFamily="18" charset="0"/>
              </a:rPr>
              <a:t>___(写一种即可)．</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nvSpPr>
        <p:spPr>
          <a:xfrm>
            <a:off x="1492568" y="3696335"/>
            <a:ext cx="14579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a:p>
        </p:txBody>
      </p:sp>
      <p:sp>
        <p:nvSpPr>
          <p:cNvPr id="8" name="文本框 7"/>
          <p:cNvSpPr txBox="1"/>
          <p:nvPr/>
        </p:nvSpPr>
        <p:spPr>
          <a:xfrm>
            <a:off x="6173788" y="4228465"/>
            <a:ext cx="3195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控制变量法</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或推理法</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2" name="组合 31"/>
          <p:cNvGrpSpPr/>
          <p:nvPr/>
        </p:nvGrpSpPr>
        <p:grpSpPr>
          <a:xfrm>
            <a:off x="965518" y="115189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7" name="文本框 106"/>
          <p:cNvSpPr txBox="1"/>
          <p:nvPr/>
        </p:nvSpPr>
        <p:spPr>
          <a:xfrm>
            <a:off x="822643" y="1565910"/>
            <a:ext cx="10411460" cy="452310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(6)</a:t>
            </a:r>
            <a:r>
              <a:rPr lang="zh-CN" sz="2400" b="0">
                <a:latin typeface="Times New Roman" panose="02020603050405020304" pitchFamily="18" charset="0"/>
                <a:cs typeface="Times New Roman" panose="02020603050405020304" pitchFamily="18" charset="0"/>
              </a:rPr>
              <a:t>小车到达水平面后会继续向前运动是因为小车具有</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，运动的小车最终会停下来是因为受到</a:t>
            </a:r>
            <a:r>
              <a:rPr lang="en-US" sz="2400" b="0">
                <a:latin typeface="Times New Roman" panose="02020603050405020304" pitchFamily="18" charset="0"/>
                <a:cs typeface="Times New Roman" panose="02020603050405020304" pitchFamily="18" charset="0"/>
              </a:rPr>
              <a:t>_____________________</a:t>
            </a:r>
            <a:r>
              <a:rPr lang="zh-CN" sz="2400" b="0">
                <a:latin typeface="Times New Roman" panose="02020603050405020304" pitchFamily="18" charset="0"/>
                <a:cs typeface="Times New Roman" panose="02020603050405020304" pitchFamily="18" charset="0"/>
              </a:rPr>
              <a:t>的作用．</a:t>
            </a:r>
            <a:r>
              <a:rPr lang="en-US" sz="2400" b="0">
                <a:latin typeface="Times New Roman" panose="02020603050405020304" pitchFamily="18" charset="0"/>
                <a:cs typeface="Times New Roman" panose="02020603050405020304" pitchFamily="18" charset="0"/>
              </a:rPr>
              <a:t>(7)</a:t>
            </a:r>
            <a:r>
              <a:rPr lang="zh-CN" sz="2400" b="0">
                <a:latin typeface="Times New Roman" panose="02020603050405020304" pitchFamily="18" charset="0"/>
                <a:cs typeface="Times New Roman" panose="02020603050405020304" pitchFamily="18" charset="0"/>
              </a:rPr>
              <a:t>小车在水平面上运动时，在竖直方向上受到的力有</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和</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，这两个力是一对</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平衡力</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相互作用力</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；在水平方向受到</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，这个力对小车运动状态的影响是</a:t>
            </a:r>
            <a:r>
              <a:rPr lang="en-US" sz="2400" b="0">
                <a:latin typeface="Times New Roman" panose="02020603050405020304" pitchFamily="18" charset="0"/>
                <a:cs typeface="Times New Roman" panose="02020603050405020304" pitchFamily="18" charset="0"/>
              </a:rPr>
              <a:t>____________________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(8)</a:t>
            </a:r>
            <a:r>
              <a:rPr lang="zh-CN" sz="2400" b="0">
                <a:latin typeface="Times New Roman" panose="02020603050405020304" pitchFamily="18" charset="0"/>
                <a:cs typeface="Times New Roman" panose="02020603050405020304" pitchFamily="18" charset="0"/>
              </a:rPr>
              <a:t>假设小车在毛巾、棉布、木板表面上克服阻力做的功分别为</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，则</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________</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2</a:t>
            </a:r>
            <a:r>
              <a:rPr lang="en-US" sz="2400" b="0">
                <a:latin typeface="Times New Roman" panose="02020603050405020304" pitchFamily="18" charset="0"/>
                <a:cs typeface="Times New Roman" panose="02020603050405020304" pitchFamily="18" charset="0"/>
              </a:rPr>
              <a:t>________</a:t>
            </a:r>
            <a:r>
              <a:rPr lang="en-US" sz="2400" b="0" i="1">
                <a:latin typeface="Times New Roman" panose="02020603050405020304" pitchFamily="18" charset="0"/>
                <a:cs typeface="Times New Roman" panose="02020603050405020304" pitchFamily="18" charset="0"/>
              </a:rPr>
              <a:t>W</a:t>
            </a:r>
            <a:r>
              <a:rPr lang="en-US" sz="2400" b="0" baseline="-25000">
                <a:latin typeface="Times New Roman" panose="02020603050405020304" pitchFamily="18" charset="0"/>
                <a:cs typeface="Times New Roman" panose="02020603050405020304" pitchFamily="18" charset="0"/>
              </a:rPr>
              <a:t>3</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“&gt;”“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“&lt;”)</a:t>
            </a:r>
            <a:r>
              <a:rPr lang="zh-CN" sz="2400" b="0">
                <a:latin typeface="Times New Roman" panose="02020603050405020304" pitchFamily="18" charset="0"/>
                <a:cs typeface="Times New Roman" panose="02020603050405020304" pitchFamily="18" charset="0"/>
              </a:rPr>
              <a:t>．假设小车滑到绝对光滑的表面上，那么小车克服阻力做的功为</a:t>
            </a:r>
            <a:r>
              <a:rPr lang="en-US" sz="2400" b="0">
                <a:latin typeface="Times New Roman" panose="02020603050405020304" pitchFamily="18" charset="0"/>
                <a:cs typeface="Times New Roman" panose="02020603050405020304" pitchFamily="18" charset="0"/>
              </a:rPr>
              <a:t>________J.</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083868" y="1634490"/>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a:p>
        </p:txBody>
      </p:sp>
      <p:sp>
        <p:nvSpPr>
          <p:cNvPr id="3" name="文本框 2"/>
          <p:cNvSpPr txBox="1"/>
          <p:nvPr/>
        </p:nvSpPr>
        <p:spPr>
          <a:xfrm>
            <a:off x="4557713" y="2197100"/>
            <a:ext cx="23387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阻力</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或摩擦力</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8155623" y="2735580"/>
            <a:ext cx="10407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a:t>
            </a:r>
            <a:endParaRPr lang="zh-CN" altLang="en-US"/>
          </a:p>
        </p:txBody>
      </p:sp>
      <p:sp>
        <p:nvSpPr>
          <p:cNvPr id="5" name="文本框 4"/>
          <p:cNvSpPr txBox="1"/>
          <p:nvPr/>
        </p:nvSpPr>
        <p:spPr>
          <a:xfrm>
            <a:off x="9601518" y="2735580"/>
            <a:ext cx="13595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支持力</a:t>
            </a:r>
            <a:endParaRPr lang="zh-CN" altLang="en-US"/>
          </a:p>
        </p:txBody>
      </p:sp>
      <p:sp>
        <p:nvSpPr>
          <p:cNvPr id="6" name="文本框 5"/>
          <p:cNvSpPr txBox="1"/>
          <p:nvPr/>
        </p:nvSpPr>
        <p:spPr>
          <a:xfrm>
            <a:off x="3114993" y="3322955"/>
            <a:ext cx="12369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平衡力</a:t>
            </a:r>
            <a:endParaRPr lang="zh-CN" altLang="en-US"/>
          </a:p>
        </p:txBody>
      </p:sp>
      <p:sp>
        <p:nvSpPr>
          <p:cNvPr id="7" name="文本框 6"/>
          <p:cNvSpPr txBox="1"/>
          <p:nvPr/>
        </p:nvSpPr>
        <p:spPr>
          <a:xfrm>
            <a:off x="965518" y="3861435"/>
            <a:ext cx="13100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摩擦力</a:t>
            </a:r>
            <a:endParaRPr lang="zh-CN" altLang="en-US"/>
          </a:p>
        </p:txBody>
      </p:sp>
      <p:sp>
        <p:nvSpPr>
          <p:cNvPr id="8" name="文本框 7"/>
          <p:cNvSpPr txBox="1"/>
          <p:nvPr/>
        </p:nvSpPr>
        <p:spPr>
          <a:xfrm>
            <a:off x="7039928" y="3855085"/>
            <a:ext cx="24606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减小小车的速度</a:t>
            </a:r>
            <a:endParaRPr lang="zh-CN" altLang="en-US"/>
          </a:p>
        </p:txBody>
      </p:sp>
      <p:sp>
        <p:nvSpPr>
          <p:cNvPr id="9" name="文本框 8"/>
          <p:cNvSpPr txBox="1"/>
          <p:nvPr/>
        </p:nvSpPr>
        <p:spPr>
          <a:xfrm>
            <a:off x="1914208" y="5010785"/>
            <a:ext cx="576580" cy="460375"/>
          </a:xfrm>
          <a:prstGeom prst="rect">
            <a:avLst/>
          </a:prstGeom>
          <a:noFill/>
          <a:ln w="9525">
            <a:noFill/>
          </a:ln>
        </p:spPr>
        <p:txBody>
          <a:bodyPr wrap="square">
            <a:spAutoFit/>
          </a:bodyPr>
          <a:p>
            <a:pPr indent="0"/>
            <a:r>
              <a:rPr lang="en-US" altLang="zh-CN" sz="2400" b="0">
                <a:solidFill>
                  <a:srgbClr val="FF0000"/>
                </a:solidFill>
                <a:ea typeface="宋体" panose="02010600030101010101" pitchFamily="2" charset="-122"/>
              </a:rPr>
              <a:t>=</a:t>
            </a:r>
            <a:endParaRPr lang="en-US" altLang="zh-CN" sz="2400" b="0">
              <a:solidFill>
                <a:srgbClr val="FF0000"/>
              </a:solidFill>
              <a:ea typeface="宋体" panose="02010600030101010101" pitchFamily="2" charset="-122"/>
            </a:endParaRPr>
          </a:p>
        </p:txBody>
      </p:sp>
      <p:sp>
        <p:nvSpPr>
          <p:cNvPr id="10" name="文本框 9"/>
          <p:cNvSpPr txBox="1"/>
          <p:nvPr/>
        </p:nvSpPr>
        <p:spPr>
          <a:xfrm>
            <a:off x="3555683" y="5010785"/>
            <a:ext cx="772795" cy="460375"/>
          </a:xfrm>
          <a:prstGeom prst="rect">
            <a:avLst/>
          </a:prstGeom>
          <a:noFill/>
          <a:ln w="9525">
            <a:noFill/>
          </a:ln>
        </p:spPr>
        <p:txBody>
          <a:bodyPr wrap="square">
            <a:spAutoFit/>
          </a:bodyPr>
          <a:p>
            <a:pPr indent="0"/>
            <a:r>
              <a:rPr lang="en-US" altLang="zh-CN" sz="2400" b="0">
                <a:solidFill>
                  <a:srgbClr val="FF0000"/>
                </a:solidFill>
                <a:ea typeface="宋体" panose="02010600030101010101" pitchFamily="2" charset="-122"/>
              </a:rPr>
              <a:t>=</a:t>
            </a:r>
            <a:endParaRPr lang="en-US" altLang="zh-CN" sz="2400" b="0">
              <a:solidFill>
                <a:srgbClr val="FF0000"/>
              </a:solidFill>
              <a:ea typeface="宋体" panose="02010600030101010101" pitchFamily="2" charset="-122"/>
            </a:endParaRPr>
          </a:p>
        </p:txBody>
      </p:sp>
      <p:sp>
        <p:nvSpPr>
          <p:cNvPr id="11" name="文本框 10"/>
          <p:cNvSpPr txBox="1"/>
          <p:nvPr/>
        </p:nvSpPr>
        <p:spPr>
          <a:xfrm>
            <a:off x="6155373" y="5542915"/>
            <a:ext cx="454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a:t>
            </a:r>
            <a:r>
              <a:rPr lang="zh-CN" sz="2400" b="0">
                <a:solidFill>
                  <a:srgbClr val="FF0000"/>
                </a:solidFill>
                <a:ea typeface="宋体" panose="02010600030101010101" pitchFamily="2" charset="-122"/>
              </a:rPr>
              <a:t>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863918" y="964565"/>
            <a:ext cx="1046416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(9)</a:t>
            </a:r>
            <a:r>
              <a:rPr lang="zh-CN" sz="2400" b="0">
                <a:latin typeface="Times New Roman" panose="02020603050405020304" pitchFamily="18" charset="0"/>
                <a:cs typeface="Times New Roman" panose="02020603050405020304" pitchFamily="18" charset="0"/>
              </a:rPr>
              <a:t>英国科学家</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对上面实验进行科学的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，并概括出著名的</a:t>
            </a:r>
            <a:r>
              <a:rPr lang="en-US" sz="2400" b="0">
                <a:latin typeface="Times New Roman" panose="02020603050405020304" pitchFamily="18" charset="0"/>
                <a:cs typeface="Times New Roman" panose="02020603050405020304" pitchFamily="18" charset="0"/>
              </a:rPr>
              <a:t>________________</a:t>
            </a:r>
            <a:r>
              <a:rPr lang="zh-CN" sz="2400" b="0">
                <a:latin typeface="Times New Roman" panose="02020603050405020304" pitchFamily="18" charset="0"/>
                <a:cs typeface="Times New Roman" panose="02020603050405020304" pitchFamily="18" charset="0"/>
              </a:rPr>
              <a:t>定律，它的内容是：</a:t>
            </a:r>
            <a:r>
              <a:rPr lang="en-US" sz="2400" b="0">
                <a:latin typeface="Times New Roman" panose="02020603050405020304" pitchFamily="18" charset="0"/>
                <a:cs typeface="Times New Roman" panose="02020603050405020304" pitchFamily="18" charset="0"/>
              </a:rPr>
              <a:t>________________________________</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______________________________</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(10)</a:t>
            </a:r>
            <a:r>
              <a:rPr lang="zh-CN" sz="2400" b="0">
                <a:latin typeface="Times New Roman" panose="02020603050405020304" pitchFamily="18" charset="0"/>
                <a:cs typeface="Times New Roman" panose="02020603050405020304" pitchFamily="18" charset="0"/>
              </a:rPr>
              <a:t>通过本实验告诉了我们物体的运动</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选填</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需要</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不需要</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力来维持，一切物体都有保持原来</a:t>
            </a:r>
            <a:r>
              <a:rPr lang="en-US" sz="2400" b="0">
                <a:latin typeface="Times New Roman" panose="02020603050405020304" pitchFamily="18" charset="0"/>
                <a:cs typeface="Times New Roman" panose="02020603050405020304" pitchFamily="18" charset="0"/>
              </a:rPr>
              <a:t>______________</a:t>
            </a:r>
            <a:r>
              <a:rPr lang="zh-CN" sz="2400" b="0">
                <a:latin typeface="Times New Roman" panose="02020603050405020304" pitchFamily="18" charset="0"/>
                <a:cs typeface="Times New Roman" panose="02020603050405020304" pitchFamily="18" charset="0"/>
              </a:rPr>
              <a:t>不变的性质．</a:t>
            </a:r>
            <a:r>
              <a:rPr lang="en-US" sz="2400" b="0">
                <a:latin typeface="Times New Roman" panose="02020603050405020304" pitchFamily="18" charset="0"/>
                <a:cs typeface="Times New Roman" panose="02020603050405020304" pitchFamily="18" charset="0"/>
              </a:rPr>
              <a:t>(11)</a:t>
            </a:r>
            <a:r>
              <a:rPr lang="zh-CN" sz="2400" b="0">
                <a:latin typeface="Times New Roman" panose="02020603050405020304" pitchFamily="18" charset="0"/>
                <a:cs typeface="Times New Roman" panose="02020603050405020304" pitchFamily="18" charset="0"/>
              </a:rPr>
              <a:t>若将小车系上细线，倒放后用弹簧测力计水平拉着分别在铺有毛巾、棉布、木板的水平表面上做匀速直线运动，可探究物体的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关系</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选填序号</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滑动摩擦力的大小与接触面的粗糙程度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滑动摩擦力的大小与压力大小</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3020378" y="1072515"/>
            <a:ext cx="943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牛顿</a:t>
            </a:r>
            <a:endParaRPr lang="zh-CN" altLang="en-US"/>
          </a:p>
        </p:txBody>
      </p:sp>
      <p:sp>
        <p:nvSpPr>
          <p:cNvPr id="3" name="文本框 2"/>
          <p:cNvSpPr txBox="1"/>
          <p:nvPr/>
        </p:nvSpPr>
        <p:spPr>
          <a:xfrm>
            <a:off x="7374573" y="1072515"/>
            <a:ext cx="9194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推理</a:t>
            </a:r>
            <a:endParaRPr lang="zh-CN" altLang="en-US"/>
          </a:p>
        </p:txBody>
      </p:sp>
      <p:sp>
        <p:nvSpPr>
          <p:cNvPr id="4" name="文本框 3"/>
          <p:cNvSpPr txBox="1"/>
          <p:nvPr/>
        </p:nvSpPr>
        <p:spPr>
          <a:xfrm>
            <a:off x="880428" y="1604645"/>
            <a:ext cx="25196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牛顿第一</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或惯性</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
        <p:nvSpPr>
          <p:cNvPr id="5" name="文本框 4"/>
          <p:cNvSpPr txBox="1"/>
          <p:nvPr/>
        </p:nvSpPr>
        <p:spPr>
          <a:xfrm>
            <a:off x="879793" y="1449705"/>
            <a:ext cx="1022604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一切物体在不受到外力作用时，总保持匀速直线运动状态或静止状态</a:t>
            </a:r>
            <a:endParaRPr lang="zh-CN" altLang="en-US"/>
          </a:p>
        </p:txBody>
      </p:sp>
      <p:sp>
        <p:nvSpPr>
          <p:cNvPr id="6" name="文本框 5"/>
          <p:cNvSpPr txBox="1"/>
          <p:nvPr/>
        </p:nvSpPr>
        <p:spPr>
          <a:xfrm>
            <a:off x="6076633" y="2713355"/>
            <a:ext cx="1188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不需要</a:t>
            </a:r>
            <a:endParaRPr lang="zh-CN" altLang="en-US"/>
          </a:p>
        </p:txBody>
      </p:sp>
      <p:sp>
        <p:nvSpPr>
          <p:cNvPr id="7" name="文本框 6"/>
          <p:cNvSpPr txBox="1"/>
          <p:nvPr/>
        </p:nvSpPr>
        <p:spPr>
          <a:xfrm>
            <a:off x="5073333" y="3227705"/>
            <a:ext cx="15551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a:p>
        </p:txBody>
      </p:sp>
      <p:sp>
        <p:nvSpPr>
          <p:cNvPr id="8" name="文本框 7"/>
          <p:cNvSpPr txBox="1"/>
          <p:nvPr/>
        </p:nvSpPr>
        <p:spPr>
          <a:xfrm>
            <a:off x="8108633" y="4353560"/>
            <a:ext cx="40830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768793" y="1404326"/>
            <a:ext cx="8839200" cy="645147"/>
            <a:chOff x="2362" y="1210"/>
            <a:chExt cx="13920" cy="1234"/>
          </a:xfrm>
        </p:grpSpPr>
        <p:pic>
          <p:nvPicPr>
            <p:cNvPr id="21521" name="图片 12" descr="2020试题研究版式22"/>
            <p:cNvPicPr>
              <a:picLocks noChangeAspect="1"/>
            </p:cNvPicPr>
            <p:nvPr/>
          </p:nvPicPr>
          <p:blipFill>
            <a:blip r:embed="rId1"/>
            <a:stretch>
              <a:fillRect/>
            </a:stretch>
          </p:blipFill>
          <p:spPr>
            <a:xfrm>
              <a:off x="2362" y="1246"/>
              <a:ext cx="13920" cy="1132"/>
            </a:xfrm>
            <a:prstGeom prst="rect">
              <a:avLst/>
            </a:prstGeom>
            <a:noFill/>
            <a:ln w="9525">
              <a:noFill/>
            </a:ln>
          </p:spPr>
        </p:pic>
        <p:sp>
          <p:nvSpPr>
            <p:cNvPr id="23" name="文本框 15"/>
            <p:cNvSpPr txBox="1"/>
            <p:nvPr/>
          </p:nvSpPr>
          <p:spPr>
            <a:xfrm>
              <a:off x="4087" y="1210"/>
              <a:ext cx="10252"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玩转广东省卷</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7" name="组合 6"/>
          <p:cNvGrpSpPr/>
          <p:nvPr/>
        </p:nvGrpSpPr>
        <p:grpSpPr>
          <a:xfrm>
            <a:off x="834073" y="2417445"/>
            <a:ext cx="10523220" cy="737235"/>
            <a:chOff x="1342" y="2812"/>
            <a:chExt cx="16572" cy="1161"/>
          </a:xfrm>
        </p:grpSpPr>
        <p:pic>
          <p:nvPicPr>
            <p:cNvPr id="3" name="图片 2" descr="带序号考点标2字"/>
            <p:cNvPicPr>
              <a:picLocks noChangeAspect="1"/>
            </p:cNvPicPr>
            <p:nvPr/>
          </p:nvPicPr>
          <p:blipFill>
            <a:blip r:embed="rId2"/>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惯性</a:t>
              </a:r>
              <a:r>
                <a:rPr lang="zh-CN" altLang="en-US" sz="2400" dirty="0">
                  <a:latin typeface="Times New Roman" panose="02020603050405020304" pitchFamily="18" charset="0"/>
                  <a:ea typeface="+mj-ea"/>
                  <a:cs typeface="Times New Roman" panose="02020603050405020304" pitchFamily="18" charset="0"/>
                </a:rPr>
                <a:t>(10年7考，单独考查5次，综合考查2次)</a:t>
              </a:r>
              <a:endParaRPr lang="zh-CN" altLang="en-US" sz="2400" dirty="0">
                <a:latin typeface="Times New Roman" panose="02020603050405020304" pitchFamily="18" charset="0"/>
                <a:ea typeface="+mj-ea"/>
                <a:cs typeface="Times New Roman" panose="02020603050405020304" pitchFamily="18" charset="0"/>
              </a:endParaRPr>
            </a:p>
          </p:txBody>
        </p:sp>
      </p:grpSp>
      <p:sp>
        <p:nvSpPr>
          <p:cNvPr id="107" name="文本框 106"/>
          <p:cNvSpPr txBox="1"/>
          <p:nvPr/>
        </p:nvSpPr>
        <p:spPr>
          <a:xfrm>
            <a:off x="834073" y="3347720"/>
            <a:ext cx="10840085" cy="2306955"/>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考向一　惯性的理解</a:t>
            </a:r>
            <a:r>
              <a:rPr lang="en-US" sz="2400" b="0">
                <a:latin typeface="Times New Roman" panose="02020603050405020304" pitchFamily="18" charset="0"/>
                <a:cs typeface="仿宋_GB2312" charset="0"/>
              </a:rPr>
              <a:t>(10</a:t>
            </a:r>
            <a:r>
              <a:rPr lang="zh-CN" sz="2400" b="0">
                <a:cs typeface="仿宋_GB2312" charset="0"/>
              </a:rPr>
              <a:t>年</a:t>
            </a:r>
            <a:r>
              <a:rPr lang="en-US" sz="2400" b="0">
                <a:latin typeface="Times New Roman" panose="02020603050405020304" pitchFamily="18" charset="0"/>
                <a:cs typeface="仿宋_GB2312" charset="0"/>
              </a:rPr>
              <a:t>5</a:t>
            </a:r>
            <a:r>
              <a:rPr lang="zh-CN" sz="2400" b="0">
                <a:cs typeface="仿宋_GB2312" charset="0"/>
              </a:rPr>
              <a:t>考</a:t>
            </a:r>
            <a:r>
              <a:rPr lang="en-US" sz="2400" b="0">
                <a:latin typeface="Times New Roman" panose="02020603050405020304" pitchFamily="18" charset="0"/>
                <a:cs typeface="仿宋_GB2312" charset="0"/>
              </a:rPr>
              <a:t>)</a:t>
            </a:r>
            <a:endParaRPr lang="en-US" sz="2400" b="0">
              <a:latin typeface="Times New Roman" panose="02020603050405020304" pitchFamily="18" charset="0"/>
              <a:cs typeface="仿宋_GB2312"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1. (</a:t>
            </a:r>
            <a:r>
              <a:rPr lang="zh-CN" altLang="en-US" sz="2400">
                <a:latin typeface="Times New Roman" panose="02020603050405020304" pitchFamily="18" charset="0"/>
                <a:cs typeface="Times New Roman" panose="02020603050405020304" pitchFamily="18" charset="0"/>
              </a:rPr>
              <a:t>2011省卷2题3分)</a:t>
            </a:r>
            <a:r>
              <a:rPr lang="zh-CN" altLang="en-US" sz="2400">
                <a:latin typeface="Times New Roman" panose="02020603050405020304" pitchFamily="18" charset="0"/>
                <a:cs typeface="Times New Roman" panose="02020603050405020304" pitchFamily="18" charset="0"/>
              </a:rPr>
              <a:t>关于惯性，下列说法中正确的是(　　)</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A. 静止的物体没有惯性                  B. 运动物体的惯性比静止时大</a:t>
            </a:r>
            <a:endParaRPr lang="zh-CN" altLang="en-US" sz="2400">
              <a:latin typeface="Times New Roman" panose="02020603050405020304" pitchFamily="18" charset="0"/>
              <a:cs typeface="Times New Roman" panose="02020603050405020304" pitchFamily="18" charset="0"/>
            </a:endParaRPr>
          </a:p>
          <a:p>
            <a:pPr indent="0">
              <a:lnSpc>
                <a:spcPct val="150000"/>
              </a:lnSpc>
            </a:pPr>
            <a:r>
              <a:rPr lang="zh-CN" altLang="en-US" sz="2400">
                <a:latin typeface="Times New Roman" panose="02020603050405020304" pitchFamily="18" charset="0"/>
                <a:cs typeface="Times New Roman" panose="02020603050405020304" pitchFamily="18" charset="0"/>
              </a:rPr>
              <a:t>C. 航天员在空间站中失去惯性      D. 物体</a:t>
            </a:r>
            <a:r>
              <a:rPr lang="zh-CN" altLang="en-US" sz="2400"/>
              <a:t>在任何情况下都有惯性</a:t>
            </a:r>
            <a:endParaRPr lang="zh-CN" altLang="en-US" sz="2400"/>
          </a:p>
        </p:txBody>
      </p:sp>
      <p:sp>
        <p:nvSpPr>
          <p:cNvPr id="5" name="文本框 4"/>
          <p:cNvSpPr txBox="1"/>
          <p:nvPr/>
        </p:nvSpPr>
        <p:spPr>
          <a:xfrm>
            <a:off x="7987983" y="4077335"/>
            <a:ext cx="4781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1037908" y="754380"/>
            <a:ext cx="10367010" cy="5631180"/>
          </a:xfrm>
          <a:prstGeom prst="rect">
            <a:avLst/>
          </a:prstGeom>
          <a:noFill/>
          <a:ln w="9525">
            <a:noFill/>
          </a:ln>
        </p:spPr>
        <p:txBody>
          <a:bodyPr wrap="square">
            <a:spAutoFit/>
          </a:bodyPr>
          <a:p>
            <a:pPr indent="0">
              <a:lnSpc>
                <a:spcPct val="150000"/>
              </a:lnSpc>
            </a:pPr>
            <a:r>
              <a:rPr lang="zh-CN" sz="2400" b="0">
                <a:ea typeface="黑体" panose="02010609060101010101" pitchFamily="49" charset="-122"/>
              </a:rPr>
              <a:t>考向二　惯性的利用及防止</a:t>
            </a:r>
            <a:r>
              <a:rPr lang="en-US" sz="2400" b="0">
                <a:latin typeface="Times New Roman" panose="02020603050405020304" pitchFamily="18" charset="0"/>
                <a:cs typeface="仿宋_GB2312" charset="0"/>
              </a:rPr>
              <a:t>(2015.4</a:t>
            </a:r>
            <a:r>
              <a:rPr lang="zh-CN" sz="2400" b="0">
                <a:cs typeface="仿宋_GB2312" charset="0"/>
              </a:rPr>
              <a:t>，</a:t>
            </a:r>
            <a:r>
              <a:rPr lang="en-US" sz="2400" b="0">
                <a:latin typeface="Times New Roman" panose="02020603050405020304" pitchFamily="18" charset="0"/>
                <a:cs typeface="仿宋_GB2312" charset="0"/>
              </a:rPr>
              <a:t>2013.2)</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cs typeface="Times New Roman" panose="02020603050405020304" pitchFamily="18" charset="0"/>
              </a:rPr>
              <a:t>2. (2015</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4</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关于惯性现象的解释：①行驶的汽车关闭发动机后还能行驶一段距离是因为汽车受到惯性力作用；②跳远运动员助跑起跳是为了增大惯性；③小汽车配置安全带可以减小惯性带来的危害；④抛出去的实心球还会在空中运行一段距离是因为实心球具有惯性，以上说法正确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cs typeface="Times New Roman" panose="02020603050405020304" pitchFamily="18" charset="0"/>
                <a:sym typeface="+mn-ea"/>
              </a:rPr>
              <a:t>①②</a:t>
            </a:r>
            <a:r>
              <a:rPr lang="en-US" sz="2400" b="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cs typeface="Times New Roman" panose="02020603050405020304" pitchFamily="18" charset="0"/>
                <a:sym typeface="+mn-ea"/>
              </a:rPr>
              <a:t>②④</a:t>
            </a:r>
            <a:r>
              <a:rPr lang="en-US" sz="2400" b="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cs typeface="Times New Roman" panose="02020603050405020304" pitchFamily="18" charset="0"/>
                <a:sym typeface="+mn-ea"/>
              </a:rPr>
              <a:t>③④</a:t>
            </a:r>
            <a:r>
              <a:rPr lang="en-US" sz="2400" b="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cs typeface="Times New Roman" panose="02020603050405020304" pitchFamily="18" charset="0"/>
                <a:sym typeface="+mn-ea"/>
              </a:rPr>
              <a:t>①③</a:t>
            </a:r>
            <a:r>
              <a:rPr lang="en-US" sz="2400" b="0">
                <a:latin typeface="Times New Roman" panose="02020603050405020304" pitchFamily="18" charset="0"/>
                <a:cs typeface="Times New Roman" panose="02020603050405020304" pitchFamily="18" charset="0"/>
              </a:rPr>
              <a:t>3. (2013</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2</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3</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物理知识渗透于我们的生活，以下关于汽车交通安全警示语中与惯性无关的是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保持车距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雨天路滑，减速慢行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行车时系好安全带                 </a:t>
            </a:r>
            <a:r>
              <a:rPr lang="en-US" sz="2400" b="0">
                <a:latin typeface="Times New Roman" panose="02020603050405020304" pitchFamily="18" charset="0"/>
                <a:cs typeface="Times New Roman" panose="02020603050405020304" pitchFamily="18" charset="0"/>
              </a:rPr>
              <a:t>D. </a:t>
            </a:r>
            <a:r>
              <a:rPr lang="zh-CN" sz="2400" b="0">
                <a:latin typeface="Times New Roman" panose="02020603050405020304" pitchFamily="18" charset="0"/>
                <a:cs typeface="Times New Roman" panose="02020603050405020304" pitchFamily="18" charset="0"/>
              </a:rPr>
              <a:t>禁止逆行</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10478453" y="3107690"/>
            <a:ext cx="48704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3" name="文本框 2"/>
          <p:cNvSpPr txBox="1"/>
          <p:nvPr/>
        </p:nvSpPr>
        <p:spPr>
          <a:xfrm>
            <a:off x="4366578" y="4759960"/>
            <a:ext cx="60071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648903" y="4573270"/>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089" y="3812"/>
              <a:ext cx="9092"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玩转广东省卷</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648905" y="166814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3404553" y="271208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0" name="文本框 78">
            <a:hlinkClick r:id="rId8" action="ppaction://hlinksldjump"/>
          </p:cNvPr>
          <p:cNvSpPr txBox="1"/>
          <p:nvPr/>
        </p:nvSpPr>
        <p:spPr>
          <a:xfrm>
            <a:off x="5583238" y="2712085"/>
            <a:ext cx="189293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回归教材</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1" name="文本框 78">
            <a:hlinkClick r:id="rId9" action="ppaction://hlinksldjump"/>
          </p:cNvPr>
          <p:cNvSpPr txBox="1"/>
          <p:nvPr/>
        </p:nvSpPr>
        <p:spPr>
          <a:xfrm>
            <a:off x="7599363" y="2712085"/>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grpSp>
        <p:nvGrpSpPr>
          <p:cNvPr id="9" name="组合 8"/>
          <p:cNvGrpSpPr/>
          <p:nvPr/>
        </p:nvGrpSpPr>
        <p:grpSpPr>
          <a:xfrm>
            <a:off x="2647633" y="3532505"/>
            <a:ext cx="6904355" cy="828040"/>
            <a:chOff x="4370" y="4659"/>
            <a:chExt cx="10873" cy="1304"/>
          </a:xfrm>
        </p:grpSpPr>
        <p:grpSp>
          <p:nvGrpSpPr>
            <p:cNvPr id="2" name="组合 1"/>
            <p:cNvGrpSpPr/>
            <p:nvPr/>
          </p:nvGrpSpPr>
          <p:grpSpPr>
            <a:xfrm>
              <a:off x="4370" y="4659"/>
              <a:ext cx="10873" cy="1304"/>
              <a:chOff x="4509" y="3668"/>
              <a:chExt cx="10873" cy="1304"/>
            </a:xfrm>
          </p:grpSpPr>
          <p:sp>
            <p:nvSpPr>
              <p:cNvPr id="3" name="圆角矩形 6"/>
              <p:cNvSpPr/>
              <p:nvPr>
                <p:custDataLst>
                  <p:tags r:id="rId10"/>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椭圆 7"/>
              <p:cNvSpPr>
                <a:spLocks noChangeAspect="1"/>
              </p:cNvSpPr>
              <p:nvPr>
                <p:custDataLst>
                  <p:tags r:id="rId11"/>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p>
                <a:pPr algn="ctr" fontAlgn="auto"/>
                <a:endParaRPr lang="zh-CN" altLang="en-US" strike="noStrike" noProof="1"/>
              </a:p>
            </p:txBody>
          </p:sp>
          <p:pic>
            <p:nvPicPr>
              <p:cNvPr id="5" name="图片 8" descr="113"/>
              <p:cNvPicPr>
                <a:picLocks noChangeAspect="1"/>
              </p:cNvPicPr>
              <p:nvPr/>
            </p:nvPicPr>
            <p:blipFill>
              <a:blip r:embed="rId3"/>
              <a:stretch>
                <a:fillRect/>
              </a:stretch>
            </p:blipFill>
            <p:spPr>
              <a:xfrm>
                <a:off x="4826" y="3942"/>
                <a:ext cx="785" cy="698"/>
              </a:xfrm>
              <a:prstGeom prst="rect">
                <a:avLst/>
              </a:prstGeom>
              <a:noFill/>
              <a:ln w="9525">
                <a:noFill/>
              </a:ln>
            </p:spPr>
          </p:pic>
        </p:grpSp>
        <p:sp>
          <p:nvSpPr>
            <p:cNvPr id="8" name="文本框 7">
              <a:hlinkClick r:id="rId12" action="ppaction://hlinksldjump"/>
            </p:cNvPr>
            <p:cNvSpPr txBox="1"/>
            <p:nvPr/>
          </p:nvSpPr>
          <p:spPr>
            <a:xfrm>
              <a:off x="6163" y="4812"/>
              <a:ext cx="8692" cy="919"/>
            </a:xfrm>
            <a:prstGeom prst="rect">
              <a:avLst/>
            </a:prstGeom>
            <a:noFill/>
          </p:spPr>
          <p:txBody>
            <a:bodyPr wrap="square" rtlCol="0">
              <a:spAutoFit/>
            </a:bodyPr>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790893" y="1517650"/>
            <a:ext cx="10523220" cy="737235"/>
            <a:chOff x="1342" y="2860"/>
            <a:chExt cx="16572" cy="1161"/>
          </a:xfrm>
        </p:grpSpPr>
        <p:pic>
          <p:nvPicPr>
            <p:cNvPr id="3" name="图片 2" descr="带序号考点标2字"/>
            <p:cNvPicPr>
              <a:picLocks noChangeAspect="1"/>
            </p:cNvPicPr>
            <p:nvPr/>
          </p:nvPicPr>
          <p:blipFill>
            <a:blip r:embed="rId1"/>
            <a:stretch>
              <a:fillRect/>
            </a:stretch>
          </p:blipFill>
          <p:spPr>
            <a:xfrm>
              <a:off x="1342" y="3051"/>
              <a:ext cx="2803" cy="922"/>
            </a:xfrm>
            <a:prstGeom prst="rect">
              <a:avLst/>
            </a:prstGeom>
          </p:spPr>
        </p:pic>
        <p:sp>
          <p:nvSpPr>
            <p:cNvPr id="4" name="文本框 3"/>
            <p:cNvSpPr txBox="1"/>
            <p:nvPr/>
          </p:nvSpPr>
          <p:spPr>
            <a:xfrm>
              <a:off x="1622" y="3092"/>
              <a:ext cx="1775" cy="822"/>
            </a:xfrm>
            <a:prstGeom prst="rect">
              <a:avLst/>
            </a:prstGeom>
            <a:noFill/>
          </p:spPr>
          <p:txBody>
            <a:bodyPr wrap="square" rtlCol="0">
              <a:spAutoFit/>
            </a:bodyPr>
            <a:p>
              <a:r>
                <a:rPr lang="zh-CN" altLang="en-US" sz="2800" b="1" dirty="0">
                  <a:solidFill>
                    <a:schemeClr val="bg1"/>
                  </a:solidFill>
                  <a:latin typeface="Times New Roman" panose="02020603050405020304" pitchFamily="18" charset="0"/>
                  <a:ea typeface="黑体" panose="02010609060101010101" pitchFamily="49" charset="-122"/>
                </a:rPr>
                <a:t>类 型</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90" y="3123"/>
              <a:ext cx="526" cy="822"/>
            </a:xfrm>
            <a:prstGeom prst="rect">
              <a:avLst/>
            </a:prstGeom>
            <a:noFill/>
          </p:spPr>
          <p:txBody>
            <a:bodyPr wrap="square" rtlCol="0">
              <a:spAutoFit/>
            </a:bodyPr>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60"/>
              <a:ext cx="13377" cy="1161"/>
            </a:xfrm>
            <a:prstGeom prst="rect">
              <a:avLst/>
            </a:prstGeom>
            <a:noFill/>
          </p:spPr>
          <p:txBody>
            <a:bodyPr wrap="square" rtlCol="0">
              <a:spAutoFit/>
            </a:bodyPr>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探究阻力对物体运动的影响</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(2018.17)</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pic>
        <p:nvPicPr>
          <p:cNvPr id="2" name="图片 -2147482555"/>
          <p:cNvPicPr>
            <a:picLocks noChangeAspect="1"/>
          </p:cNvPicPr>
          <p:nvPr/>
        </p:nvPicPr>
        <p:blipFill>
          <a:blip r:embed="rId2"/>
          <a:stretch>
            <a:fillRect/>
          </a:stretch>
        </p:blipFill>
        <p:spPr>
          <a:xfrm>
            <a:off x="714058" y="3677920"/>
            <a:ext cx="10763250" cy="1589405"/>
          </a:xfrm>
          <a:prstGeom prst="rect">
            <a:avLst/>
          </a:prstGeom>
          <a:noFill/>
          <a:ln w="9525">
            <a:noFill/>
          </a:ln>
        </p:spPr>
      </p:pic>
      <p:sp>
        <p:nvSpPr>
          <p:cNvPr id="107" name="文本框 106"/>
          <p:cNvSpPr txBox="1"/>
          <p:nvPr/>
        </p:nvSpPr>
        <p:spPr>
          <a:xfrm>
            <a:off x="752793" y="2620010"/>
            <a:ext cx="10786745" cy="6451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4. (2018</a:t>
            </a:r>
            <a:r>
              <a:rPr lang="zh-CN" sz="2400" b="0">
                <a:latin typeface="Times New Roman" panose="02020603050405020304" pitchFamily="18" charset="0"/>
                <a:cs typeface="Times New Roman" panose="02020603050405020304" pitchFamily="18" charset="0"/>
              </a:rPr>
              <a:t>省卷</a:t>
            </a:r>
            <a:r>
              <a:rPr lang="en-US" sz="2400" b="0">
                <a:latin typeface="Times New Roman" panose="02020603050405020304" pitchFamily="18" charset="0"/>
                <a:cs typeface="Times New Roman" panose="02020603050405020304" pitchFamily="18" charset="0"/>
              </a:rPr>
              <a:t>17</a:t>
            </a:r>
            <a:r>
              <a:rPr lang="zh-CN" sz="2400" b="0">
                <a:latin typeface="Times New Roman" panose="02020603050405020304" pitchFamily="18" charset="0"/>
                <a:cs typeface="Times New Roman" panose="02020603050405020304" pitchFamily="18" charset="0"/>
              </a:rPr>
              <a:t>题</a:t>
            </a:r>
            <a:r>
              <a:rPr lang="en-US" sz="2400" b="0">
                <a:latin typeface="Times New Roman" panose="02020603050405020304" pitchFamily="18" charset="0"/>
                <a:cs typeface="Times New Roman" panose="02020603050405020304" pitchFamily="18" charset="0"/>
              </a:rPr>
              <a:t>7</a:t>
            </a:r>
            <a:r>
              <a:rPr lang="zh-CN" sz="2400" b="0">
                <a:latin typeface="Times New Roman" panose="02020603050405020304" pitchFamily="18" charset="0"/>
                <a:cs typeface="Times New Roman" panose="02020603050405020304" pitchFamily="18" charset="0"/>
              </a:rPr>
              <a:t>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在探究</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阻力对物体运动的影响</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的实验中，如图所示．</a:t>
            </a:r>
            <a:endParaRPr lang="zh-CN" altLang="en-US">
              <a:latin typeface="Times New Roman" panose="02020603050405020304" pitchFamily="18" charset="0"/>
              <a:cs typeface="Times New Roman" panose="02020603050405020304" pitchFamily="18" charset="0"/>
            </a:endParaRPr>
          </a:p>
        </p:txBody>
      </p:sp>
      <p:sp>
        <p:nvSpPr>
          <p:cNvPr id="11" name="矩形 10"/>
          <p:cNvSpPr/>
          <p:nvPr/>
        </p:nvSpPr>
        <p:spPr>
          <a:xfrm>
            <a:off x="5871205" y="5389999"/>
            <a:ext cx="982980" cy="368300"/>
          </a:xfrm>
          <a:prstGeom prst="rect">
            <a:avLst/>
          </a:prstGeom>
        </p:spPr>
        <p:txBody>
          <a:bodyPr wrap="none">
            <a:spAutoFit/>
          </a:bodyPr>
          <a:p>
            <a:r>
              <a:rPr lang="zh-CN" altLang="zh-CN" dirty="0">
                <a:latin typeface="Times New Roman" panose="02020603050405020304" pitchFamily="18" charset="0"/>
                <a:cs typeface="Times New Roman" panose="02020603050405020304" pitchFamily="18" charset="0"/>
              </a:rPr>
              <a:t>第</a:t>
            </a:r>
            <a:r>
              <a:rPr lang="en-US" altLang="zh-CN" dirty="0">
                <a:latin typeface="Times New Roman" panose="02020603050405020304" pitchFamily="18" charset="0"/>
                <a:cs typeface="Times New Roman" panose="02020603050405020304" pitchFamily="18" charset="0"/>
              </a:rPr>
              <a:t>4</a:t>
            </a:r>
            <a:r>
              <a:rPr lang="zh-CN" altLang="zh-CN" dirty="0">
                <a:latin typeface="Times New Roman" panose="02020603050405020304" pitchFamily="18" charset="0"/>
                <a:cs typeface="Times New Roman" panose="02020603050405020304" pitchFamily="18" charset="0"/>
              </a:rPr>
              <a:t>题图</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765493" y="1078230"/>
            <a:ext cx="10786745" cy="507746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让同一小车从斜面上同一位置由静止开始下滑，目的是</a:t>
            </a:r>
            <a:r>
              <a:rPr lang="en-US" sz="2400" b="0">
                <a:latin typeface="Times New Roman" panose="02020603050405020304" pitchFamily="18" charset="0"/>
                <a:cs typeface="Times New Roman" panose="02020603050405020304" pitchFamily="18" charset="0"/>
              </a:rPr>
              <a:t>___________________</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___________________.(2)实验中同一小车在木板表面上运动的距离最长，表明它在该表面受到的阻力最________．</a:t>
            </a:r>
            <a:endParaRPr lang="en-US" sz="2400" b="0">
              <a:latin typeface="Times New Roman" panose="02020603050405020304" pitchFamily="18" charset="0"/>
              <a:cs typeface="Times New Roman" panose="02020603050405020304" pitchFamily="18" charset="0"/>
            </a:endParaRPr>
          </a:p>
          <a:p>
            <a:pPr indent="0">
              <a:lnSpc>
                <a:spcPct val="150000"/>
              </a:lnSpc>
            </a:pPr>
            <a:r>
              <a:rPr lang="en-US" sz="2400">
                <a:latin typeface="Times New Roman" panose="02020603050405020304" pitchFamily="18" charset="0"/>
                <a:cs typeface="Times New Roman" panose="02020603050405020304" pitchFamily="18" charset="0"/>
                <a:sym typeface="+mn-ea"/>
              </a:rPr>
              <a:t>(3)</a:t>
            </a:r>
            <a:r>
              <a:rPr lang="zh-CN" sz="2400">
                <a:latin typeface="Times New Roman" panose="02020603050405020304" pitchFamily="18" charset="0"/>
                <a:cs typeface="Times New Roman" panose="02020603050405020304" pitchFamily="18" charset="0"/>
                <a:sym typeface="+mn-ea"/>
              </a:rPr>
              <a:t>假设水平面绝对光滑，小车不受任何阻力，则它会在水平面上做</a:t>
            </a:r>
            <a:r>
              <a:rPr lang="en-US" sz="2400">
                <a:latin typeface="Times New Roman" panose="02020603050405020304" pitchFamily="18" charset="0"/>
                <a:cs typeface="Times New Roman" panose="02020603050405020304" pitchFamily="18" charset="0"/>
                <a:sym typeface="+mn-ea"/>
              </a:rPr>
              <a:t>_____________</a:t>
            </a:r>
            <a:r>
              <a:rPr lang="zh-CN" sz="2400">
                <a:latin typeface="Times New Roman" panose="02020603050405020304" pitchFamily="18" charset="0"/>
                <a:cs typeface="Times New Roman" panose="02020603050405020304" pitchFamily="18" charset="0"/>
                <a:sym typeface="+mn-ea"/>
              </a:rPr>
              <a:t>运动．</a:t>
            </a:r>
            <a:r>
              <a:rPr lang="en-US" sz="2400">
                <a:latin typeface="Times New Roman" panose="02020603050405020304" pitchFamily="18" charset="0"/>
                <a:cs typeface="Times New Roman" panose="02020603050405020304" pitchFamily="18" charset="0"/>
                <a:sym typeface="+mn-ea"/>
              </a:rPr>
              <a:t>(4)</a:t>
            </a:r>
            <a:r>
              <a:rPr lang="zh-CN" sz="2400">
                <a:latin typeface="Times New Roman" panose="02020603050405020304" pitchFamily="18" charset="0"/>
                <a:cs typeface="Times New Roman" panose="02020603050405020304" pitchFamily="18" charset="0"/>
                <a:sym typeface="+mn-ea"/>
              </a:rPr>
              <a:t>如图丙所示，让同一小车从斜面的不同高度由静止开始下滑，则还可以探究小车的</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关系</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选填序号</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cs typeface="Times New Roman" panose="02020603050405020304" pitchFamily="18" charset="0"/>
              <a:sym typeface="+mn-ea"/>
            </a:endParaRPr>
          </a:p>
          <a:p>
            <a:pPr indent="0">
              <a:lnSpc>
                <a:spcPct val="150000"/>
              </a:lnSpc>
            </a:pPr>
            <a:r>
              <a:rPr lang="zh-CN" sz="2400">
                <a:latin typeface="Times New Roman" panose="02020603050405020304" pitchFamily="18" charset="0"/>
                <a:cs typeface="Times New Roman" panose="02020603050405020304" pitchFamily="18" charset="0"/>
                <a:sym typeface="+mn-ea"/>
              </a:rPr>
              <a:t>①重力势能与质量；②重力势能与高度；③动能与质量；④动能与速度．</a:t>
            </a:r>
            <a:endParaRPr lang="zh-CN" altLang="en-US" sz="2400">
              <a:latin typeface="Times New Roman" panose="02020603050405020304" pitchFamily="18" charset="0"/>
              <a:cs typeface="Times New Roman" panose="02020603050405020304" pitchFamily="18" charset="0"/>
            </a:endParaRPr>
          </a:p>
        </p:txBody>
      </p:sp>
      <p:sp>
        <p:nvSpPr>
          <p:cNvPr id="15" name="文本框 14"/>
          <p:cNvSpPr txBox="1"/>
          <p:nvPr/>
        </p:nvSpPr>
        <p:spPr>
          <a:xfrm>
            <a:off x="863283" y="995045"/>
            <a:ext cx="10588625"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使</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小车到达斜面底部时</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初速度相同</a:t>
            </a:r>
            <a:endParaRPr lang="zh-CN" altLang="en-US"/>
          </a:p>
        </p:txBody>
      </p:sp>
      <p:sp>
        <p:nvSpPr>
          <p:cNvPr id="16" name="文本框 15"/>
          <p:cNvSpPr txBox="1"/>
          <p:nvPr/>
        </p:nvSpPr>
        <p:spPr>
          <a:xfrm>
            <a:off x="1474788" y="2822575"/>
            <a:ext cx="7727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a:p>
        </p:txBody>
      </p:sp>
      <p:sp>
        <p:nvSpPr>
          <p:cNvPr id="5" name="文本框 4"/>
          <p:cNvSpPr txBox="1"/>
          <p:nvPr/>
        </p:nvSpPr>
        <p:spPr>
          <a:xfrm>
            <a:off x="1021398" y="3916045"/>
            <a:ext cx="17265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a:t>
            </a:r>
            <a:endParaRPr lang="zh-CN" altLang="en-US"/>
          </a:p>
        </p:txBody>
      </p:sp>
      <p:sp>
        <p:nvSpPr>
          <p:cNvPr id="6" name="文本框 5"/>
          <p:cNvSpPr txBox="1"/>
          <p:nvPr/>
        </p:nvSpPr>
        <p:spPr>
          <a:xfrm>
            <a:off x="2008823" y="5010150"/>
            <a:ext cx="968375" cy="460375"/>
          </a:xfrm>
          <a:prstGeom prst="rect">
            <a:avLst/>
          </a:prstGeom>
          <a:noFill/>
          <a:ln w="9525">
            <a:noFill/>
          </a:ln>
        </p:spPr>
        <p:txBody>
          <a:bodyPr wrap="square">
            <a:spAutoFit/>
          </a:bodyPr>
          <a:p>
            <a:pPr indent="0"/>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②④</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839788" y="1901190"/>
            <a:ext cx="10512425"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(5)</a:t>
            </a:r>
            <a:r>
              <a:rPr lang="zh-CN" sz="2400" b="0">
                <a:latin typeface="Times New Roman" panose="02020603050405020304" pitchFamily="18" charset="0"/>
                <a:cs typeface="Times New Roman" panose="02020603050405020304" pitchFamily="18" charset="0"/>
              </a:rPr>
              <a:t>如图丁所示，用弹簧测力计水平拉着木块在长木板上做匀速直线运动，此时测力计的示数为</a:t>
            </a:r>
            <a:r>
              <a:rPr lang="en-US" sz="2400" b="0">
                <a:latin typeface="Times New Roman" panose="02020603050405020304" pitchFamily="18" charset="0"/>
                <a:cs typeface="Times New Roman" panose="02020603050405020304" pitchFamily="18" charset="0"/>
              </a:rPr>
              <a:t>________N.(6)</a:t>
            </a:r>
            <a:r>
              <a:rPr lang="zh-CN" sz="2400" b="0">
                <a:latin typeface="Times New Roman" panose="02020603050405020304" pitchFamily="18" charset="0"/>
                <a:cs typeface="Times New Roman" panose="02020603050405020304" pitchFamily="18" charset="0"/>
              </a:rPr>
              <a:t>在不同的水平面上用弹簧测力计水平拉着同一木块做匀速直线运动，可探究木块的</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关系</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选填序号</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a:t>
            </a:r>
            <a:endParaRPr lang="zh-CN" sz="2400" b="0">
              <a:latin typeface="Times New Roman" panose="02020603050405020304" pitchFamily="18" charset="0"/>
              <a:cs typeface="Times New Roman" panose="02020603050405020304" pitchFamily="18" charset="0"/>
            </a:endParaRPr>
          </a:p>
          <a:p>
            <a:pPr indent="0">
              <a:lnSpc>
                <a:spcPct val="150000"/>
              </a:lnSpc>
            </a:pPr>
            <a:r>
              <a:rPr lang="zh-CN" sz="2400" b="0">
                <a:latin typeface="Times New Roman" panose="02020603050405020304" pitchFamily="18" charset="0"/>
                <a:cs typeface="Times New Roman" panose="02020603050405020304" pitchFamily="18" charset="0"/>
              </a:rPr>
              <a:t>①滑动摩擦力的大小与接触面的粗糙程度；</a:t>
            </a:r>
            <a:endParaRPr lang="zh-CN" sz="2400" b="0">
              <a:latin typeface="Times New Roman" panose="02020603050405020304" pitchFamily="18" charset="0"/>
              <a:cs typeface="Times New Roman" panose="02020603050405020304" pitchFamily="18" charset="0"/>
            </a:endParaRPr>
          </a:p>
          <a:p>
            <a:pPr indent="0">
              <a:lnSpc>
                <a:spcPct val="150000"/>
              </a:lnSpc>
            </a:pPr>
            <a:r>
              <a:rPr lang="zh-CN" sz="2400" b="0">
                <a:latin typeface="Times New Roman" panose="02020603050405020304" pitchFamily="18" charset="0"/>
                <a:cs typeface="Times New Roman" panose="02020603050405020304" pitchFamily="18" charset="0"/>
              </a:rPr>
              <a:t>②滑动摩擦力的大小与压力大小．</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3628073" y="2542540"/>
            <a:ext cx="7969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0.8</a:t>
            </a:r>
            <a:endParaRPr lang="zh-CN" altLang="en-US"/>
          </a:p>
        </p:txBody>
      </p:sp>
      <p:sp>
        <p:nvSpPr>
          <p:cNvPr id="5" name="文本框 4"/>
          <p:cNvSpPr txBox="1"/>
          <p:nvPr/>
        </p:nvSpPr>
        <p:spPr>
          <a:xfrm>
            <a:off x="2436178" y="3634740"/>
            <a:ext cx="648335" cy="460375"/>
          </a:xfrm>
          <a:prstGeom prst="rect">
            <a:avLst/>
          </a:prstGeom>
          <a:noFill/>
          <a:ln w="9525">
            <a:noFill/>
          </a:ln>
        </p:spPr>
        <p:txBody>
          <a:bodyPr wrap="square">
            <a:spAutoFit/>
          </a:bodyPr>
          <a:p>
            <a:pPr indent="0"/>
            <a:r>
              <a:rPr lang="en-US" sz="2400" b="0">
                <a:solidFill>
                  <a:srgbClr val="FF0000"/>
                </a:solidFill>
                <a:latin typeface="Calibri" panose="020F0502020204030204" charset="0"/>
                <a:ea typeface="宋体" panose="02010600030101010101" pitchFamily="2" charset="-122"/>
                <a:cs typeface="Times New Roman" panose="02020603050405020304" pitchFamily="18" charset="0"/>
              </a:rPr>
              <a:t>①</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901153"/>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58496" y="182181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l"/>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 name="文本框 9"/>
          <p:cNvSpPr txBox="1"/>
          <p:nvPr/>
        </p:nvSpPr>
        <p:spPr>
          <a:xfrm>
            <a:off x="658813" y="2611755"/>
            <a:ext cx="10695305" cy="3415030"/>
          </a:xfrm>
          <a:prstGeom prst="rect">
            <a:avLst/>
          </a:prstGeom>
          <a:noFill/>
        </p:spPr>
        <p:txBody>
          <a:bodyPr wrap="square" rtlCol="0" anchor="t">
            <a:spAutoFit/>
          </a:bodyPr>
          <a:lstStyle/>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a:latin typeface="Times New Roman" panose="02020603050405020304" pitchFamily="18" charset="0"/>
                <a:ea typeface="黑体" panose="02010609060101010101" pitchFamily="49" charset="-122"/>
                <a:cs typeface="Times New Roman" panose="02020603050405020304" pitchFamily="18" charset="0"/>
              </a:rPr>
              <a:t>阻力对物体运动的影响</a:t>
            </a:r>
            <a:r>
              <a:rPr lang="zh-CN" altLang="en-US" sz="2400">
                <a:latin typeface="Times New Roman" panose="02020603050405020304" pitchFamily="18" charset="0"/>
                <a:cs typeface="Times New Roman" panose="02020603050405020304" pitchFamily="18" charset="0"/>
              </a:rPr>
              <a:t>：物体的运动</a:t>
            </a:r>
            <a:r>
              <a:rPr lang="en-US" altLang="zh-CN" sz="2400">
                <a:latin typeface="Times New Roman" panose="02020603050405020304" pitchFamily="18" charset="0"/>
                <a:cs typeface="Times New Roman" panose="02020603050405020304" pitchFamily="18" charset="0"/>
              </a:rPr>
              <a:t>___________</a:t>
            </a:r>
            <a:r>
              <a:rPr lang="zh-CN" altLang="en-US" sz="2400">
                <a:latin typeface="Times New Roman" panose="02020603050405020304" pitchFamily="18" charset="0"/>
                <a:cs typeface="Times New Roman" panose="02020603050405020304" pitchFamily="18" charset="0"/>
              </a:rPr>
              <a:t>力来维持，运动的物体之所以会停下来，是因为受到</a:t>
            </a:r>
            <a:r>
              <a:rPr lang="en-US" altLang="zh-CN" sz="2400">
                <a:latin typeface="Times New Roman" panose="02020603050405020304" pitchFamily="18" charset="0"/>
                <a:cs typeface="Times New Roman" panose="02020603050405020304" pitchFamily="18" charset="0"/>
              </a:rPr>
              <a:t>__________</a:t>
            </a:r>
            <a:r>
              <a:rPr lang="zh-CN" altLang="en-US" sz="2400">
                <a:latin typeface="Times New Roman" panose="02020603050405020304" pitchFamily="18" charset="0"/>
                <a:cs typeface="Times New Roman" panose="02020603050405020304" pitchFamily="18" charset="0"/>
              </a:rPr>
              <a:t>的作用． </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a:latin typeface="+mn-ea"/>
                <a:cs typeface="Times New Roman" panose="02020603050405020304" pitchFamily="18" charset="0"/>
              </a:rPr>
              <a:t>定义</a:t>
            </a:r>
            <a:r>
              <a:rPr lang="zh-CN" altLang="en-US" sz="2400">
                <a:latin typeface="Times New Roman" panose="02020603050405020304" pitchFamily="18" charset="0"/>
                <a:cs typeface="Times New Roman" panose="02020603050405020304" pitchFamily="18" charset="0"/>
              </a:rPr>
              <a:t>：</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一切物体在没有受到力的作用时，总保持</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状态或</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状态</a:t>
            </a:r>
            <a:r>
              <a:rPr lang="zh-CN" alt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altLang="zh-CN" sz="2400">
                <a:latin typeface="Times New Roman" panose="02020603050405020304" pitchFamily="18" charset="0"/>
                <a:ea typeface="黑体" panose="02010609060101010101" pitchFamily="49" charset="-122"/>
                <a:cs typeface="Times New Roman" panose="02020603050405020304" pitchFamily="18" charset="0"/>
              </a:rPr>
              <a:t>3.</a:t>
            </a:r>
            <a:r>
              <a:rPr lang="zh-CN" altLang="en-US" sz="2400">
                <a:latin typeface="Times New Roman" panose="02020603050405020304" pitchFamily="18" charset="0"/>
                <a:ea typeface="黑体" panose="02010609060101010101" pitchFamily="49" charset="-122"/>
                <a:cs typeface="Times New Roman" panose="02020603050405020304" pitchFamily="18" charset="0"/>
              </a:rPr>
              <a:t>惯性</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定义：</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一切物体都有保持原来</a:t>
            </a:r>
            <a:r>
              <a:rPr lang="en-US" altLang="zh-CN" sz="2400">
                <a:latin typeface="Times New Roman" panose="02020603050405020304" pitchFamily="18" charset="0"/>
                <a:ea typeface="黑体" panose="02010609060101010101" pitchFamily="49" charset="-122"/>
                <a:cs typeface="Times New Roman" panose="02020603050405020304" pitchFamily="18" charset="0"/>
              </a:rPr>
              <a:t>___________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rPr>
              <a:t>不变的性质</a:t>
            </a:r>
            <a:r>
              <a:rPr lang="zh-CN" altLang="en-US" sz="2400">
                <a:latin typeface="Times New Roman" panose="02020603050405020304" pitchFamily="18" charset="0"/>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107" name="文本框 106"/>
          <p:cNvSpPr txBox="1"/>
          <p:nvPr/>
        </p:nvSpPr>
        <p:spPr>
          <a:xfrm>
            <a:off x="6070283" y="2697480"/>
            <a:ext cx="1358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不需要</a:t>
            </a:r>
            <a:endParaRPr lang="zh-CN" altLang="en-US"/>
          </a:p>
        </p:txBody>
      </p:sp>
      <p:sp>
        <p:nvSpPr>
          <p:cNvPr id="3" name="文本框 2"/>
          <p:cNvSpPr txBox="1"/>
          <p:nvPr/>
        </p:nvSpPr>
        <p:spPr>
          <a:xfrm>
            <a:off x="4426268" y="3270885"/>
            <a:ext cx="8693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阻力</a:t>
            </a:r>
            <a:endParaRPr lang="zh-CN" altLang="en-US"/>
          </a:p>
        </p:txBody>
      </p:sp>
      <p:sp>
        <p:nvSpPr>
          <p:cNvPr id="4" name="文本框 3"/>
          <p:cNvSpPr txBox="1"/>
          <p:nvPr/>
        </p:nvSpPr>
        <p:spPr>
          <a:xfrm>
            <a:off x="7548563" y="3815715"/>
            <a:ext cx="943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静止</a:t>
            </a:r>
            <a:endParaRPr lang="zh-CN" altLang="en-US"/>
          </a:p>
        </p:txBody>
      </p:sp>
      <p:sp>
        <p:nvSpPr>
          <p:cNvPr id="5" name="文本框 4"/>
          <p:cNvSpPr txBox="1"/>
          <p:nvPr/>
        </p:nvSpPr>
        <p:spPr>
          <a:xfrm>
            <a:off x="730568" y="4363085"/>
            <a:ext cx="20688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匀速直线运动</a:t>
            </a:r>
            <a:endParaRPr lang="zh-CN" altLang="en-US"/>
          </a:p>
        </p:txBody>
      </p:sp>
      <p:sp>
        <p:nvSpPr>
          <p:cNvPr id="6" name="文本框 5"/>
          <p:cNvSpPr txBox="1"/>
          <p:nvPr/>
        </p:nvSpPr>
        <p:spPr>
          <a:xfrm>
            <a:off x="5205413" y="5434330"/>
            <a:ext cx="145796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fill="hold"/>
                                        <p:tgtEl>
                                          <p:spTgt spid="107"/>
                                        </p:tgtEl>
                                        <p:attrNameLst>
                                          <p:attrName>ppt_x</p:attrName>
                                        </p:attrNameLst>
                                      </p:cBhvr>
                                      <p:tavLst>
                                        <p:tav tm="0">
                                          <p:val>
                                            <p:strVal val="#ppt_x"/>
                                          </p:val>
                                        </p:tav>
                                        <p:tav tm="100000">
                                          <p:val>
                                            <p:strVal val="#ppt_x"/>
                                          </p:val>
                                        </p:tav>
                                      </p:tavLst>
                                    </p:anim>
                                    <p:anim calcmode="lin" valueType="num">
                                      <p:cBhvr additive="base">
                                        <p:cTn id="8"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3"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74383" y="1747520"/>
            <a:ext cx="10642600" cy="3969385"/>
          </a:xfrm>
          <a:prstGeom prst="rect">
            <a:avLst/>
          </a:prstGeom>
          <a:noFill/>
        </p:spPr>
        <p:txBody>
          <a:bodyPr wrap="square" rtlCol="0" anchor="t">
            <a:spAutoFit/>
          </a:bodyPr>
          <a:p>
            <a:pPr>
              <a:lnSpc>
                <a:spcPct val="150000"/>
              </a:lnSpc>
            </a:pPr>
            <a:r>
              <a:rPr lang="en-US" altLang="zh-CN" sz="2400">
                <a:latin typeface="Times New Roman" panose="02020603050405020304" pitchFamily="18" charset="0"/>
                <a:cs typeface="Times New Roman" panose="02020603050405020304" pitchFamily="18" charset="0"/>
                <a:sym typeface="+mn-ea"/>
              </a:rPr>
              <a:t>(2)</a:t>
            </a:r>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影响因素：惯性是物体自身的属性，其大小只与物体的</a:t>
            </a:r>
            <a:r>
              <a:rPr lang="en-US" altLang="zh-CN" sz="2400">
                <a:latin typeface="Times New Roman" panose="02020603050405020304" pitchFamily="18" charset="0"/>
                <a:ea typeface="黑体" panose="02010609060101010101" pitchFamily="49" charset="-122"/>
                <a:cs typeface="Times New Roman" panose="02020603050405020304" pitchFamily="18" charset="0"/>
                <a:sym typeface="+mn-ea"/>
              </a:rPr>
              <a:t>________</a:t>
            </a:r>
            <a:r>
              <a:rPr lang="zh-CN" altLang="en-US" sz="2400">
                <a:latin typeface="Times New Roman" panose="02020603050405020304" pitchFamily="18" charset="0"/>
                <a:ea typeface="黑体" panose="02010609060101010101" pitchFamily="49" charset="-122"/>
                <a:cs typeface="Times New Roman" panose="02020603050405020304" pitchFamily="18" charset="0"/>
                <a:sym typeface="+mn-ea"/>
              </a:rPr>
              <a:t>有关，与物体是否受力、运动状态 等因素无关</a:t>
            </a:r>
            <a:r>
              <a:rPr lang="en-US" altLang="zh-CN" sz="2400">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sym typeface="+mn-ea"/>
              </a:rPr>
              <a:t>(3)</a:t>
            </a:r>
            <a:r>
              <a:rPr lang="zh-CN" altLang="en-US" sz="2400"/>
              <a:t>利用和防止</a:t>
            </a:r>
            <a:endParaRPr lang="zh-CN" altLang="en-US" sz="2400"/>
          </a:p>
          <a:p>
            <a:pPr>
              <a:lnSpc>
                <a:spcPct val="150000"/>
              </a:lnSpc>
            </a:pPr>
            <a:r>
              <a:rPr lang="en-US" altLang="zh-CN" sz="2400"/>
              <a:t>a.</a:t>
            </a:r>
            <a:r>
              <a:rPr lang="zh-CN" altLang="en-US" sz="2400"/>
              <a:t>利用：拍打尘土；撞击锤柄下端使锤头紧套在锤柄上等． </a:t>
            </a:r>
            <a:endParaRPr lang="zh-CN" altLang="en-US" sz="2400"/>
          </a:p>
          <a:p>
            <a:pPr>
              <a:lnSpc>
                <a:spcPct val="150000"/>
              </a:lnSpc>
            </a:pPr>
            <a:r>
              <a:rPr lang="en-US" altLang="zh-CN" sz="2400"/>
              <a:t>b.</a:t>
            </a:r>
            <a:r>
              <a:rPr lang="zh-CN" altLang="en-US" sz="2400"/>
              <a:t>防止：交通工具配备刹车系统；汽车司机和乘客配备安全带等</a:t>
            </a:r>
            <a:r>
              <a:rPr lang="en-US" altLang="zh-CN" sz="2400"/>
              <a:t>.</a:t>
            </a:r>
            <a:endParaRPr lang="en-US" altLang="zh-CN" sz="2400"/>
          </a:p>
          <a:p>
            <a:pPr>
              <a:lnSpc>
                <a:spcPct val="150000"/>
              </a:lnSpc>
            </a:pPr>
            <a:r>
              <a:rPr lang="en-US" altLang="zh-CN" sz="2400">
                <a:latin typeface="Times New Roman" panose="02020603050405020304" pitchFamily="18" charset="0"/>
                <a:cs typeface="Times New Roman" panose="02020603050405020304" pitchFamily="18" charset="0"/>
                <a:sym typeface="+mn-ea"/>
              </a:rPr>
              <a:t>(4)</a:t>
            </a:r>
            <a:r>
              <a:rPr lang="en-US" altLang="zh-CN" sz="2400"/>
              <a:t>注意：惯性不是力，不能说物体“受到惯性”、“受到惯性作用”或“惯性力”，只能说具有或由于惯性 ．</a:t>
            </a:r>
            <a:endParaRPr lang="en-US" altLang="zh-CN" sz="2400"/>
          </a:p>
        </p:txBody>
      </p:sp>
      <p:sp>
        <p:nvSpPr>
          <p:cNvPr id="7" name="文本框 6"/>
          <p:cNvSpPr txBox="1"/>
          <p:nvPr/>
        </p:nvSpPr>
        <p:spPr>
          <a:xfrm>
            <a:off x="8696643" y="1843405"/>
            <a:ext cx="8731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质量</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849948" y="1050925"/>
            <a:ext cx="10075545" cy="570230"/>
            <a:chOff x="1676" y="1655"/>
            <a:chExt cx="15867" cy="898"/>
          </a:xfrm>
        </p:grpSpPr>
        <p:pic>
          <p:nvPicPr>
            <p:cNvPr id="9" name="图片 8"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10" name="文本框 78"/>
            <p:cNvSpPr txBox="1"/>
            <p:nvPr/>
          </p:nvSpPr>
          <p:spPr>
            <a:xfrm>
              <a:off x="3660" y="1682"/>
              <a:ext cx="3434" cy="871"/>
            </a:xfrm>
            <a:prstGeom prst="rect">
              <a:avLst/>
            </a:prstGeom>
            <a:noFill/>
            <a:ln w="9525">
              <a:noFill/>
            </a:ln>
          </p:spPr>
          <p:txBody>
            <a:bodyPr anchor="t">
              <a:spAutoFit/>
            </a:bodyPr>
            <a:lstStyle/>
            <a:p>
              <a:pPr algn="l"/>
              <a:r>
                <a:rPr lang="zh-CN" altLang="en-US" sz="3000" b="1" dirty="0">
                  <a:solidFill>
                    <a:schemeClr val="tx1"/>
                  </a:solidFill>
                  <a:latin typeface="黑体" panose="02010609060101010101" pitchFamily="49" charset="-122"/>
                  <a:ea typeface="黑体" panose="02010609060101010101" pitchFamily="49" charset="-122"/>
                </a:rPr>
                <a:t>回归教材</a:t>
              </a:r>
              <a:endParaRPr lang="zh-CN" altLang="en-US" sz="3000" b="1" dirty="0">
                <a:solidFill>
                  <a:schemeClr val="tx1"/>
                </a:solidFill>
                <a:latin typeface="黑体" panose="02010609060101010101" pitchFamily="49" charset="-122"/>
                <a:ea typeface="黑体" panose="02010609060101010101" pitchFamily="49" charset="-122"/>
              </a:endParaRPr>
            </a:p>
          </p:txBody>
        </p:sp>
      </p:grpSp>
      <p:sp>
        <p:nvSpPr>
          <p:cNvPr id="107" name="文本框 106"/>
          <p:cNvSpPr txBox="1"/>
          <p:nvPr/>
        </p:nvSpPr>
        <p:spPr>
          <a:xfrm>
            <a:off x="705803" y="1692910"/>
            <a:ext cx="10550525" cy="2306955"/>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1. (RJ</a:t>
            </a:r>
            <a:r>
              <a:rPr lang="zh-CN" sz="2400" b="0">
                <a:latin typeface="Times New Roman" panose="02020603050405020304" pitchFamily="18" charset="0"/>
                <a:cs typeface="Times New Roman" panose="02020603050405020304" pitchFamily="18" charset="0"/>
              </a:rPr>
              <a:t>八下</a:t>
            </a:r>
            <a:r>
              <a:rPr lang="en-US" sz="2400" b="0">
                <a:latin typeface="Times New Roman" panose="02020603050405020304" pitchFamily="18" charset="0"/>
                <a:cs typeface="Times New Roman" panose="02020603050405020304" pitchFamily="18" charset="0"/>
              </a:rPr>
              <a:t>P19</a:t>
            </a:r>
            <a:r>
              <a:rPr lang="zh-CN" sz="2400" b="0">
                <a:latin typeface="Times New Roman" panose="02020603050405020304" pitchFamily="18" charset="0"/>
                <a:cs typeface="Times New Roman" panose="02020603050405020304" pitchFamily="18" charset="0"/>
              </a:rPr>
              <a:t>，动手动脑学物理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在匀速直线行驶的列车内，一位同学相对于车厢竖直向上跳起，则他的落地点在</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起跳点的前方　　</a:t>
            </a: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起跳点的后方       </a:t>
            </a:r>
            <a:r>
              <a:rPr lang="en-US" sz="2400" b="0">
                <a:latin typeface="Times New Roman" panose="02020603050405020304" pitchFamily="18" charset="0"/>
                <a:cs typeface="Times New Roman" panose="02020603050405020304" pitchFamily="18" charset="0"/>
              </a:rPr>
              <a:t>C. </a:t>
            </a:r>
            <a:r>
              <a:rPr lang="zh-CN" sz="2400" b="0">
                <a:latin typeface="Times New Roman" panose="02020603050405020304" pitchFamily="18" charset="0"/>
                <a:cs typeface="Times New Roman" panose="02020603050405020304" pitchFamily="18" charset="0"/>
              </a:rPr>
              <a:t>起跳点的右方　　</a:t>
            </a:r>
            <a:r>
              <a:rPr lang="en-US" sz="2400" b="0">
                <a:latin typeface="Times New Roman" panose="02020603050405020304" pitchFamily="18" charset="0"/>
                <a:cs typeface="Times New Roman" panose="02020603050405020304" pitchFamily="18" charset="0"/>
              </a:rPr>
              <a:t>D</a:t>
            </a:r>
            <a:r>
              <a:rPr lang="zh-CN" sz="2400" b="0">
                <a:latin typeface="Times New Roman" panose="02020603050405020304" pitchFamily="18" charset="0"/>
                <a:cs typeface="Times New Roman" panose="02020603050405020304" pitchFamily="18" charset="0"/>
              </a:rPr>
              <a:t>．起跳点处</a:t>
            </a:r>
            <a:r>
              <a:rPr lang="en-US" sz="2400" b="0">
                <a:latin typeface="Times New Roman" panose="02020603050405020304" pitchFamily="18" charset="0"/>
                <a:cs typeface="Times New Roman" panose="02020603050405020304" pitchFamily="18" charset="0"/>
              </a:rPr>
              <a:t>2. </a:t>
            </a:r>
            <a:r>
              <a:rPr lang="zh-CN" sz="2400" b="0">
                <a:latin typeface="Times New Roman" panose="02020603050405020304" pitchFamily="18" charset="0"/>
                <a:cs typeface="Times New Roman" panose="02020603050405020304" pitchFamily="18" charset="0"/>
              </a:rPr>
              <a:t>下列四个情境中不属于惯性现象的是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574"/>
          <p:cNvPicPr>
            <a:picLocks noChangeAspect="1"/>
          </p:cNvPicPr>
          <p:nvPr/>
        </p:nvPicPr>
        <p:blipFill>
          <a:blip r:embed="rId2"/>
          <a:stretch>
            <a:fillRect/>
          </a:stretch>
        </p:blipFill>
        <p:spPr>
          <a:xfrm>
            <a:off x="705803" y="4195445"/>
            <a:ext cx="10529570" cy="1902460"/>
          </a:xfrm>
          <a:prstGeom prst="rect">
            <a:avLst/>
          </a:prstGeom>
          <a:noFill/>
          <a:ln w="9525">
            <a:noFill/>
          </a:ln>
        </p:spPr>
      </p:pic>
      <p:sp>
        <p:nvSpPr>
          <p:cNvPr id="3" name="文本框 2"/>
          <p:cNvSpPr txBox="1"/>
          <p:nvPr/>
        </p:nvSpPr>
        <p:spPr>
          <a:xfrm>
            <a:off x="5926773" y="2380615"/>
            <a:ext cx="4546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
        <p:nvSpPr>
          <p:cNvPr id="4" name="文本框 3"/>
          <p:cNvSpPr txBox="1"/>
          <p:nvPr/>
        </p:nvSpPr>
        <p:spPr>
          <a:xfrm>
            <a:off x="6229033" y="3519805"/>
            <a:ext cx="45466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5385753" y="5944235"/>
            <a:ext cx="1111250" cy="368300"/>
          </a:xfrm>
          <a:prstGeom prst="rect">
            <a:avLst/>
          </a:prstGeom>
          <a:noFill/>
          <a:ln w="9525">
            <a:noFill/>
          </a:ln>
        </p:spPr>
        <p:txBody>
          <a:bodyPr wrap="square">
            <a:spAutoFit/>
          </a:bodyPr>
          <a:p>
            <a:pPr indent="0" algn="ctr"/>
            <a:r>
              <a:rPr lang="zh-CN" b="0">
                <a:cs typeface="楷体_GB2312" charset="0"/>
              </a:rPr>
              <a:t>第</a:t>
            </a:r>
            <a:r>
              <a:rPr lang="en-US" b="0">
                <a:latin typeface="Times New Roman" panose="02020603050405020304" pitchFamily="18" charset="0"/>
                <a:cs typeface="楷体_GB2312" charset="0"/>
              </a:rPr>
              <a:t>4</a:t>
            </a:r>
            <a:r>
              <a:rPr lang="zh-CN" b="0">
                <a:cs typeface="楷体_GB2312" charset="0"/>
              </a:rPr>
              <a:t>题图</a:t>
            </a:r>
            <a:endParaRPr lang="zh-CN" altLang="en-US"/>
          </a:p>
        </p:txBody>
      </p:sp>
      <p:sp>
        <p:nvSpPr>
          <p:cNvPr id="107" name="文本框 106"/>
          <p:cNvSpPr txBox="1"/>
          <p:nvPr/>
        </p:nvSpPr>
        <p:spPr>
          <a:xfrm>
            <a:off x="569913" y="922655"/>
            <a:ext cx="11173460" cy="286131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cs typeface="Times New Roman" panose="02020603050405020304" pitchFamily="18" charset="0"/>
              </a:rPr>
              <a:t>3. (RJ</a:t>
            </a:r>
            <a:r>
              <a:rPr lang="zh-CN" sz="2400" b="0">
                <a:latin typeface="Times New Roman" panose="02020603050405020304" pitchFamily="18" charset="0"/>
                <a:cs typeface="Times New Roman" panose="02020603050405020304" pitchFamily="18" charset="0"/>
              </a:rPr>
              <a:t>八下</a:t>
            </a:r>
            <a:r>
              <a:rPr lang="en-US" sz="2400" b="0">
                <a:latin typeface="Times New Roman" panose="02020603050405020304" pitchFamily="18" charset="0"/>
                <a:cs typeface="Times New Roman" panose="02020603050405020304" pitchFamily="18" charset="0"/>
              </a:rPr>
              <a:t>P19</a:t>
            </a:r>
            <a:r>
              <a:rPr lang="zh-CN" sz="2400" b="0">
                <a:latin typeface="Times New Roman" panose="02020603050405020304" pitchFamily="18" charset="0"/>
                <a:cs typeface="Times New Roman" panose="02020603050405020304" pitchFamily="18" charset="0"/>
              </a:rPr>
              <a:t>，动手动脑学物理</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标枪运动员为取得好成绩，掷标枪前需要助跑，这是为了利用</a:t>
            </a:r>
            <a:r>
              <a:rPr lang="en-US" sz="2400" b="0">
                <a:latin typeface="Times New Roman" panose="02020603050405020304" pitchFamily="18" charset="0"/>
                <a:cs typeface="Times New Roman" panose="02020603050405020304" pitchFamily="18" charset="0"/>
              </a:rPr>
              <a:t>______</a:t>
            </a:r>
            <a:r>
              <a:rPr lang="zh-CN" sz="2400" b="0">
                <a:latin typeface="Times New Roman" panose="02020603050405020304" pitchFamily="18" charset="0"/>
                <a:cs typeface="Times New Roman" panose="02020603050405020304" pitchFamily="18" charset="0"/>
              </a:rPr>
              <a:t>；飞出去的标枪，最终落在地上，是因为受到</a:t>
            </a:r>
            <a:r>
              <a:rPr lang="en-US" sz="2400" b="0">
                <a:latin typeface="Times New Roman" panose="02020603050405020304" pitchFamily="18" charset="0"/>
                <a:cs typeface="Times New Roman" panose="02020603050405020304" pitchFamily="18" charset="0"/>
              </a:rPr>
              <a:t>______</a:t>
            </a:r>
            <a:r>
              <a:rPr lang="zh-CN" sz="2400" b="0">
                <a:latin typeface="Times New Roman" panose="02020603050405020304" pitchFamily="18" charset="0"/>
                <a:cs typeface="Times New Roman" panose="02020603050405020304" pitchFamily="18" charset="0"/>
              </a:rPr>
              <a:t>的作用．</a:t>
            </a:r>
            <a:r>
              <a:rPr lang="en-US" sz="2400" b="0">
                <a:latin typeface="Times New Roman" panose="02020603050405020304" pitchFamily="18" charset="0"/>
                <a:cs typeface="Times New Roman" panose="02020603050405020304" pitchFamily="18" charset="0"/>
              </a:rPr>
              <a:t>4. (RJ</a:t>
            </a:r>
            <a:r>
              <a:rPr lang="zh-CN" sz="2400" b="0">
                <a:latin typeface="Times New Roman" panose="02020603050405020304" pitchFamily="18" charset="0"/>
                <a:cs typeface="Times New Roman" panose="02020603050405020304" pitchFamily="18" charset="0"/>
              </a:rPr>
              <a:t>八下</a:t>
            </a:r>
            <a:r>
              <a:rPr lang="en-US" sz="2400" b="0">
                <a:latin typeface="Times New Roman" panose="02020603050405020304" pitchFamily="18" charset="0"/>
                <a:cs typeface="Times New Roman" panose="02020603050405020304" pitchFamily="18" charset="0"/>
              </a:rPr>
              <a:t>P19</a:t>
            </a:r>
            <a:r>
              <a:rPr lang="zh-CN" sz="2400" b="0">
                <a:latin typeface="Times New Roman" panose="02020603050405020304" pitchFamily="18" charset="0"/>
                <a:cs typeface="Times New Roman" panose="02020603050405020304" pitchFamily="18" charset="0"/>
              </a:rPr>
              <a:t>，动手动脑学物理改编</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如图所示，用钢尺快速击打下面的棋子，下面的棋子被击后飞出去，说明力可以改变物体的</a:t>
            </a:r>
            <a:r>
              <a:rPr lang="en-US" sz="2400" b="0">
                <a:latin typeface="Times New Roman" panose="02020603050405020304" pitchFamily="18" charset="0"/>
                <a:cs typeface="Times New Roman" panose="02020603050405020304" pitchFamily="18" charset="0"/>
              </a:rPr>
              <a:t>___________</a:t>
            </a:r>
            <a:r>
              <a:rPr lang="zh-CN" sz="2400" b="0">
                <a:latin typeface="Times New Roman" panose="02020603050405020304" pitchFamily="18" charset="0"/>
                <a:cs typeface="Times New Roman" panose="02020603050405020304" pitchFamily="18" charset="0"/>
              </a:rPr>
              <a:t>；而上面的棋子仍然保留在原处</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且在重力的作用下下落</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，是因为棋子具有</a:t>
            </a:r>
            <a:r>
              <a:rPr lang="en-US" sz="2400" b="0">
                <a:latin typeface="Times New Roman" panose="02020603050405020304" pitchFamily="18" charset="0"/>
                <a:cs typeface="Times New Roman" panose="02020603050405020304" pitchFamily="18" charset="0"/>
              </a:rPr>
              <a:t>________</a:t>
            </a:r>
            <a:r>
              <a:rPr lang="zh-CN" sz="2400" b="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573"/>
          <p:cNvPicPr>
            <a:picLocks noChangeAspect="1"/>
          </p:cNvPicPr>
          <p:nvPr/>
        </p:nvPicPr>
        <p:blipFill>
          <a:blip r:embed="rId1"/>
          <a:stretch>
            <a:fillRect/>
          </a:stretch>
        </p:blipFill>
        <p:spPr>
          <a:xfrm>
            <a:off x="4642168" y="4010660"/>
            <a:ext cx="2585085" cy="1786890"/>
          </a:xfrm>
          <a:prstGeom prst="rect">
            <a:avLst/>
          </a:prstGeom>
          <a:noFill/>
          <a:ln w="9525">
            <a:noFill/>
          </a:ln>
        </p:spPr>
      </p:pic>
      <p:sp>
        <p:nvSpPr>
          <p:cNvPr id="3" name="文本框 2"/>
          <p:cNvSpPr txBox="1"/>
          <p:nvPr/>
        </p:nvSpPr>
        <p:spPr>
          <a:xfrm>
            <a:off x="2552383" y="1583690"/>
            <a:ext cx="10902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a:p>
        </p:txBody>
      </p:sp>
      <p:sp>
        <p:nvSpPr>
          <p:cNvPr id="4" name="文本框 3"/>
          <p:cNvSpPr txBox="1"/>
          <p:nvPr/>
        </p:nvSpPr>
        <p:spPr>
          <a:xfrm>
            <a:off x="9567863" y="1583690"/>
            <a:ext cx="9328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重力</a:t>
            </a:r>
            <a:endParaRPr lang="zh-CN" altLang="en-US"/>
          </a:p>
        </p:txBody>
      </p:sp>
      <p:sp>
        <p:nvSpPr>
          <p:cNvPr id="5" name="文本框 4"/>
          <p:cNvSpPr txBox="1"/>
          <p:nvPr/>
        </p:nvSpPr>
        <p:spPr>
          <a:xfrm>
            <a:off x="7196773" y="2670175"/>
            <a:ext cx="15449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运动状态</a:t>
            </a:r>
            <a:endParaRPr lang="zh-CN" altLang="en-US"/>
          </a:p>
        </p:txBody>
      </p:sp>
      <p:sp>
        <p:nvSpPr>
          <p:cNvPr id="6" name="文本框 5"/>
          <p:cNvSpPr txBox="1"/>
          <p:nvPr/>
        </p:nvSpPr>
        <p:spPr>
          <a:xfrm>
            <a:off x="8027988" y="322516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惯性</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框 106"/>
          <p:cNvSpPr txBox="1"/>
          <p:nvPr/>
        </p:nvSpPr>
        <p:spPr>
          <a:xfrm>
            <a:off x="978853" y="2215515"/>
            <a:ext cx="10360025" cy="3507740"/>
          </a:xfrm>
          <a:prstGeom prst="rect">
            <a:avLst/>
          </a:prstGeom>
          <a:noFill/>
          <a:ln w="9525">
            <a:noFill/>
          </a:ln>
        </p:spPr>
        <p:txBody>
          <a:bodyPr wrap="square">
            <a:spAutoFit/>
          </a:bodyPr>
          <a:p>
            <a:pPr indent="0">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rPr>
              <a:t>惯性的利用与防范</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zh-CN" sz="2400" b="0">
                <a:latin typeface="Times New Roman" panose="02020603050405020304" pitchFamily="18" charset="0"/>
                <a:cs typeface="Times New Roman" panose="02020603050405020304" pitchFamily="18" charset="0"/>
              </a:rPr>
              <a:t>例</a:t>
            </a:r>
            <a:r>
              <a:rPr lang="en-US" sz="2400" b="0">
                <a:latin typeface="Times New Roman" panose="02020603050405020304" pitchFamily="18" charset="0"/>
                <a:ea typeface="黑体" panose="02010609060101010101" pitchFamily="49" charset="-122"/>
                <a:cs typeface="Times New Roman" panose="02020603050405020304" pitchFamily="18" charset="0"/>
              </a:rPr>
              <a:t>1</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(2019</a:t>
            </a:r>
            <a:r>
              <a:rPr lang="zh-CN" sz="2400" b="0">
                <a:latin typeface="Times New Roman" panose="02020603050405020304" pitchFamily="18" charset="0"/>
                <a:cs typeface="Times New Roman" panose="02020603050405020304" pitchFamily="18" charset="0"/>
              </a:rPr>
              <a:t>广西北部湾经济区</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下列现象中，属于利用惯性的是</a:t>
            </a:r>
            <a:r>
              <a:rPr lang="en-US" sz="2400" b="0">
                <a:latin typeface="Times New Roman" panose="02020603050405020304" pitchFamily="18" charset="0"/>
                <a:cs typeface="Times New Roman" panose="02020603050405020304" pitchFamily="18" charset="0"/>
              </a:rPr>
              <a:t>(</a:t>
            </a:r>
            <a:r>
              <a:rPr lang="zh-CN" sz="2400" b="0">
                <a:latin typeface="Times New Roman" panose="02020603050405020304" pitchFamily="18" charset="0"/>
                <a:cs typeface="Times New Roman" panose="02020603050405020304" pitchFamily="18" charset="0"/>
              </a:rPr>
              <a:t>　　</a:t>
            </a:r>
            <a:r>
              <a:rPr lang="en-US" sz="2400" b="0">
                <a:latin typeface="Times New Roman" panose="02020603050405020304" pitchFamily="18" charset="0"/>
                <a:cs typeface="Times New Roman" panose="02020603050405020304" pitchFamily="18" charset="0"/>
              </a:rPr>
              <a:t>)A. </a:t>
            </a:r>
            <a:r>
              <a:rPr lang="zh-CN" sz="2400" b="0">
                <a:latin typeface="Times New Roman" panose="02020603050405020304" pitchFamily="18" charset="0"/>
                <a:cs typeface="Times New Roman" panose="02020603050405020304" pitchFamily="18" charset="0"/>
              </a:rPr>
              <a:t>坐汽车时要系好安全带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cs typeface="Times New Roman" panose="02020603050405020304" pitchFamily="18" charset="0"/>
              </a:rPr>
              <a:t>B. </a:t>
            </a:r>
            <a:r>
              <a:rPr lang="zh-CN" sz="2400" b="0">
                <a:latin typeface="Times New Roman" panose="02020603050405020304" pitchFamily="18" charset="0"/>
                <a:cs typeface="Times New Roman" panose="02020603050405020304" pitchFamily="18" charset="0"/>
              </a:rPr>
              <a:t>跳远运动员快速助跑  </a:t>
            </a:r>
            <a:endParaRPr lang="zh-CN" sz="2400" b="0">
              <a:latin typeface="Times New Roman" panose="02020603050405020304" pitchFamily="18" charset="0"/>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C. </a:t>
            </a:r>
            <a:r>
              <a:rPr lang="zh-CN" sz="2400" b="0">
                <a:latin typeface="Times New Roman" panose="02020603050405020304" pitchFamily="18" charset="0"/>
                <a:ea typeface="宋体" panose="02010600030101010101" pitchFamily="2" charset="-122"/>
                <a:cs typeface="Times New Roman" panose="02020603050405020304" pitchFamily="18" charset="0"/>
              </a:rPr>
              <a:t>行车时要注意保持车距  </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D. </a:t>
            </a:r>
            <a:r>
              <a:rPr lang="zh-CN" sz="2400" b="0">
                <a:latin typeface="Times New Roman" panose="02020603050405020304" pitchFamily="18" charset="0"/>
                <a:ea typeface="宋体" panose="02010600030101010101" pitchFamily="2" charset="-122"/>
                <a:cs typeface="Times New Roman" panose="02020603050405020304" pitchFamily="18" charset="0"/>
              </a:rPr>
              <a:t>学校路段需减速慢行</a:t>
            </a:r>
            <a:endParaRPr lang="zh-CN" altLang="en-US">
              <a:latin typeface="Times New Roman" panose="02020603050405020304" pitchFamily="18" charset="0"/>
              <a:cs typeface="Times New Roman" panose="02020603050405020304" pitchFamily="18" charset="0"/>
            </a:endParaRPr>
          </a:p>
        </p:txBody>
      </p:sp>
      <p:grpSp>
        <p:nvGrpSpPr>
          <p:cNvPr id="2" name="组合 1"/>
          <p:cNvGrpSpPr/>
          <p:nvPr/>
        </p:nvGrpSpPr>
        <p:grpSpPr>
          <a:xfrm>
            <a:off x="1051243" y="1502410"/>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l"/>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grpSp>
        <p:nvGrpSpPr>
          <p:cNvPr id="14" name="组合 13"/>
          <p:cNvGrpSpPr/>
          <p:nvPr/>
        </p:nvGrpSpPr>
        <p:grpSpPr>
          <a:xfrm>
            <a:off x="8474100" y="3840191"/>
            <a:ext cx="1863725" cy="1621790"/>
            <a:chOff x="11092" y="5329"/>
            <a:chExt cx="2935" cy="2554"/>
          </a:xfrm>
        </p:grpSpPr>
        <p:grpSp>
          <p:nvGrpSpPr>
            <p:cNvPr id="15" name="组合 14"/>
            <p:cNvGrpSpPr/>
            <p:nvPr/>
          </p:nvGrpSpPr>
          <p:grpSpPr>
            <a:xfrm>
              <a:off x="11205" y="5329"/>
              <a:ext cx="2691" cy="2554"/>
              <a:chOff x="3914" y="4432"/>
              <a:chExt cx="3298" cy="2934"/>
            </a:xfrm>
          </p:grpSpPr>
          <p:sp>
            <p:nvSpPr>
              <p:cNvPr id="16" name="矩形 15"/>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3" name="组合 7"/>
                <p:cNvGrpSpPr/>
                <p:nvPr/>
              </p:nvGrpSpPr>
              <p:grpSpPr>
                <a:xfrm>
                  <a:off x="4951" y="6931"/>
                  <a:ext cx="578" cy="566"/>
                  <a:chOff x="13340" y="9527"/>
                  <a:chExt cx="680" cy="680"/>
                </a:xfrm>
              </p:grpSpPr>
              <p:sp>
                <p:nvSpPr>
                  <p:cNvPr id="26" name="椭圆 25"/>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30" name="流程图: 摘录 29"/>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31" name="文本框 27"/>
            <p:cNvSpPr txBox="1"/>
            <p:nvPr/>
          </p:nvSpPr>
          <p:spPr>
            <a:xfrm>
              <a:off x="11092" y="5329"/>
              <a:ext cx="2935" cy="1888"/>
            </a:xfrm>
            <a:prstGeom prst="rect">
              <a:avLst/>
            </a:prstGeom>
            <a:noFill/>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32" name="文本框 31"/>
          <p:cNvSpPr txBox="1"/>
          <p:nvPr/>
        </p:nvSpPr>
        <p:spPr>
          <a:xfrm>
            <a:off x="9604058" y="3030855"/>
            <a:ext cx="4781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571"/>
          <p:cNvPicPr>
            <a:picLocks noChangeAspect="1"/>
          </p:cNvPicPr>
          <p:nvPr/>
        </p:nvPicPr>
        <p:blipFill>
          <a:blip r:embed="rId1"/>
          <a:stretch>
            <a:fillRect/>
          </a:stretch>
        </p:blipFill>
        <p:spPr>
          <a:xfrm>
            <a:off x="649288" y="3359785"/>
            <a:ext cx="10698480" cy="1653540"/>
          </a:xfrm>
          <a:prstGeom prst="rect">
            <a:avLst/>
          </a:prstGeom>
          <a:noFill/>
          <a:ln w="9525">
            <a:noFill/>
          </a:ln>
        </p:spPr>
      </p:pic>
      <p:sp>
        <p:nvSpPr>
          <p:cNvPr id="107" name="文本框 106"/>
          <p:cNvSpPr txBox="1"/>
          <p:nvPr/>
        </p:nvSpPr>
        <p:spPr>
          <a:xfrm>
            <a:off x="805498" y="1679575"/>
            <a:ext cx="10537190" cy="1198880"/>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mj-ea"/>
                <a:cs typeface="Times New Roman" panose="02020603050405020304" pitchFamily="18" charset="0"/>
              </a:rPr>
              <a:t>例</a:t>
            </a:r>
            <a:r>
              <a:rPr lang="en-US" sz="2400" b="0">
                <a:latin typeface="Times New Roman" panose="02020603050405020304" pitchFamily="18" charset="0"/>
                <a:ea typeface="+mj-ea"/>
                <a:cs typeface="Times New Roman" panose="02020603050405020304" pitchFamily="18" charset="0"/>
              </a:rPr>
              <a:t>2</a:t>
            </a:r>
            <a:r>
              <a:rPr lang="zh-CN" sz="2400" b="0">
                <a:latin typeface="Times New Roman" panose="02020603050405020304" pitchFamily="18" charset="0"/>
                <a:ea typeface="+mj-ea"/>
                <a:cs typeface="Times New Roman" panose="02020603050405020304" pitchFamily="18" charset="0"/>
              </a:rPr>
              <a:t>　</a:t>
            </a:r>
            <a:r>
              <a:rPr lang="en-US" sz="2400" b="0">
                <a:latin typeface="Times New Roman" panose="02020603050405020304" pitchFamily="18" charset="0"/>
                <a:ea typeface="+mj-ea"/>
                <a:cs typeface="Times New Roman" panose="02020603050405020304" pitchFamily="18" charset="0"/>
              </a:rPr>
              <a:t>(2019</a:t>
            </a:r>
            <a:r>
              <a:rPr lang="zh-CN" sz="2400" b="0">
                <a:latin typeface="Times New Roman" panose="02020603050405020304" pitchFamily="18" charset="0"/>
                <a:ea typeface="+mj-ea"/>
                <a:cs typeface="Times New Roman" panose="02020603050405020304" pitchFamily="18" charset="0"/>
              </a:rPr>
              <a:t>河北</a:t>
            </a:r>
            <a:r>
              <a:rPr lang="en-US" sz="2400" b="0">
                <a:latin typeface="Times New Roman" panose="02020603050405020304" pitchFamily="18" charset="0"/>
                <a:ea typeface="+mj-ea"/>
                <a:cs typeface="Times New Roman" panose="02020603050405020304" pitchFamily="18" charset="0"/>
              </a:rPr>
              <a:t>)</a:t>
            </a:r>
            <a:r>
              <a:rPr lang="zh-CN" sz="2400" b="0">
                <a:latin typeface="Times New Roman" panose="02020603050405020304" pitchFamily="18" charset="0"/>
                <a:ea typeface="+mj-ea"/>
                <a:cs typeface="Times New Roman" panose="02020603050405020304" pitchFamily="18" charset="0"/>
              </a:rPr>
              <a:t>如图所示与惯性有关的做法中，属于防止因惯性造成危害的是</a:t>
            </a:r>
            <a:r>
              <a:rPr lang="en-US" sz="2400" b="0">
                <a:latin typeface="Times New Roman" panose="02020603050405020304" pitchFamily="18" charset="0"/>
                <a:ea typeface="+mj-ea"/>
                <a:cs typeface="Times New Roman" panose="02020603050405020304" pitchFamily="18" charset="0"/>
              </a:rPr>
              <a:t>(</a:t>
            </a:r>
            <a:r>
              <a:rPr lang="zh-CN" sz="2400" b="0">
                <a:latin typeface="Times New Roman" panose="02020603050405020304" pitchFamily="18" charset="0"/>
                <a:ea typeface="+mj-ea"/>
                <a:cs typeface="Times New Roman" panose="02020603050405020304" pitchFamily="18" charset="0"/>
              </a:rPr>
              <a:t>　　</a:t>
            </a:r>
            <a:r>
              <a:rPr lang="en-US" sz="2400" b="0">
                <a:latin typeface="Times New Roman" panose="02020603050405020304" pitchFamily="18" charset="0"/>
                <a:ea typeface="+mj-ea"/>
                <a:cs typeface="Times New Roman" panose="02020603050405020304" pitchFamily="18" charset="0"/>
              </a:rPr>
              <a:t>)</a:t>
            </a:r>
            <a:endParaRPr lang="zh-CN" altLang="en-US">
              <a:latin typeface="Times New Roman" panose="02020603050405020304" pitchFamily="18" charset="0"/>
              <a:ea typeface="+mj-ea"/>
              <a:cs typeface="Times New Roman" panose="02020603050405020304" pitchFamily="18" charset="0"/>
            </a:endParaRPr>
          </a:p>
        </p:txBody>
      </p:sp>
      <p:sp>
        <p:nvSpPr>
          <p:cNvPr id="3" name="文本框 2"/>
          <p:cNvSpPr txBox="1"/>
          <p:nvPr/>
        </p:nvSpPr>
        <p:spPr>
          <a:xfrm>
            <a:off x="1439228" y="2421255"/>
            <a:ext cx="5765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A</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 name="文本框 106"/>
          <p:cNvSpPr txBox="1"/>
          <p:nvPr/>
        </p:nvSpPr>
        <p:spPr>
          <a:xfrm>
            <a:off x="1599248" y="2406015"/>
            <a:ext cx="9824720" cy="2861310"/>
          </a:xfrm>
          <a:prstGeom prst="rect">
            <a:avLst/>
          </a:prstGeom>
          <a:noFill/>
          <a:ln w="9525">
            <a:noFill/>
          </a:ln>
        </p:spPr>
        <p:txBody>
          <a:bodyPr wrap="square">
            <a:spAutoFit/>
          </a:bodyPr>
          <a:p>
            <a:pPr indent="0">
              <a:lnSpc>
                <a:spcPct val="150000"/>
              </a:lnSpc>
            </a:pPr>
            <a:r>
              <a:rPr lang="zh-CN" sz="2400" b="0">
                <a:latin typeface="Times New Roman" panose="02020603050405020304" pitchFamily="18" charset="0"/>
                <a:ea typeface="+mj-ea"/>
                <a:cs typeface="Times New Roman" panose="02020603050405020304" pitchFamily="18" charset="0"/>
              </a:rPr>
              <a:t>例</a:t>
            </a:r>
            <a:r>
              <a:rPr lang="en-US" sz="2400" b="0">
                <a:latin typeface="Times New Roman" panose="02020603050405020304" pitchFamily="18" charset="0"/>
                <a:ea typeface="+mj-ea"/>
                <a:cs typeface="Times New Roman" panose="02020603050405020304" pitchFamily="18" charset="0"/>
              </a:rPr>
              <a:t>3</a:t>
            </a:r>
            <a:r>
              <a:rPr lang="zh-CN" sz="2400" b="0">
                <a:latin typeface="Times New Roman" panose="02020603050405020304" pitchFamily="18" charset="0"/>
                <a:ea typeface="+mj-ea"/>
                <a:cs typeface="Times New Roman" panose="02020603050405020304" pitchFamily="18" charset="0"/>
              </a:rPr>
              <a:t>　</a:t>
            </a:r>
            <a:r>
              <a:rPr lang="en-US" sz="2400" b="0">
                <a:latin typeface="Times New Roman" panose="02020603050405020304" pitchFamily="18" charset="0"/>
                <a:ea typeface="+mj-ea"/>
                <a:cs typeface="Times New Roman" panose="02020603050405020304" pitchFamily="18" charset="0"/>
              </a:rPr>
              <a:t>(2019</a:t>
            </a:r>
            <a:r>
              <a:rPr lang="zh-CN" sz="2400" b="0">
                <a:latin typeface="Times New Roman" panose="02020603050405020304" pitchFamily="18" charset="0"/>
                <a:ea typeface="+mj-ea"/>
                <a:cs typeface="Times New Roman" panose="02020603050405020304" pitchFamily="18" charset="0"/>
              </a:rPr>
              <a:t>百色</a:t>
            </a:r>
            <a:r>
              <a:rPr lang="en-US" sz="2400" b="0">
                <a:latin typeface="Times New Roman" panose="02020603050405020304" pitchFamily="18" charset="0"/>
                <a:ea typeface="+mj-ea"/>
                <a:cs typeface="Times New Roman" panose="02020603050405020304" pitchFamily="18" charset="0"/>
              </a:rPr>
              <a:t>)</a:t>
            </a:r>
            <a:r>
              <a:rPr lang="zh-CN" sz="2400" b="0">
                <a:latin typeface="Times New Roman" panose="02020603050405020304" pitchFamily="18" charset="0"/>
                <a:ea typeface="+mj-ea"/>
                <a:cs typeface="Times New Roman" panose="02020603050405020304" pitchFamily="18" charset="0"/>
              </a:rPr>
              <a:t>下列关于惯性的说法正确的是</a:t>
            </a:r>
            <a:r>
              <a:rPr lang="en-US" sz="2400" b="0">
                <a:latin typeface="Times New Roman" panose="02020603050405020304" pitchFamily="18" charset="0"/>
                <a:ea typeface="+mj-ea"/>
                <a:cs typeface="Times New Roman" panose="02020603050405020304" pitchFamily="18" charset="0"/>
              </a:rPr>
              <a:t>(</a:t>
            </a:r>
            <a:r>
              <a:rPr lang="zh-CN" sz="2400" b="0">
                <a:latin typeface="Times New Roman" panose="02020603050405020304" pitchFamily="18" charset="0"/>
                <a:ea typeface="+mj-ea"/>
                <a:cs typeface="Times New Roman" panose="02020603050405020304" pitchFamily="18" charset="0"/>
              </a:rPr>
              <a:t>　　</a:t>
            </a:r>
            <a:r>
              <a:rPr lang="en-US" sz="2400" b="0">
                <a:latin typeface="Times New Roman" panose="02020603050405020304" pitchFamily="18" charset="0"/>
                <a:ea typeface="+mj-ea"/>
                <a:cs typeface="Times New Roman" panose="02020603050405020304" pitchFamily="18" charset="0"/>
              </a:rPr>
              <a:t>)A. </a:t>
            </a:r>
            <a:r>
              <a:rPr lang="zh-CN" sz="2400" b="0">
                <a:latin typeface="Times New Roman" panose="02020603050405020304" pitchFamily="18" charset="0"/>
                <a:ea typeface="+mj-ea"/>
                <a:cs typeface="Times New Roman" panose="02020603050405020304" pitchFamily="18" charset="0"/>
              </a:rPr>
              <a:t>汽车行驶时具有惯性，静止时没有惯性  </a:t>
            </a:r>
            <a:endParaRPr lang="zh-CN" sz="2400" b="0">
              <a:latin typeface="Times New Roman" panose="02020603050405020304" pitchFamily="18" charset="0"/>
              <a:ea typeface="+mj-ea"/>
              <a:cs typeface="Times New Roman" panose="02020603050405020304" pitchFamily="18" charset="0"/>
            </a:endParaRPr>
          </a:p>
          <a:p>
            <a:pPr indent="0">
              <a:lnSpc>
                <a:spcPct val="150000"/>
              </a:lnSpc>
            </a:pPr>
            <a:r>
              <a:rPr lang="en-US" sz="2400" b="0">
                <a:latin typeface="Times New Roman" panose="02020603050405020304" pitchFamily="18" charset="0"/>
                <a:ea typeface="+mj-ea"/>
                <a:cs typeface="Times New Roman" panose="02020603050405020304" pitchFamily="18" charset="0"/>
              </a:rPr>
              <a:t>B. </a:t>
            </a:r>
            <a:r>
              <a:rPr lang="zh-CN" sz="2400" b="0">
                <a:latin typeface="Times New Roman" panose="02020603050405020304" pitchFamily="18" charset="0"/>
                <a:ea typeface="+mj-ea"/>
                <a:cs typeface="Times New Roman" panose="02020603050405020304" pitchFamily="18" charset="0"/>
              </a:rPr>
              <a:t>汽车变速时具有惯性，匀速行驶时没有惯性</a:t>
            </a:r>
            <a:r>
              <a:rPr lang="en-US" sz="2400" b="0">
                <a:latin typeface="Times New Roman" panose="02020603050405020304" pitchFamily="18" charset="0"/>
                <a:ea typeface="+mj-ea"/>
                <a:cs typeface="Times New Roman" panose="02020603050405020304" pitchFamily="18" charset="0"/>
              </a:rPr>
              <a:t>C. </a:t>
            </a:r>
            <a:r>
              <a:rPr lang="zh-CN" sz="2400" b="0">
                <a:latin typeface="Times New Roman" panose="02020603050405020304" pitchFamily="18" charset="0"/>
                <a:ea typeface="+mj-ea"/>
                <a:cs typeface="Times New Roman" panose="02020603050405020304" pitchFamily="18" charset="0"/>
              </a:rPr>
              <a:t>汽车转弯时须减速，是为了防止惯性带来的危害  </a:t>
            </a:r>
            <a:endParaRPr lang="zh-CN" sz="2400" b="0">
              <a:latin typeface="Times New Roman" panose="02020603050405020304" pitchFamily="18" charset="0"/>
              <a:ea typeface="+mj-ea"/>
              <a:cs typeface="Times New Roman" panose="02020603050405020304" pitchFamily="18" charset="0"/>
            </a:endParaRPr>
          </a:p>
          <a:p>
            <a:pPr indent="0">
              <a:lnSpc>
                <a:spcPct val="150000"/>
              </a:lnSpc>
            </a:pPr>
            <a:r>
              <a:rPr lang="en-US" sz="2400" b="0">
                <a:latin typeface="Times New Roman" panose="02020603050405020304" pitchFamily="18" charset="0"/>
                <a:ea typeface="+mj-ea"/>
                <a:cs typeface="Times New Roman" panose="02020603050405020304" pitchFamily="18" charset="0"/>
              </a:rPr>
              <a:t>D. </a:t>
            </a:r>
            <a:r>
              <a:rPr lang="zh-CN" sz="2400" b="0">
                <a:latin typeface="Times New Roman" panose="02020603050405020304" pitchFamily="18" charset="0"/>
                <a:ea typeface="+mj-ea"/>
                <a:cs typeface="Times New Roman" panose="02020603050405020304" pitchFamily="18" charset="0"/>
              </a:rPr>
              <a:t>乘车时系安全带可以减小乘员的惯性</a:t>
            </a:r>
            <a:endParaRPr lang="zh-CN" altLang="en-US">
              <a:latin typeface="Times New Roman" panose="02020603050405020304" pitchFamily="18" charset="0"/>
              <a:ea typeface="+mj-ea"/>
              <a:cs typeface="Times New Roman" panose="02020603050405020304" pitchFamily="18" charset="0"/>
            </a:endParaRPr>
          </a:p>
        </p:txBody>
      </p:sp>
      <p:sp>
        <p:nvSpPr>
          <p:cNvPr id="4" name="文本框 3"/>
          <p:cNvSpPr txBox="1"/>
          <p:nvPr/>
        </p:nvSpPr>
        <p:spPr>
          <a:xfrm>
            <a:off x="8033068" y="2587625"/>
            <a:ext cx="42989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4235</Words>
  <Application>WPS 演示</Application>
  <PresentationFormat>宽屏</PresentationFormat>
  <Paragraphs>264</Paragraphs>
  <Slides>22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Arial</vt:lpstr>
      <vt:lpstr>宋体</vt:lpstr>
      <vt:lpstr>Wingdings</vt:lpstr>
      <vt:lpstr>Tahoma</vt:lpstr>
      <vt:lpstr>黑体</vt:lpstr>
      <vt:lpstr>Times New Roman</vt:lpstr>
      <vt:lpstr>微软雅黑</vt:lpstr>
      <vt:lpstr>楷体_GB2312</vt:lpstr>
      <vt:lpstr>新宋体</vt:lpstr>
      <vt:lpstr>仿宋_GB2312</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2019-11-26T04:16:00Z</dcterms:created>
  <dcterms:modified xsi:type="dcterms:W3CDTF">2020-02-05T14:28:41Z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