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7"/>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Lst>
  <p:sldSz cx="9144000" cy="6858000" type="screen4x3"/>
  <p:notesSz cx="6858000" cy="9144000"/>
  <p:custDataLst>
    <p:tags r:id="rId51"/>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1.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课后作业本</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第九章  压强</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833880" y="4037965"/>
            <a:ext cx="878840" cy="497205"/>
          </a:xfrm>
          <a:prstGeom prst="rect">
            <a:avLst/>
          </a:prstGeom>
        </p:spPr>
      </p:pic>
      <p:sp>
        <p:nvSpPr>
          <p:cNvPr id="2" name="文本框 1"/>
          <p:cNvSpPr txBox="1"/>
          <p:nvPr/>
        </p:nvSpPr>
        <p:spPr>
          <a:xfrm>
            <a:off x="855663" y="1531620"/>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9．（2019·娄底）如图所示，薄壁容器的底面积为S，重为G1，内装有密度为ρ，重为G2的某种液体，深度为h，容器放置在水平桌面上静止，那么容器底部受到的液体压强为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，容器对桌面产生的压强为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5983605" y="4391660"/>
            <a:ext cx="1949450" cy="1666875"/>
          </a:xfrm>
          <a:prstGeom prst="rect">
            <a:avLst/>
          </a:prstGeom>
        </p:spPr>
      </p:pic>
      <p:sp>
        <p:nvSpPr>
          <p:cNvPr id="3" name="文本框 2"/>
          <p:cNvSpPr txBox="1"/>
          <p:nvPr/>
        </p:nvSpPr>
        <p:spPr>
          <a:xfrm>
            <a:off x="2038669" y="3515995"/>
            <a:ext cx="74866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ρgh</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01090"/>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 如图所示是用压强计探究水内部压强的情景:</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（1）把探头放入水中,通过观察U形管两边液面的高度差来判断探头处水的压强的大小,高度差越大,水的压强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（选填“越大”或“越小”）；</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1893570" y="2157730"/>
            <a:ext cx="5635625" cy="1939290"/>
          </a:xfrm>
          <a:prstGeom prst="rect">
            <a:avLst/>
          </a:prstGeom>
        </p:spPr>
      </p:pic>
      <p:sp>
        <p:nvSpPr>
          <p:cNvPr id="3" name="文本框 2"/>
          <p:cNvSpPr txBox="1"/>
          <p:nvPr/>
        </p:nvSpPr>
        <p:spPr>
          <a:xfrm>
            <a:off x="4664077" y="521144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越大</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（2）比较甲图、乙图和丙图,可以得到:在同一深度，液体内部向各个方向的压强</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（3）在乙图中把探头慢慢下移,可以观察到U形管两边液面的高度差增大,从而得到:在同一种液体里,液体的压强随</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的增加而增大；</a:t>
            </a:r>
            <a:endParaRPr lang="zh-CN" altLang="en-US" sz="2800">
              <a:latin typeface="宋体" panose="02010600030101010101" pitchFamily="2" charset="-122"/>
              <a:cs typeface="宋体" panose="02010600030101010101" pitchFamily="2" charset="-122"/>
              <a:sym typeface="+mn-ea"/>
            </a:endParaRPr>
          </a:p>
          <a:p>
            <a:pPr algn="just">
              <a:lnSpc>
                <a:spcPct val="120000"/>
              </a:lnSpc>
            </a:pPr>
            <a:r>
              <a:rPr lang="zh-CN" altLang="en-US" sz="2800">
                <a:latin typeface="宋体" panose="02010600030101010101" pitchFamily="2" charset="-122"/>
                <a:cs typeface="宋体" panose="02010600030101010101" pitchFamily="2" charset="-122"/>
              </a:rPr>
              <a:t>（4）在乙图中,若只将烧杯中的水换成盐水,其他条件不变,则可以观察到U形管两边液面的</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824982" y="197104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相等  </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5476877" y="35699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深度</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1375094" y="5555615"/>
            <a:ext cx="197040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高度差变大</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 （2018·钦州）如图所示，小明在探究“浮力的大小跟哪些因素有关”的实验中，准备了质量为100g、底面积为80cm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的容器两个，其中甲容器中装有深度为10cm的水，乙容器中装有质量0.7kg的酒精. 他将物体A悬挂在弹簧测力计下，缓慢浸没在水中，观察到指针停在3.2N位置不变；若缓慢浸没在酒精中，弹簧测力计的示数减小到3.4N后保持不变.（ρ</a:t>
            </a:r>
            <a:r>
              <a:rPr lang="zh-CN" altLang="en-US" sz="2800" baseline="-25000">
                <a:latin typeface="宋体" panose="02010600030101010101" pitchFamily="2" charset="-122"/>
                <a:cs typeface="宋体" panose="02010600030101010101" pitchFamily="2" charset="-122"/>
              </a:rPr>
              <a:t>酒精</a:t>
            </a:r>
            <a:r>
              <a:rPr lang="zh-CN" altLang="en-US" sz="2800">
                <a:latin typeface="宋体" panose="02010600030101010101" pitchFamily="2" charset="-122"/>
                <a:cs typeface="宋体" panose="02010600030101010101" pitchFamily="2" charset="-122"/>
              </a:rPr>
              <a:t>=0.8×10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，ρ</a:t>
            </a:r>
            <a:r>
              <a:rPr lang="zh-CN" altLang="en-US" sz="2800" baseline="-25000">
                <a:latin typeface="宋体" panose="02010600030101010101" pitchFamily="2" charset="-122"/>
                <a:cs typeface="宋体" panose="02010600030101010101" pitchFamily="2" charset="-122"/>
              </a:rPr>
              <a:t>水</a:t>
            </a:r>
            <a:r>
              <a:rPr lang="zh-CN" altLang="en-US" sz="2800">
                <a:latin typeface="宋体" panose="02010600030101010101" pitchFamily="2" charset="-122"/>
                <a:cs typeface="宋体" panose="02010600030101010101" pitchFamily="2" charset="-122"/>
              </a:rPr>
              <a:t>=1.0×10</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）求：</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361251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（1）甲容器中未放物体A时，水对甲容器底的压强；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（2）乙容器中未放物体A时，水平桌面受到的压强；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（3）物体A的体积.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3056890" y="1050290"/>
            <a:ext cx="3031490" cy="2403475"/>
          </a:xfrm>
          <a:prstGeom prst="rect">
            <a:avLst/>
          </a:prstGeom>
        </p:spPr>
      </p:pic>
    </p:spTree>
  </p:cSld>
  <p:clrMapOvr>
    <a:masterClrMapping/>
  </p:clrMapOvr>
  <p:transition>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260475" y="4601845"/>
            <a:ext cx="3548380" cy="1037590"/>
          </a:xfrm>
          <a:prstGeom prst="rect">
            <a:avLst/>
          </a:prstGeom>
        </p:spPr>
      </p:pic>
      <p:sp>
        <p:nvSpPr>
          <p:cNvPr id="3" name="文本框 2"/>
          <p:cNvSpPr txBox="1"/>
          <p:nvPr/>
        </p:nvSpPr>
        <p:spPr>
          <a:xfrm>
            <a:off x="1108075" y="1337310"/>
            <a:ext cx="6942455" cy="4356100"/>
          </a:xfrm>
          <a:prstGeom prst="rect">
            <a:avLst/>
          </a:prstGeom>
          <a:noFill/>
        </p:spPr>
        <p:txBody>
          <a:bodyPr wrap="square" rtlCol="0" anchor="t">
            <a:spAutoFit/>
          </a:bodyPr>
          <a:p>
            <a:pPr algn="just">
              <a:lnSpc>
                <a:spcPct val="110000"/>
              </a:lnSpc>
            </a:pPr>
            <a:r>
              <a:rPr sz="2800" b="1" dirty="0">
                <a:solidFill>
                  <a:srgbClr val="FF0000"/>
                </a:solidFill>
                <a:latin typeface="Times New Roman" panose="02020603050405020304" pitchFamily="18" charset="0"/>
                <a:sym typeface="+mn-ea"/>
              </a:rPr>
              <a:t>解：（1）甲容器中未放物体A时，水对甲容器底的压强：</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p</a:t>
            </a:r>
            <a:r>
              <a:rPr sz="2800" b="1" baseline="-25000" dirty="0">
                <a:solidFill>
                  <a:srgbClr val="FF0000"/>
                </a:solidFill>
                <a:latin typeface="Times New Roman" panose="02020603050405020304" pitchFamily="18" charset="0"/>
                <a:sym typeface="+mn-ea"/>
              </a:rPr>
              <a:t>甲</a:t>
            </a:r>
            <a:r>
              <a:rPr sz="2800" b="1" dirty="0">
                <a:solidFill>
                  <a:srgbClr val="FF0000"/>
                </a:solidFill>
                <a:latin typeface="Times New Roman" panose="02020603050405020304" pitchFamily="18" charset="0"/>
                <a:sym typeface="+mn-ea"/>
              </a:rPr>
              <a:t>=ρ</a:t>
            </a:r>
            <a:r>
              <a:rPr sz="2800" b="1" baseline="-25000" dirty="0">
                <a:solidFill>
                  <a:srgbClr val="FF0000"/>
                </a:solidFill>
                <a:latin typeface="Times New Roman" panose="02020603050405020304" pitchFamily="18" charset="0"/>
                <a:sym typeface="+mn-ea"/>
              </a:rPr>
              <a:t>水</a:t>
            </a:r>
            <a:r>
              <a:rPr sz="2800" b="1" dirty="0">
                <a:solidFill>
                  <a:srgbClr val="FF0000"/>
                </a:solidFill>
                <a:latin typeface="Times New Roman" panose="02020603050405020304" pitchFamily="18" charset="0"/>
                <a:sym typeface="+mn-ea"/>
              </a:rPr>
              <a:t>gh=1.0×10</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kg/m</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×10N/kg×10</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×10</a:t>
            </a:r>
            <a:r>
              <a:rPr sz="2800" b="1" baseline="30000" dirty="0">
                <a:solidFill>
                  <a:srgbClr val="FF0000"/>
                </a:solidFill>
                <a:latin typeface="Times New Roman" panose="02020603050405020304" pitchFamily="18" charset="0"/>
                <a:sym typeface="+mn-ea"/>
              </a:rPr>
              <a:t>-2</a:t>
            </a:r>
            <a:r>
              <a:rPr sz="2800" b="1" dirty="0">
                <a:solidFill>
                  <a:srgbClr val="FF0000"/>
                </a:solidFill>
                <a:latin typeface="Times New Roman" panose="02020603050405020304" pitchFamily="18" charset="0"/>
                <a:sym typeface="+mn-ea"/>
              </a:rPr>
              <a:t>m=1000Pa；</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（2）水平面上的物体，对水平面的压力大小与其重力相等，</a:t>
            </a:r>
            <a:endParaRPr sz="2800" b="1" dirty="0">
              <a:solidFill>
                <a:srgbClr val="FF0000"/>
              </a:solidFill>
              <a:latin typeface="Times New Roman" panose="02020603050405020304" pitchFamily="18" charset="0"/>
              <a:sym typeface="+mn-ea"/>
            </a:endParaRPr>
          </a:p>
          <a:p>
            <a:pPr algn="just">
              <a:lnSpc>
                <a:spcPct val="110000"/>
              </a:lnSpc>
            </a:pPr>
            <a:r>
              <a:rPr sz="2800" b="1" dirty="0">
                <a:solidFill>
                  <a:srgbClr val="FF0000"/>
                </a:solidFill>
                <a:latin typeface="Times New Roman" panose="02020603050405020304" pitchFamily="18" charset="0"/>
                <a:sym typeface="+mn-ea"/>
              </a:rPr>
              <a:t>水平桌面受到的压强：</a:t>
            </a: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a:p>
            <a:pPr algn="just">
              <a:lnSpc>
                <a:spcPct val="110000"/>
              </a:lnSpc>
            </a:pP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211580" y="4787900"/>
            <a:ext cx="3456940" cy="762635"/>
          </a:xfrm>
          <a:prstGeom prst="rect">
            <a:avLst/>
          </a:prstGeom>
        </p:spPr>
      </p:pic>
      <p:pic>
        <p:nvPicPr>
          <p:cNvPr id="2" name="图片 1"/>
          <p:cNvPicPr>
            <a:picLocks noChangeAspect="1"/>
          </p:cNvPicPr>
          <p:nvPr/>
        </p:nvPicPr>
        <p:blipFill>
          <a:blip r:embed="rId2"/>
          <a:stretch>
            <a:fillRect/>
          </a:stretch>
        </p:blipFill>
        <p:spPr>
          <a:xfrm>
            <a:off x="1211580" y="3200400"/>
            <a:ext cx="3655060" cy="803910"/>
          </a:xfrm>
          <a:prstGeom prst="rect">
            <a:avLst/>
          </a:prstGeom>
        </p:spPr>
      </p:pic>
      <p:sp>
        <p:nvSpPr>
          <p:cNvPr id="3" name="文本框 2"/>
          <p:cNvSpPr txBox="1"/>
          <p:nvPr/>
        </p:nvSpPr>
        <p:spPr>
          <a:xfrm>
            <a:off x="1101090" y="1240790"/>
            <a:ext cx="6942455" cy="5259070"/>
          </a:xfrm>
          <a:prstGeom prst="rect">
            <a:avLst/>
          </a:prstGeom>
          <a:noFill/>
        </p:spPr>
        <p:txBody>
          <a:bodyPr wrap="square" rtlCol="0" anchor="t">
            <a:spAutoFit/>
          </a:bodyPr>
          <a:p>
            <a:pPr algn="just">
              <a:lnSpc>
                <a:spcPct val="120000"/>
              </a:lnSpc>
            </a:pPr>
            <a:r>
              <a:rPr sz="2800" b="1" dirty="0">
                <a:solidFill>
                  <a:srgbClr val="FF0000"/>
                </a:solidFill>
                <a:latin typeface="Times New Roman" panose="02020603050405020304" pitchFamily="18" charset="0"/>
                <a:sym typeface="+mn-ea"/>
              </a:rPr>
              <a:t>（3）由题可知，物体A均浸没在水和酒精中，V</a:t>
            </a:r>
            <a:r>
              <a:rPr sz="2800" b="1" baseline="-25000" dirty="0">
                <a:solidFill>
                  <a:srgbClr val="FF0000"/>
                </a:solidFill>
                <a:latin typeface="Times New Roman" panose="02020603050405020304" pitchFamily="18" charset="0"/>
                <a:sym typeface="+mn-ea"/>
              </a:rPr>
              <a:t>排水</a:t>
            </a:r>
            <a:r>
              <a:rPr sz="2800" b="1" dirty="0">
                <a:solidFill>
                  <a:srgbClr val="FF0000"/>
                </a:solidFill>
                <a:latin typeface="Times New Roman" panose="02020603050405020304" pitchFamily="18" charset="0"/>
                <a:sym typeface="+mn-ea"/>
              </a:rPr>
              <a:t>=V</a:t>
            </a:r>
            <a:r>
              <a:rPr sz="2800" b="1" baseline="-25000" dirty="0">
                <a:solidFill>
                  <a:srgbClr val="FF0000"/>
                </a:solidFill>
                <a:latin typeface="Times New Roman" panose="02020603050405020304" pitchFamily="18" charset="0"/>
                <a:sym typeface="+mn-ea"/>
              </a:rPr>
              <a:t>排酒</a:t>
            </a:r>
            <a:r>
              <a:rPr sz="2800" b="1" dirty="0">
                <a:solidFill>
                  <a:srgbClr val="FF0000"/>
                </a:solidFill>
                <a:latin typeface="Times New Roman" panose="02020603050405020304" pitchFamily="18" charset="0"/>
                <a:sym typeface="+mn-ea"/>
              </a:rPr>
              <a:t>=V，</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A在水中受的浮力：F</a:t>
            </a:r>
            <a:r>
              <a:rPr sz="2800" b="1" baseline="-25000" dirty="0">
                <a:solidFill>
                  <a:srgbClr val="FF0000"/>
                </a:solidFill>
                <a:latin typeface="Times New Roman" panose="02020603050405020304" pitchFamily="18" charset="0"/>
                <a:sym typeface="+mn-ea"/>
              </a:rPr>
              <a:t>浮甲</a:t>
            </a:r>
            <a:r>
              <a:rPr sz="2800" b="1" dirty="0">
                <a:solidFill>
                  <a:srgbClr val="FF0000"/>
                </a:solidFill>
                <a:latin typeface="Times New Roman" panose="02020603050405020304" pitchFamily="18" charset="0"/>
                <a:sym typeface="+mn-ea"/>
              </a:rPr>
              <a:t>=G-3.2N，</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由阿基米德原理可得：</a:t>
            </a:r>
            <a:endParaRPr sz="2800" b="1" dirty="0">
              <a:solidFill>
                <a:srgbClr val="FF0000"/>
              </a:solidFill>
              <a:latin typeface="Times New Roman" panose="02020603050405020304" pitchFamily="18" charset="0"/>
              <a:sym typeface="+mn-ea"/>
            </a:endParaRPr>
          </a:p>
          <a:p>
            <a:pPr algn="just">
              <a:lnSpc>
                <a:spcPct val="120000"/>
              </a:lnSpc>
            </a:pP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A在酒精中受的浮力：F</a:t>
            </a:r>
            <a:r>
              <a:rPr sz="2800" b="1" baseline="-25000" dirty="0">
                <a:solidFill>
                  <a:srgbClr val="FF0000"/>
                </a:solidFill>
                <a:latin typeface="Times New Roman" panose="02020603050405020304" pitchFamily="18" charset="0"/>
                <a:sym typeface="+mn-ea"/>
              </a:rPr>
              <a:t>浮乙</a:t>
            </a:r>
            <a:r>
              <a:rPr sz="2800" b="1" dirty="0">
                <a:solidFill>
                  <a:srgbClr val="FF0000"/>
                </a:solidFill>
                <a:latin typeface="Times New Roman" panose="02020603050405020304" pitchFamily="18" charset="0"/>
                <a:sym typeface="+mn-ea"/>
              </a:rPr>
              <a:t>=G-3.4N，</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由阿基米德原理可得：</a:t>
            </a:r>
            <a:endParaRPr sz="2800" b="1" dirty="0">
              <a:solidFill>
                <a:srgbClr val="FF0000"/>
              </a:solidFill>
              <a:latin typeface="Times New Roman" panose="02020603050405020304" pitchFamily="18" charset="0"/>
              <a:sym typeface="+mn-ea"/>
            </a:endParaRPr>
          </a:p>
          <a:p>
            <a:pPr algn="just">
              <a:lnSpc>
                <a:spcPct val="120000"/>
              </a:lnSpc>
            </a:pP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由①②可解得：</a:t>
            </a:r>
            <a:endParaRPr sz="2800" b="1" dirty="0">
              <a:solidFill>
                <a:srgbClr val="FF0000"/>
              </a:solidFill>
              <a:latin typeface="Times New Roman" panose="02020603050405020304" pitchFamily="18" charset="0"/>
              <a:sym typeface="+mn-ea"/>
            </a:endParaRPr>
          </a:p>
          <a:p>
            <a:pPr algn="just">
              <a:lnSpc>
                <a:spcPct val="120000"/>
              </a:lnSpc>
            </a:pPr>
            <a:r>
              <a:rPr sz="2800" b="1" dirty="0">
                <a:solidFill>
                  <a:srgbClr val="FF0000"/>
                </a:solidFill>
                <a:latin typeface="Times New Roman" panose="02020603050405020304" pitchFamily="18" charset="0"/>
                <a:sym typeface="+mn-ea"/>
              </a:rPr>
              <a:t>V=100cm</a:t>
            </a:r>
            <a:r>
              <a:rPr sz="2800" b="1" baseline="30000" dirty="0">
                <a:solidFill>
                  <a:srgbClr val="FF0000"/>
                </a:solidFill>
                <a:latin typeface="Times New Roman" panose="02020603050405020304" pitchFamily="18" charset="0"/>
                <a:sym typeface="+mn-ea"/>
              </a:rPr>
              <a:t>3</a:t>
            </a:r>
            <a:r>
              <a:rPr sz="2800" b="1" dirty="0">
                <a:solidFill>
                  <a:srgbClr val="FF0000"/>
                </a:solidFill>
                <a:latin typeface="Times New Roman" panose="02020603050405020304" pitchFamily="18" charset="0"/>
                <a:sym typeface="+mn-ea"/>
              </a:rPr>
              <a:t>.</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3104833" y="86868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能力提升</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55663" y="160337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 （2019·通辽）水平桌面上两个相同的烧杯中分别装有甲、乙两种不同液体，将两个不同材料制成的正方体A、B（V</a:t>
            </a:r>
            <a:r>
              <a:rPr lang="zh-CN" altLang="en-US" sz="2800" baseline="-25000">
                <a:latin typeface="宋体" panose="02010600030101010101" pitchFamily="2" charset="-122"/>
                <a:cs typeface="宋体" panose="02010600030101010101" pitchFamily="2" charset="-122"/>
              </a:rPr>
              <a:t>A</a:t>
            </a:r>
            <a:r>
              <a:rPr lang="zh-CN" altLang="en-US" sz="2800">
                <a:latin typeface="宋体" panose="02010600030101010101" pitchFamily="2" charset="-122"/>
                <a:cs typeface="宋体" panose="02010600030101010101" pitchFamily="2" charset="-122"/>
              </a:rPr>
              <a:t>＜V</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），按如图两种方式放入两种液体中，待静止后B刚好浸没在甲液体中，A刚好浸没在乙液体中，两杯中液面恰好相平. 下列说法不正确的是（　　）</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125720" y="4679315"/>
            <a:ext cx="2670175" cy="1765300"/>
          </a:xfrm>
          <a:prstGeom prst="rect">
            <a:avLst/>
          </a:prstGeom>
        </p:spPr>
      </p:pic>
    </p:spTree>
  </p:cSld>
  <p:clrMapOvr>
    <a:masterClrMapping/>
  </p:clrMapOvr>
  <p:transition>
    <p:push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A． 甲液体的密度小于乙液体的密度</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B． 甲液体对杯底的压强等于乙液体对杯底的压强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C．甲液体对B下表面的压强小于乙液体对A下表面的压强</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sym typeface="+mn-ea"/>
              </a:rPr>
              <a:t>D． 装甲液体的容器对水平桌面的压力小于装乙液体的容器对水平桌面的压力</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787527" y="5168900"/>
            <a:ext cx="42037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B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13.（2018·岳阳）如图质地均匀的长方体重7N，放在水平桌面上，它与桌面的接触面积为0.01m</a:t>
            </a:r>
            <a:r>
              <a:rPr lang="zh-CN" altLang="en-US" sz="2800" baseline="30000">
                <a:latin typeface="宋体" panose="02010600030101010101" pitchFamily="2" charset="-122"/>
                <a:cs typeface="宋体" panose="02010600030101010101" pitchFamily="2" charset="-122"/>
              </a:rPr>
              <a:t>2</a:t>
            </a:r>
            <a:r>
              <a:rPr lang="zh-CN" altLang="en-US" sz="2800">
                <a:latin typeface="宋体" panose="02010600030101010101" pitchFamily="2" charset="-122"/>
                <a:cs typeface="宋体" panose="02010600030101010101" pitchFamily="2" charset="-122"/>
              </a:rPr>
              <a:t>，则它对桌面的压强为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Pa；竖直切除该物体右边的阴影部分，剩余部分对桌面的压强会</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（选填“变小”“不变”或“变大”）．</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421630" y="4391660"/>
            <a:ext cx="2973070" cy="1617345"/>
          </a:xfrm>
          <a:prstGeom prst="rect">
            <a:avLst/>
          </a:prstGeom>
        </p:spPr>
      </p:pic>
      <p:sp>
        <p:nvSpPr>
          <p:cNvPr id="3" name="文本框 2"/>
          <p:cNvSpPr txBox="1"/>
          <p:nvPr/>
        </p:nvSpPr>
        <p:spPr>
          <a:xfrm>
            <a:off x="6396992" y="2498090"/>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700</a:t>
            </a:r>
            <a:endParaRPr 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3573782" y="351536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变小</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2249170"/>
            <a:ext cx="743267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（2019·桂林）如图所示，水平地面上放置有相同的小桌子和砝码，地面受到压强最大的是（　　）</a:t>
            </a:r>
            <a:endParaRPr lang="zh-CN" altLang="en-US" sz="2800">
              <a:latin typeface="宋体" panose="02010600030101010101" pitchFamily="2" charset="-122"/>
              <a:cs typeface="宋体" panose="02010600030101010101" pitchFamily="2" charset="-122"/>
            </a:endParaRPr>
          </a:p>
        </p:txBody>
      </p:sp>
      <p:sp>
        <p:nvSpPr>
          <p:cNvPr id="4" name="TextBox 1"/>
          <p:cNvSpPr txBox="1"/>
          <p:nvPr/>
        </p:nvSpPr>
        <p:spPr>
          <a:xfrm>
            <a:off x="3104833" y="1514475"/>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基础巩固</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982663" y="869315"/>
            <a:ext cx="7432675" cy="681990"/>
          </a:xfrm>
          <a:prstGeom prst="rect">
            <a:avLst/>
          </a:prstGeom>
          <a:noFill/>
        </p:spPr>
        <p:txBody>
          <a:bodyPr wrap="square" rtlCol="0" anchor="t">
            <a:spAutoFit/>
          </a:bodyPr>
          <a:p>
            <a:pPr algn="ctr">
              <a:lnSpc>
                <a:spcPct val="120000"/>
              </a:lnSpc>
            </a:pPr>
            <a:r>
              <a:rPr lang="zh-CN" altLang="en-US" sz="3200" b="1">
                <a:latin typeface="宋体" panose="02010600030101010101" pitchFamily="2" charset="-122"/>
                <a:cs typeface="宋体" panose="02010600030101010101" pitchFamily="2" charset="-122"/>
              </a:rPr>
              <a:t>第1课时   压强   液体压强</a:t>
            </a:r>
            <a:endParaRPr lang="zh-CN" altLang="en-US" sz="3200" b="1">
              <a:latin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a:stretch>
            <a:fillRect/>
          </a:stretch>
        </p:blipFill>
        <p:spPr>
          <a:xfrm>
            <a:off x="2644775" y="3809365"/>
            <a:ext cx="3855720" cy="2659380"/>
          </a:xfrm>
          <a:prstGeom prst="rect">
            <a:avLst/>
          </a:prstGeom>
        </p:spPr>
      </p:pic>
      <p:sp>
        <p:nvSpPr>
          <p:cNvPr id="6" name="文本框 5"/>
          <p:cNvSpPr txBox="1"/>
          <p:nvPr/>
        </p:nvSpPr>
        <p:spPr>
          <a:xfrm>
            <a:off x="2242822" y="336867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327015" y="4770755"/>
            <a:ext cx="2710180" cy="1713230"/>
          </a:xfrm>
          <a:prstGeom prst="rect">
            <a:avLst/>
          </a:prstGeom>
        </p:spPr>
      </p:pic>
      <p:sp>
        <p:nvSpPr>
          <p:cNvPr id="2" name="文本框 1"/>
          <p:cNvSpPr txBox="1"/>
          <p:nvPr/>
        </p:nvSpPr>
        <p:spPr>
          <a:xfrm>
            <a:off x="855663" y="117284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14.（2019·株洲）如图，a、b、c、d为某液体内部的四个点，它们刚好位于竖直平面内一长方形的四个顶点，液体在a、b、d三点的压强以及长方形的边长已在图中标注，则c点的液体压强沿</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（选填“竖直”或“各个”）方向，大小为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kPa：该液体密度为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kg/m</a:t>
            </a:r>
            <a:r>
              <a:rPr lang="zh-CN" altLang="en-US" sz="2800" baseline="30000">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，a点的深度为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m．（g取10N/kg）</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219452" y="32397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各个</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4551682" y="3729990"/>
            <a:ext cx="5384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60</a:t>
            </a:r>
            <a:endParaRPr lang="en-US" sz="2800" b="1" dirty="0">
              <a:solidFill>
                <a:srgbClr val="FF0000"/>
              </a:solidFill>
              <a:latin typeface="Times New Roman" panose="02020603050405020304" pitchFamily="18" charset="0"/>
              <a:sym typeface="+mn-ea"/>
            </a:endParaRPr>
          </a:p>
        </p:txBody>
      </p:sp>
      <p:sp>
        <p:nvSpPr>
          <p:cNvPr id="6" name="文本框 5"/>
          <p:cNvSpPr txBox="1"/>
          <p:nvPr/>
        </p:nvSpPr>
        <p:spPr>
          <a:xfrm>
            <a:off x="1461455" y="4248785"/>
            <a:ext cx="118935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1×10</a:t>
            </a:r>
            <a:r>
              <a:rPr lang="zh-CN" altLang="en-US" sz="2800" b="1" baseline="30000" dirty="0">
                <a:solidFill>
                  <a:srgbClr val="FF0000"/>
                </a:solidFill>
                <a:latin typeface="Times New Roman" panose="02020603050405020304" pitchFamily="18" charset="0"/>
                <a:sym typeface="+mn-ea"/>
              </a:rPr>
              <a:t>3</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7" name="文本框 6"/>
          <p:cNvSpPr txBox="1"/>
          <p:nvPr/>
        </p:nvSpPr>
        <p:spPr>
          <a:xfrm>
            <a:off x="6278247" y="4251960"/>
            <a:ext cx="6273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1.2</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P spid="7" grpId="0"/>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01090"/>
            <a:ext cx="743267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15. （2016·山东）在“探究实心圆柱体对地面的压强与哪些因素有关”的实验中，某中学一小组的同学们认为此压强跟圆柱体的密度ρ、高度h、圆柱体底面积S是有关的，但有怎样的关系看法不同，于是，在老师的帮助下，小组的同学们从实验室里挑选了由不同密度的合金材料制成、高度和横截面积不同、质量分布均匀的实心圆柱体做实验，测出实心圆柱体竖直放置时（如图所示）对水平桌面上海绵的压下深度，实验记录见下表.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236980" y="1240155"/>
            <a:ext cx="2390775" cy="1549400"/>
          </a:xfrm>
          <a:prstGeom prst="rect">
            <a:avLst/>
          </a:prstGeom>
        </p:spPr>
      </p:pic>
      <p:pic>
        <p:nvPicPr>
          <p:cNvPr id="2" name="图片 1"/>
          <p:cNvPicPr>
            <a:picLocks noChangeAspect="1"/>
          </p:cNvPicPr>
          <p:nvPr/>
        </p:nvPicPr>
        <p:blipFill>
          <a:blip r:embed="rId2"/>
          <a:stretch>
            <a:fillRect/>
          </a:stretch>
        </p:blipFill>
        <p:spPr>
          <a:xfrm>
            <a:off x="3484245" y="1440815"/>
            <a:ext cx="4763770" cy="2872740"/>
          </a:xfrm>
          <a:prstGeom prst="rect">
            <a:avLst/>
          </a:prstGeom>
        </p:spPr>
      </p:pic>
      <p:pic>
        <p:nvPicPr>
          <p:cNvPr id="4" name="图片 3"/>
          <p:cNvPicPr>
            <a:picLocks noChangeAspect="1"/>
          </p:cNvPicPr>
          <p:nvPr/>
        </p:nvPicPr>
        <p:blipFill>
          <a:blip r:embed="rId3"/>
          <a:stretch>
            <a:fillRect/>
          </a:stretch>
        </p:blipFill>
        <p:spPr>
          <a:xfrm>
            <a:off x="1341755" y="2646045"/>
            <a:ext cx="2142490" cy="1361440"/>
          </a:xfrm>
          <a:prstGeom prst="rect">
            <a:avLst/>
          </a:prstGeom>
        </p:spPr>
      </p:pic>
      <p:sp>
        <p:nvSpPr>
          <p:cNvPr id="5" name="文本框 4"/>
          <p:cNvSpPr txBox="1"/>
          <p:nvPr/>
        </p:nvSpPr>
        <p:spPr>
          <a:xfrm>
            <a:off x="855663" y="4545330"/>
            <a:ext cx="743267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（1）该小组同学是通过</a:t>
            </a:r>
            <a:r>
              <a:rPr lang="zh-CN" altLang="en-US" sz="2800" u="sng">
                <a:latin typeface="宋体" panose="02010600030101010101" pitchFamily="2" charset="-122"/>
                <a:cs typeface="宋体" panose="02010600030101010101" pitchFamily="2" charset="-122"/>
              </a:rPr>
              <a:t>                   </a:t>
            </a:r>
            <a:r>
              <a:rPr lang="en-US" altLang="zh-CN" sz="2800">
                <a:noFill/>
                <a:latin typeface="宋体" panose="02010600030101010101" pitchFamily="2" charset="-122"/>
                <a:cs typeface="宋体" panose="02010600030101010101" pitchFamily="2" charset="-122"/>
              </a:rPr>
              <a:t>.</a:t>
            </a:r>
            <a:r>
              <a:rPr lang="zh-CN" altLang="en-US" sz="2800">
                <a:noFill/>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来判断压强大小的.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5104449" y="4545330"/>
            <a:ext cx="268541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海绵被压下深度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sym typeface="+mn-ea"/>
              </a:rPr>
              <a:t>（2）分析实验1、2或4、5可以得出：当圆柱体的材料密度相同时，实心圆柱体对水平地面的压强与圆柱体的</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有关．</a:t>
            </a:r>
            <a:endParaRPr lang="zh-CN" altLang="en-US" sz="2800">
              <a:latin typeface="宋体" panose="02010600030101010101" pitchFamily="2" charset="-122"/>
              <a:cs typeface="宋体" panose="02010600030101010101" pitchFamily="2" charset="-122"/>
              <a:sym typeface="+mn-ea"/>
            </a:endParaRPr>
          </a:p>
          <a:p>
            <a:pPr algn="just">
              <a:lnSpc>
                <a:spcPct val="120000"/>
              </a:lnSpc>
            </a:pPr>
            <a:r>
              <a:rPr lang="zh-CN" altLang="en-US" sz="2800">
                <a:latin typeface="宋体" panose="02010600030101010101" pitchFamily="2" charset="-122"/>
                <a:cs typeface="宋体" panose="02010600030101010101" pitchFamily="2" charset="-122"/>
              </a:rPr>
              <a:t>（3）分析</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可以得出，当圆柱体的密度相同时，实心圆柱体对水平地面的压强与底面积无关.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（4）此探究过程用到的科学探究方法有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4413252" y="247269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高度</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2925130" y="3013075"/>
            <a:ext cx="19665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2、3或5、6</a:t>
            </a:r>
            <a:endParaRPr sz="2800" b="1" dirty="0">
              <a:solidFill>
                <a:srgbClr val="FF0000"/>
              </a:solidFill>
              <a:latin typeface="Times New Roman" panose="02020603050405020304" pitchFamily="18" charset="0"/>
              <a:sym typeface="+mn-ea"/>
            </a:endParaRPr>
          </a:p>
        </p:txBody>
      </p:sp>
      <p:sp>
        <p:nvSpPr>
          <p:cNvPr id="8" name="文本框 7"/>
          <p:cNvSpPr txBox="1"/>
          <p:nvPr/>
        </p:nvSpPr>
        <p:spPr>
          <a:xfrm>
            <a:off x="875985" y="5060950"/>
            <a:ext cx="197040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控制变量法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9" name="文本框 8"/>
          <p:cNvSpPr txBox="1"/>
          <p:nvPr/>
        </p:nvSpPr>
        <p:spPr>
          <a:xfrm>
            <a:off x="3670620" y="508635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转换法</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8" grpId="0"/>
      <p:bldP spid="8" grpId="1"/>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（5）实验结束之后，同学们在老师的指导下，以某一合金甲圆柱体为研究对象，推导它对海绵的压强大小的表达式（已知合金的密度为ρ，长方体铁块的高度为h，底面积为S）. 表达式为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（6）上面推导出的表达式</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（选填“能”或“不能”）应用于各类固体的压强的计算.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101534" y="3509010"/>
            <a:ext cx="114871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p=ρgh </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5820412" y="403098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不能</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902585" y="3273425"/>
            <a:ext cx="3539490" cy="2979420"/>
          </a:xfrm>
          <a:prstGeom prst="rect">
            <a:avLst/>
          </a:prstGeom>
        </p:spPr>
      </p:pic>
      <p:sp>
        <p:nvSpPr>
          <p:cNvPr id="8194" name="TextBox 1"/>
          <p:cNvSpPr txBox="1"/>
          <p:nvPr/>
        </p:nvSpPr>
        <p:spPr>
          <a:xfrm>
            <a:off x="3104833" y="1945005"/>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基础巩固</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855663" y="2751455"/>
            <a:ext cx="7432675" cy="521970"/>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1． 下列图例能说明大气压强存在的是（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855663" y="797560"/>
            <a:ext cx="7432675" cy="1272540"/>
          </a:xfrm>
          <a:prstGeom prst="rect">
            <a:avLst/>
          </a:prstGeom>
          <a:noFill/>
        </p:spPr>
        <p:txBody>
          <a:bodyPr wrap="square" rtlCol="0" anchor="t">
            <a:spAutoFit/>
          </a:bodyPr>
          <a:p>
            <a:pPr algn="ctr">
              <a:lnSpc>
                <a:spcPct val="120000"/>
              </a:lnSpc>
            </a:pPr>
            <a:r>
              <a:rPr lang="zh-CN" altLang="en-US" sz="3200" b="1">
                <a:latin typeface="宋体" panose="02010600030101010101" pitchFamily="2" charset="-122"/>
                <a:cs typeface="宋体" panose="02010600030101010101" pitchFamily="2" charset="-122"/>
              </a:rPr>
              <a:t>第</a:t>
            </a:r>
            <a:r>
              <a:rPr lang="en-US" altLang="zh-CN" sz="3200" b="1">
                <a:latin typeface="宋体" panose="02010600030101010101" pitchFamily="2" charset="-122"/>
                <a:cs typeface="宋体" panose="02010600030101010101" pitchFamily="2" charset="-122"/>
              </a:rPr>
              <a:t>2</a:t>
            </a:r>
            <a:r>
              <a:rPr lang="zh-CN" altLang="en-US" sz="3200" b="1">
                <a:latin typeface="宋体" panose="02010600030101010101" pitchFamily="2" charset="-122"/>
                <a:cs typeface="宋体" panose="02010600030101010101" pitchFamily="2" charset="-122"/>
              </a:rPr>
              <a:t>课时   大气压强   </a:t>
            </a:r>
            <a:endParaRPr lang="zh-CN" altLang="en-US" sz="3200" b="1">
              <a:latin typeface="宋体" panose="02010600030101010101" pitchFamily="2" charset="-122"/>
              <a:cs typeface="宋体" panose="02010600030101010101" pitchFamily="2" charset="-122"/>
            </a:endParaRPr>
          </a:p>
          <a:p>
            <a:pPr algn="ctr">
              <a:lnSpc>
                <a:spcPct val="120000"/>
              </a:lnSpc>
            </a:pPr>
            <a:r>
              <a:rPr lang="zh-CN" altLang="en-US" sz="3200" b="1">
                <a:latin typeface="宋体" panose="02010600030101010101" pitchFamily="2" charset="-122"/>
                <a:cs typeface="宋体" panose="02010600030101010101" pitchFamily="2" charset="-122"/>
              </a:rPr>
              <a:t>流体压强与流速的关系</a:t>
            </a:r>
            <a:endParaRPr lang="zh-CN" altLang="en-US" sz="3200" b="1">
              <a:latin typeface="宋体" panose="02010600030101010101" pitchFamily="2" charset="-122"/>
              <a:cs typeface="宋体" panose="02010600030101010101" pitchFamily="2" charset="-122"/>
            </a:endParaRPr>
          </a:p>
        </p:txBody>
      </p:sp>
      <p:sp>
        <p:nvSpPr>
          <p:cNvPr id="3" name="文本框 2"/>
          <p:cNvSpPr txBox="1"/>
          <p:nvPr/>
        </p:nvSpPr>
        <p:spPr>
          <a:xfrm>
            <a:off x="6856095" y="2751455"/>
            <a:ext cx="180022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sym typeface="+mn-ea"/>
              </a:rPr>
              <a:t>D</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 （2019·成都）下列情形与大气压强无关的是（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高原上用普通锅不易煮熟米饭</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用吸管吸饮料</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“玉兔号”在月球上留下“足迹”</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马德堡半球实验</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192657" y="204597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 （2019·安顺）物理兴趣小组的同学对下图所示的现象进行讨论，其中错误的是（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918460" y="2801620"/>
            <a:ext cx="3105150" cy="2962910"/>
          </a:xfrm>
          <a:prstGeom prst="rect">
            <a:avLst/>
          </a:prstGeom>
        </p:spPr>
      </p:pic>
    </p:spTree>
  </p:cSld>
  <p:clrMapOvr>
    <a:masterClrMapping/>
  </p:clrMapOvr>
  <p:transition>
    <p:push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A． 图甲中的实验说明液体压强与液体的深度有关</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图乙中对瓶内沸腾的水停止加热，倒置后，向瓶底浇冷水，瓶内的水会重新沸腾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图丙中用吸管喝饮料时，杯里的饮料是被嘴“吸力”吸上来的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图丁中洗手池下方排水管的U形“反水弯”利用了连通器原理</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536067" y="529971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5262245"/>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4. （2019·烟台）如图所示，小红手撑雨伞走在路上，一阵大风吹来，伞面被“吸”,将发生严重变形. 下列判断推理及其解释，正确的是（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A.伞面被向下“吸”，伞上方的</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空气流速小于下方</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B.伞面被向下“吸”，伞上方的</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空气流速大于下方</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C.伞面被向上“吸”，伞上方的空气流速大于下方</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D.伞面被向上“吸”，伞上方的空气流速小于下方</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362065" y="2549525"/>
            <a:ext cx="1720215" cy="1959610"/>
          </a:xfrm>
          <a:prstGeom prst="rect">
            <a:avLst/>
          </a:prstGeom>
        </p:spPr>
      </p:pic>
      <p:sp>
        <p:nvSpPr>
          <p:cNvPr id="3" name="文本框 2"/>
          <p:cNvSpPr txBox="1"/>
          <p:nvPr/>
        </p:nvSpPr>
        <p:spPr>
          <a:xfrm>
            <a:off x="2117727" y="245364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 （2018·咸宁）一本八年级物理课本平放在水平桌面上时，它对桌面的压强最接近下列的数值为（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0.5Pa				B． 5Pa</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50Pa	     			D． 500Pa</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833372" y="253619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C</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5．（2019·郴州）如图所示，将一根玻璃管制成粗细不同的两段，管的下方与一个装有部分水的连通器相通. 当从管的一端吹气时，连通器两端A、B液面高度变化情况正确的是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A液面上升</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A液面下降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B液面下降</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A、B液面高度均不变</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132070" y="3884295"/>
            <a:ext cx="2748280" cy="1349375"/>
          </a:xfrm>
          <a:prstGeom prst="rect">
            <a:avLst/>
          </a:prstGeom>
        </p:spPr>
      </p:pic>
      <p:sp>
        <p:nvSpPr>
          <p:cNvPr id="3" name="文本框 2"/>
          <p:cNvSpPr txBox="1"/>
          <p:nvPr/>
        </p:nvSpPr>
        <p:spPr>
          <a:xfrm>
            <a:off x="1452247" y="335470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 能够证明大气压存在的著名实验是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，最早测出大气压的值的科学家是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他测出大气压强值是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Pa，相当于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毫米高的汞柱产生的压强.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270954" y="1971040"/>
            <a:ext cx="268541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马德堡半球实验</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2972437" y="2461895"/>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托里拆利</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451930" y="2988945"/>
            <a:ext cx="18116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1.013×10</a:t>
            </a:r>
            <a:r>
              <a:rPr sz="2800" b="1" baseline="30000" dirty="0">
                <a:solidFill>
                  <a:srgbClr val="FF0000"/>
                </a:solidFill>
                <a:latin typeface="Times New Roman" panose="02020603050405020304" pitchFamily="18" charset="0"/>
                <a:sym typeface="+mn-ea"/>
              </a:rPr>
              <a:t>5</a:t>
            </a:r>
            <a:r>
              <a:rPr sz="2800" b="1" dirty="0">
                <a:solidFill>
                  <a:srgbClr val="FF0000"/>
                </a:solidFill>
                <a:latin typeface="Times New Roman" panose="02020603050405020304" pitchFamily="18" charset="0"/>
                <a:sym typeface="+mn-ea"/>
              </a:rPr>
              <a:t> </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6045202" y="2983865"/>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760</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553585" y="4638675"/>
            <a:ext cx="1978025" cy="1908810"/>
          </a:xfrm>
          <a:prstGeom prst="rect">
            <a:avLst/>
          </a:prstGeom>
        </p:spPr>
      </p:pic>
      <p:sp>
        <p:nvSpPr>
          <p:cNvPr id="2" name="文本框 1"/>
          <p:cNvSpPr txBox="1"/>
          <p:nvPr/>
        </p:nvSpPr>
        <p:spPr>
          <a:xfrm>
            <a:off x="855663" y="1459865"/>
            <a:ext cx="743267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7.（2019·吉林）如图甲所示，将一个硬质塑料瓶装满水，把乒乓球放在瓶口处按住并倒置，松开手后，乒乓球在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的作用下不会下落；如图乙所示，去掉瓶底，把乒乓球放入瓶内，若从瓶口处用力向上吹气，由于气体流速越大的位置，压强越</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，所以乒乓球不会上升.</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369437" y="2511425"/>
            <a:ext cx="161290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大气压强</a:t>
            </a:r>
            <a:endParaRPr lang="zh-CN" altLang="en-US" sz="2800" b="1" dirty="0">
              <a:solidFill>
                <a:srgbClr val="FF0000"/>
              </a:solidFill>
              <a:latin typeface="Times New Roman" panose="02020603050405020304" pitchFamily="18" charset="0"/>
              <a:sym typeface="+mn-ea"/>
            </a:endParaRPr>
          </a:p>
        </p:txBody>
      </p:sp>
      <p:sp>
        <p:nvSpPr>
          <p:cNvPr id="5" name="文本框 4"/>
          <p:cNvSpPr txBox="1"/>
          <p:nvPr/>
        </p:nvSpPr>
        <p:spPr>
          <a:xfrm>
            <a:off x="6058854" y="404495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小</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 （2019·长沙）小海和同学们参加研学旅行，汽车在公路上快速行驶时，小海发现窗帘从打开的窗户向外飘，这是因为窗外的空气流速大，压强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车行驶到山顶时，他发现密封的零食包装袋鼓起来了，这是因为山顶上的气压比山脚下的气压</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造成的.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449004" y="3013075"/>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小</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6121719" y="401828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低</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9669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9.（2019·株洲）某同学周日登云阳山，她通过手机上的指南针APP得知A、B两处的气压分别为915hPa和978hPa．根据大气压相关知识可知，A处海拔比B处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（选填“高”或“低”）；1hPa＝</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Pa．（1标准大气压＝1.013×10</a:t>
            </a:r>
            <a:r>
              <a:rPr lang="zh-CN" altLang="en-US" sz="2800" baseline="30000">
                <a:latin typeface="宋体" panose="02010600030101010101" pitchFamily="2" charset="-122"/>
                <a:cs typeface="宋体" panose="02010600030101010101" pitchFamily="2" charset="-122"/>
              </a:rPr>
              <a:t>5</a:t>
            </a:r>
            <a:r>
              <a:rPr lang="zh-CN" altLang="en-US" sz="2800">
                <a:latin typeface="宋体" panose="02010600030101010101" pitchFamily="2" charset="-122"/>
                <a:cs typeface="宋体" panose="02010600030101010101" pitchFamily="2" charset="-122"/>
              </a:rPr>
              <a:t>Pa）.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529139" y="298831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高</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4490722" y="3515360"/>
            <a:ext cx="71628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100</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930900" y="4497070"/>
            <a:ext cx="2357755" cy="1795145"/>
          </a:xfrm>
          <a:prstGeom prst="rect">
            <a:avLst/>
          </a:prstGeom>
        </p:spPr>
      </p:pic>
      <p:sp>
        <p:nvSpPr>
          <p:cNvPr id="2" name="文本框 1"/>
          <p:cNvSpPr txBox="1"/>
          <p:nvPr/>
        </p:nvSpPr>
        <p:spPr>
          <a:xfrm>
            <a:off x="855663" y="1315720"/>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10．（2019·娄底）小亮同学在物理实验室利用托里拆利实验测量大气压强的值，实验时他没有将玻璃管竖直放置，而是稍稍倾斜了，如图所示，则此时大气压强等于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mm水银柱产生的压强；如果现在在该实验室做“观察水沸腾”的实验，测得水的沸点将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（选填“高于”</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“等于”或“低于”）100℃.</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379212" y="2875280"/>
            <a:ext cx="71628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750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631317" y="438277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低于</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501640" y="4778375"/>
            <a:ext cx="2349500" cy="1543050"/>
          </a:xfrm>
          <a:prstGeom prst="rect">
            <a:avLst/>
          </a:prstGeom>
        </p:spPr>
      </p:pic>
      <p:sp>
        <p:nvSpPr>
          <p:cNvPr id="2" name="文本框 1"/>
          <p:cNvSpPr txBox="1"/>
          <p:nvPr/>
        </p:nvSpPr>
        <p:spPr>
          <a:xfrm>
            <a:off x="855663" y="1172845"/>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11.（2019·泸州）如图所示，密闭的玻璃罩内有三个小实验：甲为敞口烧瓶内装有保持95℃的热水来探究沸点与气压的关系；乙为用装满水的杯子和盖着的薄塑料片来验证大气压的存在；丙是充有一定量空气的气球. 当用抽气机不断抽去罩内空气的过程中，请你推测：甲实验中的热水会</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；乙实验中薄塑料片会</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；丙实验中气球的</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体积会</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948432" y="425640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沸腾</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1337947" y="477837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下落</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2564767" y="5288915"/>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变大</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748915" y="3761740"/>
            <a:ext cx="3646170" cy="2692400"/>
          </a:xfrm>
          <a:prstGeom prst="rect">
            <a:avLst/>
          </a:prstGeom>
        </p:spPr>
      </p:pic>
      <p:sp>
        <p:nvSpPr>
          <p:cNvPr id="2" name="文本框 1"/>
          <p:cNvSpPr txBox="1"/>
          <p:nvPr/>
        </p:nvSpPr>
        <p:spPr>
          <a:xfrm>
            <a:off x="855663" y="1603375"/>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 为改善地铁地下车站的通风状况，小明设计了抽气管道，利用地面横风实现自动抽气．为提高抽气效果，管道上方遮雨盖的形状应设计成下列图中的（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639312" y="316801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endParaRPr lang="en-US" sz="2800" b="1" dirty="0">
              <a:solidFill>
                <a:srgbClr val="FF0000"/>
              </a:solidFill>
              <a:latin typeface="Times New Roman" panose="02020603050405020304" pitchFamily="18" charset="0"/>
              <a:sym typeface="+mn-ea"/>
            </a:endParaRPr>
          </a:p>
        </p:txBody>
      </p:sp>
      <p:sp>
        <p:nvSpPr>
          <p:cNvPr id="8194" name="TextBox 1"/>
          <p:cNvSpPr txBox="1"/>
          <p:nvPr/>
        </p:nvSpPr>
        <p:spPr>
          <a:xfrm>
            <a:off x="3104833" y="868680"/>
            <a:ext cx="2934335" cy="646703"/>
          </a:xfrm>
          <a:prstGeom prst="roundRect">
            <a:avLst/>
          </a:prstGeom>
          <a:noFill/>
          <a:ln w="6350">
            <a:noFill/>
            <a:prstDash val="sysDash"/>
            <a:bevel/>
          </a:ln>
          <a:extLst>
            <a:ext uri="{909E8E84-426E-40DD-AFC4-6F175D3DCCD1}">
              <a14:hiddenFill xmlns:a14="http://schemas.microsoft.com/office/drawing/2010/main">
                <a:solidFill>
                  <a:schemeClr val="accent3"/>
                </a:solidFill>
              </a14:hiddenFill>
            </a:ext>
          </a:extLst>
        </p:spPr>
        <p:txBody>
          <a:bodyPr wrap="square">
            <a:spAutoFit/>
          </a:bodyPr>
          <a:p>
            <a:pPr marL="0" lvl="1" indent="-182880" algn="ctr" eaLnBrk="1" hangingPunct="1"/>
            <a:r>
              <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能力提升</a:t>
            </a:r>
            <a:endParaRPr lang="zh-CN" altLang="en-US" sz="32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718175" y="4171315"/>
            <a:ext cx="2706370" cy="1983105"/>
          </a:xfrm>
          <a:prstGeom prst="rect">
            <a:avLst/>
          </a:prstGeom>
        </p:spPr>
      </p:pic>
      <p:sp>
        <p:nvSpPr>
          <p:cNvPr id="2" name="文本框 1"/>
          <p:cNvSpPr txBox="1"/>
          <p:nvPr/>
        </p:nvSpPr>
        <p:spPr>
          <a:xfrm>
            <a:off x="855663" y="1172845"/>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 如图，杠杆处于平衡状态. 当用电吹风水平对右边水平悬挂的木板吹风时，以下说法正确的是（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A．对着木板上方吹风，杠杆向右倾斜</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B．对着木板下方吹风，杠杆向左倾斜</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C．无论对着木板上、下方吹风，</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杠杆总保持平衡</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D．无论对着木板上、下方吹风，</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杠杆都不能保持平衡</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444117" y="2222500"/>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14.（2017·惠民县模拟）制药时为了从溶液中提取抗菌素，要用加热的方法使溶液中的水沸腾而除去水分，但抗菌素不能在超过80℃的温度下提取，应采取的方法是（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用微火加热使其沸腾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降低容器内的气压，使水的沸点低于80℃</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缩短加热沸腾的时间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增加容器内的气压，使水的沸点低于80℃</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6234432" y="2724785"/>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388110"/>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 （2019·威海）关于物理知识在生活中的应用，下列说法正确的是（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拦河坝下宽上窄，是为了减小水对坝体的压强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鞋底有花纹，是为了增大摩擦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乘车时系安全带，是为了减小人的惯性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铁轨铺在枕木上，是为了减小对路基的压力</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317492" y="1932940"/>
            <a:ext cx="42037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B</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15. （2019·盐城）现代建筑多采用中空双层玻璃窗隔热.实验表明,中空双层玻璃窗的隔热性能与两层玻璃间大气压强有关，实验测得中空双层玻璃内外温差与中间空气压强的关系图像如图所示,则中空双层玻璃中间空气压强（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766695" y="4284345"/>
            <a:ext cx="4973320" cy="1793875"/>
          </a:xfrm>
          <a:prstGeom prst="rect">
            <a:avLst/>
          </a:prstGeom>
        </p:spPr>
      </p:pic>
    </p:spTree>
  </p:cSld>
  <p:clrMapOvr>
    <a:masterClrMapping/>
  </p:clrMapOvr>
  <p:transition>
    <p:push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603375"/>
            <a:ext cx="7432675" cy="215836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A. 等于大气压强时,没有隔热效果</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小于10-1Pa时,隔热效果变差</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在10-1~102Pa时,隔热效果最好</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等于10-3Pa时的隔热效果比104Pa时好</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1539877" y="397700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426075" y="4720590"/>
            <a:ext cx="2335530" cy="1687830"/>
          </a:xfrm>
          <a:prstGeom prst="rect">
            <a:avLst/>
          </a:prstGeom>
        </p:spPr>
      </p:pic>
      <p:sp>
        <p:nvSpPr>
          <p:cNvPr id="2" name="文本框 1"/>
          <p:cNvSpPr txBox="1"/>
          <p:nvPr/>
        </p:nvSpPr>
        <p:spPr>
          <a:xfrm>
            <a:off x="855663" y="1101090"/>
            <a:ext cx="743267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16.（2019·苏州）如图甲所示，一个装有适量水的烧杯放置在水平桌面上，将一装满水的小试管（管壁厚度不计）倒扣在水中. 对小试管施加一个竖直向上的拉力F，使其缓慢上升到如图乙所示位置. 在此过程中，小试管中一直充满水，这是由于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的作用，试管口中心的压强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（选填“变大”“变小”或“不变”）.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4560889" y="366649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大气压</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3796667" y="419862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变小</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4．（2019·绥化）如图所示四个实例中，属于增大压强的是（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240280" y="2613025"/>
            <a:ext cx="4664710" cy="3290570"/>
          </a:xfrm>
          <a:prstGeom prst="rect">
            <a:avLst/>
          </a:prstGeom>
        </p:spPr>
      </p:pic>
      <p:sp>
        <p:nvSpPr>
          <p:cNvPr id="3" name="文本框 2"/>
          <p:cNvSpPr txBox="1"/>
          <p:nvPr/>
        </p:nvSpPr>
        <p:spPr>
          <a:xfrm>
            <a:off x="3813177" y="198310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D</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172845"/>
            <a:ext cx="743267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 （2019·烟台）1648年，法国物理学家帕斯卡用一个装满水的密闭木桶，在桶盖上插了一根细长的管子，向细管子里灌水，结果只加了几杯水，就把木桶压裂了（如图）. 这个实验说明了（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液体压强与水的深度有关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液体压强与管的粗细有关</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液体压强与水的密度有关</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液体压强与水的质量有关</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5840095" y="3482340"/>
            <a:ext cx="2448560" cy="2433320"/>
          </a:xfrm>
          <a:prstGeom prst="rect">
            <a:avLst/>
          </a:prstGeom>
        </p:spPr>
      </p:pic>
      <p:sp>
        <p:nvSpPr>
          <p:cNvPr id="3" name="文本框 2"/>
          <p:cNvSpPr txBox="1"/>
          <p:nvPr/>
        </p:nvSpPr>
        <p:spPr>
          <a:xfrm>
            <a:off x="2946402" y="328358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316355"/>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6. （2018·邵阳）如图所示，向两支同样的试管中注入质量相等的甲、乙两种液体，发现液面在同一水平线上，比较甲、乙两种液体对试管底部的压强（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甲大	       		B． 乙大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一样大  	   		D． 无法确定</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543675" y="4413885"/>
            <a:ext cx="1860550" cy="1922780"/>
          </a:xfrm>
          <a:prstGeom prst="rect">
            <a:avLst/>
          </a:prstGeom>
        </p:spPr>
      </p:pic>
      <p:sp>
        <p:nvSpPr>
          <p:cNvPr id="3" name="文本框 2"/>
          <p:cNvSpPr txBox="1"/>
          <p:nvPr/>
        </p:nvSpPr>
        <p:spPr>
          <a:xfrm>
            <a:off x="3989072" y="2900045"/>
            <a:ext cx="439420"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459865"/>
            <a:ext cx="743267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7．（2018·攀枝花）匀速地向某容器内注满水，容器底所受水的压强与注水时间的关系图像如图所示，这个容器可能是（　　）</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6507480" y="3343910"/>
            <a:ext cx="1957070" cy="1877695"/>
          </a:xfrm>
          <a:prstGeom prst="rect">
            <a:avLst/>
          </a:prstGeom>
        </p:spPr>
      </p:pic>
      <p:pic>
        <p:nvPicPr>
          <p:cNvPr id="5" name="图片 4"/>
          <p:cNvPicPr>
            <a:picLocks noChangeAspect="1"/>
          </p:cNvPicPr>
          <p:nvPr/>
        </p:nvPicPr>
        <p:blipFill>
          <a:blip r:embed="rId2"/>
          <a:stretch>
            <a:fillRect/>
          </a:stretch>
        </p:blipFill>
        <p:spPr>
          <a:xfrm>
            <a:off x="1628140" y="3343910"/>
            <a:ext cx="4230370" cy="2832735"/>
          </a:xfrm>
          <a:prstGeom prst="rect">
            <a:avLst/>
          </a:prstGeom>
        </p:spPr>
      </p:pic>
      <p:sp>
        <p:nvSpPr>
          <p:cNvPr id="3" name="文本框 2"/>
          <p:cNvSpPr txBox="1"/>
          <p:nvPr/>
        </p:nvSpPr>
        <p:spPr>
          <a:xfrm>
            <a:off x="6137277" y="2507615"/>
            <a:ext cx="439420"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C</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55663" y="1244600"/>
            <a:ext cx="743267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 （2019·内江）如图所示，有两组同样的砖，A组一块，B组两块. 每块砖平放时的长：宽：高为4∶2∶1．A组砖对地面的压力和压强分别为FA和pA；B组砖对地面的压力和压强分别为FB和pB；则：F</a:t>
            </a:r>
            <a:r>
              <a:rPr lang="zh-CN" altLang="en-US" sz="2800" baseline="-25000">
                <a:latin typeface="宋体" panose="02010600030101010101" pitchFamily="2" charset="-122"/>
                <a:cs typeface="宋体" panose="02010600030101010101" pitchFamily="2" charset="-122"/>
              </a:rPr>
              <a:t>A</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F</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A</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p</a:t>
            </a:r>
            <a:r>
              <a:rPr lang="zh-CN" altLang="en-US" sz="2800" baseline="-25000">
                <a:latin typeface="宋体" panose="02010600030101010101" pitchFamily="2" charset="-122"/>
                <a:cs typeface="宋体" panose="02010600030101010101" pitchFamily="2" charset="-122"/>
              </a:rPr>
              <a:t>B</a:t>
            </a:r>
            <a:r>
              <a:rPr lang="zh-CN" altLang="en-US" sz="2800">
                <a:latin typeface="宋体" panose="02010600030101010101" pitchFamily="2" charset="-122"/>
                <a:cs typeface="宋体" panose="02010600030101010101" pitchFamily="2" charset="-122"/>
              </a:rPr>
              <a:t>（选填“＞”“＝”或“＜”）.</a:t>
            </a:r>
            <a:endParaRPr lang="zh-CN" altLang="en-US" sz="2800">
              <a:latin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4735830" y="4662805"/>
            <a:ext cx="3552825" cy="1626870"/>
          </a:xfrm>
          <a:prstGeom prst="rect">
            <a:avLst/>
          </a:prstGeom>
        </p:spPr>
      </p:pic>
      <p:sp>
        <p:nvSpPr>
          <p:cNvPr id="3" name="文本框 2"/>
          <p:cNvSpPr txBox="1"/>
          <p:nvPr/>
        </p:nvSpPr>
        <p:spPr>
          <a:xfrm>
            <a:off x="4654234" y="3327400"/>
            <a:ext cx="540385" cy="521970"/>
          </a:xfrm>
          <a:prstGeom prst="rect">
            <a:avLst/>
          </a:prstGeom>
          <a:noFill/>
        </p:spPr>
        <p:txBody>
          <a:bodyPr wrap="none" rtlCol="0" anchor="t">
            <a:spAutoFit/>
          </a:bodyPr>
          <a:p>
            <a:pPr algn="ct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7085649" y="3376295"/>
            <a:ext cx="385445" cy="521970"/>
          </a:xfrm>
          <a:prstGeom prst="rect">
            <a:avLst/>
          </a:prstGeom>
          <a:noFill/>
        </p:spPr>
        <p:txBody>
          <a:bodyPr wrap="none" rtlCol="0" anchor="t">
            <a:spAutoFit/>
          </a:bodyPr>
          <a:p>
            <a:pPr algn="ctr"/>
            <a:r>
              <a:rPr lang="en-US" sz="2800" b="1" dirty="0">
                <a:solidFill>
                  <a:srgbClr val="FF0000"/>
                </a:solidFill>
                <a:latin typeface="Times New Roman" panose="02020603050405020304" pitchFamily="18" charset="0"/>
                <a:sym typeface="+mn-ea"/>
              </a:rPr>
              <a:t>=</a:t>
            </a:r>
            <a:endParaRPr 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5141</Words>
  <Application>WPS 演示</Application>
  <PresentationFormat>自定义</PresentationFormat>
  <Paragraphs>286</Paragraphs>
  <Slides>43</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43</vt:i4>
      </vt:variant>
    </vt:vector>
  </HeadingPairs>
  <TitlesOfParts>
    <vt:vector size="58"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