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6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7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0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2.xml" ContentType="application/vnd.openxmlformats-officedocument.presentationml.tags+xml"/>
  <Override PartName="/ppt/notesSlides/notesSlide1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2.xml" ContentType="application/vnd.openxmlformats-officedocument.presentationml.notesSlide+xml"/>
  <Override PartName="/ppt/tags/tag181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3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2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4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5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10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6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0.xml" ContentType="application/vnd.openxmlformats-officedocument.presentationml.tags+xml"/>
  <Override PartName="/ppt/tags/tag222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8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71.xml" ContentType="application/vnd.openxmlformats-officedocument.presentationml.tags+xml"/>
  <Override PartName="/ppt/tags/tag182.xml" ContentType="application/vnd.openxmlformats-officedocument.presentationml.tags+xml"/>
  <Override PartName="/ppt/tags/tag191.xml" ContentType="application/vnd.openxmlformats-officedocument.presentationml.tags+xml"/>
  <Override PartName="/ppt/tags/tag193.xml" ContentType="application/vnd.openxmlformats-officedocument.presentationml.tags+xml"/>
  <Override PartName="/ppt/tags/tag200.xml" ContentType="application/vnd.openxmlformats-officedocument.presentationml.tags+xml"/>
  <Override PartName="/ppt/tags/tag209.xml" ContentType="application/vnd.openxmlformats-officedocument.presentationml.tags+xml"/>
  <Override PartName="/ppt/tags/tag211.xml" ContentType="application/vnd.openxmlformats-officedocument.presentationml.tags+xml"/>
  <Override PartName="/ppt/tags/tag219.xml" ContentType="application/vnd.openxmlformats-officedocument.presentationml.tags+xml"/>
  <Override PartName="/ppt/tags/tag221.xml" ContentType="application/vnd.openxmlformats-officedocument.presentationml.tags+xml"/>
  <Override PartName="/ppt/tags/tag223.xml" ContentType="application/vnd.openxmlformats-officedocument.presentationml.tags+xml"/>
  <Override PartName="/ppt/tags/tag241.xml" ContentType="application/vnd.openxmlformats-officedocument.presentationml.tags+xml"/>
  <Override PartName="/ppt/tags/tag249.xml" ContentType="application/vnd.openxmlformats-officedocument.presentationml.tags+xml"/>
  <Override PartName="/ppt/tags/tag254.xml" ContentType="application/vnd.openxmlformats-officedocument.presentationml.tags+xml"/>
  <Override PartName="/ppt/tags/tag262.xml" ContentType="application/vnd.openxmlformats-officedocument.presentationml.tags+xml"/>
  <Override PartName="/ppt/tags/tag267.xml" ContentType="application/vnd.openxmlformats-officedocument.presentationml.tags+xml"/>
  <Override PartName="/ppt/tags/tag294.xml" ContentType="application/vnd.openxmlformats-officedocument.presentationml.tags+xml"/>
  <Override PartName="/ppt/tags/tag29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7"/>
  </p:notesMasterIdLst>
  <p:sldIdLst>
    <p:sldId id="549" r:id="rId3"/>
    <p:sldId id="605" r:id="rId4"/>
    <p:sldId id="920" r:id="rId5"/>
    <p:sldId id="921" r:id="rId6"/>
    <p:sldId id="922" r:id="rId7"/>
    <p:sldId id="957" r:id="rId8"/>
    <p:sldId id="939" r:id="rId9"/>
    <p:sldId id="940" r:id="rId10"/>
    <p:sldId id="9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55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920"/>
            <p14:sldId id="921"/>
            <p14:sldId id="922"/>
            <p14:sldId id="957"/>
            <p14:sldId id="939"/>
            <p14:sldId id="940"/>
            <p14:sldId id="9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1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686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7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891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8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891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9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45.xml"/><Relationship Id="rId7" Type="http://schemas.openxmlformats.org/officeDocument/2006/relationships/image" Target="../media/image19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146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52.xml"/><Relationship Id="rId7" Type="http://schemas.openxmlformats.org/officeDocument/2006/relationships/image" Target="../media/image19.jpe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tags" Target="../tags/tag153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59.xml"/><Relationship Id="rId7" Type="http://schemas.openxmlformats.org/officeDocument/2006/relationships/tags" Target="../tags/tag19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9.xml"/><Relationship Id="rId10" Type="http://schemas.openxmlformats.org/officeDocument/2006/relationships/tags" Target="../tags/tag19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65.xml"/><Relationship Id="rId7" Type="http://schemas.openxmlformats.org/officeDocument/2006/relationships/image" Target="../media/image27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20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172.xml"/><Relationship Id="rId7" Type="http://schemas.openxmlformats.org/officeDocument/2006/relationships/image" Target="../media/image28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209.xml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32.png"/><Relationship Id="rId3" Type="http://schemas.openxmlformats.org/officeDocument/2006/relationships/tags" Target="../tags/tag178.xml"/><Relationship Id="rId7" Type="http://schemas.openxmlformats.org/officeDocument/2006/relationships/notesSlide" Target="../notesSlides/notesSlide12.xml"/><Relationship Id="rId12" Type="http://schemas.openxmlformats.org/officeDocument/2006/relationships/tags" Target="../tags/tag223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180.xml"/><Relationship Id="rId15" Type="http://schemas.openxmlformats.org/officeDocument/2006/relationships/slide" Target="slide2.xml"/><Relationship Id="rId10" Type="http://schemas.openxmlformats.org/officeDocument/2006/relationships/tags" Target="../tags/tag221.xml"/><Relationship Id="rId4" Type="http://schemas.openxmlformats.org/officeDocument/2006/relationships/tags" Target="../tags/tag179.xml"/><Relationship Id="rId9" Type="http://schemas.openxmlformats.org/officeDocument/2006/relationships/image" Target="../media/image30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34.png"/><Relationship Id="rId5" Type="http://schemas.openxmlformats.org/officeDocument/2006/relationships/tags" Target="../tags/tag24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37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2.xml"/><Relationship Id="rId12" Type="http://schemas.openxmlformats.org/officeDocument/2006/relationships/tags" Target="../tags/tag254.xml"/><Relationship Id="rId2" Type="http://schemas.openxmlformats.org/officeDocument/2006/relationships/tags" Target="../tags/tag201.xml"/><Relationship Id="rId1" Type="http://schemas.openxmlformats.org/officeDocument/2006/relationships/tags" Target="../tags/tag199.xml"/><Relationship Id="rId6" Type="http://schemas.openxmlformats.org/officeDocument/2006/relationships/tags" Target="../tags/tag205.xml"/><Relationship Id="rId11" Type="http://schemas.openxmlformats.org/officeDocument/2006/relationships/image" Target="../media/image23.jpeg"/><Relationship Id="rId5" Type="http://schemas.openxmlformats.org/officeDocument/2006/relationships/tags" Target="../tags/tag204.xml"/><Relationship Id="rId10" Type="http://schemas.openxmlformats.org/officeDocument/2006/relationships/image" Target="../media/image35.png"/><Relationship Id="rId4" Type="http://schemas.openxmlformats.org/officeDocument/2006/relationships/tags" Target="../tags/tag203.xml"/><Relationship Id="rId9" Type="http://schemas.openxmlformats.org/officeDocument/2006/relationships/tags" Target="../tags/tag249.xml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tags" Target="../tags/tag267.xml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jpeg"/><Relationship Id="rId2" Type="http://schemas.openxmlformats.org/officeDocument/2006/relationships/tags" Target="../tags/tag212.xml"/><Relationship Id="rId1" Type="http://schemas.openxmlformats.org/officeDocument/2006/relationships/tags" Target="../tags/tag210.xml"/><Relationship Id="rId6" Type="http://schemas.openxmlformats.org/officeDocument/2006/relationships/tags" Target="../tags/tag216.xml"/><Relationship Id="rId11" Type="http://schemas.openxmlformats.org/officeDocument/2006/relationships/image" Target="../media/image24.jpeg"/><Relationship Id="rId5" Type="http://schemas.openxmlformats.org/officeDocument/2006/relationships/tags" Target="../tags/tag215.xml"/><Relationship Id="rId15" Type="http://schemas.openxmlformats.org/officeDocument/2006/relationships/slide" Target="slide2.xml"/><Relationship Id="rId10" Type="http://schemas.openxmlformats.org/officeDocument/2006/relationships/image" Target="../media/image38.png"/><Relationship Id="rId4" Type="http://schemas.openxmlformats.org/officeDocument/2006/relationships/tags" Target="../tags/tag214.xml"/><Relationship Id="rId9" Type="http://schemas.openxmlformats.org/officeDocument/2006/relationships/tags" Target="../tags/tag262.xml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9.jpe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image" Target="../media/image28.jpeg"/><Relationship Id="rId2" Type="http://schemas.openxmlformats.org/officeDocument/2006/relationships/tags" Target="../tags/tag224.xml"/><Relationship Id="rId16" Type="http://schemas.openxmlformats.org/officeDocument/2006/relationships/image" Target="../media/image27.jpeg"/><Relationship Id="rId20" Type="http://schemas.openxmlformats.org/officeDocument/2006/relationships/slide" Target="slide2.xml"/><Relationship Id="rId1" Type="http://schemas.openxmlformats.org/officeDocument/2006/relationships/tags" Target="../tags/tag222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image" Target="../media/image26.jpeg"/><Relationship Id="rId10" Type="http://schemas.openxmlformats.org/officeDocument/2006/relationships/tags" Target="../tags/tag232.xml"/><Relationship Id="rId19" Type="http://schemas.openxmlformats.org/officeDocument/2006/relationships/image" Target="../media/image30.jpe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tags" Target="../tags/tag298.xml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4.xml"/><Relationship Id="rId11" Type="http://schemas.openxmlformats.org/officeDocument/2006/relationships/image" Target="../media/image48.png"/><Relationship Id="rId5" Type="http://schemas.openxmlformats.org/officeDocument/2006/relationships/tags" Target="../tags/tag243.xml"/><Relationship Id="rId10" Type="http://schemas.openxmlformats.org/officeDocument/2006/relationships/tags" Target="../tags/tag294.xml"/><Relationship Id="rId4" Type="http://schemas.openxmlformats.org/officeDocument/2006/relationships/tags" Target="../tags/tag242.xml"/><Relationship Id="rId9" Type="http://schemas.openxmlformats.org/officeDocument/2006/relationships/image" Target="../media/image31.jpe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9.xml"/><Relationship Id="rId26" Type="http://schemas.openxmlformats.org/officeDocument/2006/relationships/image" Target="../media/image33.png"/><Relationship Id="rId39" Type="http://schemas.openxmlformats.org/officeDocument/2006/relationships/image" Target="../media/image53.png"/><Relationship Id="rId21" Type="http://schemas.openxmlformats.org/officeDocument/2006/relationships/tags" Target="../tags/tag272.xml"/><Relationship Id="rId34" Type="http://schemas.openxmlformats.org/officeDocument/2006/relationships/image" Target="../media/image46.png"/><Relationship Id="rId7" Type="http://schemas.openxmlformats.org/officeDocument/2006/relationships/tags" Target="../tags/tag256.xml"/><Relationship Id="rId2" Type="http://schemas.openxmlformats.org/officeDocument/2006/relationships/tags" Target="../tags/tag250.xml"/><Relationship Id="rId16" Type="http://schemas.openxmlformats.org/officeDocument/2006/relationships/tags" Target="../tags/tag266.xml"/><Relationship Id="rId20" Type="http://schemas.openxmlformats.org/officeDocument/2006/relationships/tags" Target="../tags/tag271.xml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tags" Target="../tags/tag248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4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tags" Target="../tags/tag253.xml"/><Relationship Id="rId15" Type="http://schemas.openxmlformats.org/officeDocument/2006/relationships/tags" Target="../tags/tag265.xml"/><Relationship Id="rId23" Type="http://schemas.openxmlformats.org/officeDocument/2006/relationships/tags" Target="../tags/tag274.xml"/><Relationship Id="rId28" Type="http://schemas.openxmlformats.org/officeDocument/2006/relationships/image" Target="../media/image39.png"/><Relationship Id="rId36" Type="http://schemas.openxmlformats.org/officeDocument/2006/relationships/image" Target="../media/image50.png"/><Relationship Id="rId10" Type="http://schemas.openxmlformats.org/officeDocument/2006/relationships/tags" Target="../tags/tag259.xml"/><Relationship Id="rId19" Type="http://schemas.openxmlformats.org/officeDocument/2006/relationships/tags" Target="../tags/tag270.xml"/><Relationship Id="rId31" Type="http://schemas.openxmlformats.org/officeDocument/2006/relationships/image" Target="../media/image43.png"/><Relationship Id="rId4" Type="http://schemas.openxmlformats.org/officeDocument/2006/relationships/tags" Target="../tags/tag252.xml"/><Relationship Id="rId9" Type="http://schemas.openxmlformats.org/officeDocument/2006/relationships/tags" Target="../tags/tag258.xml"/><Relationship Id="rId14" Type="http://schemas.openxmlformats.org/officeDocument/2006/relationships/tags" Target="../tags/tag264.xml"/><Relationship Id="rId22" Type="http://schemas.openxmlformats.org/officeDocument/2006/relationships/tags" Target="../tags/tag273.xml"/><Relationship Id="rId27" Type="http://schemas.openxmlformats.org/officeDocument/2006/relationships/image" Target="../media/image36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tags" Target="../tags/tag257.xml"/><Relationship Id="rId3" Type="http://schemas.openxmlformats.org/officeDocument/2006/relationships/tags" Target="../tags/tag251.xml"/><Relationship Id="rId12" Type="http://schemas.openxmlformats.org/officeDocument/2006/relationships/tags" Target="../tags/tag261.xml"/><Relationship Id="rId17" Type="http://schemas.openxmlformats.org/officeDocument/2006/relationships/tags" Target="../tags/tag268.xml"/><Relationship Id="rId25" Type="http://schemas.openxmlformats.org/officeDocument/2006/relationships/audio" Target="../media/audio1.wav"/><Relationship Id="rId33" Type="http://schemas.openxmlformats.org/officeDocument/2006/relationships/image" Target="../media/image45.png"/><Relationship Id="rId38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11.png"/><Relationship Id="rId5" Type="http://schemas.openxmlformats.org/officeDocument/2006/relationships/tags" Target="../tags/tag7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14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3.png"/><Relationship Id="rId2" Type="http://schemas.openxmlformats.org/officeDocument/2006/relationships/tags" Target="../tags/tag79.xml"/><Relationship Id="rId16" Type="http://schemas.openxmlformats.org/officeDocument/2006/relationships/image" Target="../media/image12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1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0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1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2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7.4  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同一直线上二力的合成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运动和力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6a73503b?vcp=1&amp;pid=148ab1e1a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合力与分力</a:t>
            </a:r>
            <a:endParaRPr lang="en-US" altLang="zh-CN" sz="3467"/>
          </a:p>
        </p:txBody>
      </p:sp>
      <p:sp>
        <p:nvSpPr>
          <p:cNvPr id="3" name="QB_5_BD.1_1#eaf518c0d?vcp=1&amp;vis=1&amp;pid=c6a73503b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3613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1.多只蚂蚁才能挪动的一片树叶，一只甲壳虫就可以挪动它。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甲壳虫的作用力和多只蚂蚁的作用力的效果是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（填“相同”或“不同”）的；甲壳虫对树叶施加的作用力，相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当于多只蚂蚁对树叶施加的几个力的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；每只蚂蚁对树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叶施加的力相当于甲壳虫对树叶施加的作用力的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4" name="QB_5_AN.2_1#eaf518c0d.blank?vcp=1&amp;vis=1&amp;pid=c6a73503b&amp;color=0,0,0&amp;vpa=1&amp;vtp=1&amp;bbb=1"/>
          <p:cNvSpPr/>
          <p:nvPr>
            <p:custDataLst>
              <p:tags r:id="rId3"/>
            </p:custDataLst>
          </p:nvPr>
        </p:nvSpPr>
        <p:spPr>
          <a:xfrm>
            <a:off x="8869553" y="2119460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相同</a:t>
            </a:r>
            <a:endParaRPr lang="en-US" altLang="zh-CN" sz="3200"/>
          </a:p>
        </p:txBody>
      </p:sp>
      <p:sp>
        <p:nvSpPr>
          <p:cNvPr id="5" name="QB_5_AN.3_1#eaf518c0d.blank?vcp=1&amp;vis=1&amp;pid=c6a73503b&amp;color=0,0,0&amp;vpa=2&amp;vtp=1&amp;bbb=1"/>
          <p:cNvSpPr/>
          <p:nvPr>
            <p:custDataLst>
              <p:tags r:id="rId4"/>
            </p:custDataLst>
          </p:nvPr>
        </p:nvSpPr>
        <p:spPr>
          <a:xfrm>
            <a:off x="7243954" y="360959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</a:t>
            </a:r>
            <a:endParaRPr lang="en-US" altLang="zh-CN" sz="3200"/>
          </a:p>
        </p:txBody>
      </p:sp>
      <p:sp>
        <p:nvSpPr>
          <p:cNvPr id="6" name="QB_5_AN.4_1#eaf518c0d.blank?vcp=1&amp;vis=1&amp;pid=c6a73503b&amp;color=0,0,0&amp;vpa=3&amp;vtp=1&amp;bbb=1"/>
          <p:cNvSpPr/>
          <p:nvPr>
            <p:custDataLst>
              <p:tags r:id="rId5"/>
            </p:custDataLst>
          </p:nvPr>
        </p:nvSpPr>
        <p:spPr>
          <a:xfrm>
            <a:off x="9275953" y="432587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分力</a:t>
            </a:r>
            <a:endParaRPr lang="en-US" altLang="zh-CN" sz="3200"/>
          </a:p>
        </p:txBody>
      </p:sp>
      <p:sp>
        <p:nvSpPr>
          <p:cNvPr id="8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f7e4c3cd?vcp=1&amp;pid=148ab1e1a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探究同一直线上二力的合成</a:t>
            </a:r>
            <a:endParaRPr lang="en-US" altLang="zh-CN" sz="3467"/>
          </a:p>
        </p:txBody>
      </p:sp>
      <p:pic>
        <p:nvPicPr>
          <p:cNvPr id="3" name="QC_5_BD.5_1#79557dfe6?htil=1&amp;vcp=1&amp;vis=1&amp;pid=1f7e4c3cd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6023" y="1472607"/>
            <a:ext cx="4572000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5_2#79557dfe6?htil=1&amp;sp=1&amp;vcp=1&amp;vis=1&amp;pid=1f7e4c3cd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1411647"/>
            <a:ext cx="599846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探究“同时作用在一个物体上，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沿同一直线方向相同的二力的合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成”的实验过程中，部分情景如图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所示，下列说法错误的是(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7_1#79557dfe6?htil=2&amp;vcp=1&amp;vis=1&amp;pid=1f7e4c3cd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8428" y="597408"/>
            <a:ext cx="2353056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7_2#79557dfe6.choices?htil=2&amp;vcp=1&amp;vis=1&amp;pid=1f7e4c3cd&amp;color=0,0,0&amp;mp=1&amp;vtp=1&amp;bt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9"/>
                <a:ext cx="8229600" cy="54601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实验中，保证前后两次同一根橡皮筋伸长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的长度相同，这是采用控制变量法</a:t>
                </a:r>
                <a:endParaRPr lang="en-US" altLang="zh-CN" sz="3200"/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根据实验现象可以发现此情景下两个力的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合力方向与任何一个分力方向相同</a:t>
                </a:r>
                <a:endParaRPr lang="en-US" altLang="zh-CN" sz="3200"/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实验中可以发现此情景下两个力的合力大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小大于任何一个力</a:t>
                </a:r>
                <a:endParaRPr lang="en-US" altLang="zh-CN" sz="3200"/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实验中如果将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作用在橡皮筋上，而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作用在另一根弹性绳上，则无法完成实验探究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7_2#79557dfe6.choices?htil=2&amp;vcp=1&amp;vis=1&amp;pid=1f7e4c3cd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9"/>
                <a:ext cx="8229600" cy="5460153"/>
              </a:xfrm>
              <a:prstGeom prst="rect">
                <a:avLst/>
              </a:prstGeom>
              <a:blipFill>
                <a:blip r:embed="rId9"/>
                <a:stretch>
                  <a:fillRect l="-2963" r="-1926" b="-4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6_1#79557dfe6.bracket?vcp=1&amp;vis=1&amp;pid=1f7e4c3cd&amp;color=0,0,0&amp;vpa=4&amp;vtp=1&amp;answeroption=A">
            <a:extLst>
              <a:ext uri="{FF2B5EF4-FFF2-40B4-BE49-F238E27FC236}">
                <a16:creationId xmlns:a16="http://schemas.microsoft.com/office/drawing/2014/main" id="{3A579A4B-F876-9CC7-2BAC-D91636A3029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9996" y="563542"/>
            <a:ext cx="633187" cy="759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933" b="1">
                <a:solidFill>
                  <a:srgbClr val="C00000"/>
                </a:solidFill>
                <a:latin typeface="华文细黑" panose="02010600040101010101" pitchFamily="2" charset="-122"/>
              </a:rPr>
              <a:t>√</a:t>
            </a:r>
          </a:p>
        </p:txBody>
      </p:sp>
      <p:pic>
        <p:nvPicPr>
          <p:cNvPr id="5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1353800" y="10464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8_1#79557dfe6?htil=3&amp;vcp=1&amp;vis=1&amp;pid=1f7e4c3cd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5965" y="597407"/>
            <a:ext cx="1963217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AS.8_2#79557dfe6?htil=3&amp;vcp=1&amp;vis=1&amp;pid=1f7e4c3cd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8497824" cy="2429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探究同一直线方向相同的二力的合成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实验，保证一个力的作用效果与几个力的作用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效果相同，采用的是等效替代法，A错误；同一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直线上方向相同的两个力的合力，合力方向与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AS.8_2#79557dfe6?htil=3&amp;vcp=1&amp;vis=1&amp;pid=1f7e4c3cd&amp;color=0,0,0&amp;vtp=1&amp;bt=1&amp;bbb=1&amp;hb=1&amp;hs=1">
                <a:extLst>
                  <a:ext uri="{FF2B5EF4-FFF2-40B4-BE49-F238E27FC236}">
                    <a16:creationId xmlns:a16="http://schemas.microsoft.com/office/drawing/2014/main" id="{E8B2FBE4-7A6A-342F-C9EB-4DE45FD1481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995675"/>
                <a:ext cx="10752000" cy="30553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任何一个力方向相同，B正确；在实验中可以发现此情景下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两个力的合力大小大于任何一个力，C正确；橡皮筋和另一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根弹性绳是不同的弹性物体，伸长到相同长度时所用力的大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小一般是不同的，此时不能说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的合力，无法完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成实验探究，D正确。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5_AS.8_2#79557dfe6?htil=3&amp;vcp=1&amp;vis=1&amp;pid=1f7e4c3cd&amp;color=0,0,0&amp;vtp=1&amp;bt=1&amp;bbb=1&amp;hb=1&amp;hs=1">
                <a:extLst>
                  <a:ext uri="{FF2B5EF4-FFF2-40B4-BE49-F238E27FC236}">
                    <a16:creationId xmlns:a16="http://schemas.microsoft.com/office/drawing/2014/main" id="{E8B2FBE4-7A6A-342F-C9EB-4DE45FD14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2995675"/>
                <a:ext cx="10752000" cy="3055367"/>
              </a:xfrm>
              <a:prstGeom prst="rect">
                <a:avLst/>
              </a:prstGeom>
              <a:blipFill>
                <a:blip r:embed="rId9"/>
                <a:stretch>
                  <a:fillRect l="-2268" t="-1594" r="-680" b="-7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9_1#2aeef2add?htil=4&amp;vcp=1&amp;vis=1&amp;pid=1f7e4c3cd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5584" y="597408"/>
            <a:ext cx="46329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9_2#2aeef2add?htil=4&amp;sp=1&amp;vcp=1&amp;vis=1&amp;pid=1f7e4c3cd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9"/>
                <a:ext cx="5937504" cy="27592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3.[2024·龙岩新罗区校级月考]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某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中学初二年级同学在探究同一直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线二力合成的实验中，把一根轻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质弹簧的一端固定在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点，另一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5_BD.9_2#2aeef2add?htil=4&amp;sp=1&amp;vcp=1&amp;vis=1&amp;pid=1f7e4c3cd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536449"/>
                <a:ext cx="5937504" cy="2759287"/>
              </a:xfrm>
              <a:prstGeom prst="rect">
                <a:avLst/>
              </a:prstGeom>
              <a:blipFill>
                <a:blip r:embed="rId8"/>
                <a:stretch>
                  <a:fillRect l="-4107" r="-1643"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5_BD.9_2#2aeef2add?htil=4&amp;sp=1&amp;vcp=1&amp;vis=1&amp;pid=1f7e4c3cd&amp;color=0,0,0&amp;vtp=1&amp;bt=1&amp;bbb=1&amp;hb=1&amp;hs=1">
                <a:extLst>
                  <a:ext uri="{FF2B5EF4-FFF2-40B4-BE49-F238E27FC236}">
                    <a16:creationId xmlns:a16="http://schemas.microsoft.com/office/drawing/2014/main" id="{B8FD6712-5C53-2F65-DC8B-779DDCE0FA8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3285745"/>
                <a:ext cx="10752000" cy="27592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端用尼龙细线固定在弹簧测力计的挂钩上，每次实验时，他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们都将弹簧由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拉伸到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位置。探究过程及实验数据如图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（a）、图（b）、图（c）所示，请仔细观察图中的装置、操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作及现象，然后归纳得出初步结论。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5_BD.9_2#2aeef2add?htil=4&amp;sp=1&amp;vcp=1&amp;vis=1&amp;pid=1f7e4c3cd&amp;color=0,0,0&amp;vtp=1&amp;bt=1&amp;bbb=1&amp;hb=1&amp;hs=1">
                <a:extLst>
                  <a:ext uri="{FF2B5EF4-FFF2-40B4-BE49-F238E27FC236}">
                    <a16:creationId xmlns:a16="http://schemas.microsoft.com/office/drawing/2014/main" id="{B8FD6712-5C53-2F65-DC8B-779DDCE0F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3285745"/>
                <a:ext cx="10752000" cy="2759287"/>
              </a:xfrm>
              <a:prstGeom prst="rect">
                <a:avLst/>
              </a:prstGeom>
              <a:blipFill>
                <a:blip r:embed="rId11"/>
                <a:stretch>
                  <a:fillRect l="-2268" r="-2154"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10_1#e934a9180?vcp=1&amp;vis=1&amp;pid=2aeef2add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23608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三次实验中，都将弹簧拉伸到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目的是使每次实验中力产生的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相同。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10_1#e934a9180?vcp=1&amp;vis=1&amp;pid=2aeef2ad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823608"/>
                <a:ext cx="10753344" cy="1377865"/>
              </a:xfrm>
              <a:prstGeom prst="rect">
                <a:avLst/>
              </a:prstGeom>
              <a:blipFill>
                <a:blip r:embed="rId7"/>
                <a:stretch>
                  <a:fillRect l="-2268" r="-1304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1_1#e934a9180.blank?vcp=1&amp;vis=1&amp;pid=2aeef2add&amp;color=0,0,0&amp;vpa=5&amp;vtp=1&amp;bbb=1"/>
          <p:cNvSpPr/>
          <p:nvPr>
            <p:custDataLst>
              <p:tags r:id="rId2"/>
            </p:custDataLst>
          </p:nvPr>
        </p:nvSpPr>
        <p:spPr>
          <a:xfrm>
            <a:off x="6024754" y="150263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效果</a:t>
            </a:r>
            <a:endParaRPr lang="en-US" altLang="zh-CN" sz="3200"/>
          </a:p>
        </p:txBody>
      </p:sp>
      <p:pic>
        <p:nvPicPr>
          <p:cNvPr id="4" name="QO_5_BD.10_2#e934a9180?vcp=1&amp;vis=1&amp;pid=2aeef2add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096" y="2385875"/>
            <a:ext cx="7595616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12_1#a6594b5ed?vcp=1&amp;vis=1&amp;pid=2aeef2add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37493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（2）分析比较图（a）与图（b）中拉力的方向及弹簧测力计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的示数可得出的结论：在同一直线上，方向相同的两个力的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合力大小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（用公式表示）。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12_1#a6594b5ed?vcp=1&amp;vis=1&amp;pid=2aeef2ad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837493"/>
                <a:ext cx="10753344" cy="2122932"/>
              </a:xfrm>
              <a:prstGeom prst="rect">
                <a:avLst/>
              </a:prstGeom>
              <a:blipFill>
                <a:blip r:embed="rId7"/>
                <a:stretch>
                  <a:fillRect l="-2268" r="-2381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13_1#a6594b5ed.blank?vcp=1&amp;vis=1&amp;pid=2aeef2add&amp;color=0,0,0&amp;vpa=6&amp;vtp=1&amp;bb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3106589" y="2411867"/>
                <a:ext cx="1464395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AN.13_1#a6594b5ed.blank?vcp=1&amp;vis=1&amp;pid=2aeef2add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106589" y="2411867"/>
                <a:ext cx="1464395" cy="47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12_2#a6594b5ed?vcp=1&amp;vis=1&amp;pid=2aeef2add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152" y="3129587"/>
            <a:ext cx="5961888" cy="27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14_1#1e2f3f497?vcp=1&amp;vis=1&amp;pid=2aeef2add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50210"/>
                <a:ext cx="10753344" cy="2873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（3）分析比较图（a）与图（c）中拉力的方向及弹簧测力计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的示数可得出的结论：在同一直线上，方向相反的两个力的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合力大小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（用公式表示），合力的方向与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”）的方向相同。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14_1#1e2f3f497?vcp=1&amp;vis=1&amp;pid=2aeef2ad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650210"/>
                <a:ext cx="10753344" cy="2873333"/>
              </a:xfrm>
              <a:prstGeom prst="rect">
                <a:avLst/>
              </a:prstGeom>
              <a:blipFill>
                <a:blip r:embed="rId9"/>
                <a:stretch>
                  <a:fillRect l="-2268" r="-2154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15_1#1e2f3f497.blank?vcp=1&amp;vis=1&amp;pid=2aeef2add&amp;color=0,0,0&amp;vpa=7&amp;vtp=1&amp;bb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3106590" y="2253373"/>
                <a:ext cx="1456436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AN.15_1#1e2f3f497.blank?vcp=1&amp;vis=1&amp;pid=2aeef2add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106590" y="2253373"/>
                <a:ext cx="1456436" cy="471255"/>
              </a:xfrm>
              <a:prstGeom prst="rect">
                <a:avLst/>
              </a:prstGeom>
              <a:blipFill>
                <a:blip r:embed="rId11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N.17_1#1e2f3f497.blank?vcp=1&amp;vis=1&amp;pid=2aeef2add&amp;color=0,0,0&amp;vpa=8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10354057" y="2253373"/>
                <a:ext cx="598932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AN.17_1#1e2f3f497.blank?vcp=1&amp;vis=1&amp;pid=2aeef2add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0354057" y="2253373"/>
                <a:ext cx="598932" cy="471255"/>
              </a:xfrm>
              <a:prstGeom prst="rect">
                <a:avLst/>
              </a:prstGeom>
              <a:blipFill>
                <a:blip r:embed="rId1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O_5_BD.16_1#1e2f3f497?vcp=1&amp;vis=1&amp;pid=2aeef2add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9104" y="3670439"/>
            <a:ext cx="5193792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1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2c716204?vcp=1&amp;pid=148ab1e1a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二力合成的理解与应用</a:t>
            </a:r>
            <a:endParaRPr lang="en-US" altLang="zh-CN" sz="3467"/>
          </a:p>
        </p:txBody>
      </p:sp>
      <p:sp>
        <p:nvSpPr>
          <p:cNvPr id="3" name="QC_5_BD.18_1#cddcbe84e?vcp=1&amp;vis=1&amp;pid=42c716204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[2024·清华大学附中期中]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下列关于同一直线上的两个分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力及其合力的说法，正确的是(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19_1#cddcbe84e.bracket?vcp=1&amp;vis=1&amp;pid=42c716204&amp;color=0,0,0&amp;vpa=9&amp;vtp=1"/>
          <p:cNvSpPr/>
          <p:nvPr>
            <p:custDataLst>
              <p:tags r:id="rId3"/>
            </p:custDataLst>
          </p:nvPr>
        </p:nvSpPr>
        <p:spPr>
          <a:xfrm>
            <a:off x="6329554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18_2#cddcbe84e.choices?vcp=1&amp;vis=1&amp;pid=42c716204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875111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合力的大小一定大于每一个分力的大小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合力的大小一定等于各个分力大小之和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若只增大某一个分力，合力可能会变小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若同时减小两个分力，合力一定会变小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20_1#cddcbe84e?vcp=1&amp;vis=1&amp;pid=42c716204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39990"/>
                <a:ext cx="10753344" cy="51085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同一直线上方向相同的二力的合力大小等于二力大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小之和，同一直线上方向相反的二力的合力大小等于二力之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差，此时合力的大小一定不比两个分力都大，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错误；同一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直线上方向相反的二力的合力大小等于二力大小之差，若只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增大较小的一个分力，合力可能会变小，C正确；同一直线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上方向相反的二力的合力大小等于二力大小之差，若同时减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小两个分力，减小幅度不知道，合力不一定会变小，D错误。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20_1#cddcbe84e?vcp=1&amp;vis=1&amp;pid=42c71620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839990"/>
                <a:ext cx="10753344" cy="5108533"/>
              </a:xfrm>
              <a:prstGeom prst="rect">
                <a:avLst/>
              </a:prstGeom>
              <a:blipFill>
                <a:blip r:embed="rId6"/>
                <a:stretch>
                  <a:fillRect l="-2268" r="-3458" b="-5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牛顿第一定律（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现象引入：展示一些物体处于静止或匀速直线运动状态的图片，如静止在桌面上的书、匀速行驶的汽车等，引导学生思考这些物体受到哪些力的作用，为什么能保持静止或匀速直线运动状态，从而引出二力平衡的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二力平衡的条件：组织学生进行实验探究，用小车、钩码、滑轮等器材设计实验，研究二力平衡时两个力的大小、方向、作用点之间的关系。让学生按照实验步骤进行操作，记录实验数据，分析实验结果，得出二力平衡的条件：作用在同一物体上的两个力，如果大小相等、方向相反，并且在同一条直线上，这两个力就彼此平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应用与拓展：通过例题和实际问题，让学生学会运用二力平衡条件对物体进行受力分析，判断物体是否处于平衡状态，计算未知力的大小和方向。同时，引导学生区分平衡力和相互作用力，明确它们的异同点。​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概念：通过让学生用手在桌面上滑动、推桌子等活动，感受摩擦力的存在，从而引出摩擦力的定义：两个互相接触的物体，当它们做相对运动或有相对运动的趋势时，在接触面上会产生一种阻碍相对运动的力，这种力叫做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摩擦力的分类：介绍摩擦力的分类，包括静摩擦力、滑动摩擦力和滚动摩擦力，通过实例让学生区分不同类型的摩擦力。​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增大和减小摩擦力的方法：结合生活实例，讲解增大和减小摩擦力的方法，如增大压力、增大接触面的粗糙程度可以增大摩擦力；减小压力、减小接触面的粗糙程度、用滚动代替滑动、使接触面彼此分离等可以减小摩擦力。让学生举例说明在生活中哪些地方需要增大摩擦力，哪些地方需要减小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引导学生回顾本节课所学的主要内容，包括牛顿第一定律、惯性、二力平衡和摩擦力的相关知识。​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布置课后作业，包括课本上的练习题和一些拓展性的作业，如让学生观察生活中还有哪些地方应用了运动和力的知识，并写一篇小报告。​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运动和力的知识有了较为深入的理解和掌握。在实验探究环节，学生积极参与，动手能力和探究能力得到了锻炼。但在教学过程中也发现了一些问题，如部分学生对牛顿第一定律的理解还存在困难，在运用二力平衡条件解决实际问题时容易出错。在今后的教学中，应加强对这些重点和难点知识的讲解和练习，关注学生的学习情况，及时调整教学策略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6532" y="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21_1#d7b4ed9c2?vcp=1&amp;vis=1&amp;pid=42c716204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55075"/>
                <a:ext cx="10752672" cy="2804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</a:t>
                </a:r>
                <a:r>
                  <a:rPr lang="en-US" altLang="zh-CN" sz="3400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某同学练习排球垫球时，排球离开胳膊后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能够继续向上运动，是因为排球具有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，排球的重力为</a:t>
                </a:r>
              </a:p>
              <a:p>
                <a:pPr latinLnBrk="1">
                  <a:lnSpc>
                    <a:spcPts val="5733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2.7 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，在竖直上升的过程中，某时刻所受空气阻力大小为</a:t>
                </a:r>
              </a:p>
              <a:p>
                <a:pPr latinLnBrk="1">
                  <a:lnSpc>
                    <a:spcPts val="54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0.5 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，方向竖直向下，此时排球所受合力大小为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21_1#d7b4ed9c2?vcp=1&amp;vis=1&amp;pid=42c71620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555075"/>
                <a:ext cx="10752672" cy="2804499"/>
              </a:xfrm>
              <a:prstGeom prst="rect">
                <a:avLst/>
              </a:prstGeom>
              <a:blipFill>
                <a:blip r:embed="rId10"/>
                <a:stretch>
                  <a:fillRect l="-2268" r="-680" b="-8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21_1#d7b4ed9c2?vcp=1&amp;vis=1&amp;pid=42c716204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887" y="536448"/>
            <a:ext cx="2791968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AN.22_1#d7b4ed9c2.blank?vcp=1&amp;vis=1&amp;pid=42c716204&amp;color=0,0,0&amp;vpa=10&amp;vtp=1&amp;bbb=1"/>
          <p:cNvSpPr/>
          <p:nvPr>
            <p:custDataLst>
              <p:tags r:id="rId3"/>
            </p:custDataLst>
          </p:nvPr>
        </p:nvSpPr>
        <p:spPr>
          <a:xfrm>
            <a:off x="7243954" y="1243669"/>
            <a:ext cx="1107017" cy="6256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惯性</a:t>
            </a:r>
            <a:endParaRPr lang="en-US" altLang="zh-CN" sz="3200"/>
          </a:p>
        </p:txBody>
      </p:sp>
      <p:sp>
        <p:nvSpPr>
          <p:cNvPr id="5" name="QB_5_AN.23_1#d7b4ed9c2.blank?vcp=1&amp;vis=1&amp;pid=42c716204&amp;color=0,0,0&amp;vpa=11&amp;vtp=1&amp;bbb=1"/>
          <p:cNvSpPr/>
          <p:nvPr>
            <p:custDataLst>
              <p:tags r:id="rId4"/>
            </p:custDataLst>
          </p:nvPr>
        </p:nvSpPr>
        <p:spPr>
          <a:xfrm>
            <a:off x="9309820" y="2671657"/>
            <a:ext cx="802217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3.2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AS.24_1#d7b4ed9c2?vcp=1&amp;vis=1&amp;pid=42c716204&amp;color=0,0,0&amp;vtp=1&amp;bbb=1&amp;h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3359657"/>
                <a:ext cx="10753344" cy="28100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排球离开胳膊后能够继续向上运动，是因为排球具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有惯性，保持原来的运动状态继续向上运动；重力方向竖直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向下，阻力方向竖直向下，合力</a:t>
                </a:r>
              </a:p>
              <a:p>
                <a:pPr latinLnBrk="1">
                  <a:lnSpc>
                    <a:spcPts val="54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=2.7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+0.5 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=3.2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5_AS.24_1#d7b4ed9c2?vcp=1&amp;vis=1&amp;pid=42c71620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3359657"/>
                <a:ext cx="10753344" cy="2810087"/>
              </a:xfrm>
              <a:prstGeom prst="rect">
                <a:avLst/>
              </a:prstGeom>
              <a:blipFill>
                <a:blip r:embed="rId13"/>
                <a:stretch>
                  <a:fillRect l="-2268" r="-680" b="-8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54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4_BD.25_1#dc0f8eb11?vcp=1&amp;vis=1&amp;pid=e344309a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9"/>
                <a:ext cx="10752672" cy="27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“燕山雪花大如席，片片吹落轩辕台。”出自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唐代李白的《北风行》。如图，重为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的雪花从空中加速飘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落的过程中，若雪花所受阻力为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（方向：竖直向上），则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雪花所受合力的大小和方向为(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4_BD.25_1#dc0f8eb11?vcp=1&amp;vis=1&amp;pid=e344309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536449"/>
                <a:ext cx="10752672" cy="2740999"/>
              </a:xfrm>
              <a:prstGeom prst="rect">
                <a:avLst/>
              </a:prstGeom>
              <a:blipFill>
                <a:blip r:embed="rId10"/>
                <a:stretch>
                  <a:fillRect l="-2268" r="-1247" b="-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4_BD.25_1#dc0f8eb11?vcp=1&amp;vis=1&amp;pid=e344309a9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665692"/>
            <a:ext cx="23896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4_AN.26_1#dc0f8eb11.bracket?vcp=1&amp;vis=1&amp;pid=e344309a9&amp;color=0,0,0&amp;vpa=12&amp;vtp=1"/>
          <p:cNvSpPr/>
          <p:nvPr>
            <p:custDataLst>
              <p:tags r:id="rId3"/>
            </p:custDataLst>
          </p:nvPr>
        </p:nvSpPr>
        <p:spPr>
          <a:xfrm>
            <a:off x="6329554" y="2654978"/>
            <a:ext cx="565151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pic>
        <p:nvPicPr>
          <p:cNvPr id="5" name="QC_4_BD.25_2#dc0f8eb11?htil=5&amp;vcp=1&amp;vis=1&amp;pid=e344309a9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296" y="3421211"/>
            <a:ext cx="2718816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4_BD.25_3#dc0f8eb11.choices?htil=5&amp;vcp=1&amp;vis=1&amp;pid=e344309a9&amp;color=0,0,0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3251878"/>
                <a:ext cx="7863840" cy="274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；方向为竖直向上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；方向为竖直向上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；方向为竖直向下</a:t>
                </a:r>
                <a:endParaRPr lang="en-US" altLang="zh-CN" sz="3200"/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；方向为竖直向下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4_BD.25_3#dc0f8eb11.choices?htil=5&amp;vcp=1&amp;vis=1&amp;pid=e344309a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3251878"/>
                <a:ext cx="7863840" cy="2740999"/>
              </a:xfrm>
              <a:prstGeom prst="rect">
                <a:avLst/>
              </a:prstGeom>
              <a:blipFill>
                <a:blip r:embed="rId14"/>
                <a:stretch>
                  <a:fillRect l="-3101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54">
            <a:hlinkClick r:id="rId1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27_1#70a846c4c?vcp=1&amp;vis=1&amp;pid=e344309a9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2672" cy="2664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如图所示，在中考体检时，由于很多同学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的体重不能达标，所以在测体重时，就分别采取推、拉、提、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压等不当的手段来改变体重计的示数。下列操作会使体重计</a:t>
            </a:r>
          </a:p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的示数变小的是(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4_BD.27_1#70a846c4c?vcp=1&amp;vis=1&amp;pid=e344309a9&amp;color=0,0,0&amp;tib=255,255,255&amp;iip=3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655912"/>
            <a:ext cx="26944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4_AN.28_1#70a846c4c.bracket?vcp=1&amp;vis=1&amp;pid=e344309a9&amp;color=0,0,0&amp;vpa=13&amp;vtp=1"/>
          <p:cNvSpPr/>
          <p:nvPr>
            <p:custDataLst>
              <p:tags r:id="rId3"/>
            </p:custDataLst>
          </p:nvPr>
        </p:nvSpPr>
        <p:spPr>
          <a:xfrm>
            <a:off x="3891153" y="2593425"/>
            <a:ext cx="565151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pic>
        <p:nvPicPr>
          <p:cNvPr id="5" name="QC_4_BD.27_2#70a846c4c.choice_image?htil=1&amp;vcp=1&amp;vis=1&amp;pid=e344309a9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328" y="3353479"/>
            <a:ext cx="1365504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4_BD.27_3#70a846c4c?htil=1&amp;vcp=1&amp;vis=1&amp;pid=e344309a9&amp;color=0,0,0&amp;vtp=1&amp;bbb=1&amp;hb=1"/>
          <p:cNvSpPr/>
          <p:nvPr>
            <p:custDataLst>
              <p:tags r:id="rId5"/>
            </p:custDataLst>
          </p:nvPr>
        </p:nvSpPr>
        <p:spPr>
          <a:xfrm>
            <a:off x="719328" y="4743368"/>
            <a:ext cx="2682240" cy="12945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推天花板上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的吊杆</a:t>
            </a:r>
            <a:endParaRPr lang="en-US" altLang="zh-CN" sz="3200"/>
          </a:p>
        </p:txBody>
      </p:sp>
      <p:pic>
        <p:nvPicPr>
          <p:cNvPr id="7" name="QC_4_BD.27_4#70a846c4c.choice_image?htil=1&amp;vcp=1&amp;vis=1&amp;pid=e344309a9&amp;color=0,0,0&amp;tib=255,255,255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353479"/>
            <a:ext cx="1365504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C_4_BD.27_5#70a846c4c?htil=1&amp;vcp=1&amp;vis=1&amp;pid=e344309a9&amp;color=0,0,0&amp;vtp=1&amp;bbb=1"/>
          <p:cNvSpPr/>
          <p:nvPr>
            <p:custDataLst>
              <p:tags r:id="rId7"/>
            </p:custDataLst>
          </p:nvPr>
        </p:nvSpPr>
        <p:spPr>
          <a:xfrm>
            <a:off x="3413760" y="4743367"/>
            <a:ext cx="2682240" cy="581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拉吊环</a:t>
            </a:r>
            <a:endParaRPr lang="en-US" altLang="zh-CN" sz="3200"/>
          </a:p>
        </p:txBody>
      </p:sp>
      <p:pic>
        <p:nvPicPr>
          <p:cNvPr id="9" name="QC_4_BD.27_6#70a846c4c.choice_image?htil=1&amp;vcp=1&amp;vis=1&amp;pid=e344309a9&amp;color=0,0,0&amp;tib=255,255,255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353479"/>
            <a:ext cx="1621536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0" name="QC_4_BD.27_7#70a846c4c?htil=1&amp;vcp=1&amp;vis=1&amp;pid=e344309a9&amp;color=0,0,0&amp;vtp=1&amp;bbb=1"/>
          <p:cNvSpPr/>
          <p:nvPr>
            <p:custDataLst>
              <p:tags r:id="rId9"/>
            </p:custDataLst>
          </p:nvPr>
        </p:nvSpPr>
        <p:spPr>
          <a:xfrm>
            <a:off x="6096000" y="4743367"/>
            <a:ext cx="2682240" cy="581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提起一只脚</a:t>
            </a:r>
            <a:endParaRPr lang="en-US" altLang="zh-CN" sz="3200"/>
          </a:p>
        </p:txBody>
      </p:sp>
      <p:pic>
        <p:nvPicPr>
          <p:cNvPr id="11" name="QC_4_BD.27_8#70a846c4c.choice_image?htil=1&amp;vcp=1&amp;vis=1&amp;pid=e344309a9&amp;color=0,0,0&amp;tib=255,255,255&amp;vtp=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240" y="3353479"/>
            <a:ext cx="1621536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2" name="QC_4_BD.27_9#70a846c4c?htil=1&amp;vcp=1&amp;vis=1&amp;pid=e344309a9&amp;color=0,0,0&amp;vtp=1&amp;bbb=1"/>
          <p:cNvSpPr/>
          <p:nvPr>
            <p:custDataLst>
              <p:tags r:id="rId11"/>
            </p:custDataLst>
          </p:nvPr>
        </p:nvSpPr>
        <p:spPr>
          <a:xfrm>
            <a:off x="8778240" y="4743367"/>
            <a:ext cx="2682240" cy="581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压底座</a:t>
            </a:r>
            <a:endParaRPr lang="en-US" altLang="zh-CN" sz="3200"/>
          </a:p>
        </p:txBody>
      </p:sp>
      <p:sp>
        <p:nvSpPr>
          <p:cNvPr id="13" name="object 54">
            <a:hlinkClick r:id="rId2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4_BD.29_1#23d9066ed?iti=1&amp;htil=6&amp;vcp=1&amp;vis=1&amp;pid=e344309a9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6928" y="895488"/>
            <a:ext cx="2328672" cy="22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4_BD.29_2#23d9066ed?iti=1&amp;htil=6&amp;vcp=1&amp;vis=1&amp;pid=e344309a9&amp;color=0,0,0&amp;vtp=1&amp;bbb=1"/>
          <p:cNvSpPr/>
          <p:nvPr>
            <p:custDataLst>
              <p:tags r:id="rId2"/>
            </p:custDataLst>
          </p:nvPr>
        </p:nvSpPr>
        <p:spPr>
          <a:xfrm>
            <a:off x="9301356" y="3308150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4_BD.29_3#23d9066ed?htil=6&amp;sp=1&amp;vcp=1&amp;vis=1&amp;pid=e344309a9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834530"/>
                <a:ext cx="8253984" cy="36186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8.[2024·温江区校级期中]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如图所示，小丽同学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在超市购物时，用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的水平力推着一辆购物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车在水平地面上向左做匀速直线运动。突然，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小丽发现前面有一老人，她马上用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的水平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力向后拉购物车，购物车减速过程中所受的摩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4_BD.29_3#23d9066ed?htil=6&amp;sp=1&amp;vcp=1&amp;vis=1&amp;pid=e344309a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834530"/>
                <a:ext cx="8253984" cy="3618653"/>
              </a:xfrm>
              <a:prstGeom prst="rect">
                <a:avLst/>
              </a:prstGeom>
              <a:blipFill>
                <a:blip r:embed="rId11"/>
                <a:stretch>
                  <a:fillRect l="-2954" r="-2880" b="-6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4_AN.30_1#23d9066ed.blank?vcp=1&amp;vis=1&amp;pid=e344309a9&amp;color=0,0,0&amp;vpa=14&amp;vtp=1&amp;bbb=1"/>
          <p:cNvSpPr/>
          <p:nvPr>
            <p:custDataLst>
              <p:tags r:id="rId4"/>
            </p:custDataLst>
          </p:nvPr>
        </p:nvSpPr>
        <p:spPr>
          <a:xfrm>
            <a:off x="3587026" y="447113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向右</a:t>
            </a:r>
            <a:endParaRPr lang="en-US" altLang="zh-CN" sz="3200"/>
          </a:p>
        </p:txBody>
      </p:sp>
      <p:sp>
        <p:nvSpPr>
          <p:cNvPr id="6" name="QB_4_AN.31_1#23d9066ed.blank?vcp=1&amp;vis=1&amp;pid=e344309a9&amp;color=0,0,0&amp;vpa=15&amp;vtp=1&amp;bbb=1"/>
          <p:cNvSpPr/>
          <p:nvPr>
            <p:custDataLst>
              <p:tags r:id="rId5"/>
            </p:custDataLst>
          </p:nvPr>
        </p:nvSpPr>
        <p:spPr>
          <a:xfrm>
            <a:off x="4806225" y="5187411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32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4_BD.29_3#23d9066ed?htil=6&amp;sp=1&amp;vcp=1&amp;vis=1&amp;pid=e344309a9&amp;color=0,0,0&amp;vtp=1&amp;bt=1&amp;bbb=1&amp;hb=1&amp;hs=1">
                <a:extLst>
                  <a:ext uri="{FF2B5EF4-FFF2-40B4-BE49-F238E27FC236}">
                    <a16:creationId xmlns:a16="http://schemas.microsoft.com/office/drawing/2014/main" id="{D5C6BE90-8487-8D09-2F1B-D0B908D828C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20000" y="4508385"/>
                <a:ext cx="10752000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擦力方向为水平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（填“向左”或“向右”），此过程中购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物车所受的合力大小为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4_BD.29_3#23d9066ed?htil=6&amp;sp=1&amp;vcp=1&amp;vis=1&amp;pid=e344309a9&amp;color=0,0,0&amp;vtp=1&amp;bt=1&amp;bbb=1&amp;hb=1&amp;hs=1">
                <a:extLst>
                  <a:ext uri="{FF2B5EF4-FFF2-40B4-BE49-F238E27FC236}">
                    <a16:creationId xmlns:a16="http://schemas.microsoft.com/office/drawing/2014/main" id="{D5C6BE90-8487-8D09-2F1B-D0B908D82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20000" y="4508385"/>
                <a:ext cx="10752000" cy="1377865"/>
              </a:xfrm>
              <a:prstGeom prst="rect">
                <a:avLst/>
              </a:prstGeom>
              <a:blipFill>
                <a:blip r:embed="rId14"/>
                <a:stretch>
                  <a:fillRect l="-2268" b="-17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/>
          <p:nvPr>
            <p:custDataLst>
              <p:tags r:id="rId1"/>
            </p:custDataLst>
          </p:nvPr>
        </p:nvSpPr>
        <p:spPr>
          <a:xfrm>
            <a:off x="2381250" y="2144713"/>
            <a:ext cx="7656513" cy="189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  <a:sym typeface="+mn-ea"/>
              </a:rPr>
              <a:t>了解合力的概念，什么是力的合成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  <a:sym typeface="+mn-ea"/>
              </a:rPr>
              <a:t>会计算同一直线上两个力 合力的大小，并会判断方向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重点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2770" name="文本框 2"/>
          <p:cNvSpPr txBox="1"/>
          <p:nvPr>
            <p:custDataLst>
              <p:tags r:id="rId2"/>
            </p:custDataLst>
          </p:nvPr>
        </p:nvSpPr>
        <p:spPr>
          <a:xfrm>
            <a:off x="5146675" y="1352550"/>
            <a:ext cx="19034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2771" name="文本框 4103"/>
          <p:cNvSpPr txBox="1"/>
          <p:nvPr>
            <p:custDataLst>
              <p:tags r:id="rId3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3" name="组合 6147"/>
          <p:cNvGrpSpPr/>
          <p:nvPr>
            <p:custDataLst>
              <p:tags r:id="rId1"/>
            </p:custDataLst>
          </p:nvPr>
        </p:nvGrpSpPr>
        <p:grpSpPr>
          <a:xfrm>
            <a:off x="47625" y="392113"/>
            <a:ext cx="2518055" cy="808990"/>
            <a:chOff x="0" y="0"/>
            <a:chExt cx="3967" cy="1274"/>
          </a:xfrm>
        </p:grpSpPr>
        <p:sp>
          <p:nvSpPr>
            <p:cNvPr id="33804" name="矩形 7"/>
            <p:cNvSpPr/>
            <p:nvPr>
              <p:custDataLst>
                <p:tags r:id="rId5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矩形 17"/>
            <p:cNvSpPr/>
            <p:nvPr>
              <p:custDataLst>
                <p:tags r:id="rId7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07" name="文本框 6151"/>
            <p:cNvSpPr txBox="1"/>
            <p:nvPr>
              <p:custDataLst>
                <p:tags r:id="rId8"/>
              </p:custDataLst>
            </p:nvPr>
          </p:nvSpPr>
          <p:spPr>
            <a:xfrm>
              <a:off x="878" y="432"/>
              <a:ext cx="30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合力与分力</a:t>
              </a:r>
            </a:p>
          </p:txBody>
        </p:sp>
        <p:sp>
          <p:nvSpPr>
            <p:cNvPr id="33808" name="文本框 6152"/>
            <p:cNvSpPr txBox="1"/>
            <p:nvPr>
              <p:custDataLst>
                <p:tags r:id="rId9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3813" name="文本框 4103"/>
          <p:cNvSpPr txBox="1"/>
          <p:nvPr>
            <p:custDataLst>
              <p:tags r:id="rId2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1995" y="1412875"/>
            <a:ext cx="8264525" cy="356108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630680" y="5085080"/>
            <a:ext cx="8452485" cy="848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ctr">
              <a:lnSpc>
                <a:spcPct val="125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力的作用效果是相同的！</a:t>
            </a:r>
            <a:endParaRPr lang="zh-CN" altLang="en-US" sz="4800" b="1" spc="0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文本框 4103"/>
          <p:cNvSpPr txBox="1"/>
          <p:nvPr>
            <p:custDataLst>
              <p:tags r:id="rId1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423795" y="1334770"/>
            <a:ext cx="2176780" cy="1720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423795" y="3068955"/>
            <a:ext cx="2137410" cy="1637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407920" y="4725035"/>
            <a:ext cx="2160270" cy="16402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799965" y="1605915"/>
            <a:ext cx="6806565" cy="3119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大象的质量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石块的质量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大象作用于船的压力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石块作用于船的压力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上下箭头 8"/>
          <p:cNvSpPr/>
          <p:nvPr>
            <p:custDataLst>
              <p:tags r:id="rId6"/>
            </p:custDataLst>
          </p:nvPr>
        </p:nvSpPr>
        <p:spPr>
          <a:xfrm>
            <a:off x="5880100" y="3573145"/>
            <a:ext cx="308610" cy="836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355715" y="3684270"/>
            <a:ext cx="369443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作用效果相同</a:t>
            </a:r>
          </a:p>
        </p:txBody>
      </p:sp>
      <p:sp>
        <p:nvSpPr>
          <p:cNvPr id="11" name="椭圆形标注 10"/>
          <p:cNvSpPr/>
          <p:nvPr>
            <p:custDataLst>
              <p:tags r:id="rId8"/>
            </p:custDataLst>
          </p:nvPr>
        </p:nvSpPr>
        <p:spPr>
          <a:xfrm rot="1140000">
            <a:off x="8554085" y="3150870"/>
            <a:ext cx="2001520" cy="10274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等效替代</a:t>
            </a:r>
          </a:p>
        </p:txBody>
      </p:sp>
      <p:grpSp>
        <p:nvGrpSpPr>
          <p:cNvPr id="15" name="组合 6147"/>
          <p:cNvGrpSpPr/>
          <p:nvPr>
            <p:custDataLst>
              <p:tags r:id="rId9"/>
            </p:custDataLst>
          </p:nvPr>
        </p:nvGrpSpPr>
        <p:grpSpPr>
          <a:xfrm>
            <a:off x="47625" y="392113"/>
            <a:ext cx="2518055" cy="808990"/>
            <a:chOff x="0" y="0"/>
            <a:chExt cx="3967" cy="1274"/>
          </a:xfrm>
        </p:grpSpPr>
        <p:sp>
          <p:nvSpPr>
            <p:cNvPr id="16" name="矩形 7"/>
            <p:cNvSpPr/>
            <p:nvPr>
              <p:custDataLst>
                <p:tags r:id="rId10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2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6151"/>
            <p:cNvSpPr txBox="1"/>
            <p:nvPr>
              <p:custDataLst>
                <p:tags r:id="rId13"/>
              </p:custDataLst>
            </p:nvPr>
          </p:nvSpPr>
          <p:spPr>
            <a:xfrm>
              <a:off x="878" y="432"/>
              <a:ext cx="30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合力与分力</a:t>
              </a:r>
            </a:p>
          </p:txBody>
        </p:sp>
        <p:sp>
          <p:nvSpPr>
            <p:cNvPr id="20" name="文本框 6152"/>
            <p:cNvSpPr txBox="1"/>
            <p:nvPr>
              <p:custDataLst>
                <p:tags r:id="rId14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873125" y="1484630"/>
            <a:ext cx="9950450" cy="3988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457200">
              <a:lnSpc>
                <a:spcPct val="125000"/>
              </a:lnSpc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当一个物体受到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几个力共同作用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时，如果能用另外一个力代替它们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并且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它的作用效果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与原来那几个力的共同作用效果相同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那么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这个力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就叫做这几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个力的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，而那几个力就叫做这个力的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分力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indent="457200"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注意：“几个力”必须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同时作用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同一个物体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上；合力不是物体受到的又一个力；其实质是“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等效力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”；</a:t>
            </a:r>
          </a:p>
          <a:p>
            <a:pPr marL="0" marR="0" indent="457200"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合力与分力不共存！</a:t>
            </a:r>
            <a:endParaRPr lang="zh-CN" altLang="en-US" sz="2800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6147"/>
          <p:cNvGrpSpPr/>
          <p:nvPr>
            <p:custDataLst>
              <p:tags r:id="rId2"/>
            </p:custDataLst>
          </p:nvPr>
        </p:nvGrpSpPr>
        <p:grpSpPr>
          <a:xfrm>
            <a:off x="47625" y="392113"/>
            <a:ext cx="2518055" cy="808990"/>
            <a:chOff x="0" y="0"/>
            <a:chExt cx="3967" cy="1274"/>
          </a:xfrm>
        </p:grpSpPr>
        <p:sp>
          <p:nvSpPr>
            <p:cNvPr id="4" name="矩形 7"/>
            <p:cNvSpPr/>
            <p:nvPr>
              <p:custDataLst>
                <p:tags r:id="rId4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任意多边形 16"/>
            <p:cNvSpPr/>
            <p:nvPr>
              <p:custDataLst>
                <p:tags r:id="rId5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矩形 17"/>
            <p:cNvSpPr/>
            <p:nvPr>
              <p:custDataLst>
                <p:tags r:id="rId6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文本框 6151"/>
            <p:cNvSpPr txBox="1"/>
            <p:nvPr>
              <p:custDataLst>
                <p:tags r:id="rId7"/>
              </p:custDataLst>
            </p:nvPr>
          </p:nvSpPr>
          <p:spPr>
            <a:xfrm>
              <a:off x="878" y="432"/>
              <a:ext cx="30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合力与分力</a:t>
              </a:r>
            </a:p>
          </p:txBody>
        </p:sp>
        <p:sp>
          <p:nvSpPr>
            <p:cNvPr id="8" name="文本框 6152"/>
            <p:cNvSpPr txBox="1"/>
            <p:nvPr>
              <p:custDataLst>
                <p:tags r:id="rId8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3813" name="文本框 4103"/>
          <p:cNvSpPr txBox="1"/>
          <p:nvPr>
            <p:custDataLst>
              <p:tags r:id="rId3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文本框 4103"/>
          <p:cNvSpPr txBox="1"/>
          <p:nvPr>
            <p:custDataLst>
              <p:tags r:id="rId1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91935" y="1447165"/>
            <a:ext cx="4902835" cy="36125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39470" y="1196975"/>
            <a:ext cx="5514975" cy="4308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457200">
              <a:lnSpc>
                <a:spcPct val="125000"/>
              </a:lnSpc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在物理学中，求几个力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合力</a:t>
            </a:r>
            <a:r>
              <a:rPr 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的过程叫作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力的合成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0" marR="0" indent="457200">
              <a:lnSpc>
                <a:spcPct val="125000"/>
              </a:lnSpc>
            </a:pP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indent="457200">
              <a:lnSpc>
                <a:spcPct val="12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图中的车受到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拉力F1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推力F2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的作用，并且这两个力的方向相同，都在同一直线上。</a:t>
            </a:r>
            <a:endParaRPr lang="zh-CN" altLang="en-US" sz="2800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indent="457200">
              <a:lnSpc>
                <a:spcPct val="12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那么，推力和拉力的合力是多少呢？</a:t>
            </a:r>
            <a:endParaRPr lang="zh-CN" altLang="en-US" sz="2800" spc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6147"/>
          <p:cNvGrpSpPr/>
          <p:nvPr>
            <p:custDataLst>
              <p:tags r:id="rId4"/>
            </p:custDataLst>
          </p:nvPr>
        </p:nvGrpSpPr>
        <p:grpSpPr>
          <a:xfrm>
            <a:off x="47625" y="392113"/>
            <a:ext cx="2518055" cy="808990"/>
            <a:chOff x="0" y="0"/>
            <a:chExt cx="3967" cy="1274"/>
          </a:xfrm>
        </p:grpSpPr>
        <p:sp>
          <p:nvSpPr>
            <p:cNvPr id="6" name="矩形 7"/>
            <p:cNvSpPr/>
            <p:nvPr>
              <p:custDataLst>
                <p:tags r:id="rId5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矩形 17"/>
            <p:cNvSpPr/>
            <p:nvPr>
              <p:custDataLst>
                <p:tags r:id="rId7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6151"/>
            <p:cNvSpPr txBox="1"/>
            <p:nvPr>
              <p:custDataLst>
                <p:tags r:id="rId8"/>
              </p:custDataLst>
            </p:nvPr>
          </p:nvSpPr>
          <p:spPr>
            <a:xfrm>
              <a:off x="878" y="432"/>
              <a:ext cx="30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合力与分力</a:t>
              </a:r>
            </a:p>
          </p:txBody>
        </p:sp>
        <p:sp>
          <p:nvSpPr>
            <p:cNvPr id="12" name="文本框 6152"/>
            <p:cNvSpPr txBox="1"/>
            <p:nvPr>
              <p:custDataLst>
                <p:tags r:id="rId9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文本框 4103"/>
          <p:cNvSpPr txBox="1"/>
          <p:nvPr>
            <p:custDataLst>
              <p:tags r:id="rId1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5846" name="文本框 17"/>
          <p:cNvSpPr txBox="1"/>
          <p:nvPr>
            <p:custDataLst>
              <p:tags r:id="rId2"/>
            </p:custDataLst>
          </p:nvPr>
        </p:nvSpPr>
        <p:spPr>
          <a:xfrm>
            <a:off x="2712085" y="942975"/>
            <a:ext cx="6877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   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同一直线上方向相同的二力合成</a:t>
            </a:r>
          </a:p>
        </p:txBody>
      </p:sp>
      <p:pic>
        <p:nvPicPr>
          <p:cNvPr id="1126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760" y="1701165"/>
            <a:ext cx="4859655" cy="1910715"/>
          </a:xfrm>
          <a:prstGeom prst="rect">
            <a:avLst/>
          </a:prstGeom>
          <a:noFill/>
          <a:ln w="381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40145" y="1701165"/>
            <a:ext cx="4549775" cy="1932305"/>
          </a:xfrm>
          <a:prstGeom prst="rect">
            <a:avLst/>
          </a:prstGeom>
          <a:noFill/>
          <a:ln w="381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0" name="文本框 2"/>
          <p:cNvSpPr txBox="1"/>
          <p:nvPr>
            <p:custDataLst>
              <p:tags r:id="rId5"/>
            </p:custDataLst>
          </p:nvPr>
        </p:nvSpPr>
        <p:spPr>
          <a:xfrm>
            <a:off x="1055370" y="3789045"/>
            <a:ext cx="98024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同一直线上方向相同的两个力的合力大小 ，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等于这两个力的大小之和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，方向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与这两个力的方向相同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，即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＝F</a:t>
            </a:r>
            <a:r>
              <a:rPr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+F</a:t>
            </a:r>
            <a:r>
              <a:rPr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                              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文本框 4103"/>
          <p:cNvSpPr txBox="1"/>
          <p:nvPr>
            <p:custDataLst>
              <p:tags r:id="rId1"/>
            </p:custDataLst>
          </p:nvPr>
        </p:nvSpPr>
        <p:spPr>
          <a:xfrm>
            <a:off x="-317" y="1168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12290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760" y="1628775"/>
            <a:ext cx="4655820" cy="2086610"/>
          </a:xfrm>
          <a:prstGeom prst="rect">
            <a:avLst/>
          </a:prstGeom>
          <a:noFill/>
          <a:ln w="381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1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51855" y="1628775"/>
            <a:ext cx="4735195" cy="2086610"/>
          </a:xfrm>
          <a:prstGeom prst="rect">
            <a:avLst/>
          </a:prstGeom>
          <a:noFill/>
          <a:ln w="381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46" name="文本框 17"/>
          <p:cNvSpPr txBox="1"/>
          <p:nvPr>
            <p:custDataLst>
              <p:tags r:id="rId4"/>
            </p:custDataLst>
          </p:nvPr>
        </p:nvSpPr>
        <p:spPr>
          <a:xfrm>
            <a:off x="2712085" y="942975"/>
            <a:ext cx="6877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   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同一直线上方向相反的二力合成</a:t>
            </a:r>
          </a:p>
        </p:txBody>
      </p:sp>
      <p:sp>
        <p:nvSpPr>
          <p:cNvPr id="48130" name="文本框 2"/>
          <p:cNvSpPr txBox="1"/>
          <p:nvPr>
            <p:custDataLst>
              <p:tags r:id="rId5"/>
            </p:custDataLst>
          </p:nvPr>
        </p:nvSpPr>
        <p:spPr>
          <a:xfrm>
            <a:off x="1055370" y="3879215"/>
            <a:ext cx="10083800" cy="215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同一直线上方向相反的两个力的合力大小 ，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等于这两个力的大小之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差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，方向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较大的那个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力的方向相同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，即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＝F</a:t>
            </a:r>
            <a:r>
              <a:rPr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                              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6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7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8"/>
</p:tagLst>
</file>

<file path=ppt/tags/tag171.xml><?xml version="1.0" encoding="utf-8"?>
<p:tagLst xmlns:p="http://schemas.openxmlformats.org/presentationml/2006/main">
  <p:tag name="AS_UNIQUEID" val="39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2"/>
</p:tagLst>
</file>

<file path=ppt/tags/tag182.xml><?xml version="1.0" encoding="utf-8"?>
<p:tagLst xmlns:p="http://schemas.openxmlformats.org/presentationml/2006/main">
  <p:tag name="AS_UNIQUEID" val="39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6"/>
</p:tagLst>
</file>

<file path=ppt/tags/tag191.xml><?xml version="1.0" encoding="utf-8"?>
<p:tagLst xmlns:p="http://schemas.openxmlformats.org/presentationml/2006/main">
  <p:tag name="AS_UNIQUEID" val="39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7"/>
</p:tagLst>
</file>

<file path=ppt/tags/tag193.xml><?xml version="1.0" encoding="utf-8"?>
<p:tagLst xmlns:p="http://schemas.openxmlformats.org/presentationml/2006/main">
  <p:tag name="AS_UNIQUEID" val="39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p="http://schemas.openxmlformats.org/presentationml/2006/main">
  <p:tag name="AS_UNIQUEID" val="394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4"/>
</p:tagLst>
</file>

<file path=ppt/tags/tag209.xml><?xml version="1.0" encoding="utf-8"?>
<p:tagLst xmlns:p="http://schemas.openxmlformats.org/presentationml/2006/main">
  <p:tag name="AS_UNIQUEID" val="39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9"/>
</p:tagLst>
</file>

<file path=ppt/tags/tag211.xml><?xml version="1.0" encoding="utf-8"?>
<p:tagLst xmlns:p="http://schemas.openxmlformats.org/presentationml/2006/main">
  <p:tag name="AS_UNIQUEID" val="395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6"/>
</p:tagLst>
</file>

<file path=ppt/tags/tag219.xml><?xml version="1.0" encoding="utf-8"?>
<p:tagLst xmlns:p="http://schemas.openxmlformats.org/presentationml/2006/main">
  <p:tag name="AS_UNIQUEID" val="39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7"/>
</p:tagLst>
</file>

<file path=ppt/tags/tag221.xml><?xml version="1.0" encoding="utf-8"?>
<p:tagLst xmlns:p="http://schemas.openxmlformats.org/presentationml/2006/main">
  <p:tag name="AS_UNIQUEID" val="396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</p:tagLst>
</file>

<file path=ppt/tags/tag223.xml><?xml version="1.0" encoding="utf-8"?>
<p:tagLst xmlns:p="http://schemas.openxmlformats.org/presentationml/2006/main">
  <p:tag name="AS_UNIQUEID" val="39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1"/>
</p:tagLst>
</file>

<file path=ppt/tags/tag241.xml><?xml version="1.0" encoding="utf-8"?>
<p:tagLst xmlns:p="http://schemas.openxmlformats.org/presentationml/2006/main">
  <p:tag name="AS_UNIQUEID" val="398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249.xml><?xml version="1.0" encoding="utf-8"?>
<p:tagLst xmlns:p="http://schemas.openxmlformats.org/presentationml/2006/main">
  <p:tag name="AS_UNIQUEID" val="39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254.xml><?xml version="1.0" encoding="utf-8"?>
<p:tagLst xmlns:p="http://schemas.openxmlformats.org/presentationml/2006/main">
  <p:tag name="AS_UNIQUEID" val="40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262.xml><?xml version="1.0" encoding="utf-8"?>
<p:tagLst xmlns:p="http://schemas.openxmlformats.org/presentationml/2006/main">
  <p:tag name="AS_UNIQUEID" val="401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267.xml><?xml version="1.0" encoding="utf-8"?>
<p:tagLst xmlns:p="http://schemas.openxmlformats.org/presentationml/2006/main">
  <p:tag name="AS_UNIQUEID" val="40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4.xml><?xml version="1.0" encoding="utf-8"?>
<p:tagLst xmlns:p="http://schemas.openxmlformats.org/presentationml/2006/main">
  <p:tag name="AS_UNIQUEID" val="4042"/>
</p:tagLst>
</file>

<file path=ppt/tags/tag298.xml><?xml version="1.0" encoding="utf-8"?>
<p:tagLst xmlns:p="http://schemas.openxmlformats.org/presentationml/2006/main">
  <p:tag name="AS_UNIQUEID" val="40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5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6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9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0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1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9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8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宽屏</PresentationFormat>
  <Paragraphs>218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方正粗黑宋简体</vt:lpstr>
      <vt:lpstr>黑体</vt:lpstr>
      <vt:lpstr>华文细黑</vt:lpstr>
      <vt:lpstr>楷体</vt:lpstr>
      <vt:lpstr>思源宋体 CN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2025-04-06T22:18:19Z</cp:lastPrinted>
  <dcterms:created xsi:type="dcterms:W3CDTF">2025-04-06T22:18:19Z</dcterms:created>
  <dcterms:modified xsi:type="dcterms:W3CDTF">2025-04-22T14:12:53Z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