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9"/>
  </p:notesMasterIdLst>
  <p:sldIdLst>
    <p:sldId id="304" r:id="rId2"/>
    <p:sldId id="312" r:id="rId3"/>
    <p:sldId id="307" r:id="rId4"/>
    <p:sldId id="363" r:id="rId5"/>
    <p:sldId id="379" r:id="rId6"/>
    <p:sldId id="371" r:id="rId7"/>
    <p:sldId id="338" r:id="rId8"/>
    <p:sldId id="340" r:id="rId9"/>
    <p:sldId id="381" r:id="rId10"/>
    <p:sldId id="315" r:id="rId11"/>
    <p:sldId id="382" r:id="rId12"/>
    <p:sldId id="337" r:id="rId13"/>
    <p:sldId id="383" r:id="rId14"/>
    <p:sldId id="384" r:id="rId15"/>
    <p:sldId id="339" r:id="rId16"/>
    <p:sldId id="373" r:id="rId17"/>
    <p:sldId id="385" r:id="rId18"/>
    <p:sldId id="376" r:id="rId19"/>
    <p:sldId id="341" r:id="rId20"/>
    <p:sldId id="314" r:id="rId21"/>
    <p:sldId id="386" r:id="rId22"/>
    <p:sldId id="387" r:id="rId23"/>
    <p:sldId id="388" r:id="rId24"/>
    <p:sldId id="389" r:id="rId25"/>
    <p:sldId id="390" r:id="rId26"/>
    <p:sldId id="391" r:id="rId27"/>
    <p:sldId id="392" r:id="rId28"/>
    <p:sldId id="393" r:id="rId29"/>
    <p:sldId id="345" r:id="rId30"/>
    <p:sldId id="394" r:id="rId31"/>
    <p:sldId id="395" r:id="rId32"/>
    <p:sldId id="342" r:id="rId33"/>
    <p:sldId id="343" r:id="rId34"/>
    <p:sldId id="316" r:id="rId35"/>
    <p:sldId id="396" r:id="rId36"/>
    <p:sldId id="397" r:id="rId37"/>
    <p:sldId id="302" r:id="rId38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C1C1C"/>
    <a:srgbClr val="FF00FF"/>
    <a:srgbClr val="319095"/>
    <a:srgbClr val="D16809"/>
    <a:srgbClr val="F3F3F3"/>
    <a:srgbClr val="F5F5F5"/>
    <a:srgbClr val="5FCACB"/>
    <a:srgbClr val="F5841C"/>
    <a:srgbClr val="A0BF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5" autoAdjust="0"/>
    <p:restoredTop sz="99816" autoAdjust="0"/>
  </p:normalViewPr>
  <p:slideViewPr>
    <p:cSldViewPr snapToGrid="0" showGuides="1">
      <p:cViewPr>
        <p:scale>
          <a:sx n="100" d="100"/>
          <a:sy n="100" d="100"/>
        </p:scale>
        <p:origin x="-1944" y="-9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1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CC1E6C-1C7A-46AD-9DE2-C229C9E19362}" type="datetimeFigureOut">
              <a:rPr lang="zh-CN" altLang="en-US" smtClean="0"/>
              <a:t>2020/2/25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45790-5B6F-4904-B224-7CB9223085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6428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5790-5B6F-4904-B224-7CB9223085AA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5790-5B6F-4904-B224-7CB9223085AA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5790-5B6F-4904-B224-7CB9223085AA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5790-5B6F-4904-B224-7CB9223085AA}" type="slidenum">
              <a:rPr lang="zh-CN" altLang="en-US" smtClean="0"/>
              <a:t>21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5790-5B6F-4904-B224-7CB9223085AA}" type="slidenum">
              <a:rPr lang="zh-CN" altLang="en-US" smtClean="0"/>
              <a:t>28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5790-5B6F-4904-B224-7CB9223085AA}" type="slidenum">
              <a:rPr lang="zh-CN" altLang="en-US" smtClean="0"/>
              <a:t>37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bg>
      <p:bgPr>
        <a:pattFill prst="lgGrid">
          <a:fgClr>
            <a:srgbClr val="F3F3F3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教学分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4104245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教学分析</a:t>
            </a: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5338700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657314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>
            <a:off x="781817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 userDrawn="1"/>
        </p:nvSpPr>
        <p:spPr>
          <a:xfrm>
            <a:off x="5338691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教学设计</a:t>
            </a:r>
          </a:p>
        </p:txBody>
      </p:sp>
      <p:sp>
        <p:nvSpPr>
          <p:cNvPr id="16" name="矩形 15"/>
          <p:cNvSpPr/>
          <p:nvPr userDrawn="1"/>
        </p:nvSpPr>
        <p:spPr>
          <a:xfrm>
            <a:off x="6573147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教学过程</a:t>
            </a:r>
          </a:p>
        </p:txBody>
      </p:sp>
      <p:sp>
        <p:nvSpPr>
          <p:cNvPr id="17" name="矩形 16"/>
          <p:cNvSpPr/>
          <p:nvPr userDrawn="1"/>
        </p:nvSpPr>
        <p:spPr>
          <a:xfrm>
            <a:off x="7807602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教学反思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教学设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4104245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教学分析</a:t>
            </a: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5338700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657314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>
            <a:off x="781817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 userDrawn="1"/>
        </p:nvSpPr>
        <p:spPr>
          <a:xfrm>
            <a:off x="5338691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lvl="0" algn="ctr"/>
            <a:r>
              <a:rPr lang="zh-CN" altLang="en-US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教学设计</a:t>
            </a:r>
          </a:p>
        </p:txBody>
      </p:sp>
      <p:sp>
        <p:nvSpPr>
          <p:cNvPr id="16" name="矩形 15"/>
          <p:cNvSpPr/>
          <p:nvPr userDrawn="1"/>
        </p:nvSpPr>
        <p:spPr>
          <a:xfrm>
            <a:off x="6573147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教学过程</a:t>
            </a:r>
          </a:p>
        </p:txBody>
      </p:sp>
      <p:sp>
        <p:nvSpPr>
          <p:cNvPr id="17" name="矩形 16"/>
          <p:cNvSpPr/>
          <p:nvPr userDrawn="1"/>
        </p:nvSpPr>
        <p:spPr>
          <a:xfrm>
            <a:off x="7807602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教学反思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教学过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4104245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教学分析</a:t>
            </a: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5338700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657314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>
            <a:off x="781817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 userDrawn="1"/>
        </p:nvSpPr>
        <p:spPr>
          <a:xfrm>
            <a:off x="5338691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教学设计</a:t>
            </a:r>
          </a:p>
        </p:txBody>
      </p:sp>
      <p:sp>
        <p:nvSpPr>
          <p:cNvPr id="16" name="矩形 15"/>
          <p:cNvSpPr/>
          <p:nvPr userDrawn="1"/>
        </p:nvSpPr>
        <p:spPr>
          <a:xfrm>
            <a:off x="6573147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lvl="0" algn="ctr"/>
            <a:r>
              <a:rPr lang="zh-CN" altLang="en-US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教学过程</a:t>
            </a:r>
          </a:p>
        </p:txBody>
      </p:sp>
      <p:sp>
        <p:nvSpPr>
          <p:cNvPr id="17" name="矩形 16"/>
          <p:cNvSpPr/>
          <p:nvPr userDrawn="1"/>
        </p:nvSpPr>
        <p:spPr>
          <a:xfrm>
            <a:off x="7807602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教学反思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教学反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4104245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教学分析</a:t>
            </a: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5338700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657314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>
            <a:off x="781817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 userDrawn="1"/>
        </p:nvSpPr>
        <p:spPr>
          <a:xfrm>
            <a:off x="5338691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教学设计</a:t>
            </a:r>
          </a:p>
        </p:txBody>
      </p:sp>
      <p:sp>
        <p:nvSpPr>
          <p:cNvPr id="16" name="矩形 15"/>
          <p:cNvSpPr/>
          <p:nvPr userDrawn="1"/>
        </p:nvSpPr>
        <p:spPr>
          <a:xfrm>
            <a:off x="6573147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教学过程</a:t>
            </a:r>
          </a:p>
        </p:txBody>
      </p:sp>
      <p:sp>
        <p:nvSpPr>
          <p:cNvPr id="17" name="矩形 16"/>
          <p:cNvSpPr/>
          <p:nvPr userDrawn="1"/>
        </p:nvSpPr>
        <p:spPr>
          <a:xfrm>
            <a:off x="7807602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lvl="0" algn="ctr"/>
            <a:r>
              <a:rPr lang="zh-CN" altLang="en-US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教学反思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 cstate="print">
            <a:alphaModFix amt="7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>
            <a:off x="20171" y="490140"/>
            <a:ext cx="9153000" cy="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 rot="13450455">
            <a:off x="8682067" y="4439898"/>
            <a:ext cx="496115" cy="1260894"/>
            <a:chOff x="11762339" y="3746221"/>
            <a:chExt cx="406107" cy="1155987"/>
          </a:xfrm>
        </p:grpSpPr>
        <p:sp>
          <p:nvSpPr>
            <p:cNvPr id="9" name="Freeform 16"/>
            <p:cNvSpPr/>
            <p:nvPr/>
          </p:nvSpPr>
          <p:spPr bwMode="auto">
            <a:xfrm flipV="1">
              <a:off x="11767353" y="3746221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30"/>
            <p:cNvSpPr/>
            <p:nvPr/>
          </p:nvSpPr>
          <p:spPr bwMode="auto">
            <a:xfrm rot="15296182">
              <a:off x="11830602" y="4196908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12"/>
            <p:cNvSpPr/>
            <p:nvPr/>
          </p:nvSpPr>
          <p:spPr bwMode="auto">
            <a:xfrm rot="7160246">
              <a:off x="11692179" y="4425941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2" name="组合 11"/>
          <p:cNvGrpSpPr/>
          <p:nvPr/>
        </p:nvGrpSpPr>
        <p:grpSpPr>
          <a:xfrm rot="2731254">
            <a:off x="259471" y="-270342"/>
            <a:ext cx="424636" cy="1208734"/>
            <a:chOff x="4454660" y="3810474"/>
            <a:chExt cx="406107" cy="1155987"/>
          </a:xfrm>
        </p:grpSpPr>
        <p:sp>
          <p:nvSpPr>
            <p:cNvPr id="13" name="Freeform 16"/>
            <p:cNvSpPr/>
            <p:nvPr/>
          </p:nvSpPr>
          <p:spPr bwMode="auto">
            <a:xfrm flipV="1">
              <a:off x="4459674" y="3810474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30"/>
            <p:cNvSpPr/>
            <p:nvPr/>
          </p:nvSpPr>
          <p:spPr bwMode="auto">
            <a:xfrm rot="15296182">
              <a:off x="4522923" y="4261161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12"/>
            <p:cNvSpPr/>
            <p:nvPr/>
          </p:nvSpPr>
          <p:spPr bwMode="auto">
            <a:xfrm rot="7160246">
              <a:off x="4384500" y="4490194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6" name="组合 15"/>
          <p:cNvGrpSpPr/>
          <p:nvPr/>
        </p:nvGrpSpPr>
        <p:grpSpPr>
          <a:xfrm rot="23880000" flipV="1">
            <a:off x="73789" y="-26610"/>
            <a:ext cx="159482" cy="453968"/>
            <a:chOff x="4454660" y="3810474"/>
            <a:chExt cx="406107" cy="1155987"/>
          </a:xfrm>
        </p:grpSpPr>
        <p:sp>
          <p:nvSpPr>
            <p:cNvPr id="17" name="Freeform 16"/>
            <p:cNvSpPr/>
            <p:nvPr/>
          </p:nvSpPr>
          <p:spPr bwMode="auto">
            <a:xfrm flipV="1">
              <a:off x="4459674" y="3810474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30"/>
            <p:cNvSpPr/>
            <p:nvPr/>
          </p:nvSpPr>
          <p:spPr bwMode="auto">
            <a:xfrm rot="15296182">
              <a:off x="4522923" y="4261161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12"/>
            <p:cNvSpPr/>
            <p:nvPr/>
          </p:nvSpPr>
          <p:spPr bwMode="auto">
            <a:xfrm rot="7160246">
              <a:off x="4384500" y="4490194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4" name="组合 23"/>
          <p:cNvGrpSpPr/>
          <p:nvPr/>
        </p:nvGrpSpPr>
        <p:grpSpPr>
          <a:xfrm rot="19500000" flipH="1" flipV="1">
            <a:off x="9013919" y="291600"/>
            <a:ext cx="159482" cy="453968"/>
            <a:chOff x="4454660" y="3810474"/>
            <a:chExt cx="406107" cy="1155987"/>
          </a:xfrm>
        </p:grpSpPr>
        <p:sp>
          <p:nvSpPr>
            <p:cNvPr id="25" name="Freeform 16"/>
            <p:cNvSpPr/>
            <p:nvPr/>
          </p:nvSpPr>
          <p:spPr bwMode="auto">
            <a:xfrm flipV="1">
              <a:off x="4459674" y="3810474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30"/>
            <p:cNvSpPr/>
            <p:nvPr/>
          </p:nvSpPr>
          <p:spPr bwMode="auto">
            <a:xfrm rot="15296182">
              <a:off x="4522923" y="4261161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12"/>
            <p:cNvSpPr/>
            <p:nvPr/>
          </p:nvSpPr>
          <p:spPr bwMode="auto">
            <a:xfrm rot="7160246">
              <a:off x="4384500" y="4490194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8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0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1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3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7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6.jpeg"/><Relationship Id="rId5" Type="http://schemas.openxmlformats.org/officeDocument/2006/relationships/image" Target="../media/image35.jpeg"/><Relationship Id="rId4" Type="http://schemas.openxmlformats.org/officeDocument/2006/relationships/image" Target="../media/image8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8.jpeg"/><Relationship Id="rId4" Type="http://schemas.openxmlformats.org/officeDocument/2006/relationships/image" Target="../media/image8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9.jpeg"/><Relationship Id="rId4" Type="http://schemas.openxmlformats.org/officeDocument/2006/relationships/image" Target="../media/image8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4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2.png"/><Relationship Id="rId5" Type="http://schemas.openxmlformats.org/officeDocument/2006/relationships/image" Target="../media/image4.png"/><Relationship Id="rId4" Type="http://schemas.openxmlformats.org/officeDocument/2006/relationships/image" Target="../media/image4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3" descr="roa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139802"/>
            <a:ext cx="9144001" cy="3003698"/>
          </a:xfrm>
          <a:prstGeom prst="rect">
            <a:avLst/>
          </a:prstGeom>
        </p:spPr>
      </p:pic>
      <p:grpSp>
        <p:nvGrpSpPr>
          <p:cNvPr id="88" name="组合 87"/>
          <p:cNvGrpSpPr/>
          <p:nvPr/>
        </p:nvGrpSpPr>
        <p:grpSpPr>
          <a:xfrm>
            <a:off x="2589452" y="2928042"/>
            <a:ext cx="3778980" cy="1685416"/>
            <a:chOff x="6240567" y="2771321"/>
            <a:chExt cx="3915294" cy="2045962"/>
          </a:xfrm>
        </p:grpSpPr>
        <p:grpSp>
          <p:nvGrpSpPr>
            <p:cNvPr id="89" name="组合 72"/>
            <p:cNvGrpSpPr/>
            <p:nvPr/>
          </p:nvGrpSpPr>
          <p:grpSpPr>
            <a:xfrm>
              <a:off x="6341196" y="2771321"/>
              <a:ext cx="3814665" cy="2045962"/>
              <a:chOff x="6341196" y="2771321"/>
              <a:chExt cx="3814665" cy="2045962"/>
            </a:xfrm>
          </p:grpSpPr>
          <p:sp>
            <p:nvSpPr>
              <p:cNvPr id="94" name="文本框 79"/>
              <p:cNvSpPr txBox="1"/>
              <p:nvPr/>
            </p:nvSpPr>
            <p:spPr>
              <a:xfrm>
                <a:off x="6341196" y="2771321"/>
                <a:ext cx="3814665" cy="1905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>
                  <a:defRPr sz="3200" b="1">
                    <a:solidFill>
                      <a:srgbClr val="F5841C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pPr>
                  <a:lnSpc>
                    <a:spcPct val="150000"/>
                  </a:lnSpc>
                </a:pPr>
                <a:r>
                  <a:rPr lang="zh-CN" altLang="en-US" dirty="0" smtClean="0">
                    <a:solidFill>
                      <a:schemeClr val="accent3"/>
                    </a:solidFill>
                  </a:rPr>
                  <a:t>新课标教科版</a:t>
                </a:r>
                <a:r>
                  <a:rPr lang="en-US" altLang="zh-CN" dirty="0" smtClean="0">
                    <a:solidFill>
                      <a:schemeClr val="accent3"/>
                    </a:solidFill>
                  </a:rPr>
                  <a:t>·</a:t>
                </a:r>
                <a:r>
                  <a:rPr lang="zh-CN" altLang="en-US" dirty="0" smtClean="0">
                    <a:solidFill>
                      <a:srgbClr val="319095"/>
                    </a:solidFill>
                  </a:rPr>
                  <a:t>物理</a:t>
                </a:r>
                <a:endParaRPr lang="en-US" altLang="zh-CN" dirty="0" smtClean="0">
                  <a:solidFill>
                    <a:schemeClr val="accent3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zh-CN" altLang="en-US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zh-CN" altLang="en-US" dirty="0" smtClean="0">
                    <a:solidFill>
                      <a:srgbClr val="D16809"/>
                    </a:solidFill>
                  </a:rPr>
                  <a:t>八年级上</a:t>
                </a:r>
                <a:endParaRPr lang="zh-CN" altLang="en-US" dirty="0">
                  <a:solidFill>
                    <a:srgbClr val="D16809"/>
                  </a:solidFill>
                </a:endParaRPr>
              </a:p>
            </p:txBody>
          </p:sp>
          <p:sp>
            <p:nvSpPr>
              <p:cNvPr id="95" name="圆角矩形 94"/>
              <p:cNvSpPr/>
              <p:nvPr/>
            </p:nvSpPr>
            <p:spPr>
              <a:xfrm>
                <a:off x="6409827" y="3087476"/>
                <a:ext cx="3695730" cy="1729807"/>
              </a:xfrm>
              <a:prstGeom prst="roundRect">
                <a:avLst/>
              </a:prstGeom>
              <a:noFill/>
              <a:ln w="6350">
                <a:solidFill>
                  <a:srgbClr val="A0BF0D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90" name="组合 45"/>
            <p:cNvGrpSpPr/>
            <p:nvPr/>
          </p:nvGrpSpPr>
          <p:grpSpPr>
            <a:xfrm rot="2731254">
              <a:off x="6341934" y="2879007"/>
              <a:ext cx="109793" cy="312528"/>
              <a:chOff x="4454660" y="3810474"/>
              <a:chExt cx="406107" cy="1155987"/>
            </a:xfrm>
          </p:grpSpPr>
          <p:sp>
            <p:nvSpPr>
              <p:cNvPr id="91" name="Freeform 16"/>
              <p:cNvSpPr/>
              <p:nvPr/>
            </p:nvSpPr>
            <p:spPr bwMode="auto">
              <a:xfrm flipV="1">
                <a:off x="4459674" y="3810474"/>
                <a:ext cx="396080" cy="564858"/>
              </a:xfrm>
              <a:custGeom>
                <a:avLst/>
                <a:gdLst>
                  <a:gd name="T0" fmla="*/ 284 w 758"/>
                  <a:gd name="T1" fmla="*/ 1081 h 1081"/>
                  <a:gd name="T2" fmla="*/ 758 w 758"/>
                  <a:gd name="T3" fmla="*/ 0 h 1081"/>
                  <a:gd name="T4" fmla="*/ 0 w 758"/>
                  <a:gd name="T5" fmla="*/ 288 h 1081"/>
                  <a:gd name="T6" fmla="*/ 284 w 758"/>
                  <a:gd name="T7" fmla="*/ 1081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58" h="1081">
                    <a:moveTo>
                      <a:pt x="284" y="1081"/>
                    </a:moveTo>
                    <a:lnTo>
                      <a:pt x="758" y="0"/>
                    </a:lnTo>
                    <a:lnTo>
                      <a:pt x="0" y="288"/>
                    </a:lnTo>
                    <a:lnTo>
                      <a:pt x="284" y="1081"/>
                    </a:lnTo>
                    <a:close/>
                  </a:path>
                </a:pathLst>
              </a:custGeom>
              <a:solidFill>
                <a:srgbClr val="3190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2" name="Freeform 30"/>
              <p:cNvSpPr/>
              <p:nvPr/>
            </p:nvSpPr>
            <p:spPr bwMode="auto">
              <a:xfrm rot="15296182">
                <a:off x="4522923" y="4261161"/>
                <a:ext cx="275725" cy="329602"/>
              </a:xfrm>
              <a:custGeom>
                <a:avLst/>
                <a:gdLst>
                  <a:gd name="T0" fmla="*/ 0 w 261"/>
                  <a:gd name="T1" fmla="*/ 0 h 312"/>
                  <a:gd name="T2" fmla="*/ 119 w 261"/>
                  <a:gd name="T3" fmla="*/ 312 h 312"/>
                  <a:gd name="T4" fmla="*/ 119 w 261"/>
                  <a:gd name="T5" fmla="*/ 312 h 312"/>
                  <a:gd name="T6" fmla="*/ 261 w 261"/>
                  <a:gd name="T7" fmla="*/ 0 h 312"/>
                  <a:gd name="T8" fmla="*/ 0 w 261"/>
                  <a:gd name="T9" fmla="*/ 0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1" h="312">
                    <a:moveTo>
                      <a:pt x="0" y="0"/>
                    </a:moveTo>
                    <a:lnTo>
                      <a:pt x="119" y="312"/>
                    </a:lnTo>
                    <a:lnTo>
                      <a:pt x="119" y="312"/>
                    </a:lnTo>
                    <a:lnTo>
                      <a:pt x="26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0BF0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3" name="Freeform 12"/>
              <p:cNvSpPr/>
              <p:nvPr/>
            </p:nvSpPr>
            <p:spPr bwMode="auto">
              <a:xfrm rot="7160246">
                <a:off x="4384500" y="4490194"/>
                <a:ext cx="546427" cy="406107"/>
              </a:xfrm>
              <a:custGeom>
                <a:avLst/>
                <a:gdLst>
                  <a:gd name="T0" fmla="*/ 782 w 1067"/>
                  <a:gd name="T1" fmla="*/ 0 h 793"/>
                  <a:gd name="T2" fmla="*/ 0 w 1067"/>
                  <a:gd name="T3" fmla="*/ 288 h 793"/>
                  <a:gd name="T4" fmla="*/ 1067 w 1067"/>
                  <a:gd name="T5" fmla="*/ 793 h 793"/>
                  <a:gd name="T6" fmla="*/ 782 w 1067"/>
                  <a:gd name="T7" fmla="*/ 0 h 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67" h="793">
                    <a:moveTo>
                      <a:pt x="782" y="0"/>
                    </a:moveTo>
                    <a:lnTo>
                      <a:pt x="0" y="288"/>
                    </a:lnTo>
                    <a:lnTo>
                      <a:pt x="1067" y="793"/>
                    </a:lnTo>
                    <a:lnTo>
                      <a:pt x="782" y="0"/>
                    </a:lnTo>
                    <a:close/>
                  </a:path>
                </a:pathLst>
              </a:custGeom>
              <a:solidFill>
                <a:srgbClr val="FDB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sp>
        <p:nvSpPr>
          <p:cNvPr id="96" name="文本框 78"/>
          <p:cNvSpPr txBox="1"/>
          <p:nvPr/>
        </p:nvSpPr>
        <p:spPr>
          <a:xfrm>
            <a:off x="3018172" y="2153381"/>
            <a:ext cx="2908489" cy="62324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3600" dirty="0" smtClean="0">
                <a:solidFill>
                  <a:schemeClr val="accent1">
                    <a:lumMod val="75000"/>
                  </a:schemeClr>
                </a:solidFill>
              </a:rPr>
              <a:t>学科素养课件</a:t>
            </a:r>
            <a:endParaRPr lang="zh-CN" alt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4" name="Picture 5" descr="cloudand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92786" y="39705"/>
            <a:ext cx="6225455" cy="998520"/>
          </a:xfrm>
          <a:prstGeom prst="rect">
            <a:avLst/>
          </a:prstGeom>
        </p:spPr>
      </p:pic>
      <p:pic>
        <p:nvPicPr>
          <p:cNvPr id="97" name="Picture 4" descr="cloud_ballo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796518" y="5143500"/>
            <a:ext cx="842657" cy="6898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57 -0.10209 C -0.02722 -0.10602 -0.03307 -0.11204 -0.03932 -0.1169 C -0.04271 -0.11945 -0.04636 -0.12037 -0.04974 -0.12246 C -0.05091 -0.12315 -0.05169 -0.12546 -0.05287 -0.12616 C -0.05417 -0.12709 -0.06354 -0.12963 -0.06432 -0.12986 C -0.07162 -0.13241 -0.07761 -0.13588 -0.08516 -0.13727 C -0.08972 -0.13935 -0.09414 -0.1419 -0.0987 -0.14468 C -0.10222 -0.14676 -0.10391 -0.1456 -0.10703 -0.14838 C -0.11289 -0.15347 -0.11823 -0.15857 -0.12474 -0.16134 C -0.12578 -0.1625 -0.12669 -0.16412 -0.12787 -0.16505 C -0.12891 -0.16597 -0.13008 -0.16597 -0.13099 -0.1669 C -0.1375 -0.17338 -0.14258 -0.18125 -0.14974 -0.18542 C -0.15287 -0.19097 -0.15599 -0.19653 -0.15912 -0.20209 C -0.16081 -0.20509 -0.16341 -0.20533 -0.16537 -0.20764 C -0.16849 -0.21597 -0.17383 -0.22269 -0.17787 -0.22986 C -0.18399 -0.24074 -0.18998 -0.25139 -0.19557 -0.2632 C -0.20365 -0.28033 -0.20729 -0.30556 -0.2112 -0.32616 C -0.21211 -0.33773 -0.2138 -0.34815 -0.21537 -0.35949 C -0.21563 -0.38634 -0.2125 -0.44815 -0.21953 -0.48542 C -0.2224 -0.53079 -0.22149 -0.57037 -0.23307 -0.61134 C -0.23503 -0.61806 -0.23672 -0.62778 -0.23932 -0.63357 C -0.24675 -0.6507 -0.24297 -0.63982 -0.2487 -0.64838 C -0.25248 -0.65394 -0.25638 -0.66227 -0.2612 -0.66505 C -0.27448 -0.67292 -0.28659 -0.67639 -0.30078 -0.67801 C -0.32878 -0.69468 -0.36094 -0.68056 -0.39037 -0.67616 C -0.41211 -0.6632 -0.42669 -0.67824 -0.44349 -0.69468 C -0.44623 -0.69722 -0.44961 -0.69815 -0.45182 -0.70209 C -0.45547 -0.70857 -0.45821 -0.71088 -0.46328 -0.7132 C -0.46732 -0.72037 -0.4724 -0.72153 -0.47682 -0.72801 C -0.48099 -0.73426 -0.48451 -0.73704 -0.48932 -0.74283 C -0.49141 -0.74537 -0.4944 -0.74445 -0.49662 -0.74653 C -0.50313 -0.75301 -0.50612 -0.75625 -0.51328 -0.75949 C -0.51862 -0.76574 -0.52578 -0.76783 -0.53203 -0.7706 C -0.54219 -0.78264 -0.57383 -0.77778 -0.57787 -0.77801 C -0.58867 -0.78449 -0.57656 -0.77801 -0.60391 -0.77801 C -0.65287 -0.77801 -0.70182 -0.77917 -0.75078 -0.77986 C -0.76094 -0.78588 -0.76992 -0.79722 -0.77995 -0.80394 C -0.78334 -0.80625 -0.78568 -0.81134 -0.78932 -0.81134 " pathEditMode="relative" ptsTypes="fffffffffffffffffffffffffffffffffffffA">
                                      <p:cBhvr>
                                        <p:cTn id="25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0" y="0"/>
            <a:ext cx="4642089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072" y="1094554"/>
            <a:ext cx="1343299" cy="569885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7" y="348923"/>
            <a:ext cx="439607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人的发声和听声能力</a:t>
            </a:r>
          </a:p>
        </p:txBody>
      </p:sp>
      <p:sp>
        <p:nvSpPr>
          <p:cNvPr id="11" name="矩形 10"/>
          <p:cNvSpPr/>
          <p:nvPr/>
        </p:nvSpPr>
        <p:spPr>
          <a:xfrm>
            <a:off x="2087593" y="1066297"/>
            <a:ext cx="6366294" cy="19389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“牛羊骡马不进圈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老鼠搬家往外跑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.”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是中国民间预测地震的民谣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体现了中国劳动人民的智慧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为什么会这样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?</a:t>
            </a:r>
            <a:endParaRPr lang="zh-CN" altLang="en-US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95177" y="2978486"/>
            <a:ext cx="6825422" cy="186153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原来地震快发生时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会发出次声波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人类听不到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但是大多数动物的听觉范围比人广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能听得见次声波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次声波会让动物们很不舒服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所以会有异常反应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注意动物的异常反应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可以预测地震的到来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2595629" y="552797"/>
            <a:ext cx="3620222" cy="90024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19900" b="1">
                <a:solidFill>
                  <a:srgbClr val="5FCACB"/>
                </a:solidFill>
              </a:defRPr>
            </a:lvl1pPr>
          </a:lstStyle>
          <a:p>
            <a:r>
              <a:rPr lang="zh-CN" altLang="en-US" sz="5400" dirty="0" smtClean="0">
                <a:solidFill>
                  <a:schemeClr val="accent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第三章  声</a:t>
            </a:r>
            <a:endParaRPr lang="zh-CN" altLang="en-US" sz="5400" dirty="0">
              <a:solidFill>
                <a:schemeClr val="accent1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64" name="文本框 78"/>
          <p:cNvSpPr txBox="1"/>
          <p:nvPr/>
        </p:nvSpPr>
        <p:spPr>
          <a:xfrm>
            <a:off x="2463125" y="1845609"/>
            <a:ext cx="4631717" cy="5770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3300" dirty="0" smtClean="0">
                <a:solidFill>
                  <a:schemeClr val="accent1"/>
                </a:solidFill>
              </a:rPr>
              <a:t>第</a:t>
            </a:r>
            <a:r>
              <a:rPr lang="en-US" altLang="zh-CN" sz="3300" dirty="0" smtClean="0">
                <a:solidFill>
                  <a:schemeClr val="accent1"/>
                </a:solidFill>
              </a:rPr>
              <a:t>2</a:t>
            </a:r>
            <a:r>
              <a:rPr lang="zh-CN" altLang="en-US" sz="3300" dirty="0" smtClean="0">
                <a:solidFill>
                  <a:schemeClr val="accent1"/>
                </a:solidFill>
              </a:rPr>
              <a:t>节　乐音的三个特征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1839" y="3102759"/>
            <a:ext cx="4771653" cy="827958"/>
          </a:xfrm>
          <a:prstGeom prst="rect">
            <a:avLst/>
          </a:prstGeom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8457" y="3838045"/>
            <a:ext cx="8916747" cy="1354442"/>
          </a:xfrm>
          <a:prstGeom prst="rect">
            <a:avLst/>
          </a:prstGeom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59528" y="3294761"/>
            <a:ext cx="3559629" cy="1954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2381968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040" y="1091571"/>
            <a:ext cx="1357364" cy="575851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7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音调</a:t>
            </a:r>
          </a:p>
        </p:txBody>
      </p:sp>
      <p:sp>
        <p:nvSpPr>
          <p:cNvPr id="11" name="矩形 10"/>
          <p:cNvSpPr/>
          <p:nvPr/>
        </p:nvSpPr>
        <p:spPr>
          <a:xfrm>
            <a:off x="1628359" y="3410624"/>
            <a:ext cx="6083655" cy="5309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我们生活中常见的“唱歌跑调”指的是音调不准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2" name="wj156.jpg" descr="id:2147512270;FounderCES"/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93245" y="1681262"/>
            <a:ext cx="2255132" cy="14003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2381968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607" y="1091571"/>
            <a:ext cx="1316230" cy="575851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7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音调</a:t>
            </a:r>
          </a:p>
        </p:txBody>
      </p:sp>
      <p:sp>
        <p:nvSpPr>
          <p:cNvPr id="11" name="矩形 10"/>
          <p:cNvSpPr/>
          <p:nvPr/>
        </p:nvSpPr>
        <p:spPr>
          <a:xfrm>
            <a:off x="1645612" y="3255349"/>
            <a:ext cx="6083655" cy="145424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拿一张硬纸片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让它在木梳齿上划过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当慢划时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可以听到纸片发出“嚓嚓”声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低沉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当快划时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纸片发出声音的声调就会变高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声音尖细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3" name="wj157.jpg" descr="id:2147512284;FounderCES"/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36013" y="1408719"/>
            <a:ext cx="2215882" cy="18159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2381968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607" y="1091571"/>
            <a:ext cx="1316230" cy="575851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7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音调</a:t>
            </a:r>
          </a:p>
        </p:txBody>
      </p:sp>
      <p:sp>
        <p:nvSpPr>
          <p:cNvPr id="11" name="矩形 10"/>
          <p:cNvSpPr/>
          <p:nvPr/>
        </p:nvSpPr>
        <p:spPr>
          <a:xfrm>
            <a:off x="2311880" y="1150504"/>
            <a:ext cx="4571999" cy="5309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一些声音的频率表</a:t>
            </a:r>
          </a:p>
        </p:txBody>
      </p:sp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2648884" y="1687182"/>
          <a:ext cx="3443288" cy="3352800"/>
        </p:xfrm>
        <a:graphic>
          <a:graphicData uri="http://schemas.openxmlformats.org/drawingml/2006/table">
            <a:tbl>
              <a:tblPr/>
              <a:tblGrid>
                <a:gridCol w="1985963"/>
                <a:gridCol w="145732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声音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频率</a:t>
                      </a:r>
                      <a:r>
                        <a:rPr lang="en-US" altLang="en-US" sz="20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/Hz</a:t>
                      </a:r>
                      <a:endParaRPr lang="zh-CN" altLang="en-US" sz="200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人能听到的声音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en-US" sz="20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20~20000</a:t>
                      </a:r>
                      <a:endParaRPr lang="zh-CN" altLang="en-US" sz="200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人能发出的声音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en-US" sz="20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64~1300</a:t>
                      </a:r>
                      <a:endParaRPr lang="zh-CN" altLang="en-US" sz="200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人敏感的声音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en-US" sz="20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1000~3000</a:t>
                      </a:r>
                      <a:endParaRPr lang="zh-CN" altLang="en-US" sz="200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人最敏感的频率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en-US" sz="20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2000</a:t>
                      </a:r>
                      <a:endParaRPr lang="zh-CN" altLang="en-US" sz="200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钢琴上的最低音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en-US" sz="20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27.5</a:t>
                      </a:r>
                      <a:endParaRPr lang="zh-CN" altLang="en-US" sz="200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大提琴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en-US" sz="20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70~800</a:t>
                      </a:r>
                      <a:endParaRPr lang="zh-CN" altLang="en-US" sz="200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钢琴的中央</a:t>
                      </a:r>
                      <a:r>
                        <a:rPr lang="en-US" altLang="en-US" sz="20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</a:t>
                      </a:r>
                      <a:endParaRPr lang="zh-CN" altLang="en-US" sz="200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en-US" sz="20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261.6</a:t>
                      </a:r>
                      <a:endParaRPr lang="zh-CN" altLang="en-US" sz="200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钢琴上的最高音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en-US" sz="20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4096</a:t>
                      </a:r>
                      <a:endParaRPr lang="zh-CN" altLang="en-US" sz="200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长笛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en-US" sz="20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250~2500</a:t>
                      </a:r>
                      <a:endParaRPr lang="zh-CN" altLang="en-US" sz="200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狗的叫声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en-US" sz="200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450~1080</a:t>
                      </a:r>
                      <a:endParaRPr lang="zh-CN" altLang="en-US" sz="200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0" y="0"/>
            <a:ext cx="2295705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040" y="1091571"/>
            <a:ext cx="1357364" cy="575851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7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响度</a:t>
            </a:r>
          </a:p>
        </p:txBody>
      </p:sp>
      <p:sp>
        <p:nvSpPr>
          <p:cNvPr id="22" name="矩形 21"/>
          <p:cNvSpPr/>
          <p:nvPr/>
        </p:nvSpPr>
        <p:spPr>
          <a:xfrm>
            <a:off x="998076" y="2263525"/>
            <a:ext cx="4057003" cy="93987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医生用的听诊器是靠减少声音的分散增大声音的响度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2" name="wj163.jpg" descr="id:2147512356;FounderCES"/>
          <p:cNvPicPr/>
          <p:nvPr/>
        </p:nvPicPr>
        <p:blipFill>
          <a:blip r:embed="rId4"/>
          <a:stretch>
            <a:fillRect/>
          </a:stretch>
        </p:blipFill>
        <p:spPr>
          <a:xfrm>
            <a:off x="5516201" y="1863306"/>
            <a:ext cx="2272765" cy="15172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2278452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607" y="1091571"/>
            <a:ext cx="1316230" cy="575851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7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响度</a:t>
            </a:r>
          </a:p>
        </p:txBody>
      </p:sp>
      <p:sp>
        <p:nvSpPr>
          <p:cNvPr id="22" name="矩形 21"/>
          <p:cNvSpPr/>
          <p:nvPr/>
        </p:nvSpPr>
        <p:spPr>
          <a:xfrm>
            <a:off x="1222365" y="3402212"/>
            <a:ext cx="2849304" cy="145424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弦乐器包括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琵琶、古筝、二胡、扬琴等靠弦发声的乐器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1" name="wj164.jpg" descr="id:2147512370;FounderCES"/>
          <p:cNvPicPr/>
          <p:nvPr/>
        </p:nvPicPr>
        <p:blipFill>
          <a:blip r:embed="rId4"/>
          <a:stretch>
            <a:fillRect/>
          </a:stretch>
        </p:blipFill>
        <p:spPr>
          <a:xfrm>
            <a:off x="1529178" y="1696915"/>
            <a:ext cx="2249192" cy="1450981"/>
          </a:xfrm>
          <a:prstGeom prst="rect">
            <a:avLst/>
          </a:prstGeom>
        </p:spPr>
      </p:pic>
      <p:pic>
        <p:nvPicPr>
          <p:cNvPr id="13" name="wj165.jpg" descr="id:2147512377;FounderCES"/>
          <p:cNvPicPr/>
          <p:nvPr/>
        </p:nvPicPr>
        <p:blipFill>
          <a:blip r:embed="rId5"/>
          <a:stretch>
            <a:fillRect/>
          </a:stretch>
        </p:blipFill>
        <p:spPr>
          <a:xfrm>
            <a:off x="5359306" y="1696915"/>
            <a:ext cx="2249192" cy="1422303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5066869" y="3402212"/>
            <a:ext cx="2852180" cy="145424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管乐器包括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唢呐、笛子、箫、萨克斯等靠空气柱发声的乐器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2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5082" y="4016829"/>
            <a:ext cx="1126671" cy="1126671"/>
          </a:xfrm>
          <a:prstGeom prst="rect">
            <a:avLst/>
          </a:prstGeom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 cstate="print"/>
          <a:srcRect t="65517"/>
          <a:stretch>
            <a:fillRect/>
          </a:stretch>
        </p:blipFill>
        <p:spPr>
          <a:xfrm>
            <a:off x="3967844" y="4653643"/>
            <a:ext cx="1894113" cy="489857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1555432" y="1831683"/>
            <a:ext cx="5259437" cy="139987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有些声音听不到是因为声音“太小了”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即响度小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有些声音听不到是因为频率不在可闻声范围内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124" y="1083999"/>
            <a:ext cx="1143306" cy="485039"/>
          </a:xfrm>
          <a:prstGeom prst="rect">
            <a:avLst/>
          </a:prstGeom>
        </p:spPr>
      </p:pic>
      <p:grpSp>
        <p:nvGrpSpPr>
          <p:cNvPr id="2" name="组合 18"/>
          <p:cNvGrpSpPr/>
          <p:nvPr/>
        </p:nvGrpSpPr>
        <p:grpSpPr>
          <a:xfrm>
            <a:off x="253093" y="0"/>
            <a:ext cx="2024281" cy="818555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5606"/>
              <a:ext cx="5751109" cy="6858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0175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2570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/>
          <p:nvPr/>
        </p:nvSpPr>
        <p:spPr>
          <a:xfrm>
            <a:off x="307017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响度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0" y="0"/>
            <a:ext cx="4366043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040" y="1091571"/>
            <a:ext cx="1357364" cy="575851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7" y="348923"/>
            <a:ext cx="4049827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音调和响度的辨析</a:t>
            </a:r>
          </a:p>
        </p:txBody>
      </p:sp>
      <p:sp>
        <p:nvSpPr>
          <p:cNvPr id="22" name="矩形 21"/>
          <p:cNvSpPr/>
          <p:nvPr/>
        </p:nvSpPr>
        <p:spPr>
          <a:xfrm>
            <a:off x="791041" y="1935721"/>
            <a:ext cx="4591841" cy="237757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如图所示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,“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曾侯乙编钟”是我国迄今发现的气势最宏伟的一套大型编钟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是战国早期文物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编钟属于打击乐器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每个钟的音调不同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用大小不同的力敲击同一个钟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声音的响度不同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1" name="b25.jpg" descr="id:2147510409;FounderCES"/>
          <p:cNvPicPr/>
          <p:nvPr/>
        </p:nvPicPr>
        <p:blipFill>
          <a:blip r:embed="rId4"/>
          <a:stretch>
            <a:fillRect/>
          </a:stretch>
        </p:blipFill>
        <p:spPr>
          <a:xfrm>
            <a:off x="5451895" y="1900368"/>
            <a:ext cx="2518913" cy="20183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2226692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544" y="1093057"/>
            <a:ext cx="1350356" cy="572879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8343" y="3990228"/>
            <a:ext cx="971550" cy="97155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7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音色</a:t>
            </a:r>
          </a:p>
        </p:txBody>
      </p:sp>
      <p:sp>
        <p:nvSpPr>
          <p:cNvPr id="22" name="矩形 21"/>
          <p:cNvSpPr/>
          <p:nvPr/>
        </p:nvSpPr>
        <p:spPr>
          <a:xfrm>
            <a:off x="1759788" y="1048644"/>
            <a:ext cx="6452559" cy="69249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小兔子们依靠什么判断大灰狼不是外婆呢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?</a:t>
            </a:r>
          </a:p>
        </p:txBody>
      </p:sp>
      <p:pic>
        <p:nvPicPr>
          <p:cNvPr id="10" name="wj168.jpg" descr="id:2147510480;FounderCES"/>
          <p:cNvPicPr/>
          <p:nvPr/>
        </p:nvPicPr>
        <p:blipFill>
          <a:blip r:embed="rId4"/>
          <a:stretch>
            <a:fillRect/>
          </a:stretch>
        </p:blipFill>
        <p:spPr>
          <a:xfrm>
            <a:off x="5510431" y="2020563"/>
            <a:ext cx="2391365" cy="1893664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1010441" y="2449727"/>
            <a:ext cx="3975627" cy="93987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大灰狼虽然模仿外婆说话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但是它的音色与外婆不同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2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2595629" y="552797"/>
            <a:ext cx="3620222" cy="90024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19900" b="1">
                <a:solidFill>
                  <a:srgbClr val="5FCACB"/>
                </a:solidFill>
              </a:defRPr>
            </a:lvl1pPr>
          </a:lstStyle>
          <a:p>
            <a:r>
              <a:rPr lang="zh-CN" altLang="en-US" sz="5400" dirty="0" smtClean="0">
                <a:solidFill>
                  <a:schemeClr val="accent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第三章  声</a:t>
            </a:r>
            <a:endParaRPr lang="zh-CN" altLang="en-US" sz="5400" dirty="0">
              <a:solidFill>
                <a:schemeClr val="accent1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64" name="文本框 78"/>
          <p:cNvSpPr txBox="1"/>
          <p:nvPr/>
        </p:nvSpPr>
        <p:spPr>
          <a:xfrm>
            <a:off x="2463125" y="1845609"/>
            <a:ext cx="3785332" cy="5770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3300" dirty="0" smtClean="0">
                <a:solidFill>
                  <a:schemeClr val="accent1"/>
                </a:solidFill>
              </a:rPr>
              <a:t>第</a:t>
            </a:r>
            <a:r>
              <a:rPr lang="en-US" altLang="zh-CN" sz="3300" dirty="0" smtClean="0">
                <a:solidFill>
                  <a:schemeClr val="accent1"/>
                </a:solidFill>
              </a:rPr>
              <a:t>1</a:t>
            </a:r>
            <a:r>
              <a:rPr lang="zh-CN" altLang="en-US" sz="3300" dirty="0" smtClean="0">
                <a:solidFill>
                  <a:schemeClr val="accent1"/>
                </a:solidFill>
              </a:rPr>
              <a:t>节　认识声现象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1839" y="3102759"/>
            <a:ext cx="4771653" cy="827958"/>
          </a:xfrm>
          <a:prstGeom prst="rect">
            <a:avLst/>
          </a:prstGeom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8457" y="3838045"/>
            <a:ext cx="8916747" cy="1354442"/>
          </a:xfrm>
          <a:prstGeom prst="rect">
            <a:avLst/>
          </a:prstGeom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59528" y="3294761"/>
            <a:ext cx="3559629" cy="1954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5082" y="4016829"/>
            <a:ext cx="1126671" cy="1126671"/>
          </a:xfrm>
          <a:prstGeom prst="rect">
            <a:avLst/>
          </a:prstGeom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 cstate="print"/>
          <a:srcRect t="65517"/>
          <a:stretch>
            <a:fillRect/>
          </a:stretch>
        </p:blipFill>
        <p:spPr>
          <a:xfrm>
            <a:off x="3967844" y="4653643"/>
            <a:ext cx="1894113" cy="489857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1555432" y="1831683"/>
            <a:ext cx="5259437" cy="186153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波形的“高度”代表响度的高低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波形的疏密程度表示音调的高低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越密集音调越高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波形的形状表示音色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一般乐音是规则的形状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噪音是杂乱无章的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124" y="1082757"/>
            <a:ext cx="1143306" cy="487523"/>
          </a:xfrm>
          <a:prstGeom prst="rect">
            <a:avLst/>
          </a:prstGeom>
        </p:spPr>
      </p:pic>
      <p:grpSp>
        <p:nvGrpSpPr>
          <p:cNvPr id="19" name="组合 18"/>
          <p:cNvGrpSpPr/>
          <p:nvPr/>
        </p:nvGrpSpPr>
        <p:grpSpPr>
          <a:xfrm>
            <a:off x="253094" y="0"/>
            <a:ext cx="2386590" cy="818555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5606"/>
              <a:ext cx="5751109" cy="6858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0175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2570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/>
          <p:nvPr/>
        </p:nvSpPr>
        <p:spPr>
          <a:xfrm>
            <a:off x="307017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音色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2595629" y="552797"/>
            <a:ext cx="3620222" cy="90024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19900" b="1">
                <a:solidFill>
                  <a:srgbClr val="5FCACB"/>
                </a:solidFill>
              </a:defRPr>
            </a:lvl1pPr>
          </a:lstStyle>
          <a:p>
            <a:r>
              <a:rPr lang="zh-CN" altLang="en-US" sz="5400" dirty="0" smtClean="0">
                <a:solidFill>
                  <a:schemeClr val="accent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第三章  声</a:t>
            </a:r>
            <a:endParaRPr lang="zh-CN" altLang="en-US" sz="5400" dirty="0">
              <a:solidFill>
                <a:schemeClr val="accent1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64" name="文本框 78"/>
          <p:cNvSpPr txBox="1"/>
          <p:nvPr/>
        </p:nvSpPr>
        <p:spPr>
          <a:xfrm>
            <a:off x="3015221" y="1845609"/>
            <a:ext cx="2938946" cy="5770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3300" dirty="0" smtClean="0">
                <a:solidFill>
                  <a:schemeClr val="accent1"/>
                </a:solidFill>
              </a:rPr>
              <a:t>第</a:t>
            </a:r>
            <a:r>
              <a:rPr lang="en-US" altLang="zh-CN" sz="3300" dirty="0" smtClean="0">
                <a:solidFill>
                  <a:schemeClr val="accent1"/>
                </a:solidFill>
              </a:rPr>
              <a:t>3</a:t>
            </a:r>
            <a:r>
              <a:rPr lang="zh-CN" altLang="en-US" sz="3300" dirty="0" smtClean="0">
                <a:solidFill>
                  <a:schemeClr val="accent1"/>
                </a:solidFill>
              </a:rPr>
              <a:t>节　噪　声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1839" y="3102759"/>
            <a:ext cx="4771653" cy="827958"/>
          </a:xfrm>
          <a:prstGeom prst="rect">
            <a:avLst/>
          </a:prstGeom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8457" y="3838045"/>
            <a:ext cx="8916747" cy="1354442"/>
          </a:xfrm>
          <a:prstGeom prst="rect">
            <a:avLst/>
          </a:prstGeom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59528" y="3294761"/>
            <a:ext cx="3559629" cy="1954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5082" y="4016829"/>
            <a:ext cx="1126671" cy="1126671"/>
          </a:xfrm>
          <a:prstGeom prst="rect">
            <a:avLst/>
          </a:prstGeom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 cstate="print"/>
          <a:srcRect t="65517"/>
          <a:stretch>
            <a:fillRect/>
          </a:stretch>
        </p:blipFill>
        <p:spPr>
          <a:xfrm>
            <a:off x="3967844" y="4653643"/>
            <a:ext cx="1894113" cy="489857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1676202" y="2401026"/>
            <a:ext cx="5259437" cy="93820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从物理学角度看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噪声的波形无规则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乐音的波形很规律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124" y="1083999"/>
            <a:ext cx="1143306" cy="485039"/>
          </a:xfrm>
          <a:prstGeom prst="rect">
            <a:avLst/>
          </a:prstGeom>
        </p:spPr>
      </p:pic>
      <p:grpSp>
        <p:nvGrpSpPr>
          <p:cNvPr id="2" name="组合 18"/>
          <p:cNvGrpSpPr/>
          <p:nvPr/>
        </p:nvGrpSpPr>
        <p:grpSpPr>
          <a:xfrm>
            <a:off x="253094" y="0"/>
            <a:ext cx="3577034" cy="818555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5606"/>
              <a:ext cx="5751109" cy="6858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0175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2570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/>
          <p:nvPr/>
        </p:nvSpPr>
        <p:spPr>
          <a:xfrm>
            <a:off x="307017" y="348923"/>
            <a:ext cx="3357329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噪声及其来源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5082" y="4016829"/>
            <a:ext cx="1126671" cy="1126671"/>
          </a:xfrm>
          <a:prstGeom prst="rect">
            <a:avLst/>
          </a:prstGeom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 cstate="print"/>
          <a:srcRect t="65517"/>
          <a:stretch>
            <a:fillRect/>
          </a:stretch>
        </p:blipFill>
        <p:spPr>
          <a:xfrm>
            <a:off x="3967844" y="4653643"/>
            <a:ext cx="1894113" cy="489857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1676202" y="2245749"/>
            <a:ext cx="5259437" cy="139987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从环保角度理解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有时乐音也会变成噪声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不想听到的、在不合适的时间听到的声音都是噪声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注意区分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124" y="1083999"/>
            <a:ext cx="1143306" cy="485039"/>
          </a:xfrm>
          <a:prstGeom prst="rect">
            <a:avLst/>
          </a:prstGeom>
        </p:spPr>
      </p:pic>
      <p:grpSp>
        <p:nvGrpSpPr>
          <p:cNvPr id="2" name="组合 18"/>
          <p:cNvGrpSpPr/>
          <p:nvPr/>
        </p:nvGrpSpPr>
        <p:grpSpPr>
          <a:xfrm>
            <a:off x="253094" y="0"/>
            <a:ext cx="3577034" cy="818555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5606"/>
              <a:ext cx="5751109" cy="6858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0175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2570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/>
          <p:nvPr/>
        </p:nvSpPr>
        <p:spPr>
          <a:xfrm>
            <a:off x="307017" y="348923"/>
            <a:ext cx="3357329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噪声及其来源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5082" y="4016829"/>
            <a:ext cx="1126671" cy="1126671"/>
          </a:xfrm>
          <a:prstGeom prst="rect">
            <a:avLst/>
          </a:prstGeom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 cstate="print"/>
          <a:srcRect t="65517"/>
          <a:stretch>
            <a:fillRect/>
          </a:stretch>
        </p:blipFill>
        <p:spPr>
          <a:xfrm>
            <a:off x="3967844" y="4653643"/>
            <a:ext cx="1894113" cy="489857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1676202" y="2245749"/>
            <a:ext cx="5259437" cy="139987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声音强弱的等级是以人能听到的声音为标准划分的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,0 dB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是人能听到的最微弱的声音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不要理解成听不到的声音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124" y="1083999"/>
            <a:ext cx="1143306" cy="485039"/>
          </a:xfrm>
          <a:prstGeom prst="rect">
            <a:avLst/>
          </a:prstGeom>
        </p:spPr>
      </p:pic>
      <p:grpSp>
        <p:nvGrpSpPr>
          <p:cNvPr id="2" name="组合 18"/>
          <p:cNvGrpSpPr/>
          <p:nvPr/>
        </p:nvGrpSpPr>
        <p:grpSpPr>
          <a:xfrm>
            <a:off x="253093" y="0"/>
            <a:ext cx="4629457" cy="818555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5606"/>
              <a:ext cx="5751109" cy="6858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0175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2570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/>
          <p:nvPr/>
        </p:nvSpPr>
        <p:spPr>
          <a:xfrm>
            <a:off x="307017" y="348923"/>
            <a:ext cx="439607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噪声的大小及其危害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3227357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25" y="1094554"/>
            <a:ext cx="1302593" cy="569885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8343" y="3990228"/>
            <a:ext cx="971550" cy="97155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8" y="348923"/>
            <a:ext cx="3011081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噪声的防治</a:t>
            </a:r>
          </a:p>
        </p:txBody>
      </p:sp>
      <p:sp>
        <p:nvSpPr>
          <p:cNvPr id="22" name="矩形 21"/>
          <p:cNvSpPr/>
          <p:nvPr/>
        </p:nvSpPr>
        <p:spPr>
          <a:xfrm>
            <a:off x="950410" y="1945791"/>
            <a:ext cx="4259944" cy="191590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一般道路上或交警手中会有噪声监测仪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图上的数字表示此时的噪声大小为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51.1 dB,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它可以显示实时的噪声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但是不能起到控制噪声的作用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1" name="wj189.jpg" descr="id:2147512901;FounderCES"/>
          <p:cNvPicPr/>
          <p:nvPr/>
        </p:nvPicPr>
        <p:blipFill>
          <a:blip r:embed="rId4"/>
          <a:stretch>
            <a:fillRect/>
          </a:stretch>
        </p:blipFill>
        <p:spPr>
          <a:xfrm>
            <a:off x="5552229" y="2074282"/>
            <a:ext cx="1780224" cy="15783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30720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544" y="1093057"/>
            <a:ext cx="1350356" cy="572878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8343" y="3990228"/>
            <a:ext cx="971550" cy="97155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7" y="348923"/>
            <a:ext cx="2664832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控制噪声</a:t>
            </a:r>
          </a:p>
        </p:txBody>
      </p:sp>
      <p:sp>
        <p:nvSpPr>
          <p:cNvPr id="11" name="矩形 10"/>
          <p:cNvSpPr/>
          <p:nvPr/>
        </p:nvSpPr>
        <p:spPr>
          <a:xfrm>
            <a:off x="3554082" y="3536655"/>
            <a:ext cx="2570672" cy="5309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防止噪声入耳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2" name="wj192.jpg" descr="id:2147512930;FounderCES"/>
          <p:cNvPicPr/>
          <p:nvPr/>
        </p:nvPicPr>
        <p:blipFill>
          <a:blip r:embed="rId4"/>
          <a:stretch>
            <a:fillRect/>
          </a:stretch>
        </p:blipFill>
        <p:spPr>
          <a:xfrm>
            <a:off x="3164046" y="1411700"/>
            <a:ext cx="2684663" cy="17953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2" y="0"/>
            <a:ext cx="30720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984" y="1093057"/>
            <a:ext cx="1343475" cy="572878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8343" y="3990228"/>
            <a:ext cx="971550" cy="97155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7" y="348923"/>
            <a:ext cx="2664832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控制噪声</a:t>
            </a:r>
          </a:p>
        </p:txBody>
      </p:sp>
      <p:sp>
        <p:nvSpPr>
          <p:cNvPr id="11" name="矩形 10"/>
          <p:cNvSpPr/>
          <p:nvPr/>
        </p:nvSpPr>
        <p:spPr>
          <a:xfrm>
            <a:off x="1621766" y="1932142"/>
            <a:ext cx="5365629" cy="191590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控制噪声的传播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隔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吸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消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隔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把噪声与接收者隔开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比如隔声罩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吸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比如利用多孔材料制作屏障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消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利用吸声材料制作消声器等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2595629" y="552797"/>
            <a:ext cx="3620222" cy="900246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19900" b="1">
                <a:solidFill>
                  <a:srgbClr val="5FCACB"/>
                </a:solidFill>
              </a:defRPr>
            </a:lvl1pPr>
          </a:lstStyle>
          <a:p>
            <a:r>
              <a:rPr lang="zh-CN" altLang="en-US" sz="5400" dirty="0" smtClean="0">
                <a:solidFill>
                  <a:schemeClr val="accent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第三章  声</a:t>
            </a:r>
            <a:endParaRPr lang="zh-CN" altLang="en-US" sz="5400" dirty="0">
              <a:solidFill>
                <a:schemeClr val="accent1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64" name="文本框 78"/>
          <p:cNvSpPr txBox="1"/>
          <p:nvPr/>
        </p:nvSpPr>
        <p:spPr>
          <a:xfrm>
            <a:off x="2569757" y="1845609"/>
            <a:ext cx="4208524" cy="5770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3300" dirty="0" smtClean="0">
                <a:solidFill>
                  <a:schemeClr val="accent1"/>
                </a:solidFill>
              </a:rPr>
              <a:t>第</a:t>
            </a:r>
            <a:r>
              <a:rPr lang="en-US" altLang="zh-CN" sz="3300" dirty="0" smtClean="0">
                <a:solidFill>
                  <a:schemeClr val="accent1"/>
                </a:solidFill>
              </a:rPr>
              <a:t>4</a:t>
            </a:r>
            <a:r>
              <a:rPr lang="zh-CN" altLang="en-US" sz="3300" dirty="0" smtClean="0">
                <a:solidFill>
                  <a:schemeClr val="accent1"/>
                </a:solidFill>
              </a:rPr>
              <a:t>节　声与现代科技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1839" y="3102759"/>
            <a:ext cx="4771653" cy="827958"/>
          </a:xfrm>
          <a:prstGeom prst="rect">
            <a:avLst/>
          </a:prstGeom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8457" y="3838045"/>
            <a:ext cx="8916747" cy="1354442"/>
          </a:xfrm>
          <a:prstGeom prst="rect">
            <a:avLst/>
          </a:prstGeom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59528" y="3294761"/>
            <a:ext cx="3559629" cy="1954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3710436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25" y="1103189"/>
            <a:ext cx="1302593" cy="552615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8343" y="3990228"/>
            <a:ext cx="971550" cy="97155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8" y="348923"/>
            <a:ext cx="3357329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奇异的声现象</a:t>
            </a:r>
          </a:p>
        </p:txBody>
      </p:sp>
      <p:sp>
        <p:nvSpPr>
          <p:cNvPr id="22" name="矩形 21"/>
          <p:cNvSpPr/>
          <p:nvPr/>
        </p:nvSpPr>
        <p:spPr>
          <a:xfrm>
            <a:off x="3260783" y="3343271"/>
            <a:ext cx="2337659" cy="5309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蝙蝠回声定位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1" name="wj197.jpg" descr="id:2147513195;FounderCES"/>
          <p:cNvPicPr/>
          <p:nvPr/>
        </p:nvPicPr>
        <p:blipFill>
          <a:blip r:embed="rId4"/>
          <a:stretch>
            <a:fillRect/>
          </a:stretch>
        </p:blipFill>
        <p:spPr>
          <a:xfrm>
            <a:off x="2972825" y="1699939"/>
            <a:ext cx="2099506" cy="13523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9"/>
          <p:cNvGrpSpPr/>
          <p:nvPr/>
        </p:nvGrpSpPr>
        <p:grpSpPr>
          <a:xfrm>
            <a:off x="171452" y="0"/>
            <a:ext cx="2256955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040" y="1094553"/>
            <a:ext cx="1357364" cy="569886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7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声源</a:t>
            </a:r>
          </a:p>
        </p:txBody>
      </p:sp>
      <p:sp>
        <p:nvSpPr>
          <p:cNvPr id="23" name="矩形 22"/>
          <p:cNvSpPr/>
          <p:nvPr/>
        </p:nvSpPr>
        <p:spPr>
          <a:xfrm>
            <a:off x="1731622" y="3426224"/>
            <a:ext cx="6528745" cy="47654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中国古典乐器笛子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演奏时依靠空气柱振动发声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1" name="hb109.jpg" descr="id:2147509816;FounderCES"/>
          <p:cNvPicPr/>
          <p:nvPr/>
        </p:nvPicPr>
        <p:blipFill>
          <a:blip r:embed="rId4"/>
          <a:stretch>
            <a:fillRect/>
          </a:stretch>
        </p:blipFill>
        <p:spPr>
          <a:xfrm>
            <a:off x="3088231" y="1289250"/>
            <a:ext cx="2173882" cy="20004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3710436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25" y="1094554"/>
            <a:ext cx="1302593" cy="569885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8343" y="3990228"/>
            <a:ext cx="971550" cy="97155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8" y="348923"/>
            <a:ext cx="3357329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奇异的声现象</a:t>
            </a:r>
          </a:p>
        </p:txBody>
      </p:sp>
      <p:sp>
        <p:nvSpPr>
          <p:cNvPr id="22" name="矩形 21"/>
          <p:cNvSpPr/>
          <p:nvPr/>
        </p:nvSpPr>
        <p:spPr>
          <a:xfrm>
            <a:off x="1604511" y="1997550"/>
            <a:ext cx="5400138" cy="237757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蝙蝠发出超声波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这些超声波碰到障碍物或昆虫时会反射回来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根据回声到来的方向和时间确定目标的位置和距离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这种方式叫做回声定位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根据回声定位原理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科学家们发明了声呐、超声导盲仪、倒车雷达等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3710436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25" y="1103189"/>
            <a:ext cx="1302593" cy="552615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8343" y="3990228"/>
            <a:ext cx="971550" cy="97155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8" y="348923"/>
            <a:ext cx="3357329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奇异的声现象</a:t>
            </a:r>
          </a:p>
        </p:txBody>
      </p:sp>
      <p:sp>
        <p:nvSpPr>
          <p:cNvPr id="22" name="矩形 21"/>
          <p:cNvSpPr/>
          <p:nvPr/>
        </p:nvSpPr>
        <p:spPr>
          <a:xfrm>
            <a:off x="1138688" y="3481293"/>
            <a:ext cx="6728604" cy="99257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当列队的士兵通过河上大桥时桥身会突然发生断裂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因为共振能将大桥震垮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所以军队过桥的时候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不会齐步走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2" name="wj199.jpg" descr="id:2147513216;FounderCES"/>
          <p:cNvPicPr/>
          <p:nvPr/>
        </p:nvPicPr>
        <p:blipFill>
          <a:blip r:embed="rId4"/>
          <a:stretch>
            <a:fillRect/>
          </a:stretch>
        </p:blipFill>
        <p:spPr>
          <a:xfrm>
            <a:off x="2722764" y="1625401"/>
            <a:ext cx="2504843" cy="16886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5"/>
          <p:cNvGrpSpPr/>
          <p:nvPr/>
        </p:nvGrpSpPr>
        <p:grpSpPr>
          <a:xfrm>
            <a:off x="253093" y="0"/>
            <a:ext cx="3697805" cy="818555"/>
            <a:chOff x="337457" y="0"/>
            <a:chExt cx="5206093" cy="1091406"/>
          </a:xfrm>
        </p:grpSpPr>
        <p:sp>
          <p:nvSpPr>
            <p:cNvPr id="13" name="圆角矩形 12"/>
            <p:cNvSpPr/>
            <p:nvPr/>
          </p:nvSpPr>
          <p:spPr>
            <a:xfrm>
              <a:off x="337457" y="405606"/>
              <a:ext cx="5206093" cy="6858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4" name="直接连接符 13"/>
            <p:cNvCxnSpPr/>
            <p:nvPr/>
          </p:nvCxnSpPr>
          <p:spPr>
            <a:xfrm rot="5400000">
              <a:off x="710175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rot="5400000">
              <a:off x="4750620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r="50000" b="51064"/>
          <a:stretch>
            <a:fillRect/>
          </a:stretch>
        </p:blipFill>
        <p:spPr>
          <a:xfrm>
            <a:off x="7992835" y="4016829"/>
            <a:ext cx="1151165" cy="1126671"/>
          </a:xfrm>
          <a:prstGeom prst="rect">
            <a:avLst/>
          </a:prstGeom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 cstate="print"/>
          <a:srcRect t="65517"/>
          <a:stretch>
            <a:fillRect/>
          </a:stretch>
        </p:blipFill>
        <p:spPr>
          <a:xfrm>
            <a:off x="3967844" y="4653643"/>
            <a:ext cx="1894113" cy="489857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1915065" y="972679"/>
            <a:ext cx="1500996" cy="61908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类比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</a:p>
        </p:txBody>
      </p:sp>
      <p:sp>
        <p:nvSpPr>
          <p:cNvPr id="12" name="矩形 11"/>
          <p:cNvSpPr/>
          <p:nvPr/>
        </p:nvSpPr>
        <p:spPr>
          <a:xfrm>
            <a:off x="392742" y="348923"/>
            <a:ext cx="3357329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奇异的声现象</a:t>
            </a:r>
          </a:p>
        </p:txBody>
      </p:sp>
      <p:pic>
        <p:nvPicPr>
          <p:cNvPr id="17" name="图片 16" descr="图片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337" y="1056300"/>
            <a:ext cx="1149312" cy="490084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>
            <a:off x="1431985" y="2062670"/>
            <a:ext cx="6130186" cy="145424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水波可以传递能量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将一块石头扔进水中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一圈一圈的水波向四周散去 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水波把振动传向远方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水波具有能量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声波的能量传播和水波类似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声波也具有能量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5"/>
          <p:cNvGrpSpPr/>
          <p:nvPr/>
        </p:nvGrpSpPr>
        <p:grpSpPr>
          <a:xfrm>
            <a:off x="253093" y="0"/>
            <a:ext cx="3974133" cy="818555"/>
            <a:chOff x="337457" y="0"/>
            <a:chExt cx="5206093" cy="1091406"/>
          </a:xfrm>
        </p:grpSpPr>
        <p:sp>
          <p:nvSpPr>
            <p:cNvPr id="13" name="圆角矩形 12"/>
            <p:cNvSpPr/>
            <p:nvPr/>
          </p:nvSpPr>
          <p:spPr>
            <a:xfrm>
              <a:off x="337457" y="405606"/>
              <a:ext cx="5206093" cy="6858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4" name="直接连接符 13"/>
            <p:cNvCxnSpPr/>
            <p:nvPr/>
          </p:nvCxnSpPr>
          <p:spPr>
            <a:xfrm rot="5400000">
              <a:off x="710175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rot="5400000">
              <a:off x="4750620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r="50000" b="51064"/>
          <a:stretch>
            <a:fillRect/>
          </a:stretch>
        </p:blipFill>
        <p:spPr>
          <a:xfrm>
            <a:off x="7992835" y="4016829"/>
            <a:ext cx="1151165" cy="1126671"/>
          </a:xfrm>
          <a:prstGeom prst="rect">
            <a:avLst/>
          </a:prstGeom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 cstate="print"/>
          <a:srcRect t="65517"/>
          <a:stretch>
            <a:fillRect/>
          </a:stretch>
        </p:blipFill>
        <p:spPr>
          <a:xfrm>
            <a:off x="3967844" y="4653643"/>
            <a:ext cx="1894113" cy="489857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1023308" y="2163887"/>
            <a:ext cx="6602442" cy="99257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超声波多用于医疗、军事、探测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次声波多用自然灾害检测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次声波对人体有害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sp>
        <p:nvSpPr>
          <p:cNvPr id="12" name="矩形 11"/>
          <p:cNvSpPr/>
          <p:nvPr/>
        </p:nvSpPr>
        <p:spPr>
          <a:xfrm>
            <a:off x="392742" y="348923"/>
            <a:ext cx="3703578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超声是个多面手</a:t>
            </a:r>
          </a:p>
        </p:txBody>
      </p:sp>
      <p:pic>
        <p:nvPicPr>
          <p:cNvPr id="17" name="图片 16" descr="图片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398" y="1055029"/>
            <a:ext cx="1161192" cy="4926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253093" y="0"/>
            <a:ext cx="3973850" cy="818555"/>
            <a:chOff x="337457" y="0"/>
            <a:chExt cx="5206093" cy="1091406"/>
          </a:xfrm>
        </p:grpSpPr>
        <p:sp>
          <p:nvSpPr>
            <p:cNvPr id="13" name="圆角矩形 12"/>
            <p:cNvSpPr/>
            <p:nvPr/>
          </p:nvSpPr>
          <p:spPr>
            <a:xfrm>
              <a:off x="337457" y="405606"/>
              <a:ext cx="5206093" cy="6858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4" name="直接连接符 13"/>
            <p:cNvCxnSpPr/>
            <p:nvPr/>
          </p:nvCxnSpPr>
          <p:spPr>
            <a:xfrm rot="5400000">
              <a:off x="710175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rot="5400000">
              <a:off x="4750620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r="50000" b="51064"/>
          <a:stretch>
            <a:fillRect/>
          </a:stretch>
        </p:blipFill>
        <p:spPr>
          <a:xfrm>
            <a:off x="7992835" y="4016829"/>
            <a:ext cx="1151165" cy="1126671"/>
          </a:xfrm>
          <a:prstGeom prst="rect">
            <a:avLst/>
          </a:prstGeom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 cstate="print"/>
          <a:srcRect t="65517"/>
          <a:stretch>
            <a:fillRect/>
          </a:stretch>
        </p:blipFill>
        <p:spPr>
          <a:xfrm>
            <a:off x="3967844" y="4653643"/>
            <a:ext cx="1894113" cy="489857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690112" y="3309761"/>
            <a:ext cx="1897811" cy="5309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超声波洗牙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sp>
        <p:nvSpPr>
          <p:cNvPr id="12" name="矩形 11"/>
          <p:cNvSpPr/>
          <p:nvPr/>
        </p:nvSpPr>
        <p:spPr>
          <a:xfrm>
            <a:off x="392742" y="348923"/>
            <a:ext cx="3703578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超声是个多面手</a:t>
            </a:r>
          </a:p>
        </p:txBody>
      </p:sp>
      <p:pic>
        <p:nvPicPr>
          <p:cNvPr id="17" name="图片 16" descr="图片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398" y="1057581"/>
            <a:ext cx="1161192" cy="487523"/>
          </a:xfrm>
          <a:prstGeom prst="rect">
            <a:avLst/>
          </a:prstGeom>
        </p:spPr>
      </p:pic>
      <p:pic>
        <p:nvPicPr>
          <p:cNvPr id="19" name="wj204.jpg" descr="id:2147513280;FounderCES"/>
          <p:cNvPicPr/>
          <p:nvPr/>
        </p:nvPicPr>
        <p:blipFill>
          <a:blip r:embed="rId5"/>
          <a:stretch>
            <a:fillRect/>
          </a:stretch>
        </p:blipFill>
        <p:spPr>
          <a:xfrm>
            <a:off x="673414" y="1855775"/>
            <a:ext cx="1517696" cy="1187205"/>
          </a:xfrm>
          <a:prstGeom prst="rect">
            <a:avLst/>
          </a:prstGeom>
        </p:spPr>
      </p:pic>
      <p:pic>
        <p:nvPicPr>
          <p:cNvPr id="21" name="wj205.jpg" descr="id:2147513287;FounderCES"/>
          <p:cNvPicPr/>
          <p:nvPr/>
        </p:nvPicPr>
        <p:blipFill>
          <a:blip r:embed="rId6"/>
          <a:stretch>
            <a:fillRect/>
          </a:stretch>
        </p:blipFill>
        <p:spPr>
          <a:xfrm>
            <a:off x="3255055" y="1851110"/>
            <a:ext cx="1889650" cy="1218303"/>
          </a:xfrm>
          <a:prstGeom prst="rect">
            <a:avLst/>
          </a:prstGeom>
        </p:spPr>
      </p:pic>
      <p:pic>
        <p:nvPicPr>
          <p:cNvPr id="22" name="wj206.jpg" descr="id:2147513294;FounderCES"/>
          <p:cNvPicPr/>
          <p:nvPr/>
        </p:nvPicPr>
        <p:blipFill>
          <a:blip r:embed="rId7"/>
          <a:stretch>
            <a:fillRect/>
          </a:stretch>
        </p:blipFill>
        <p:spPr>
          <a:xfrm>
            <a:off x="6090802" y="1870386"/>
            <a:ext cx="1517696" cy="1166473"/>
          </a:xfrm>
          <a:prstGeom prst="rect">
            <a:avLst/>
          </a:prstGeom>
        </p:spPr>
      </p:pic>
      <p:sp>
        <p:nvSpPr>
          <p:cNvPr id="23" name="矩形 22"/>
          <p:cNvSpPr/>
          <p:nvPr/>
        </p:nvSpPr>
        <p:spPr>
          <a:xfrm>
            <a:off x="3309668" y="3309761"/>
            <a:ext cx="2156604" cy="47820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超声波清洗眼镜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sp>
        <p:nvSpPr>
          <p:cNvPr id="25" name="矩形 24"/>
          <p:cNvSpPr/>
          <p:nvPr/>
        </p:nvSpPr>
        <p:spPr>
          <a:xfrm>
            <a:off x="5946476" y="3309761"/>
            <a:ext cx="2156604" cy="93820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强烈的声音可以震碎玻璃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23" grpId="0"/>
      <p:bldP spid="2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5"/>
          <p:cNvGrpSpPr/>
          <p:nvPr/>
        </p:nvGrpSpPr>
        <p:grpSpPr>
          <a:xfrm>
            <a:off x="253093" y="0"/>
            <a:ext cx="3214726" cy="818555"/>
            <a:chOff x="337457" y="0"/>
            <a:chExt cx="5206093" cy="1091406"/>
          </a:xfrm>
        </p:grpSpPr>
        <p:sp>
          <p:nvSpPr>
            <p:cNvPr id="13" name="圆角矩形 12"/>
            <p:cNvSpPr/>
            <p:nvPr/>
          </p:nvSpPr>
          <p:spPr>
            <a:xfrm>
              <a:off x="337457" y="405606"/>
              <a:ext cx="5206093" cy="6858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4" name="直接连接符 13"/>
            <p:cNvCxnSpPr/>
            <p:nvPr/>
          </p:nvCxnSpPr>
          <p:spPr>
            <a:xfrm rot="5400000">
              <a:off x="710175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rot="5400000">
              <a:off x="4750620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r="50000" b="51064"/>
          <a:stretch>
            <a:fillRect/>
          </a:stretch>
        </p:blipFill>
        <p:spPr>
          <a:xfrm>
            <a:off x="7992835" y="4016829"/>
            <a:ext cx="1151165" cy="1126671"/>
          </a:xfrm>
          <a:prstGeom prst="rect">
            <a:avLst/>
          </a:prstGeom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 cstate="print"/>
          <a:srcRect t="65517"/>
          <a:stretch>
            <a:fillRect/>
          </a:stretch>
        </p:blipFill>
        <p:spPr>
          <a:xfrm>
            <a:off x="3967844" y="4653643"/>
            <a:ext cx="1894113" cy="489857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500337" y="1549971"/>
            <a:ext cx="5572666" cy="297773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次声波武器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是指能发射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 Hz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以下的次声波的大功率武器装置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声波是机械纵波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它可以在固体、液体和气体中传播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人们日常可以听到的声音是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20~20000 Hz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频率范围内的声波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低于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 Hz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的就是次声波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次声波之所以会被用作军事武器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在于次声波和人体器官固有频率相近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会产生共振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次声波与人体器官的共振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会导致器官变形、移位、甚至破裂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从而达到杀伤目的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sp>
        <p:nvSpPr>
          <p:cNvPr id="12" name="矩形 11"/>
          <p:cNvSpPr/>
          <p:nvPr/>
        </p:nvSpPr>
        <p:spPr>
          <a:xfrm>
            <a:off x="392742" y="348923"/>
            <a:ext cx="3011081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次声本领大</a:t>
            </a:r>
          </a:p>
        </p:txBody>
      </p:sp>
      <p:pic>
        <p:nvPicPr>
          <p:cNvPr id="17" name="图片 16" descr="图片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398" y="1057581"/>
            <a:ext cx="1161192" cy="487523"/>
          </a:xfrm>
          <a:prstGeom prst="rect">
            <a:avLst/>
          </a:prstGeom>
        </p:spPr>
      </p:pic>
      <p:pic>
        <p:nvPicPr>
          <p:cNvPr id="16" name="wj208.jpg" descr="id:2147513316;FounderCES"/>
          <p:cNvPicPr/>
          <p:nvPr/>
        </p:nvPicPr>
        <p:blipFill>
          <a:blip r:embed="rId5"/>
          <a:stretch>
            <a:fillRect/>
          </a:stretch>
        </p:blipFill>
        <p:spPr>
          <a:xfrm>
            <a:off x="6193580" y="1586036"/>
            <a:ext cx="2260308" cy="25496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5"/>
          <p:cNvGrpSpPr/>
          <p:nvPr/>
        </p:nvGrpSpPr>
        <p:grpSpPr>
          <a:xfrm>
            <a:off x="253093" y="0"/>
            <a:ext cx="3214726" cy="818555"/>
            <a:chOff x="337457" y="0"/>
            <a:chExt cx="5206093" cy="1091406"/>
          </a:xfrm>
        </p:grpSpPr>
        <p:sp>
          <p:nvSpPr>
            <p:cNvPr id="13" name="圆角矩形 12"/>
            <p:cNvSpPr/>
            <p:nvPr/>
          </p:nvSpPr>
          <p:spPr>
            <a:xfrm>
              <a:off x="337457" y="405606"/>
              <a:ext cx="5206093" cy="6858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4" name="直接连接符 13"/>
            <p:cNvCxnSpPr/>
            <p:nvPr/>
          </p:nvCxnSpPr>
          <p:spPr>
            <a:xfrm rot="5400000">
              <a:off x="710175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rot="5400000">
              <a:off x="4750620" y="208756"/>
              <a:ext cx="419100" cy="1588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0" name="图片 19" descr="画笔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r="50000" b="51064"/>
          <a:stretch>
            <a:fillRect/>
          </a:stretch>
        </p:blipFill>
        <p:spPr>
          <a:xfrm>
            <a:off x="7992835" y="4016829"/>
            <a:ext cx="1151165" cy="1126671"/>
          </a:xfrm>
          <a:prstGeom prst="rect">
            <a:avLst/>
          </a:prstGeom>
        </p:spPr>
      </p:pic>
      <p:pic>
        <p:nvPicPr>
          <p:cNvPr id="24" name="图片 23" descr="下方素材.png"/>
          <p:cNvPicPr>
            <a:picLocks noChangeAspect="1"/>
          </p:cNvPicPr>
          <p:nvPr/>
        </p:nvPicPr>
        <p:blipFill>
          <a:blip r:embed="rId3" cstate="print"/>
          <a:srcRect t="65517"/>
          <a:stretch>
            <a:fillRect/>
          </a:stretch>
        </p:blipFill>
        <p:spPr>
          <a:xfrm>
            <a:off x="3967844" y="4653643"/>
            <a:ext cx="1894113" cy="489857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1017922" y="2619647"/>
            <a:ext cx="3674848" cy="4847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声识别技术可以用于安全领域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sp>
        <p:nvSpPr>
          <p:cNvPr id="12" name="矩形 11"/>
          <p:cNvSpPr/>
          <p:nvPr/>
        </p:nvSpPr>
        <p:spPr>
          <a:xfrm>
            <a:off x="392742" y="348923"/>
            <a:ext cx="3011081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声识别技术</a:t>
            </a:r>
          </a:p>
        </p:txBody>
      </p:sp>
      <p:pic>
        <p:nvPicPr>
          <p:cNvPr id="17" name="图片 16" descr="图片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398" y="1057581"/>
            <a:ext cx="1161192" cy="487523"/>
          </a:xfrm>
          <a:prstGeom prst="rect">
            <a:avLst/>
          </a:prstGeom>
        </p:spPr>
      </p:pic>
      <p:pic>
        <p:nvPicPr>
          <p:cNvPr id="18" name="wj211.jpg" descr="id:2147513359;FounderCES"/>
          <p:cNvPicPr/>
          <p:nvPr/>
        </p:nvPicPr>
        <p:blipFill>
          <a:blip r:embed="rId5"/>
          <a:stretch>
            <a:fillRect/>
          </a:stretch>
        </p:blipFill>
        <p:spPr>
          <a:xfrm>
            <a:off x="5268892" y="2341934"/>
            <a:ext cx="2253342" cy="12487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文本框 78"/>
          <p:cNvSpPr txBox="1"/>
          <p:nvPr/>
        </p:nvSpPr>
        <p:spPr>
          <a:xfrm>
            <a:off x="3711968" y="2078424"/>
            <a:ext cx="2123477" cy="655252"/>
          </a:xfrm>
          <a:prstGeom prst="rect">
            <a:avLst/>
          </a:prstGeom>
          <a:noFill/>
        </p:spPr>
        <p:txBody>
          <a:bodyPr wrap="none" lIns="68580" tIns="34290" rIns="68580" bIns="34290" rtlCol="0">
            <a:prstTxWarp prst="textArchUp">
              <a:avLst/>
            </a:prstTxWarp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5400" dirty="0" smtClean="0">
                <a:solidFill>
                  <a:schemeClr val="accent5"/>
                </a:solidFill>
              </a:rPr>
              <a:t>谢    谢</a:t>
            </a:r>
            <a:endParaRPr lang="zh-CN" altLang="en-US" sz="5400" dirty="0">
              <a:solidFill>
                <a:schemeClr val="accent5"/>
              </a:solidFill>
            </a:endParaRPr>
          </a:p>
        </p:txBody>
      </p:sp>
      <p:pic>
        <p:nvPicPr>
          <p:cNvPr id="44" name="Picture 4" descr="cloud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05475" y="123144"/>
            <a:ext cx="3228975" cy="611433"/>
          </a:xfrm>
          <a:prstGeom prst="rect">
            <a:avLst/>
          </a:prstGeom>
        </p:spPr>
      </p:pic>
      <p:pic>
        <p:nvPicPr>
          <p:cNvPr id="45" name="Picture 3" descr="fiel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" y="4076700"/>
            <a:ext cx="9183278" cy="1066800"/>
          </a:xfrm>
          <a:prstGeom prst="rect">
            <a:avLst/>
          </a:prstGeom>
        </p:spPr>
      </p:pic>
      <p:pic>
        <p:nvPicPr>
          <p:cNvPr id="47" name="Picture 4" descr="cloud_ballo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796518" y="5143500"/>
            <a:ext cx="842657" cy="689895"/>
          </a:xfrm>
          <a:prstGeom prst="rect">
            <a:avLst/>
          </a:prstGeom>
        </p:spPr>
      </p:pic>
      <p:pic>
        <p:nvPicPr>
          <p:cNvPr id="48" name="Picture 4" descr="cloud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850" y="513669"/>
            <a:ext cx="5134350" cy="972232"/>
          </a:xfrm>
          <a:prstGeom prst="rect">
            <a:avLst/>
          </a:prstGeom>
        </p:spPr>
      </p:pic>
      <p:pic>
        <p:nvPicPr>
          <p:cNvPr id="49" name="Picture 10" descr="together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654378" y="3448050"/>
            <a:ext cx="4251379" cy="1200150"/>
          </a:xfrm>
          <a:prstGeom prst="rect">
            <a:avLst/>
          </a:prstGeom>
        </p:spPr>
      </p:pic>
      <p:pic>
        <p:nvPicPr>
          <p:cNvPr id="50" name="Picture 2" descr="C:\Users\Administrator\Desktop\兔子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76925" y="4352925"/>
            <a:ext cx="800100" cy="79057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84 -0.24838 C 0.03346 -0.25232 0.02799 -0.25787 0.02213 -0.2625 C 0.01888 -0.26505 0.01549 -0.26597 0.01237 -0.26783 C 0.0112 -0.26852 0.01041 -0.27084 0.00937 -0.27153 C 0.0082 -0.27222 -0.00065 -0.27477 -0.00143 -0.275 C -0.00834 -0.27732 -0.01393 -0.28079 -0.0211 -0.28195 C -0.02539 -0.28403 -0.02956 -0.28634 -0.03386 -0.28912 C -0.03711 -0.29097 -0.03867 -0.29005 -0.04167 -0.29259 C -0.04714 -0.29746 -0.05222 -0.30232 -0.05834 -0.30486 C -0.05925 -0.30602 -0.06016 -0.30764 -0.0612 -0.30857 C -0.06224 -0.30949 -0.06328 -0.30949 -0.06419 -0.31019 C -0.07031 -0.31644 -0.07513 -0.32384 -0.0819 -0.32801 C -0.08477 -0.3331 -0.08776 -0.33843 -0.09076 -0.34375 C -0.09232 -0.34676 -0.09479 -0.34699 -0.09662 -0.34908 C -0.09948 -0.35695 -0.10456 -0.36343 -0.10834 -0.37037 C -0.11406 -0.38056 -0.11979 -0.39074 -0.125 -0.40209 C -0.13268 -0.41829 -0.13607 -0.44236 -0.13972 -0.46204 C -0.14063 -0.47315 -0.14219 -0.4831 -0.14362 -0.49375 C -0.14388 -0.51945 -0.14102 -0.57824 -0.14753 -0.61389 C -0.15026 -0.65695 -0.14948 -0.69468 -0.16029 -0.7338 C -0.16224 -0.74028 -0.1638 -0.74954 -0.16628 -0.75509 C -0.17318 -0.7713 -0.16966 -0.76088 -0.175 -0.76921 C -0.17865 -0.77431 -0.18229 -0.78241 -0.18685 -0.78496 C -0.19935 -0.79259 -0.21068 -0.79584 -0.22409 -0.79746 C -0.25052 -0.8132 -0.28073 -0.79977 -0.30847 -0.7956 C -0.32891 -0.78334 -0.34271 -0.79769 -0.35847 -0.8132 C -0.36107 -0.81574 -0.36432 -0.81644 -0.36641 -0.82037 C -0.36979 -0.82639 -0.3724 -0.82871 -0.37709 -0.83079 C -0.38099 -0.83773 -0.38568 -0.83889 -0.38985 -0.84491 C -0.39375 -0.85093 -0.39714 -0.85371 -0.40169 -0.85903 C -0.40365 -0.86158 -0.40638 -0.86065 -0.40847 -0.86273 C -0.41472 -0.86875 -0.41745 -0.87199 -0.42422 -0.875 C -0.4293 -0.88102 -0.43594 -0.88287 -0.44193 -0.88565 C -0.45143 -0.89699 -0.48125 -0.89236 -0.48503 -0.89259 C -0.49518 -0.89884 -0.48386 -0.89259 -0.50951 -0.89259 C -0.55573 -0.89259 -0.60182 -0.89375 -0.64792 -0.89445 C -0.65742 -0.90023 -0.66589 -0.91088 -0.67539 -0.91736 C -0.67852 -0.91968 -0.68073 -0.92431 -0.68412 -0.92431 " pathEditMode="relative" rAng="0" ptsTypes="fffffffffffffffffffffffffffffffffffffA">
                                      <p:cBhvr>
                                        <p:cTn id="2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00" y="-33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04 0.01759 C -0.05638 0.01134 -0.05586 0.00416 -0.05938 -0.00463 C -0.06029 -0.00671 -0.06159 -0.0081 -0.0625 -0.01019 C -0.06706 -0.0206 -0.06836 -0.03033 -0.075 -0.03611 C -0.08464 -0.03033 -0.09271 -0.02685 -0.1 -0.01389 C -0.10195 -0.00324 -0.10039 0.00926 -0.10313 0.01944 C -0.10404 0.02291 -0.10938 0.02315 -0.10938 0.02338 C -0.11498 0.02199 -0.1207 0.02222 -0.12604 0.01944 C -0.12722 0.01875 -0.12761 0.01597 -0.12813 0.01389 C -0.13307 -0.00671 -0.12266 0.02407 -0.13333 -0.00463 C -0.13477 -0.00857 -0.13503 -0.01366 -0.13646 -0.01759 C -0.13867 -0.02338 -0.14154 -0.02847 -0.14375 -0.03426 C -0.1444 -0.03611 -0.14466 -0.03912 -0.14583 -0.03982 C -0.15013 -0.04236 -0.14805 -0.04051 -0.15208 -0.04537 C -0.16315 -0.04468 -0.17435 -0.04584 -0.18542 -0.04352 C -0.18672 -0.04329 -0.18724 -0.04005 -0.1875 -0.03796 C -0.18841 -0.02871 -0.18737 -0.01921 -0.18854 -0.01019 C -0.18906 -0.00579 -0.19128 -0.00278 -0.19271 0.00092 C -0.1957 0.00879 -0.19623 0.01643 -0.2 0.02315 C -0.20169 0.03241 -0.20534 0.0368 -0.21042 0.03981 C -0.21862 0.03773 -0.22214 0.03704 -0.22917 0.0287 C -0.23125 0.02616 -0.23542 0.02129 -0.23542 0.02153 C -0.23685 0.01759 -0.23815 0.01389 -0.23958 0.01018 C -0.24505 -0.00417 -0.24219 -0.02477 -0.25104 -0.03611 C -0.25404 -0.03982 -0.25599 -0.04028 -0.25938 -0.04167 C -0.26914 -0.04097 -0.27891 -0.04213 -0.28854 -0.03982 C -0.29219 -0.03889 -0.2918 -0.03056 -0.29271 -0.02685 C -0.29518 -0.0169 -0.29857 -0.01412 -0.30208 -0.00463 C -0.30352 -0.00093 -0.3043 0.0037 -0.30625 0.00648 C -0.31133 0.01342 -0.31693 0.01597 -0.32292 0.01944 C -0.32852 0.02268 -0.33281 0.03079 -0.33854 0.03426 C -0.34037 0.03403 -0.34974 0.0331 -0.35313 0.03055 C -0.35625 0.02824 -0.35768 0.025 -0.36146 0.025 " pathEditMode="relative" rAng="0" ptsTypes="ffffffffffffffffffffffffffffffffA">
                                      <p:cBhvr>
                                        <p:cTn id="3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0" y="-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2399221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493" y="1094553"/>
            <a:ext cx="1336458" cy="569886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7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声源</a:t>
            </a:r>
          </a:p>
        </p:txBody>
      </p:sp>
      <p:sp>
        <p:nvSpPr>
          <p:cNvPr id="23" name="矩形 22"/>
          <p:cNvSpPr/>
          <p:nvPr/>
        </p:nvSpPr>
        <p:spPr>
          <a:xfrm>
            <a:off x="972498" y="1822286"/>
            <a:ext cx="6528745" cy="186320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物理实验中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将不可见、不易见的现象转换成可见、易见的现象的方法叫做转换法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比如在鼓面撒纸屑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将不易观察的鼓面振动转换为容易观察的纸屑的振动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初中物理实验多用此方法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3106587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040" y="1091571"/>
            <a:ext cx="1357364" cy="575851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7" y="348923"/>
            <a:ext cx="2664832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声的传播</a:t>
            </a:r>
          </a:p>
        </p:txBody>
      </p:sp>
      <p:sp>
        <p:nvSpPr>
          <p:cNvPr id="11" name="矩形 10"/>
          <p:cNvSpPr/>
          <p:nvPr/>
        </p:nvSpPr>
        <p:spPr>
          <a:xfrm>
            <a:off x="2715289" y="3755680"/>
            <a:ext cx="5065738" cy="47654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将声波与水波作类比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2" name="wj138.jpg" descr="id:2147511768;FounderCES"/>
          <p:cNvPicPr/>
          <p:nvPr/>
        </p:nvPicPr>
        <p:blipFill>
          <a:blip r:embed="rId4"/>
          <a:stretch>
            <a:fillRect/>
          </a:stretch>
        </p:blipFill>
        <p:spPr>
          <a:xfrm>
            <a:off x="2246978" y="2065649"/>
            <a:ext cx="1767268" cy="1240640"/>
          </a:xfrm>
          <a:prstGeom prst="rect">
            <a:avLst/>
          </a:prstGeom>
        </p:spPr>
      </p:pic>
      <p:pic>
        <p:nvPicPr>
          <p:cNvPr id="13" name="wj139.jpg" descr="id:2147511775;FounderCES"/>
          <p:cNvPicPr/>
          <p:nvPr/>
        </p:nvPicPr>
        <p:blipFill>
          <a:blip r:embed="rId5"/>
          <a:stretch>
            <a:fillRect/>
          </a:stretch>
        </p:blipFill>
        <p:spPr>
          <a:xfrm>
            <a:off x="4367634" y="1788601"/>
            <a:ext cx="1774373" cy="16313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3158345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071" y="1094553"/>
            <a:ext cx="1343301" cy="569886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7" y="348923"/>
            <a:ext cx="2664832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声的传播</a:t>
            </a:r>
          </a:p>
        </p:txBody>
      </p:sp>
      <p:sp>
        <p:nvSpPr>
          <p:cNvPr id="12" name="矩形 11"/>
          <p:cNvSpPr/>
          <p:nvPr/>
        </p:nvSpPr>
        <p:spPr>
          <a:xfrm>
            <a:off x="1692557" y="1132297"/>
            <a:ext cx="6416273" cy="318548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大家喜欢看科幻电影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在电影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星球大战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中有这样一个场景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神鹰号飞船在太空将来犯的天狼号击中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神鹰号宇航员听到一声巨响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见天狼号被炸毁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得意的笑了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细心的你能发现电影中的科学错误吗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2916806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071" y="1094553"/>
            <a:ext cx="1343301" cy="569886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7" y="348923"/>
            <a:ext cx="2664832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声的传播</a:t>
            </a:r>
          </a:p>
        </p:txBody>
      </p:sp>
      <p:sp>
        <p:nvSpPr>
          <p:cNvPr id="24" name="矩形 23"/>
          <p:cNvSpPr/>
          <p:nvPr/>
        </p:nvSpPr>
        <p:spPr>
          <a:xfrm>
            <a:off x="961270" y="1769519"/>
            <a:ext cx="6854262" cy="139987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在太空中没有空气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是真空环境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因为声音的传播是需要介质的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不能在真空中传播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所以天狼号爆炸发出的声音根本无法传到神鹰号上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1" y="0"/>
            <a:ext cx="367593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24" y="1094553"/>
            <a:ext cx="1302595" cy="569886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8343" y="3990228"/>
            <a:ext cx="971550" cy="97155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7" y="348923"/>
            <a:ext cx="3357329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声传播的速度</a:t>
            </a:r>
          </a:p>
        </p:txBody>
      </p:sp>
      <p:sp>
        <p:nvSpPr>
          <p:cNvPr id="22" name="矩形 21"/>
          <p:cNvSpPr/>
          <p:nvPr/>
        </p:nvSpPr>
        <p:spPr>
          <a:xfrm>
            <a:off x="588102" y="1963045"/>
            <a:ext cx="5967974" cy="191590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2018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中国自主研制的新一代隐身战斗机歼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-20,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开始列装空军作战部队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它的最大速度接近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马赫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我国国防力量进一步增强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马赫是表示速度的量词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一马赫即一倍音速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速度大约相当于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340.3 m/s.</a:t>
            </a:r>
          </a:p>
        </p:txBody>
      </p:sp>
      <p:pic>
        <p:nvPicPr>
          <p:cNvPr id="10" name="wj143.jpg" descr="id:2147511847;FounderCES"/>
          <p:cNvPicPr/>
          <p:nvPr/>
        </p:nvPicPr>
        <p:blipFill>
          <a:blip r:embed="rId4"/>
          <a:stretch>
            <a:fillRect/>
          </a:stretch>
        </p:blipFill>
        <p:spPr>
          <a:xfrm>
            <a:off x="6735382" y="1897811"/>
            <a:ext cx="1838526" cy="13037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0" y="0"/>
            <a:ext cx="4728353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24" y="1103188"/>
            <a:ext cx="1302595" cy="552616"/>
          </a:xfrm>
          <a:prstGeom prst="rect">
            <a:avLst/>
          </a:prstGeom>
        </p:spPr>
      </p:pic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8343" y="3990228"/>
            <a:ext cx="971550" cy="97155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07017" y="348923"/>
            <a:ext cx="439607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人的发声和听声能力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66823" y="1495782"/>
            <a:ext cx="4589882" cy="2752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主题">
  <a:themeElements>
    <a:clrScheme name="自定义 3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26C4A"/>
      </a:accent1>
      <a:accent2>
        <a:srgbClr val="5FCACB"/>
      </a:accent2>
      <a:accent3>
        <a:srgbClr val="A0BF0D"/>
      </a:accent3>
      <a:accent4>
        <a:srgbClr val="FDB900"/>
      </a:accent4>
      <a:accent5>
        <a:srgbClr val="319095"/>
      </a:accent5>
      <a:accent6>
        <a:srgbClr val="F5841C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1292</Words>
  <Application>Microsoft Office PowerPoint</Application>
  <PresentationFormat>全屏显示(16:9)</PresentationFormat>
  <Paragraphs>110</Paragraphs>
  <Slides>37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37</vt:i4>
      </vt:variant>
    </vt:vector>
  </HeadingPairs>
  <TitlesOfParts>
    <vt:vector size="38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User</cp:lastModifiedBy>
  <cp:revision>1</cp:revision>
  <dcterms:created xsi:type="dcterms:W3CDTF">2019-08-20T01:55:35Z</dcterms:created>
  <dcterms:modified xsi:type="dcterms:W3CDTF">2020-02-25T01:17:57Z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2052-11.1.0.8907</vt:lpwstr>
  </property>
</Properties>
</file>