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30"/>
  </p:handoutMasterIdLst>
  <p:sldIdLst>
    <p:sldId id="468" r:id="rId3"/>
    <p:sldId id="256" r:id="rId4"/>
    <p:sldId id="522" r:id="rId6"/>
    <p:sldId id="469" r:id="rId7"/>
    <p:sldId id="523" r:id="rId8"/>
    <p:sldId id="501" r:id="rId9"/>
    <p:sldId id="524" r:id="rId10"/>
    <p:sldId id="525" r:id="rId11"/>
    <p:sldId id="526" r:id="rId12"/>
    <p:sldId id="527" r:id="rId13"/>
    <p:sldId id="528" r:id="rId14"/>
    <p:sldId id="530" r:id="rId15"/>
    <p:sldId id="485" r:id="rId16"/>
    <p:sldId id="532" r:id="rId17"/>
    <p:sldId id="531" r:id="rId18"/>
    <p:sldId id="533" r:id="rId19"/>
    <p:sldId id="534" r:id="rId20"/>
    <p:sldId id="535" r:id="rId21"/>
    <p:sldId id="536" r:id="rId22"/>
    <p:sldId id="537" r:id="rId23"/>
    <p:sldId id="486" r:id="rId24"/>
    <p:sldId id="538" r:id="rId25"/>
    <p:sldId id="539" r:id="rId26"/>
    <p:sldId id="540" r:id="rId27"/>
    <p:sldId id="541" r:id="rId28"/>
    <p:sldId id="542" r:id="rId29"/>
  </p:sldIdLst>
  <p:sldSz cx="12190730" cy="6858000"/>
  <p:notesSz cx="6858000" cy="9144000"/>
  <p:custDataLst>
    <p:tags r:id="rId3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1D5"/>
    <a:srgbClr val="411DD5"/>
    <a:srgbClr val="ED7D31"/>
    <a:srgbClr val="DD8F40"/>
    <a:srgbClr val="FFC410"/>
    <a:srgbClr val="FFF401"/>
    <a:srgbClr val="C4551D"/>
    <a:srgbClr val="FACF00"/>
    <a:srgbClr val="F8C300"/>
    <a:srgbClr val="EF9B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434"/>
  </p:normalViewPr>
  <p:slideViewPr>
    <p:cSldViewPr showGuides="1">
      <p:cViewPr varScale="1">
        <p:scale>
          <a:sx n="74" d="100"/>
          <a:sy n="74" d="100"/>
        </p:scale>
        <p:origin x="-540" y="-102"/>
      </p:cViewPr>
      <p:guideLst>
        <p:guide orient="horz" pos="2312"/>
        <p:guide pos="381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4" Type="http://schemas.openxmlformats.org/officeDocument/2006/relationships/tags" Target="tags/tag93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BFCF405C-F018-4744-BF3A-61A57E5979B3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A480B1C5-A637-4865-8298-C5DA39476C11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056C4B4A-9E40-4340-885D-8BFCE69C445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229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29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1140987F-6F2F-40F3-A410-499DD921CA4B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image" Target="../media/image1.jpeg"/><Relationship Id="rId2" Type="http://schemas.openxmlformats.org/officeDocument/2006/relationships/tags" Target="../tags/tag61.xml"/><Relationship Id="rId12" Type="http://schemas.openxmlformats.org/officeDocument/2006/relationships/tags" Target="../tags/tag70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0" Type="http://schemas.openxmlformats.org/officeDocument/2006/relationships/tags" Target="../tags/tag24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tiff"/><Relationship Id="rId5" Type="http://schemas.openxmlformats.org/officeDocument/2006/relationships/image" Target="../media/image2.png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1219072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0" y="5637213"/>
            <a:ext cx="1219073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5"/>
            </p:custDataLst>
          </p:nvPr>
        </p:nvSpPr>
        <p:spPr>
          <a:xfrm rot="5400000" flipV="1">
            <a:off x="4186595" y="-1146968"/>
            <a:ext cx="3817539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6"/>
            </p:custDataLst>
          </p:nvPr>
        </p:nvSpPr>
        <p:spPr>
          <a:xfrm>
            <a:off x="0" y="3621088"/>
            <a:ext cx="1219073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7"/>
            </p:custDataLst>
          </p:nvPr>
        </p:nvSpPr>
        <p:spPr>
          <a:xfrm flipH="1">
            <a:off x="0" y="3048000"/>
            <a:ext cx="1219073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6666805" y="4614350"/>
            <a:ext cx="5435034" cy="1053581"/>
          </a:xfrm>
          <a:noFill/>
        </p:spPr>
        <p:txBody>
          <a:bodyPr anchor="b">
            <a:normAutofit/>
          </a:bodyPr>
          <a:lstStyle>
            <a:lvl1pPr algn="r">
              <a:defRPr sz="4800" b="1">
                <a:solidFill>
                  <a:srgbClr val="000000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9"/>
            </p:custDataLst>
          </p:nvPr>
        </p:nvSpPr>
        <p:spPr>
          <a:xfrm>
            <a:off x="6666805" y="5739996"/>
            <a:ext cx="5435034" cy="504000"/>
          </a:xfrm>
          <a:noFill/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rgbClr val="00000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2FFEC-5704-4A3E-837E-93B721BC27B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669860" y="952508"/>
            <a:ext cx="10851107" cy="538890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EBB0C-5A13-436A-8D2C-3DC1B1265DA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1219072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0" y="5637213"/>
            <a:ext cx="1219073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5"/>
            </p:custDataLst>
          </p:nvPr>
        </p:nvSpPr>
        <p:spPr>
          <a:xfrm rot="5400000" flipV="1">
            <a:off x="4186595" y="-1146968"/>
            <a:ext cx="3817539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6"/>
            </p:custDataLst>
          </p:nvPr>
        </p:nvSpPr>
        <p:spPr>
          <a:xfrm>
            <a:off x="0" y="3621088"/>
            <a:ext cx="1219073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7"/>
            </p:custDataLst>
          </p:nvPr>
        </p:nvSpPr>
        <p:spPr>
          <a:xfrm flipH="1">
            <a:off x="0" y="3044825"/>
            <a:ext cx="1219073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7428726" y="4290060"/>
            <a:ext cx="4425489" cy="1175385"/>
          </a:xfrm>
        </p:spPr>
        <p:txBody>
          <a:bodyPr rIns="25400" rtlCol="0" anchor="b">
            <a:no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6600" b="1" i="0" u="none" strike="noStrike" kern="1200" cap="none" spc="60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编辑标题</a:t>
            </a:r>
            <a:endParaRPr noProof="1">
              <a:sym typeface="+mn-ea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4" hasCustomPrompt="1"/>
            <p:custDataLst>
              <p:tags r:id="rId9"/>
            </p:custDataLst>
          </p:nvPr>
        </p:nvSpPr>
        <p:spPr>
          <a:xfrm>
            <a:off x="7428725" y="5540698"/>
            <a:ext cx="4425349" cy="691347"/>
          </a:xfrm>
        </p:spPr>
        <p:txBody>
          <a:bodyPr>
            <a:normAutofit/>
          </a:bodyPr>
          <a:lstStyle>
            <a:lvl1pPr marL="0" indent="0" algn="r">
              <a:buNone/>
              <a:defRPr sz="3200">
                <a:solidFill>
                  <a:srgbClr val="2747BE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15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6"/>
            <p:custDataLst>
              <p:tags r:id="rId1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7"/>
            <p:custDataLst>
              <p:tags r:id="rId1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38A87-77AC-48C7-9F0B-A360E0E0700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12" y="443234"/>
            <a:ext cx="10851107" cy="441964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12" y="952508"/>
            <a:ext cx="10851107" cy="5388907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EF436-D7EA-4EF9-B5EE-0F0508D008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3879850"/>
            <a:ext cx="4992168" cy="2978150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00" tIns="60949" rIns="121900" bIns="60949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00"/>
          </a:p>
        </p:txBody>
      </p:sp>
      <p:sp>
        <p:nvSpPr>
          <p:cNvPr id="6" name="Freeform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830218" y="4400550"/>
            <a:ext cx="9360512" cy="245745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00" tIns="60949" rIns="121900" bIns="60949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00"/>
          </a:p>
        </p:txBody>
      </p:sp>
      <p:sp>
        <p:nvSpPr>
          <p:cNvPr id="7" name="直接连接符 11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1920675" y="2790825"/>
            <a:ext cx="5219156" cy="1588"/>
          </a:xfrm>
          <a:prstGeom prst="line">
            <a:avLst/>
          </a:prstGeom>
          <a:noFill/>
          <a:ln w="635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900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675560" y="3503613"/>
            <a:ext cx="5464271" cy="1058408"/>
          </a:xfrm>
        </p:spPr>
        <p:txBody>
          <a:bodyPr rIns="63500">
            <a:noAutofit/>
          </a:bodyPr>
          <a:lstStyle>
            <a:lvl1pPr algn="r">
              <a:defRPr sz="4800" u="none" strike="noStrike" kern="1200" cap="none" spc="300" normalizeH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1675560" y="2856230"/>
            <a:ext cx="5464271" cy="586804"/>
          </a:xfrm>
        </p:spPr>
        <p:txBody>
          <a:bodyPr tIns="38100" rIns="76200" bIns="38100" anchor="ctr">
            <a:noAutofit/>
          </a:bodyPr>
          <a:lstStyle>
            <a:lvl1pPr marL="0" indent="0" algn="r" eaLnBrk="1" fontAlgn="base" latinLnBrk="0" hangingPunct="1">
              <a:buNone/>
              <a:defRPr kumimoji="0" lang="zh-CN" altLang="en-US" sz="3200" b="0" i="0" u="none" strike="noStrike" kern="1200" cap="none" spc="150" normalizeH="0" baseline="0" noProof="1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1675600" y="2383625"/>
            <a:ext cx="5464231" cy="356400"/>
          </a:xfrm>
        </p:spPr>
        <p:txBody>
          <a:bodyPr anchor="b"/>
          <a:lstStyle>
            <a:lvl1pPr marL="0" indent="0" algn="r">
              <a:buNone/>
              <a:defRPr>
                <a:solidFill>
                  <a:srgbClr val="000000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6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7DC10-9F80-47CA-9BB0-03FC4730FA4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12" y="443234"/>
            <a:ext cx="1085110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860" y="952508"/>
            <a:ext cx="5282692" cy="5388907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227" y="952508"/>
            <a:ext cx="528269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EE2AC-368D-4ED2-A387-F07EC13D610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12" y="443234"/>
            <a:ext cx="1085110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860" y="952508"/>
            <a:ext cx="5282692" cy="381003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855" y="1406525"/>
            <a:ext cx="5282650" cy="4934752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235100" y="952508"/>
            <a:ext cx="5282692" cy="381003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100" y="1406525"/>
            <a:ext cx="5282692" cy="4934752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27451-B61D-4EBD-9E20-9C423E26C6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B12C0-236C-47D9-B21E-53704C811C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1EB70-7901-479E-AC6D-39092085774B}" type="slidenum">
              <a:rPr lang="zh-CN" altLang="en-US"/>
            </a:fld>
            <a:endParaRPr lang="zh-CN" altLang="en-US"/>
          </a:p>
        </p:txBody>
      </p:sp>
      <p:pic>
        <p:nvPicPr>
          <p:cNvPr id="2051" name="图片 4" descr="哈哈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12150" y="-47625"/>
            <a:ext cx="3489325" cy="1179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面对面logo4（四色）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27965" y="260350"/>
            <a:ext cx="1691640" cy="56388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60" y="443234"/>
            <a:ext cx="1085110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860" y="952508"/>
            <a:ext cx="5282692" cy="5388907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lang="zh-CN" altLang="en-US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275" y="952508"/>
            <a:ext cx="5282692" cy="5388907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445A4-C0BB-452B-A7F3-D7AA9591C7E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0034" y="952508"/>
            <a:ext cx="950885" cy="5388907"/>
          </a:xfrm>
        </p:spPr>
        <p:txBody>
          <a:bodyPr vert="eaVert" rtlCol="0" anchor="ctr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855" y="952500"/>
            <a:ext cx="9827077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E868F-D697-40DF-890C-3E7AE3034B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7" Type="http://schemas.openxmlformats.org/officeDocument/2006/relationships/theme" Target="../theme/theme1.xml"/><Relationship Id="rId46" Type="http://schemas.openxmlformats.org/officeDocument/2006/relationships/tags" Target="../tags/tag76.xml"/><Relationship Id="rId45" Type="http://schemas.openxmlformats.org/officeDocument/2006/relationships/tags" Target="../tags/tag75.xml"/><Relationship Id="rId44" Type="http://schemas.openxmlformats.org/officeDocument/2006/relationships/tags" Target="../tags/tag74.xml"/><Relationship Id="rId43" Type="http://schemas.openxmlformats.org/officeDocument/2006/relationships/tags" Target="../tags/tag73.xml"/><Relationship Id="rId42" Type="http://schemas.openxmlformats.org/officeDocument/2006/relationships/tags" Target="../tags/tag72.xml"/><Relationship Id="rId41" Type="http://schemas.openxmlformats.org/officeDocument/2006/relationships/tags" Target="../tags/tag7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41"/>
            </p:custDataLst>
          </p:nvPr>
        </p:nvSpPr>
        <p:spPr bwMode="auto">
          <a:xfrm>
            <a:off x="669855" y="442913"/>
            <a:ext cx="1085102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t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42"/>
            </p:custDataLst>
          </p:nvPr>
        </p:nvSpPr>
        <p:spPr bwMode="auto">
          <a:xfrm>
            <a:off x="669855" y="952500"/>
            <a:ext cx="10851020" cy="538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43"/>
            </p:custDataLst>
          </p:nvPr>
        </p:nvSpPr>
        <p:spPr>
          <a:xfrm>
            <a:off x="879383" y="6350000"/>
            <a:ext cx="270005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4"/>
            </p:custDataLst>
          </p:nvPr>
        </p:nvSpPr>
        <p:spPr>
          <a:xfrm>
            <a:off x="4115959" y="6350000"/>
            <a:ext cx="395881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5"/>
            </p:custDataLst>
          </p:nvPr>
        </p:nvSpPr>
        <p:spPr>
          <a:xfrm>
            <a:off x="8609703" y="6350000"/>
            <a:ext cx="270005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4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kern="1200" spc="2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rgbClr val="2747BE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rgbClr val="2747BE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tags" Target="../tags/tag80.xml"/><Relationship Id="rId7" Type="http://schemas.openxmlformats.org/officeDocument/2006/relationships/tags" Target="../tags/tag79.xml"/><Relationship Id="rId6" Type="http://schemas.openxmlformats.org/officeDocument/2006/relationships/slide" Target="slide21.xml"/><Relationship Id="rId5" Type="http://schemas.openxmlformats.org/officeDocument/2006/relationships/tags" Target="../tags/tag78.xml"/><Relationship Id="rId4" Type="http://schemas.openxmlformats.org/officeDocument/2006/relationships/slide" Target="slide13.xml"/><Relationship Id="rId3" Type="http://schemas.openxmlformats.org/officeDocument/2006/relationships/image" Target="../media/image3.png"/><Relationship Id="rId2" Type="http://schemas.openxmlformats.org/officeDocument/2006/relationships/tags" Target="../tags/tag77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2.xml"/><Relationship Id="rId3" Type="http://schemas.openxmlformats.org/officeDocument/2006/relationships/tags" Target="../tags/tag85.xml"/><Relationship Id="rId2" Type="http://schemas.openxmlformats.org/officeDocument/2006/relationships/image" Target="../media/image4.png"/><Relationship Id="rId1" Type="http://schemas.openxmlformats.org/officeDocument/2006/relationships/image" Target="../media/image2.tif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4.tiff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4.xml"/><Relationship Id="rId2" Type="http://schemas.openxmlformats.org/officeDocument/2006/relationships/tags" Target="../tags/tag86.xml"/><Relationship Id="rId1" Type="http://schemas.openxmlformats.org/officeDocument/2006/relationships/image" Target="../media/image2.tif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87.xml"/><Relationship Id="rId2" Type="http://schemas.openxmlformats.org/officeDocument/2006/relationships/image" Target="../media/image2.tiff"/><Relationship Id="rId1" Type="http://schemas.openxmlformats.org/officeDocument/2006/relationships/image" Target="../media/image3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7.xml"/><Relationship Id="rId2" Type="http://schemas.openxmlformats.org/officeDocument/2006/relationships/tags" Target="../tags/tag88.xml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89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9.xml"/><Relationship Id="rId3" Type="http://schemas.openxmlformats.org/officeDocument/2006/relationships/tags" Target="../tags/tag90.xml"/><Relationship Id="rId2" Type="http://schemas.openxmlformats.org/officeDocument/2006/relationships/image" Target="../media/image4.tiff"/><Relationship Id="rId1" Type="http://schemas.openxmlformats.org/officeDocument/2006/relationships/image" Target="../media/image2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31.xml"/><Relationship Id="rId2" Type="http://schemas.openxmlformats.org/officeDocument/2006/relationships/tags" Target="../tags/tag91.xml"/><Relationship Id="rId1" Type="http://schemas.openxmlformats.org/officeDocument/2006/relationships/image" Target="../media/image2.tif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81.xml"/><Relationship Id="rId2" Type="http://schemas.openxmlformats.org/officeDocument/2006/relationships/image" Target="../media/image3.tiff"/><Relationship Id="rId1" Type="http://schemas.openxmlformats.org/officeDocument/2006/relationships/image" Target="../media/image2.tif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33.xml"/><Relationship Id="rId3" Type="http://schemas.openxmlformats.org/officeDocument/2006/relationships/tags" Target="../tags/tag92.xml"/><Relationship Id="rId2" Type="http://schemas.openxmlformats.org/officeDocument/2006/relationships/image" Target="../media/image7.png"/><Relationship Id="rId1" Type="http://schemas.openxmlformats.org/officeDocument/2006/relationships/image" Target="../media/image3.tif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4.xml"/><Relationship Id="rId1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7.xml"/><Relationship Id="rId1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8.xml"/><Relationship Id="rId1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6.xml"/><Relationship Id="rId2" Type="http://schemas.openxmlformats.org/officeDocument/2006/relationships/tags" Target="../tags/tag83.xml"/><Relationship Id="rId1" Type="http://schemas.openxmlformats.org/officeDocument/2006/relationships/tags" Target="../tags/tag8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.tif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9.xml"/><Relationship Id="rId2" Type="http://schemas.openxmlformats.org/officeDocument/2006/relationships/tags" Target="../tags/tag84.xml"/><Relationship Id="rId1" Type="http://schemas.openxmlformats.org/officeDocument/2006/relationships/image" Target="../media/image2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49758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2874010" y="2846705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2874010" y="3805555"/>
            <a:ext cx="6573900" cy="751205"/>
            <a:chOff x="3529" y="5686"/>
            <a:chExt cx="1035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97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陕西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年真题、副题精讲练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22" name="组合 12"/>
          <p:cNvGrpSpPr/>
          <p:nvPr/>
        </p:nvGrpSpPr>
        <p:grpSpPr>
          <a:xfrm>
            <a:off x="2874010" y="4693285"/>
            <a:ext cx="6337547" cy="751205"/>
            <a:chOff x="4643" y="7172"/>
            <a:chExt cx="9982" cy="1185"/>
          </a:xfrm>
        </p:grpSpPr>
        <p:sp>
          <p:nvSpPr>
            <p:cNvPr id="17423" name="文本框 106">
              <a:hlinkClick r:id="rId6" action="ppaction://hlinksldjump"/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076" y="7285"/>
              <a:ext cx="7549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17424" name="组合 15"/>
            <p:cNvGrpSpPr/>
            <p:nvPr/>
          </p:nvGrpSpPr>
          <p:grpSpPr>
            <a:xfrm>
              <a:off x="4643" y="7172"/>
              <a:ext cx="2233" cy="1185"/>
              <a:chOff x="8163" y="4584"/>
              <a:chExt cx="2870" cy="1632"/>
            </a:xfrm>
          </p:grpSpPr>
          <p:pic>
            <p:nvPicPr>
              <p:cNvPr id="17425" name="图片 16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6" name="文本框 17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4" name="矩形 103"/>
          <p:cNvSpPr/>
          <p:nvPr/>
        </p:nvSpPr>
        <p:spPr>
          <a:xfrm>
            <a:off x="2205990" y="1137920"/>
            <a:ext cx="751967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第七章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从粒子到宇宙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889635" y="1027430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探索更小的微粒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2019.6C、2017.4AD、2016．4A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746125" y="1695450"/>
            <a:ext cx="1071689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宋体" panose="02010600030101010101" pitchFamily="2" charset="-122"/>
              </a:rPr>
              <a:t>分子由原子构成，原子由带正电的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和带负电的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构成，且正负电荷数量相等，原子核由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构成．质子和中子由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zh-CN" sz="2400">
                <a:ea typeface="宋体" panose="02010600030101010101" pitchFamily="2" charset="-122"/>
              </a:rPr>
              <a:t>构成．原子核位于原子的中心，电子受原子核吸引，绕核做高速运动</a:t>
            </a:r>
            <a:r>
              <a:rPr lang="en-US" altLang="zh-CN" sz="2400">
                <a:ea typeface="宋体" panose="02010600030101010101" pitchFamily="2" charset="-122"/>
              </a:rPr>
              <a:t>.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(2019.6C)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黑体" panose="02010609060101010101" pitchFamily="49" charset="-122"/>
              </a:rPr>
              <a:t>不同微粒的层次结构示意图</a:t>
            </a:r>
            <a:endParaRPr lang="zh-CN" altLang="en-US"/>
          </a:p>
        </p:txBody>
      </p:sp>
      <p:pic>
        <p:nvPicPr>
          <p:cNvPr id="4" name="图片 -21474822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9690" y="3605530"/>
            <a:ext cx="4695825" cy="2446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5781040" y="1783080"/>
            <a:ext cx="12007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原子核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506460" y="1783080"/>
            <a:ext cx="1917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核外电子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968875" y="2356485"/>
            <a:ext cx="926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质子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546850" y="2356485"/>
            <a:ext cx="8788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中子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424160" y="2356485"/>
            <a:ext cx="8362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夸克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40715" y="1152525"/>
            <a:ext cx="1090930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</a:rPr>
              <a:t>物质的空间尺度大小排列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sz="2400">
                <a:ea typeface="黑体" panose="02010609060101010101" pitchFamily="49" charset="-122"/>
              </a:rPr>
              <a:t>按从大到小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sz="2400">
                <a:ea typeface="黑体" panose="02010609060101010101" pitchFamily="49" charset="-122"/>
              </a:rPr>
              <a:t>粒子：</a:t>
            </a:r>
            <a:r>
              <a:rPr lang="zh-CN" sz="2400">
                <a:ea typeface="宋体" panose="02010600030101010101" pitchFamily="2" charset="-122"/>
              </a:rPr>
              <a:t>分子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sz="2400">
                <a:ea typeface="宋体" panose="02010600030101010101" pitchFamily="2" charset="-122"/>
              </a:rPr>
              <a:t>原子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sz="2400">
                <a:ea typeface="宋体" panose="02010600030101010101" pitchFamily="2" charset="-122"/>
              </a:rPr>
              <a:t>原子核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sz="2400">
                <a:ea typeface="宋体" panose="02010600030101010101" pitchFamily="2" charset="-122"/>
              </a:rPr>
              <a:t>质子、中子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sz="2400">
                <a:ea typeface="宋体" panose="02010600030101010101" pitchFamily="2" charset="-122"/>
              </a:rPr>
              <a:t>夸克、电子；</a:t>
            </a:r>
            <a:r>
              <a:rPr lang="zh-CN" sz="2400">
                <a:ea typeface="黑体" panose="02010609060101010101" pitchFamily="49" charset="-122"/>
              </a:rPr>
              <a:t>天体：</a:t>
            </a:r>
            <a:r>
              <a:rPr lang="zh-CN" sz="2400">
                <a:ea typeface="宋体" panose="02010600030101010101" pitchFamily="2" charset="-122"/>
              </a:rPr>
              <a:t>银河系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sz="2400">
                <a:ea typeface="宋体" panose="02010600030101010101" pitchFamily="2" charset="-122"/>
              </a:rPr>
              <a:t>太阳系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sz="2400">
                <a:ea typeface="宋体" panose="02010600030101010101" pitchFamily="2" charset="-122"/>
              </a:rPr>
              <a:t>太阳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sz="2400">
                <a:ea typeface="宋体" panose="02010600030101010101" pitchFamily="2" charset="-122"/>
              </a:rPr>
              <a:t>地球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sz="2400">
                <a:ea typeface="宋体" panose="02010600030101010101" pitchFamily="2" charset="-122"/>
              </a:rPr>
              <a:t>月球．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4. </a:t>
            </a:r>
            <a:r>
              <a:rPr lang="zh-CN" sz="2400">
                <a:ea typeface="黑体" panose="02010609060101010101" pitchFamily="49" charset="-122"/>
              </a:rPr>
              <a:t>物理学史：</a:t>
            </a:r>
            <a:r>
              <a:rPr lang="zh-CN" sz="2400">
                <a:ea typeface="宋体" panose="02010600030101010101" pitchFamily="2" charset="-122"/>
              </a:rPr>
              <a:t>电子的发现者是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，原子核式结构模型的提出者是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，中子的发现者是查德威克，夸克的提出者是盖耳曼．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716145" y="2895600"/>
            <a:ext cx="14084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汤姆生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212070" y="2900045"/>
            <a:ext cx="1139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卢瑟福</a:t>
            </a:r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802005" y="4157345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提分必练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55955" y="4699635"/>
            <a:ext cx="96107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6) </a:t>
            </a:r>
            <a:r>
              <a:rPr lang="zh-CN" sz="2400">
                <a:ea typeface="宋体" panose="02010600030101010101" pitchFamily="2" charset="-122"/>
              </a:rPr>
              <a:t>由于质子带正电，中子带负电，所以原子对外不显电性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7) </a:t>
            </a:r>
            <a:r>
              <a:rPr lang="zh-CN" sz="2400">
                <a:ea typeface="宋体" panose="02010600030101010101" pitchFamily="2" charset="-122"/>
              </a:rPr>
              <a:t>原子核式结构中电子受到原子核的吸引，绕核做高速运动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941435" y="5438140"/>
            <a:ext cx="852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512175" y="4856480"/>
            <a:ext cx="852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163955" y="1376680"/>
            <a:ext cx="9498965" cy="521970"/>
            <a:chOff x="894" y="3246"/>
            <a:chExt cx="14959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195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宇宙探秘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2016.4CD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1050290" y="1950720"/>
            <a:ext cx="1021143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宋体" panose="02010600030101010101" pitchFamily="2" charset="-122"/>
              </a:rPr>
              <a:t>日心说：波兰天文学家哥白尼于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1543</a:t>
            </a:r>
            <a:r>
              <a:rPr lang="zh-CN" sz="2400">
                <a:ea typeface="宋体" panose="02010600030101010101" pitchFamily="2" charset="-122"/>
              </a:rPr>
              <a:t>年提出了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日心说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.1609</a:t>
            </a:r>
            <a:r>
              <a:rPr lang="zh-CN" sz="2400">
                <a:ea typeface="宋体" panose="02010600030101010101" pitchFamily="2" charset="-122"/>
              </a:rPr>
              <a:t>年，伽利略用自制的望远镜观察天体，支持了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日心说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(2016.4C)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宋体" panose="02010600030101010101" pitchFamily="2" charset="-122"/>
              </a:rPr>
              <a:t>宇宙是一个有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层次的天体结构系统，处在不断地运动和演化中：地球是太阳系中的一颗行星，太阳是银河系数以千亿计的恒星中的一颗，银河系又只是浩瀚宇宙中普通的一员．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(2016.4D)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zh-CN" sz="2400">
                <a:ea typeface="黑体" panose="02010609060101010101" pitchFamily="49" charset="-122"/>
              </a:rPr>
              <a:t>光年：</a:t>
            </a:r>
            <a:r>
              <a:rPr lang="zh-CN" sz="2400">
                <a:ea typeface="宋体" panose="02010600030101010101" pitchFamily="2" charset="-122"/>
              </a:rPr>
              <a:t>人们将光在真空中传播一年所经过的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，称为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光年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.1</a:t>
            </a:r>
            <a:r>
              <a:rPr lang="zh-CN" sz="2400">
                <a:ea typeface="宋体" panose="02010600030101010101" pitchFamily="2" charset="-122"/>
              </a:rPr>
              <a:t>光年＝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9.46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15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m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318375" y="4809490"/>
            <a:ext cx="9321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距离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659269" y="1313815"/>
            <a:ext cx="10872182" cy="645159"/>
            <a:chOff x="1101" y="1190"/>
            <a:chExt cx="1720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20855" t="-2712" r="19153" b="-4363"/>
            <a:stretch>
              <a:fillRect/>
            </a:stretch>
          </p:blipFill>
          <p:spPr>
            <a:xfrm>
              <a:off x="1101" y="1242"/>
              <a:ext cx="17205" cy="9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102" y="1190"/>
              <a:ext cx="8798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陕西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年真题、副题精讲练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00405" y="2428240"/>
            <a:ext cx="10210800" cy="523080"/>
            <a:chOff x="894" y="3246"/>
            <a:chExt cx="16080" cy="824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摩擦起电　电荷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6年5考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考向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659130" y="2988310"/>
            <a:ext cx="801179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副题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原子由带负电的原子核和带正电的电子构成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摩擦起电过程中得到电子的物体带正电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宇宙中的恒星是静止不动的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太阳能来源于太阳内部的核聚变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076950" y="3138170"/>
            <a:ext cx="6007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36270" y="1002030"/>
            <a:ext cx="1112583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陕西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27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PM2.5</a:t>
            </a:r>
            <a:r>
              <a:rPr lang="zh-CN" sz="2400">
                <a:ea typeface="宋体" panose="02010600030101010101" pitchFamily="2" charset="-122"/>
              </a:rPr>
              <a:t>颗粒是指大气中直径小于或等于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2.5___________(</a:t>
            </a:r>
            <a:r>
              <a:rPr lang="zh-CN" sz="2400">
                <a:ea typeface="宋体" panose="02010600030101010101" pitchFamily="2" charset="-122"/>
              </a:rPr>
              <a:t>填单位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的颗粒物．有一款静电式空气净化器，空气进入净化器静电箱内被电离，使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PM2.5</a:t>
            </a:r>
            <a:r>
              <a:rPr lang="zh-CN" sz="2400">
                <a:ea typeface="宋体" panose="02010600030101010101" pitchFamily="2" charset="-122"/>
              </a:rPr>
              <a:t>颗粒带电，然后被静电箱的带电极板吸附，这是利用了异种电荷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</a:t>
            </a:r>
            <a:r>
              <a:rPr lang="zh-CN" sz="2400">
                <a:ea typeface="宋体" panose="02010600030101010101" pitchFamily="2" charset="-122"/>
              </a:rPr>
              <a:t>，来实现对室内空气净化的．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(2018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副题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如图所示是某同学自制的一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个验电器，用一个塑料瓶在干燥的头发上摩擦后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接触验电器，发现验电器的金属箔片张开，说明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塑料瓶经摩擦后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，金属箔片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张开是因为同种电荷相互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．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8980805" y="1073785"/>
            <a:ext cx="17246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微米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或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μm)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52170" y="2762885"/>
            <a:ext cx="26009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相互吸引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或吸引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966720" y="4946650"/>
            <a:ext cx="28708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带了电荷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或带了电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244340" y="5485765"/>
            <a:ext cx="11544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排斥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900160" y="5300345"/>
            <a:ext cx="1078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pic>
        <p:nvPicPr>
          <p:cNvPr id="7" name="图片 -21474822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36000" y="2947670"/>
            <a:ext cx="1607820" cy="21926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68985" y="1240155"/>
            <a:ext cx="1081659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(2016陕西24题2分)干燥的冬天，化纤衣服很容易吸附灰尘，这是衣服因为摩擦带了___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___，从而具有了________轻小物体的性质．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5. </a:t>
            </a:r>
            <a:r>
              <a:rPr lang="en-US" sz="2400">
                <a:latin typeface="Times New Roman" panose="02020603050405020304" pitchFamily="18" charset="0"/>
                <a:cs typeface="楷体_GB2312" charset="0"/>
                <a:sym typeface="+mn-ea"/>
              </a:rPr>
              <a:t>(2017</a:t>
            </a:r>
            <a:r>
              <a:rPr lang="zh-CN" sz="2400">
                <a:cs typeface="楷体_GB2312" charset="0"/>
                <a:sym typeface="+mn-ea"/>
              </a:rPr>
              <a:t>副题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  <a:sym typeface="+mn-ea"/>
              </a:rPr>
              <a:t>24</a:t>
            </a:r>
            <a:r>
              <a:rPr lang="zh-CN" sz="2400">
                <a:cs typeface="楷体_GB2312" charset="0"/>
                <a:sym typeface="+mn-ea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  <a:sym typeface="+mn-ea"/>
              </a:rPr>
              <a:t>3</a:t>
            </a:r>
            <a:r>
              <a:rPr lang="zh-CN" sz="2400">
                <a:cs typeface="楷体_GB2312" charset="0"/>
                <a:sym typeface="+mn-ea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  <a:sym typeface="+mn-ea"/>
              </a:rPr>
              <a:t>)</a:t>
            </a:r>
            <a:r>
              <a:rPr lang="zh-CN" sz="2400">
                <a:sym typeface="+mn-ea"/>
              </a:rPr>
              <a:t>如图所示，将两根用干燥餐巾纸</a:t>
            </a:r>
            <a:endParaRPr lang="zh-CN" sz="240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400">
                <a:sym typeface="+mn-ea"/>
              </a:rPr>
              <a:t>摩擦过的同种塑料吸管相互靠近时，可观察到两根吸</a:t>
            </a:r>
            <a:endParaRPr lang="zh-CN" sz="240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400">
                <a:sym typeface="+mn-ea"/>
              </a:rPr>
              <a:t>管相互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sym typeface="+mn-ea"/>
              </a:rPr>
              <a:t>，是因为两根吸管带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__________(</a:t>
            </a:r>
            <a:r>
              <a:rPr lang="zh-CN" sz="2400">
                <a:sym typeface="+mn-ea"/>
              </a:rPr>
              <a:t>选填</a:t>
            </a:r>
            <a:endParaRPr lang="zh-CN" sz="240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sym typeface="+mn-ea"/>
              </a:rPr>
              <a:t>同种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sym typeface="+mn-ea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sym typeface="+mn-ea"/>
              </a:rPr>
              <a:t>异种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)</a:t>
            </a:r>
            <a:r>
              <a:rPr lang="zh-CN" sz="2400">
                <a:sym typeface="+mn-ea"/>
              </a:rPr>
              <a:t>电荷．用毛皮摩擦过的橡胶棒靠</a:t>
            </a:r>
            <a:endParaRPr lang="zh-CN" sz="240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400">
                <a:sym typeface="+mn-ea"/>
              </a:rPr>
              <a:t>近其中一根吸管，发现它们相互排斥，可知该吸管带</a:t>
            </a:r>
            <a:endParaRPr lang="zh-CN" sz="240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____(</a:t>
            </a:r>
            <a:r>
              <a:rPr lang="zh-CN" sz="2400">
                <a:sym typeface="+mn-ea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sym typeface="+mn-ea"/>
              </a:rPr>
              <a:t>正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sym typeface="+mn-ea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sym typeface="+mn-ea"/>
              </a:rPr>
              <a:t>负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)</a:t>
            </a:r>
            <a:r>
              <a:rPr lang="zh-CN" sz="2400">
                <a:sym typeface="+mn-ea"/>
              </a:rPr>
              <a:t>电荷．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50390" y="1891665"/>
            <a:ext cx="17875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或电荷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681980" y="1891665"/>
            <a:ext cx="8705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吸引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263380" y="4876165"/>
            <a:ext cx="1078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pic>
        <p:nvPicPr>
          <p:cNvPr id="9" name="图片 -21474822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55990" y="2611755"/>
            <a:ext cx="2493645" cy="21374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1995805" y="3548380"/>
            <a:ext cx="8388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排斥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984875" y="3548380"/>
            <a:ext cx="10674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同种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09320" y="5187950"/>
            <a:ext cx="494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负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37565" y="2552700"/>
            <a:ext cx="105156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(2014</a:t>
            </a:r>
            <a:r>
              <a:rPr lang="zh-CN" sz="2400">
                <a:cs typeface="楷体_GB2312" charset="0"/>
              </a:rPr>
              <a:t>陕西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25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早在公元前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600</a:t>
            </a:r>
            <a:r>
              <a:rPr lang="zh-CN" sz="2400">
                <a:ea typeface="宋体" panose="02010600030101010101" pitchFamily="2" charset="-122"/>
              </a:rPr>
              <a:t>年，人们发现了摩擦起电现象，摩擦起电的实质是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的转移；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1733</a:t>
            </a:r>
            <a:r>
              <a:rPr lang="zh-CN" sz="2400">
                <a:ea typeface="宋体" panose="02010600030101010101" pitchFamily="2" charset="-122"/>
              </a:rPr>
              <a:t>年，科学家经过实验区分出两种电荷，并总结出电荷间的作用规律是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351405" y="3199130"/>
            <a:ext cx="9791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电子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435475" y="3747770"/>
            <a:ext cx="55257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同种电荷相互排斥，异种电荷相互吸引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808355" y="891596"/>
            <a:ext cx="10242550" cy="1291830"/>
            <a:chOff x="894" y="2958"/>
            <a:chExt cx="16130" cy="2035"/>
          </a:xfrm>
        </p:grpSpPr>
        <p:sp>
          <p:nvSpPr>
            <p:cNvPr id="15" name="文本框 4"/>
            <p:cNvSpPr txBox="1"/>
            <p:nvPr/>
          </p:nvSpPr>
          <p:spPr>
            <a:xfrm>
              <a:off x="3944" y="2958"/>
              <a:ext cx="13080" cy="20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分子动理论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[6年5考，常在选择题中某一选项考查分子热运动(5次)、分子间作用力(2次)]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考向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772795" y="217551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29920" y="2724150"/>
            <a:ext cx="1097724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7. </a:t>
            </a:r>
            <a:r>
              <a:rPr lang="zh-CN" sz="2400">
                <a:ea typeface="宋体" panose="02010600030101010101" pitchFamily="2" charset="-122"/>
              </a:rPr>
              <a:t>学习了分子动理论之后，欣欣同学总结了很多生活中与分子动理论有关的现象，下列总结中不正确的是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腌制鸭蛋就是通过扩散使盐进入蛋中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人造木板粘接剂中的甲醛扩散到空气中造成环境污染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用透明胶带揭下纸上写错的字，是因为胶带与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纸之间有相互的斥力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破镜不能重圆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是分子间的距离太大，作用力变得十分微弱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952875" y="3436620"/>
            <a:ext cx="4730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926590" y="2245995"/>
            <a:ext cx="892556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8. </a:t>
            </a:r>
            <a:r>
              <a:rPr lang="zh-CN" sz="2400">
                <a:ea typeface="宋体" panose="02010600030101010101" pitchFamily="2" charset="-122"/>
              </a:rPr>
              <a:t>下列说法中，不符合事实的是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电子的发现，说明原子是有结构的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固体、液体很难被压缩，表明分子之间存在着斥力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酒精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与水充分混合后的总体积减小，说明分子间有间隙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D.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物体温度为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 ℃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时，其</a:t>
            </a:r>
            <a:r>
              <a:rPr lang="zh-CN" sz="2400">
                <a:ea typeface="宋体" panose="02010600030101010101" pitchFamily="2" charset="-122"/>
              </a:rPr>
              <a:t>内能为零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536690" y="2414270"/>
            <a:ext cx="5530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974090" y="1809171"/>
            <a:ext cx="10242550" cy="737010"/>
            <a:chOff x="894" y="2958"/>
            <a:chExt cx="16130" cy="1161"/>
          </a:xfrm>
        </p:grpSpPr>
        <p:sp>
          <p:nvSpPr>
            <p:cNvPr id="15" name="文本框 4"/>
            <p:cNvSpPr txBox="1"/>
            <p:nvPr/>
          </p:nvSpPr>
          <p:spPr>
            <a:xfrm>
              <a:off x="3944" y="2958"/>
              <a:ext cx="13080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物体的空间尺度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(2019.6C、2017.4AD、2016．4A)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考向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872490" y="2552700"/>
            <a:ext cx="1063244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9.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陕西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关于粒子和宇宙的相关知识，下列说法正确的是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电子的发现证明原子可以再分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气体中的分子是运动的，固体中的分子是不运动的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分子间只存在引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力不存在斥力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银河系、地球、质子、原子核、分子是按照尺度由大到小的顺序排列的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222230" y="2684780"/>
            <a:ext cx="6191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850265" y="1971675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走进分子世界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近6年必考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0"/>
              <a:chOff x="6686" y="8865"/>
              <a:chExt cx="2836" cy="875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8440" name="组合 4"/>
          <p:cNvGrpSpPr/>
          <p:nvPr/>
        </p:nvGrpSpPr>
        <p:grpSpPr>
          <a:xfrm>
            <a:off x="791019" y="1072515"/>
            <a:ext cx="10515147" cy="644525"/>
            <a:chOff x="1208" y="1190"/>
            <a:chExt cx="16640" cy="1017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2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791845" y="2618740"/>
            <a:ext cx="1051433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分子：</a:t>
            </a:r>
            <a:r>
              <a:rPr lang="zh-CN" sz="2400">
                <a:ea typeface="宋体" panose="02010600030101010101" pitchFamily="2" charset="-122"/>
              </a:rPr>
              <a:t>科学家把能保持物质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性质的最小微粒称为分子．常见的物质是由大量分子组成的，分子间有空隙．研究发现分子是由原子构成的，分子很小，人们用肉眼和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光学显微镜都分辨不出它们，一般分子直径的数量级为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________m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(2016.4B)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黑体" panose="02010609060101010101" pitchFamily="49" charset="-122"/>
              </a:rPr>
              <a:t>扩散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定义：</a:t>
            </a:r>
            <a:r>
              <a:rPr lang="zh-CN" sz="2400">
                <a:ea typeface="宋体" panose="02010600030101010101" pitchFamily="2" charset="-122"/>
              </a:rPr>
              <a:t>不同的物质在相互接触时，彼此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对方的现象．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989830" y="2735580"/>
            <a:ext cx="11379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化学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301750" y="4412615"/>
            <a:ext cx="1011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sz="2400" baseline="3000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515100" y="5501640"/>
            <a:ext cx="1424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进入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93750" y="2277745"/>
            <a:ext cx="1060259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(2016</a:t>
            </a:r>
            <a:r>
              <a:rPr lang="zh-CN" sz="2400">
                <a:cs typeface="楷体_GB2312" charset="0"/>
              </a:rPr>
              <a:t>陕西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关于人类对世界的探索和认识，下列说法正确的是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原子由原子核和核外电子组成，原子核不可再分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对分子运动的研究只能借助光学显微镜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伽利略利用自制的望远镜进行了大量天文观测，支持了哥白尼的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日心说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构成宇宙的星系有的是运动的，有的是静止的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0580370" y="2437130"/>
            <a:ext cx="521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1139534" y="1353820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81050" y="2614930"/>
            <a:ext cx="626618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　分子热运动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1. </a:t>
            </a:r>
            <a:r>
              <a:rPr lang="zh-CN" sz="2400">
                <a:ea typeface="宋体" panose="02010600030101010101" pitchFamily="2" charset="-122"/>
              </a:rPr>
              <a:t>如图所示，将一滴红墨水滴入水中，可以看到红墨水在水中扩散开来，这是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现象；当水温越高，红墨水扩散得越快，说明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___________.</a:t>
            </a:r>
            <a:endParaRPr lang="zh-CN" altLang="en-US"/>
          </a:p>
        </p:txBody>
      </p:sp>
      <p:pic>
        <p:nvPicPr>
          <p:cNvPr id="2" name="图片 -21474822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3408" y="2686685"/>
            <a:ext cx="2706370" cy="23234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8242300" y="5276850"/>
            <a:ext cx="26485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(SK</a:t>
            </a:r>
            <a:r>
              <a:rPr lang="zh-CN" sz="1800">
                <a:cs typeface="仿宋_GB2312" charset="0"/>
              </a:rPr>
              <a:t>八下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P25 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7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6)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5606415" y="3787775"/>
            <a:ext cx="9182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扩散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41120" y="4902200"/>
            <a:ext cx="38887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温度越高，分子运动越剧烈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95630" y="1579880"/>
            <a:ext cx="826579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　分子热运动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宋体" panose="02010600030101010101" pitchFamily="2" charset="-122"/>
              </a:rPr>
              <a:t>如图所示，在装着红棕色二氧化氮气体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密度大于空气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的瓶子上面倒扣着一个空瓶子，使两个瓶口相对，之间用一块玻璃板隔开，抽掉玻璃板后，会发现两个瓶子内的气体渐渐混合在一起，这是因为分子在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_________________________.</a:t>
            </a:r>
            <a:r>
              <a:rPr lang="zh-CN" sz="2400">
                <a:ea typeface="宋体" panose="02010600030101010101" pitchFamily="2" charset="-122"/>
              </a:rPr>
              <a:t>将装有二氧化氮气体的瓶子置于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下方的目的是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_____________________________________________</a:t>
            </a:r>
            <a:endParaRPr lang="zh-CN" altLang="en-US"/>
          </a:p>
        </p:txBody>
      </p:sp>
      <p:pic>
        <p:nvPicPr>
          <p:cNvPr id="2" name="图片 -21474822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81440" y="2338705"/>
            <a:ext cx="2472055" cy="21805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972550" y="4722495"/>
            <a:ext cx="24898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九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P3 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13.1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2)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811395" y="3846195"/>
            <a:ext cx="37452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永不停息地做无规则运动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08355" y="494696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避免二氧化氮气体重力对实验的影响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53440" y="2352675"/>
            <a:ext cx="761301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　分子间的作用力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zh-CN" sz="2400">
                <a:ea typeface="宋体" panose="02010600030101010101" pitchFamily="2" charset="-122"/>
              </a:rPr>
              <a:t>如图所示，将两个表面平整、干净的铅柱紧压后，它们就会粘在一起，即使在下面吊一个较重的物体也不会被拉开，这个实验表明分子间存在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pic>
        <p:nvPicPr>
          <p:cNvPr id="2" name="图片 -21474822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1498" y="1530985"/>
            <a:ext cx="1515110" cy="34632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138285" y="5066030"/>
            <a:ext cx="21215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九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P3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13.1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4)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701030" y="4100195"/>
            <a:ext cx="1028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引力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43610" y="1900555"/>
            <a:ext cx="728408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　分子间的作用力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4. </a:t>
            </a:r>
            <a:r>
              <a:rPr lang="zh-CN" sz="2400">
                <a:ea typeface="宋体" panose="02010600030101010101" pitchFamily="2" charset="-122"/>
              </a:rPr>
              <a:t>如图所示，把一块很干净的玻璃板吊在弹簧测力计的下面，记下弹簧测力计的读数．让玻璃板的下表面接触水面，然后稍稍用力向上拉，发现弹簧测力计的读数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，其原因是玻璃板与水分子之间存在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443278" y="4860290"/>
            <a:ext cx="26860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(SK</a:t>
            </a:r>
            <a:r>
              <a:rPr lang="zh-CN" sz="1800">
                <a:cs typeface="仿宋_GB2312" charset="0"/>
              </a:rPr>
              <a:t>八下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P28 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7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10)</a:t>
            </a:r>
            <a:endParaRPr lang="zh-CN" altLang="en-US"/>
          </a:p>
        </p:txBody>
      </p:sp>
      <p:pic>
        <p:nvPicPr>
          <p:cNvPr id="3" name="图片 -214748226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65235" y="2109470"/>
            <a:ext cx="1842135" cy="25101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831340" y="4189095"/>
            <a:ext cx="1011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变大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203325" y="4732655"/>
            <a:ext cx="9321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引力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61390" y="1950085"/>
            <a:ext cx="648843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　摩擦起电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5. </a:t>
            </a:r>
            <a:r>
              <a:rPr lang="zh-CN" sz="2400">
                <a:ea typeface="宋体" panose="02010600030101010101" pitchFamily="2" charset="-122"/>
              </a:rPr>
              <a:t>用干燥的丝绸摩擦有机玻璃棒，玻璃棒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失去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得到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电子带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电，然后将此棒靠近纸屑，玻璃棒将纸屑吸起，说明带电体具有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轻小物体的性质．</a:t>
            </a:r>
            <a:endParaRPr lang="zh-CN" altLang="en-US"/>
          </a:p>
        </p:txBody>
      </p:sp>
      <p:pic>
        <p:nvPicPr>
          <p:cNvPr id="2" name="图片 -21474822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69923" y="2491740"/>
            <a:ext cx="2623820" cy="21101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424545" y="4745355"/>
            <a:ext cx="23145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(SK</a:t>
            </a:r>
            <a:r>
              <a:rPr lang="zh-CN" sz="1800">
                <a:cs typeface="仿宋_GB2312" charset="0"/>
              </a:rPr>
              <a:t>八下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P28 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7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10)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24280" y="3157855"/>
            <a:ext cx="10782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失去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311900" y="3157855"/>
            <a:ext cx="8686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正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503930" y="4258945"/>
            <a:ext cx="9652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吸引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02310" y="2154555"/>
            <a:ext cx="737425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　电荷间相互作用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6. </a:t>
            </a:r>
            <a:r>
              <a:rPr lang="zh-CN" sz="2400">
                <a:ea typeface="宋体" panose="02010600030101010101" pitchFamily="2" charset="-122"/>
              </a:rPr>
              <a:t>将塑料绳的一端扎紧，尽可能将其撕成更多的细丝，用干燥的手从上向下捋几下，观察到塑料细丝越捋越蓬松，其原因是摩擦起电使塑料细丝带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同种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异种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电荷，相互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pic>
        <p:nvPicPr>
          <p:cNvPr id="2" name="图片 -21474822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5858" y="1953895"/>
            <a:ext cx="2118995" cy="2628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549005" y="4780280"/>
            <a:ext cx="25527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(SK</a:t>
            </a:r>
            <a:r>
              <a:rPr lang="zh-CN" sz="1800">
                <a:cs typeface="仿宋_GB2312" charset="0"/>
              </a:rPr>
              <a:t>八下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P30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7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13)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123940" y="3891915"/>
            <a:ext cx="902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同种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624705" y="4454525"/>
            <a:ext cx="8997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排斥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51205" y="1975485"/>
            <a:ext cx="1085278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黑体" panose="02010609060101010101" pitchFamily="49" charset="-122"/>
              </a:rPr>
              <a:t>扩散现象表明：</a:t>
            </a:r>
            <a:r>
              <a:rPr lang="zh-CN" sz="2400">
                <a:ea typeface="宋体" panose="02010600030101010101" pitchFamily="2" charset="-122"/>
              </a:rPr>
              <a:t>分子处在永不停息的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</a:t>
            </a:r>
            <a:r>
              <a:rPr lang="zh-CN" sz="2400">
                <a:ea typeface="宋体" panose="02010600030101010101" pitchFamily="2" charset="-122"/>
              </a:rPr>
              <a:t>中，分子间有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黑体" panose="02010609060101010101" pitchFamily="49" charset="-122"/>
              </a:rPr>
              <a:t>影响因素：</a:t>
            </a:r>
            <a:r>
              <a:rPr lang="zh-CN" sz="2400">
                <a:ea typeface="宋体" panose="02010600030101010101" pitchFamily="2" charset="-122"/>
              </a:rPr>
              <a:t>扩散现象与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有关，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越高，扩散现象进行得越快</a:t>
            </a:r>
            <a:r>
              <a:rPr lang="en-US" altLang="zh-CN" sz="2400">
                <a:ea typeface="宋体" panose="02010600030101010101" pitchFamily="2" charset="-122"/>
              </a:rPr>
              <a:t>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zh-CN" sz="2400">
                <a:ea typeface="黑体" panose="02010609060101010101" pitchFamily="49" charset="-122"/>
              </a:rPr>
              <a:t>分子热运动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定义：</a:t>
            </a:r>
            <a:r>
              <a:rPr lang="zh-CN" sz="2400">
                <a:ea typeface="宋体" panose="02010600030101010101" pitchFamily="2" charset="-122"/>
              </a:rPr>
              <a:t>由于分子的运动跟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有关，所以这种无规则运动叫做分子的热运动．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特点：温度越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，分子热运动越剧烈．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195060" y="2067560"/>
            <a:ext cx="1917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无规则运动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989820" y="2067560"/>
            <a:ext cx="11544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间隙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422775" y="2638425"/>
            <a:ext cx="11226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温度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520815" y="2638425"/>
            <a:ext cx="11226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温度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740275" y="3716655"/>
            <a:ext cx="9677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温度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286125" y="4818380"/>
            <a:ext cx="6235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71195" y="1173480"/>
            <a:ext cx="8178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ea typeface="黑体" panose="02010609060101010101" pitchFamily="49" charset="-122"/>
              </a:rPr>
              <a:t>【适时总结】</a:t>
            </a:r>
            <a:r>
              <a:rPr lang="zh-CN" sz="2400">
                <a:ea typeface="宋体" panose="02010600030101010101" pitchFamily="2" charset="-122"/>
              </a:rPr>
              <a:t>扩散现象与机械运动的辨析</a:t>
            </a:r>
            <a:endParaRPr lang="zh-CN" altLang="en-US"/>
          </a:p>
        </p:txBody>
      </p:sp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890905" y="1905000"/>
          <a:ext cx="10535285" cy="42735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66570"/>
                <a:gridCol w="4384675"/>
                <a:gridCol w="4384040"/>
              </a:tblGrid>
              <a:tr h="71247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类别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扩散现象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机械运动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71183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研究对象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微观分子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宏观物体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310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影响因素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温度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力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183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区别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自发进行的分子无规则运动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外力作用下的运动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430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闻到香味、煮茶叶蛋、堆放煤的墙角日久变黑等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沙尘暴、粉笔灰四处飞扬、雪花纷飞、柳絮纷飞等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26135" y="1748155"/>
            <a:ext cx="1065784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400">
                <a:ea typeface="黑体" panose="02010609060101010101" pitchFamily="49" charset="-122"/>
              </a:rPr>
              <a:t>分子间的相互作用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分子之间存在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，如被紧压在一起的铅柱很难被分开．分子之间还存在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，如固体和液体很难被压缩．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(2019.5D)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分子间力的特点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a</a:t>
            </a:r>
            <a:r>
              <a:rPr lang="zh-CN" sz="2400">
                <a:ea typeface="宋体" panose="02010600030101010101" pitchFamily="2" charset="-122"/>
              </a:rPr>
              <a:t>．当物体被压缩时，作用力表现为斥力．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</a:t>
            </a:r>
            <a:r>
              <a:rPr lang="zh-CN" sz="2400">
                <a:ea typeface="宋体" panose="02010600030101010101" pitchFamily="2" charset="-122"/>
              </a:rPr>
              <a:t>．当物体被拉伸时，作用力表现为引力．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</a:t>
            </a:r>
            <a:r>
              <a:rPr lang="zh-CN" sz="2400">
                <a:ea typeface="宋体" panose="02010600030101010101" pitchFamily="2" charset="-122"/>
              </a:rPr>
              <a:t>．如果分子相距很远，作用力就变得十分微弱，可以忽略．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281045" y="2405380"/>
            <a:ext cx="8547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引力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34135" y="2928620"/>
            <a:ext cx="821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斥力　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148715" y="3377565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提分必练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061085" y="3862070"/>
            <a:ext cx="1032827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1) </a:t>
            </a:r>
            <a:r>
              <a:rPr lang="zh-CN" sz="2400">
                <a:ea typeface="宋体" panose="02010600030101010101" pitchFamily="2" charset="-122"/>
              </a:rPr>
              <a:t>冰糖在热水中比冷水中溶解得快，这是因为热水比冷水温度高，扩散现象进行得快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2) </a:t>
            </a:r>
            <a:r>
              <a:rPr lang="zh-CN" sz="2400">
                <a:ea typeface="宋体" panose="02010600030101010101" pitchFamily="2" charset="-122"/>
              </a:rPr>
              <a:t>冬天空气中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PM2.5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颗粒的运动属于分子热运动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3) </a:t>
            </a:r>
            <a:r>
              <a:rPr lang="zh-CN" sz="2400">
                <a:ea typeface="宋体" panose="02010600030101010101" pitchFamily="2" charset="-122"/>
              </a:rPr>
              <a:t>固体或液体物质不会自动缩小体积说明组成它们的分子间没有引力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2582545" y="4600575"/>
            <a:ext cx="852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626350" y="5153660"/>
            <a:ext cx="852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endParaRPr lang="zh-CN"/>
          </a:p>
        </p:txBody>
      </p:sp>
      <p:sp>
        <p:nvSpPr>
          <p:cNvPr id="3" name="文本框 2"/>
          <p:cNvSpPr txBox="1"/>
          <p:nvPr/>
        </p:nvSpPr>
        <p:spPr>
          <a:xfrm>
            <a:off x="10480040" y="5693410"/>
            <a:ext cx="852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endParaRPr lang="zh-CN"/>
          </a:p>
        </p:txBody>
      </p:sp>
      <p:sp>
        <p:nvSpPr>
          <p:cNvPr id="8" name="文本框 7"/>
          <p:cNvSpPr txBox="1"/>
          <p:nvPr/>
        </p:nvSpPr>
        <p:spPr>
          <a:xfrm>
            <a:off x="1024890" y="868680"/>
            <a:ext cx="1065784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zh-CN" sz="2400">
                <a:ea typeface="宋体" panose="02010600030101010101" pitchFamily="2" charset="-122"/>
              </a:rPr>
              <a:t>分子动理论的基本观点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(6</a:t>
            </a:r>
            <a:r>
              <a:rPr lang="zh-CN" sz="2400">
                <a:cs typeface="仿宋_GB2312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5</a:t>
            </a:r>
            <a:r>
              <a:rPr lang="zh-CN" sz="2400">
                <a:cs typeface="仿宋_GB2312" charset="0"/>
              </a:rPr>
              <a:t>考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物质是由大量分子组成的，分子间有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分子处在永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不停息的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中．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3)</a:t>
            </a:r>
            <a:r>
              <a:rPr lang="zh-CN" sz="2400">
                <a:ea typeface="宋体" panose="02010600030101010101" pitchFamily="2" charset="-122"/>
              </a:rPr>
              <a:t>分子间不仅存在吸引力，还存在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507480" y="1522095"/>
            <a:ext cx="979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间隙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268470" y="2054225"/>
            <a:ext cx="1901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无规则运动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788025" y="2628265"/>
            <a:ext cx="12496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排斥力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070610" y="1872615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静电现象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6年5考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942975" y="2481580"/>
            <a:ext cx="1018667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摩擦起电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定义：</a:t>
            </a:r>
            <a:r>
              <a:rPr lang="zh-CN" sz="2400">
                <a:ea typeface="宋体" panose="02010600030101010101" pitchFamily="2" charset="-122"/>
              </a:rPr>
              <a:t>用摩擦的方式使物体带电．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(2016.24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1</a:t>
            </a:r>
            <a:r>
              <a:rPr lang="zh-CN" sz="2400">
                <a:cs typeface="仿宋_GB2312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实质</a:t>
            </a:r>
            <a:r>
              <a:rPr lang="zh-CN" sz="2400">
                <a:ea typeface="宋体" panose="02010600030101010101" pitchFamily="2" charset="-122"/>
              </a:rPr>
              <a:t>：摩擦起电并不是产生了电荷，而只是将电子由一个物体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到另一个物体．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(2019.6B</a:t>
            </a:r>
            <a:r>
              <a:rPr lang="zh-CN" sz="2400">
                <a:cs typeface="仿宋_GB2312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2014.25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1</a:t>
            </a:r>
            <a:r>
              <a:rPr lang="zh-CN" sz="2400">
                <a:cs typeface="仿宋_GB2312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带电体的性质：能够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轻小物体．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(2016.24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2400">
                <a:cs typeface="仿宋_GB2312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759950" y="3682365"/>
            <a:ext cx="1297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转移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366260" y="4810760"/>
            <a:ext cx="9791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吸引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99440" y="964565"/>
            <a:ext cx="1117790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黑体" panose="02010609060101010101" pitchFamily="49" charset="-122"/>
              </a:rPr>
              <a:t>两种电荷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两种电荷</a:t>
            </a:r>
            <a:r>
              <a:rPr lang="zh-CN" sz="2400">
                <a:ea typeface="宋体" panose="02010600030101010101" pitchFamily="2" charset="-122"/>
              </a:rPr>
              <a:t>：一种与用丝绸摩擦过的玻璃棒所带的电荷相同，称为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zh-CN" sz="2400">
                <a:ea typeface="宋体" panose="02010600030101010101" pitchFamily="2" charset="-122"/>
              </a:rPr>
              <a:t>电荷；一种与用毛皮摩擦过的橡胶棒所带的电荷相同，称为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zh-CN" sz="2400">
                <a:ea typeface="宋体" panose="02010600030101010101" pitchFamily="2" charset="-122"/>
              </a:rPr>
              <a:t>电荷．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[2015.30(2)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2400">
                <a:cs typeface="仿宋_GB2312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相互作用：同种电荷相互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，异种电荷相互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[2018.27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2400">
                <a:cs typeface="仿宋_GB2312" charset="0"/>
              </a:rPr>
              <a:t>空、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2015.30(2)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1</a:t>
            </a:r>
            <a:r>
              <a:rPr lang="zh-CN" sz="2400">
                <a:cs typeface="仿宋_GB2312" charset="0"/>
              </a:rPr>
              <a:t>空、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2014.25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2400">
                <a:cs typeface="仿宋_GB2312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zh-CN" sz="2400">
                <a:ea typeface="黑体" panose="02010609060101010101" pitchFamily="49" charset="-122"/>
              </a:rPr>
              <a:t>验电器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作用：</a:t>
            </a:r>
            <a:r>
              <a:rPr lang="zh-CN" sz="2400">
                <a:ea typeface="宋体" panose="02010600030101010101" pitchFamily="2" charset="-122"/>
              </a:rPr>
              <a:t>检验物体是否带电．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原理：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验电器只能检验物体是否带电，不能判断物体所带电荷的正负．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652000" y="1609090"/>
            <a:ext cx="7734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正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556500" y="2148205"/>
            <a:ext cx="7410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负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584065" y="2736850"/>
            <a:ext cx="10585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排斥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962900" y="2717165"/>
            <a:ext cx="8553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吸引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247900" y="4911090"/>
            <a:ext cx="28162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同种电荷相互排斥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322705" y="2673350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提分必练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178560" y="3147060"/>
            <a:ext cx="98329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4) </a:t>
            </a:r>
            <a:r>
              <a:rPr lang="zh-CN" sz="2400">
                <a:ea typeface="宋体" panose="02010600030101010101" pitchFamily="2" charset="-122"/>
              </a:rPr>
              <a:t>摩擦起电的实质是电子的转移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5) </a:t>
            </a:r>
            <a:r>
              <a:rPr lang="zh-CN" sz="2400">
                <a:ea typeface="宋体" panose="02010600030101010101" pitchFamily="2" charset="-122"/>
              </a:rPr>
              <a:t>两带电小球相互吸引，则两小球一定带异种电荷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760085" y="3324225"/>
            <a:ext cx="852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119745" y="3886835"/>
            <a:ext cx="852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endParaRPr 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TYPE" val="i"/>
  <p:tag name="KSO_WM_UNIT_INDEX" val="1"/>
  <p:tag name="KSO_WM_UNIT_ID" val="_3*i*1"/>
  <p:tag name="KSO_WM_UNIT_LAYERLEVEL" val="1"/>
  <p:tag name="KSO_WM_TAG_VERSION" val="1.0"/>
  <p:tag name="KSO_WM_BEAUTIFY_FLAG" val="#wm#"/>
  <p:tag name="KSO_WM_UNIT_DIAGRAM_ISNUMVISUAL" val="0"/>
  <p:tag name="KSO_WM_UNIT_DIAGRAM_ISREFERUNIT" val="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ID" val="_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ID" val="_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ID" val="_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ID" val="_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ID" val="_1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ID" val="_1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ID" val="_1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ID" val="_1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72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80947_1"/>
  <p:tag name="KSO_WM_TEMPLATE_CATEGORY" val="custom"/>
  <p:tag name="KSO_WM_TEMPLATE_INDEX" val="20196575"/>
  <p:tag name="KSO_WM_TEMPLATE_SUBCATEGORY" val="0"/>
  <p:tag name="KSO_WM_TEMPLATE_THUMBS_INDEX" val="1"/>
</p:tagLst>
</file>

<file path=ppt/tags/tag77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78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79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ITEM_CNT" val="4"/>
</p:tagLst>
</file>

<file path=ppt/tags/tag81.xml><?xml version="1.0" encoding="utf-8"?>
<p:tagLst xmlns:p="http://schemas.openxmlformats.org/presentationml/2006/main">
  <p:tag name="KSO_WM_SLIDE_ITEM_CNT" val="1"/>
  <p:tag name="KSO_WM_SLIDE_MODEL_TYPE" val="timeline"/>
</p:tagLst>
</file>

<file path=ppt/tags/tag82.xml><?xml version="1.0" encoding="utf-8"?>
<p:tagLst xmlns:p="http://schemas.openxmlformats.org/presentationml/2006/main">
  <p:tag name="KSO_WM_UNIT_TABLE_BEAUTIFY" val="smartTable{28b252ae-c830-494e-a5cb-6206703d2010}"/>
</p:tagLst>
</file>

<file path=ppt/tags/tag83.xml><?xml version="1.0" encoding="utf-8"?>
<p:tagLst xmlns:p="http://schemas.openxmlformats.org/presentationml/2006/main">
  <p:tag name="KSO_WM_SLIDE_ITEM_CNT" val="1"/>
  <p:tag name="KSO_WM_SLIDE_MODEL_TYPE" val="timeline"/>
</p:tagLst>
</file>

<file path=ppt/tags/tag84.xml><?xml version="1.0" encoding="utf-8"?>
<p:tagLst xmlns:p="http://schemas.openxmlformats.org/presentationml/2006/main">
  <p:tag name="KSO_WM_SLIDE_ITEM_CNT" val="1"/>
  <p:tag name="KSO_WM_SLIDE_MODEL_TYPE" val="timeline"/>
</p:tagLst>
</file>

<file path=ppt/tags/tag85.xml><?xml version="1.0" encoding="utf-8"?>
<p:tagLst xmlns:p="http://schemas.openxmlformats.org/presentationml/2006/main">
  <p:tag name="KSO_WM_SLIDE_ITEM_CNT" val="1"/>
  <p:tag name="KSO_WM_SLIDE_MODEL_TYPE" val="timeline"/>
</p:tagLst>
</file>

<file path=ppt/tags/tag86.xml><?xml version="1.0" encoding="utf-8"?>
<p:tagLst xmlns:p="http://schemas.openxmlformats.org/presentationml/2006/main">
  <p:tag name="KSO_WM_SLIDE_ITEM_CNT" val="1"/>
  <p:tag name="KSO_WM_SLIDE_MODEL_TYPE" val="timeline"/>
</p:tagLst>
</file>

<file path=ppt/tags/tag87.xml><?xml version="1.0" encoding="utf-8"?>
<p:tagLst xmlns:p="http://schemas.openxmlformats.org/presentationml/2006/main">
  <p:tag name="KSO_WM_SLIDE_ITEM_CNT" val="1"/>
  <p:tag name="KSO_WM_SLIDE_MODEL_TYPE" val="timeline"/>
</p:tagLst>
</file>

<file path=ppt/tags/tag88.xml><?xml version="1.0" encoding="utf-8"?>
<p:tagLst xmlns:p="http://schemas.openxmlformats.org/presentationml/2006/main">
  <p:tag name="KSO_WM_SLIDE_ITEM_CNT" val="1"/>
  <p:tag name="KSO_WM_SLIDE_MODEL_TYPE" val="timeline"/>
</p:tagLst>
</file>

<file path=ppt/tags/tag89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SLIDE_ITEM_CNT" val="1"/>
  <p:tag name="KSO_WM_SLIDE_MODEL_TYPE" val="timeline"/>
</p:tagLst>
</file>

<file path=ppt/tags/tag91.xml><?xml version="1.0" encoding="utf-8"?>
<p:tagLst xmlns:p="http://schemas.openxmlformats.org/presentationml/2006/main">
  <p:tag name="KSO_WM_SLIDE_ITEM_CNT" val="1"/>
  <p:tag name="KSO_WM_SLIDE_MODEL_TYPE" val="timeline"/>
</p:tagLst>
</file>

<file path=ppt/tags/tag92.xml><?xml version="1.0" encoding="utf-8"?>
<p:tagLst xmlns:p="http://schemas.openxmlformats.org/presentationml/2006/main">
  <p:tag name="KSO_WM_SLIDE_ITEM_CNT" val="1"/>
  <p:tag name="KSO_WM_SLIDE_MODEL_TYPE" val="timeline"/>
</p:tagLst>
</file>

<file path=ppt/tags/tag93.xml><?xml version="1.0" encoding="utf-8"?>
<p:tagLst xmlns:p="http://schemas.openxmlformats.org/presentationml/2006/main">
  <p:tag name="KSO_WM_DOC_GUID" val="{7c98234e-252d-4894-86df-c67ef64b4968}"/>
</p:tagLst>
</file>

<file path=ppt/theme/theme1.xml><?xml version="1.0" encoding="utf-8"?>
<a:theme xmlns:a="http://schemas.openxmlformats.org/drawingml/2006/main" name="123">
  <a:themeElements>
    <a:clrScheme name="自定义 2">
      <a:dk1>
        <a:srgbClr val="466424"/>
      </a:dk1>
      <a:lt1>
        <a:srgbClr val="FFFFFF"/>
      </a:lt1>
      <a:dk2>
        <a:srgbClr val="7A9858"/>
      </a:dk2>
      <a:lt2>
        <a:srgbClr val="FFFFFF"/>
      </a:lt2>
      <a:accent1>
        <a:srgbClr val="3B561D"/>
      </a:accent1>
      <a:accent2>
        <a:srgbClr val="98CC77"/>
      </a:accent2>
      <a:accent3>
        <a:srgbClr val="779989"/>
      </a:accent3>
      <a:accent4>
        <a:srgbClr val="354B1B"/>
      </a:accent4>
      <a:accent5>
        <a:srgbClr val="466424"/>
      </a:accent5>
      <a:accent6>
        <a:srgbClr val="BED7CB"/>
      </a:accent6>
      <a:hlink>
        <a:srgbClr val="98CC77"/>
      </a:hlink>
      <a:folHlink>
        <a:srgbClr val="AABBCB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4356</Words>
  <Application>WPS 演示</Application>
  <PresentationFormat>自定义</PresentationFormat>
  <Paragraphs>372</Paragraphs>
  <Slides>26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微软雅黑</vt:lpstr>
      <vt:lpstr>Times New Roman</vt:lpstr>
      <vt:lpstr>黑体</vt:lpstr>
      <vt:lpstr>仿宋_GB2312</vt:lpstr>
      <vt:lpstr>仿宋</vt:lpstr>
      <vt:lpstr>楷体_GB2312</vt:lpstr>
      <vt:lpstr>新宋体</vt:lpstr>
      <vt:lpstr>123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2018-06-26T07:00:00Z</dcterms:created>
  <dcterms:modified xsi:type="dcterms:W3CDTF">2019-12-27T14:00:29Z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