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6" r:id="rId2"/>
    <p:sldId id="317" r:id="rId3"/>
    <p:sldId id="301" r:id="rId4"/>
    <p:sldId id="256" r:id="rId5"/>
    <p:sldId id="366" r:id="rId6"/>
    <p:sldId id="275" r:id="rId7"/>
    <p:sldId id="371" r:id="rId8"/>
    <p:sldId id="278" r:id="rId9"/>
    <p:sldId id="395" r:id="rId10"/>
    <p:sldId id="412" r:id="rId11"/>
    <p:sldId id="338" r:id="rId12"/>
    <p:sldId id="391" r:id="rId13"/>
    <p:sldId id="392" r:id="rId14"/>
    <p:sldId id="339" r:id="rId15"/>
    <p:sldId id="357" r:id="rId16"/>
    <p:sldId id="346" r:id="rId17"/>
    <p:sldId id="393" r:id="rId18"/>
    <p:sldId id="344" r:id="rId19"/>
    <p:sldId id="274" r:id="rId20"/>
    <p:sldId id="397" r:id="rId21"/>
    <p:sldId id="396" r:id="rId22"/>
    <p:sldId id="370" r:id="rId23"/>
    <p:sldId id="38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646AF-C189-4E55-9EB4-AC83A648E848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2CEDE-4D30-415F-B84C-4BAFDE5B31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91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3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664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60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55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85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45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36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2302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1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86A8-7B12-403E-BEFD-B8E5F8DC03B9}" type="datetimeFigureOut">
              <a:rPr lang="zh-CN" altLang="en-US" smtClean="0"/>
              <a:t>2021/10/15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5D1EC-342B-457A-8B18-4C9F34F13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67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haokan.baidu.com/v?pd=wisenatural&amp;vid=49838808066059925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12" descr="红点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3500438"/>
            <a:ext cx="3683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9" name="Picture 15" descr="红点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475" y="5229225"/>
            <a:ext cx="127000" cy="13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6" descr="绿点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50" y="3789363"/>
            <a:ext cx="3429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7" descr="绿点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6238" y="5157788"/>
            <a:ext cx="101600" cy="8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8" descr="红点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00" y="1701800"/>
            <a:ext cx="3683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" name="Picture 19" descr="红点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1052513"/>
            <a:ext cx="127000" cy="13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20" descr="绿点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7100" y="1412875"/>
            <a:ext cx="3429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5" name="Picture 21" descr="绿点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813" y="1052513"/>
            <a:ext cx="101600" cy="8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22" descr="红点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3213100"/>
            <a:ext cx="368300" cy="35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7" name="Picture 23" descr="绿点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4508500"/>
            <a:ext cx="3429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8" name="Picture 24" descr="绿点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75" y="4149725"/>
            <a:ext cx="342900" cy="342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9" name="Picture 25" descr="红点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4652963"/>
            <a:ext cx="276225" cy="266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0" name="Picture 26" descr="红点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4365625"/>
            <a:ext cx="184150" cy="17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1" name="Picture 27" descr="红点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2708275"/>
            <a:ext cx="127000" cy="13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2" name="Picture 28" descr="红点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0" y="4292600"/>
            <a:ext cx="127000" cy="13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Picture 29" descr="红点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513" y="3717925"/>
            <a:ext cx="127000" cy="13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4" name="Picture 30" descr="绿点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75" y="5013325"/>
            <a:ext cx="239713" cy="239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5" name="Picture 31" descr="绿点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75" y="3357563"/>
            <a:ext cx="136525" cy="136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6" name="Picture 32" descr="绿点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475" y="4365625"/>
            <a:ext cx="101600" cy="8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Picture 33" descr="绿点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513" y="4940300"/>
            <a:ext cx="101600" cy="88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8" name="Picture 34" descr="绿点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3717925"/>
            <a:ext cx="101600" cy="88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00" name="文本框 3099"/>
          <p:cNvSpPr txBox="1"/>
          <p:nvPr/>
        </p:nvSpPr>
        <p:spPr>
          <a:xfrm>
            <a:off x="827088" y="6215063"/>
            <a:ext cx="8496300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chemeClr val="bg1"/>
                </a:solidFill>
                <a:latin typeface="Arial" panose="020B0604020202020204" pitchFamily="34" charset="0"/>
                <a:ea typeface="方正舒体_GBK" pitchFamily="1" charset="-122"/>
              </a:rPr>
              <a:t>生活中用的电是从哪里来的？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085" y="1664970"/>
            <a:ext cx="6774180" cy="3405505"/>
          </a:xfrm>
          <a:prstGeom prst="rect">
            <a:avLst/>
          </a:prstGeom>
        </p:spPr>
      </p:pic>
      <p:sp>
        <p:nvSpPr>
          <p:cNvPr id="4" name="动作按钮: 前进或下一项 3">
            <a:hlinkClick r:id="rId7" action="ppaction://hlinkfile"/>
          </p:cNvPr>
          <p:cNvSpPr/>
          <p:nvPr/>
        </p:nvSpPr>
        <p:spPr>
          <a:xfrm>
            <a:off x="7056120" y="4251960"/>
            <a:ext cx="592455" cy="668020"/>
          </a:xfrm>
          <a:prstGeom prst="actionButtonForwardNex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8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40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50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6" presetClass="emph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0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0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12501 -0.140481 C 0.013047 -0.138215 0.015051 -0.131418 0.01578 -0.126885 C 0.016509 -0.122352 0.015962 -0.116688 0.016873 -0.113289 C 0.017785 -0.109889 0.019789 -0.108756 0.021247 -0.10649 C 0.022704 -0.104224 0.024162 -0.101392 0.02562 -0.099693 C 0.027078 -0.097993 0.028536 -0.09856 0.029993 -0.096293 C 0.031451 -0.094027 0.032909 -0.088928 0.034367 -0.086097 C 0.035825 -0.083264 0.037283 -0.081564 0.038741 -0.079298 C 0.040198 -0.077031 0.041656 -0.074765 0.043114 -0.072499 C 0.044572 -0.070234 0.045847 -0.066835 0.047488 -0.065702 C 0.049127 -0.064568 0.051314 -0.065702 0.052954 -0.065702 C 0.054594 -0.065702 0.055688 -0.065702 0.057327 -0.065702 C 0.058968 -0.065702 0.061154 -0.065702 0.062794 -0.065702 C 0.064434 -0.065702 0.06571 -0.066268 0.067168 -0.065702 C 0.068625 -0.065135 0.069901 -0.063435 0.071541 -0.062302 C 0.073181 -0.061169 0.075368 -0.061169 0.077007 -0.058903 C 0.078648 -0.056638 0.079923 -0.052672 0.081381 -0.048706 C 0.082839 -0.04474 0.084297 -0.039642 0.085754 -0.03511 C 0.087212 -0.030577 0.08867 -0.024913 0.090128 -0.021514 C 0.091585 -0.018114 0.092861 -0.018681 0.094501 -0.014715 C 0.096142 -0.010751 0.098692 -0.002819 0.099969 0.002281 C 0.101243 0.007378 0.101243 0.011344 0.102154 0.015877 C 0.103065 0.020408 0.104888 0.02494 0.105434 0.029473 C 0.105981 0.034005 0.105434 0.038536 0.105434 0.043069 C 0.105434 0.047602 0.105253 0.052133 0.105434 0.056665 C 0.105617 0.061198 0.106345 0.06573 0.106528 0.070261 C 0.106711 0.074794 0.106164 0.07876 0.106528 0.083857 C 0.106892 0.088957 0.107622 0.096322 0.108715 0.100853 C 0.109808 0.105386 0.11163 0.107085 0.113088 0.111051 C 0.114545 0.115016 0.116369 0.120115 0.117461 0.124647 C 0.118555 0.129178 0.119102 0.133711 0.119649 0.138243 C 0.120195 0.142775 0.120013 0.147307 0.120741 0.15184 C 0.121471 0.156372 0.122746 0.16147 0.124022 0.165436 C 0.125298 0.169402 0.126755 0.172234 0.128395 0.175633 C 0.130035 0.179032 0.131311 0.181865 0.133862 0.18583 C 0.136413 0.189795 0.141151 0.196594 0.143702 0.199427 C 0.146253 0.202259 0.147346 0.199993 0.149169 0.202826 C 0.150991 0.205658 0.152995 0.213023 0.154635 0.216422 C 0.156276 0.21982 0.157551 0.22152 0.159009 0.22322 C 0.160466 0.224919 0.161924 0.224353 0.163382 0.226619 C 0.16484 0.228885 0.166115 0.232851 0.167756 0.236816 C 0.169395 0.240782 0.1714 0.24758 0.173222 0.250412 C 0.175045 0.253245 0.176867 0.252112 0.178689 0.253811 C 0.180511 0.255511 0.18288 0.256644 0.184156 0.26061 C 0.185431 0.264575 0.185067 0.273073 0.186342 0.277605 C 0.187618 0.282137 0.190533 0.28327 0.19181 0.287802 C 0.193085 0.292334 0.193085 0.299699 0.193996 0.304797 C 0.194907 0.309896 0.196001 0.313862 0.197275 0.318393 C 0.198552 0.322926 0.200191 0.327458 0.201649 0.33199 C 0.203107 0.336522 0.204565 0.341055 0.206023 0.345586 C 0.207481 0.350118 0.208939 0.355217 0.210396 0.359183 C 0.211854 0.363148 0.212583 0.365414 0.21477 0.36938 C 0.216956 0.373345 0.22133 0.37901 0.223516 0.382976 C 0.225703 0.386941 0.22625 0.389774 0.22789 0.393173 C 0.22953 0.396572 0.231534 0.399972 0.233356 0.40337 C 0.235179 0.406769 0.237183 0.410735 0.238823 0.413568 C 0.240463 0.416401 0.241739 0.418099 0.243197 0.420365 C 0.244655 0.422632 0.246294 0.423765 0.24757 0.427164 C 0.248845 0.430563 0.249939 0.436228 0.25085 0.44076 C 0.251761 0.445293 0.251944 0.449824 0.253036 0.454356 C 0.25413 0.458889 0.256499 0.463421 0.25741 0.467952 C 0.258321 0.472485 0.258321 0.477018 0.258504 0.481549 C 0.258686 0.486081 0.258504 0.490614 0.258504 0.495145 C 0.258504 0.499677 0.258504 0.506476 0.258504 0.508742" pathEditMode="relative" rAng="0" ptsTypes="">
                                      <p:cBhvr>
                                        <p:cTn id="56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0" y="3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1.9E-05 -8.5E-05 C 0.000783 0.001326 0.003585 0.005562 0.004604 0.008387 C 0.005623 0.011212 0.004858 0.014742 0.006132 0.016859 C 0.007405 0.018979 0.010208 0.019684 0.012245 0.021097 C 0.014283 0.022509 0.016321 0.024273 0.018358 0.025333 C 0.020396 0.026392 0.022434 0.026039 0.024472 0.027451 C 0.026509 0.028863 0.028548 0.032041 0.030586 0.033806 C 0.032623 0.03557 0.03466 0.03663 0.036698 0.038042 C 0.038737 0.039454 0.040774 0.040867 0.042812 0.04228 C 0.044849 0.04369 0.046632 0.045809 0.048925 0.046515 C 0.051217 0.047221 0.054274 0.046515 0.056567 0.046515 C 0.058859 0.046515 0.060388 0.046515 0.06268 0.046515 C 0.064973 0.046515 0.068029 0.046515 0.070321 0.046515 C 0.072614 0.046515 0.074398 0.046163 0.076435 0.046515 C 0.078472 0.046867 0.080255 0.047927 0.082548 0.048634 C 0.08484 0.04934 0.087898 0.04934 0.09019 0.050751 C 0.092483 0.052163 0.094265 0.054634 0.096303 0.057107 C 0.098341 0.059578 0.100379 0.062755 0.102417 0.065578 C 0.104454 0.068404 0.106492 0.071933 0.10853 0.074052 C 0.110568 0.076171 0.11235 0.075817 0.114642 0.078289 C 0.116935 0.08076 0.120501 0.085702 0.122285 0.08888 C 0.124067 0.092057 0.124067 0.094528 0.125341 0.097353 C 0.126615 0.100176 0.129162 0.103001 0.129926 0.105826 C 0.13069 0.10865 0.129926 0.111475 0.129926 0.114298 C 0.129926 0.117123 0.129672 0.119947 0.129926 0.122772 C 0.130181 0.125596 0.1312 0.12842 0.131455 0.131244 C 0.13171 0.134069 0.130945 0.13654 0.131455 0.139717 C 0.131964 0.142894 0.132983 0.147484 0.134512 0.150308 C 0.13604 0.153133 0.138587 0.154191 0.140624 0.156663 C 0.142663 0.159134 0.145209 0.162311 0.146737 0.165136 C 0.148266 0.16796 0.14903 0.170784 0.149795 0.173609 C 0.150558 0.176433 0.150303 0.179257 0.151322 0.182082 C 0.152342 0.184906 0.154125 0.188082 0.155908 0.190554 C 0.157691 0.193026 0.159728 0.194792 0.162021 0.196909 C 0.164313 0.199028 0.166097 0.200792 0.169662 0.203264 C 0.173228 0.205735 0.179851 0.209972 0.183418 0.211736 C 0.186983 0.213503 0.188512 0.21209 0.191059 0.213856 C 0.193607 0.215619 0.196409 0.22021 0.198701 0.222329 C 0.200993 0.224445 0.202777 0.225505 0.204814 0.226564 C 0.206852 0.227624 0.208889 0.22727 0.210928 0.228683 C 0.212966 0.230095 0.214748 0.232566 0.21704 0.235037 C 0.219333 0.237508 0.222135 0.241745 0.224682 0.24351 C 0.22723 0.245276 0.229776 0.244569 0.232324 0.245627 C 0.234871 0.246687 0.238182 0.247394 0.239966 0.249865 C 0.241749 0.252336 0.241239 0.257632 0.243022 0.260455 C 0.244805 0.26328 0.24888 0.263987 0.250664 0.26681 C 0.252446 0.269635 0.252446 0.274224 0.25372 0.277402 C 0.254994 0.280579 0.256523 0.283049 0.258305 0.285875 C 0.260089 0.288699 0.262381 0.291523 0.264419 0.294347 C 0.266457 0.297172 0.268494 0.299996 0.270532 0.30282 C 0.27257 0.305645 0.274608 0.308823 0.276645 0.311293 C 0.278682 0.313765 0.279702 0.315177 0.282759 0.317649 C 0.285815 0.320119 0.291929 0.32365 0.294985 0.326121 C 0.298042 0.328592 0.298806 0.330357 0.301098 0.332476 C 0.303392 0.334594 0.306192 0.336712 0.30874 0.33883 C 0.311287 0.340948 0.31409 0.34342 0.316383 0.345185 C 0.318675 0.346951 0.320457 0.348009 0.322495 0.349421 C 0.324533 0.350833 0.326825 0.35154 0.328608 0.353658 C 0.330391 0.355777 0.33192 0.359306 0.333193 0.362131 C 0.334467 0.364955 0.334722 0.367779 0.33625 0.370604 C 0.337779 0.373428 0.34109 0.376252 0.342364 0.379076 C 0.343637 0.381901 0.343637 0.384726 0.343892 0.387549 C 0.344146 0.390374 0.343892 0.393198 0.343892 0.396022 C 0.343892 0.398847 0.343892 0.403083 0.343892 0.404496" pathEditMode="relative" rAng="0" ptsTypes="">
                                      <p:cBhvr>
                                        <p:cTn id="68" dur="3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0" y="20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25834 -0.048447 C 0.027038 -0.045785 0.031445 -0.037799 0.03305 -0.032474 C 0.034653 -0.02715 0.03345 -0.020495 0.035454 -0.016502 C 0.037458 -0.012509 0.041867 -0.011177 0.045074 -0.008515 C 0.048281 -0.005852 0.051487 -0.002526 0.054694 -0.00053 C 0.0579 0.001467 0.061108 0.000802 0.064314 0.003464 C 0.06752 0.006127 0.070727 0.012117 0.073934 0.015443 C 0.07714 0.018771 0.080347 0.020768 0.083553 0.02343 C 0.086761 0.026092 0.089967 0.028754 0.093173 0.031417 C 0.09638 0.034078 0.099186 0.038072 0.102794 0.039402 C 0.106401 0.040733 0.11121 0.039402 0.114818 0.039402 C 0.118425 0.039402 0.120831 0.039402 0.124438 0.039402 C 0.128046 0.039402 0.132854 0.039402 0.136462 0.039402 C 0.14007 0.039402 0.142876 0.038737 0.146083 0.039402 C 0.149288 0.040068 0.152095 0.042065 0.155703 0.043396 C 0.159309 0.044727 0.16412 0.044727 0.167728 0.04739 C 0.171335 0.050051 0.17414 0.054709 0.177347 0.059369 C 0.180554 0.064027 0.183761 0.070016 0.186967 0.075341 C 0.190173 0.080666 0.19338 0.08732 0.196587 0.091314 C 0.199793 0.095307 0.202599 0.094642 0.206206 0.0993 C 0.209814 0.103958 0.215426 0.113276 0.218231 0.119266 C 0.221037 0.125255 0.221037 0.129915 0.223041 0.13524 C 0.225045 0.140562 0.229054 0.145887 0.230256 0.151212 C 0.231459 0.156536 0.230256 0.16186 0.230256 0.167184 C 0.230256 0.172509 0.229856 0.177832 0.230256 0.183157 C 0.230658 0.188482 0.23226 0.193806 0.232661 0.199129 C 0.233062 0.204454 0.231859 0.209113 0.232661 0.215102 C 0.233462 0.221092 0.235067 0.229745 0.237471 0.235067 C 0.239876 0.240392 0.243884 0.242389 0.247091 0.247048 C 0.250297 0.251706 0.254306 0.257696 0.256711 0.263021 C 0.259115 0.268344 0.260318 0.273669 0.261521 0.278993 C 0.262723 0.284316 0.262323 0.289641 0.263926 0.294966 C 0.265529 0.300291 0.268334 0.30628 0.27114 0.310938 C 0.273947 0.315598 0.277152 0.318925 0.28076 0.322917 C 0.284368 0.326911 0.287173 0.330239 0.292785 0.334897 C 0.298396 0.339555 0.308818 0.347543 0.314429 0.35087 C 0.320041 0.354198 0.322446 0.351536 0.326455 0.354864 C 0.330463 0.35819 0.334871 0.366843 0.338479 0.370836 C 0.342087 0.374828 0.344893 0.376825 0.3481 0.378822 C 0.351305 0.380819 0.354512 0.380153 0.35772 0.382816 C 0.360926 0.385477 0.363732 0.390137 0.367338 0.394795 C 0.370946 0.399453 0.375356 0.40744 0.379364 0.410767 C 0.383371 0.414095 0.38738 0.412764 0.391389 0.41476 C 0.395397 0.416757 0.400608 0.418089 0.403413 0.422747 C 0.40622 0.427405 0.405417 0.437389 0.408223 0.442713 C 0.411029 0.448037 0.417443 0.449368 0.420248 0.454692 C 0.423054 0.460017 0.423054 0.468668 0.425058 0.474659 C 0.427061 0.480649 0.429467 0.485306 0.432272 0.490631 C 0.435079 0.495956 0.438687 0.501279 0.441893 0.506604 C 0.445099 0.511928 0.448305 0.517253 0.451513 0.522576 C 0.45472 0.527901 0.457926 0.533891 0.461132 0.538548 C 0.464338 0.543207 0.465943 0.54587 0.470753 0.550528 C 0.475562 0.555186 0.485182 0.561842 0.489991 0.566502 C 0.494802 0.571159 0.496004 0.574487 0.499612 0.57848 C 0.50322 0.582474 0.507629 0.586468 0.511636 0.590459 C 0.515644 0.594453 0.520054 0.599112 0.523662 0.60244 C 0.527269 0.605768 0.530076 0.607763 0.533281 0.610426 C 0.536488 0.613088 0.540096 0.614419 0.542901 0.618413 C 0.545707 0.622406 0.548112 0.62906 0.550117 0.634385 C 0.552121 0.63971 0.552521 0.645033 0.554925 0.650357 C 0.557331 0.655682 0.562542 0.661007 0.564546 0.66633 C 0.566551 0.671655 0.566551 0.676979 0.566951 0.682302 C 0.567352 0.687627 0.566951 0.692952 0.566951 0.698275 C 0.566951 0.7036 0.566951 0.711587 0.566951 0.714249" pathEditMode="relative" rAng="0" ptsTypes="">
                                      <p:cBhvr>
                                        <p:cTn id="80" dur="3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00" y="38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9"/>
                                            </p:cond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30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animMotion origin="layout" path="M -3E-06 -6.2E-05 C 0.000867 0.001841 0.004056 0.007551 0.005216 0.011357 C 0.006376 0.015163 0.005505 0.019921 0.006956 0.022776 C 0.008405 0.02563 0.011595 0.026582 0.013914 0.028485 C 0.016233 0.030389 0.018552 0.032767 0.020872 0.034194 C 0.023191 0.035622 0.025511 0.035146 0.02783 0.037049 C 0.030149 0.038953 0.032469 0.043235 0.034788 0.045613 C 0.037108 0.047992 0.039427 0.04942 0.041747 0.051323 C 0.044066 0.053227 0.046386 0.05513 0.048704 0.057033 C 0.051024 0.058936 0.053054 0.061791 0.055663 0.062742 C 0.058272 0.063694 0.061751 0.062742 0.06436 0.062742 C 0.066969 0.062742 0.06871 0.062742 0.071319 0.062742 C 0.073928 0.062742 0.077407 0.062742 0.080016 0.062742 C 0.082625 0.062742 0.084655 0.062266 0.086975 0.062742 C 0.089294 0.063218 0.091324 0.064645 0.093933 0.065597 C 0.096543 0.066548 0.100022 0.066548 0.102631 0.068452 C 0.10524 0.070354 0.107269 0.073685 0.109589 0.077016 C 0.111908 0.080346 0.114228 0.084628 0.116546 0.088434 C 0.118866 0.092241 0.121186 0.096998 0.123506 0.099853 C 0.125824 0.102709 0.127854 0.102233 0.130464 0.105563 C 0.133073 0.108893 0.137132 0.115555 0.139162 0.119837 C 0.14119 0.124118 0.14119 0.127449 0.14264 0.131256 C 0.144089 0.135061 0.14699 0.138868 0.147858 0.142675 C 0.148729 0.146481 0.147858 0.150287 0.147858 0.154094 C 0.147858 0.1579 0.147569 0.161706 0.147858 0.165512 C 0.148149 0.169319 0.149308 0.173125 0.149599 0.176931 C 0.149888 0.180737 0.149018 0.184069 0.149599 0.18835 C 0.150178 0.192632 0.151338 0.198818 0.153077 0.202624 C 0.154818 0.20643 0.157716 0.207858 0.160036 0.211188 C 0.162354 0.214519 0.165255 0.218801 0.166994 0.222607 C 0.168733 0.226413 0.169603 0.230219 0.170473 0.234026 C 0.171342 0.237832 0.171053 0.241638 0.172212 0.245445 C 0.173372 0.249252 0.175401 0.253532 0.177431 0.256864 C 0.179461 0.260194 0.18178 0.262573 0.184389 0.265428 C 0.186998 0.268283 0.189028 0.270661 0.193087 0.273992 C 0.197146 0.277322 0.204684 0.283032 0.208743 0.285411 C 0.212802 0.28779 0.214541 0.285887 0.217441 0.288266 C 0.22034 0.290644 0.223529 0.29683 0.226138 0.299685 C 0.228747 0.302539 0.230777 0.303966 0.233097 0.305394 C 0.235415 0.306822 0.237735 0.306345 0.240055 0.308249 C 0.242375 0.310152 0.244403 0.313483 0.247013 0.316813 C 0.249622 0.320143 0.252812 0.325853 0.255711 0.328232 C 0.25861 0.330611 0.261509 0.329659 0.264408 0.331086 C 0.267308 0.332514 0.271077 0.333465 0.273106 0.336796 C 0.275136 0.340126 0.274555 0.347263 0.276585 0.35107 C 0.278615 0.354875 0.283253 0.355827 0.285283 0.359634 C 0.287312 0.363441 0.287312 0.369625 0.288762 0.373908 C 0.290211 0.37819 0.291952 0.38152 0.293981 0.385326 C 0.29601 0.389133 0.29862 0.392939 0.300939 0.396745 C 0.303258 0.400552 0.305577 0.404359 0.307897 0.408164 C 0.310217 0.411971 0.312536 0.416253 0.314855 0.419583 C 0.317174 0.422914 0.318334 0.424817 0.321813 0.428147 C 0.325293 0.431478 0.332251 0.436236 0.33573 0.439566 C 0.339209 0.442896 0.340079 0.445275 0.342688 0.44813 C 0.345297 0.450985 0.348486 0.453841 0.351386 0.456694 C 0.354284 0.459549 0.357474 0.46288 0.360084 0.465259 C 0.362693 0.467638 0.364723 0.469064 0.367042 0.470968 C 0.369361 0.472871 0.37197 0.473823 0.374 0.476678 C 0.376029 0.479533 0.377769 0.48429 0.379219 0.488096 C 0.380668 0.491903 0.380958 0.495709 0.382697 0.499515 C 0.384437 0.503322 0.388207 0.507129 0.389656 0.510934 C 0.391105 0.514741 0.391105 0.518547 0.391395 0.522353 C 0.391685 0.52616 0.391395 0.529966 0.391395 0.533772 C 0.391395 0.537578 0.391395 0.543288 0.391395 0.545192" pathEditMode="relative" rAng="0" ptsTypes="">
                                      <p:cBhvr>
                                        <p:cTn id="87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27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0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  <p:cond evt="onBegin" delay="0">
                          <p:tn val="97"/>
                        </p:cond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7169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13" y="2932113"/>
            <a:ext cx="4535487" cy="3297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6" name="文本框 3"/>
          <p:cNvSpPr txBox="1"/>
          <p:nvPr/>
        </p:nvSpPr>
        <p:spPr>
          <a:xfrm>
            <a:off x="368300" y="568325"/>
            <a:ext cx="8245475" cy="179863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想想做做：</a:t>
            </a:r>
          </a:p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、如果是把图中导体</a:t>
            </a:r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ab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不动，而磁体左右运动会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      产生感应电流吗？</a:t>
            </a:r>
          </a:p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、如果是把线圈在磁场中旋转会产生感应电流吗？</a:t>
            </a:r>
            <a:endParaRPr lang="en-US" altLang="zh-CN" sz="28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4"/>
          <p:cNvSpPr/>
          <p:nvPr/>
        </p:nvSpPr>
        <p:spPr>
          <a:xfrm>
            <a:off x="431800" y="623888"/>
            <a:ext cx="3348038" cy="588962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二、发电机</a:t>
            </a:r>
          </a:p>
        </p:txBody>
      </p:sp>
      <p:pic>
        <p:nvPicPr>
          <p:cNvPr id="12290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50" y="546100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31800" y="1423988"/>
            <a:ext cx="8316913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．观察手摇发电机的结构</a:t>
            </a:r>
          </a:p>
        </p:txBody>
      </p:sp>
      <p:pic>
        <p:nvPicPr>
          <p:cNvPr id="3" name="图片 2" descr="1390400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713" y="1881188"/>
            <a:ext cx="6170612" cy="4730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318125" y="1935163"/>
            <a:ext cx="197167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定子、转子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图片 3" descr="13904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688" y="3100388"/>
            <a:ext cx="4667250" cy="35766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14338" y="561975"/>
            <a:ext cx="8316912" cy="9445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、把手摇发电机与电流表连接起来。当线圈在磁场中转动时，观察有什么现象发生？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14338" y="1506538"/>
            <a:ext cx="8047037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可以看到随着线圈的转动，电流表的指针左右摆动</a:t>
            </a:r>
          </a:p>
        </p:txBody>
      </p:sp>
      <p:sp>
        <p:nvSpPr>
          <p:cNvPr id="11268" name="文本框 11267"/>
          <p:cNvSpPr txBox="1"/>
          <p:nvPr/>
        </p:nvSpPr>
        <p:spPr>
          <a:xfrm>
            <a:off x="127000" y="2025650"/>
            <a:ext cx="3003550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这个现象表明：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49325" y="2562225"/>
            <a:ext cx="6975475" cy="51911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发电机发出的电流的大小和方向是变化的。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268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3"/>
          <p:cNvSpPr txBox="1"/>
          <p:nvPr/>
        </p:nvSpPr>
        <p:spPr>
          <a:xfrm>
            <a:off x="352425" y="560388"/>
            <a:ext cx="6815138" cy="519112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en-US" altLang="zh-CN" sz="2800" b="1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、观察发电机的转速对小灯泡亮度的影响</a:t>
            </a:r>
          </a:p>
        </p:txBody>
      </p:sp>
      <p:pic>
        <p:nvPicPr>
          <p:cNvPr id="14338" name="图片 4" descr="139040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650" y="3979863"/>
            <a:ext cx="3471863" cy="266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352425" y="1079500"/>
            <a:ext cx="8362950" cy="944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现象：</a:t>
            </a:r>
          </a:p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发电机转得越快，灯泡越亮；转得越慢，灯泡越暗</a:t>
            </a:r>
          </a:p>
        </p:txBody>
      </p:sp>
      <p:sp>
        <p:nvSpPr>
          <p:cNvPr id="11268" name="文本框 11267"/>
          <p:cNvSpPr txBox="1"/>
          <p:nvPr/>
        </p:nvSpPr>
        <p:spPr>
          <a:xfrm>
            <a:off x="-74612" y="2024063"/>
            <a:ext cx="3001962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这个现象表明：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06463" y="2681288"/>
            <a:ext cx="6261100" cy="1158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sym typeface="宋体" panose="02010600030101010101" pitchFamily="2" charset="-122"/>
              </a:rPr>
              <a:t>发电机发出的电流的大小与转速有关。</a:t>
            </a:r>
          </a:p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转得越快，发出的电流越大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268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4"/>
          <p:cNvSpPr/>
          <p:nvPr/>
        </p:nvSpPr>
        <p:spPr>
          <a:xfrm>
            <a:off x="-315912" y="619125"/>
            <a:ext cx="7561262" cy="649288"/>
          </a:xfrm>
          <a:prstGeom prst="roundRect">
            <a:avLst>
              <a:gd name="adj" fmla="val 12153"/>
            </a:avLst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　　</a:t>
            </a:r>
            <a:r>
              <a:rPr lang="en-US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、检验</a:t>
            </a:r>
            <a:r>
              <a:rPr lang="zh-CN" altLang="en-US" sz="2800" b="1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手摇发电机电流方向的变化。</a:t>
            </a:r>
          </a:p>
        </p:txBody>
      </p:sp>
      <p:pic>
        <p:nvPicPr>
          <p:cNvPr id="15362" name="图片 12290" descr="`FQW3[RD(WCXWWWR]WL{`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75" y="1268413"/>
            <a:ext cx="6372225" cy="4130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TextBox 5"/>
          <p:cNvSpPr/>
          <p:nvPr/>
        </p:nvSpPr>
        <p:spPr>
          <a:xfrm>
            <a:off x="431800" y="5300663"/>
            <a:ext cx="7920038" cy="1257300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　　</a:t>
            </a:r>
            <a:r>
              <a:rPr lang="zh-CN" altLang="en-US" sz="2800" b="1"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二极管交替发光，说明产生的电流方向不停在改变。</a:t>
            </a:r>
            <a:endParaRPr lang="zh-CN" altLang="en-US" sz="2800" b="1">
              <a:solidFill>
                <a:srgbClr val="CC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pic>
        <p:nvPicPr>
          <p:cNvPr id="15364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512763"/>
            <a:ext cx="882650" cy="731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/>
          <p:nvPr/>
        </p:nvSpPr>
        <p:spPr>
          <a:xfrm>
            <a:off x="881063" y="733425"/>
            <a:ext cx="4500562" cy="676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>
                <a:latin typeface="Times New Roman" panose="02020603050405020304" pitchFamily="2" charset="0"/>
                <a:ea typeface="宋体" panose="02010600030101010101" pitchFamily="2" charset="-122"/>
              </a:rPr>
              <a:t>交变电流</a:t>
            </a:r>
          </a:p>
        </p:txBody>
      </p:sp>
      <p:sp>
        <p:nvSpPr>
          <p:cNvPr id="13315" name="TextBox 1"/>
          <p:cNvSpPr txBox="1"/>
          <p:nvPr/>
        </p:nvSpPr>
        <p:spPr>
          <a:xfrm>
            <a:off x="431800" y="1773238"/>
            <a:ext cx="8135938" cy="36734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大小和方向都作周期性变化的电流叫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交变电流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，简称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交流电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。</a:t>
            </a:r>
            <a:endParaRPr lang="en-US" altLang="zh-CN" sz="2800" b="1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           在交变电流中，电流在每秒内周期性变化的次数叫做</a:t>
            </a: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频率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。单位是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赫兹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       我国电网以交流供电，频率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50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赫兹。周期0.02s.</a:t>
            </a:r>
          </a:p>
        </p:txBody>
      </p:sp>
      <p:pic>
        <p:nvPicPr>
          <p:cNvPr id="16387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550" y="584200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30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charRg st="59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文本框 15367"/>
          <p:cNvSpPr txBox="1"/>
          <p:nvPr/>
        </p:nvSpPr>
        <p:spPr>
          <a:xfrm>
            <a:off x="1044575" y="5503863"/>
            <a:ext cx="5127625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发电机的原理</a:t>
            </a:r>
            <a:r>
              <a:rPr lang="zh-CN" altLang="en-US" sz="2800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：电磁感应原理 </a:t>
            </a:r>
            <a:r>
              <a:rPr lang="zh-CN" altLang="en-US" sz="2800" b="1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44575" y="6021388"/>
            <a:ext cx="6916738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发电机线圈转动一圈，线圈中的电流方向改变两次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10" r:id="rId2" imgW="8304212" imgH="4522788"/>
        </mc:Choice>
        <mc:Fallback>
          <p:control r:id="rId2" imgW="8304212" imgH="4522788">
            <p:pic>
              <p:nvPicPr>
                <p:cNvPr id="3" name="对象 2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3238" y="765175"/>
                  <a:ext cx="8304212" cy="4522788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3" descr="140040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450" y="1209675"/>
            <a:ext cx="3992563" cy="2984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6" name="圆角矩形标注 9"/>
          <p:cNvSpPr/>
          <p:nvPr/>
        </p:nvSpPr>
        <p:spPr>
          <a:xfrm>
            <a:off x="1109663" y="2933700"/>
            <a:ext cx="1214437" cy="714375"/>
          </a:xfrm>
          <a:prstGeom prst="wedgeRoundRectCallout">
            <a:avLst>
              <a:gd name="adj1" fmla="val 127764"/>
              <a:gd name="adj2" fmla="val 53671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 anchorCtr="0"/>
          <a:lstStyle/>
          <a:p>
            <a:pPr algn="ctr"/>
            <a:r>
              <a:rPr lang="zh-CN" altLang="en-US" sz="2800" b="1">
                <a:latin typeface="Calibri" panose="020F0502020204030204" pitchFamily="2" charset="0"/>
                <a:ea typeface="宋体" panose="02010600030101010101" pitchFamily="2" charset="-122"/>
              </a:rPr>
              <a:t>铜环</a:t>
            </a:r>
          </a:p>
        </p:txBody>
      </p:sp>
      <p:sp>
        <p:nvSpPr>
          <p:cNvPr id="15367" name="圆角矩形标注 10"/>
          <p:cNvSpPr/>
          <p:nvPr/>
        </p:nvSpPr>
        <p:spPr>
          <a:xfrm>
            <a:off x="1452563" y="4194175"/>
            <a:ext cx="1152525" cy="719138"/>
          </a:xfrm>
          <a:prstGeom prst="wedgeRoundRectCallout">
            <a:avLst>
              <a:gd name="adj1" fmla="val 149449"/>
              <a:gd name="adj2" fmla="val -88852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rgbClr val="00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ctr" anchorCtr="0"/>
          <a:lstStyle/>
          <a:p>
            <a:pPr algn="ctr"/>
            <a:r>
              <a:rPr lang="zh-CN" altLang="en-US" sz="2800" b="1">
                <a:latin typeface="Calibri" panose="020F0502020204030204" pitchFamily="2" charset="0"/>
                <a:ea typeface="宋体" panose="02010600030101010101" pitchFamily="2" charset="-122"/>
              </a:rPr>
              <a:t>电刷</a:t>
            </a:r>
          </a:p>
        </p:txBody>
      </p:sp>
      <p:sp>
        <p:nvSpPr>
          <p:cNvPr id="18436" name="TextBox 4"/>
          <p:cNvSpPr txBox="1"/>
          <p:nvPr/>
        </p:nvSpPr>
        <p:spPr>
          <a:xfrm>
            <a:off x="592138" y="5153025"/>
            <a:ext cx="8353425" cy="6032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发电机的构造：由转子和定子两部分组成。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6385"/>
          <p:cNvSpPr txBox="1"/>
          <p:nvPr/>
        </p:nvSpPr>
        <p:spPr>
          <a:xfrm>
            <a:off x="692150" y="854075"/>
            <a:ext cx="8005763" cy="9445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大型发电机一般采用磁极旋转的方式来发电。而且</a:t>
            </a:r>
          </a:p>
          <a:p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用电磁铁代替永磁体</a:t>
            </a:r>
          </a:p>
        </p:txBody>
      </p:sp>
      <p:pic>
        <p:nvPicPr>
          <p:cNvPr id="17410" name="图片 2" descr="发电机穿转子.bmp"/>
          <p:cNvPicPr>
            <a:picLocks noChangeAspect="1"/>
          </p:cNvPicPr>
          <p:nvPr/>
        </p:nvPicPr>
        <p:blipFill>
          <a:blip r:embed="rId2"/>
          <a:srcRect b="9924"/>
          <a:stretch>
            <a:fillRect/>
          </a:stretch>
        </p:blipFill>
        <p:spPr>
          <a:xfrm>
            <a:off x="1584325" y="2168525"/>
            <a:ext cx="4572000" cy="308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1" name="TextBox 6"/>
          <p:cNvSpPr txBox="1"/>
          <p:nvPr/>
        </p:nvSpPr>
        <p:spPr>
          <a:xfrm>
            <a:off x="2333625" y="5702300"/>
            <a:ext cx="5365750" cy="5794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大型发电机安装转子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17409"/>
          <p:cNvGrpSpPr/>
          <p:nvPr/>
        </p:nvGrpSpPr>
        <p:grpSpPr>
          <a:xfrm>
            <a:off x="681038" y="3754438"/>
            <a:ext cx="3744912" cy="2667000"/>
            <a:chOff x="0" y="0"/>
            <a:chExt cx="2359" cy="1680"/>
          </a:xfrm>
        </p:grpSpPr>
        <p:pic>
          <p:nvPicPr>
            <p:cNvPr id="20482" name="图片 17410" descr="1e2c73024525da993fede576abc20ee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359" cy="16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3" name="TextBox 10"/>
            <p:cNvSpPr txBox="1"/>
            <p:nvPr/>
          </p:nvSpPr>
          <p:spPr>
            <a:xfrm>
              <a:off x="68" y="1338"/>
              <a:ext cx="1019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r>
                <a:rPr lang="zh-CN" altLang="en-US" b="1">
                  <a:solidFill>
                    <a:schemeClr val="tx2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火力发电</a:t>
              </a:r>
            </a:p>
          </p:txBody>
        </p:sp>
      </p:grpSp>
      <p:grpSp>
        <p:nvGrpSpPr>
          <p:cNvPr id="20484" name="组合 17412"/>
          <p:cNvGrpSpPr/>
          <p:nvPr/>
        </p:nvGrpSpPr>
        <p:grpSpPr>
          <a:xfrm>
            <a:off x="681038" y="984250"/>
            <a:ext cx="3781425" cy="2755900"/>
            <a:chOff x="0" y="0"/>
            <a:chExt cx="2337" cy="1736"/>
          </a:xfrm>
        </p:grpSpPr>
        <p:pic>
          <p:nvPicPr>
            <p:cNvPr id="20485" name="图片 17413" descr="风电安装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" y="0"/>
              <a:ext cx="2314" cy="17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6" name="TextBox 10"/>
            <p:cNvSpPr txBox="1"/>
            <p:nvPr/>
          </p:nvSpPr>
          <p:spPr>
            <a:xfrm>
              <a:off x="0" y="1338"/>
              <a:ext cx="95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algn="r"/>
              <a:r>
                <a:rPr lang="zh-CN" altLang="en-US" b="1">
                  <a:solidFill>
                    <a:schemeClr val="tx2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风力发电</a:t>
              </a:r>
            </a:p>
          </p:txBody>
        </p:sp>
      </p:grpSp>
      <p:grpSp>
        <p:nvGrpSpPr>
          <p:cNvPr id="20487" name="组合 17415"/>
          <p:cNvGrpSpPr/>
          <p:nvPr/>
        </p:nvGrpSpPr>
        <p:grpSpPr>
          <a:xfrm>
            <a:off x="5110163" y="1344613"/>
            <a:ext cx="3132137" cy="4681537"/>
            <a:chOff x="0" y="0"/>
            <a:chExt cx="1530" cy="2205"/>
          </a:xfrm>
        </p:grpSpPr>
        <p:pic>
          <p:nvPicPr>
            <p:cNvPr id="20488" name="图片 1" descr="水力发电.bmp"/>
            <p:cNvPicPr>
              <a:picLocks noChangeAspect="1"/>
            </p:cNvPicPr>
            <p:nvPr/>
          </p:nvPicPr>
          <p:blipFill>
            <a:blip r:embed="rId4"/>
            <a:srcRect r="22124"/>
            <a:stretch>
              <a:fillRect/>
            </a:stretch>
          </p:blipFill>
          <p:spPr>
            <a:xfrm>
              <a:off x="0" y="0"/>
              <a:ext cx="1530" cy="22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489" name="TextBox 10"/>
            <p:cNvSpPr txBox="1"/>
            <p:nvPr/>
          </p:nvSpPr>
          <p:spPr>
            <a:xfrm>
              <a:off x="0" y="19"/>
              <a:ext cx="794" cy="143"/>
            </a:xfrm>
            <a:prstGeom prst="rect">
              <a:avLst/>
            </a:prstGeom>
            <a:solidFill>
              <a:srgbClr val="CDEEFF"/>
            </a:solidFill>
            <a:ln w="9525">
              <a:noFill/>
            </a:ln>
          </p:spPr>
          <p:txBody>
            <a:bodyPr lIns="0" tIns="0" rIns="0" bIns="0" anchor="t" anchorCtr="0">
              <a:spAutoFit/>
            </a:bodyPr>
            <a:lstStyle/>
            <a:p>
              <a:r>
                <a:rPr lang="zh-CN" altLang="en-US" b="1">
                  <a:solidFill>
                    <a:schemeClr val="tx2"/>
                  </a:solidFill>
                  <a:latin typeface="Calibri" panose="020F0502020204030204" pitchFamily="2" charset="0"/>
                  <a:ea typeface="宋体" panose="02010600030101010101" pitchFamily="2" charset="-122"/>
                </a:rPr>
                <a:t>水力发电</a:t>
              </a:r>
            </a:p>
          </p:txBody>
        </p:sp>
      </p:grpSp>
      <p:pic>
        <p:nvPicPr>
          <p:cNvPr id="20490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550" y="512763"/>
            <a:ext cx="882650" cy="731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文本框 4097"/>
          <p:cNvSpPr txBox="1"/>
          <p:nvPr/>
        </p:nvSpPr>
        <p:spPr>
          <a:xfrm>
            <a:off x="1008063" y="1270000"/>
            <a:ext cx="7124700" cy="1554163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我们在生产和生活用的电绝大多数都是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发电厂的发电机发出，再通过电网输送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来的。</a:t>
            </a:r>
          </a:p>
        </p:txBody>
      </p:sp>
      <p:sp>
        <p:nvSpPr>
          <p:cNvPr id="4099" name="文本框 4098"/>
          <p:cNvSpPr txBox="1"/>
          <p:nvPr/>
        </p:nvSpPr>
        <p:spPr>
          <a:xfrm>
            <a:off x="1008063" y="3295650"/>
            <a:ext cx="48069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发电机的工作原理是怎样的？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7"/>
          <p:cNvSpPr/>
          <p:nvPr/>
        </p:nvSpPr>
        <p:spPr>
          <a:xfrm>
            <a:off x="203200" y="2097088"/>
            <a:ext cx="8726488" cy="1296987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800" b="1" u="sng">
                <a:latin typeface="Times New Roman" panose="02020603050405020304" pitchFamily="2" charset="0"/>
                <a:ea typeface="宋体" panose="02010600030101010101" pitchFamily="2" charset="-122"/>
              </a:rPr>
              <a:t>． </a:t>
            </a:r>
            <a:r>
              <a:rPr lang="en-US" altLang="zh-CN" sz="2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zh-CN" altLang="en-US" sz="2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                                                       </a:t>
            </a:r>
            <a:r>
              <a:rPr lang="en-US" altLang="zh-CN" sz="2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</a:t>
            </a:r>
            <a:r>
              <a:rPr lang="zh-CN" altLang="en-US" sz="2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导体中就会产生感应电流， 这是一种电磁感应现象。 </a:t>
            </a:r>
          </a:p>
        </p:txBody>
      </p:sp>
      <p:sp>
        <p:nvSpPr>
          <p:cNvPr id="18435" name="TextBox 7"/>
          <p:cNvSpPr/>
          <p:nvPr/>
        </p:nvSpPr>
        <p:spPr>
          <a:xfrm>
            <a:off x="182563" y="3940175"/>
            <a:ext cx="8761412" cy="1246188"/>
          </a:xfrm>
          <a:prstGeom prst="roundRect">
            <a:avLst>
              <a:gd name="adj" fmla="val 16667"/>
            </a:avLst>
          </a:prstGeom>
          <a:solidFill>
            <a:srgbClr val="FFDB93"/>
          </a:solidFill>
          <a:ln w="28575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latin typeface="Times New Roman" panose="02020603050405020304" pitchFamily="2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．发电机利用了</a:t>
            </a:r>
            <a:r>
              <a:rPr lang="zh-CN" altLang="en-US" sz="2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    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原理发电，将</a:t>
            </a:r>
            <a:r>
              <a:rPr lang="zh-CN" altLang="en-US" sz="2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  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能转化为</a:t>
            </a:r>
            <a:r>
              <a:rPr lang="zh-CN" altLang="en-US" sz="2800" b="1" u="sng">
                <a:latin typeface="Times New Roman" panose="02020603050405020304" pitchFamily="2" charset="0"/>
                <a:ea typeface="宋体" panose="02010600030101010101" pitchFamily="2" charset="-122"/>
              </a:rPr>
              <a:t>        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能。</a:t>
            </a:r>
          </a:p>
        </p:txBody>
      </p:sp>
      <p:grpSp>
        <p:nvGrpSpPr>
          <p:cNvPr id="21507" name="组合 18435"/>
          <p:cNvGrpSpPr/>
          <p:nvPr/>
        </p:nvGrpSpPr>
        <p:grpSpPr>
          <a:xfrm>
            <a:off x="430213" y="561975"/>
            <a:ext cx="2789237" cy="920750"/>
            <a:chOff x="0" y="0"/>
            <a:chExt cx="2231" cy="580"/>
          </a:xfrm>
        </p:grpSpPr>
        <p:pic>
          <p:nvPicPr>
            <p:cNvPr id="21508" name="圆角矩形 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9" name="文本框 18437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课堂小结</a:t>
              </a:r>
            </a:p>
          </p:txBody>
        </p:sp>
      </p:grpSp>
      <p:pic>
        <p:nvPicPr>
          <p:cNvPr id="21510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7988" y="5492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40" name="文本框 18439"/>
          <p:cNvSpPr txBox="1"/>
          <p:nvPr/>
        </p:nvSpPr>
        <p:spPr>
          <a:xfrm>
            <a:off x="614363" y="2241550"/>
            <a:ext cx="8101012" cy="4905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6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闭合电路的一部分导体在磁场中做切割磁感线运动时，</a:t>
            </a:r>
          </a:p>
        </p:txBody>
      </p:sp>
      <p:sp>
        <p:nvSpPr>
          <p:cNvPr id="18441" name="文本框 18440"/>
          <p:cNvSpPr txBox="1"/>
          <p:nvPr/>
        </p:nvSpPr>
        <p:spPr>
          <a:xfrm>
            <a:off x="3640138" y="4083050"/>
            <a:ext cx="161290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电磁感应</a:t>
            </a:r>
          </a:p>
        </p:txBody>
      </p:sp>
      <p:sp>
        <p:nvSpPr>
          <p:cNvPr id="18442" name="文本框 18441"/>
          <p:cNvSpPr txBox="1"/>
          <p:nvPr/>
        </p:nvSpPr>
        <p:spPr>
          <a:xfrm>
            <a:off x="7348538" y="4117975"/>
            <a:ext cx="896937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机械</a:t>
            </a:r>
          </a:p>
        </p:txBody>
      </p:sp>
      <p:sp>
        <p:nvSpPr>
          <p:cNvPr id="18443" name="文本框 18442"/>
          <p:cNvSpPr txBox="1"/>
          <p:nvPr/>
        </p:nvSpPr>
        <p:spPr>
          <a:xfrm>
            <a:off x="1481138" y="4586288"/>
            <a:ext cx="5397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40" grpId="0"/>
      <p:bldP spid="18441" grpId="0"/>
      <p:bldP spid="18442" grpId="0"/>
      <p:bldP spid="184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8434" r:id="rId2" imgW="7912100" imgH="5622925"/>
        </mc:Choice>
        <mc:Fallback>
          <p:control r:id="rId2" imgW="7912100" imgH="5622925">
            <p:pic>
              <p:nvPicPr>
                <p:cNvPr id="2" name="对象 1"/>
                <p:cNvPicPr>
                  <a:picLocks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85800" y="765175"/>
                  <a:ext cx="7912100" cy="5622925"/>
                </a:xfrm>
                <a:prstGeom prst="rect">
                  <a:avLst/>
                </a:prstGeom>
                <a:noFill/>
                <a:ln/>
              </p:spPr>
            </p:pic>
          </p:control>
        </mc:Fallback>
      </mc:AlternateContent>
    </p:controls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/>
          <p:nvPr/>
        </p:nvSpPr>
        <p:spPr>
          <a:xfrm>
            <a:off x="288925" y="1554163"/>
            <a:ext cx="5543550" cy="2911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　　法拉第（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Michael Faraday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，</a:t>
            </a:r>
          </a:p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1791—1867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），英国物理学家、化学家。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　　在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1821—1831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年间，法拉第进行了多次实验，发现了电磁感应现象。</a:t>
            </a:r>
          </a:p>
        </p:txBody>
      </p:sp>
      <p:pic>
        <p:nvPicPr>
          <p:cNvPr id="23554" name="Picture 2" descr="http://pec.jstu.edu.cn/physics/physicist/Faraday/Farad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425" y="1665288"/>
            <a:ext cx="2679700" cy="406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5" name="TextBox 3"/>
          <p:cNvSpPr txBox="1"/>
          <p:nvPr/>
        </p:nvSpPr>
        <p:spPr>
          <a:xfrm>
            <a:off x="2351088" y="976313"/>
            <a:ext cx="1419225" cy="5826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latin typeface="Times New Roman" panose="02020603050405020304" pitchFamily="2" charset="0"/>
                <a:ea typeface="宋体" panose="02010600030101010101" pitchFamily="2" charset="-122"/>
              </a:rPr>
              <a:t>法拉第</a:t>
            </a:r>
          </a:p>
        </p:txBody>
      </p:sp>
      <p:pic>
        <p:nvPicPr>
          <p:cNvPr id="23556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0" y="512763"/>
            <a:ext cx="882650" cy="731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圆角矩形 7"/>
          <p:cNvSpPr/>
          <p:nvPr/>
        </p:nvSpPr>
        <p:spPr>
          <a:xfrm>
            <a:off x="360363" y="4613275"/>
            <a:ext cx="5437187" cy="1358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0170" tIns="46990" rIns="90170" bIns="46990" anchor="ctr" anchorCtr="0"/>
          <a:lstStyle/>
          <a:p>
            <a:r>
              <a:rPr lang="zh-CN" altLang="en-US" sz="2800" b="1">
                <a:latin typeface="Calibri" panose="020F0502020204030204" pitchFamily="2" charset="0"/>
                <a:ea typeface="宋体" panose="02010600030101010101" pitchFamily="2" charset="-122"/>
              </a:rPr>
              <a:t>　　根据这个发现，后来发明了发电机，使人类大规模用电成为可能，开辟了电气化的时代。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/>
          <p:nvPr/>
        </p:nvSpPr>
        <p:spPr>
          <a:xfrm>
            <a:off x="835025" y="1954213"/>
            <a:ext cx="3889375" cy="17938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　　是不是导体在磁场中随便怎样运动都可以产生电流呢？</a:t>
            </a:r>
          </a:p>
        </p:txBody>
      </p:sp>
      <p:pic>
        <p:nvPicPr>
          <p:cNvPr id="24578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7988" y="5492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6" name="内容占位符 8195" descr="2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8725" y="1700213"/>
            <a:ext cx="3168650" cy="1981200"/>
          </a:xfrm>
        </p:spPr>
      </p:pic>
      <p:pic>
        <p:nvPicPr>
          <p:cNvPr id="8197" name="图片 8196" descr="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9338" y="1484313"/>
            <a:ext cx="3240087" cy="2414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2674600" y="10287000"/>
            <a:ext cx="304800" cy="215900"/>
          </a:xfrm>
          <a:prstGeom prst="cub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内容占位符 5121" descr="W020070308325496677891"/>
          <p:cNvPicPr>
            <a:picLocks noGrp="1" noChangeAspect="1"/>
          </p:cNvPicPr>
          <p:nvPr>
            <p:ph idx="1"/>
          </p:nvPr>
        </p:nvPicPr>
        <p:blipFill>
          <a:blip r:embed="rId2">
            <a:lum bright="-12000" contrast="35999"/>
          </a:blip>
          <a:srcRect l="18616" t="73376" r="17436" b="9004"/>
          <a:stretch>
            <a:fillRect/>
          </a:stretch>
        </p:blipFill>
        <p:spPr>
          <a:xfrm>
            <a:off x="1584325" y="512763"/>
            <a:ext cx="6061075" cy="2341562"/>
          </a:xfrm>
        </p:spPr>
      </p:pic>
      <p:sp>
        <p:nvSpPr>
          <p:cNvPr id="4098" name="文本框 5122"/>
          <p:cNvSpPr txBox="1"/>
          <p:nvPr/>
        </p:nvSpPr>
        <p:spPr>
          <a:xfrm>
            <a:off x="1368425" y="2962275"/>
            <a:ext cx="6911975" cy="9445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上图实验名称是</a:t>
            </a:r>
            <a:r>
              <a:rPr lang="zh-CN" altLang="en-US" sz="2800" b="1" u="sng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2800" b="1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</a:p>
          <a:p>
            <a:r>
              <a:rPr lang="zh-CN" altLang="en-US" sz="2800" b="1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此实验证明电流具有</a:t>
            </a:r>
            <a:r>
              <a:rPr lang="zh-CN" altLang="en-US" sz="2800" b="1" u="sng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</a:t>
            </a:r>
            <a:r>
              <a:rPr lang="zh-CN" altLang="en-US" sz="2800" b="1">
                <a:solidFill>
                  <a:srgbClr val="33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效应。</a:t>
            </a:r>
            <a:endParaRPr lang="zh-CN" altLang="en-US" sz="2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4" name="文本框 5123"/>
          <p:cNvSpPr txBox="1"/>
          <p:nvPr/>
        </p:nvSpPr>
        <p:spPr>
          <a:xfrm>
            <a:off x="3305175" y="4056063"/>
            <a:ext cx="26860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（奥斯特实验）</a:t>
            </a:r>
          </a:p>
        </p:txBody>
      </p:sp>
      <p:sp>
        <p:nvSpPr>
          <p:cNvPr id="5125" name="文本框 5124"/>
          <p:cNvSpPr txBox="1"/>
          <p:nvPr/>
        </p:nvSpPr>
        <p:spPr>
          <a:xfrm>
            <a:off x="2160588" y="4900613"/>
            <a:ext cx="741362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电</a:t>
            </a:r>
          </a:p>
        </p:txBody>
      </p:sp>
      <p:sp>
        <p:nvSpPr>
          <p:cNvPr id="5126" name="文本框 5125"/>
          <p:cNvSpPr txBox="1"/>
          <p:nvPr/>
        </p:nvSpPr>
        <p:spPr>
          <a:xfrm>
            <a:off x="3365500" y="5086350"/>
            <a:ext cx="1892300" cy="3968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7" name="直接连接符 5126"/>
          <p:cNvSpPr/>
          <p:nvPr/>
        </p:nvSpPr>
        <p:spPr>
          <a:xfrm>
            <a:off x="3095625" y="5405438"/>
            <a:ext cx="2808288" cy="1587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5128" name="文本框 5127"/>
          <p:cNvSpPr txBox="1"/>
          <p:nvPr/>
        </p:nvSpPr>
        <p:spPr>
          <a:xfrm>
            <a:off x="3960813" y="4722813"/>
            <a:ext cx="5889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黑体" panose="02010609060101010101" pitchFamily="2" charset="-122"/>
              </a:rPr>
              <a:t>生</a:t>
            </a:r>
          </a:p>
        </p:txBody>
      </p:sp>
      <p:sp>
        <p:nvSpPr>
          <p:cNvPr id="5129" name="文本框 5128"/>
          <p:cNvSpPr txBox="1"/>
          <p:nvPr/>
        </p:nvSpPr>
        <p:spPr>
          <a:xfrm>
            <a:off x="6156325" y="4940300"/>
            <a:ext cx="792163" cy="8223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Arial" panose="020B0604020202020204" pitchFamily="34" charset="0"/>
                <a:ea typeface="隶书" panose="02010509060101010101" pitchFamily="1" charset="-122"/>
              </a:rPr>
              <a:t>磁</a:t>
            </a:r>
          </a:p>
        </p:txBody>
      </p:sp>
      <p:sp>
        <p:nvSpPr>
          <p:cNvPr id="5130" name="直接连接符 5129"/>
          <p:cNvSpPr/>
          <p:nvPr/>
        </p:nvSpPr>
        <p:spPr>
          <a:xfrm flipH="1">
            <a:off x="3060700" y="5765800"/>
            <a:ext cx="2806700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/>
          </a:p>
        </p:txBody>
      </p:sp>
      <p:sp>
        <p:nvSpPr>
          <p:cNvPr id="5131" name="文本框 5130"/>
          <p:cNvSpPr txBox="1"/>
          <p:nvPr/>
        </p:nvSpPr>
        <p:spPr>
          <a:xfrm>
            <a:off x="3995738" y="5945188"/>
            <a:ext cx="741362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4400" b="1">
                <a:latin typeface="Arial" panose="020B0604020202020204" pitchFamily="34" charset="0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5132" name="文本框 5131"/>
          <p:cNvSpPr txBox="1"/>
          <p:nvPr/>
        </p:nvSpPr>
        <p:spPr>
          <a:xfrm>
            <a:off x="4284663" y="2925763"/>
            <a:ext cx="1706562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奥斯特实验</a:t>
            </a:r>
          </a:p>
        </p:txBody>
      </p:sp>
      <p:sp>
        <p:nvSpPr>
          <p:cNvPr id="5133" name="文本框 5132"/>
          <p:cNvSpPr txBox="1"/>
          <p:nvPr/>
        </p:nvSpPr>
        <p:spPr>
          <a:xfrm>
            <a:off x="5111750" y="3357563"/>
            <a:ext cx="53975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8" grpId="0"/>
      <p:bldP spid="5129" grpId="0"/>
      <p:bldP spid="5131" grpId="0"/>
      <p:bldP spid="5132" grpId="0"/>
      <p:bldP spid="51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/>
          <p:nvPr/>
        </p:nvSpPr>
        <p:spPr>
          <a:xfrm>
            <a:off x="4030677" y="2932652"/>
            <a:ext cx="7597775" cy="8540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5000" b="1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磁生电 </a:t>
            </a:r>
          </a:p>
        </p:txBody>
      </p:sp>
      <p:sp>
        <p:nvSpPr>
          <p:cNvPr id="5123" name="TextBox 3"/>
          <p:cNvSpPr txBox="1"/>
          <p:nvPr/>
        </p:nvSpPr>
        <p:spPr>
          <a:xfrm>
            <a:off x="431800" y="857250"/>
            <a:ext cx="3146425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1" charset="-122"/>
                <a:ea typeface="楷体_GB2312" pitchFamily="1" charset="-122"/>
              </a:rPr>
              <a:t>第二十章 第５节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3063" y="5492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0" name="Picture 2" descr="http://pec.jstu.edu.cn/physics/physicist/Faraday/Farad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5" y="1557338"/>
            <a:ext cx="2682875" cy="4071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1" name="圆角矩形 6"/>
          <p:cNvSpPr/>
          <p:nvPr/>
        </p:nvSpPr>
        <p:spPr>
          <a:xfrm>
            <a:off x="431800" y="1484313"/>
            <a:ext cx="5364163" cy="2071687"/>
          </a:xfrm>
          <a:prstGeom prst="roundRect">
            <a:avLst>
              <a:gd name="adj" fmla="val 16667"/>
            </a:avLst>
          </a:prstGeom>
          <a:solidFill>
            <a:srgbClr val="8064A2"/>
          </a:solidFill>
          <a:ln w="25400" cap="flat" cmpd="sng">
            <a:solidFill>
              <a:srgbClr val="5C4776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800" b="1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　　英国物理学家</a:t>
            </a:r>
            <a:r>
              <a:rPr lang="zh-CN" altLang="en-US" sz="2800" b="1">
                <a:solidFill>
                  <a:srgbClr val="FF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法拉第</a:t>
            </a:r>
            <a:r>
              <a:rPr lang="zh-CN" altLang="en-US" sz="2800" b="1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在</a:t>
            </a: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10</a:t>
            </a:r>
            <a:r>
              <a:rPr lang="zh-CN" altLang="en-US" sz="2800" b="1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年中做了多次探索，</a:t>
            </a:r>
            <a:r>
              <a:rPr lang="en-US" altLang="zh-CN" sz="2800" b="1">
                <a:solidFill>
                  <a:srgbClr val="FFFF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1831</a:t>
            </a:r>
            <a:r>
              <a:rPr lang="zh-CN" altLang="en-US" sz="2800" b="1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年终于取得突破，发现了利用磁场产生电流的条件和规律。</a:t>
            </a:r>
          </a:p>
        </p:txBody>
      </p:sp>
      <p:sp>
        <p:nvSpPr>
          <p:cNvPr id="4102" name="圆角矩形 7"/>
          <p:cNvSpPr/>
          <p:nvPr/>
        </p:nvSpPr>
        <p:spPr>
          <a:xfrm>
            <a:off x="431800" y="4054475"/>
            <a:ext cx="5438775" cy="17049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r>
              <a:rPr lang="zh-CN" altLang="en-US" sz="2800" b="1">
                <a:latin typeface="Calibri" panose="020F0502020204030204" pitchFamily="2" charset="0"/>
                <a:ea typeface="宋体" panose="02010600030101010101" pitchFamily="2" charset="-122"/>
              </a:rPr>
              <a:t>　　根据</a:t>
            </a:r>
            <a:r>
              <a:rPr lang="zh-CN" altLang="en-US" sz="2800" b="1">
                <a:solidFill>
                  <a:srgbClr val="FFFFFF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法拉第发现的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电磁感应现象</a:t>
            </a:r>
            <a:r>
              <a:rPr lang="zh-CN" altLang="en-US" sz="2800" b="1">
                <a:latin typeface="Calibri" panose="020F0502020204030204" pitchFamily="2" charset="0"/>
                <a:ea typeface="宋体" panose="02010600030101010101" pitchFamily="2" charset="-122"/>
              </a:rPr>
              <a:t>，后来发明了发电机，使人类大规模用电成为可能，开辟了电气化的时代。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  <p:bldP spid="4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7169" descr="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298700"/>
            <a:ext cx="4535488" cy="3297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2"/>
          <p:cNvSpPr txBox="1"/>
          <p:nvPr/>
        </p:nvSpPr>
        <p:spPr>
          <a:xfrm>
            <a:off x="431800" y="1766888"/>
            <a:ext cx="6445250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Calibri" panose="020F0502020204030204" pitchFamily="2" charset="0"/>
                <a:ea typeface="宋体" panose="02010600030101010101" pitchFamily="2" charset="-122"/>
              </a:rPr>
              <a:t>　　探究在什么条件下磁可以生电</a:t>
            </a:r>
          </a:p>
        </p:txBody>
      </p:sp>
      <p:sp>
        <p:nvSpPr>
          <p:cNvPr id="7172" name="右箭头 4"/>
          <p:cNvSpPr/>
          <p:nvPr/>
        </p:nvSpPr>
        <p:spPr>
          <a:xfrm flipH="1">
            <a:off x="1619250" y="4216400"/>
            <a:ext cx="714375" cy="357188"/>
          </a:xfrm>
          <a:prstGeom prst="rightArrow">
            <a:avLst>
              <a:gd name="adj1" fmla="val 50000"/>
              <a:gd name="adj2" fmla="val 49907"/>
            </a:avLst>
          </a:prstGeom>
          <a:gradFill rotWithShape="1">
            <a:gsLst>
              <a:gs pos="0">
                <a:srgbClr val="FFBE86">
                  <a:alpha val="100000"/>
                </a:srgbClr>
              </a:gs>
              <a:gs pos="35001">
                <a:srgbClr val="FFD0AA">
                  <a:alpha val="100000"/>
                </a:srgbClr>
              </a:gs>
              <a:gs pos="100000">
                <a:srgbClr val="FFEBDB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F6924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/>
          <a:lstStyle/>
          <a:p>
            <a:pPr algn="ctr"/>
            <a:endParaRPr lang="zh-CN" altLang="en-US" sz="280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7173" name="TextBox 5"/>
          <p:cNvSpPr txBox="1"/>
          <p:nvPr/>
        </p:nvSpPr>
        <p:spPr>
          <a:xfrm>
            <a:off x="468313" y="4179888"/>
            <a:ext cx="1300162" cy="557212"/>
          </a:xfrm>
          <a:prstGeom prst="rect">
            <a:avLst/>
          </a:prstGeom>
          <a:noFill/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Calibri" panose="020F0502020204030204" pitchFamily="2" charset="0"/>
                <a:ea typeface="宋体" panose="02010600030101010101" pitchFamily="2" charset="-122"/>
              </a:rPr>
              <a:t>磁场</a:t>
            </a:r>
          </a:p>
        </p:txBody>
      </p:sp>
      <p:sp>
        <p:nvSpPr>
          <p:cNvPr id="7174" name="右箭头 6"/>
          <p:cNvSpPr/>
          <p:nvPr/>
        </p:nvSpPr>
        <p:spPr>
          <a:xfrm>
            <a:off x="6357938" y="3136900"/>
            <a:ext cx="500062" cy="285750"/>
          </a:xfrm>
          <a:prstGeom prst="rightArrow">
            <a:avLst>
              <a:gd name="adj1" fmla="val 50000"/>
              <a:gd name="adj2" fmla="val 49915"/>
            </a:avLst>
          </a:prstGeom>
          <a:gradFill rotWithShape="1">
            <a:gsLst>
              <a:gs pos="0">
                <a:srgbClr val="C9B5E8">
                  <a:alpha val="100000"/>
                </a:srgbClr>
              </a:gs>
              <a:gs pos="35001">
                <a:srgbClr val="D9CBEE">
                  <a:alpha val="100000"/>
                </a:srgbClr>
              </a:gs>
              <a:gs pos="100000">
                <a:srgbClr val="F0EAF9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7D60A0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/>
          <a:lstStyle/>
          <a:p>
            <a:pPr algn="ctr"/>
            <a:endParaRPr lang="zh-CN" altLang="en-US" sz="280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7175" name="TextBox 7"/>
          <p:cNvSpPr txBox="1"/>
          <p:nvPr/>
        </p:nvSpPr>
        <p:spPr>
          <a:xfrm>
            <a:off x="7000875" y="2708275"/>
            <a:ext cx="1784350" cy="9461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Calibri" panose="020F0502020204030204" pitchFamily="2" charset="0"/>
                <a:ea typeface="宋体" panose="02010600030101010101" pitchFamily="2" charset="-122"/>
              </a:rPr>
              <a:t>检测是否有电流</a:t>
            </a:r>
          </a:p>
        </p:txBody>
      </p:sp>
      <p:sp>
        <p:nvSpPr>
          <p:cNvPr id="7176" name="右箭头 8"/>
          <p:cNvSpPr/>
          <p:nvPr/>
        </p:nvSpPr>
        <p:spPr>
          <a:xfrm>
            <a:off x="5292725" y="5080000"/>
            <a:ext cx="1000125" cy="357188"/>
          </a:xfrm>
          <a:prstGeom prst="rightArrow">
            <a:avLst>
              <a:gd name="adj1" fmla="val 50000"/>
              <a:gd name="adj2" fmla="val 49868"/>
            </a:avLst>
          </a:prstGeom>
          <a:gradFill rotWithShape="1">
            <a:gsLst>
              <a:gs pos="0">
                <a:srgbClr val="DAFDA7">
                  <a:alpha val="100000"/>
                </a:srgbClr>
              </a:gs>
              <a:gs pos="35001">
                <a:srgbClr val="E4FDC2">
                  <a:alpha val="100000"/>
                </a:srgbClr>
              </a:gs>
              <a:gs pos="100000">
                <a:srgbClr val="F5FFE6">
                  <a:alpha val="100000"/>
                </a:srgbClr>
              </a:gs>
            </a:gsLst>
            <a:lin ang="5400000" scaled="1"/>
          </a:gradFill>
          <a:ln w="9525" cap="flat" cmpd="sng">
            <a:solidFill>
              <a:srgbClr val="98B954"/>
            </a:solidFill>
            <a:prstDash val="solid"/>
            <a:miter/>
            <a:headEnd type="none" w="med" len="med"/>
            <a:tailEnd type="none" w="med" len="med"/>
          </a:ln>
          <a:effectLst>
            <a:outerShdw dist="20000" dir="5400000" algn="ctr" rotWithShape="0">
              <a:srgbClr val="000000">
                <a:alpha val="25000"/>
              </a:srgbClr>
            </a:outerShdw>
          </a:effectLst>
        </p:spPr>
        <p:txBody>
          <a:bodyPr anchor="ctr" anchorCtr="0"/>
          <a:lstStyle/>
          <a:p>
            <a:pPr algn="ctr"/>
            <a:endParaRPr lang="zh-CN" altLang="en-US" sz="2800">
              <a:solidFill>
                <a:srgbClr val="000000"/>
              </a:solidFill>
              <a:latin typeface="Calibri" panose="020F0502020204030204" pitchFamily="2" charset="0"/>
              <a:ea typeface="宋体" panose="02010600030101010101" pitchFamily="2" charset="-122"/>
            </a:endParaRPr>
          </a:p>
        </p:txBody>
      </p:sp>
      <p:sp>
        <p:nvSpPr>
          <p:cNvPr id="7177" name="TextBox 9"/>
          <p:cNvSpPr txBox="1"/>
          <p:nvPr/>
        </p:nvSpPr>
        <p:spPr>
          <a:xfrm>
            <a:off x="6286500" y="4637088"/>
            <a:ext cx="2030413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latin typeface="Calibri" panose="020F0502020204030204" pitchFamily="2" charset="0"/>
                <a:ea typeface="宋体" panose="02010600030101010101" pitchFamily="2" charset="-122"/>
              </a:rPr>
              <a:t>闭合电路</a:t>
            </a:r>
          </a:p>
        </p:txBody>
      </p:sp>
      <p:grpSp>
        <p:nvGrpSpPr>
          <p:cNvPr id="3" name="组合 7177"/>
          <p:cNvGrpSpPr/>
          <p:nvPr/>
        </p:nvGrpSpPr>
        <p:grpSpPr>
          <a:xfrm>
            <a:off x="431800" y="525463"/>
            <a:ext cx="2789238" cy="920750"/>
            <a:chOff x="0" y="0"/>
            <a:chExt cx="2231" cy="580"/>
          </a:xfrm>
        </p:grpSpPr>
        <p:pic>
          <p:nvPicPr>
            <p:cNvPr id="7178" name="圆角矩形 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31" cy="5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79" name="文本框 7179"/>
            <p:cNvSpPr txBox="1"/>
            <p:nvPr/>
          </p:nvSpPr>
          <p:spPr>
            <a:xfrm>
              <a:off x="59" y="105"/>
              <a:ext cx="2116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lang="zh-CN" altLang="en-US" sz="3600" b="1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实验探究</a:t>
              </a:r>
            </a:p>
          </p:txBody>
        </p:sp>
      </p:grpSp>
      <p:pic>
        <p:nvPicPr>
          <p:cNvPr id="7180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550" y="549275"/>
            <a:ext cx="882650" cy="7318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/>
      <p:bldP spid="7176" grpId="0" animBg="1"/>
      <p:bldP spid="7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41" name="内容占位符 21540" descr="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700" y="655638"/>
            <a:ext cx="3168650" cy="1981200"/>
          </a:xfrm>
        </p:spPr>
      </p:pic>
      <p:graphicFrame>
        <p:nvGraphicFramePr>
          <p:cNvPr id="21506" name="表格 21505"/>
          <p:cNvGraphicFramePr>
            <a:graphicFrameLocks noGrp="1"/>
          </p:cNvGraphicFramePr>
          <p:nvPr/>
        </p:nvGraphicFramePr>
        <p:xfrm>
          <a:off x="715963" y="2995613"/>
          <a:ext cx="7669530" cy="3627120"/>
        </p:xfrm>
        <a:graphic>
          <a:graphicData uri="http://schemas.openxmlformats.org/drawingml/2006/table">
            <a:tbl>
              <a:tblPr/>
              <a:tblGrid>
                <a:gridCol w="3501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8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69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/>
                        <a:t>导线运动情况</a:t>
                      </a:r>
                    </a:p>
                  </a:txBody>
                  <a:tcPr>
                    <a:lnL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/>
                        <a:t>电流表指针摆动情况</a:t>
                      </a:r>
                    </a:p>
                  </a:txBody>
                  <a:tcPr>
                    <a:lnL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1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0000"/>
                          </a:solidFill>
                          <a:sym typeface="+mn-ea"/>
                        </a:rPr>
                        <a:t>水平向左</a:t>
                      </a:r>
                    </a:p>
                  </a:txBody>
                  <a:tcPr>
                    <a:lnL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48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0000"/>
                          </a:solidFill>
                          <a:sym typeface="+mn-ea"/>
                        </a:rPr>
                        <a:t>水平向右</a:t>
                      </a:r>
                    </a:p>
                  </a:txBody>
                  <a:tcPr>
                    <a:lnL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5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0000"/>
                          </a:solidFill>
                          <a:sym typeface="+mn-ea"/>
                        </a:rPr>
                        <a:t>斜向上运动</a:t>
                      </a:r>
                    </a:p>
                  </a:txBody>
                  <a:tcPr>
                    <a:lnL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3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0000"/>
                          </a:solidFill>
                          <a:sym typeface="+mn-ea"/>
                        </a:rPr>
                        <a:t>斜向下运动</a:t>
                      </a:r>
                    </a:p>
                  </a:txBody>
                  <a:tcPr>
                    <a:lnL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CC0000"/>
                          </a:solidFill>
                          <a:sym typeface="+mn-ea"/>
                        </a:rPr>
                        <a:t>上下运动</a:t>
                      </a:r>
                    </a:p>
                  </a:txBody>
                  <a:tcPr>
                    <a:lnL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Calibri" panose="020F0502020204030204" pitchFamily="2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0000"/>
                          </a:solidFill>
                        </a:rPr>
                        <a:t>前后运动</a:t>
                      </a:r>
                    </a:p>
                  </a:txBody>
                  <a:tcPr>
                    <a:lnL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2400" b="1"/>
                    </a:p>
                  </a:txBody>
                  <a:tcPr>
                    <a:lnL w="1270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6CC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rgbClr val="0066CC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1530" name="矩形 7"/>
          <p:cNvSpPr/>
          <p:nvPr/>
        </p:nvSpPr>
        <p:spPr>
          <a:xfrm>
            <a:off x="5334000" y="3533775"/>
            <a:ext cx="1985963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CC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向右摆动</a:t>
            </a:r>
          </a:p>
        </p:txBody>
      </p:sp>
      <p:sp>
        <p:nvSpPr>
          <p:cNvPr id="21531" name="矩形 8"/>
          <p:cNvSpPr/>
          <p:nvPr/>
        </p:nvSpPr>
        <p:spPr>
          <a:xfrm>
            <a:off x="5280025" y="4052888"/>
            <a:ext cx="2093913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CC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向左摆动</a:t>
            </a:r>
          </a:p>
        </p:txBody>
      </p:sp>
      <p:sp>
        <p:nvSpPr>
          <p:cNvPr id="21533" name="矩形 10"/>
          <p:cNvSpPr/>
          <p:nvPr/>
        </p:nvSpPr>
        <p:spPr>
          <a:xfrm>
            <a:off x="5553075" y="5087938"/>
            <a:ext cx="1547813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CC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摆动</a:t>
            </a:r>
          </a:p>
        </p:txBody>
      </p:sp>
      <p:sp>
        <p:nvSpPr>
          <p:cNvPr id="21539" name="TextBox 4"/>
          <p:cNvSpPr/>
          <p:nvPr/>
        </p:nvSpPr>
        <p:spPr>
          <a:xfrm>
            <a:off x="250825" y="476250"/>
            <a:ext cx="2730500" cy="2365375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是不是导体在磁场中随便怎样运动都可以产生电流呢？</a:t>
            </a:r>
          </a:p>
        </p:txBody>
      </p:sp>
      <p:pic>
        <p:nvPicPr>
          <p:cNvPr id="21542" name="图片 21541" descr="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19425" y="533400"/>
            <a:ext cx="3240088" cy="241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1"/>
          <p:cNvSpPr/>
          <p:nvPr/>
        </p:nvSpPr>
        <p:spPr>
          <a:xfrm>
            <a:off x="5329238" y="5607050"/>
            <a:ext cx="1995487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CC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基本不动</a:t>
            </a:r>
          </a:p>
        </p:txBody>
      </p:sp>
      <p:sp>
        <p:nvSpPr>
          <p:cNvPr id="3" name="矩形 11"/>
          <p:cNvSpPr/>
          <p:nvPr/>
        </p:nvSpPr>
        <p:spPr>
          <a:xfrm>
            <a:off x="5329238" y="6126163"/>
            <a:ext cx="1995487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CC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基本不动</a:t>
            </a:r>
          </a:p>
        </p:txBody>
      </p:sp>
      <p:sp>
        <p:nvSpPr>
          <p:cNvPr id="4" name="矩形 10"/>
          <p:cNvSpPr/>
          <p:nvPr/>
        </p:nvSpPr>
        <p:spPr>
          <a:xfrm>
            <a:off x="5553075" y="4570413"/>
            <a:ext cx="1547813" cy="5175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ctr"/>
            <a:r>
              <a:rPr lang="zh-CN" altLang="en-US" sz="2800" b="1">
                <a:solidFill>
                  <a:srgbClr val="CC0000"/>
                </a:solidFill>
                <a:latin typeface="Calibri" panose="020F0502020204030204" pitchFamily="2" charset="0"/>
                <a:ea typeface="宋体" panose="02010600030101010101" pitchFamily="2" charset="-122"/>
              </a:rPr>
              <a:t>摆动</a:t>
            </a:r>
          </a:p>
        </p:txBody>
      </p:sp>
      <p:sp>
        <p:nvSpPr>
          <p:cNvPr id="9218" name="TextBox 3"/>
          <p:cNvSpPr txBox="1"/>
          <p:nvPr/>
        </p:nvSpPr>
        <p:spPr>
          <a:xfrm>
            <a:off x="6410325" y="671513"/>
            <a:ext cx="2514600" cy="21574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　　把磁感线想象成一根根线，导线想象成一把刀。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0" grpId="0"/>
      <p:bldP spid="21531" grpId="0"/>
      <p:bldP spid="21533" grpId="0"/>
      <p:bldP spid="21539" grpId="0"/>
      <p:bldP spid="2" grpId="0"/>
      <p:bldP spid="3" grpId="0"/>
      <p:bldP spid="4" grpId="0"/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4"/>
          <p:cNvSpPr txBox="1"/>
          <p:nvPr/>
        </p:nvSpPr>
        <p:spPr>
          <a:xfrm>
            <a:off x="431800" y="1235075"/>
            <a:ext cx="8101013" cy="1371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．闭合电路的一部分导体在磁场中做切割磁感线运动时，导体中就产生电流，这是一种电磁感应现象。</a:t>
            </a:r>
            <a:r>
              <a:rPr lang="zh-CN" altLang="en-US" sz="2800" b="1">
                <a:latin typeface="Times New Roman" panose="02020603050405020304" pitchFamily="2" charset="0"/>
                <a:ea typeface="宋体" panose="02010600030101010101" pitchFamily="2" charset="-122"/>
              </a:rPr>
              <a:t>电路中产生的电流叫做感应电流。</a:t>
            </a:r>
          </a:p>
        </p:txBody>
      </p:sp>
      <p:pic>
        <p:nvPicPr>
          <p:cNvPr id="9218" name="图片 9219" descr="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313" y="4292600"/>
            <a:ext cx="3240087" cy="2414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1" name="矩形 4"/>
          <p:cNvSpPr/>
          <p:nvPr/>
        </p:nvSpPr>
        <p:spPr>
          <a:xfrm>
            <a:off x="431800" y="660400"/>
            <a:ext cx="3887788" cy="588963"/>
          </a:xfrm>
          <a:prstGeom prst="rect">
            <a:avLst/>
          </a:prstGeom>
          <a:gradFill rotWithShape="1">
            <a:gsLst>
              <a:gs pos="0">
                <a:srgbClr val="2C5D98">
                  <a:alpha val="100000"/>
                </a:srgbClr>
              </a:gs>
              <a:gs pos="80000">
                <a:srgbClr val="3C7BC7">
                  <a:alpha val="100000"/>
                </a:srgbClr>
              </a:gs>
              <a:gs pos="100000">
                <a:srgbClr val="3A7CCB">
                  <a:alpha val="100000"/>
                </a:srgbClr>
              </a:gs>
            </a:gsLst>
            <a:lin ang="5400000"/>
          </a:gradFill>
          <a:ln w="9525" cap="flat" cmpd="sng">
            <a:solidFill>
              <a:srgbClr val="4A7EBB"/>
            </a:solidFill>
            <a:prstDash val="solid"/>
            <a:miter/>
            <a:headEnd type="none" w="med" len="med"/>
            <a:tailEnd type="none" w="med" len="med"/>
          </a:ln>
          <a:effectLst>
            <a:outerShdw dist="23000" dir="5400000" algn="ctr" rotWithShape="0">
              <a:srgbClr val="000000">
                <a:alpha val="25000"/>
              </a:srgbClr>
            </a:outerShdw>
          </a:effectLst>
        </p:spPr>
        <p:txBody>
          <a:bodyPr anchor="t" anchorCtr="0">
            <a:spAutoFit/>
          </a:bodyPr>
          <a:lstStyle/>
          <a:p>
            <a:r>
              <a:rPr lang="zh-CN" altLang="en-US" sz="3200" b="1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一、电磁感应现象</a:t>
            </a:r>
          </a:p>
        </p:txBody>
      </p:sp>
      <p:pic>
        <p:nvPicPr>
          <p:cNvPr id="9220" name="Picture 9" descr="E:\李燃\教师教学用书\2012人教教师用书项目\ppt\物理\图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550" y="476250"/>
            <a:ext cx="882650" cy="731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文本框 9222"/>
          <p:cNvSpPr txBox="1"/>
          <p:nvPr/>
        </p:nvSpPr>
        <p:spPr>
          <a:xfrm>
            <a:off x="720725" y="2570163"/>
            <a:ext cx="4341813" cy="51911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※</a:t>
            </a:r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2、产生感应电流的条件：</a:t>
            </a:r>
          </a:p>
        </p:txBody>
      </p:sp>
      <p:sp>
        <p:nvSpPr>
          <p:cNvPr id="9224" name="文本框 9223"/>
          <p:cNvSpPr txBox="1"/>
          <p:nvPr/>
        </p:nvSpPr>
        <p:spPr>
          <a:xfrm>
            <a:off x="5375275" y="2571750"/>
            <a:ext cx="3157538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一是电路要闭合；</a:t>
            </a:r>
          </a:p>
        </p:txBody>
      </p:sp>
      <p:sp>
        <p:nvSpPr>
          <p:cNvPr id="9225" name="文本框 9224"/>
          <p:cNvSpPr txBox="1"/>
          <p:nvPr/>
        </p:nvSpPr>
        <p:spPr>
          <a:xfrm>
            <a:off x="1830388" y="3074988"/>
            <a:ext cx="6923087" cy="51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二是部分导体在磁场中做切割磁感线运动；</a:t>
            </a:r>
          </a:p>
        </p:txBody>
      </p:sp>
      <p:sp>
        <p:nvSpPr>
          <p:cNvPr id="9226" name="文本框 9225"/>
          <p:cNvSpPr txBox="1"/>
          <p:nvPr/>
        </p:nvSpPr>
        <p:spPr>
          <a:xfrm>
            <a:off x="5868988" y="725488"/>
            <a:ext cx="1547812" cy="57943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3200" b="1">
                <a:latin typeface="Arial" panose="020B0604020202020204" pitchFamily="34" charset="0"/>
                <a:ea typeface="宋体" panose="02010600030101010101" pitchFamily="2" charset="-122"/>
              </a:rPr>
              <a:t>磁生电</a:t>
            </a:r>
          </a:p>
        </p:txBody>
      </p:sp>
      <p:sp>
        <p:nvSpPr>
          <p:cNvPr id="9227" name="右箭头 9226"/>
          <p:cNvSpPr/>
          <p:nvPr/>
        </p:nvSpPr>
        <p:spPr>
          <a:xfrm>
            <a:off x="4429125" y="762000"/>
            <a:ext cx="1300163" cy="485775"/>
          </a:xfrm>
          <a:prstGeom prst="rightArrow">
            <a:avLst>
              <a:gd name="adj1" fmla="val 50000"/>
              <a:gd name="adj2" fmla="val 66787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170" tIns="46990" rIns="90170" bIns="46990" anchor="ctr" anchorCtr="0"/>
          <a:lstStyle/>
          <a:p>
            <a:pPr algn="ctr"/>
            <a:endParaRPr lang="zh-CN" altLang="en-US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8" name="文本框 9227"/>
          <p:cNvSpPr txBox="1"/>
          <p:nvPr/>
        </p:nvSpPr>
        <p:spPr>
          <a:xfrm>
            <a:off x="6300788" y="1050925"/>
            <a:ext cx="309562" cy="395288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29" name="文本框 9228"/>
          <p:cNvSpPr txBox="1"/>
          <p:nvPr/>
        </p:nvSpPr>
        <p:spPr>
          <a:xfrm>
            <a:off x="1008063" y="3644900"/>
            <a:ext cx="6100762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3、感应电流的方向与哪些因素有关？</a:t>
            </a:r>
          </a:p>
        </p:txBody>
      </p:sp>
      <p:sp>
        <p:nvSpPr>
          <p:cNvPr id="9230" name="文本框 9229"/>
          <p:cNvSpPr txBox="1"/>
          <p:nvPr/>
        </p:nvSpPr>
        <p:spPr>
          <a:xfrm>
            <a:off x="219075" y="4148138"/>
            <a:ext cx="6261100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感应电流的方向与导体的运动方向有关</a:t>
            </a:r>
          </a:p>
        </p:txBody>
      </p:sp>
      <p:sp>
        <p:nvSpPr>
          <p:cNvPr id="9231" name="文本框 9230"/>
          <p:cNvSpPr txBox="1"/>
          <p:nvPr/>
        </p:nvSpPr>
        <p:spPr>
          <a:xfrm>
            <a:off x="180975" y="4618038"/>
            <a:ext cx="3043238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与磁场方向有关。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1" grpId="0" animBg="1"/>
      <p:bldP spid="9223" grpId="0"/>
      <p:bldP spid="9224" grpId="0"/>
      <p:bldP spid="9225" grpId="0"/>
      <p:bldP spid="9226" grpId="0"/>
      <p:bldP spid="9227" grpId="0" animBg="1"/>
      <p:bldP spid="9228" grpId="0"/>
      <p:bldP spid="9229" grpId="0"/>
      <p:bldP spid="9230" grpId="0"/>
      <p:bldP spid="92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图片 25605" descr="2Z3()~5]{~)FQP_4_IX29O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5" y="2095500"/>
            <a:ext cx="4470400" cy="386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606425" y="912813"/>
            <a:ext cx="7691438" cy="51752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r>
              <a:rPr lang="zh-CN" altLang="en-US" sz="2800" b="1">
                <a:latin typeface="Arial" panose="020B0604020202020204" pitchFamily="34" charset="0"/>
                <a:ea typeface="宋体" panose="02010600030101010101" pitchFamily="2" charset="-122"/>
              </a:rPr>
              <a:t>想一想：能否利用地磁场来做电磁感应实验呢？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  <p:cond evt="onBegin" delay="0">
                          <p:tn val="9"/>
                        </p:cond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737</Words>
  <Application>Microsoft Office PowerPoint</Application>
  <PresentationFormat>全屏显示(4:3)</PresentationFormat>
  <Paragraphs>98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楷体_GB2312</vt:lpstr>
      <vt:lpstr>宋体</vt:lpstr>
      <vt:lpstr>Arial</vt:lpstr>
      <vt:lpstr>Calibri</vt:lpstr>
      <vt:lpstr>Calibri Light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lenovo07</dc:creator>
  <cp:lastModifiedBy>lenovo07</cp:lastModifiedBy>
  <cp:revision>9</cp:revision>
  <dcterms:created xsi:type="dcterms:W3CDTF">2021-10-09T05:43:02Z</dcterms:created>
  <dcterms:modified xsi:type="dcterms:W3CDTF">2021-10-15T07:49:46Z</dcterms:modified>
</cp:coreProperties>
</file>