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embeddedFontLst>
    <p:embeddedFont>
      <p:font typeface="等线" panose="02010600030101010101" pitchFamily="2" charset="-122"/>
      <p:regular r:id="rId31"/>
      <p:bold r:id="rId32"/>
    </p:embeddedFont>
    <p:embeddedFont>
      <p:font typeface="黑体" panose="02010609060101010101" pitchFamily="49" charset="-122"/>
      <p:regular r:id="rId33"/>
    </p:embeddedFont>
    <p:embeddedFont>
      <p:font typeface="华文中宋" panose="02010600040101010101" pitchFamily="2" charset="-122"/>
      <p:regular r:id="rId34"/>
    </p:embeddedFont>
    <p:embeddedFont>
      <p:font typeface="楷体" panose="02010609060101010101" pitchFamily="49" charset="-122"/>
      <p:regular r:id="rId35"/>
    </p:embeddedFont>
    <p:embeddedFont>
      <p:font typeface="微软雅黑" panose="020B0503020204020204" pitchFamily="34" charset="-122"/>
      <p:regular r:id="rId36"/>
      <p:bold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230"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32" r:link="rId3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1.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4.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文本1"/>
          <p:cNvSpPr txBox="1"/>
          <p:nvPr/>
        </p:nvSpPr>
        <p:spPr>
          <a:xfrm>
            <a:off x="2679016" y="3032996"/>
            <a:ext cx="7809230" cy="1205230"/>
          </a:xfrm>
          <a:prstGeom prst="rect">
            <a:avLst/>
          </a:prstGeom>
          <a:noFill/>
        </p:spPr>
        <p:txBody>
          <a:bodyPr anchor="t"/>
          <a:lstStyle/>
          <a:p>
            <a:pPr marL="0" algn="ctr">
              <a:lnSpc>
                <a:spcPts val="6200"/>
              </a:lnSpc>
            </a:pPr>
            <a:r>
              <a:rPr lang="zh-CN" altLang="en-US" sz="6000" b="1" i="0" dirty="0">
                <a:solidFill>
                  <a:srgbClr val="F69D33">
                    <a:alpha val="100000"/>
                  </a:srgbClr>
                </a:solidFill>
                <a:latin typeface="华文中宋" panose="02010600040101010101" charset="-122"/>
                <a:ea typeface="华文中宋" panose="02010600040101010101" charset="-122"/>
              </a:rPr>
              <a:t>第1节 浮 力</a:t>
            </a:r>
          </a:p>
        </p:txBody>
      </p:sp>
      <p:sp>
        <p:nvSpPr>
          <p:cNvPr id="9" name="文本2"/>
          <p:cNvSpPr txBox="1"/>
          <p:nvPr/>
        </p:nvSpPr>
        <p:spPr>
          <a:xfrm>
            <a:off x="2833096" y="1409288"/>
            <a:ext cx="7357745" cy="1297305"/>
          </a:xfrm>
          <a:prstGeom prst="rect">
            <a:avLst/>
          </a:prstGeom>
          <a:noFill/>
        </p:spPr>
        <p:txBody>
          <a:bodyPr anchor="t"/>
          <a:lstStyle/>
          <a:p>
            <a:pPr marL="0" algn="ctr">
              <a:lnSpc>
                <a:spcPts val="6800"/>
              </a:lnSpc>
            </a:pPr>
            <a:r>
              <a:rPr lang="zh-CN" altLang="en-US" sz="6600" b="1" i="0" dirty="0">
                <a:solidFill>
                  <a:srgbClr val="3F999C">
                    <a:alpha val="100000"/>
                  </a:srgbClr>
                </a:solidFill>
                <a:latin typeface="华文中宋" panose="02010600040101010101" charset="-122"/>
                <a:ea typeface="华文中宋" panose="02010600040101010101" charset="-122"/>
              </a:rPr>
              <a:t>第九章 浮 力</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2410" y="277495"/>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sp>
        <p:nvSpPr>
          <p:cNvPr id="4" name="形状2"/>
          <p:cNvSpPr txBox="1"/>
          <p:nvPr/>
        </p:nvSpPr>
        <p:spPr>
          <a:xfrm>
            <a:off x="800100" y="835025"/>
            <a:ext cx="5845810" cy="967105"/>
          </a:xfrm>
          <a:prstGeom prst="roundRect">
            <a:avLst>
              <a:gd name="adj" fmla="val 16667"/>
            </a:avLst>
          </a:prstGeom>
          <a:solidFill>
            <a:srgbClr val="FFD155">
              <a:alpha val="92941"/>
            </a:srgbClr>
          </a:solidFill>
          <a:ln w="9525">
            <a:solidFill>
              <a:srgbClr val="FFFFFF">
                <a:alpha val="0"/>
              </a:srgbClr>
            </a:solidFill>
            <a:prstDash val="solid"/>
            <a:headEnd type="none" w="med" len="med"/>
            <a:tailEnd type="none" w="med" len="med"/>
          </a:ln>
        </p:spPr>
        <p:txBody>
          <a:bodyPr anchor="ctr"/>
          <a:lstStyle/>
          <a:p>
            <a:pPr marL="0" algn="ctr"/>
            <a:endParaRPr/>
          </a:p>
        </p:txBody>
      </p:sp>
      <p:sp>
        <p:nvSpPr>
          <p:cNvPr id="5" name="形状3"/>
          <p:cNvSpPr txBox="1"/>
          <p:nvPr/>
        </p:nvSpPr>
        <p:spPr>
          <a:xfrm>
            <a:off x="-86360" y="5513070"/>
            <a:ext cx="5382260" cy="2396490"/>
          </a:xfrm>
          <a:prstGeom prst="roundRect">
            <a:avLst>
              <a:gd name="adj" fmla="val 16667"/>
            </a:avLst>
          </a:prstGeom>
          <a:solidFill>
            <a:srgbClr val="FFFFFF">
              <a:alpha val="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3"/>
          <a:srcRect l="12600" t="11700" r="11900" b="16400"/>
          <a:stretch>
            <a:fillRect/>
          </a:stretch>
        </p:blipFill>
        <p:spPr>
          <a:xfrm>
            <a:off x="265430" y="277495"/>
            <a:ext cx="847725" cy="807085"/>
          </a:xfrm>
          <a:prstGeom prst="rect">
            <a:avLst/>
          </a:prstGeom>
        </p:spPr>
      </p:pic>
      <p:grpSp>
        <p:nvGrpSpPr>
          <p:cNvPr id="7" name="组合1"/>
          <p:cNvGrpSpPr/>
          <p:nvPr/>
        </p:nvGrpSpPr>
        <p:grpSpPr>
          <a:xfrm>
            <a:off x="901701" y="1948498"/>
            <a:ext cx="4109508" cy="3408362"/>
            <a:chOff x="0" y="0"/>
            <a:chExt cx="4109508" cy="3408362"/>
          </a:xfrm>
        </p:grpSpPr>
        <p:sp>
          <p:nvSpPr>
            <p:cNvPr id="8" name="形状8"/>
            <p:cNvSpPr txBox="1"/>
            <p:nvPr/>
          </p:nvSpPr>
          <p:spPr>
            <a:xfrm>
              <a:off x="0" y="363537"/>
              <a:ext cx="4080933" cy="3016250"/>
            </a:xfrm>
            <a:prstGeom prst="rect">
              <a:avLst/>
            </a:prstGeom>
            <a:solidFill>
              <a:srgbClr val="A7FFFF">
                <a:alpha val="65098"/>
              </a:srgbClr>
            </a:solidFill>
            <a:ln w="9525">
              <a:solidFill>
                <a:srgbClr val="FFFFFF">
                  <a:alpha val="0"/>
                </a:srgbClr>
              </a:solidFill>
            </a:ln>
          </p:spPr>
          <p:txBody>
            <a:bodyPr anchor="ctr"/>
            <a:lstStyle/>
            <a:p>
              <a:pPr marL="0" algn="ctr"/>
              <a:endParaRPr/>
            </a:p>
          </p:txBody>
        </p:sp>
        <p:sp>
          <p:nvSpPr>
            <p:cNvPr id="9" name="形状9"/>
            <p:cNvSpPr txBox="1"/>
            <p:nvPr/>
          </p:nvSpPr>
          <p:spPr>
            <a:xfrm flipH="1">
              <a:off x="0" y="44450"/>
              <a:ext cx="28575" cy="3335337"/>
            </a:xfrm>
            <a:prstGeom prst="line">
              <a:avLst/>
            </a:prstGeom>
            <a:solidFill>
              <a:srgbClr val="FFFFFF">
                <a:alpha val="0"/>
              </a:srgbClr>
            </a:solidFill>
            <a:ln w="28575">
              <a:solidFill>
                <a:srgbClr val="33CCCC">
                  <a:alpha val="100000"/>
                </a:srgbClr>
              </a:solidFill>
              <a:prstDash val="solid"/>
              <a:headEnd type="none" w="med" len="med"/>
              <a:tailEnd type="none" w="med" len="med"/>
            </a:ln>
          </p:spPr>
          <p:txBody>
            <a:bodyPr anchor="ctr"/>
            <a:lstStyle/>
            <a:p>
              <a:pPr marL="0" algn="ctr"/>
              <a:endParaRPr/>
            </a:p>
          </p:txBody>
        </p:sp>
        <p:sp>
          <p:nvSpPr>
            <p:cNvPr id="10" name="形状10"/>
            <p:cNvSpPr txBox="1"/>
            <p:nvPr/>
          </p:nvSpPr>
          <p:spPr>
            <a:xfrm>
              <a:off x="16933" y="3379787"/>
              <a:ext cx="4064000" cy="28575"/>
            </a:xfrm>
            <a:prstGeom prst="line">
              <a:avLst/>
            </a:prstGeom>
            <a:solidFill>
              <a:srgbClr val="FFFFFF">
                <a:alpha val="0"/>
              </a:srgbClr>
            </a:solidFill>
            <a:ln w="28575">
              <a:solidFill>
                <a:srgbClr val="33CCCC">
                  <a:alpha val="100000"/>
                </a:srgbClr>
              </a:solidFill>
              <a:prstDash val="solid"/>
              <a:headEnd type="none" w="med" len="med"/>
              <a:tailEnd type="none" w="med" len="med"/>
            </a:ln>
          </p:spPr>
          <p:txBody>
            <a:bodyPr anchor="ctr"/>
            <a:lstStyle/>
            <a:p>
              <a:pPr marL="0" algn="ctr"/>
              <a:endParaRPr/>
            </a:p>
          </p:txBody>
        </p:sp>
        <p:sp>
          <p:nvSpPr>
            <p:cNvPr id="11" name="形状11"/>
            <p:cNvSpPr txBox="1"/>
            <p:nvPr/>
          </p:nvSpPr>
          <p:spPr>
            <a:xfrm rot="10800000">
              <a:off x="4080933" y="0"/>
              <a:ext cx="28575" cy="3379787"/>
            </a:xfrm>
            <a:prstGeom prst="line">
              <a:avLst/>
            </a:prstGeom>
            <a:solidFill>
              <a:srgbClr val="FFFFFF">
                <a:alpha val="0"/>
              </a:srgbClr>
            </a:solidFill>
            <a:ln w="28575">
              <a:solidFill>
                <a:srgbClr val="33CCCC">
                  <a:alpha val="100000"/>
                </a:srgbClr>
              </a:solidFill>
              <a:prstDash val="solid"/>
              <a:headEnd type="none" w="med" len="med"/>
              <a:tailEnd type="none" w="med" len="med"/>
            </a:ln>
          </p:spPr>
          <p:txBody>
            <a:bodyPr anchor="ctr"/>
            <a:lstStyle/>
            <a:p>
              <a:pPr marL="0" algn="ctr"/>
              <a:endParaRPr/>
            </a:p>
          </p:txBody>
        </p:sp>
      </p:grpSp>
      <p:sp>
        <p:nvSpPr>
          <p:cNvPr id="12" name="形状4"/>
          <p:cNvSpPr txBox="1"/>
          <p:nvPr/>
        </p:nvSpPr>
        <p:spPr>
          <a:xfrm>
            <a:off x="1841501" y="3399474"/>
            <a:ext cx="1631949" cy="1152525"/>
          </a:xfrm>
          <a:prstGeom prst="rect">
            <a:avLst/>
          </a:prstGeom>
          <a:solidFill>
            <a:srgbClr val="5B9BD5">
              <a:alpha val="100000"/>
            </a:srgbClr>
          </a:solidFill>
          <a:ln w="9525">
            <a:solidFill>
              <a:srgbClr val="FFFFFF">
                <a:alpha val="0"/>
              </a:srgbClr>
            </a:solidFill>
            <a:prstDash val="solid"/>
          </a:ln>
        </p:spPr>
        <p:txBody>
          <a:bodyPr anchor="ctr"/>
          <a:lstStyle/>
          <a:p>
            <a:pPr marL="0" algn="ctr"/>
            <a:endParaRPr/>
          </a:p>
        </p:txBody>
      </p:sp>
      <p:sp>
        <p:nvSpPr>
          <p:cNvPr id="13" name="形状5"/>
          <p:cNvSpPr txBox="1"/>
          <p:nvPr/>
        </p:nvSpPr>
        <p:spPr>
          <a:xfrm>
            <a:off x="723901" y="4410710"/>
            <a:ext cx="4064000" cy="1191"/>
          </a:xfrm>
          <a:prstGeom prst="line">
            <a:avLst/>
          </a:prstGeom>
          <a:solidFill>
            <a:srgbClr val="FFFFFF">
              <a:alpha val="0"/>
            </a:srgbClr>
          </a:solidFill>
          <a:ln w="9525">
            <a:solidFill>
              <a:srgbClr val="FFFFFF">
                <a:alpha val="0"/>
              </a:srgbClr>
            </a:solidFill>
          </a:ln>
        </p:spPr>
        <p:txBody>
          <a:bodyPr anchor="ctr"/>
          <a:lstStyle/>
          <a:p>
            <a:pPr marL="0" algn="ctr"/>
            <a:endParaRPr/>
          </a:p>
        </p:txBody>
      </p:sp>
      <p:sp>
        <p:nvSpPr>
          <p:cNvPr id="14" name="形状6"/>
          <p:cNvSpPr txBox="1"/>
          <p:nvPr/>
        </p:nvSpPr>
        <p:spPr>
          <a:xfrm>
            <a:off x="1140883" y="3842386"/>
            <a:ext cx="831851" cy="9525"/>
          </a:xfrm>
          <a:prstGeom prst="line">
            <a:avLst/>
          </a:prstGeom>
          <a:solidFill>
            <a:srgbClr val="FFFFFF">
              <a:alpha val="0"/>
            </a:srgbClr>
          </a:solidFill>
          <a:ln w="25400">
            <a:solidFill>
              <a:srgbClr val="FF0000">
                <a:alpha val="100000"/>
              </a:srgbClr>
            </a:solidFill>
            <a:prstDash val="solid"/>
            <a:headEnd type="none" w="med" len="med"/>
            <a:tailEnd type="stealth" w="lg" len="lg"/>
          </a:ln>
        </p:spPr>
        <p:txBody>
          <a:bodyPr anchor="ctr"/>
          <a:lstStyle/>
          <a:p>
            <a:pPr marL="0" algn="ctr"/>
            <a:endParaRPr/>
          </a:p>
        </p:txBody>
      </p:sp>
      <p:sp>
        <p:nvSpPr>
          <p:cNvPr id="15" name="形状7"/>
          <p:cNvSpPr txBox="1"/>
          <p:nvPr/>
        </p:nvSpPr>
        <p:spPr>
          <a:xfrm flipH="1">
            <a:off x="3517901" y="3856673"/>
            <a:ext cx="863600" cy="25400"/>
          </a:xfrm>
          <a:prstGeom prst="line">
            <a:avLst/>
          </a:prstGeom>
          <a:solidFill>
            <a:srgbClr val="FFFFFF">
              <a:alpha val="0"/>
            </a:srgbClr>
          </a:solidFill>
          <a:ln w="25400">
            <a:solidFill>
              <a:srgbClr val="FF0000">
                <a:alpha val="100000"/>
              </a:srgbClr>
            </a:solidFill>
            <a:prstDash val="solid"/>
            <a:headEnd type="none" w="med" len="med"/>
            <a:tailEnd type="stealth" w="lg" len="lg"/>
          </a:ln>
        </p:spPr>
        <p:txBody>
          <a:bodyPr anchor="ctr"/>
          <a:lstStyle/>
          <a:p>
            <a:pPr marL="0" algn="ctr"/>
            <a:endParaRPr/>
          </a:p>
        </p:txBody>
      </p:sp>
      <p:pic>
        <p:nvPicPr>
          <p:cNvPr id="17" name="文本1"/>
          <p:cNvPicPr>
            <a:picLocks noChangeAspect="1"/>
          </p:cNvPicPr>
          <p:nvPr/>
        </p:nvPicPr>
        <p:blipFill>
          <a:blip r:embed="rId4"/>
          <a:stretch>
            <a:fillRect/>
          </a:stretch>
        </p:blipFill>
        <p:spPr>
          <a:xfrm>
            <a:off x="5828030" y="1601470"/>
            <a:ext cx="4965700" cy="927735"/>
          </a:xfrm>
          <a:prstGeom prst="rect">
            <a:avLst/>
          </a:prstGeom>
        </p:spPr>
      </p:pic>
      <p:sp>
        <p:nvSpPr>
          <p:cNvPr id="18" name="文本2"/>
          <p:cNvSpPr txBox="1"/>
          <p:nvPr/>
        </p:nvSpPr>
        <p:spPr>
          <a:xfrm>
            <a:off x="897890" y="1066165"/>
            <a:ext cx="593471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边长为</a:t>
            </a:r>
            <a:r>
              <a:rPr lang="zh-CN" altLang="en-US" sz="2800" b="0" i="0">
                <a:solidFill>
                  <a:srgbClr val="000000">
                    <a:alpha val="100000"/>
                  </a:srgbClr>
                </a:solidFill>
                <a:latin typeface="Times New Roman" panose="02020603050405020304"/>
                <a:ea typeface="Times New Roman" panose="02020603050405020304"/>
              </a:rPr>
              <a:t>L</a:t>
            </a:r>
            <a:r>
              <a:rPr lang="zh-CN" altLang="en-US" sz="2800" b="0" i="0">
                <a:solidFill>
                  <a:srgbClr val="000000">
                    <a:alpha val="100000"/>
                  </a:srgbClr>
                </a:solidFill>
                <a:latin typeface="宋体" panose="02010600030101010101" pitchFamily="2" charset="-122"/>
                <a:ea typeface="宋体" panose="02010600030101010101" pitchFamily="2" charset="-122"/>
              </a:rPr>
              <a:t>的立方体位于水面下</a:t>
            </a:r>
            <a:r>
              <a:rPr lang="zh-CN" altLang="en-US" sz="2800" b="0" i="1">
                <a:solidFill>
                  <a:srgbClr val="000000">
                    <a:alpha val="100000"/>
                  </a:srgbClr>
                </a:solidFill>
                <a:latin typeface="Times New Roman" panose="02020603050405020304"/>
                <a:ea typeface="Times New Roman" panose="02020603050405020304"/>
              </a:rPr>
              <a:t>h</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深处</a:t>
            </a:r>
          </a:p>
        </p:txBody>
      </p:sp>
      <p:sp>
        <p:nvSpPr>
          <p:cNvPr id="19" name="文本3"/>
          <p:cNvSpPr txBox="1"/>
          <p:nvPr/>
        </p:nvSpPr>
        <p:spPr>
          <a:xfrm>
            <a:off x="5768340" y="2364740"/>
            <a:ext cx="4873625" cy="2263140"/>
          </a:xfrm>
          <a:prstGeom prst="rect">
            <a:avLst/>
          </a:prstGeom>
          <a:noFill/>
        </p:spPr>
        <p:txBody>
          <a:bodyPr anchor="t"/>
          <a:lstStyle/>
          <a:p>
            <a:pPr marL="0" algn="l">
              <a:lnSpc>
                <a:spcPts val="4000"/>
              </a:lnSpc>
            </a:pPr>
            <a:r>
              <a:rPr lang="zh-CN" altLang="en-US" sz="2800" b="0" i="0">
                <a:solidFill>
                  <a:srgbClr val="000000">
                    <a:alpha val="100000"/>
                  </a:srgbClr>
                </a:solidFill>
                <a:latin typeface="宋体" panose="02010600030101010101" pitchFamily="2" charset="-122"/>
                <a:ea typeface="宋体" panose="02010600030101010101" pitchFamily="2" charset="-122"/>
              </a:rPr>
              <a:t>上、下两面所受压力关系</a:t>
            </a:r>
          </a:p>
          <a:p>
            <a:pPr marL="0" algn="l">
              <a:lnSpc>
                <a:spcPts val="5300"/>
              </a:lnSpc>
            </a:pPr>
            <a:r>
              <a:rPr lang="zh-CN" altLang="en-US" sz="2800" b="0" i="0">
                <a:solidFill>
                  <a:srgbClr val="000000">
                    <a:alpha val="100000"/>
                  </a:srgbClr>
                </a:solidFill>
                <a:latin typeface="Times New Roman" panose="02020603050405020304"/>
                <a:ea typeface="Times New Roman" panose="02020603050405020304"/>
              </a:rPr>
              <a:t>   ∵   </a:t>
            </a:r>
            <a:r>
              <a:rPr lang="zh-CN" altLang="en-US" sz="2800" b="0" i="1">
                <a:solidFill>
                  <a:srgbClr val="FF0000">
                    <a:alpha val="100000"/>
                  </a:srgbClr>
                </a:solidFill>
                <a:latin typeface="Times New Roman" panose="02020603050405020304"/>
                <a:ea typeface="Times New Roman" panose="02020603050405020304"/>
              </a:rPr>
              <a:t>p</a:t>
            </a:r>
            <a:r>
              <a:rPr lang="zh-CN" altLang="en-US" sz="3725" b="0" i="0" baseline="-25000">
                <a:solidFill>
                  <a:srgbClr val="FF0000">
                    <a:alpha val="100000"/>
                  </a:srgbClr>
                </a:solidFill>
                <a:latin typeface="宋体" panose="02010600030101010101" pitchFamily="2" charset="-122"/>
                <a:ea typeface="宋体" panose="02010600030101010101" pitchFamily="2" charset="-122"/>
              </a:rPr>
              <a:t>向上</a:t>
            </a:r>
            <a:r>
              <a:rPr lang="zh-CN" altLang="en-US" sz="2800" b="0" i="0">
                <a:solidFill>
                  <a:srgbClr val="FF0000">
                    <a:alpha val="100000"/>
                  </a:srgbClr>
                </a:solidFill>
                <a:latin typeface="宋体" panose="02010600030101010101" pitchFamily="2" charset="-122"/>
                <a:ea typeface="宋体" panose="02010600030101010101" pitchFamily="2" charset="-122"/>
              </a:rPr>
              <a:t>＞</a:t>
            </a:r>
            <a:r>
              <a:rPr lang="zh-CN" altLang="en-US" sz="2800" b="0" i="1">
                <a:solidFill>
                  <a:srgbClr val="FF0000">
                    <a:alpha val="100000"/>
                  </a:srgbClr>
                </a:solidFill>
                <a:latin typeface="Times New Roman" panose="02020603050405020304"/>
                <a:ea typeface="Times New Roman" panose="02020603050405020304"/>
              </a:rPr>
              <a:t>p</a:t>
            </a:r>
            <a:r>
              <a:rPr lang="zh-CN" altLang="en-US" sz="3725" b="0" i="0" baseline="-25000">
                <a:solidFill>
                  <a:srgbClr val="FF0000">
                    <a:alpha val="100000"/>
                  </a:srgbClr>
                </a:solidFill>
                <a:latin typeface="宋体" panose="02010600030101010101" pitchFamily="2" charset="-122"/>
                <a:ea typeface="宋体" panose="02010600030101010101" pitchFamily="2" charset="-122"/>
              </a:rPr>
              <a:t>向下</a:t>
            </a:r>
          </a:p>
          <a:p>
            <a:pPr marL="0" algn="l">
              <a:lnSpc>
                <a:spcPts val="5300"/>
              </a:lnSpc>
            </a:pPr>
            <a:r>
              <a:rPr lang="zh-CN" altLang="en-US" sz="2800" b="0" i="0">
                <a:solidFill>
                  <a:srgbClr val="000000">
                    <a:alpha val="100000"/>
                  </a:srgbClr>
                </a:solidFill>
                <a:latin typeface="Times New Roman" panose="02020603050405020304"/>
                <a:ea typeface="Times New Roman" panose="02020603050405020304"/>
              </a:rPr>
              <a:t>   ∴  </a:t>
            </a:r>
            <a:r>
              <a:rPr lang="zh-CN" altLang="en-US" sz="2800" b="0"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宋体" panose="02010600030101010101" pitchFamily="2" charset="-122"/>
                <a:ea typeface="宋体" panose="02010600030101010101" pitchFamily="2" charset="-122"/>
              </a:rPr>
              <a:t>向上</a:t>
            </a:r>
            <a:r>
              <a:rPr lang="zh-CN" altLang="en-US" sz="2800" b="0" i="0">
                <a:solidFill>
                  <a:srgbClr val="FF0000">
                    <a:alpha val="100000"/>
                  </a:srgbClr>
                </a:solidFill>
                <a:latin typeface="宋体" panose="02010600030101010101" pitchFamily="2" charset="-122"/>
                <a:ea typeface="宋体" panose="02010600030101010101" pitchFamily="2" charset="-122"/>
              </a:rPr>
              <a:t>＞</a:t>
            </a:r>
            <a:r>
              <a:rPr lang="zh-CN" altLang="en-US" sz="2800" b="0"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宋体" panose="02010600030101010101" pitchFamily="2" charset="-122"/>
                <a:ea typeface="宋体" panose="02010600030101010101" pitchFamily="2" charset="-122"/>
              </a:rPr>
              <a:t>向下</a:t>
            </a:r>
          </a:p>
        </p:txBody>
      </p:sp>
      <p:pic>
        <p:nvPicPr>
          <p:cNvPr id="21" name="文本4"/>
          <p:cNvPicPr>
            <a:picLocks noChangeAspect="1"/>
          </p:cNvPicPr>
          <p:nvPr/>
        </p:nvPicPr>
        <p:blipFill>
          <a:blip r:embed="rId5"/>
          <a:stretch>
            <a:fillRect/>
          </a:stretch>
        </p:blipFill>
        <p:spPr>
          <a:xfrm>
            <a:off x="5828030" y="4578985"/>
            <a:ext cx="4758690" cy="712470"/>
          </a:xfrm>
          <a:prstGeom prst="rect">
            <a:avLst/>
          </a:prstGeom>
        </p:spPr>
      </p:pic>
      <p:grpSp>
        <p:nvGrpSpPr>
          <p:cNvPr id="22" name="组合2"/>
          <p:cNvGrpSpPr/>
          <p:nvPr/>
        </p:nvGrpSpPr>
        <p:grpSpPr>
          <a:xfrm>
            <a:off x="2457873" y="2352994"/>
            <a:ext cx="1511300" cy="986155"/>
            <a:chOff x="0" y="0"/>
            <a:chExt cx="1511300" cy="986155"/>
          </a:xfrm>
        </p:grpSpPr>
        <p:sp>
          <p:nvSpPr>
            <p:cNvPr id="23" name="形状12"/>
            <p:cNvSpPr txBox="1"/>
            <p:nvPr/>
          </p:nvSpPr>
          <p:spPr>
            <a:xfrm flipH="1">
              <a:off x="304377" y="589280"/>
              <a:ext cx="25400" cy="396875"/>
            </a:xfrm>
            <a:prstGeom prst="line">
              <a:avLst/>
            </a:prstGeom>
            <a:solidFill>
              <a:srgbClr val="FFFFFF">
                <a:alpha val="0"/>
              </a:srgbClr>
            </a:solidFill>
            <a:ln w="25400">
              <a:solidFill>
                <a:srgbClr val="FF0000">
                  <a:alpha val="100000"/>
                </a:srgbClr>
              </a:solidFill>
              <a:prstDash val="solid"/>
              <a:headEnd type="none" w="med" len="med"/>
              <a:tailEnd type="stealth" w="lg" len="lg"/>
            </a:ln>
          </p:spPr>
          <p:txBody>
            <a:bodyPr anchor="ctr"/>
            <a:lstStyle/>
            <a:p>
              <a:pPr marL="0" algn="ctr"/>
              <a:endParaRPr/>
            </a:p>
          </p:txBody>
        </p:sp>
        <p:sp>
          <p:nvSpPr>
            <p:cNvPr id="24" name="文本5"/>
            <p:cNvSpPr txBox="1"/>
            <p:nvPr/>
          </p:nvSpPr>
          <p:spPr>
            <a:xfrm>
              <a:off x="0" y="0"/>
              <a:ext cx="1511300" cy="650875"/>
            </a:xfrm>
            <a:prstGeom prst="rect">
              <a:avLst/>
            </a:prstGeom>
            <a:noFill/>
          </p:spPr>
          <p:txBody>
            <a:bodyPr anchor="t"/>
            <a:lstStyle/>
            <a:p>
              <a:pPr marL="0" algn="l">
                <a:lnSpc>
                  <a:spcPts val="3800"/>
                </a:lnSpc>
              </a:pPr>
              <a:r>
                <a:rPr lang="zh-CN" altLang="en-US" sz="2400" b="0" i="1">
                  <a:solidFill>
                    <a:srgbClr val="000000">
                      <a:alpha val="100000"/>
                    </a:srgbClr>
                  </a:solidFill>
                  <a:latin typeface="Times New Roman" panose="02020603050405020304"/>
                  <a:ea typeface="Times New Roman" panose="02020603050405020304"/>
                </a:rPr>
                <a:t>F</a:t>
              </a:r>
              <a:r>
                <a:rPr lang="zh-CN" altLang="en-US" sz="3190" b="0" i="0" baseline="-25000">
                  <a:solidFill>
                    <a:srgbClr val="000000">
                      <a:alpha val="100000"/>
                    </a:srgbClr>
                  </a:solidFill>
                  <a:latin typeface="微软雅黑" panose="020B0503020204020204" charset="-122"/>
                  <a:ea typeface="微软雅黑" panose="020B0503020204020204" charset="-122"/>
                </a:rPr>
                <a:t>向下</a:t>
              </a:r>
            </a:p>
          </p:txBody>
        </p:sp>
      </p:grpSp>
      <p:grpSp>
        <p:nvGrpSpPr>
          <p:cNvPr id="25" name="组合3"/>
          <p:cNvGrpSpPr/>
          <p:nvPr/>
        </p:nvGrpSpPr>
        <p:grpSpPr>
          <a:xfrm>
            <a:off x="2755901" y="4440873"/>
            <a:ext cx="1564639" cy="1008062"/>
            <a:chOff x="0" y="0"/>
            <a:chExt cx="1564639" cy="1008062"/>
          </a:xfrm>
        </p:grpSpPr>
        <p:sp>
          <p:nvSpPr>
            <p:cNvPr id="26" name="形状13"/>
            <p:cNvSpPr txBox="1"/>
            <p:nvPr/>
          </p:nvSpPr>
          <p:spPr>
            <a:xfrm rot="10800000">
              <a:off x="0" y="0"/>
              <a:ext cx="25400" cy="1008062"/>
            </a:xfrm>
            <a:prstGeom prst="line">
              <a:avLst/>
            </a:prstGeom>
            <a:solidFill>
              <a:srgbClr val="FFFFFF">
                <a:alpha val="0"/>
              </a:srgbClr>
            </a:solidFill>
            <a:ln w="25400">
              <a:solidFill>
                <a:srgbClr val="FF0000">
                  <a:alpha val="100000"/>
                </a:srgbClr>
              </a:solidFill>
              <a:prstDash val="solid"/>
              <a:headEnd type="none" w="med" len="med"/>
              <a:tailEnd type="stealth" w="lg" len="lg"/>
            </a:ln>
          </p:spPr>
          <p:txBody>
            <a:bodyPr anchor="ctr"/>
            <a:lstStyle/>
            <a:p>
              <a:pPr marL="0" algn="ctr"/>
              <a:endParaRPr/>
            </a:p>
          </p:txBody>
        </p:sp>
        <p:sp>
          <p:nvSpPr>
            <p:cNvPr id="27" name="文本6"/>
            <p:cNvSpPr txBox="1"/>
            <p:nvPr/>
          </p:nvSpPr>
          <p:spPr>
            <a:xfrm>
              <a:off x="53340" y="318770"/>
              <a:ext cx="1511299" cy="650875"/>
            </a:xfrm>
            <a:prstGeom prst="rect">
              <a:avLst/>
            </a:prstGeom>
            <a:noFill/>
          </p:spPr>
          <p:txBody>
            <a:bodyPr anchor="t"/>
            <a:lstStyle/>
            <a:p>
              <a:pPr marL="0" algn="l">
                <a:lnSpc>
                  <a:spcPts val="3800"/>
                </a:lnSpc>
              </a:pPr>
              <a:r>
                <a:rPr lang="zh-CN" altLang="en-US" sz="2400" b="0" i="1">
                  <a:solidFill>
                    <a:srgbClr val="000000">
                      <a:alpha val="100000"/>
                    </a:srgbClr>
                  </a:solidFill>
                  <a:latin typeface="Times New Roman" panose="02020603050405020304"/>
                  <a:ea typeface="Times New Roman" panose="02020603050405020304"/>
                </a:rPr>
                <a:t>F</a:t>
              </a:r>
              <a:r>
                <a:rPr lang="zh-CN" altLang="en-US" sz="3190" b="0" i="0" baseline="-25000">
                  <a:solidFill>
                    <a:srgbClr val="000000">
                      <a:alpha val="100000"/>
                    </a:srgbClr>
                  </a:solidFill>
                  <a:latin typeface="微软雅黑" panose="020B0503020204020204" charset="-122"/>
                  <a:ea typeface="微软雅黑" panose="020B0503020204020204" charset="-122"/>
                </a:rPr>
                <a:t>向上</a:t>
              </a:r>
            </a:p>
          </p:txBody>
        </p:sp>
      </p:grpSp>
      <p:grpSp>
        <p:nvGrpSpPr>
          <p:cNvPr id="28" name="组合4"/>
          <p:cNvGrpSpPr/>
          <p:nvPr/>
        </p:nvGrpSpPr>
        <p:grpSpPr>
          <a:xfrm>
            <a:off x="5044440" y="5257165"/>
            <a:ext cx="4467225" cy="1553845"/>
            <a:chOff x="0" y="0"/>
            <a:chExt cx="4467225" cy="1553845"/>
          </a:xfrm>
        </p:grpSpPr>
        <p:sp>
          <p:nvSpPr>
            <p:cNvPr id="29" name="形状14"/>
            <p:cNvSpPr txBox="1"/>
            <p:nvPr/>
          </p:nvSpPr>
          <p:spPr>
            <a:xfrm>
              <a:off x="0" y="0"/>
              <a:ext cx="4467225" cy="1553845"/>
            </a:xfrm>
            <a:prstGeom prst="cloudCallout">
              <a:avLst>
                <a:gd name="adj1" fmla="val -20833"/>
                <a:gd name="adj2" fmla="val 62500"/>
              </a:avLst>
            </a:prstGeom>
            <a:solidFill>
              <a:srgbClr val="D87E68">
                <a:alpha val="100000"/>
              </a:srgbClr>
            </a:solidFill>
            <a:ln w="19050">
              <a:solidFill>
                <a:srgbClr val="D87E68">
                  <a:alpha val="100000"/>
                </a:srgbClr>
              </a:solidFill>
              <a:prstDash val="solid"/>
              <a:headEnd type="none" w="med" len="med"/>
              <a:tailEnd type="none" w="med" len="med"/>
            </a:ln>
          </p:spPr>
          <p:txBody>
            <a:bodyPr anchor="ctr"/>
            <a:lstStyle/>
            <a:p>
              <a:pPr marL="0" algn="ctr"/>
              <a:endParaRPr/>
            </a:p>
          </p:txBody>
        </p:sp>
        <p:sp>
          <p:nvSpPr>
            <p:cNvPr id="30" name="文本7"/>
            <p:cNvSpPr txBox="1"/>
            <p:nvPr/>
          </p:nvSpPr>
          <p:spPr>
            <a:xfrm>
              <a:off x="611881" y="185129"/>
              <a:ext cx="2918173" cy="1218582"/>
            </a:xfrm>
            <a:prstGeom prst="rect">
              <a:avLst/>
            </a:prstGeom>
            <a:noFill/>
          </p:spPr>
          <p:txBody>
            <a:bodyPr anchor="t"/>
            <a:lstStyle/>
            <a:p>
              <a:pPr marL="0" algn="ctr">
                <a:lnSpc>
                  <a:spcPts val="4000"/>
                </a:lnSpc>
              </a:pPr>
              <a:r>
                <a:rPr lang="zh-CN" altLang="en-US" sz="2800" b="0" i="0">
                  <a:solidFill>
                    <a:srgbClr val="FFFFFF">
                      <a:alpha val="100000"/>
                    </a:srgbClr>
                  </a:solidFill>
                  <a:latin typeface="黑体" panose="02010600030101010101" charset="-122"/>
                  <a:ea typeface="黑体" panose="02010600030101010101" charset="-122"/>
                </a:rPr>
                <a:t>浮力是液体对物体的压力的合力</a:t>
              </a:r>
            </a:p>
          </p:txBody>
        </p:sp>
      </p:grpSp>
      <p:grpSp>
        <p:nvGrpSpPr>
          <p:cNvPr id="31" name="组合5"/>
          <p:cNvGrpSpPr/>
          <p:nvPr/>
        </p:nvGrpSpPr>
        <p:grpSpPr>
          <a:xfrm>
            <a:off x="3481917" y="2356486"/>
            <a:ext cx="1439333" cy="2225675"/>
            <a:chOff x="0" y="0"/>
            <a:chExt cx="1439333" cy="2225675"/>
          </a:xfrm>
        </p:grpSpPr>
        <p:sp>
          <p:nvSpPr>
            <p:cNvPr id="32" name="形状15"/>
            <p:cNvSpPr txBox="1"/>
            <p:nvPr/>
          </p:nvSpPr>
          <p:spPr>
            <a:xfrm>
              <a:off x="0" y="1035050"/>
              <a:ext cx="1439333" cy="19050"/>
            </a:xfrm>
            <a:prstGeom prst="line">
              <a:avLst/>
            </a:prstGeom>
            <a:solidFill>
              <a:srgbClr val="FFFFFF">
                <a:alpha val="0"/>
              </a:srgbClr>
            </a:solidFill>
            <a:ln w="19050">
              <a:solidFill>
                <a:srgbClr val="0000CC">
                  <a:alpha val="100000"/>
                </a:srgbClr>
              </a:solidFill>
              <a:prstDash val="sysDash"/>
              <a:headEnd type="none" w="med" len="med"/>
              <a:tailEnd type="none" w="med" len="med"/>
            </a:ln>
          </p:spPr>
          <p:txBody>
            <a:bodyPr anchor="ctr"/>
            <a:lstStyle/>
            <a:p>
              <a:pPr marL="0" algn="ctr"/>
              <a:endParaRPr/>
            </a:p>
          </p:txBody>
        </p:sp>
        <p:sp>
          <p:nvSpPr>
            <p:cNvPr id="33" name="形状16"/>
            <p:cNvSpPr txBox="1"/>
            <p:nvPr/>
          </p:nvSpPr>
          <p:spPr>
            <a:xfrm flipH="1">
              <a:off x="1200150" y="1035050"/>
              <a:ext cx="19050" cy="1169987"/>
            </a:xfrm>
            <a:prstGeom prst="line">
              <a:avLst/>
            </a:prstGeom>
            <a:solidFill>
              <a:srgbClr val="FFFFFF">
                <a:alpha val="0"/>
              </a:srgbClr>
            </a:solidFill>
            <a:ln w="19050">
              <a:solidFill>
                <a:srgbClr val="000000">
                  <a:alpha val="100000"/>
                </a:srgbClr>
              </a:solidFill>
              <a:prstDash val="solid"/>
              <a:headEnd type="triangle" w="med" len="lg"/>
              <a:tailEnd type="triangle" w="med" len="lg"/>
            </a:ln>
          </p:spPr>
          <p:txBody>
            <a:bodyPr anchor="ctr"/>
            <a:lstStyle/>
            <a:p>
              <a:pPr marL="0" algn="ctr"/>
              <a:endParaRPr/>
            </a:p>
          </p:txBody>
        </p:sp>
        <p:sp>
          <p:nvSpPr>
            <p:cNvPr id="34" name="形状17"/>
            <p:cNvSpPr txBox="1"/>
            <p:nvPr/>
          </p:nvSpPr>
          <p:spPr>
            <a:xfrm>
              <a:off x="0" y="2206625"/>
              <a:ext cx="1320800" cy="19050"/>
            </a:xfrm>
            <a:prstGeom prst="line">
              <a:avLst/>
            </a:prstGeom>
            <a:solidFill>
              <a:srgbClr val="FFFFFF">
                <a:alpha val="0"/>
              </a:srgbClr>
            </a:solidFill>
            <a:ln w="19050">
              <a:solidFill>
                <a:srgbClr val="0000CC">
                  <a:alpha val="100000"/>
                </a:srgbClr>
              </a:solidFill>
              <a:prstDash val="sysDash"/>
              <a:headEnd type="none" w="med" len="med"/>
              <a:tailEnd type="none" w="med" len="med"/>
            </a:ln>
          </p:spPr>
          <p:txBody>
            <a:bodyPr anchor="ctr"/>
            <a:lstStyle/>
            <a:p>
              <a:pPr marL="0" algn="ctr"/>
              <a:endParaRPr/>
            </a:p>
          </p:txBody>
        </p:sp>
        <p:sp>
          <p:nvSpPr>
            <p:cNvPr id="35" name="形状18"/>
            <p:cNvSpPr txBox="1"/>
            <p:nvPr/>
          </p:nvSpPr>
          <p:spPr>
            <a:xfrm flipH="1">
              <a:off x="840316" y="0"/>
              <a:ext cx="19050" cy="946150"/>
            </a:xfrm>
            <a:prstGeom prst="line">
              <a:avLst/>
            </a:prstGeom>
            <a:solidFill>
              <a:srgbClr val="FFFFFF">
                <a:alpha val="0"/>
              </a:srgbClr>
            </a:solidFill>
            <a:ln w="19050">
              <a:solidFill>
                <a:srgbClr val="000000">
                  <a:alpha val="100000"/>
                </a:srgbClr>
              </a:solidFill>
              <a:prstDash val="solid"/>
              <a:headEnd type="triangle" w="med" len="lg"/>
              <a:tailEnd type="triangle" w="med" len="lg"/>
            </a:ln>
          </p:spPr>
          <p:txBody>
            <a:bodyPr anchor="ctr"/>
            <a:lstStyle/>
            <a:p>
              <a:pPr marL="0" algn="ctr"/>
              <a:endParaRPr/>
            </a:p>
          </p:txBody>
        </p:sp>
        <p:sp>
          <p:nvSpPr>
            <p:cNvPr id="36" name="形状19"/>
            <p:cNvSpPr txBox="1"/>
            <p:nvPr/>
          </p:nvSpPr>
          <p:spPr>
            <a:xfrm>
              <a:off x="660400" y="249264"/>
              <a:ext cx="347133" cy="368630"/>
            </a:xfrm>
            <a:prstGeom prst="rect">
              <a:avLst/>
            </a:prstGeom>
            <a:solidFill>
              <a:srgbClr val="C5FFFF">
                <a:alpha val="100000"/>
              </a:srgbClr>
            </a:solidFill>
            <a:ln w="9525">
              <a:solidFill>
                <a:srgbClr val="FFFFFF">
                  <a:alpha val="0"/>
                </a:srgbClr>
              </a:solidFill>
            </a:ln>
          </p:spPr>
          <p:txBody>
            <a:bodyPr anchor="ctr"/>
            <a:lstStyle/>
            <a:p>
              <a:pPr marL="0" algn="ctr"/>
              <a:endParaRPr/>
            </a:p>
          </p:txBody>
        </p:sp>
        <p:sp>
          <p:nvSpPr>
            <p:cNvPr id="37" name="文本8"/>
            <p:cNvSpPr txBox="1"/>
            <p:nvPr/>
          </p:nvSpPr>
          <p:spPr>
            <a:xfrm>
              <a:off x="583150" y="154014"/>
              <a:ext cx="347133" cy="557843"/>
            </a:xfrm>
            <a:prstGeom prst="rect">
              <a:avLst/>
            </a:prstGeom>
            <a:noFill/>
          </p:spPr>
          <p:txBody>
            <a:bodyPr anchor="t"/>
            <a:lstStyle/>
            <a:p>
              <a:pPr marL="0" algn="l">
                <a:lnSpc>
                  <a:spcPts val="2800"/>
                </a:lnSpc>
              </a:pPr>
              <a:r>
                <a:rPr lang="zh-CN" altLang="en-US" sz="2400" b="0" i="1">
                  <a:solidFill>
                    <a:srgbClr val="000000">
                      <a:alpha val="100000"/>
                    </a:srgbClr>
                  </a:solidFill>
                  <a:latin typeface="Times New Roman" panose="02020603050405020304"/>
                  <a:ea typeface="Times New Roman" panose="02020603050405020304"/>
                </a:rPr>
                <a:t>h</a:t>
              </a:r>
            </a:p>
          </p:txBody>
        </p:sp>
        <p:sp>
          <p:nvSpPr>
            <p:cNvPr id="38" name="形状20"/>
            <p:cNvSpPr txBox="1"/>
            <p:nvPr/>
          </p:nvSpPr>
          <p:spPr>
            <a:xfrm>
              <a:off x="960966" y="1306512"/>
              <a:ext cx="359833" cy="390525"/>
            </a:xfrm>
            <a:prstGeom prst="rect">
              <a:avLst/>
            </a:prstGeom>
            <a:solidFill>
              <a:srgbClr val="C5FFFF">
                <a:alpha val="100000"/>
              </a:srgbClr>
            </a:solidFill>
            <a:ln w="9525">
              <a:solidFill>
                <a:srgbClr val="FFFFFF">
                  <a:alpha val="0"/>
                </a:srgbClr>
              </a:solidFill>
            </a:ln>
          </p:spPr>
          <p:txBody>
            <a:bodyPr anchor="ctr"/>
            <a:lstStyle/>
            <a:p>
              <a:pPr marL="0" algn="ctr"/>
              <a:endParaRPr/>
            </a:p>
          </p:txBody>
        </p:sp>
        <p:sp>
          <p:nvSpPr>
            <p:cNvPr id="39" name="文本9"/>
            <p:cNvSpPr txBox="1"/>
            <p:nvPr/>
          </p:nvSpPr>
          <p:spPr>
            <a:xfrm>
              <a:off x="883716" y="1222062"/>
              <a:ext cx="360013" cy="557843"/>
            </a:xfrm>
            <a:prstGeom prst="rect">
              <a:avLst/>
            </a:prstGeom>
            <a:noFill/>
          </p:spPr>
          <p:txBody>
            <a:bodyPr anchor="t"/>
            <a:lstStyle/>
            <a:p>
              <a:pPr marL="0" algn="l">
                <a:lnSpc>
                  <a:spcPts val="2800"/>
                </a:lnSpc>
              </a:pPr>
              <a:r>
                <a:rPr lang="zh-CN" altLang="en-US" sz="2400" b="0" i="1">
                  <a:solidFill>
                    <a:srgbClr val="000000">
                      <a:alpha val="100000"/>
                    </a:srgbClr>
                  </a:solidFill>
                  <a:latin typeface="Times New Roman" panose="02020603050405020304"/>
                  <a:ea typeface="Times New Roman" panose="02020603050405020304"/>
                </a:rPr>
                <a:t>L</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P spid="22" grpId="0" animBg="1"/>
      <p:bldP spid="25" grpId="0" animBg="1"/>
      <p:bldP spid="28"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253"/>
            <a:ext cx="12192000" cy="6854572"/>
          </a:xfrm>
          <a:prstGeom prst="rect">
            <a:avLst/>
          </a:prstGeom>
        </p:spPr>
      </p:pic>
      <p:sp>
        <p:nvSpPr>
          <p:cNvPr id="3" name="形状1"/>
          <p:cNvSpPr txBox="1"/>
          <p:nvPr/>
        </p:nvSpPr>
        <p:spPr>
          <a:xfrm>
            <a:off x="657860" y="-19685"/>
            <a:ext cx="12192000" cy="6874510"/>
          </a:xfrm>
          <a:prstGeom prst="rect">
            <a:avLst/>
          </a:prstGeom>
          <a:solidFill>
            <a:srgbClr val="FFFFFF">
              <a:alpha val="100000"/>
            </a:srgbClr>
          </a:solidFill>
          <a:ln w="9525">
            <a:solidFill>
              <a:srgbClr val="FFFFFF">
                <a:alpha val="0"/>
              </a:srgbClr>
            </a:solidFill>
            <a:prstDash val="solid"/>
          </a:ln>
        </p:spPr>
        <p:txBody>
          <a:bodyPr anchor="ctr"/>
          <a:lstStyle/>
          <a:p>
            <a:pPr marL="0" algn="ctr"/>
            <a:endParaRPr/>
          </a:p>
        </p:txBody>
      </p:sp>
      <p:sp>
        <p:nvSpPr>
          <p:cNvPr id="4" name="形状2"/>
          <p:cNvSpPr txBox="1"/>
          <p:nvPr/>
        </p:nvSpPr>
        <p:spPr>
          <a:xfrm rot="5400000">
            <a:off x="-2609852"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5" name="形状3"/>
          <p:cNvSpPr txBox="1"/>
          <p:nvPr/>
        </p:nvSpPr>
        <p:spPr>
          <a:xfrm rot="5400000">
            <a:off x="-3105150" y="3105150"/>
            <a:ext cx="6858000" cy="6477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sp>
        <p:nvSpPr>
          <p:cNvPr id="6" name="形状4"/>
          <p:cNvSpPr txBox="1"/>
          <p:nvPr/>
        </p:nvSpPr>
        <p:spPr>
          <a:xfrm rot="16200000" flipH="1">
            <a:off x="8020048"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7" name="形状5"/>
          <p:cNvSpPr txBox="1"/>
          <p:nvPr/>
        </p:nvSpPr>
        <p:spPr>
          <a:xfrm rot="16200000" flipH="1">
            <a:off x="8477250" y="3143251"/>
            <a:ext cx="6858000" cy="5715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pic>
        <p:nvPicPr>
          <p:cNvPr id="8" name="图片2"/>
          <p:cNvPicPr>
            <a:picLocks noChangeAspect="1"/>
          </p:cNvPicPr>
          <p:nvPr/>
        </p:nvPicPr>
        <p:blipFill>
          <a:blip r:embed="rId3"/>
          <a:srcRect l="12600" t="11700" r="11900" b="16400"/>
          <a:stretch>
            <a:fillRect/>
          </a:stretch>
        </p:blipFill>
        <p:spPr>
          <a:xfrm>
            <a:off x="657860" y="-40640"/>
            <a:ext cx="847725" cy="807085"/>
          </a:xfrm>
          <a:prstGeom prst="rect">
            <a:avLst/>
          </a:prstGeom>
        </p:spPr>
      </p:pic>
      <p:sp>
        <p:nvSpPr>
          <p:cNvPr id="9" name="文本1"/>
          <p:cNvSpPr txBox="1"/>
          <p:nvPr/>
        </p:nvSpPr>
        <p:spPr>
          <a:xfrm>
            <a:off x="3463925" y="902335"/>
            <a:ext cx="610743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浸在液体中的物体都会受到浮力吗？</a:t>
            </a:r>
          </a:p>
        </p:txBody>
      </p:sp>
      <p:sp>
        <p:nvSpPr>
          <p:cNvPr id="10" name="文本2"/>
          <p:cNvSpPr txBox="1"/>
          <p:nvPr/>
        </p:nvSpPr>
        <p:spPr>
          <a:xfrm>
            <a:off x="1276350" y="5154930"/>
            <a:ext cx="9821545" cy="1389380"/>
          </a:xfrm>
          <a:prstGeom prst="rect">
            <a:avLst/>
          </a:prstGeom>
          <a:noFill/>
        </p:spPr>
        <p:txBody>
          <a:bodyPr anchor="t"/>
          <a:lstStyle/>
          <a:p>
            <a:pPr marL="0" algn="l">
              <a:lnSpc>
                <a:spcPts val="4300"/>
              </a:lnSpc>
              <a:buFont typeface="Arial" panose="020B0604020202020204"/>
              <a:buChar char=" "/>
            </a:pPr>
            <a:r>
              <a:rPr lang="zh-CN" altLang="en-US" sz="2400" b="0" i="0">
                <a:solidFill>
                  <a:srgbClr val="000000">
                    <a:alpha val="100000"/>
                  </a:srgbClr>
                </a:solidFill>
                <a:latin typeface="宋体" panose="02010600030101010101" pitchFamily="2" charset="-122"/>
                <a:ea typeface="宋体" panose="02010600030101010101" pitchFamily="2" charset="-122"/>
              </a:rPr>
              <a:t>例如：桥墩、拦河坝等，它们的下部跟河床紧密黏合，</a:t>
            </a:r>
            <a:r>
              <a:rPr lang="zh-CN" altLang="en-US" sz="2400" b="1" i="0">
                <a:solidFill>
                  <a:srgbClr val="000000">
                    <a:alpha val="100000"/>
                  </a:srgbClr>
                </a:solidFill>
                <a:latin typeface="宋体" panose="02010600030101010101" pitchFamily="2" charset="-122"/>
                <a:ea typeface="宋体" panose="02010600030101010101" pitchFamily="2" charset="-122"/>
              </a:rPr>
              <a:t>下表面没有水</a:t>
            </a:r>
            <a:r>
              <a:rPr lang="zh-CN" altLang="en-US" sz="2400" b="0" i="0">
                <a:solidFill>
                  <a:srgbClr val="000000">
                    <a:alpha val="100000"/>
                  </a:srgbClr>
                </a:solidFill>
                <a:latin typeface="宋体" panose="02010600030101010101" pitchFamily="2" charset="-122"/>
                <a:ea typeface="宋体" panose="02010600030101010101" pitchFamily="2" charset="-122"/>
              </a:rPr>
              <a:t>，向上的压力为零，不具备浮力产生的条件，所以物体</a:t>
            </a:r>
            <a:r>
              <a:rPr lang="zh-CN" altLang="en-US" sz="2400" b="1" i="0">
                <a:solidFill>
                  <a:srgbClr val="000000">
                    <a:alpha val="100000"/>
                  </a:srgbClr>
                </a:solidFill>
                <a:latin typeface="宋体" panose="02010600030101010101" pitchFamily="2" charset="-122"/>
                <a:ea typeface="宋体" panose="02010600030101010101" pitchFamily="2" charset="-122"/>
              </a:rPr>
              <a:t>不受到浮力</a:t>
            </a:r>
            <a:r>
              <a:rPr lang="zh-CN" altLang="en-US" sz="2400" b="0" i="0">
                <a:solidFill>
                  <a:srgbClr val="000000">
                    <a:alpha val="100000"/>
                  </a:srgbClr>
                </a:solidFill>
                <a:latin typeface="宋体" panose="02010600030101010101" pitchFamily="2" charset="-122"/>
                <a:ea typeface="宋体" panose="02010600030101010101" pitchFamily="2" charset="-122"/>
              </a:rPr>
              <a:t>。</a:t>
            </a:r>
          </a:p>
        </p:txBody>
      </p:sp>
      <p:pic>
        <p:nvPicPr>
          <p:cNvPr id="11" name="图片3"/>
          <p:cNvPicPr>
            <a:picLocks noChangeAspect="1"/>
          </p:cNvPicPr>
          <p:nvPr/>
        </p:nvPicPr>
        <p:blipFill>
          <a:blip r:embed="rId4"/>
          <a:stretch>
            <a:fillRect/>
          </a:stretch>
        </p:blipFill>
        <p:spPr>
          <a:xfrm>
            <a:off x="1817717" y="3514594"/>
            <a:ext cx="2688959" cy="1814466"/>
          </a:xfrm>
          <a:prstGeom prst="rect">
            <a:avLst/>
          </a:prstGeom>
        </p:spPr>
      </p:pic>
      <p:pic>
        <p:nvPicPr>
          <p:cNvPr id="12" name="图片4"/>
          <p:cNvPicPr>
            <a:picLocks noChangeAspect="1"/>
          </p:cNvPicPr>
          <p:nvPr/>
        </p:nvPicPr>
        <p:blipFill>
          <a:blip r:embed="rId5"/>
          <a:stretch>
            <a:fillRect/>
          </a:stretch>
        </p:blipFill>
        <p:spPr>
          <a:xfrm>
            <a:off x="4953081" y="3514736"/>
            <a:ext cx="2570065" cy="1814466"/>
          </a:xfrm>
          <a:prstGeom prst="rect">
            <a:avLst/>
          </a:prstGeom>
        </p:spPr>
      </p:pic>
      <p:grpSp>
        <p:nvGrpSpPr>
          <p:cNvPr id="13" name="组合1"/>
          <p:cNvGrpSpPr/>
          <p:nvPr/>
        </p:nvGrpSpPr>
        <p:grpSpPr>
          <a:xfrm>
            <a:off x="8292785" y="2435512"/>
            <a:ext cx="1579543" cy="1620799"/>
            <a:chOff x="0" y="0"/>
            <a:chExt cx="1579543" cy="1620799"/>
          </a:xfrm>
        </p:grpSpPr>
        <p:pic>
          <p:nvPicPr>
            <p:cNvPr id="14" name="图片5"/>
            <p:cNvPicPr>
              <a:picLocks noChangeAspect="1"/>
            </p:cNvPicPr>
            <p:nvPr/>
          </p:nvPicPr>
          <p:blipFill>
            <a:blip r:embed="rId6"/>
            <a:stretch>
              <a:fillRect/>
            </a:stretch>
          </p:blipFill>
          <p:spPr>
            <a:xfrm>
              <a:off x="0" y="0"/>
              <a:ext cx="1579543" cy="1620799"/>
            </a:xfrm>
            <a:prstGeom prst="rect">
              <a:avLst/>
            </a:prstGeom>
          </p:spPr>
        </p:pic>
        <p:sp>
          <p:nvSpPr>
            <p:cNvPr id="15" name="形状6"/>
            <p:cNvSpPr txBox="1"/>
            <p:nvPr/>
          </p:nvSpPr>
          <p:spPr>
            <a:xfrm>
              <a:off x="502125" y="1211724"/>
              <a:ext cx="715156" cy="315225"/>
            </a:xfrm>
            <a:prstGeom prst="rect">
              <a:avLst/>
            </a:prstGeom>
            <a:blipFill>
              <a:blip r:embed="rId7"/>
              <a:stretch>
                <a:fillRect/>
              </a:stretch>
            </a:blipFill>
            <a:ln w="28575">
              <a:solidFill>
                <a:srgbClr val="000000">
                  <a:alpha val="100000"/>
                </a:srgbClr>
              </a:solidFill>
              <a:prstDash val="solid"/>
            </a:ln>
          </p:spPr>
          <p:txBody>
            <a:bodyPr anchor="ctr"/>
            <a:lstStyle/>
            <a:p>
              <a:pPr marL="0" algn="ctr"/>
              <a:endParaRPr/>
            </a:p>
          </p:txBody>
        </p:sp>
      </p:grpSp>
      <p:grpSp>
        <p:nvGrpSpPr>
          <p:cNvPr id="16" name="组合2"/>
          <p:cNvGrpSpPr/>
          <p:nvPr/>
        </p:nvGrpSpPr>
        <p:grpSpPr>
          <a:xfrm>
            <a:off x="8015607" y="3992011"/>
            <a:ext cx="2931795" cy="978535"/>
            <a:chOff x="0" y="0"/>
            <a:chExt cx="2931795" cy="978535"/>
          </a:xfrm>
        </p:grpSpPr>
        <p:sp>
          <p:nvSpPr>
            <p:cNvPr id="17" name="形状7"/>
            <p:cNvSpPr txBox="1"/>
            <p:nvPr/>
          </p:nvSpPr>
          <p:spPr>
            <a:xfrm>
              <a:off x="989832" y="0"/>
              <a:ext cx="185440" cy="219433"/>
            </a:xfrm>
            <a:prstGeom prst="straightConnector1">
              <a:avLst/>
            </a:prstGeom>
            <a:solidFill>
              <a:srgbClr val="FFFFFF">
                <a:alpha val="0"/>
              </a:srgbClr>
            </a:solidFill>
            <a:ln w="19050">
              <a:solidFill>
                <a:srgbClr val="C00000">
                  <a:alpha val="100000"/>
                </a:srgbClr>
              </a:solidFill>
              <a:prstDash val="solid"/>
              <a:tailEnd type="triangle" w="med" len="med"/>
            </a:ln>
          </p:spPr>
          <p:txBody>
            <a:bodyPr anchor="ctr"/>
            <a:lstStyle/>
            <a:p>
              <a:pPr marL="0" algn="ctr"/>
              <a:endParaRPr/>
            </a:p>
          </p:txBody>
        </p:sp>
        <p:sp>
          <p:nvSpPr>
            <p:cNvPr id="18" name="文本5"/>
            <p:cNvSpPr txBox="1"/>
            <p:nvPr/>
          </p:nvSpPr>
          <p:spPr>
            <a:xfrm>
              <a:off x="0" y="50800"/>
              <a:ext cx="2931795" cy="927735"/>
            </a:xfrm>
            <a:prstGeom prst="rect">
              <a:avLst/>
            </a:prstGeom>
            <a:noFill/>
          </p:spPr>
          <p:txBody>
            <a:bodyPr anchor="t"/>
            <a:lstStyle/>
            <a:p>
              <a:pPr marL="0" algn="l">
                <a:lnSpc>
                  <a:spcPts val="5000"/>
                </a:lnSpc>
              </a:pPr>
              <a:r>
                <a:rPr lang="zh-CN" altLang="en-US" sz="2800" b="0" i="0">
                  <a:solidFill>
                    <a:srgbClr val="000000">
                      <a:alpha val="100000"/>
                    </a:srgbClr>
                  </a:solidFill>
                  <a:latin typeface="宋体" panose="02010600030101010101" pitchFamily="2" charset="-122"/>
                  <a:ea typeface="宋体" panose="02010600030101010101" pitchFamily="2" charset="-122"/>
                </a:rPr>
                <a:t>与杯底紧密接触</a:t>
              </a:r>
            </a:p>
          </p:txBody>
        </p:sp>
      </p:grpSp>
      <p:sp>
        <p:nvSpPr>
          <p:cNvPr id="19" name="文本3"/>
          <p:cNvSpPr txBox="1"/>
          <p:nvPr/>
        </p:nvSpPr>
        <p:spPr>
          <a:xfrm>
            <a:off x="8791142" y="4632858"/>
            <a:ext cx="1217711" cy="712470"/>
          </a:xfrm>
          <a:prstGeom prst="rect">
            <a:avLst/>
          </a:prstGeom>
          <a:noFill/>
        </p:spPr>
        <p:txBody>
          <a:bodyPr anchor="t"/>
          <a:lstStyle/>
          <a:p>
            <a:pPr marL="0" algn="l">
              <a:lnSpc>
                <a:spcPts val="4400"/>
              </a:lnSpc>
            </a:pPr>
            <a:r>
              <a:rPr lang="zh-CN" altLang="en-US" sz="2800" b="0"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微软雅黑" panose="020B0503020204020204" charset="-122"/>
                <a:ea typeface="微软雅黑" panose="020B0503020204020204" charset="-122"/>
              </a:rPr>
              <a:t>浮</a:t>
            </a:r>
            <a:r>
              <a:rPr lang="zh-CN" altLang="en-US" sz="2800" b="0" i="0">
                <a:solidFill>
                  <a:srgbClr val="FF0000">
                    <a:alpha val="100000"/>
                  </a:srgbClr>
                </a:solidFill>
                <a:latin typeface="Times New Roman" panose="02020603050405020304"/>
                <a:ea typeface="Times New Roman" panose="02020603050405020304"/>
              </a:rPr>
              <a:t>=0</a:t>
            </a:r>
          </a:p>
        </p:txBody>
      </p:sp>
      <p:sp>
        <p:nvSpPr>
          <p:cNvPr id="20" name="文本4"/>
          <p:cNvSpPr txBox="1"/>
          <p:nvPr/>
        </p:nvSpPr>
        <p:spPr>
          <a:xfrm>
            <a:off x="1814195" y="1424305"/>
            <a:ext cx="6478270" cy="2089785"/>
          </a:xfrm>
          <a:prstGeom prst="rect">
            <a:avLst/>
          </a:prstGeom>
          <a:noFill/>
        </p:spPr>
        <p:txBody>
          <a:bodyPr anchor="t"/>
          <a:lstStyle/>
          <a:p>
            <a:pPr marL="0" algn="l">
              <a:lnSpc>
                <a:spcPts val="4700"/>
              </a:lnSpc>
              <a:buFont typeface="Arial" panose="020B0604020202020204"/>
              <a:buChar char=" "/>
            </a:pPr>
            <a:r>
              <a:rPr lang="zh-CN" altLang="en-US" sz="2800" b="0" i="0">
                <a:solidFill>
                  <a:srgbClr val="000000">
                    <a:alpha val="100000"/>
                  </a:srgbClr>
                </a:solidFill>
                <a:latin typeface="宋体" panose="02010600030101010101" pitchFamily="2" charset="-122"/>
                <a:ea typeface="宋体" panose="02010600030101010101" pitchFamily="2" charset="-122"/>
              </a:rPr>
              <a:t>根据浮力产生的原因，</a:t>
            </a:r>
            <a:r>
              <a:rPr lang="zh-CN" altLang="en-US" sz="2800" b="0" i="0">
                <a:solidFill>
                  <a:srgbClr val="FF0000">
                    <a:alpha val="100000"/>
                  </a:srgbClr>
                </a:solidFill>
                <a:latin typeface="宋体" panose="02010600030101010101" pitchFamily="2" charset="-122"/>
                <a:ea typeface="宋体" panose="02010600030101010101" pitchFamily="2" charset="-122"/>
              </a:rPr>
              <a:t>如果物体下表面没有水存在，就没有向上的压力，所以便不会产生浮力。</a:t>
            </a:r>
          </a:p>
        </p:txBody>
      </p:sp>
      <p:grpSp>
        <p:nvGrpSpPr>
          <p:cNvPr id="21" name="组合3"/>
          <p:cNvGrpSpPr/>
          <p:nvPr/>
        </p:nvGrpSpPr>
        <p:grpSpPr>
          <a:xfrm>
            <a:off x="1588770" y="846801"/>
            <a:ext cx="1837690" cy="619068"/>
            <a:chOff x="0" y="0"/>
            <a:chExt cx="1837690" cy="619068"/>
          </a:xfrm>
        </p:grpSpPr>
        <p:pic>
          <p:nvPicPr>
            <p:cNvPr id="22" name="图片6"/>
            <p:cNvPicPr>
              <a:picLocks noChangeAspect="1"/>
            </p:cNvPicPr>
            <p:nvPr/>
          </p:nvPicPr>
          <p:blipFill>
            <a:blip r:embed="rId8"/>
            <a:stretch>
              <a:fillRect/>
            </a:stretch>
          </p:blipFill>
          <p:spPr>
            <a:xfrm>
              <a:off x="0" y="79029"/>
              <a:ext cx="536575" cy="537210"/>
            </a:xfrm>
            <a:prstGeom prst="rect">
              <a:avLst/>
            </a:prstGeom>
          </p:spPr>
        </p:pic>
        <p:sp>
          <p:nvSpPr>
            <p:cNvPr id="23" name="形状8"/>
            <p:cNvSpPr txBox="1"/>
            <p:nvPr/>
          </p:nvSpPr>
          <p:spPr>
            <a:xfrm>
              <a:off x="536575" y="101889"/>
              <a:ext cx="1301115" cy="514350"/>
            </a:xfrm>
            <a:prstGeom prst="parallelogram">
              <a:avLst>
                <a:gd name="adj" fmla="val 25000"/>
              </a:avLst>
            </a:prstGeom>
            <a:solidFill>
              <a:srgbClr val="FFBF53">
                <a:alpha val="100000"/>
              </a:srgbClr>
            </a:solidFill>
            <a:ln w="9525">
              <a:solidFill>
                <a:srgbClr val="FFFFFF">
                  <a:alpha val="0"/>
                </a:srgbClr>
              </a:solidFill>
            </a:ln>
          </p:spPr>
          <p:txBody>
            <a:bodyPr anchor="ctr"/>
            <a:lstStyle/>
            <a:p>
              <a:pPr marL="0" algn="ctr"/>
              <a:endParaRPr/>
            </a:p>
          </p:txBody>
        </p:sp>
        <p:sp>
          <p:nvSpPr>
            <p:cNvPr id="24" name="文本6"/>
            <p:cNvSpPr txBox="1"/>
            <p:nvPr/>
          </p:nvSpPr>
          <p:spPr>
            <a:xfrm>
              <a:off x="694759" y="0"/>
              <a:ext cx="977128" cy="619068"/>
            </a:xfrm>
            <a:prstGeom prst="rect">
              <a:avLst/>
            </a:prstGeom>
            <a:noFill/>
          </p:spPr>
          <p:txBody>
            <a:bodyPr anchor="ctr"/>
            <a:lstStyle/>
            <a:p>
              <a:pPr marL="0" algn="ctr">
                <a:lnSpc>
                  <a:spcPts val="3300"/>
                </a:lnSpc>
              </a:pPr>
              <a:r>
                <a:rPr lang="zh-CN" altLang="en-US" sz="2800" b="1" i="0">
                  <a:solidFill>
                    <a:srgbClr val="FFFFFF">
                      <a:alpha val="100000"/>
                    </a:srgbClr>
                  </a:solidFill>
                  <a:latin typeface="微软雅黑" panose="020B0503020204020204" charset="-122"/>
                  <a:ea typeface="微软雅黑" panose="020B0503020204020204" charset="-122"/>
                </a:rPr>
                <a:t>思考</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253"/>
            <a:ext cx="12192000" cy="6854572"/>
          </a:xfrm>
          <a:prstGeom prst="rect">
            <a:avLst/>
          </a:prstGeom>
        </p:spPr>
      </p:pic>
      <p:sp>
        <p:nvSpPr>
          <p:cNvPr id="3" name="形状1"/>
          <p:cNvSpPr txBox="1"/>
          <p:nvPr/>
        </p:nvSpPr>
        <p:spPr>
          <a:xfrm>
            <a:off x="657860" y="-19685"/>
            <a:ext cx="12192000" cy="6874510"/>
          </a:xfrm>
          <a:prstGeom prst="rect">
            <a:avLst/>
          </a:prstGeom>
          <a:solidFill>
            <a:srgbClr val="FFFFFF">
              <a:alpha val="100000"/>
            </a:srgbClr>
          </a:solidFill>
          <a:ln w="9525">
            <a:solidFill>
              <a:srgbClr val="FFFFFF">
                <a:alpha val="0"/>
              </a:srgbClr>
            </a:solidFill>
            <a:prstDash val="solid"/>
          </a:ln>
        </p:spPr>
        <p:txBody>
          <a:bodyPr anchor="ctr"/>
          <a:lstStyle/>
          <a:p>
            <a:pPr marL="0" algn="ctr"/>
            <a:endParaRPr/>
          </a:p>
        </p:txBody>
      </p:sp>
      <p:sp>
        <p:nvSpPr>
          <p:cNvPr id="4" name="形状2"/>
          <p:cNvSpPr txBox="1"/>
          <p:nvPr/>
        </p:nvSpPr>
        <p:spPr>
          <a:xfrm rot="5400000">
            <a:off x="-2609852"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5" name="形状3"/>
          <p:cNvSpPr txBox="1"/>
          <p:nvPr/>
        </p:nvSpPr>
        <p:spPr>
          <a:xfrm rot="5400000">
            <a:off x="-3105150" y="3105150"/>
            <a:ext cx="6858000" cy="6477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sp>
        <p:nvSpPr>
          <p:cNvPr id="6" name="形状4"/>
          <p:cNvSpPr txBox="1"/>
          <p:nvPr/>
        </p:nvSpPr>
        <p:spPr>
          <a:xfrm rot="16200000" flipH="1">
            <a:off x="8020048"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7" name="形状5"/>
          <p:cNvSpPr txBox="1"/>
          <p:nvPr/>
        </p:nvSpPr>
        <p:spPr>
          <a:xfrm rot="16200000" flipH="1">
            <a:off x="8477250" y="3143251"/>
            <a:ext cx="6858000" cy="5715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pic>
        <p:nvPicPr>
          <p:cNvPr id="8" name="图片2"/>
          <p:cNvPicPr>
            <a:picLocks noChangeAspect="1"/>
          </p:cNvPicPr>
          <p:nvPr/>
        </p:nvPicPr>
        <p:blipFill>
          <a:blip r:embed="rId3"/>
          <a:srcRect l="12600" t="11700" r="11900" b="16400"/>
          <a:stretch>
            <a:fillRect/>
          </a:stretch>
        </p:blipFill>
        <p:spPr>
          <a:xfrm>
            <a:off x="657860" y="-40640"/>
            <a:ext cx="847725" cy="807085"/>
          </a:xfrm>
          <a:prstGeom prst="rect">
            <a:avLst/>
          </a:prstGeom>
        </p:spPr>
      </p:pic>
      <p:sp>
        <p:nvSpPr>
          <p:cNvPr id="9" name="文本1"/>
          <p:cNvSpPr txBox="1"/>
          <p:nvPr/>
        </p:nvSpPr>
        <p:spPr>
          <a:xfrm>
            <a:off x="1287780" y="1290320"/>
            <a:ext cx="10231120" cy="679450"/>
          </a:xfrm>
          <a:prstGeom prst="rect">
            <a:avLst/>
          </a:prstGeom>
          <a:noFill/>
        </p:spPr>
        <p:txBody>
          <a:bodyPr anchor="t"/>
          <a:lstStyle/>
          <a:p>
            <a:pPr marL="0" algn="l">
              <a:lnSpc>
                <a:spcPts val="3100"/>
              </a:lnSpc>
            </a:pPr>
            <a:r>
              <a:rPr lang="zh-CN" altLang="en-US" sz="2800" b="0" i="0">
                <a:solidFill>
                  <a:srgbClr val="000000">
                    <a:alpha val="100000"/>
                  </a:srgbClr>
                </a:solidFill>
                <a:latin typeface="宋体" panose="02010600030101010101" pitchFamily="2" charset="-122"/>
                <a:ea typeface="宋体" panose="02010600030101010101" pitchFamily="2" charset="-122"/>
              </a:rPr>
              <a:t>日常的生活经验能使我们对浮力大小的因素产生很多猜想</a:t>
            </a:r>
            <a:r>
              <a:rPr lang="zh-CN" altLang="en-US" sz="2800" b="0" i="0">
                <a:solidFill>
                  <a:srgbClr val="000000">
                    <a:alpha val="100000"/>
                  </a:srgbClr>
                </a:solidFill>
                <a:latin typeface="Times New Roman" panose="02020603050405020304"/>
                <a:ea typeface="Times New Roman" panose="02020603050405020304"/>
              </a:rPr>
              <a:t>……</a:t>
            </a:r>
          </a:p>
        </p:txBody>
      </p:sp>
      <p:pic>
        <p:nvPicPr>
          <p:cNvPr id="10" name="图片3"/>
          <p:cNvPicPr>
            <a:picLocks noChangeAspect="1"/>
          </p:cNvPicPr>
          <p:nvPr/>
        </p:nvPicPr>
        <p:blipFill>
          <a:blip r:embed="rId4"/>
          <a:stretch>
            <a:fillRect/>
          </a:stretch>
        </p:blipFill>
        <p:spPr>
          <a:xfrm>
            <a:off x="9204413" y="2629952"/>
            <a:ext cx="2051090" cy="1367238"/>
          </a:xfrm>
          <a:prstGeom prst="rect">
            <a:avLst/>
          </a:prstGeom>
          <a:ln w="9525">
            <a:solidFill>
              <a:srgbClr val="FFFFFF">
                <a:alpha val="100000"/>
              </a:srgbClr>
            </a:solidFill>
            <a:prstDash val="solid"/>
          </a:ln>
        </p:spPr>
      </p:pic>
      <p:grpSp>
        <p:nvGrpSpPr>
          <p:cNvPr id="11" name="组合1"/>
          <p:cNvGrpSpPr/>
          <p:nvPr/>
        </p:nvGrpSpPr>
        <p:grpSpPr>
          <a:xfrm>
            <a:off x="1291590" y="2037030"/>
            <a:ext cx="7864188" cy="1292326"/>
            <a:chOff x="0" y="0"/>
            <a:chExt cx="7864188" cy="1292326"/>
          </a:xfrm>
        </p:grpSpPr>
        <p:sp>
          <p:nvSpPr>
            <p:cNvPr id="12" name="形状6"/>
            <p:cNvSpPr txBox="1"/>
            <p:nvPr/>
          </p:nvSpPr>
          <p:spPr>
            <a:xfrm>
              <a:off x="0" y="63550"/>
              <a:ext cx="7625080" cy="1073785"/>
            </a:xfrm>
            <a:prstGeom prst="roundRect">
              <a:avLst>
                <a:gd name="adj" fmla="val 16667"/>
              </a:avLst>
            </a:prstGeom>
            <a:solidFill>
              <a:srgbClr val="FFFFFF">
                <a:alpha val="0"/>
              </a:srgbClr>
            </a:solidFill>
            <a:ln w="9525">
              <a:solidFill>
                <a:srgbClr val="FFFFFF">
                  <a:alpha val="0"/>
                </a:srgbClr>
              </a:solidFill>
            </a:ln>
          </p:spPr>
          <p:txBody>
            <a:bodyPr anchor="ctr"/>
            <a:lstStyle/>
            <a:p>
              <a:pPr marL="0" algn="ctr"/>
              <a:endParaRPr/>
            </a:p>
          </p:txBody>
        </p:sp>
        <p:sp>
          <p:nvSpPr>
            <p:cNvPr id="13" name="文本4"/>
            <p:cNvSpPr txBox="1"/>
            <p:nvPr/>
          </p:nvSpPr>
          <p:spPr>
            <a:xfrm>
              <a:off x="48608" y="0"/>
              <a:ext cx="7815580" cy="1292326"/>
            </a:xfrm>
            <a:prstGeom prst="rect">
              <a:avLst/>
            </a:prstGeom>
            <a:noFill/>
          </p:spPr>
          <p:txBody>
            <a:bodyPr anchor="ctr"/>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 1.</a:t>
              </a:r>
              <a:r>
                <a:rPr lang="zh-CN" altLang="en-US" sz="2400" b="0" i="0">
                  <a:solidFill>
                    <a:srgbClr val="000000">
                      <a:alpha val="100000"/>
                    </a:srgbClr>
                  </a:solidFill>
                  <a:latin typeface="宋体" panose="02010600030101010101" pitchFamily="2" charset="-122"/>
                  <a:ea typeface="宋体" panose="02010600030101010101" pitchFamily="2" charset="-122"/>
                </a:rPr>
                <a:t>木块在水中漂浮，铁块在水中下沉。那么，是不是浮力的大小跟</a:t>
              </a:r>
              <a:r>
                <a:rPr lang="zh-CN" altLang="en-US" sz="2400" b="0" i="0">
                  <a:solidFill>
                    <a:srgbClr val="C00000">
                      <a:alpha val="100000"/>
                    </a:srgbClr>
                  </a:solidFill>
                  <a:latin typeface="宋体" panose="02010600030101010101" pitchFamily="2" charset="-122"/>
                  <a:ea typeface="宋体" panose="02010600030101010101" pitchFamily="2" charset="-122"/>
                </a:rPr>
                <a:t>固体的密度</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grpSp>
      <p:grpSp>
        <p:nvGrpSpPr>
          <p:cNvPr id="14" name="组合2"/>
          <p:cNvGrpSpPr/>
          <p:nvPr/>
        </p:nvGrpSpPr>
        <p:grpSpPr>
          <a:xfrm>
            <a:off x="1291590" y="3236227"/>
            <a:ext cx="7677901" cy="1292326"/>
            <a:chOff x="0" y="0"/>
            <a:chExt cx="7677901" cy="1292326"/>
          </a:xfrm>
        </p:grpSpPr>
        <p:sp>
          <p:nvSpPr>
            <p:cNvPr id="15" name="形状7"/>
            <p:cNvSpPr txBox="1"/>
            <p:nvPr/>
          </p:nvSpPr>
          <p:spPr>
            <a:xfrm>
              <a:off x="0" y="59423"/>
              <a:ext cx="7438390" cy="1082040"/>
            </a:xfrm>
            <a:prstGeom prst="roundRect">
              <a:avLst>
                <a:gd name="adj" fmla="val 16667"/>
              </a:avLst>
            </a:prstGeom>
            <a:solidFill>
              <a:srgbClr val="FFFFFF">
                <a:alpha val="0"/>
              </a:srgbClr>
            </a:solidFill>
            <a:ln w="9525">
              <a:solidFill>
                <a:srgbClr val="FFFFFF">
                  <a:alpha val="0"/>
                </a:srgbClr>
              </a:solidFill>
            </a:ln>
          </p:spPr>
          <p:txBody>
            <a:bodyPr anchor="ctr"/>
            <a:lstStyle/>
            <a:p>
              <a:pPr marL="0" algn="ctr"/>
              <a:endParaRPr/>
            </a:p>
          </p:txBody>
        </p:sp>
        <p:sp>
          <p:nvSpPr>
            <p:cNvPr id="16" name="文本5"/>
            <p:cNvSpPr txBox="1"/>
            <p:nvPr/>
          </p:nvSpPr>
          <p:spPr>
            <a:xfrm>
              <a:off x="49011" y="0"/>
              <a:ext cx="7628890" cy="1292326"/>
            </a:xfrm>
            <a:prstGeom prst="rect">
              <a:avLst/>
            </a:prstGeom>
            <a:noFill/>
          </p:spPr>
          <p:txBody>
            <a:bodyPr anchor="ctr"/>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 2.</a:t>
              </a:r>
              <a:r>
                <a:rPr lang="zh-CN" altLang="en-US" sz="2400" b="0" i="0">
                  <a:solidFill>
                    <a:srgbClr val="000000">
                      <a:alpha val="100000"/>
                    </a:srgbClr>
                  </a:solidFill>
                  <a:latin typeface="宋体" panose="02010600030101010101" pitchFamily="2" charset="-122"/>
                  <a:ea typeface="宋体" panose="02010600030101010101" pitchFamily="2" charset="-122"/>
                </a:rPr>
                <a:t>人在水中会下沉，在死海中却能漂浮于水面。那么，是不是浮力的大小跟</a:t>
              </a:r>
              <a:r>
                <a:rPr lang="zh-CN" altLang="en-US" sz="2400" b="0" i="0">
                  <a:solidFill>
                    <a:srgbClr val="C00000">
                      <a:alpha val="100000"/>
                    </a:srgbClr>
                  </a:solidFill>
                  <a:latin typeface="宋体" panose="02010600030101010101" pitchFamily="2" charset="-122"/>
                  <a:ea typeface="宋体" panose="02010600030101010101" pitchFamily="2" charset="-122"/>
                </a:rPr>
                <a:t>液体的密度</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grpSp>
      <p:sp>
        <p:nvSpPr>
          <p:cNvPr id="17" name="文本2"/>
          <p:cNvSpPr txBox="1"/>
          <p:nvPr/>
        </p:nvSpPr>
        <p:spPr>
          <a:xfrm>
            <a:off x="1287780" y="4449445"/>
            <a:ext cx="8066405" cy="1943735"/>
          </a:xfrm>
          <a:prstGeom prst="rect">
            <a:avLst/>
          </a:prstGeom>
          <a:noFill/>
        </p:spPr>
        <p:txBody>
          <a:bodyPr anchor="t"/>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 3.</a:t>
            </a:r>
            <a:r>
              <a:rPr lang="zh-CN" altLang="en-US" sz="2400" b="0" i="0">
                <a:solidFill>
                  <a:srgbClr val="000000">
                    <a:alpha val="100000"/>
                  </a:srgbClr>
                </a:solidFill>
                <a:latin typeface="宋体" panose="02010600030101010101" pitchFamily="2" charset="-122"/>
                <a:ea typeface="宋体" panose="02010600030101010101" pitchFamily="2" charset="-122"/>
              </a:rPr>
              <a:t>把一个空的易拉罐慢慢压入水中，随着深度的增加，易拉罐浸入水中的体积越来越多，感受到浮力越来越大。那么，是不是浮力的大小跟物体</a:t>
            </a:r>
            <a:r>
              <a:rPr lang="zh-CN" altLang="en-US" sz="2400" b="0" i="0">
                <a:solidFill>
                  <a:srgbClr val="C00000">
                    <a:alpha val="100000"/>
                  </a:srgbClr>
                </a:solidFill>
                <a:latin typeface="宋体" panose="02010600030101010101" pitchFamily="2" charset="-122"/>
                <a:ea typeface="宋体" panose="02010600030101010101" pitchFamily="2" charset="-122"/>
              </a:rPr>
              <a:t>浸在水中的体积</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pic>
        <p:nvPicPr>
          <p:cNvPr id="18" name="图片4"/>
          <p:cNvPicPr>
            <a:picLocks noChangeAspect="1"/>
          </p:cNvPicPr>
          <p:nvPr/>
        </p:nvPicPr>
        <p:blipFill>
          <a:blip r:embed="rId5"/>
          <a:stretch>
            <a:fillRect/>
          </a:stretch>
        </p:blipFill>
        <p:spPr>
          <a:xfrm>
            <a:off x="9166949" y="4628468"/>
            <a:ext cx="2051089" cy="1493614"/>
          </a:xfrm>
          <a:prstGeom prst="rect">
            <a:avLst/>
          </a:prstGeom>
          <a:ln w="9525">
            <a:solidFill>
              <a:srgbClr val="FFFFFF">
                <a:alpha val="100000"/>
              </a:srgbClr>
            </a:solidFill>
            <a:prstDash val="solid"/>
          </a:ln>
        </p:spPr>
      </p:pic>
      <p:sp>
        <p:nvSpPr>
          <p:cNvPr id="19" name="文本3"/>
          <p:cNvSpPr txBox="1"/>
          <p:nvPr/>
        </p:nvSpPr>
        <p:spPr>
          <a:xfrm>
            <a:off x="2840355" y="434975"/>
            <a:ext cx="6513195" cy="774065"/>
          </a:xfrm>
          <a:prstGeom prst="rect">
            <a:avLst/>
          </a:prstGeom>
          <a:noFill/>
        </p:spPr>
        <p:txBody>
          <a:bodyPr anchor="t"/>
          <a:lstStyle/>
          <a:p>
            <a:pPr marL="0" algn="ctr">
              <a:lnSpc>
                <a:spcPts val="3800"/>
              </a:lnSpc>
            </a:pPr>
            <a:r>
              <a:rPr lang="zh-CN" altLang="en-US" sz="3200" b="1" i="0">
                <a:solidFill>
                  <a:srgbClr val="3F999C">
                    <a:alpha val="100000"/>
                  </a:srgbClr>
                </a:solidFill>
                <a:latin typeface="微软雅黑" panose="020B0503020204020204" charset="-122"/>
                <a:ea typeface="微软雅黑" panose="020B0503020204020204" charset="-122"/>
              </a:rPr>
              <a:t>知识点三：决定浮力大小的因素</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253"/>
            <a:ext cx="12192000" cy="6854572"/>
          </a:xfrm>
          <a:prstGeom prst="rect">
            <a:avLst/>
          </a:prstGeom>
        </p:spPr>
      </p:pic>
      <p:sp>
        <p:nvSpPr>
          <p:cNvPr id="3" name="形状1"/>
          <p:cNvSpPr txBox="1"/>
          <p:nvPr/>
        </p:nvSpPr>
        <p:spPr>
          <a:xfrm>
            <a:off x="657860" y="-19685"/>
            <a:ext cx="12192000" cy="6874510"/>
          </a:xfrm>
          <a:prstGeom prst="rect">
            <a:avLst/>
          </a:prstGeom>
          <a:solidFill>
            <a:srgbClr val="FFFFFF">
              <a:alpha val="100000"/>
            </a:srgbClr>
          </a:solidFill>
          <a:ln w="9525">
            <a:solidFill>
              <a:srgbClr val="FFFFFF">
                <a:alpha val="0"/>
              </a:srgbClr>
            </a:solidFill>
            <a:prstDash val="solid"/>
          </a:ln>
        </p:spPr>
        <p:txBody>
          <a:bodyPr anchor="ctr"/>
          <a:lstStyle/>
          <a:p>
            <a:pPr marL="0" algn="ctr"/>
            <a:endParaRPr/>
          </a:p>
        </p:txBody>
      </p:sp>
      <p:sp>
        <p:nvSpPr>
          <p:cNvPr id="4" name="形状2"/>
          <p:cNvSpPr txBox="1"/>
          <p:nvPr/>
        </p:nvSpPr>
        <p:spPr>
          <a:xfrm rot="5400000">
            <a:off x="-2609852"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5" name="形状3"/>
          <p:cNvSpPr txBox="1"/>
          <p:nvPr/>
        </p:nvSpPr>
        <p:spPr>
          <a:xfrm rot="5400000">
            <a:off x="-3105150" y="3105150"/>
            <a:ext cx="6858000" cy="6477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sp>
        <p:nvSpPr>
          <p:cNvPr id="6" name="形状4"/>
          <p:cNvSpPr txBox="1"/>
          <p:nvPr/>
        </p:nvSpPr>
        <p:spPr>
          <a:xfrm rot="16200000" flipH="1">
            <a:off x="8020048"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7" name="形状5"/>
          <p:cNvSpPr txBox="1"/>
          <p:nvPr/>
        </p:nvSpPr>
        <p:spPr>
          <a:xfrm rot="16200000" flipH="1">
            <a:off x="8477250" y="3143251"/>
            <a:ext cx="6858000" cy="5715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pic>
        <p:nvPicPr>
          <p:cNvPr id="8" name="图片2"/>
          <p:cNvPicPr>
            <a:picLocks noChangeAspect="1"/>
          </p:cNvPicPr>
          <p:nvPr/>
        </p:nvPicPr>
        <p:blipFill>
          <a:blip r:embed="rId3"/>
          <a:srcRect l="12600" t="11700" r="11900" b="16400"/>
          <a:stretch>
            <a:fillRect/>
          </a:stretch>
        </p:blipFill>
        <p:spPr>
          <a:xfrm>
            <a:off x="657860" y="-40640"/>
            <a:ext cx="847725" cy="807085"/>
          </a:xfrm>
          <a:prstGeom prst="rect">
            <a:avLst/>
          </a:prstGeom>
        </p:spPr>
      </p:pic>
      <p:grpSp>
        <p:nvGrpSpPr>
          <p:cNvPr id="9" name="组合1"/>
          <p:cNvGrpSpPr/>
          <p:nvPr/>
        </p:nvGrpSpPr>
        <p:grpSpPr>
          <a:xfrm>
            <a:off x="982345" y="1930053"/>
            <a:ext cx="4571334" cy="1839942"/>
            <a:chOff x="0" y="0"/>
            <a:chExt cx="4571334" cy="1839942"/>
          </a:xfrm>
        </p:grpSpPr>
        <p:sp>
          <p:nvSpPr>
            <p:cNvPr id="10" name="形状6"/>
            <p:cNvSpPr txBox="1"/>
            <p:nvPr/>
          </p:nvSpPr>
          <p:spPr>
            <a:xfrm>
              <a:off x="0" y="97502"/>
              <a:ext cx="4490085" cy="1742440"/>
            </a:xfrm>
            <a:prstGeom prst="roundRect">
              <a:avLst>
                <a:gd name="adj" fmla="val 16667"/>
              </a:avLst>
            </a:prstGeom>
            <a:solidFill>
              <a:srgbClr val="F2F2F2">
                <a:alpha val="10000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11" name="文本2"/>
            <p:cNvSpPr txBox="1"/>
            <p:nvPr/>
          </p:nvSpPr>
          <p:spPr>
            <a:xfrm>
              <a:off x="81249" y="0"/>
              <a:ext cx="4490085" cy="1838384"/>
            </a:xfrm>
            <a:prstGeom prst="rect">
              <a:avLst/>
            </a:prstGeom>
            <a:noFill/>
          </p:spPr>
          <p:txBody>
            <a:bodyPr anchor="ctr"/>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 </a:t>
              </a:r>
              <a:r>
                <a:rPr lang="zh-CN" altLang="en-US" sz="2400" b="0" i="0">
                  <a:solidFill>
                    <a:srgbClr val="000000">
                      <a:alpha val="100000"/>
                    </a:srgbClr>
                  </a:solidFill>
                  <a:latin typeface="宋体" panose="02010600030101010101" pitchFamily="2" charset="-122"/>
                  <a:ea typeface="宋体" panose="02010600030101010101" pitchFamily="2" charset="-122"/>
                </a:rPr>
                <a:t>木块在水中漂浮，铁块在水中下沉。那么，是不是浮力的大小跟</a:t>
              </a:r>
              <a:r>
                <a:rPr lang="zh-CN" altLang="en-US" sz="2400" b="1" i="0">
                  <a:solidFill>
                    <a:srgbClr val="FF0000">
                      <a:alpha val="100000"/>
                    </a:srgbClr>
                  </a:solidFill>
                  <a:latin typeface="宋体" panose="02010600030101010101" pitchFamily="2" charset="-122"/>
                  <a:ea typeface="宋体" panose="02010600030101010101" pitchFamily="2" charset="-122"/>
                </a:rPr>
                <a:t>固体的密度</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grpSp>
      <p:grpSp>
        <p:nvGrpSpPr>
          <p:cNvPr id="12" name="组合2"/>
          <p:cNvGrpSpPr/>
          <p:nvPr/>
        </p:nvGrpSpPr>
        <p:grpSpPr>
          <a:xfrm>
            <a:off x="6430010" y="1130588"/>
            <a:ext cx="4949168" cy="1838384"/>
            <a:chOff x="0" y="0"/>
            <a:chExt cx="4949168" cy="1838384"/>
          </a:xfrm>
        </p:grpSpPr>
        <p:sp>
          <p:nvSpPr>
            <p:cNvPr id="13" name="形状7"/>
            <p:cNvSpPr txBox="1"/>
            <p:nvPr/>
          </p:nvSpPr>
          <p:spPr>
            <a:xfrm>
              <a:off x="0" y="181957"/>
              <a:ext cx="4876165" cy="1573530"/>
            </a:xfrm>
            <a:prstGeom prst="roundRect">
              <a:avLst>
                <a:gd name="adj" fmla="val 16667"/>
              </a:avLst>
            </a:prstGeom>
            <a:solidFill>
              <a:srgbClr val="DAE3F3">
                <a:alpha val="10000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14" name="文本3"/>
            <p:cNvSpPr txBox="1"/>
            <p:nvPr/>
          </p:nvSpPr>
          <p:spPr>
            <a:xfrm>
              <a:off x="73003" y="0"/>
              <a:ext cx="4876165" cy="1838384"/>
            </a:xfrm>
            <a:prstGeom prst="rect">
              <a:avLst/>
            </a:prstGeom>
            <a:noFill/>
          </p:spPr>
          <p:txBody>
            <a:bodyPr anchor="ctr"/>
            <a:lstStyle/>
            <a:p>
              <a:pPr marL="71755" algn="l">
                <a:lnSpc>
                  <a:spcPts val="4300"/>
                </a:lnSpc>
              </a:pPr>
              <a:r>
                <a:rPr lang="zh-CN" altLang="en-US" sz="2400" b="0" i="0">
                  <a:solidFill>
                    <a:srgbClr val="000000">
                      <a:alpha val="100000"/>
                    </a:srgbClr>
                  </a:solidFill>
                  <a:latin typeface="Times New Roman" panose="02020603050405020304"/>
                  <a:ea typeface="Times New Roman" panose="02020603050405020304"/>
                </a:rPr>
                <a:t> </a:t>
              </a:r>
              <a:r>
                <a:rPr lang="zh-CN" altLang="en-US" sz="2400" b="0" i="0">
                  <a:solidFill>
                    <a:srgbClr val="000000">
                      <a:alpha val="100000"/>
                    </a:srgbClr>
                  </a:solidFill>
                  <a:latin typeface="宋体" panose="02010600030101010101" pitchFamily="2" charset="-122"/>
                  <a:ea typeface="宋体" panose="02010600030101010101" pitchFamily="2" charset="-122"/>
                </a:rPr>
                <a:t>人在水中会下沉，在死海中却能漂浮于水面。那么，是不是浮力的大小跟</a:t>
              </a:r>
              <a:r>
                <a:rPr lang="zh-CN" altLang="en-US" sz="2400" b="1" i="0">
                  <a:solidFill>
                    <a:srgbClr val="FF0000">
                      <a:alpha val="100000"/>
                    </a:srgbClr>
                  </a:solidFill>
                  <a:latin typeface="宋体" panose="02010600030101010101" pitchFamily="2" charset="-122"/>
                  <a:ea typeface="宋体" panose="02010600030101010101" pitchFamily="2" charset="-122"/>
                </a:rPr>
                <a:t>液体的密度</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grpSp>
      <p:grpSp>
        <p:nvGrpSpPr>
          <p:cNvPr id="15" name="组合3"/>
          <p:cNvGrpSpPr/>
          <p:nvPr/>
        </p:nvGrpSpPr>
        <p:grpSpPr>
          <a:xfrm>
            <a:off x="3166110" y="4088418"/>
            <a:ext cx="6644855" cy="1838384"/>
            <a:chOff x="0" y="0"/>
            <a:chExt cx="6644855" cy="1838384"/>
          </a:xfrm>
        </p:grpSpPr>
        <p:sp>
          <p:nvSpPr>
            <p:cNvPr id="16" name="形状8"/>
            <p:cNvSpPr txBox="1"/>
            <p:nvPr/>
          </p:nvSpPr>
          <p:spPr>
            <a:xfrm>
              <a:off x="0" y="120997"/>
              <a:ext cx="6565900" cy="1695450"/>
            </a:xfrm>
            <a:prstGeom prst="roundRect">
              <a:avLst>
                <a:gd name="adj" fmla="val 16667"/>
              </a:avLst>
            </a:prstGeom>
            <a:solidFill>
              <a:srgbClr val="E2F0D9">
                <a:alpha val="10000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17" name="文本4"/>
            <p:cNvSpPr txBox="1"/>
            <p:nvPr/>
          </p:nvSpPr>
          <p:spPr>
            <a:xfrm>
              <a:off x="78955" y="0"/>
              <a:ext cx="6565900" cy="1838384"/>
            </a:xfrm>
            <a:prstGeom prst="rect">
              <a:avLst/>
            </a:prstGeom>
            <a:noFill/>
          </p:spPr>
          <p:txBody>
            <a:bodyPr anchor="ctr"/>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 </a:t>
              </a:r>
              <a:r>
                <a:rPr lang="zh-CN" altLang="en-US" sz="2400" b="0" i="0">
                  <a:solidFill>
                    <a:srgbClr val="000000">
                      <a:alpha val="100000"/>
                    </a:srgbClr>
                  </a:solidFill>
                  <a:latin typeface="宋体" panose="02010600030101010101" pitchFamily="2" charset="-122"/>
                  <a:ea typeface="宋体" panose="02010600030101010101" pitchFamily="2" charset="-122"/>
                </a:rPr>
                <a:t>人在水中越往深处走就越觉得所受的浮力大。那么，是不是浮力的大小跟人浸入水中的深度有关？或跟人</a:t>
              </a:r>
              <a:r>
                <a:rPr lang="zh-CN" altLang="en-US" sz="2400" b="1" i="0">
                  <a:solidFill>
                    <a:srgbClr val="FF0000">
                      <a:alpha val="100000"/>
                    </a:srgbClr>
                  </a:solidFill>
                  <a:latin typeface="宋体" panose="02010600030101010101" pitchFamily="2" charset="-122"/>
                  <a:ea typeface="宋体" panose="02010600030101010101" pitchFamily="2" charset="-122"/>
                </a:rPr>
                <a:t>浸在水中的体积</a:t>
              </a:r>
              <a:r>
                <a:rPr lang="zh-CN" altLang="en-US" sz="2400" b="0" i="0">
                  <a:solidFill>
                    <a:srgbClr val="000000">
                      <a:alpha val="100000"/>
                    </a:srgbClr>
                  </a:solidFill>
                  <a:latin typeface="宋体" panose="02010600030101010101" pitchFamily="2" charset="-122"/>
                  <a:ea typeface="宋体" panose="02010600030101010101" pitchFamily="2" charset="-122"/>
                </a:rPr>
                <a:t>有关？</a:t>
              </a:r>
            </a:p>
          </p:txBody>
        </p:sp>
      </p:grpSp>
      <p:pic>
        <p:nvPicPr>
          <p:cNvPr id="18" name="图片3"/>
          <p:cNvPicPr>
            <a:picLocks noChangeAspect="1"/>
          </p:cNvPicPr>
          <p:nvPr/>
        </p:nvPicPr>
        <p:blipFill>
          <a:blip r:embed="rId4"/>
          <a:stretch>
            <a:fillRect/>
          </a:stretch>
        </p:blipFill>
        <p:spPr>
          <a:xfrm>
            <a:off x="5306500" y="2468506"/>
            <a:ext cx="1753169" cy="1740647"/>
          </a:xfrm>
          <a:prstGeom prst="rect">
            <a:avLst/>
          </a:prstGeom>
        </p:spPr>
      </p:pic>
      <p:sp>
        <p:nvSpPr>
          <p:cNvPr id="19" name="文本1"/>
          <p:cNvSpPr txBox="1"/>
          <p:nvPr/>
        </p:nvSpPr>
        <p:spPr>
          <a:xfrm>
            <a:off x="920115" y="971550"/>
            <a:ext cx="514096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黑体" panose="02010600030101010101" charset="-122"/>
                <a:ea typeface="黑体" panose="02010600030101010101" charset="-122"/>
              </a:rPr>
              <a:t>①猜想：决定浮力大小的因素</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750" fill="hold"/>
                                        <p:tgtEl>
                                          <p:spTgt spid="9"/>
                                        </p:tgtEl>
                                        <p:attrNameLst>
                                          <p:attrName>ppt_w</p:attrName>
                                        </p:attrNameLst>
                                      </p:cBhvr>
                                      <p:tavLst>
                                        <p:tav tm="0">
                                          <p:val>
                                            <p:fltVal val="0"/>
                                          </p:val>
                                        </p:tav>
                                        <p:tav tm="100000">
                                          <p:val>
                                            <p:strVal val="ppt_w"/>
                                          </p:val>
                                        </p:tav>
                                      </p:tavLst>
                                    </p:anim>
                                    <p:anim calcmode="lin" valueType="num">
                                      <p:cBhvr>
                                        <p:cTn id="15" dur="75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750" fill="hold"/>
                                        <p:tgtEl>
                                          <p:spTgt spid="15"/>
                                        </p:tgtEl>
                                        <p:attrNameLst>
                                          <p:attrName>ppt_w</p:attrName>
                                        </p:attrNameLst>
                                      </p:cBhvr>
                                      <p:tavLst>
                                        <p:tav tm="0">
                                          <p:val>
                                            <p:fltVal val="0"/>
                                          </p:val>
                                        </p:tav>
                                        <p:tav tm="100000">
                                          <p:val>
                                            <p:strVal val="ppt_w"/>
                                          </p:val>
                                        </p:tav>
                                      </p:tavLst>
                                    </p:anim>
                                    <p:anim calcmode="lin" valueType="num">
                                      <p:cBhvr>
                                        <p:cTn id="29" dur="750" fill="hold"/>
                                        <p:tgtEl>
                                          <p:spTgt spid="15"/>
                                        </p:tgtEl>
                                        <p:attrNameLst>
                                          <p:attrName>ppt_h</p:attrName>
                                        </p:attrNameLst>
                                      </p:cBhvr>
                                      <p:tavLst>
                                        <p:tav tm="0">
                                          <p:val>
                                            <p:fltVal val="0"/>
                                          </p:val>
                                        </p:tav>
                                        <p:tav tm="100000">
                                          <p:val>
                                            <p:strVal val="ppt_h"/>
                                          </p:val>
                                        </p:tav>
                                      </p:tavLst>
                                    </p:anim>
                                    <p:animEffect transition="in" filter="fade">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253"/>
            <a:ext cx="12192000" cy="6854572"/>
          </a:xfrm>
          <a:prstGeom prst="rect">
            <a:avLst/>
          </a:prstGeom>
        </p:spPr>
      </p:pic>
      <p:sp>
        <p:nvSpPr>
          <p:cNvPr id="3" name="形状1"/>
          <p:cNvSpPr txBox="1"/>
          <p:nvPr/>
        </p:nvSpPr>
        <p:spPr>
          <a:xfrm>
            <a:off x="657860" y="-19685"/>
            <a:ext cx="12192000" cy="6874510"/>
          </a:xfrm>
          <a:prstGeom prst="rect">
            <a:avLst/>
          </a:prstGeom>
          <a:solidFill>
            <a:srgbClr val="FFFFFF">
              <a:alpha val="100000"/>
            </a:srgbClr>
          </a:solidFill>
          <a:ln w="9525">
            <a:solidFill>
              <a:srgbClr val="FFFFFF">
                <a:alpha val="0"/>
              </a:srgbClr>
            </a:solidFill>
            <a:prstDash val="solid"/>
          </a:ln>
        </p:spPr>
        <p:txBody>
          <a:bodyPr anchor="ctr"/>
          <a:lstStyle/>
          <a:p>
            <a:pPr marL="0" algn="ctr"/>
            <a:endParaRPr/>
          </a:p>
        </p:txBody>
      </p:sp>
      <p:sp>
        <p:nvSpPr>
          <p:cNvPr id="4" name="形状2"/>
          <p:cNvSpPr txBox="1"/>
          <p:nvPr/>
        </p:nvSpPr>
        <p:spPr>
          <a:xfrm rot="5400000">
            <a:off x="-2609852"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5" name="形状3"/>
          <p:cNvSpPr txBox="1"/>
          <p:nvPr/>
        </p:nvSpPr>
        <p:spPr>
          <a:xfrm rot="5400000">
            <a:off x="-3105150" y="3105150"/>
            <a:ext cx="6858000" cy="6477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sp>
        <p:nvSpPr>
          <p:cNvPr id="6" name="形状4"/>
          <p:cNvSpPr txBox="1"/>
          <p:nvPr/>
        </p:nvSpPr>
        <p:spPr>
          <a:xfrm rot="16200000" flipH="1">
            <a:off x="8020048" y="3168652"/>
            <a:ext cx="6858003" cy="520699"/>
          </a:xfrm>
          <a:prstGeom prst="rect">
            <a:avLst/>
          </a:prstGeom>
          <a:solidFill>
            <a:srgbClr val="FBD1B8">
              <a:alpha val="100000"/>
            </a:srgbClr>
          </a:solidFill>
          <a:ln w="9525">
            <a:solidFill>
              <a:srgbClr val="FFFFFF">
                <a:alpha val="0"/>
              </a:srgbClr>
            </a:solidFill>
            <a:prstDash val="solid"/>
          </a:ln>
        </p:spPr>
        <p:txBody>
          <a:bodyPr anchor="ctr"/>
          <a:lstStyle/>
          <a:p>
            <a:pPr marL="0" algn="ctr"/>
            <a:endParaRPr/>
          </a:p>
        </p:txBody>
      </p:sp>
      <p:sp>
        <p:nvSpPr>
          <p:cNvPr id="7" name="形状5"/>
          <p:cNvSpPr txBox="1"/>
          <p:nvPr/>
        </p:nvSpPr>
        <p:spPr>
          <a:xfrm rot="16200000" flipH="1">
            <a:off x="8477250" y="3143251"/>
            <a:ext cx="6858000" cy="571500"/>
          </a:xfrm>
          <a:prstGeom prst="rect">
            <a:avLst/>
          </a:prstGeom>
          <a:solidFill>
            <a:srgbClr val="623015">
              <a:alpha val="100000"/>
            </a:srgbClr>
          </a:solidFill>
          <a:ln w="9525">
            <a:solidFill>
              <a:srgbClr val="FFFFFF">
                <a:alpha val="0"/>
              </a:srgbClr>
            </a:solidFill>
            <a:prstDash val="solid"/>
          </a:ln>
        </p:spPr>
        <p:txBody>
          <a:bodyPr anchor="ctr"/>
          <a:lstStyle/>
          <a:p>
            <a:pPr marL="0" algn="ctr"/>
            <a:endParaRPr/>
          </a:p>
        </p:txBody>
      </p:sp>
      <p:pic>
        <p:nvPicPr>
          <p:cNvPr id="8" name="图片2"/>
          <p:cNvPicPr>
            <a:picLocks noChangeAspect="1"/>
          </p:cNvPicPr>
          <p:nvPr/>
        </p:nvPicPr>
        <p:blipFill>
          <a:blip r:embed="rId3"/>
          <a:srcRect l="12600" t="11700" r="11900" b="16400"/>
          <a:stretch>
            <a:fillRect/>
          </a:stretch>
        </p:blipFill>
        <p:spPr>
          <a:xfrm>
            <a:off x="657860" y="-40640"/>
            <a:ext cx="847725" cy="807085"/>
          </a:xfrm>
          <a:prstGeom prst="rect">
            <a:avLst/>
          </a:prstGeom>
        </p:spPr>
      </p:pic>
      <p:sp>
        <p:nvSpPr>
          <p:cNvPr id="9" name="文本1"/>
          <p:cNvSpPr txBox="1"/>
          <p:nvPr/>
        </p:nvSpPr>
        <p:spPr>
          <a:xfrm>
            <a:off x="1366520" y="899795"/>
            <a:ext cx="331025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黑体" panose="02010600030101010101" charset="-122"/>
                <a:ea typeface="黑体" panose="02010600030101010101" charset="-122"/>
              </a:rPr>
              <a:t>②设计实验方案</a:t>
            </a:r>
          </a:p>
        </p:txBody>
      </p:sp>
      <p:sp>
        <p:nvSpPr>
          <p:cNvPr id="10" name="文本2"/>
          <p:cNvSpPr txBox="1"/>
          <p:nvPr/>
        </p:nvSpPr>
        <p:spPr>
          <a:xfrm>
            <a:off x="1366520" y="2267585"/>
            <a:ext cx="6733540" cy="3282315"/>
          </a:xfrm>
          <a:prstGeom prst="rect">
            <a:avLst/>
          </a:prstGeom>
          <a:noFill/>
        </p:spPr>
        <p:txBody>
          <a:bodyPr anchor="t"/>
          <a:lstStyle/>
          <a:p>
            <a:pPr marL="0" algn="l">
              <a:lnSpc>
                <a:spcPts val="4600"/>
              </a:lnSpc>
              <a:buFont typeface="Arial" panose="020B0604020202020204"/>
              <a:buChar char=" "/>
            </a:pPr>
            <a:r>
              <a:rPr lang="zh-CN" altLang="en-US" sz="2600" b="0" i="0">
                <a:solidFill>
                  <a:srgbClr val="000000">
                    <a:alpha val="100000"/>
                  </a:srgbClr>
                </a:solidFill>
                <a:latin typeface="宋体" panose="02010600030101010101" pitchFamily="2" charset="-122"/>
                <a:ea typeface="宋体" panose="02010600030101010101" pitchFamily="2" charset="-122"/>
              </a:rPr>
              <a:t>上面所说的固体的密度、液体的密度、固体浸入液体中的体积和固体浸入液体的深度这几个量是实验中的</a:t>
            </a:r>
            <a:r>
              <a:rPr lang="zh-CN" altLang="en-US" sz="2600" b="0" i="0">
                <a:solidFill>
                  <a:srgbClr val="000000">
                    <a:alpha val="100000"/>
                  </a:srgbClr>
                </a:solidFill>
                <a:latin typeface="Times New Roman" panose="02020603050405020304"/>
                <a:ea typeface="Times New Roman" panose="02020603050405020304"/>
              </a:rPr>
              <a:t>“</a:t>
            </a:r>
            <a:r>
              <a:rPr lang="zh-CN" altLang="en-US" sz="2600" b="0" i="0">
                <a:solidFill>
                  <a:srgbClr val="000000">
                    <a:alpha val="100000"/>
                  </a:srgbClr>
                </a:solidFill>
                <a:latin typeface="宋体" panose="02010600030101010101" pitchFamily="2" charset="-122"/>
                <a:ea typeface="宋体" panose="02010600030101010101" pitchFamily="2" charset="-122"/>
              </a:rPr>
              <a:t>变量</a:t>
            </a:r>
            <a:r>
              <a:rPr lang="zh-CN" altLang="en-US" sz="2600" b="0" i="0">
                <a:solidFill>
                  <a:srgbClr val="000000">
                    <a:alpha val="100000"/>
                  </a:srgbClr>
                </a:solidFill>
                <a:latin typeface="Times New Roman" panose="02020603050405020304"/>
                <a:ea typeface="Times New Roman" panose="02020603050405020304"/>
              </a:rPr>
              <a:t>”</a:t>
            </a:r>
            <a:r>
              <a:rPr lang="zh-CN" altLang="en-US" sz="2600" b="0" i="0">
                <a:solidFill>
                  <a:srgbClr val="000000">
                    <a:alpha val="100000"/>
                  </a:srgbClr>
                </a:solidFill>
                <a:latin typeface="宋体" panose="02010600030101010101" pitchFamily="2" charset="-122"/>
                <a:ea typeface="宋体" panose="02010600030101010101" pitchFamily="2" charset="-122"/>
              </a:rPr>
              <a:t>，在检验浮力与其中某一个量的关系时，必须使其他量保持不变，或者确认浮力跟这些量无关。</a:t>
            </a:r>
          </a:p>
        </p:txBody>
      </p:sp>
      <p:grpSp>
        <p:nvGrpSpPr>
          <p:cNvPr id="11" name="组合1"/>
          <p:cNvGrpSpPr/>
          <p:nvPr/>
        </p:nvGrpSpPr>
        <p:grpSpPr>
          <a:xfrm>
            <a:off x="1397635" y="5622290"/>
            <a:ext cx="7212965" cy="712470"/>
            <a:chOff x="0" y="0"/>
            <a:chExt cx="7212965" cy="712470"/>
          </a:xfrm>
        </p:grpSpPr>
        <p:sp>
          <p:nvSpPr>
            <p:cNvPr id="12" name="文本4"/>
            <p:cNvSpPr txBox="1"/>
            <p:nvPr/>
          </p:nvSpPr>
          <p:spPr>
            <a:xfrm>
              <a:off x="4626610" y="0"/>
              <a:ext cx="2586355"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微软雅黑" panose="020B0503020204020204" charset="-122"/>
                  <a:ea typeface="微软雅黑" panose="020B0503020204020204" charset="-122"/>
                </a:rPr>
                <a:t>浮</a:t>
              </a:r>
              <a:r>
                <a:rPr lang="zh-CN" altLang="en-US" sz="2800" b="0" i="0">
                  <a:solidFill>
                    <a:srgbClr val="FF0000">
                      <a:alpha val="100000"/>
                    </a:srgbClr>
                  </a:solidFill>
                  <a:latin typeface="Times New Roman" panose="02020603050405020304"/>
                  <a:ea typeface="Times New Roman" panose="02020603050405020304"/>
                </a:rPr>
                <a:t> </a:t>
              </a:r>
              <a:r>
                <a:rPr lang="zh-CN" altLang="en-US" sz="2800" b="1" i="0">
                  <a:solidFill>
                    <a:srgbClr val="FF0000">
                      <a:alpha val="100000"/>
                    </a:srgbClr>
                  </a:solidFill>
                  <a:latin typeface="Times New Roman" panose="02020603050405020304"/>
                  <a:ea typeface="Times New Roman" panose="02020603050405020304"/>
                </a:rPr>
                <a:t>=</a:t>
              </a: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Times New Roman" panose="02020603050405020304"/>
                  <a:ea typeface="Times New Roman" panose="02020603050405020304"/>
                </a:rPr>
                <a:t>1</a:t>
              </a:r>
              <a:r>
                <a:rPr lang="zh-CN" altLang="en-US" sz="2800" b="1" i="1">
                  <a:solidFill>
                    <a:srgbClr val="FF0000">
                      <a:alpha val="100000"/>
                    </a:srgbClr>
                  </a:solidFill>
                  <a:latin typeface="Times New Roman" panose="02020603050405020304"/>
                  <a:ea typeface="Times New Roman" panose="02020603050405020304"/>
                </a:rPr>
                <a:t> </a:t>
              </a:r>
              <a:r>
                <a:rPr lang="zh-CN" altLang="en-US" sz="2800" b="0" i="0">
                  <a:solidFill>
                    <a:srgbClr val="FF0000">
                      <a:alpha val="100000"/>
                    </a:srgbClr>
                  </a:solidFill>
                  <a:latin typeface="Times New Roman" panose="02020603050405020304"/>
                  <a:ea typeface="Times New Roman" panose="02020603050405020304"/>
                </a:rPr>
                <a:t>-</a:t>
              </a: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Times New Roman" panose="02020603050405020304"/>
                  <a:ea typeface="Times New Roman" panose="02020603050405020304"/>
                </a:rPr>
                <a:t>2</a:t>
              </a:r>
            </a:p>
          </p:txBody>
        </p:sp>
        <p:sp>
          <p:nvSpPr>
            <p:cNvPr id="13" name="文本5"/>
            <p:cNvSpPr txBox="1"/>
            <p:nvPr/>
          </p:nvSpPr>
          <p:spPr>
            <a:xfrm>
              <a:off x="0" y="0"/>
              <a:ext cx="499618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测量浮力的方法（称重法）：</a:t>
              </a:r>
            </a:p>
          </p:txBody>
        </p:sp>
      </p:grpSp>
      <p:sp>
        <p:nvSpPr>
          <p:cNvPr id="14" name="文本3"/>
          <p:cNvSpPr txBox="1"/>
          <p:nvPr/>
        </p:nvSpPr>
        <p:spPr>
          <a:xfrm>
            <a:off x="1397635" y="1642110"/>
            <a:ext cx="394906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实验方法：</a:t>
            </a:r>
            <a:r>
              <a:rPr lang="zh-CN" altLang="en-US" sz="2800" b="1" i="0">
                <a:solidFill>
                  <a:srgbClr val="FF0000">
                    <a:alpha val="100000"/>
                  </a:srgbClr>
                </a:solidFill>
                <a:latin typeface="宋体" panose="02010600030101010101" pitchFamily="2" charset="-122"/>
                <a:ea typeface="宋体" panose="02010600030101010101" pitchFamily="2" charset="-122"/>
              </a:rPr>
              <a:t>控制变量法</a:t>
            </a:r>
          </a:p>
        </p:txBody>
      </p:sp>
      <p:grpSp>
        <p:nvGrpSpPr>
          <p:cNvPr id="15" name="组合2"/>
          <p:cNvGrpSpPr/>
          <p:nvPr/>
        </p:nvGrpSpPr>
        <p:grpSpPr>
          <a:xfrm>
            <a:off x="10235657" y="2496721"/>
            <a:ext cx="1074964" cy="650875"/>
            <a:chOff x="0" y="0"/>
            <a:chExt cx="1074964" cy="650875"/>
          </a:xfrm>
        </p:grpSpPr>
        <p:sp>
          <p:nvSpPr>
            <p:cNvPr id="16" name="文本6"/>
            <p:cNvSpPr txBox="1"/>
            <p:nvPr/>
          </p:nvSpPr>
          <p:spPr>
            <a:xfrm>
              <a:off x="334038" y="0"/>
              <a:ext cx="740926" cy="650875"/>
            </a:xfrm>
            <a:prstGeom prst="rect">
              <a:avLst/>
            </a:prstGeom>
            <a:noFill/>
          </p:spPr>
          <p:txBody>
            <a:bodyPr anchor="t"/>
            <a:lstStyle/>
            <a:p>
              <a:pPr marL="0" algn="l">
                <a:lnSpc>
                  <a:spcPts val="3800"/>
                </a:lnSpc>
              </a:pPr>
              <a:r>
                <a:rPr lang="zh-CN" altLang="en-US" sz="2400" b="0" i="1">
                  <a:solidFill>
                    <a:srgbClr val="000000">
                      <a:alpha val="100000"/>
                    </a:srgbClr>
                  </a:solidFill>
                  <a:latin typeface="Times New Roman" panose="02020603050405020304"/>
                  <a:ea typeface="Times New Roman" panose="02020603050405020304"/>
                </a:rPr>
                <a:t>F</a:t>
              </a:r>
              <a:r>
                <a:rPr lang="zh-CN" altLang="en-US" sz="3190" b="0" i="0" baseline="-25000">
                  <a:solidFill>
                    <a:srgbClr val="000000">
                      <a:alpha val="100000"/>
                    </a:srgbClr>
                  </a:solidFill>
                  <a:latin typeface="Times New Roman" panose="02020603050405020304"/>
                  <a:ea typeface="Times New Roman" panose="02020603050405020304"/>
                </a:rPr>
                <a:t>2</a:t>
              </a:r>
            </a:p>
          </p:txBody>
        </p:sp>
        <p:sp>
          <p:nvSpPr>
            <p:cNvPr id="17" name="形状6"/>
            <p:cNvSpPr txBox="1"/>
            <p:nvPr/>
          </p:nvSpPr>
          <p:spPr>
            <a:xfrm rot="10800000" flipH="1">
              <a:off x="0" y="273210"/>
              <a:ext cx="400432" cy="62192"/>
            </a:xfrm>
            <a:prstGeom prst="line">
              <a:avLst/>
            </a:prstGeom>
            <a:solidFill>
              <a:srgbClr val="FFFFFF">
                <a:alpha val="0"/>
              </a:srgbClr>
            </a:solidFill>
            <a:ln w="12700">
              <a:solidFill>
                <a:srgbClr val="000000">
                  <a:alpha val="100000"/>
                </a:srgbClr>
              </a:solidFill>
              <a:prstDash val="solid"/>
            </a:ln>
          </p:spPr>
          <p:txBody>
            <a:bodyPr anchor="ctr"/>
            <a:lstStyle/>
            <a:p>
              <a:pPr marL="0" algn="ctr"/>
              <a:endParaRPr/>
            </a:p>
          </p:txBody>
        </p:sp>
      </p:grpSp>
      <p:grpSp>
        <p:nvGrpSpPr>
          <p:cNvPr id="18" name="组合3"/>
          <p:cNvGrpSpPr/>
          <p:nvPr/>
        </p:nvGrpSpPr>
        <p:grpSpPr>
          <a:xfrm>
            <a:off x="8201452" y="1829186"/>
            <a:ext cx="699906" cy="3236141"/>
            <a:chOff x="0" y="0"/>
            <a:chExt cx="699906" cy="3236141"/>
          </a:xfrm>
        </p:grpSpPr>
        <p:pic>
          <p:nvPicPr>
            <p:cNvPr id="19" name="图片3"/>
            <p:cNvPicPr>
              <a:picLocks noChangeAspect="1"/>
            </p:cNvPicPr>
            <p:nvPr/>
          </p:nvPicPr>
          <p:blipFill>
            <a:blip r:embed="rId4"/>
            <a:stretch>
              <a:fillRect/>
            </a:stretch>
          </p:blipFill>
          <p:spPr>
            <a:xfrm>
              <a:off x="0" y="0"/>
              <a:ext cx="699906" cy="2799625"/>
            </a:xfrm>
            <a:prstGeom prst="rect">
              <a:avLst/>
            </a:prstGeom>
          </p:spPr>
        </p:pic>
        <p:sp>
          <p:nvSpPr>
            <p:cNvPr id="20" name="形状7"/>
            <p:cNvSpPr txBox="1"/>
            <p:nvPr/>
          </p:nvSpPr>
          <p:spPr>
            <a:xfrm>
              <a:off x="130125" y="2840279"/>
              <a:ext cx="421709" cy="395862"/>
            </a:xfrm>
            <a:prstGeom prst="rect">
              <a:avLst/>
            </a:prstGeom>
            <a:solidFill>
              <a:srgbClr val="ED7D31">
                <a:alpha val="100000"/>
              </a:srgbClr>
            </a:solidFill>
            <a:ln w="12700">
              <a:solidFill>
                <a:srgbClr val="000000">
                  <a:alpha val="100000"/>
                </a:srgbClr>
              </a:solidFill>
              <a:prstDash val="solid"/>
            </a:ln>
          </p:spPr>
          <p:txBody>
            <a:bodyPr anchor="ctr"/>
            <a:lstStyle/>
            <a:p>
              <a:pPr marL="0" algn="ctr"/>
              <a:endParaRPr/>
            </a:p>
          </p:txBody>
        </p:sp>
        <p:sp>
          <p:nvSpPr>
            <p:cNvPr id="21" name="形状8"/>
            <p:cNvSpPr txBox="1"/>
            <p:nvPr/>
          </p:nvSpPr>
          <p:spPr>
            <a:xfrm rot="10800000">
              <a:off x="337255" y="2712852"/>
              <a:ext cx="3725" cy="127427"/>
            </a:xfrm>
            <a:prstGeom prst="line">
              <a:avLst/>
            </a:prstGeom>
            <a:solidFill>
              <a:srgbClr val="FFFFFF">
                <a:alpha val="0"/>
              </a:srgbClr>
            </a:solidFill>
            <a:ln w="9525">
              <a:solidFill>
                <a:srgbClr val="000000">
                  <a:alpha val="100000"/>
                </a:srgbClr>
              </a:solidFill>
              <a:prstDash val="solid"/>
            </a:ln>
          </p:spPr>
          <p:txBody>
            <a:bodyPr anchor="ctr"/>
            <a:lstStyle/>
            <a:p>
              <a:pPr marL="0" algn="ctr"/>
              <a:endParaRPr/>
            </a:p>
          </p:txBody>
        </p:sp>
      </p:grpSp>
      <p:grpSp>
        <p:nvGrpSpPr>
          <p:cNvPr id="22" name="组合4"/>
          <p:cNvGrpSpPr/>
          <p:nvPr/>
        </p:nvGrpSpPr>
        <p:grpSpPr>
          <a:xfrm>
            <a:off x="9510695" y="1847515"/>
            <a:ext cx="1280271" cy="3394709"/>
            <a:chOff x="0" y="0"/>
            <a:chExt cx="1280271" cy="3394709"/>
          </a:xfrm>
        </p:grpSpPr>
        <p:pic>
          <p:nvPicPr>
            <p:cNvPr id="23" name="图片4"/>
            <p:cNvPicPr>
              <a:picLocks noChangeAspect="1"/>
            </p:cNvPicPr>
            <p:nvPr/>
          </p:nvPicPr>
          <p:blipFill>
            <a:blip r:embed="rId5"/>
            <a:stretch>
              <a:fillRect/>
            </a:stretch>
          </p:blipFill>
          <p:spPr>
            <a:xfrm>
              <a:off x="0" y="2464988"/>
              <a:ext cx="1280271" cy="929721"/>
            </a:xfrm>
            <a:prstGeom prst="rect">
              <a:avLst/>
            </a:prstGeom>
          </p:spPr>
        </p:pic>
        <p:pic>
          <p:nvPicPr>
            <p:cNvPr id="24" name="图片5"/>
            <p:cNvPicPr>
              <a:picLocks noChangeAspect="1"/>
            </p:cNvPicPr>
            <p:nvPr/>
          </p:nvPicPr>
          <p:blipFill>
            <a:blip r:embed="rId6"/>
            <a:stretch>
              <a:fillRect/>
            </a:stretch>
          </p:blipFill>
          <p:spPr>
            <a:xfrm>
              <a:off x="354790" y="0"/>
              <a:ext cx="627771" cy="2759947"/>
            </a:xfrm>
            <a:prstGeom prst="rect">
              <a:avLst/>
            </a:prstGeom>
          </p:spPr>
        </p:pic>
        <p:sp>
          <p:nvSpPr>
            <p:cNvPr id="25" name="形状9"/>
            <p:cNvSpPr txBox="1"/>
            <p:nvPr/>
          </p:nvSpPr>
          <p:spPr>
            <a:xfrm>
              <a:off x="447155" y="2815834"/>
              <a:ext cx="421709" cy="395862"/>
            </a:xfrm>
            <a:prstGeom prst="rect">
              <a:avLst/>
            </a:prstGeom>
            <a:solidFill>
              <a:srgbClr val="ED7D31">
                <a:alpha val="100000"/>
              </a:srgbClr>
            </a:solidFill>
            <a:ln w="12700">
              <a:solidFill>
                <a:srgbClr val="000000">
                  <a:alpha val="100000"/>
                </a:srgbClr>
              </a:solidFill>
              <a:prstDash val="solid"/>
            </a:ln>
          </p:spPr>
          <p:txBody>
            <a:bodyPr anchor="ctr"/>
            <a:lstStyle/>
            <a:p>
              <a:pPr marL="0" algn="ctr"/>
              <a:endParaRPr/>
            </a:p>
          </p:txBody>
        </p:sp>
        <p:sp>
          <p:nvSpPr>
            <p:cNvPr id="26" name="形状10"/>
            <p:cNvSpPr txBox="1"/>
            <p:nvPr/>
          </p:nvSpPr>
          <p:spPr>
            <a:xfrm rot="10800000">
              <a:off x="656997" y="2684364"/>
              <a:ext cx="3725" cy="127427"/>
            </a:xfrm>
            <a:prstGeom prst="line">
              <a:avLst/>
            </a:prstGeom>
            <a:solidFill>
              <a:srgbClr val="FFFFFF">
                <a:alpha val="0"/>
              </a:srgbClr>
            </a:solidFill>
            <a:ln w="9525">
              <a:solidFill>
                <a:srgbClr val="000000">
                  <a:alpha val="100000"/>
                </a:srgbClr>
              </a:solidFill>
              <a:prstDash val="solid"/>
            </a:ln>
          </p:spPr>
          <p:txBody>
            <a:bodyPr anchor="ctr"/>
            <a:lstStyle/>
            <a:p>
              <a:pPr marL="0" algn="ctr"/>
              <a:endParaRPr/>
            </a:p>
          </p:txBody>
        </p:sp>
      </p:grpSp>
      <p:grpSp>
        <p:nvGrpSpPr>
          <p:cNvPr id="27" name="组合5"/>
          <p:cNvGrpSpPr/>
          <p:nvPr/>
        </p:nvGrpSpPr>
        <p:grpSpPr>
          <a:xfrm>
            <a:off x="8585246" y="2628697"/>
            <a:ext cx="1273115" cy="650875"/>
            <a:chOff x="0" y="0"/>
            <a:chExt cx="1273115" cy="650875"/>
          </a:xfrm>
        </p:grpSpPr>
        <p:sp>
          <p:nvSpPr>
            <p:cNvPr id="28" name="文本7"/>
            <p:cNvSpPr txBox="1"/>
            <p:nvPr/>
          </p:nvSpPr>
          <p:spPr>
            <a:xfrm>
              <a:off x="0" y="0"/>
              <a:ext cx="1273115" cy="650875"/>
            </a:xfrm>
            <a:prstGeom prst="rect">
              <a:avLst/>
            </a:prstGeom>
            <a:noFill/>
          </p:spPr>
          <p:txBody>
            <a:bodyPr anchor="t"/>
            <a:lstStyle/>
            <a:p>
              <a:pPr marL="0" algn="ctr">
                <a:lnSpc>
                  <a:spcPts val="3800"/>
                </a:lnSpc>
              </a:pPr>
              <a:r>
                <a:rPr lang="zh-CN" altLang="en-US" sz="2400" b="0" i="1">
                  <a:solidFill>
                    <a:srgbClr val="000000">
                      <a:alpha val="100000"/>
                    </a:srgbClr>
                  </a:solidFill>
                  <a:latin typeface="Times New Roman" panose="02020603050405020304"/>
                  <a:ea typeface="Times New Roman" panose="02020603050405020304"/>
                </a:rPr>
                <a:t>F</a:t>
              </a:r>
              <a:r>
                <a:rPr lang="zh-CN" altLang="en-US" sz="3190" b="0" i="0" baseline="-25000">
                  <a:solidFill>
                    <a:srgbClr val="000000">
                      <a:alpha val="100000"/>
                    </a:srgbClr>
                  </a:solidFill>
                  <a:latin typeface="Times New Roman" panose="02020603050405020304"/>
                  <a:ea typeface="Times New Roman" panose="02020603050405020304"/>
                </a:rPr>
                <a:t>1</a:t>
              </a:r>
            </a:p>
          </p:txBody>
        </p:sp>
        <p:sp>
          <p:nvSpPr>
            <p:cNvPr id="29" name="形状11"/>
            <p:cNvSpPr txBox="1"/>
            <p:nvPr/>
          </p:nvSpPr>
          <p:spPr>
            <a:xfrm rot="10800000" flipH="1">
              <a:off x="143679" y="336710"/>
              <a:ext cx="321288" cy="51374"/>
            </a:xfrm>
            <a:prstGeom prst="line">
              <a:avLst/>
            </a:prstGeom>
            <a:solidFill>
              <a:srgbClr val="FFFFFF">
                <a:alpha val="0"/>
              </a:srgbClr>
            </a:solidFill>
            <a:ln w="12700">
              <a:solidFill>
                <a:srgbClr val="000000">
                  <a:alpha val="100000"/>
                </a:srgbClr>
              </a:solidFill>
              <a:prstDash val="solid"/>
            </a:ln>
          </p:spPr>
          <p:txBody>
            <a:bodyPr anchor="ctr"/>
            <a:lstStyle/>
            <a:p>
              <a:pPr marL="0" algn="ctr"/>
              <a:endParaRP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3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7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6"/>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7"/>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8"/>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9"/>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10"/>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11"/>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12"/>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3"/>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4"/>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5"/>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6"/>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7"/>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8"/>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9"/>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20"/>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21"/>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22"/>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3"/>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4"/>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5"/>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4"/>
          <a:stretch>
            <a:fillRect/>
          </a:stretch>
        </p:blipFill>
        <p:spPr>
          <a:xfrm>
            <a:off x="2313305" y="-17780"/>
            <a:ext cx="7630160" cy="1636395"/>
          </a:xfrm>
          <a:prstGeom prst="rect">
            <a:avLst/>
          </a:prstGeom>
        </p:spPr>
      </p:pic>
      <p:grpSp>
        <p:nvGrpSpPr>
          <p:cNvPr id="36" name="组合2"/>
          <p:cNvGrpSpPr/>
          <p:nvPr/>
        </p:nvGrpSpPr>
        <p:grpSpPr>
          <a:xfrm>
            <a:off x="2417989" y="4913431"/>
            <a:ext cx="1278890" cy="1466851"/>
            <a:chOff x="0" y="0"/>
            <a:chExt cx="1278890" cy="1466851"/>
          </a:xfrm>
        </p:grpSpPr>
        <p:sp>
          <p:nvSpPr>
            <p:cNvPr id="37" name="文本3"/>
            <p:cNvSpPr txBox="1"/>
            <p:nvPr/>
          </p:nvSpPr>
          <p:spPr>
            <a:xfrm>
              <a:off x="0" y="877571"/>
              <a:ext cx="1278890" cy="589280"/>
            </a:xfrm>
            <a:prstGeom prst="rect">
              <a:avLst/>
            </a:prstGeom>
            <a:noFill/>
          </p:spPr>
          <p:txBody>
            <a:bodyPr anchor="t"/>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圆柱体</a:t>
              </a:r>
            </a:p>
          </p:txBody>
        </p:sp>
        <p:pic>
          <p:nvPicPr>
            <p:cNvPr id="38" name="图片26"/>
            <p:cNvPicPr>
              <a:picLocks noChangeAspect="1"/>
            </p:cNvPicPr>
            <p:nvPr/>
          </p:nvPicPr>
          <p:blipFill>
            <a:blip r:embed="rId5"/>
            <a:stretch>
              <a:fillRect/>
            </a:stretch>
          </p:blipFill>
          <p:spPr>
            <a:xfrm>
              <a:off x="345585" y="0"/>
              <a:ext cx="472008" cy="934213"/>
            </a:xfrm>
            <a:prstGeom prst="rect">
              <a:avLst/>
            </a:prstGeom>
          </p:spPr>
        </p:pic>
      </p:grpSp>
      <p:grpSp>
        <p:nvGrpSpPr>
          <p:cNvPr id="39" name="组合3"/>
          <p:cNvGrpSpPr/>
          <p:nvPr/>
        </p:nvGrpSpPr>
        <p:grpSpPr>
          <a:xfrm>
            <a:off x="7062416" y="2353327"/>
            <a:ext cx="1657568" cy="4038533"/>
            <a:chOff x="0" y="0"/>
            <a:chExt cx="1657568" cy="4038533"/>
          </a:xfrm>
        </p:grpSpPr>
        <p:pic>
          <p:nvPicPr>
            <p:cNvPr id="40" name="图片27"/>
            <p:cNvPicPr>
              <a:picLocks noChangeAspect="1"/>
            </p:cNvPicPr>
            <p:nvPr/>
          </p:nvPicPr>
          <p:blipFill>
            <a:blip r:embed="rId6"/>
            <a:stretch>
              <a:fillRect/>
            </a:stretch>
          </p:blipFill>
          <p:spPr>
            <a:xfrm>
              <a:off x="79211" y="0"/>
              <a:ext cx="1115665" cy="3804234"/>
            </a:xfrm>
            <a:prstGeom prst="rect">
              <a:avLst/>
            </a:prstGeom>
          </p:spPr>
        </p:pic>
        <p:sp>
          <p:nvSpPr>
            <p:cNvPr id="41" name="文本4"/>
            <p:cNvSpPr txBox="1"/>
            <p:nvPr/>
          </p:nvSpPr>
          <p:spPr>
            <a:xfrm>
              <a:off x="0" y="3449253"/>
              <a:ext cx="1657568" cy="589280"/>
            </a:xfrm>
            <a:prstGeom prst="rect">
              <a:avLst/>
            </a:prstGeom>
            <a:noFill/>
          </p:spPr>
          <p:txBody>
            <a:bodyPr anchor="t"/>
            <a:lstStyle/>
            <a:p>
              <a:pPr marL="0" algn="l">
                <a:lnSpc>
                  <a:spcPts val="2400"/>
                </a:lnSpc>
              </a:pPr>
              <a:r>
                <a:rPr lang="zh-CN" altLang="en-US" sz="2000" b="0" i="0">
                  <a:solidFill>
                    <a:srgbClr val="000000">
                      <a:alpha val="100000"/>
                    </a:srgbClr>
                  </a:solidFill>
                  <a:latin typeface="微软雅黑" panose="020B0503020204020204" charset="-122"/>
                  <a:ea typeface="微软雅黑" panose="020B0503020204020204" charset="-122"/>
                </a:rPr>
                <a:t>弹簧测力计</a:t>
              </a:r>
            </a:p>
          </p:txBody>
        </p:sp>
      </p:grpSp>
      <p:sp>
        <p:nvSpPr>
          <p:cNvPr id="42" name="文本1"/>
          <p:cNvSpPr txBox="1"/>
          <p:nvPr/>
        </p:nvSpPr>
        <p:spPr>
          <a:xfrm>
            <a:off x="2940050" y="773430"/>
            <a:ext cx="4884420" cy="835660"/>
          </a:xfrm>
          <a:prstGeom prst="rect">
            <a:avLst/>
          </a:prstGeom>
          <a:noFill/>
        </p:spPr>
        <p:txBody>
          <a:bodyPr anchor="t"/>
          <a:lstStyle/>
          <a:p>
            <a:pPr marL="0" algn="l">
              <a:lnSpc>
                <a:spcPts val="4300"/>
              </a:lnSpc>
            </a:pPr>
            <a:r>
              <a:rPr lang="zh-CN" altLang="en-US" sz="3600" b="1" i="0">
                <a:solidFill>
                  <a:srgbClr val="000000">
                    <a:alpha val="100000"/>
                  </a:srgbClr>
                </a:solidFill>
                <a:latin typeface="宋体" panose="02010600030101010101" pitchFamily="2" charset="-122"/>
                <a:ea typeface="宋体" panose="02010600030101010101" pitchFamily="2" charset="-122"/>
              </a:rPr>
              <a:t>实验器材：</a:t>
            </a:r>
          </a:p>
        </p:txBody>
      </p:sp>
      <p:sp>
        <p:nvSpPr>
          <p:cNvPr id="43" name="文本2"/>
          <p:cNvSpPr txBox="1"/>
          <p:nvPr/>
        </p:nvSpPr>
        <p:spPr>
          <a:xfrm>
            <a:off x="1767840" y="1508760"/>
            <a:ext cx="9163050" cy="1574165"/>
          </a:xfrm>
          <a:prstGeom prst="rect">
            <a:avLst/>
          </a:prstGeom>
          <a:noFill/>
        </p:spPr>
        <p:txBody>
          <a:bodyPr anchor="t"/>
          <a:lstStyle/>
          <a:p>
            <a:pPr marL="0" algn="l">
              <a:lnSpc>
                <a:spcPts val="5000"/>
              </a:lnSpc>
              <a:buFont typeface="Arial" panose="020B0604020202020204"/>
              <a:buChar char=" "/>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弹簧测力计、圆柱体、酒精、水、盐水、体积相等的铝块与铁块等。</a:t>
            </a:r>
          </a:p>
        </p:txBody>
      </p:sp>
      <p:pic>
        <p:nvPicPr>
          <p:cNvPr id="44" name="图片3"/>
          <p:cNvPicPr>
            <a:picLocks noChangeAspect="1"/>
          </p:cNvPicPr>
          <p:nvPr/>
        </p:nvPicPr>
        <p:blipFill>
          <a:blip r:embed="rId7"/>
          <a:srcRect r="68209"/>
          <a:stretch>
            <a:fillRect/>
          </a:stretch>
        </p:blipFill>
        <p:spPr>
          <a:xfrm>
            <a:off x="2588433" y="3311302"/>
            <a:ext cx="1152972" cy="1522359"/>
          </a:xfrm>
          <a:prstGeom prst="rect">
            <a:avLst/>
          </a:prstGeom>
        </p:spPr>
      </p:pic>
      <p:pic>
        <p:nvPicPr>
          <p:cNvPr id="45" name="图片4"/>
          <p:cNvPicPr>
            <a:picLocks noChangeAspect="1"/>
          </p:cNvPicPr>
          <p:nvPr/>
        </p:nvPicPr>
        <p:blipFill>
          <a:blip r:embed="rId7"/>
          <a:srcRect l="34104" r="34722"/>
          <a:stretch>
            <a:fillRect/>
          </a:stretch>
        </p:blipFill>
        <p:spPr>
          <a:xfrm>
            <a:off x="3915345" y="3304754"/>
            <a:ext cx="1130474" cy="1522359"/>
          </a:xfrm>
          <a:prstGeom prst="rect">
            <a:avLst/>
          </a:prstGeom>
        </p:spPr>
      </p:pic>
      <p:pic>
        <p:nvPicPr>
          <p:cNvPr id="46" name="图片5"/>
          <p:cNvPicPr>
            <a:picLocks noChangeAspect="1"/>
          </p:cNvPicPr>
          <p:nvPr/>
        </p:nvPicPr>
        <p:blipFill>
          <a:blip r:embed="rId7"/>
          <a:srcRect l="68827"/>
          <a:stretch>
            <a:fillRect/>
          </a:stretch>
        </p:blipFill>
        <p:spPr>
          <a:xfrm>
            <a:off x="5262500" y="3311302"/>
            <a:ext cx="1130474" cy="1522359"/>
          </a:xfrm>
          <a:prstGeom prst="rect">
            <a:avLst/>
          </a:prstGeom>
        </p:spPr>
      </p:pic>
      <p:grpSp>
        <p:nvGrpSpPr>
          <p:cNvPr id="47" name="组合4"/>
          <p:cNvGrpSpPr/>
          <p:nvPr/>
        </p:nvGrpSpPr>
        <p:grpSpPr>
          <a:xfrm>
            <a:off x="4053768" y="5278475"/>
            <a:ext cx="996067" cy="1079709"/>
            <a:chOff x="0" y="0"/>
            <a:chExt cx="996067" cy="1079709"/>
          </a:xfrm>
        </p:grpSpPr>
        <p:sp>
          <p:nvSpPr>
            <p:cNvPr id="48" name="形状12"/>
            <p:cNvSpPr txBox="1"/>
            <p:nvPr/>
          </p:nvSpPr>
          <p:spPr>
            <a:xfrm>
              <a:off x="0" y="0"/>
              <a:ext cx="878375" cy="470888"/>
            </a:xfrm>
            <a:prstGeom prst="cube">
              <a:avLst>
                <a:gd name="adj" fmla="val 25000"/>
              </a:avLst>
            </a:prstGeom>
            <a:solidFill>
              <a:srgbClr val="F2F2F2">
                <a:alpha val="100000"/>
              </a:srgbClr>
            </a:solidFill>
            <a:ln w="9525">
              <a:solidFill>
                <a:srgbClr val="808080">
                  <a:alpha val="100000"/>
                </a:srgbClr>
              </a:solidFill>
              <a:prstDash val="solid"/>
              <a:headEnd type="none" w="med" len="med"/>
              <a:tailEnd type="none" w="med" len="med"/>
            </a:ln>
          </p:spPr>
          <p:txBody>
            <a:bodyPr anchor="ctr"/>
            <a:lstStyle/>
            <a:p>
              <a:pPr marL="0" algn="ctr"/>
              <a:endParaRPr/>
            </a:p>
          </p:txBody>
        </p:sp>
        <p:sp>
          <p:nvSpPr>
            <p:cNvPr id="49" name="文本5"/>
            <p:cNvSpPr txBox="1"/>
            <p:nvPr/>
          </p:nvSpPr>
          <p:spPr>
            <a:xfrm>
              <a:off x="65186" y="490429"/>
              <a:ext cx="930881" cy="589280"/>
            </a:xfrm>
            <a:prstGeom prst="rect">
              <a:avLst/>
            </a:prstGeom>
            <a:noFill/>
          </p:spPr>
          <p:txBody>
            <a:bodyPr anchor="t"/>
            <a:lstStyle/>
            <a:p>
              <a:pPr marL="0" algn="l">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铝块</a:t>
              </a:r>
            </a:p>
          </p:txBody>
        </p:sp>
      </p:grpSp>
      <p:grpSp>
        <p:nvGrpSpPr>
          <p:cNvPr id="50" name="组合5"/>
          <p:cNvGrpSpPr/>
          <p:nvPr/>
        </p:nvGrpSpPr>
        <p:grpSpPr>
          <a:xfrm>
            <a:off x="5475846" y="5253115"/>
            <a:ext cx="1083371" cy="1105069"/>
            <a:chOff x="0" y="0"/>
            <a:chExt cx="1083371" cy="1105069"/>
          </a:xfrm>
        </p:grpSpPr>
        <p:sp>
          <p:nvSpPr>
            <p:cNvPr id="51" name="形状13"/>
            <p:cNvSpPr txBox="1"/>
            <p:nvPr/>
          </p:nvSpPr>
          <p:spPr>
            <a:xfrm>
              <a:off x="0" y="0"/>
              <a:ext cx="930917" cy="489119"/>
            </a:xfrm>
            <a:prstGeom prst="cube">
              <a:avLst>
                <a:gd name="adj" fmla="val 25000"/>
              </a:avLst>
            </a:prstGeom>
            <a:solidFill>
              <a:srgbClr val="F8CBAD">
                <a:alpha val="100000"/>
              </a:srgbClr>
            </a:solidFill>
            <a:ln w="9525">
              <a:solidFill>
                <a:srgbClr val="FFFFFF">
                  <a:alpha val="0"/>
                </a:srgbClr>
              </a:solidFill>
            </a:ln>
          </p:spPr>
          <p:txBody>
            <a:bodyPr anchor="ctr"/>
            <a:lstStyle/>
            <a:p>
              <a:pPr marL="0" algn="ctr"/>
              <a:endParaRPr/>
            </a:p>
          </p:txBody>
        </p:sp>
        <p:sp>
          <p:nvSpPr>
            <p:cNvPr id="52" name="文本6"/>
            <p:cNvSpPr txBox="1"/>
            <p:nvPr/>
          </p:nvSpPr>
          <p:spPr>
            <a:xfrm>
              <a:off x="152490" y="515789"/>
              <a:ext cx="930881" cy="589280"/>
            </a:xfrm>
            <a:prstGeom prst="rect">
              <a:avLst/>
            </a:prstGeom>
            <a:noFill/>
          </p:spPr>
          <p:txBody>
            <a:bodyPr anchor="t"/>
            <a:lstStyle/>
            <a:p>
              <a:pPr marL="0" algn="l">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铁块</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3"/>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4"/>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8"/>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9"/>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5"/>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10"/>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11"/>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6"/>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12"/>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13"/>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7"/>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14"/>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5"/>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8"/>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6"/>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7"/>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9"/>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8"/>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9"/>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10"/>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20"/>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21"/>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11"/>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22"/>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23"/>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2"/>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24"/>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5"/>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3"/>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6"/>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7"/>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4"/>
          <a:stretch>
            <a:fillRect/>
          </a:stretch>
        </p:blipFill>
        <p:spPr>
          <a:xfrm>
            <a:off x="9399076" y="4188805"/>
            <a:ext cx="1203137" cy="1325194"/>
          </a:xfrm>
          <a:prstGeom prst="rect">
            <a:avLst/>
          </a:prstGeom>
        </p:spPr>
      </p:pic>
      <p:pic>
        <p:nvPicPr>
          <p:cNvPr id="36" name="图片3"/>
          <p:cNvPicPr>
            <a:picLocks noChangeAspect="1"/>
          </p:cNvPicPr>
          <p:nvPr/>
        </p:nvPicPr>
        <p:blipFill>
          <a:blip r:embed="rId5"/>
          <a:stretch>
            <a:fillRect/>
          </a:stretch>
        </p:blipFill>
        <p:spPr>
          <a:xfrm>
            <a:off x="6411792" y="4166916"/>
            <a:ext cx="1207113" cy="1329043"/>
          </a:xfrm>
          <a:prstGeom prst="rect">
            <a:avLst/>
          </a:prstGeom>
        </p:spPr>
      </p:pic>
      <p:pic>
        <p:nvPicPr>
          <p:cNvPr id="37" name="图片4"/>
          <p:cNvPicPr>
            <a:picLocks noChangeAspect="1"/>
          </p:cNvPicPr>
          <p:nvPr/>
        </p:nvPicPr>
        <p:blipFill>
          <a:blip r:embed="rId4"/>
          <a:stretch>
            <a:fillRect/>
          </a:stretch>
        </p:blipFill>
        <p:spPr>
          <a:xfrm>
            <a:off x="7858330" y="4182906"/>
            <a:ext cx="1203137" cy="1325194"/>
          </a:xfrm>
          <a:prstGeom prst="rect">
            <a:avLst/>
          </a:prstGeom>
        </p:spPr>
      </p:pic>
      <p:grpSp>
        <p:nvGrpSpPr>
          <p:cNvPr id="38" name="组合2"/>
          <p:cNvGrpSpPr/>
          <p:nvPr/>
        </p:nvGrpSpPr>
        <p:grpSpPr>
          <a:xfrm>
            <a:off x="5164580" y="1974556"/>
            <a:ext cx="866231" cy="3518701"/>
            <a:chOff x="0" y="0"/>
            <a:chExt cx="866231" cy="3518701"/>
          </a:xfrm>
        </p:grpSpPr>
        <p:sp>
          <p:nvSpPr>
            <p:cNvPr id="39" name="形状15"/>
            <p:cNvSpPr txBox="1"/>
            <p:nvPr/>
          </p:nvSpPr>
          <p:spPr>
            <a:xfrm>
              <a:off x="292456" y="2413768"/>
              <a:ext cx="352644" cy="553717"/>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40" name="文本7"/>
            <p:cNvSpPr txBox="1"/>
            <p:nvPr/>
          </p:nvSpPr>
          <p:spPr>
            <a:xfrm>
              <a:off x="382077" y="2593515"/>
              <a:ext cx="371694" cy="925186"/>
            </a:xfrm>
            <a:prstGeom prst="rect">
              <a:avLst/>
            </a:prstGeom>
            <a:noFill/>
          </p:spPr>
          <p:txBody>
            <a:bodyPr anchor="ctr"/>
            <a:lstStyle/>
            <a:p>
              <a:pPr marL="0" algn="l"/>
              <a:endParaRPr lang="zh-CN" altLang="en-US" sz="2400" b="0" i="0">
                <a:solidFill>
                  <a:srgbClr val="000000">
                    <a:alpha val="100000"/>
                  </a:srgbClr>
                </a:solidFill>
                <a:latin typeface="Times New Roman" panose="02020603050405020304"/>
                <a:ea typeface="Times New Roman" panose="02020603050405020304"/>
              </a:endParaRPr>
            </a:p>
            <a:p>
              <a:pPr marL="0" algn="l"/>
              <a:endParaRPr lang="zh-CN" altLang="en-US" sz="2400" b="0" i="0">
                <a:solidFill>
                  <a:srgbClr val="000000">
                    <a:alpha val="100000"/>
                  </a:srgbClr>
                </a:solidFill>
                <a:latin typeface="Times New Roman" panose="02020603050405020304"/>
                <a:ea typeface="Times New Roman" panose="02020603050405020304"/>
              </a:endParaRPr>
            </a:p>
          </p:txBody>
        </p:sp>
        <p:pic>
          <p:nvPicPr>
            <p:cNvPr id="41" name="图片28"/>
            <p:cNvPicPr>
              <a:picLocks noChangeAspect="1"/>
            </p:cNvPicPr>
            <p:nvPr/>
          </p:nvPicPr>
          <p:blipFill>
            <a:blip r:embed="rId6"/>
            <a:stretch>
              <a:fillRect/>
            </a:stretch>
          </p:blipFill>
          <p:spPr>
            <a:xfrm>
              <a:off x="0" y="0"/>
              <a:ext cx="866231" cy="2217587"/>
            </a:xfrm>
            <a:prstGeom prst="rect">
              <a:avLst/>
            </a:prstGeom>
          </p:spPr>
        </p:pic>
        <p:sp>
          <p:nvSpPr>
            <p:cNvPr id="42" name="形状16"/>
            <p:cNvSpPr txBox="1"/>
            <p:nvPr/>
          </p:nvSpPr>
          <p:spPr>
            <a:xfrm>
              <a:off x="441760" y="2141420"/>
              <a:ext cx="1191" cy="294199"/>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43" name="形状14"/>
            <p:cNvSpPr txBox="1"/>
            <p:nvPr/>
          </p:nvSpPr>
          <p:spPr>
            <a:xfrm>
              <a:off x="233711" y="1023802"/>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44" name="文本1"/>
          <p:cNvSpPr txBox="1"/>
          <p:nvPr/>
        </p:nvSpPr>
        <p:spPr>
          <a:xfrm>
            <a:off x="1085215" y="1306830"/>
            <a:ext cx="7330440" cy="712470"/>
          </a:xfrm>
          <a:prstGeom prst="rect">
            <a:avLst/>
          </a:prstGeom>
          <a:noFill/>
        </p:spPr>
        <p:txBody>
          <a:bodyPr anchor="t"/>
          <a:lstStyle/>
          <a:p>
            <a:pPr marL="0" algn="l">
              <a:lnSpc>
                <a:spcPts val="3300"/>
              </a:lnSpc>
            </a:pPr>
            <a:r>
              <a:rPr lang="zh-CN" altLang="en-US" sz="2800" b="1" i="0">
                <a:solidFill>
                  <a:srgbClr val="000000">
                    <a:alpha val="100000"/>
                  </a:srgbClr>
                </a:solidFill>
                <a:latin typeface="Times New Roman" panose="02020603050405020304"/>
                <a:ea typeface="Times New Roman" panose="02020603050405020304"/>
              </a:rPr>
              <a:t> </a:t>
            </a:r>
            <a:r>
              <a:rPr lang="zh-CN" altLang="en-US" sz="2800" b="1" i="0">
                <a:solidFill>
                  <a:srgbClr val="000000">
                    <a:alpha val="100000"/>
                  </a:srgbClr>
                </a:solidFill>
                <a:latin typeface="宋体" panose="02010600030101010101" pitchFamily="2" charset="-122"/>
                <a:ea typeface="宋体" panose="02010600030101010101" pitchFamily="2" charset="-122"/>
              </a:rPr>
              <a:t>③探究浮力大小与物体浸没的</a:t>
            </a:r>
            <a:r>
              <a:rPr lang="zh-CN" altLang="en-US" sz="2800" b="1" i="0">
                <a:solidFill>
                  <a:srgbClr val="C00000">
                    <a:alpha val="100000"/>
                  </a:srgbClr>
                </a:solidFill>
                <a:latin typeface="宋体" panose="02010600030101010101" pitchFamily="2" charset="-122"/>
                <a:ea typeface="宋体" panose="02010600030101010101" pitchFamily="2" charset="-122"/>
              </a:rPr>
              <a:t>深度</a:t>
            </a:r>
            <a:r>
              <a:rPr lang="zh-CN" altLang="en-US" sz="2800" b="1" i="0">
                <a:solidFill>
                  <a:srgbClr val="000000">
                    <a:alpha val="100000"/>
                  </a:srgbClr>
                </a:solidFill>
                <a:latin typeface="宋体" panose="02010600030101010101" pitchFamily="2" charset="-122"/>
                <a:ea typeface="宋体" panose="02010600030101010101" pitchFamily="2" charset="-122"/>
              </a:rPr>
              <a:t>的关系</a:t>
            </a:r>
          </a:p>
        </p:txBody>
      </p:sp>
      <p:grpSp>
        <p:nvGrpSpPr>
          <p:cNvPr id="45" name="组合3"/>
          <p:cNvGrpSpPr/>
          <p:nvPr/>
        </p:nvGrpSpPr>
        <p:grpSpPr>
          <a:xfrm>
            <a:off x="8050682" y="2067001"/>
            <a:ext cx="866231" cy="2549688"/>
            <a:chOff x="0" y="0"/>
            <a:chExt cx="866231" cy="2549688"/>
          </a:xfrm>
        </p:grpSpPr>
        <p:pic>
          <p:nvPicPr>
            <p:cNvPr id="46" name="图片29"/>
            <p:cNvPicPr>
              <a:picLocks noChangeAspect="1"/>
            </p:cNvPicPr>
            <p:nvPr/>
          </p:nvPicPr>
          <p:blipFill>
            <a:blip r:embed="rId6"/>
            <a:stretch>
              <a:fillRect/>
            </a:stretch>
          </p:blipFill>
          <p:spPr>
            <a:xfrm>
              <a:off x="0" y="0"/>
              <a:ext cx="866231" cy="2217583"/>
            </a:xfrm>
            <a:prstGeom prst="rect">
              <a:avLst/>
            </a:prstGeom>
          </p:spPr>
        </p:pic>
        <p:sp>
          <p:nvSpPr>
            <p:cNvPr id="47" name="形状17"/>
            <p:cNvSpPr txBox="1"/>
            <p:nvPr/>
          </p:nvSpPr>
          <p:spPr>
            <a:xfrm>
              <a:off x="433116" y="2217583"/>
              <a:ext cx="5080" cy="33210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grpSp>
      <p:grpSp>
        <p:nvGrpSpPr>
          <p:cNvPr id="48" name="组合4"/>
          <p:cNvGrpSpPr/>
          <p:nvPr/>
        </p:nvGrpSpPr>
        <p:grpSpPr>
          <a:xfrm>
            <a:off x="6568008" y="1913905"/>
            <a:ext cx="866231" cy="2659813"/>
            <a:chOff x="0" y="0"/>
            <a:chExt cx="866231" cy="2659813"/>
          </a:xfrm>
        </p:grpSpPr>
        <p:pic>
          <p:nvPicPr>
            <p:cNvPr id="49" name="图片30"/>
            <p:cNvPicPr>
              <a:picLocks noChangeAspect="1"/>
            </p:cNvPicPr>
            <p:nvPr/>
          </p:nvPicPr>
          <p:blipFill>
            <a:blip r:embed="rId6"/>
            <a:stretch>
              <a:fillRect/>
            </a:stretch>
          </p:blipFill>
          <p:spPr>
            <a:xfrm>
              <a:off x="0" y="0"/>
              <a:ext cx="866231" cy="2217587"/>
            </a:xfrm>
            <a:prstGeom prst="rect">
              <a:avLst/>
            </a:prstGeom>
          </p:spPr>
        </p:pic>
        <p:sp>
          <p:nvSpPr>
            <p:cNvPr id="50" name="形状19"/>
            <p:cNvSpPr txBox="1"/>
            <p:nvPr/>
          </p:nvSpPr>
          <p:spPr>
            <a:xfrm>
              <a:off x="441765" y="2200589"/>
              <a:ext cx="1191" cy="459224"/>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51" name="形状18"/>
            <p:cNvSpPr txBox="1"/>
            <p:nvPr/>
          </p:nvSpPr>
          <p:spPr>
            <a:xfrm>
              <a:off x="258704" y="866259"/>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52" name="形状1"/>
          <p:cNvSpPr txBox="1"/>
          <p:nvPr/>
        </p:nvSpPr>
        <p:spPr>
          <a:xfrm>
            <a:off x="8293027" y="2775422"/>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sp>
        <p:nvSpPr>
          <p:cNvPr id="53" name="文本2"/>
          <p:cNvSpPr txBox="1"/>
          <p:nvPr/>
        </p:nvSpPr>
        <p:spPr>
          <a:xfrm>
            <a:off x="1217929" y="1968499"/>
            <a:ext cx="3724275" cy="3512185"/>
          </a:xfrm>
          <a:prstGeom prst="rect">
            <a:avLst/>
          </a:prstGeom>
          <a:noFill/>
        </p:spPr>
        <p:txBody>
          <a:bodyPr anchor="t"/>
          <a:lstStyle/>
          <a:p>
            <a:pPr marL="0" algn="l">
              <a:lnSpc>
                <a:spcPts val="5000"/>
              </a:lnSpc>
            </a:pPr>
            <a:r>
              <a:rPr lang="zh-CN" altLang="en-US" sz="2800" b="0" i="0">
                <a:solidFill>
                  <a:srgbClr val="00206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把弹簧测力计悬挂的铝块缓慢</a:t>
            </a:r>
            <a:r>
              <a:rPr lang="zh-CN" altLang="en-US" sz="2800" b="0" i="0">
                <a:solidFill>
                  <a:srgbClr val="C00000">
                    <a:alpha val="100000"/>
                  </a:srgbClr>
                </a:solidFill>
                <a:latin typeface="宋体" panose="02010600030101010101" pitchFamily="2" charset="-122"/>
                <a:ea typeface="宋体" panose="02010600030101010101" pitchFamily="2" charset="-122"/>
              </a:rPr>
              <a:t>浸没</a:t>
            </a:r>
            <a:r>
              <a:rPr lang="zh-CN" altLang="en-US" sz="2800" b="0" i="0">
                <a:solidFill>
                  <a:srgbClr val="000000">
                    <a:alpha val="100000"/>
                  </a:srgbClr>
                </a:solidFill>
                <a:latin typeface="宋体" panose="02010600030101010101" pitchFamily="2" charset="-122"/>
                <a:ea typeface="宋体" panose="02010600030101010101" pitchFamily="2" charset="-122"/>
              </a:rPr>
              <a:t>水中，并分别停在不同的</a:t>
            </a:r>
            <a:r>
              <a:rPr lang="zh-CN" altLang="en-US" sz="2800" b="0" i="0">
                <a:solidFill>
                  <a:srgbClr val="C00000">
                    <a:alpha val="100000"/>
                  </a:srgbClr>
                </a:solidFill>
                <a:latin typeface="宋体" panose="02010600030101010101" pitchFamily="2" charset="-122"/>
                <a:ea typeface="宋体" panose="02010600030101010101" pitchFamily="2" charset="-122"/>
              </a:rPr>
              <a:t>深度</a:t>
            </a:r>
            <a:r>
              <a:rPr lang="zh-CN" altLang="en-US" sz="2800" b="0" i="0">
                <a:solidFill>
                  <a:srgbClr val="000000">
                    <a:alpha val="100000"/>
                  </a:srgbClr>
                </a:solidFill>
                <a:latin typeface="宋体" panose="02010600030101010101" pitchFamily="2" charset="-122"/>
                <a:ea typeface="宋体" panose="02010600030101010101" pitchFamily="2" charset="-122"/>
              </a:rPr>
              <a:t>，观察并记录弹簧测力计的示数。</a:t>
            </a:r>
          </a:p>
        </p:txBody>
      </p:sp>
      <p:sp>
        <p:nvSpPr>
          <p:cNvPr id="54" name="文本3"/>
          <p:cNvSpPr txBox="1"/>
          <p:nvPr/>
        </p:nvSpPr>
        <p:spPr>
          <a:xfrm>
            <a:off x="7197725" y="2582545"/>
            <a:ext cx="1162050"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1.2N</a:t>
            </a:r>
          </a:p>
        </p:txBody>
      </p:sp>
      <p:sp>
        <p:nvSpPr>
          <p:cNvPr id="55" name="文本4"/>
          <p:cNvSpPr txBox="1"/>
          <p:nvPr/>
        </p:nvSpPr>
        <p:spPr>
          <a:xfrm>
            <a:off x="5746750" y="2788285"/>
            <a:ext cx="116268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1.8N</a:t>
            </a:r>
          </a:p>
        </p:txBody>
      </p:sp>
      <p:sp>
        <p:nvSpPr>
          <p:cNvPr id="56" name="文本5"/>
          <p:cNvSpPr txBox="1"/>
          <p:nvPr/>
        </p:nvSpPr>
        <p:spPr>
          <a:xfrm>
            <a:off x="8655685" y="2609850"/>
            <a:ext cx="1092200"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1.2N</a:t>
            </a:r>
          </a:p>
        </p:txBody>
      </p:sp>
      <p:sp>
        <p:nvSpPr>
          <p:cNvPr id="57" name="文本6"/>
          <p:cNvSpPr txBox="1"/>
          <p:nvPr/>
        </p:nvSpPr>
        <p:spPr>
          <a:xfrm>
            <a:off x="4951095" y="5305425"/>
            <a:ext cx="1623695" cy="650875"/>
          </a:xfrm>
          <a:prstGeom prst="rect">
            <a:avLst/>
          </a:prstGeom>
          <a:noFill/>
        </p:spPr>
        <p:txBody>
          <a:bodyPr anchor="t"/>
          <a:lstStyle/>
          <a:p>
            <a:pPr marL="0" algn="l">
              <a:lnSpc>
                <a:spcPts val="2800"/>
              </a:lnSpc>
            </a:pPr>
            <a:r>
              <a:rPr lang="zh-CN" altLang="en-US" sz="2400" b="0" i="0">
                <a:solidFill>
                  <a:srgbClr val="000000">
                    <a:alpha val="100000"/>
                  </a:srgbClr>
                </a:solidFill>
                <a:latin typeface="宋体" panose="02010600030101010101" pitchFamily="2" charset="-122"/>
                <a:ea typeface="宋体" panose="02010600030101010101" pitchFamily="2" charset="-122"/>
              </a:rPr>
              <a:t>在空气中</a:t>
            </a:r>
          </a:p>
        </p:txBody>
      </p:sp>
      <p:grpSp>
        <p:nvGrpSpPr>
          <p:cNvPr id="58" name="组合5"/>
          <p:cNvGrpSpPr/>
          <p:nvPr/>
        </p:nvGrpSpPr>
        <p:grpSpPr>
          <a:xfrm>
            <a:off x="9703970" y="2178449"/>
            <a:ext cx="1521460" cy="3191310"/>
            <a:chOff x="0" y="0"/>
            <a:chExt cx="1521460" cy="3191310"/>
          </a:xfrm>
        </p:grpSpPr>
        <p:sp>
          <p:nvSpPr>
            <p:cNvPr id="59" name="文本8"/>
            <p:cNvSpPr txBox="1"/>
            <p:nvPr/>
          </p:nvSpPr>
          <p:spPr>
            <a:xfrm>
              <a:off x="535940" y="664845"/>
              <a:ext cx="985520"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1.2N</a:t>
              </a:r>
            </a:p>
          </p:txBody>
        </p:sp>
        <p:sp>
          <p:nvSpPr>
            <p:cNvPr id="60" name="形状20"/>
            <p:cNvSpPr txBox="1"/>
            <p:nvPr/>
          </p:nvSpPr>
          <p:spPr>
            <a:xfrm flipH="1">
              <a:off x="296196" y="2212508"/>
              <a:ext cx="5882" cy="386473"/>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pic>
          <p:nvPicPr>
            <p:cNvPr id="61" name="图片31"/>
            <p:cNvPicPr>
              <a:picLocks noChangeAspect="1"/>
            </p:cNvPicPr>
            <p:nvPr/>
          </p:nvPicPr>
          <p:blipFill>
            <a:blip r:embed="rId7"/>
            <a:stretch>
              <a:fillRect/>
            </a:stretch>
          </p:blipFill>
          <p:spPr>
            <a:xfrm>
              <a:off x="109744" y="2593850"/>
              <a:ext cx="384081" cy="597460"/>
            </a:xfrm>
            <a:prstGeom prst="rect">
              <a:avLst/>
            </a:prstGeom>
          </p:spPr>
        </p:pic>
        <p:pic>
          <p:nvPicPr>
            <p:cNvPr id="62" name="图片32"/>
            <p:cNvPicPr>
              <a:picLocks noChangeAspect="1"/>
            </p:cNvPicPr>
            <p:nvPr/>
          </p:nvPicPr>
          <p:blipFill>
            <a:blip r:embed="rId6"/>
            <a:srcRect l="15231" r="13907"/>
            <a:stretch>
              <a:fillRect/>
            </a:stretch>
          </p:blipFill>
          <p:spPr>
            <a:xfrm>
              <a:off x="0" y="0"/>
              <a:ext cx="614315" cy="2217588"/>
            </a:xfrm>
            <a:prstGeom prst="rect">
              <a:avLst/>
            </a:prstGeom>
          </p:spPr>
        </p:pic>
        <p:sp>
          <p:nvSpPr>
            <p:cNvPr id="63" name="形状21"/>
            <p:cNvSpPr txBox="1"/>
            <p:nvPr/>
          </p:nvSpPr>
          <p:spPr>
            <a:xfrm>
              <a:off x="109744" y="858301"/>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64" name="形状2"/>
          <p:cNvSpPr txBox="1"/>
          <p:nvPr/>
        </p:nvSpPr>
        <p:spPr>
          <a:xfrm>
            <a:off x="9654665" y="4213386"/>
            <a:ext cx="661079" cy="12700"/>
          </a:xfrm>
          <a:prstGeom prst="line">
            <a:avLst/>
          </a:prstGeom>
          <a:solidFill>
            <a:srgbClr val="FFFFFF">
              <a:alpha val="0"/>
            </a:srgbClr>
          </a:solidFill>
          <a:ln w="12700">
            <a:solidFill>
              <a:srgbClr val="000000">
                <a:alpha val="100000"/>
              </a:srgbClr>
            </a:solidFill>
            <a:prstDash val="solid"/>
          </a:ln>
        </p:spPr>
        <p:txBody>
          <a:bodyPr anchor="ctr"/>
          <a:lstStyle/>
          <a:p>
            <a:pPr marL="0" algn="ctr"/>
            <a:endParaRPr/>
          </a:p>
        </p:txBody>
      </p:sp>
      <p:pic>
        <p:nvPicPr>
          <p:cNvPr id="65" name="图片5"/>
          <p:cNvPicPr>
            <a:picLocks noChangeAspect="1"/>
          </p:cNvPicPr>
          <p:nvPr/>
        </p:nvPicPr>
        <p:blipFill>
          <a:blip r:embed="rId7"/>
          <a:stretch>
            <a:fillRect/>
          </a:stretch>
        </p:blipFill>
        <p:spPr>
          <a:xfrm>
            <a:off x="9813714" y="4772299"/>
            <a:ext cx="384081" cy="597460"/>
          </a:xfrm>
          <a:prstGeom prst="rect">
            <a:avLst/>
          </a:prstGeom>
        </p:spPr>
      </p:pic>
      <p:pic>
        <p:nvPicPr>
          <p:cNvPr id="66" name="图片6"/>
          <p:cNvPicPr>
            <a:picLocks noChangeAspect="1"/>
          </p:cNvPicPr>
          <p:nvPr/>
        </p:nvPicPr>
        <p:blipFill>
          <a:blip r:embed="rId7"/>
          <a:stretch>
            <a:fillRect/>
          </a:stretch>
        </p:blipFill>
        <p:spPr>
          <a:xfrm>
            <a:off x="8291522" y="4616948"/>
            <a:ext cx="384081" cy="597460"/>
          </a:xfrm>
          <a:prstGeom prst="rect">
            <a:avLst/>
          </a:prstGeom>
        </p:spPr>
      </p:pic>
      <p:pic>
        <p:nvPicPr>
          <p:cNvPr id="67" name="图片7"/>
          <p:cNvPicPr>
            <a:picLocks noChangeAspect="1"/>
          </p:cNvPicPr>
          <p:nvPr/>
        </p:nvPicPr>
        <p:blipFill>
          <a:blip r:embed="rId7"/>
          <a:stretch>
            <a:fillRect/>
          </a:stretch>
        </p:blipFill>
        <p:spPr>
          <a:xfrm>
            <a:off x="6809042" y="4553407"/>
            <a:ext cx="384081" cy="597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1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linds(horizont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up)">
                                      <p:cBhvr>
                                        <p:cTn id="37" dur="10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5"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linds(horizontal)">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5" grpId="0" animBg="1"/>
      <p:bldP spid="48" grpId="0" animBg="1"/>
      <p:bldP spid="52" grpId="0" animBg="1"/>
      <p:bldP spid="54" grpId="0" animBg="1"/>
      <p:bldP spid="56" grpId="0" animBg="1"/>
      <p:bldP spid="58"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3"/>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4"/>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5"/>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6"/>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7"/>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8"/>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9"/>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0"/>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1"/>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2"/>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3"/>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4"/>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5"/>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6"/>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7"/>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8"/>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9"/>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0"/>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1"/>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2"/>
            <p:cNvPicPr>
              <a:picLocks noChangeAspect="1"/>
            </p:cNvPicPr>
            <p:nvPr/>
          </p:nvPicPr>
          <p:blipFill>
            <a:blip r:embed="rId3"/>
            <a:srcRect r="48275"/>
            <a:stretch>
              <a:fillRect/>
            </a:stretch>
          </p:blipFill>
          <p:spPr>
            <a:xfrm>
              <a:off x="10913925" y="4448182"/>
              <a:ext cx="215742" cy="345037"/>
            </a:xfrm>
            <a:prstGeom prst="rect">
              <a:avLst/>
            </a:prstGeom>
          </p:spPr>
        </p:pic>
      </p:grpSp>
      <p:graphicFrame>
        <p:nvGraphicFramePr>
          <p:cNvPr id="35" name="表格1"/>
          <p:cNvGraphicFramePr>
            <a:graphicFrameLocks noGrp="1"/>
          </p:cNvGraphicFramePr>
          <p:nvPr/>
        </p:nvGraphicFramePr>
        <p:xfrm>
          <a:off x="6102016" y="1781748"/>
          <a:ext cx="4360660" cy="3259864"/>
        </p:xfrm>
        <a:graphic>
          <a:graphicData uri="http://schemas.openxmlformats.org/drawingml/2006/table">
            <a:tbl>
              <a:tblPr firstRow="1" bandRow="1">
                <a:tableStyleId>{5C22544A-7EE6-4342-B048-85BDC9FD1C3A}</a:tableStyleId>
              </a:tblPr>
              <a:tblGrid>
                <a:gridCol w="1794223">
                  <a:extLst>
                    <a:ext uri="{9D8B030D-6E8A-4147-A177-3AD203B41FA5}">
                      <a16:colId xmlns:a16="http://schemas.microsoft.com/office/drawing/2014/main" val="20000"/>
                    </a:ext>
                  </a:extLst>
                </a:gridCol>
                <a:gridCol w="948948">
                  <a:extLst>
                    <a:ext uri="{9D8B030D-6E8A-4147-A177-3AD203B41FA5}">
                      <a16:colId xmlns:a16="http://schemas.microsoft.com/office/drawing/2014/main" val="20001"/>
                    </a:ext>
                  </a:extLst>
                </a:gridCol>
                <a:gridCol w="769620">
                  <a:extLst>
                    <a:ext uri="{9D8B030D-6E8A-4147-A177-3AD203B41FA5}">
                      <a16:colId xmlns:a16="http://schemas.microsoft.com/office/drawing/2014/main" val="20002"/>
                    </a:ext>
                  </a:extLst>
                </a:gridCol>
                <a:gridCol w="847869">
                  <a:extLst>
                    <a:ext uri="{9D8B030D-6E8A-4147-A177-3AD203B41FA5}">
                      <a16:colId xmlns:a16="http://schemas.microsoft.com/office/drawing/2014/main" val="20003"/>
                    </a:ext>
                  </a:extLst>
                </a:gridCol>
              </a:tblGrid>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浸没在液体</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中的深度</a:t>
                      </a:r>
                      <a:r>
                        <a:rPr lang="zh-CN" altLang="en-US" sz="2000" b="0" i="1">
                          <a:solidFill>
                            <a:srgbClr val="000000">
                              <a:alpha val="100000"/>
                            </a:srgbClr>
                          </a:solidFill>
                          <a:latin typeface="Times New Roman" panose="02020603050405020304"/>
                          <a:ea typeface="Times New Roman" panose="02020603050405020304"/>
                        </a:rPr>
                        <a:t>h</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较浅</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较深</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更深</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0"/>
                  </a:ext>
                </a:extLst>
              </a:tr>
              <a:tr h="404098">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重力</a:t>
                      </a:r>
                      <a:r>
                        <a:rPr lang="zh-CN" altLang="en-US" sz="2000" b="0" i="1">
                          <a:solidFill>
                            <a:srgbClr val="000000">
                              <a:alpha val="100000"/>
                            </a:srgbClr>
                          </a:solidFill>
                          <a:latin typeface="Times New Roman" panose="02020603050405020304"/>
                          <a:ea typeface="Times New Roman" panose="02020603050405020304"/>
                        </a:rPr>
                        <a:t>G </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1"/>
                  </a:ext>
                </a:extLst>
              </a:tr>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弹簧测力计</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示数</a:t>
                      </a:r>
                      <a:r>
                        <a:rPr lang="zh-CN" altLang="en-US" sz="2000" b="0" i="1">
                          <a:solidFill>
                            <a:srgbClr val="000000">
                              <a:alpha val="100000"/>
                            </a:srgbClr>
                          </a:solidFill>
                          <a:latin typeface="Times New Roman" panose="02020603050405020304"/>
                          <a:ea typeface="Times New Roman" panose="02020603050405020304"/>
                        </a:rPr>
                        <a:t>F</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1.2</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1.2</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1.2</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2"/>
                  </a:ext>
                </a:extLst>
              </a:tr>
              <a:tr h="550042">
                <a:tc>
                  <a:txBody>
                    <a:bodyPr/>
                    <a:lstStyle/>
                    <a:p>
                      <a:pPr marL="0" algn="ctr">
                        <a:lnSpc>
                          <a:spcPts val="3200"/>
                        </a:lnSpc>
                      </a:pPr>
                      <a:r>
                        <a:rPr lang="zh-CN" altLang="en-US" sz="2000" b="1" i="0">
                          <a:solidFill>
                            <a:srgbClr val="FF0000">
                              <a:alpha val="100000"/>
                            </a:srgbClr>
                          </a:solidFill>
                          <a:latin typeface="宋体" panose="02010600030101010101" pitchFamily="2" charset="-122"/>
                          <a:ea typeface="宋体" panose="02010600030101010101" pitchFamily="2" charset="-122"/>
                        </a:rPr>
                        <a:t>浮力</a:t>
                      </a: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宋体" panose="02010600030101010101" pitchFamily="2" charset="-122"/>
                          <a:ea typeface="宋体" panose="02010600030101010101" pitchFamily="2" charset="-122"/>
                        </a:rPr>
                        <a:t>浮</a:t>
                      </a:r>
                      <a:r>
                        <a:rPr lang="zh-CN" altLang="en-US" sz="2000" b="1" i="0">
                          <a:solidFill>
                            <a:srgbClr val="FF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DAE3F3">
                        <a:alpha val="100000"/>
                      </a:srgbClr>
                    </a:solidFill>
                  </a:tcPr>
                </a:tc>
                <a:tc>
                  <a:txBody>
                    <a:bodyPr/>
                    <a:lstStyle/>
                    <a:p>
                      <a:pPr marL="0" algn="l"/>
                      <a:endParaRP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DAE3F3">
                        <a:alpha val="100000"/>
                      </a:srgbClr>
                    </a:solidFill>
                  </a:tcPr>
                </a:tc>
                <a:tc>
                  <a:txBody>
                    <a:bodyPr/>
                    <a:lstStyle/>
                    <a:p>
                      <a:pPr marL="0" algn="ctr">
                        <a:lnSpc>
                          <a:spcPts val="2400"/>
                        </a:lnSpc>
                      </a:pPr>
                      <a:r>
                        <a:rPr lang="zh-CN" altLang="en-US" sz="2000" b="1" i="0">
                          <a:solidFill>
                            <a:srgbClr val="00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DAE3F3">
                        <a:alpha val="100000"/>
                      </a:srgbClr>
                    </a:solidFill>
                  </a:tcPr>
                </a:tc>
                <a:tc>
                  <a:txBody>
                    <a:bodyPr/>
                    <a:lstStyle/>
                    <a:p>
                      <a:pPr marL="0" algn="ctr">
                        <a:lnSpc>
                          <a:spcPts val="2400"/>
                        </a:lnSpc>
                      </a:pPr>
                      <a:r>
                        <a:rPr lang="zh-CN" altLang="en-US" sz="2000" b="1" i="0">
                          <a:solidFill>
                            <a:srgbClr val="00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DAE3F3">
                        <a:alpha val="100000"/>
                      </a:srgbClr>
                    </a:solidFill>
                  </a:tcPr>
                </a:tc>
                <a:extLst>
                  <a:ext uri="{0D108BD9-81ED-4DB2-BD59-A6C34878D82A}">
                    <a16:rowId xmlns:a16="http://schemas.microsoft.com/office/drawing/2014/main" val="10003"/>
                  </a:ext>
                </a:extLst>
              </a:tr>
            </a:tbl>
          </a:graphicData>
        </a:graphic>
      </p:graphicFrame>
      <p:sp>
        <p:nvSpPr>
          <p:cNvPr id="36" name="文本1"/>
          <p:cNvSpPr txBox="1"/>
          <p:nvPr/>
        </p:nvSpPr>
        <p:spPr>
          <a:xfrm>
            <a:off x="1226820" y="1210310"/>
            <a:ext cx="398843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记录数据，计算浮力</a:t>
            </a:r>
            <a:r>
              <a:rPr lang="zh-CN" altLang="en-US" sz="2800" b="0" i="0">
                <a:solidFill>
                  <a:srgbClr val="000000">
                    <a:alpha val="100000"/>
                  </a:srgbClr>
                </a:solidFill>
                <a:latin typeface="Times New Roman" panose="02020603050405020304"/>
                <a:ea typeface="Times New Roman" panose="02020603050405020304"/>
              </a:rPr>
              <a:t>:</a:t>
            </a:r>
          </a:p>
        </p:txBody>
      </p:sp>
      <p:sp>
        <p:nvSpPr>
          <p:cNvPr id="37" name="文本2"/>
          <p:cNvSpPr txBox="1"/>
          <p:nvPr/>
        </p:nvSpPr>
        <p:spPr>
          <a:xfrm>
            <a:off x="7977685" y="4452746"/>
            <a:ext cx="918633"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0.6</a:t>
            </a:r>
          </a:p>
        </p:txBody>
      </p:sp>
      <p:sp>
        <p:nvSpPr>
          <p:cNvPr id="38" name="文本3"/>
          <p:cNvSpPr txBox="1"/>
          <p:nvPr/>
        </p:nvSpPr>
        <p:spPr>
          <a:xfrm>
            <a:off x="8842144" y="4452746"/>
            <a:ext cx="918633"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0.6</a:t>
            </a:r>
          </a:p>
        </p:txBody>
      </p:sp>
      <p:sp>
        <p:nvSpPr>
          <p:cNvPr id="39" name="文本4"/>
          <p:cNvSpPr txBox="1"/>
          <p:nvPr/>
        </p:nvSpPr>
        <p:spPr>
          <a:xfrm>
            <a:off x="9706603" y="4452746"/>
            <a:ext cx="918633"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0.6</a:t>
            </a:r>
          </a:p>
        </p:txBody>
      </p:sp>
      <p:grpSp>
        <p:nvGrpSpPr>
          <p:cNvPr id="40" name="组合2"/>
          <p:cNvGrpSpPr/>
          <p:nvPr/>
        </p:nvGrpSpPr>
        <p:grpSpPr>
          <a:xfrm>
            <a:off x="1769110" y="4861616"/>
            <a:ext cx="8372475" cy="1047638"/>
            <a:chOff x="0" y="0"/>
            <a:chExt cx="8372475" cy="1047638"/>
          </a:xfrm>
        </p:grpSpPr>
        <p:sp>
          <p:nvSpPr>
            <p:cNvPr id="41" name="形状12"/>
            <p:cNvSpPr txBox="1"/>
            <p:nvPr/>
          </p:nvSpPr>
          <p:spPr>
            <a:xfrm>
              <a:off x="3810" y="262834"/>
              <a:ext cx="8368665" cy="621030"/>
            </a:xfrm>
            <a:prstGeom prst="rect">
              <a:avLst/>
            </a:prstGeom>
            <a:solidFill>
              <a:srgbClr val="FBE5D6">
                <a:alpha val="100000"/>
              </a:srgbClr>
            </a:solidFill>
            <a:ln w="9525">
              <a:solidFill>
                <a:srgbClr val="FFFFFF">
                  <a:alpha val="0"/>
                </a:srgbClr>
              </a:solidFill>
            </a:ln>
          </p:spPr>
          <p:txBody>
            <a:bodyPr anchor="ctr"/>
            <a:lstStyle/>
            <a:p>
              <a:pPr marL="0" algn="ctr"/>
              <a:endParaRPr/>
            </a:p>
          </p:txBody>
        </p:sp>
        <p:sp>
          <p:nvSpPr>
            <p:cNvPr id="42" name="文本5"/>
            <p:cNvSpPr txBox="1"/>
            <p:nvPr/>
          </p:nvSpPr>
          <p:spPr>
            <a:xfrm>
              <a:off x="0" y="0"/>
              <a:ext cx="8368665" cy="1047638"/>
            </a:xfrm>
            <a:prstGeom prst="rect">
              <a:avLst/>
            </a:prstGeom>
            <a:noFill/>
          </p:spPr>
          <p:txBody>
            <a:bodyPr anchor="ctr"/>
            <a:lstStyle/>
            <a:p>
              <a:pPr marL="0" algn="l">
                <a:lnSpc>
                  <a:spcPts val="3300"/>
                </a:lnSpc>
              </a:pPr>
              <a:r>
                <a:rPr lang="zh-CN" altLang="en-US" sz="2800" b="0" i="0">
                  <a:solidFill>
                    <a:srgbClr val="000000">
                      <a:alpha val="100000"/>
                    </a:srgbClr>
                  </a:solidFill>
                  <a:latin typeface="黑体" panose="02010600030101010101" charset="-122"/>
                  <a:ea typeface="黑体" panose="02010600030101010101" charset="-122"/>
                </a:rPr>
                <a:t>  结论：浮力的大小跟物体浸没液体中的</a:t>
              </a:r>
              <a:r>
                <a:rPr lang="zh-CN" altLang="en-US" sz="2800" b="0" i="0">
                  <a:solidFill>
                    <a:srgbClr val="FF0000">
                      <a:alpha val="100000"/>
                    </a:srgbClr>
                  </a:solidFill>
                  <a:latin typeface="黑体" panose="02010600030101010101" charset="-122"/>
                  <a:ea typeface="黑体" panose="02010600030101010101" charset="-122"/>
                </a:rPr>
                <a:t>深度无关</a:t>
              </a:r>
              <a:r>
                <a:rPr lang="zh-CN" altLang="en-US" sz="2800" b="0" i="0">
                  <a:solidFill>
                    <a:srgbClr val="000000">
                      <a:alpha val="100000"/>
                    </a:srgbClr>
                  </a:solidFill>
                  <a:latin typeface="黑体" panose="02010600030101010101" charset="-122"/>
                  <a:ea typeface="黑体" panose="02010600030101010101" charset="-122"/>
                </a:rPr>
                <a:t>。</a:t>
              </a:r>
            </a:p>
          </p:txBody>
        </p:sp>
      </p:grpSp>
      <p:pic>
        <p:nvPicPr>
          <p:cNvPr id="43" name="图片2"/>
          <p:cNvPicPr>
            <a:picLocks noChangeAspect="1"/>
          </p:cNvPicPr>
          <p:nvPr/>
        </p:nvPicPr>
        <p:blipFill>
          <a:blip r:embed="rId4"/>
          <a:stretch>
            <a:fillRect/>
          </a:stretch>
        </p:blipFill>
        <p:spPr>
          <a:xfrm>
            <a:off x="1230944" y="1927946"/>
            <a:ext cx="4570820" cy="27516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ppt_x</p:attrName>
                                        </p:attrNameLst>
                                      </p:cBhvr>
                                      <p:tavLst>
                                        <p:tav tm="0">
                                          <p:val>
                                            <p:strVal val="#ppt_x"/>
                                          </p:val>
                                        </p:tav>
                                        <p:tav tm="100000">
                                          <p:val>
                                            <p:strVal val="#ppt_x"/>
                                          </p:val>
                                        </p:tav>
                                      </p:tavLst>
                                    </p:anim>
                                    <p:anim calcmode="lin" valueType="num">
                                      <p:cBhvr>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ppt_x</p:attrName>
                                        </p:attrNameLst>
                                      </p:cBhvr>
                                      <p:tavLst>
                                        <p:tav tm="0">
                                          <p:val>
                                            <p:strVal val="#ppt_x"/>
                                          </p:val>
                                        </p:tav>
                                        <p:tav tm="100000">
                                          <p:val>
                                            <p:strVal val="#ppt_x"/>
                                          </p:val>
                                        </p:tav>
                                      </p:tavLst>
                                    </p:anim>
                                    <p:anim calcmode="lin" valueType="num">
                                      <p:cBhvr>
                                        <p:cTn id="2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4"/>
          <a:stretch>
            <a:fillRect/>
          </a:stretch>
        </p:blipFill>
        <p:spPr>
          <a:xfrm>
            <a:off x="0" y="3428"/>
            <a:ext cx="12192000" cy="6854572"/>
          </a:xfrm>
          <a:prstGeom prst="rect">
            <a:avLst/>
          </a:prstGeom>
        </p:spPr>
      </p:pic>
      <p:sp>
        <p:nvSpPr>
          <p:cNvPr id="3"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 name="图片2"/>
          <p:cNvPicPr>
            <a:picLocks noChangeAspect="1"/>
          </p:cNvPicPr>
          <p:nvPr/>
        </p:nvPicPr>
        <p:blipFill>
          <a:blip r:embed="rId5"/>
          <a:srcRect l="83" b="10587"/>
          <a:stretch>
            <a:fillRect/>
          </a:stretch>
        </p:blipFill>
        <p:spPr>
          <a:xfrm>
            <a:off x="814705" y="655320"/>
            <a:ext cx="10305415" cy="5978525"/>
          </a:xfrm>
          <a:prstGeom prst="rect">
            <a:avLst/>
          </a:prstGeom>
        </p:spPr>
      </p:pic>
      <p:sp>
        <p:nvSpPr>
          <p:cNvPr id="5" name="形状2"/>
          <p:cNvSpPr txBox="1"/>
          <p:nvPr/>
        </p:nvSpPr>
        <p:spPr>
          <a:xfrm>
            <a:off x="1996440" y="1598295"/>
            <a:ext cx="7824470" cy="699770"/>
          </a:xfrm>
          <a:prstGeom prst="roundRect">
            <a:avLst>
              <a:gd name="adj" fmla="val 16667"/>
            </a:avLst>
          </a:prstGeom>
          <a:solidFill>
            <a:srgbClr val="FFFFFF">
              <a:alpha val="100000"/>
            </a:srgbClr>
          </a:solidFill>
          <a:ln w="12700">
            <a:solidFill>
              <a:srgbClr val="70AD47">
                <a:alpha val="100000"/>
              </a:srgbClr>
            </a:solidFill>
            <a:prstDash val="sysDash"/>
            <a:headEnd type="none" w="med" len="med"/>
            <a:tailEnd type="none" w="med" len="med"/>
          </a:ln>
        </p:spPr>
        <p:txBody>
          <a:bodyPr anchor="ctr"/>
          <a:lstStyle/>
          <a:p>
            <a:pPr marL="0" algn="ctr"/>
            <a:endParaRPr/>
          </a:p>
        </p:txBody>
      </p:sp>
      <p:sp>
        <p:nvSpPr>
          <p:cNvPr id="6" name="文本1"/>
          <p:cNvSpPr txBox="1"/>
          <p:nvPr/>
        </p:nvSpPr>
        <p:spPr>
          <a:xfrm>
            <a:off x="2778760" y="1694815"/>
            <a:ext cx="6423025" cy="925195"/>
          </a:xfrm>
          <a:prstGeom prst="rect">
            <a:avLst/>
          </a:prstGeom>
          <a:noFill/>
        </p:spPr>
        <p:txBody>
          <a:bodyPr anchor="t"/>
          <a:lstStyle/>
          <a:p>
            <a:pPr marL="0" algn="ctr">
              <a:lnSpc>
                <a:spcPts val="2800"/>
              </a:lnSpc>
            </a:pPr>
            <a:r>
              <a:rPr lang="zh-CN" altLang="en-US" sz="2400" b="0" i="0">
                <a:solidFill>
                  <a:srgbClr val="000000">
                    <a:alpha val="100000"/>
                  </a:srgbClr>
                </a:solidFill>
                <a:latin typeface="微软雅黑" panose="020B0503020204020204" charset="-122"/>
                <a:ea typeface="微软雅黑" panose="020B0503020204020204" charset="-122"/>
              </a:rPr>
              <a:t>演示实验</a:t>
            </a:r>
            <a:r>
              <a:rPr lang="zh-CN" altLang="en-US" sz="2400" b="0" i="0">
                <a:solidFill>
                  <a:srgbClr val="000000">
                    <a:alpha val="100000"/>
                  </a:srgbClr>
                </a:solidFill>
                <a:latin typeface="Times New Roman" panose="02020603050405020304"/>
                <a:ea typeface="Times New Roman" panose="02020603050405020304"/>
              </a:rPr>
              <a:t>——</a:t>
            </a:r>
            <a:r>
              <a:rPr lang="zh-CN" altLang="en-US" sz="2400" b="0" i="0">
                <a:solidFill>
                  <a:srgbClr val="000000">
                    <a:alpha val="100000"/>
                  </a:srgbClr>
                </a:solidFill>
                <a:latin typeface="微软雅黑" panose="020B0503020204020204" charset="-122"/>
                <a:ea typeface="微软雅黑" panose="020B0503020204020204" charset="-122"/>
              </a:rPr>
              <a:t>《探究浮力的大小与深度的关系》</a:t>
            </a:r>
          </a:p>
        </p:txBody>
      </p:sp>
      <p:pic>
        <p:nvPicPr>
          <p:cNvPr id="7"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7310" y="2482215"/>
            <a:ext cx="6337300" cy="3564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video>
              <p:cMediaNode vol="0" mute="1">
                <p:cTn id="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5"/>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6"/>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7"/>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8"/>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9"/>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10"/>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11"/>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2"/>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3"/>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4"/>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5"/>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6"/>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7"/>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8"/>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9"/>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20"/>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21"/>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2"/>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3"/>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4"/>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4"/>
          <a:stretch>
            <a:fillRect/>
          </a:stretch>
        </p:blipFill>
        <p:spPr>
          <a:xfrm>
            <a:off x="9807456" y="2118628"/>
            <a:ext cx="1121761" cy="3316511"/>
          </a:xfrm>
          <a:prstGeom prst="rect">
            <a:avLst/>
          </a:prstGeom>
        </p:spPr>
      </p:pic>
      <p:pic>
        <p:nvPicPr>
          <p:cNvPr id="36" name="图片3"/>
          <p:cNvPicPr>
            <a:picLocks noChangeAspect="1"/>
          </p:cNvPicPr>
          <p:nvPr/>
        </p:nvPicPr>
        <p:blipFill>
          <a:blip r:embed="rId5"/>
          <a:stretch>
            <a:fillRect/>
          </a:stretch>
        </p:blipFill>
        <p:spPr>
          <a:xfrm>
            <a:off x="8353102" y="2075952"/>
            <a:ext cx="1127858" cy="3359187"/>
          </a:xfrm>
          <a:prstGeom prst="rect">
            <a:avLst/>
          </a:prstGeom>
        </p:spPr>
      </p:pic>
      <p:pic>
        <p:nvPicPr>
          <p:cNvPr id="37" name="图片4"/>
          <p:cNvPicPr>
            <a:picLocks noChangeAspect="1"/>
          </p:cNvPicPr>
          <p:nvPr/>
        </p:nvPicPr>
        <p:blipFill>
          <a:blip r:embed="rId6"/>
          <a:stretch>
            <a:fillRect/>
          </a:stretch>
        </p:blipFill>
        <p:spPr>
          <a:xfrm>
            <a:off x="6843268" y="1949922"/>
            <a:ext cx="1127858" cy="3529890"/>
          </a:xfrm>
          <a:prstGeom prst="rect">
            <a:avLst/>
          </a:prstGeom>
        </p:spPr>
      </p:pic>
      <p:grpSp>
        <p:nvGrpSpPr>
          <p:cNvPr id="38" name="组合2"/>
          <p:cNvGrpSpPr/>
          <p:nvPr/>
        </p:nvGrpSpPr>
        <p:grpSpPr>
          <a:xfrm>
            <a:off x="5684236" y="2122617"/>
            <a:ext cx="919490" cy="2915047"/>
            <a:chOff x="0" y="0"/>
            <a:chExt cx="919490" cy="2915047"/>
          </a:xfrm>
        </p:grpSpPr>
        <p:pic>
          <p:nvPicPr>
            <p:cNvPr id="39" name="图片25"/>
            <p:cNvPicPr>
              <a:picLocks noChangeAspect="1"/>
            </p:cNvPicPr>
            <p:nvPr/>
          </p:nvPicPr>
          <p:blipFill>
            <a:blip r:embed="rId7"/>
            <a:srcRect b="18480"/>
            <a:stretch>
              <a:fillRect/>
            </a:stretch>
          </p:blipFill>
          <p:spPr>
            <a:xfrm>
              <a:off x="0" y="0"/>
              <a:ext cx="919490" cy="2201209"/>
            </a:xfrm>
            <a:prstGeom prst="rect">
              <a:avLst/>
            </a:prstGeom>
          </p:spPr>
        </p:pic>
        <p:sp>
          <p:nvSpPr>
            <p:cNvPr id="40" name="形状13"/>
            <p:cNvSpPr txBox="1"/>
            <p:nvPr/>
          </p:nvSpPr>
          <p:spPr>
            <a:xfrm>
              <a:off x="250297" y="2085102"/>
              <a:ext cx="371698" cy="82994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41" name="文本11"/>
            <p:cNvSpPr txBox="1"/>
            <p:nvPr/>
          </p:nvSpPr>
          <p:spPr>
            <a:xfrm>
              <a:off x="246487" y="1987952"/>
              <a:ext cx="371698" cy="925186"/>
            </a:xfrm>
            <a:prstGeom prst="rect">
              <a:avLst/>
            </a:prstGeom>
            <a:noFill/>
          </p:spPr>
          <p:txBody>
            <a:bodyPr anchor="ctr"/>
            <a:lstStyle/>
            <a:p>
              <a:pPr marL="0" algn="l"/>
              <a:endParaRPr lang="zh-CN" altLang="en-US" sz="2400" b="0" i="0">
                <a:solidFill>
                  <a:srgbClr val="000000">
                    <a:alpha val="100000"/>
                  </a:srgbClr>
                </a:solidFill>
                <a:latin typeface="Times New Roman" panose="02020603050405020304"/>
                <a:ea typeface="Times New Roman" panose="02020603050405020304"/>
              </a:endParaRPr>
            </a:p>
            <a:p>
              <a:pPr marL="0" algn="l"/>
              <a:endParaRPr lang="zh-CN" altLang="en-US" sz="2400" b="0" i="0">
                <a:solidFill>
                  <a:srgbClr val="000000">
                    <a:alpha val="100000"/>
                  </a:srgbClr>
                </a:solidFill>
                <a:latin typeface="Times New Roman" panose="02020603050405020304"/>
                <a:ea typeface="Times New Roman" panose="02020603050405020304"/>
              </a:endParaRPr>
            </a:p>
          </p:txBody>
        </p:sp>
        <p:sp>
          <p:nvSpPr>
            <p:cNvPr id="42" name="形状12"/>
            <p:cNvSpPr txBox="1"/>
            <p:nvPr/>
          </p:nvSpPr>
          <p:spPr>
            <a:xfrm>
              <a:off x="260221" y="1018396"/>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43" name="文本1"/>
          <p:cNvSpPr txBox="1"/>
          <p:nvPr/>
        </p:nvSpPr>
        <p:spPr>
          <a:xfrm>
            <a:off x="1093470" y="1200150"/>
            <a:ext cx="8303895" cy="712470"/>
          </a:xfrm>
          <a:prstGeom prst="rect">
            <a:avLst/>
          </a:prstGeom>
          <a:noFill/>
        </p:spPr>
        <p:txBody>
          <a:bodyPr anchor="t"/>
          <a:lstStyle/>
          <a:p>
            <a:pPr marL="0" algn="l">
              <a:lnSpc>
                <a:spcPts val="3300"/>
              </a:lnSpc>
            </a:pPr>
            <a:r>
              <a:rPr lang="zh-CN" altLang="en-US" sz="2800" b="1" i="0">
                <a:solidFill>
                  <a:srgbClr val="000000">
                    <a:alpha val="100000"/>
                  </a:srgbClr>
                </a:solidFill>
                <a:latin typeface="宋体" panose="02010600030101010101" pitchFamily="2" charset="-122"/>
                <a:ea typeface="宋体" panose="02010600030101010101" pitchFamily="2" charset="-122"/>
              </a:rPr>
              <a:t>④探究浮力大小与物体</a:t>
            </a:r>
            <a:r>
              <a:rPr lang="zh-CN" altLang="en-US" sz="2800" b="1" i="0">
                <a:solidFill>
                  <a:srgbClr val="C00000">
                    <a:alpha val="100000"/>
                  </a:srgbClr>
                </a:solidFill>
                <a:latin typeface="宋体" panose="02010600030101010101" pitchFamily="2" charset="-122"/>
                <a:ea typeface="宋体" panose="02010600030101010101" pitchFamily="2" charset="-122"/>
              </a:rPr>
              <a:t>浸在液体中的体积</a:t>
            </a:r>
            <a:r>
              <a:rPr lang="zh-CN" altLang="en-US" sz="2800" b="1" i="0">
                <a:solidFill>
                  <a:srgbClr val="000000">
                    <a:alpha val="100000"/>
                  </a:srgbClr>
                </a:solidFill>
                <a:latin typeface="宋体" panose="02010600030101010101" pitchFamily="2" charset="-122"/>
                <a:ea typeface="宋体" panose="02010600030101010101" pitchFamily="2" charset="-122"/>
              </a:rPr>
              <a:t>的关系</a:t>
            </a:r>
          </a:p>
        </p:txBody>
      </p:sp>
      <p:sp>
        <p:nvSpPr>
          <p:cNvPr id="44" name="文本2"/>
          <p:cNvSpPr txBox="1"/>
          <p:nvPr/>
        </p:nvSpPr>
        <p:spPr>
          <a:xfrm>
            <a:off x="6678930" y="5360035"/>
            <a:ext cx="1656715" cy="589280"/>
          </a:xfrm>
          <a:prstGeom prst="rect">
            <a:avLst/>
          </a:prstGeom>
          <a:noFill/>
        </p:spPr>
        <p:txBody>
          <a:bodyPr anchor="t"/>
          <a:lstStyle/>
          <a:p>
            <a:pPr marL="0" algn="ctr">
              <a:lnSpc>
                <a:spcPts val="2400"/>
              </a:lnSpc>
            </a:pPr>
            <a:r>
              <a:rPr lang="zh-CN" altLang="en-US" sz="2000" b="0" i="0">
                <a:solidFill>
                  <a:srgbClr val="000000">
                    <a:alpha val="100000"/>
                  </a:srgbClr>
                </a:solidFill>
                <a:latin typeface="楷体" panose="02010609060101010101" charset="-122"/>
                <a:ea typeface="楷体" panose="02010609060101010101" charset="-122"/>
              </a:rPr>
              <a:t>部分浸入</a:t>
            </a:r>
          </a:p>
        </p:txBody>
      </p:sp>
      <p:sp>
        <p:nvSpPr>
          <p:cNvPr id="45" name="文本3"/>
          <p:cNvSpPr txBox="1"/>
          <p:nvPr/>
        </p:nvSpPr>
        <p:spPr>
          <a:xfrm>
            <a:off x="8067675" y="5360035"/>
            <a:ext cx="1797685" cy="589280"/>
          </a:xfrm>
          <a:prstGeom prst="rect">
            <a:avLst/>
          </a:prstGeom>
          <a:noFill/>
        </p:spPr>
        <p:txBody>
          <a:bodyPr anchor="t"/>
          <a:lstStyle/>
          <a:p>
            <a:pPr marL="0" algn="ctr">
              <a:lnSpc>
                <a:spcPts val="2400"/>
              </a:lnSpc>
            </a:pPr>
            <a:r>
              <a:rPr lang="zh-CN" altLang="en-US" sz="2000" b="0" i="0">
                <a:solidFill>
                  <a:srgbClr val="000000">
                    <a:alpha val="100000"/>
                  </a:srgbClr>
                </a:solidFill>
                <a:latin typeface="楷体" panose="02010609060101010101" charset="-122"/>
                <a:ea typeface="楷体" panose="02010609060101010101" charset="-122"/>
              </a:rPr>
              <a:t>大部分浸入</a:t>
            </a:r>
          </a:p>
        </p:txBody>
      </p:sp>
      <p:sp>
        <p:nvSpPr>
          <p:cNvPr id="46" name="文本4"/>
          <p:cNvSpPr txBox="1"/>
          <p:nvPr/>
        </p:nvSpPr>
        <p:spPr>
          <a:xfrm>
            <a:off x="9756400" y="5360249"/>
            <a:ext cx="1526118" cy="589280"/>
          </a:xfrm>
          <a:prstGeom prst="rect">
            <a:avLst/>
          </a:prstGeom>
          <a:noFill/>
        </p:spPr>
        <p:txBody>
          <a:bodyPr anchor="t"/>
          <a:lstStyle/>
          <a:p>
            <a:pPr marL="0" algn="ctr">
              <a:lnSpc>
                <a:spcPts val="2400"/>
              </a:lnSpc>
            </a:pPr>
            <a:r>
              <a:rPr lang="zh-CN" altLang="en-US" sz="2000" b="0" i="0">
                <a:solidFill>
                  <a:srgbClr val="000000">
                    <a:alpha val="100000"/>
                  </a:srgbClr>
                </a:solidFill>
                <a:latin typeface="楷体" panose="02010609060101010101" charset="-122"/>
                <a:ea typeface="楷体" panose="02010609060101010101" charset="-122"/>
              </a:rPr>
              <a:t> 完全浸入</a:t>
            </a:r>
          </a:p>
        </p:txBody>
      </p:sp>
      <p:sp>
        <p:nvSpPr>
          <p:cNvPr id="47" name="文本5"/>
          <p:cNvSpPr txBox="1"/>
          <p:nvPr/>
        </p:nvSpPr>
        <p:spPr>
          <a:xfrm>
            <a:off x="5297170" y="5360035"/>
            <a:ext cx="1607185" cy="589280"/>
          </a:xfrm>
          <a:prstGeom prst="rect">
            <a:avLst/>
          </a:prstGeom>
          <a:noFill/>
        </p:spPr>
        <p:txBody>
          <a:bodyPr anchor="t"/>
          <a:lstStyle/>
          <a:p>
            <a:pPr marL="0" algn="ctr">
              <a:lnSpc>
                <a:spcPts val="2400"/>
              </a:lnSpc>
            </a:pPr>
            <a:r>
              <a:rPr lang="zh-CN" altLang="en-US" sz="2000" b="0" i="0">
                <a:solidFill>
                  <a:srgbClr val="000000">
                    <a:alpha val="100000"/>
                  </a:srgbClr>
                </a:solidFill>
                <a:latin typeface="楷体" panose="02010609060101010101" charset="-122"/>
                <a:ea typeface="楷体" panose="02010609060101010101" charset="-122"/>
              </a:rPr>
              <a:t>在空气中</a:t>
            </a:r>
          </a:p>
        </p:txBody>
      </p:sp>
      <p:sp>
        <p:nvSpPr>
          <p:cNvPr id="48" name="文本6"/>
          <p:cNvSpPr txBox="1"/>
          <p:nvPr/>
        </p:nvSpPr>
        <p:spPr>
          <a:xfrm>
            <a:off x="1047749" y="2108834"/>
            <a:ext cx="4268470" cy="3512185"/>
          </a:xfrm>
          <a:prstGeom prst="rect">
            <a:avLst/>
          </a:prstGeom>
          <a:noFill/>
        </p:spPr>
        <p:txBody>
          <a:bodyPr anchor="t"/>
          <a:lstStyle/>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用弹簧测力计提着柱状物体缓慢浸入水中，逐渐增大浸在水中的体积，读取弹簧测力计的示数并记录。</a:t>
            </a:r>
          </a:p>
        </p:txBody>
      </p:sp>
      <p:sp>
        <p:nvSpPr>
          <p:cNvPr id="49" name="文本7"/>
          <p:cNvSpPr txBox="1"/>
          <p:nvPr/>
        </p:nvSpPr>
        <p:spPr>
          <a:xfrm>
            <a:off x="6337300" y="2941320"/>
            <a:ext cx="114998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1.8N</a:t>
            </a:r>
          </a:p>
        </p:txBody>
      </p:sp>
      <p:sp>
        <p:nvSpPr>
          <p:cNvPr id="50" name="文本8"/>
          <p:cNvSpPr txBox="1"/>
          <p:nvPr/>
        </p:nvSpPr>
        <p:spPr>
          <a:xfrm>
            <a:off x="9044305" y="2776855"/>
            <a:ext cx="111061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1.4N</a:t>
            </a:r>
          </a:p>
        </p:txBody>
      </p:sp>
      <p:sp>
        <p:nvSpPr>
          <p:cNvPr id="51" name="文本9"/>
          <p:cNvSpPr txBox="1"/>
          <p:nvPr/>
        </p:nvSpPr>
        <p:spPr>
          <a:xfrm>
            <a:off x="10530205" y="2776855"/>
            <a:ext cx="103187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1.1N</a:t>
            </a:r>
          </a:p>
        </p:txBody>
      </p:sp>
      <p:sp>
        <p:nvSpPr>
          <p:cNvPr id="52" name="文本10"/>
          <p:cNvSpPr txBox="1"/>
          <p:nvPr/>
        </p:nvSpPr>
        <p:spPr>
          <a:xfrm>
            <a:off x="7618730" y="2699385"/>
            <a:ext cx="1082040"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1.6N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1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4" grpId="0" animBg="1"/>
      <p:bldP spid="45" grpId="0" animBg="1"/>
      <p:bldP spid="46"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3" name="组合1"/>
          <p:cNvGrpSpPr/>
          <p:nvPr/>
        </p:nvGrpSpPr>
        <p:grpSpPr>
          <a:xfrm>
            <a:off x="0" y="0"/>
            <a:ext cx="11483497" cy="6494811"/>
            <a:chOff x="0" y="0"/>
            <a:chExt cx="11483497" cy="6494811"/>
          </a:xfrm>
        </p:grpSpPr>
        <p:sp>
          <p:nvSpPr>
            <p:cNvPr id="4" name="形状1"/>
            <p:cNvSpPr txBox="1"/>
            <p:nvPr/>
          </p:nvSpPr>
          <p:spPr>
            <a:xfrm>
              <a:off x="543130" y="35941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2"/>
            <a:srcRect b="50769"/>
            <a:stretch>
              <a:fillRect/>
            </a:stretch>
          </p:blipFill>
          <p:spPr>
            <a:xfrm>
              <a:off x="601" y="0"/>
              <a:ext cx="416461" cy="172519"/>
            </a:xfrm>
            <a:prstGeom prst="rect">
              <a:avLst/>
            </a:prstGeom>
          </p:spPr>
        </p:pic>
        <p:pic>
          <p:nvPicPr>
            <p:cNvPr id="7" name="图片3"/>
            <p:cNvPicPr>
              <a:picLocks noChangeAspect="1"/>
            </p:cNvPicPr>
            <p:nvPr/>
          </p:nvPicPr>
          <p:blipFill>
            <a:blip r:embed="rId2"/>
            <a:srcRect r="48275"/>
            <a:stretch>
              <a:fillRect/>
            </a:stretch>
          </p:blipFill>
          <p:spPr>
            <a:xfrm>
              <a:off x="0" y="0"/>
              <a:ext cx="215742" cy="345037"/>
            </a:xfrm>
            <a:prstGeom prst="rect">
              <a:avLst/>
            </a:prstGeom>
          </p:spPr>
        </p:pic>
        <p:sp>
          <p:nvSpPr>
            <p:cNvPr id="8" name="形状3"/>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4"/>
            <p:cNvPicPr>
              <a:picLocks noChangeAspect="1"/>
            </p:cNvPicPr>
            <p:nvPr/>
          </p:nvPicPr>
          <p:blipFill>
            <a:blip r:embed="rId2"/>
            <a:srcRect b="50769"/>
            <a:stretch>
              <a:fillRect/>
            </a:stretch>
          </p:blipFill>
          <p:spPr>
            <a:xfrm>
              <a:off x="601" y="0"/>
              <a:ext cx="416461" cy="172519"/>
            </a:xfrm>
            <a:prstGeom prst="rect">
              <a:avLst/>
            </a:prstGeom>
          </p:spPr>
        </p:pic>
        <p:pic>
          <p:nvPicPr>
            <p:cNvPr id="10" name="图片5"/>
            <p:cNvPicPr>
              <a:picLocks noChangeAspect="1"/>
            </p:cNvPicPr>
            <p:nvPr/>
          </p:nvPicPr>
          <p:blipFill>
            <a:blip r:embed="rId2"/>
            <a:srcRect r="48275"/>
            <a:stretch>
              <a:fillRect/>
            </a:stretch>
          </p:blipFill>
          <p:spPr>
            <a:xfrm>
              <a:off x="0" y="0"/>
              <a:ext cx="215742" cy="345037"/>
            </a:xfrm>
            <a:prstGeom prst="rect">
              <a:avLst/>
            </a:prstGeom>
          </p:spPr>
        </p:pic>
        <p:sp>
          <p:nvSpPr>
            <p:cNvPr id="11" name="形状4"/>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6"/>
            <p:cNvPicPr>
              <a:picLocks noChangeAspect="1"/>
            </p:cNvPicPr>
            <p:nvPr/>
          </p:nvPicPr>
          <p:blipFill>
            <a:blip r:embed="rId2"/>
            <a:srcRect b="50769"/>
            <a:stretch>
              <a:fillRect/>
            </a:stretch>
          </p:blipFill>
          <p:spPr>
            <a:xfrm>
              <a:off x="601" y="0"/>
              <a:ext cx="416461" cy="172519"/>
            </a:xfrm>
            <a:prstGeom prst="rect">
              <a:avLst/>
            </a:prstGeom>
          </p:spPr>
        </p:pic>
        <p:pic>
          <p:nvPicPr>
            <p:cNvPr id="13" name="图片7"/>
            <p:cNvPicPr>
              <a:picLocks noChangeAspect="1"/>
            </p:cNvPicPr>
            <p:nvPr/>
          </p:nvPicPr>
          <p:blipFill>
            <a:blip r:embed="rId2"/>
            <a:srcRect r="48275"/>
            <a:stretch>
              <a:fillRect/>
            </a:stretch>
          </p:blipFill>
          <p:spPr>
            <a:xfrm>
              <a:off x="0" y="0"/>
              <a:ext cx="215742" cy="345037"/>
            </a:xfrm>
            <a:prstGeom prst="rect">
              <a:avLst/>
            </a:prstGeom>
          </p:spPr>
        </p:pic>
        <p:sp>
          <p:nvSpPr>
            <p:cNvPr id="14" name="形状5"/>
            <p:cNvSpPr txBox="1"/>
            <p:nvPr/>
          </p:nvSpPr>
          <p:spPr>
            <a:xfrm>
              <a:off x="311294" y="57174"/>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8"/>
            <p:cNvPicPr>
              <a:picLocks noChangeAspect="1"/>
            </p:cNvPicPr>
            <p:nvPr/>
          </p:nvPicPr>
          <p:blipFill>
            <a:blip r:embed="rId2"/>
            <a:srcRect b="50769"/>
            <a:stretch>
              <a:fillRect/>
            </a:stretch>
          </p:blipFill>
          <p:spPr>
            <a:xfrm>
              <a:off x="601" y="0"/>
              <a:ext cx="416461" cy="172186"/>
            </a:xfrm>
            <a:prstGeom prst="rect">
              <a:avLst/>
            </a:prstGeom>
          </p:spPr>
        </p:pic>
        <p:pic>
          <p:nvPicPr>
            <p:cNvPr id="16" name="图片9"/>
            <p:cNvPicPr>
              <a:picLocks noChangeAspect="1"/>
            </p:cNvPicPr>
            <p:nvPr/>
          </p:nvPicPr>
          <p:blipFill>
            <a:blip r:embed="rId2"/>
            <a:srcRect r="48275"/>
            <a:stretch>
              <a:fillRect/>
            </a:stretch>
          </p:blipFill>
          <p:spPr>
            <a:xfrm>
              <a:off x="0" y="0"/>
              <a:ext cx="215742" cy="344371"/>
            </a:xfrm>
            <a:prstGeom prst="rect">
              <a:avLst/>
            </a:prstGeom>
          </p:spPr>
        </p:pic>
        <p:sp>
          <p:nvSpPr>
            <p:cNvPr id="17" name="形状6"/>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0"/>
            <p:cNvPicPr>
              <a:picLocks noChangeAspect="1"/>
            </p:cNvPicPr>
            <p:nvPr/>
          </p:nvPicPr>
          <p:blipFill>
            <a:blip r:embed="rId2"/>
            <a:srcRect b="50769"/>
            <a:stretch>
              <a:fillRect/>
            </a:stretch>
          </p:blipFill>
          <p:spPr>
            <a:xfrm>
              <a:off x="601" y="0"/>
              <a:ext cx="416461" cy="172519"/>
            </a:xfrm>
            <a:prstGeom prst="rect">
              <a:avLst/>
            </a:prstGeom>
          </p:spPr>
        </p:pic>
        <p:pic>
          <p:nvPicPr>
            <p:cNvPr id="19" name="图片11"/>
            <p:cNvPicPr>
              <a:picLocks noChangeAspect="1"/>
            </p:cNvPicPr>
            <p:nvPr/>
          </p:nvPicPr>
          <p:blipFill>
            <a:blip r:embed="rId2"/>
            <a:srcRect r="48275"/>
            <a:stretch>
              <a:fillRect/>
            </a:stretch>
          </p:blipFill>
          <p:spPr>
            <a:xfrm>
              <a:off x="0" y="0"/>
              <a:ext cx="215742" cy="345037"/>
            </a:xfrm>
            <a:prstGeom prst="rect">
              <a:avLst/>
            </a:prstGeom>
          </p:spPr>
        </p:pic>
        <p:sp>
          <p:nvSpPr>
            <p:cNvPr id="20" name="形状7"/>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2"/>
            <p:cNvPicPr>
              <a:picLocks noChangeAspect="1"/>
            </p:cNvPicPr>
            <p:nvPr/>
          </p:nvPicPr>
          <p:blipFill>
            <a:blip r:embed="rId2"/>
            <a:srcRect b="50769"/>
            <a:stretch>
              <a:fillRect/>
            </a:stretch>
          </p:blipFill>
          <p:spPr>
            <a:xfrm>
              <a:off x="601" y="0"/>
              <a:ext cx="416461" cy="172519"/>
            </a:xfrm>
            <a:prstGeom prst="rect">
              <a:avLst/>
            </a:prstGeom>
          </p:spPr>
        </p:pic>
        <p:pic>
          <p:nvPicPr>
            <p:cNvPr id="22" name="图片13"/>
            <p:cNvPicPr>
              <a:picLocks noChangeAspect="1"/>
            </p:cNvPicPr>
            <p:nvPr/>
          </p:nvPicPr>
          <p:blipFill>
            <a:blip r:embed="rId2"/>
            <a:srcRect r="48275"/>
            <a:stretch>
              <a:fillRect/>
            </a:stretch>
          </p:blipFill>
          <p:spPr>
            <a:xfrm>
              <a:off x="0" y="0"/>
              <a:ext cx="215742" cy="345037"/>
            </a:xfrm>
            <a:prstGeom prst="rect">
              <a:avLst/>
            </a:prstGeom>
          </p:spPr>
        </p:pic>
        <p:sp>
          <p:nvSpPr>
            <p:cNvPr id="23" name="形状8"/>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4"/>
            <p:cNvPicPr>
              <a:picLocks noChangeAspect="1"/>
            </p:cNvPicPr>
            <p:nvPr/>
          </p:nvPicPr>
          <p:blipFill>
            <a:blip r:embed="rId2"/>
            <a:srcRect b="50769"/>
            <a:stretch>
              <a:fillRect/>
            </a:stretch>
          </p:blipFill>
          <p:spPr>
            <a:xfrm>
              <a:off x="601" y="0"/>
              <a:ext cx="416461" cy="172519"/>
            </a:xfrm>
            <a:prstGeom prst="rect">
              <a:avLst/>
            </a:prstGeom>
          </p:spPr>
        </p:pic>
        <p:pic>
          <p:nvPicPr>
            <p:cNvPr id="25" name="图片15"/>
            <p:cNvPicPr>
              <a:picLocks noChangeAspect="1"/>
            </p:cNvPicPr>
            <p:nvPr/>
          </p:nvPicPr>
          <p:blipFill>
            <a:blip r:embed="rId2"/>
            <a:srcRect r="48275"/>
            <a:stretch>
              <a:fillRect/>
            </a:stretch>
          </p:blipFill>
          <p:spPr>
            <a:xfrm>
              <a:off x="0" y="0"/>
              <a:ext cx="215742" cy="345037"/>
            </a:xfrm>
            <a:prstGeom prst="rect">
              <a:avLst/>
            </a:prstGeom>
          </p:spPr>
        </p:pic>
        <p:sp>
          <p:nvSpPr>
            <p:cNvPr id="26" name="形状9"/>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6"/>
            <p:cNvPicPr>
              <a:picLocks noChangeAspect="1"/>
            </p:cNvPicPr>
            <p:nvPr/>
          </p:nvPicPr>
          <p:blipFill>
            <a:blip r:embed="rId2"/>
            <a:srcRect b="50769"/>
            <a:stretch>
              <a:fillRect/>
            </a:stretch>
          </p:blipFill>
          <p:spPr>
            <a:xfrm>
              <a:off x="601" y="0"/>
              <a:ext cx="416461" cy="172519"/>
            </a:xfrm>
            <a:prstGeom prst="rect">
              <a:avLst/>
            </a:prstGeom>
          </p:spPr>
        </p:pic>
        <p:pic>
          <p:nvPicPr>
            <p:cNvPr id="28" name="图片17"/>
            <p:cNvPicPr>
              <a:picLocks noChangeAspect="1"/>
            </p:cNvPicPr>
            <p:nvPr/>
          </p:nvPicPr>
          <p:blipFill>
            <a:blip r:embed="rId2"/>
            <a:srcRect r="48275"/>
            <a:stretch>
              <a:fillRect/>
            </a:stretch>
          </p:blipFill>
          <p:spPr>
            <a:xfrm>
              <a:off x="0" y="0"/>
              <a:ext cx="215742" cy="345037"/>
            </a:xfrm>
            <a:prstGeom prst="rect">
              <a:avLst/>
            </a:prstGeom>
          </p:spPr>
        </p:pic>
        <p:sp>
          <p:nvSpPr>
            <p:cNvPr id="29" name="形状10"/>
            <p:cNvSpPr txBox="1"/>
            <p:nvPr/>
          </p:nvSpPr>
          <p:spPr>
            <a:xfrm>
              <a:off x="311294" y="57174"/>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8"/>
            <p:cNvPicPr>
              <a:picLocks noChangeAspect="1"/>
            </p:cNvPicPr>
            <p:nvPr/>
          </p:nvPicPr>
          <p:blipFill>
            <a:blip r:embed="rId2"/>
            <a:srcRect b="50769"/>
            <a:stretch>
              <a:fillRect/>
            </a:stretch>
          </p:blipFill>
          <p:spPr>
            <a:xfrm>
              <a:off x="601" y="0"/>
              <a:ext cx="416461" cy="172186"/>
            </a:xfrm>
            <a:prstGeom prst="rect">
              <a:avLst/>
            </a:prstGeom>
          </p:spPr>
        </p:pic>
        <p:pic>
          <p:nvPicPr>
            <p:cNvPr id="31" name="图片19"/>
            <p:cNvPicPr>
              <a:picLocks noChangeAspect="1"/>
            </p:cNvPicPr>
            <p:nvPr/>
          </p:nvPicPr>
          <p:blipFill>
            <a:blip r:embed="rId2"/>
            <a:srcRect r="48275"/>
            <a:stretch>
              <a:fillRect/>
            </a:stretch>
          </p:blipFill>
          <p:spPr>
            <a:xfrm>
              <a:off x="0" y="0"/>
              <a:ext cx="215742" cy="344371"/>
            </a:xfrm>
            <a:prstGeom prst="rect">
              <a:avLst/>
            </a:prstGeom>
          </p:spPr>
        </p:pic>
        <p:sp>
          <p:nvSpPr>
            <p:cNvPr id="32" name="形状11"/>
            <p:cNvSpPr txBox="1"/>
            <p:nvPr/>
          </p:nvSpPr>
          <p:spPr>
            <a:xfrm>
              <a:off x="311294" y="57284"/>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0"/>
            <p:cNvPicPr>
              <a:picLocks noChangeAspect="1"/>
            </p:cNvPicPr>
            <p:nvPr/>
          </p:nvPicPr>
          <p:blipFill>
            <a:blip r:embed="rId2"/>
            <a:srcRect b="50769"/>
            <a:stretch>
              <a:fillRect/>
            </a:stretch>
          </p:blipFill>
          <p:spPr>
            <a:xfrm>
              <a:off x="601" y="0"/>
              <a:ext cx="416461" cy="172519"/>
            </a:xfrm>
            <a:prstGeom prst="rect">
              <a:avLst/>
            </a:prstGeom>
          </p:spPr>
        </p:pic>
        <p:pic>
          <p:nvPicPr>
            <p:cNvPr id="34" name="图片21"/>
            <p:cNvPicPr>
              <a:picLocks noChangeAspect="1"/>
            </p:cNvPicPr>
            <p:nvPr/>
          </p:nvPicPr>
          <p:blipFill>
            <a:blip r:embed="rId2"/>
            <a:srcRect r="48275"/>
            <a:stretch>
              <a:fillRect/>
            </a:stretch>
          </p:blipFill>
          <p:spPr>
            <a:xfrm>
              <a:off x="0" y="0"/>
              <a:ext cx="215742" cy="345037"/>
            </a:xfrm>
            <a:prstGeom prst="rect">
              <a:avLst/>
            </a:prstGeom>
          </p:spPr>
        </p:pic>
      </p:grpSp>
      <p:sp>
        <p:nvSpPr>
          <p:cNvPr id="35" name="文本1"/>
          <p:cNvSpPr txBox="1"/>
          <p:nvPr/>
        </p:nvSpPr>
        <p:spPr>
          <a:xfrm>
            <a:off x="1365914" y="1536544"/>
            <a:ext cx="10018395" cy="3421214"/>
          </a:xfrm>
          <a:prstGeom prst="rect">
            <a:avLst/>
          </a:prstGeom>
          <a:noFill/>
        </p:spPr>
        <p:txBody>
          <a:bodyPr anchor="t"/>
          <a:lstStyle/>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1.</a:t>
            </a:r>
            <a:r>
              <a:rPr lang="zh-CN" altLang="en-US" sz="2800" b="0" i="0">
                <a:solidFill>
                  <a:srgbClr val="000000">
                    <a:alpha val="100000"/>
                  </a:srgbClr>
                </a:solidFill>
                <a:latin typeface="宋体" panose="02010600030101010101" pitchFamily="2" charset="-122"/>
                <a:ea typeface="宋体" panose="02010600030101010101" pitchFamily="2" charset="-122"/>
              </a:rPr>
              <a:t>认识浮力，知道浮力的方向总是竖直向上的。</a:t>
            </a:r>
          </a:p>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2.</a:t>
            </a:r>
            <a:r>
              <a:rPr lang="zh-CN" altLang="en-US" sz="2800" b="0" i="0">
                <a:solidFill>
                  <a:srgbClr val="000000">
                    <a:alpha val="100000"/>
                  </a:srgbClr>
                </a:solidFill>
                <a:latin typeface="宋体" panose="02010600030101010101" pitchFamily="2" charset="-122"/>
                <a:ea typeface="宋体" panose="02010600030101010101" pitchFamily="2" charset="-122"/>
              </a:rPr>
              <a:t>知道浮力产生的原因。</a:t>
            </a:r>
          </a:p>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3.</a:t>
            </a:r>
            <a:r>
              <a:rPr lang="zh-CN" altLang="en-US" sz="2800" b="0" i="0">
                <a:solidFill>
                  <a:srgbClr val="000000">
                    <a:alpha val="100000"/>
                  </a:srgbClr>
                </a:solidFill>
                <a:latin typeface="宋体" panose="02010600030101010101" pitchFamily="2" charset="-122"/>
                <a:ea typeface="宋体" panose="02010600030101010101" pitchFamily="2" charset="-122"/>
              </a:rPr>
              <a:t>会用弹簧测力计测量物体在液体中所受浮力的大小。</a:t>
            </a:r>
          </a:p>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4.</a:t>
            </a:r>
            <a:r>
              <a:rPr lang="zh-CN" altLang="en-US" sz="2800" b="0" i="0">
                <a:solidFill>
                  <a:srgbClr val="000000">
                    <a:alpha val="100000"/>
                  </a:srgbClr>
                </a:solidFill>
                <a:latin typeface="宋体" panose="02010600030101010101" pitchFamily="2" charset="-122"/>
                <a:ea typeface="宋体" panose="02010600030101010101" pitchFamily="2" charset="-122"/>
              </a:rPr>
              <a:t>通过实验，探究浮力大小与液体密度和浸入液体体积的关系。</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4"/>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3"/>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4"/>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5"/>
            <p:cNvPicPr>
              <a:picLocks noChangeAspect="1"/>
            </p:cNvPicPr>
            <p:nvPr/>
          </p:nvPicPr>
          <p:blipFill>
            <a:blip r:embed="rId5"/>
            <a:srcRect b="50769"/>
            <a:stretch>
              <a:fillRect/>
            </a:stretch>
          </p:blipFill>
          <p:spPr>
            <a:xfrm>
              <a:off x="601" y="1342181"/>
              <a:ext cx="416461" cy="172519"/>
            </a:xfrm>
            <a:prstGeom prst="rect">
              <a:avLst/>
            </a:prstGeom>
          </p:spPr>
        </p:pic>
        <p:pic>
          <p:nvPicPr>
            <p:cNvPr id="7" name="图片6"/>
            <p:cNvPicPr>
              <a:picLocks noChangeAspect="1"/>
            </p:cNvPicPr>
            <p:nvPr/>
          </p:nvPicPr>
          <p:blipFill>
            <a:blip r:embed="rId5"/>
            <a:srcRect r="48275"/>
            <a:stretch>
              <a:fillRect/>
            </a:stretch>
          </p:blipFill>
          <p:spPr>
            <a:xfrm>
              <a:off x="0" y="1342181"/>
              <a:ext cx="215742" cy="345037"/>
            </a:xfrm>
            <a:prstGeom prst="rect">
              <a:avLst/>
            </a:prstGeom>
          </p:spPr>
        </p:pic>
        <p:sp>
          <p:nvSpPr>
            <p:cNvPr id="8" name="形状5"/>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7"/>
            <p:cNvPicPr>
              <a:picLocks noChangeAspect="1"/>
            </p:cNvPicPr>
            <p:nvPr/>
          </p:nvPicPr>
          <p:blipFill>
            <a:blip r:embed="rId5"/>
            <a:srcRect b="50769"/>
            <a:stretch>
              <a:fillRect/>
            </a:stretch>
          </p:blipFill>
          <p:spPr>
            <a:xfrm>
              <a:off x="601" y="2118848"/>
              <a:ext cx="416461" cy="172519"/>
            </a:xfrm>
            <a:prstGeom prst="rect">
              <a:avLst/>
            </a:prstGeom>
          </p:spPr>
        </p:pic>
        <p:pic>
          <p:nvPicPr>
            <p:cNvPr id="10" name="图片8"/>
            <p:cNvPicPr>
              <a:picLocks noChangeAspect="1"/>
            </p:cNvPicPr>
            <p:nvPr/>
          </p:nvPicPr>
          <p:blipFill>
            <a:blip r:embed="rId5"/>
            <a:srcRect r="48275"/>
            <a:stretch>
              <a:fillRect/>
            </a:stretch>
          </p:blipFill>
          <p:spPr>
            <a:xfrm>
              <a:off x="0" y="2118848"/>
              <a:ext cx="215742" cy="345037"/>
            </a:xfrm>
            <a:prstGeom prst="rect">
              <a:avLst/>
            </a:prstGeom>
          </p:spPr>
        </p:pic>
        <p:sp>
          <p:nvSpPr>
            <p:cNvPr id="11" name="形状6"/>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9"/>
            <p:cNvPicPr>
              <a:picLocks noChangeAspect="1"/>
            </p:cNvPicPr>
            <p:nvPr/>
          </p:nvPicPr>
          <p:blipFill>
            <a:blip r:embed="rId5"/>
            <a:srcRect b="50769"/>
            <a:stretch>
              <a:fillRect/>
            </a:stretch>
          </p:blipFill>
          <p:spPr>
            <a:xfrm>
              <a:off x="601" y="2895515"/>
              <a:ext cx="416461" cy="172519"/>
            </a:xfrm>
            <a:prstGeom prst="rect">
              <a:avLst/>
            </a:prstGeom>
          </p:spPr>
        </p:pic>
        <p:pic>
          <p:nvPicPr>
            <p:cNvPr id="13" name="图片10"/>
            <p:cNvPicPr>
              <a:picLocks noChangeAspect="1"/>
            </p:cNvPicPr>
            <p:nvPr/>
          </p:nvPicPr>
          <p:blipFill>
            <a:blip r:embed="rId5"/>
            <a:srcRect r="48275"/>
            <a:stretch>
              <a:fillRect/>
            </a:stretch>
          </p:blipFill>
          <p:spPr>
            <a:xfrm>
              <a:off x="0" y="2895515"/>
              <a:ext cx="215742" cy="345037"/>
            </a:xfrm>
            <a:prstGeom prst="rect">
              <a:avLst/>
            </a:prstGeom>
          </p:spPr>
        </p:pic>
        <p:sp>
          <p:nvSpPr>
            <p:cNvPr id="14" name="形状7"/>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11"/>
            <p:cNvPicPr>
              <a:picLocks noChangeAspect="1"/>
            </p:cNvPicPr>
            <p:nvPr/>
          </p:nvPicPr>
          <p:blipFill>
            <a:blip r:embed="rId5"/>
            <a:srcRect b="50769"/>
            <a:stretch>
              <a:fillRect/>
            </a:stretch>
          </p:blipFill>
          <p:spPr>
            <a:xfrm>
              <a:off x="601" y="3672182"/>
              <a:ext cx="416461" cy="172186"/>
            </a:xfrm>
            <a:prstGeom prst="rect">
              <a:avLst/>
            </a:prstGeom>
          </p:spPr>
        </p:pic>
        <p:pic>
          <p:nvPicPr>
            <p:cNvPr id="16" name="图片12"/>
            <p:cNvPicPr>
              <a:picLocks noChangeAspect="1"/>
            </p:cNvPicPr>
            <p:nvPr/>
          </p:nvPicPr>
          <p:blipFill>
            <a:blip r:embed="rId5"/>
            <a:srcRect r="48275"/>
            <a:stretch>
              <a:fillRect/>
            </a:stretch>
          </p:blipFill>
          <p:spPr>
            <a:xfrm>
              <a:off x="0" y="3672182"/>
              <a:ext cx="215742" cy="344371"/>
            </a:xfrm>
            <a:prstGeom prst="rect">
              <a:avLst/>
            </a:prstGeom>
          </p:spPr>
        </p:pic>
        <p:sp>
          <p:nvSpPr>
            <p:cNvPr id="17" name="形状8"/>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3"/>
            <p:cNvPicPr>
              <a:picLocks noChangeAspect="1"/>
            </p:cNvPicPr>
            <p:nvPr/>
          </p:nvPicPr>
          <p:blipFill>
            <a:blip r:embed="rId5"/>
            <a:srcRect b="50769"/>
            <a:stretch>
              <a:fillRect/>
            </a:stretch>
          </p:blipFill>
          <p:spPr>
            <a:xfrm>
              <a:off x="601" y="4448182"/>
              <a:ext cx="416461" cy="172519"/>
            </a:xfrm>
            <a:prstGeom prst="rect">
              <a:avLst/>
            </a:prstGeom>
          </p:spPr>
        </p:pic>
        <p:pic>
          <p:nvPicPr>
            <p:cNvPr id="19" name="图片14"/>
            <p:cNvPicPr>
              <a:picLocks noChangeAspect="1"/>
            </p:cNvPicPr>
            <p:nvPr/>
          </p:nvPicPr>
          <p:blipFill>
            <a:blip r:embed="rId5"/>
            <a:srcRect r="48275"/>
            <a:stretch>
              <a:fillRect/>
            </a:stretch>
          </p:blipFill>
          <p:spPr>
            <a:xfrm>
              <a:off x="0" y="4448182"/>
              <a:ext cx="215742" cy="345037"/>
            </a:xfrm>
            <a:prstGeom prst="rect">
              <a:avLst/>
            </a:prstGeom>
          </p:spPr>
        </p:pic>
        <p:sp>
          <p:nvSpPr>
            <p:cNvPr id="20" name="形状9"/>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5"/>
            <p:cNvPicPr>
              <a:picLocks noChangeAspect="1"/>
            </p:cNvPicPr>
            <p:nvPr/>
          </p:nvPicPr>
          <p:blipFill>
            <a:blip r:embed="rId5"/>
            <a:srcRect b="50769"/>
            <a:stretch>
              <a:fillRect/>
            </a:stretch>
          </p:blipFill>
          <p:spPr>
            <a:xfrm>
              <a:off x="10914526" y="1342181"/>
              <a:ext cx="416461" cy="172519"/>
            </a:xfrm>
            <a:prstGeom prst="rect">
              <a:avLst/>
            </a:prstGeom>
          </p:spPr>
        </p:pic>
        <p:pic>
          <p:nvPicPr>
            <p:cNvPr id="22" name="图片16"/>
            <p:cNvPicPr>
              <a:picLocks noChangeAspect="1"/>
            </p:cNvPicPr>
            <p:nvPr/>
          </p:nvPicPr>
          <p:blipFill>
            <a:blip r:embed="rId5"/>
            <a:srcRect r="48275"/>
            <a:stretch>
              <a:fillRect/>
            </a:stretch>
          </p:blipFill>
          <p:spPr>
            <a:xfrm>
              <a:off x="10913925" y="1342181"/>
              <a:ext cx="215742" cy="345037"/>
            </a:xfrm>
            <a:prstGeom prst="rect">
              <a:avLst/>
            </a:prstGeom>
          </p:spPr>
        </p:pic>
        <p:sp>
          <p:nvSpPr>
            <p:cNvPr id="23" name="形状10"/>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7"/>
            <p:cNvPicPr>
              <a:picLocks noChangeAspect="1"/>
            </p:cNvPicPr>
            <p:nvPr/>
          </p:nvPicPr>
          <p:blipFill>
            <a:blip r:embed="rId5"/>
            <a:srcRect b="50769"/>
            <a:stretch>
              <a:fillRect/>
            </a:stretch>
          </p:blipFill>
          <p:spPr>
            <a:xfrm>
              <a:off x="10914526" y="2118848"/>
              <a:ext cx="416461" cy="172519"/>
            </a:xfrm>
            <a:prstGeom prst="rect">
              <a:avLst/>
            </a:prstGeom>
          </p:spPr>
        </p:pic>
        <p:pic>
          <p:nvPicPr>
            <p:cNvPr id="25" name="图片18"/>
            <p:cNvPicPr>
              <a:picLocks noChangeAspect="1"/>
            </p:cNvPicPr>
            <p:nvPr/>
          </p:nvPicPr>
          <p:blipFill>
            <a:blip r:embed="rId5"/>
            <a:srcRect r="48275"/>
            <a:stretch>
              <a:fillRect/>
            </a:stretch>
          </p:blipFill>
          <p:spPr>
            <a:xfrm>
              <a:off x="10913925" y="2118848"/>
              <a:ext cx="215742" cy="345037"/>
            </a:xfrm>
            <a:prstGeom prst="rect">
              <a:avLst/>
            </a:prstGeom>
          </p:spPr>
        </p:pic>
        <p:sp>
          <p:nvSpPr>
            <p:cNvPr id="26" name="形状11"/>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9"/>
            <p:cNvPicPr>
              <a:picLocks noChangeAspect="1"/>
            </p:cNvPicPr>
            <p:nvPr/>
          </p:nvPicPr>
          <p:blipFill>
            <a:blip r:embed="rId5"/>
            <a:srcRect b="50769"/>
            <a:stretch>
              <a:fillRect/>
            </a:stretch>
          </p:blipFill>
          <p:spPr>
            <a:xfrm>
              <a:off x="10914526" y="2895515"/>
              <a:ext cx="416461" cy="172519"/>
            </a:xfrm>
            <a:prstGeom prst="rect">
              <a:avLst/>
            </a:prstGeom>
          </p:spPr>
        </p:pic>
        <p:pic>
          <p:nvPicPr>
            <p:cNvPr id="28" name="图片20"/>
            <p:cNvPicPr>
              <a:picLocks noChangeAspect="1"/>
            </p:cNvPicPr>
            <p:nvPr/>
          </p:nvPicPr>
          <p:blipFill>
            <a:blip r:embed="rId5"/>
            <a:srcRect r="48275"/>
            <a:stretch>
              <a:fillRect/>
            </a:stretch>
          </p:blipFill>
          <p:spPr>
            <a:xfrm>
              <a:off x="10913925" y="2895515"/>
              <a:ext cx="215742" cy="345037"/>
            </a:xfrm>
            <a:prstGeom prst="rect">
              <a:avLst/>
            </a:prstGeom>
          </p:spPr>
        </p:pic>
        <p:sp>
          <p:nvSpPr>
            <p:cNvPr id="29" name="形状12"/>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21"/>
            <p:cNvPicPr>
              <a:picLocks noChangeAspect="1"/>
            </p:cNvPicPr>
            <p:nvPr/>
          </p:nvPicPr>
          <p:blipFill>
            <a:blip r:embed="rId5"/>
            <a:srcRect b="50769"/>
            <a:stretch>
              <a:fillRect/>
            </a:stretch>
          </p:blipFill>
          <p:spPr>
            <a:xfrm>
              <a:off x="10914526" y="3672182"/>
              <a:ext cx="416461" cy="172186"/>
            </a:xfrm>
            <a:prstGeom prst="rect">
              <a:avLst/>
            </a:prstGeom>
          </p:spPr>
        </p:pic>
        <p:pic>
          <p:nvPicPr>
            <p:cNvPr id="31" name="图片22"/>
            <p:cNvPicPr>
              <a:picLocks noChangeAspect="1"/>
            </p:cNvPicPr>
            <p:nvPr/>
          </p:nvPicPr>
          <p:blipFill>
            <a:blip r:embed="rId5"/>
            <a:srcRect r="48275"/>
            <a:stretch>
              <a:fillRect/>
            </a:stretch>
          </p:blipFill>
          <p:spPr>
            <a:xfrm>
              <a:off x="10913925" y="3672182"/>
              <a:ext cx="215742" cy="344371"/>
            </a:xfrm>
            <a:prstGeom prst="rect">
              <a:avLst/>
            </a:prstGeom>
          </p:spPr>
        </p:pic>
        <p:sp>
          <p:nvSpPr>
            <p:cNvPr id="32" name="形状13"/>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3"/>
            <p:cNvPicPr>
              <a:picLocks noChangeAspect="1"/>
            </p:cNvPicPr>
            <p:nvPr/>
          </p:nvPicPr>
          <p:blipFill>
            <a:blip r:embed="rId5"/>
            <a:srcRect b="50769"/>
            <a:stretch>
              <a:fillRect/>
            </a:stretch>
          </p:blipFill>
          <p:spPr>
            <a:xfrm>
              <a:off x="10914526" y="4448182"/>
              <a:ext cx="416461" cy="172519"/>
            </a:xfrm>
            <a:prstGeom prst="rect">
              <a:avLst/>
            </a:prstGeom>
          </p:spPr>
        </p:pic>
        <p:pic>
          <p:nvPicPr>
            <p:cNvPr id="34" name="图片24"/>
            <p:cNvPicPr>
              <a:picLocks noChangeAspect="1"/>
            </p:cNvPicPr>
            <p:nvPr/>
          </p:nvPicPr>
          <p:blipFill>
            <a:blip r:embed="rId5"/>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6"/>
          <a:srcRect t="2443"/>
          <a:stretch>
            <a:fillRect/>
          </a:stretch>
        </p:blipFill>
        <p:spPr>
          <a:xfrm>
            <a:off x="1490909" y="1582204"/>
            <a:ext cx="4033411" cy="2781939"/>
          </a:xfrm>
          <a:prstGeom prst="rect">
            <a:avLst/>
          </a:prstGeom>
        </p:spPr>
      </p:pic>
      <p:graphicFrame>
        <p:nvGraphicFramePr>
          <p:cNvPr id="36" name="表格1"/>
          <p:cNvGraphicFramePr>
            <a:graphicFrameLocks noGrp="1"/>
          </p:cNvGraphicFramePr>
          <p:nvPr/>
        </p:nvGraphicFramePr>
        <p:xfrm>
          <a:off x="5854882" y="1103701"/>
          <a:ext cx="4369465" cy="3612342"/>
        </p:xfrm>
        <a:graphic>
          <a:graphicData uri="http://schemas.openxmlformats.org/drawingml/2006/table">
            <a:tbl>
              <a:tblPr firstRow="1" bandRow="1">
                <a:tableStyleId>{5C22544A-7EE6-4342-B048-85BDC9FD1C3A}</a:tableStyleId>
              </a:tblPr>
              <a:tblGrid>
                <a:gridCol w="1934655">
                  <a:extLst>
                    <a:ext uri="{9D8B030D-6E8A-4147-A177-3AD203B41FA5}">
                      <a16:colId xmlns:a16="http://schemas.microsoft.com/office/drawing/2014/main" val="20000"/>
                    </a:ext>
                  </a:extLst>
                </a:gridCol>
                <a:gridCol w="798298">
                  <a:extLst>
                    <a:ext uri="{9D8B030D-6E8A-4147-A177-3AD203B41FA5}">
                      <a16:colId xmlns:a16="http://schemas.microsoft.com/office/drawing/2014/main" val="20001"/>
                    </a:ext>
                  </a:extLst>
                </a:gridCol>
                <a:gridCol w="870145">
                  <a:extLst>
                    <a:ext uri="{9D8B030D-6E8A-4147-A177-3AD203B41FA5}">
                      <a16:colId xmlns:a16="http://schemas.microsoft.com/office/drawing/2014/main" val="20002"/>
                    </a:ext>
                  </a:extLst>
                </a:gridCol>
                <a:gridCol w="766367">
                  <a:extLst>
                    <a:ext uri="{9D8B030D-6E8A-4147-A177-3AD203B41FA5}">
                      <a16:colId xmlns:a16="http://schemas.microsoft.com/office/drawing/2014/main" val="20003"/>
                    </a:ext>
                  </a:extLst>
                </a:gridCol>
              </a:tblGrid>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物体浸在液体</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中的体积</a:t>
                      </a:r>
                      <a:r>
                        <a:rPr lang="zh-CN" altLang="en-US" sz="2000" b="0" i="1">
                          <a:solidFill>
                            <a:srgbClr val="000000">
                              <a:alpha val="100000"/>
                            </a:srgbClr>
                          </a:solidFill>
                          <a:latin typeface="Times New Roman" panose="02020603050405020304"/>
                          <a:ea typeface="Times New Roman" panose="02020603050405020304"/>
                        </a:rPr>
                        <a:t>V</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较小</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较大</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浸没</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0"/>
                  </a:ext>
                </a:extLst>
              </a:tr>
              <a:tr h="69411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重力</a:t>
                      </a:r>
                      <a:r>
                        <a:rPr lang="zh-CN" altLang="en-US" sz="2000" b="0" i="1">
                          <a:solidFill>
                            <a:srgbClr val="000000">
                              <a:alpha val="100000"/>
                            </a:srgbClr>
                          </a:solidFill>
                          <a:latin typeface="Times New Roman" panose="02020603050405020304"/>
                          <a:ea typeface="Times New Roman" panose="02020603050405020304"/>
                        </a:rPr>
                        <a:t>G </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1"/>
                  </a:ext>
                </a:extLst>
              </a:tr>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弹簧测力计</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示数</a:t>
                      </a:r>
                      <a:r>
                        <a:rPr lang="zh-CN" altLang="en-US" sz="2000" b="0" i="1">
                          <a:solidFill>
                            <a:srgbClr val="000000">
                              <a:alpha val="100000"/>
                            </a:srgbClr>
                          </a:solidFill>
                          <a:latin typeface="Times New Roman" panose="02020603050405020304"/>
                          <a:ea typeface="Times New Roman" panose="02020603050405020304"/>
                        </a:rPr>
                        <a:t>F</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1.6</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1.4</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1.1</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2"/>
                  </a:ext>
                </a:extLst>
              </a:tr>
              <a:tr h="612506">
                <a:tc>
                  <a:txBody>
                    <a:bodyPr/>
                    <a:lstStyle/>
                    <a:p>
                      <a:pPr marL="0" algn="ctr">
                        <a:lnSpc>
                          <a:spcPts val="4800"/>
                        </a:lnSpc>
                      </a:pPr>
                      <a:r>
                        <a:rPr lang="zh-CN" altLang="en-US" sz="2000" b="1" i="0">
                          <a:solidFill>
                            <a:srgbClr val="FF0000">
                              <a:alpha val="100000"/>
                            </a:srgbClr>
                          </a:solidFill>
                          <a:latin typeface="宋体" panose="02010600030101010101" pitchFamily="2" charset="-122"/>
                          <a:ea typeface="宋体" panose="02010600030101010101" pitchFamily="2" charset="-122"/>
                        </a:rPr>
                        <a:t>浮力</a:t>
                      </a: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宋体" panose="02010600030101010101" pitchFamily="2" charset="-122"/>
                          <a:ea typeface="宋体" panose="02010600030101010101" pitchFamily="2" charset="-122"/>
                        </a:rPr>
                        <a:t>浮</a:t>
                      </a:r>
                      <a:r>
                        <a:rPr lang="zh-CN" altLang="en-US" sz="2000" b="1" i="0">
                          <a:solidFill>
                            <a:srgbClr val="FF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l"/>
                      <a:endParaRP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3"/>
                  </a:ext>
                </a:extLst>
              </a:tr>
            </a:tbl>
          </a:graphicData>
        </a:graphic>
      </p:graphicFrame>
      <p:sp>
        <p:nvSpPr>
          <p:cNvPr id="37" name="文本1"/>
          <p:cNvSpPr txBox="1"/>
          <p:nvPr/>
        </p:nvSpPr>
        <p:spPr>
          <a:xfrm>
            <a:off x="1631950" y="880110"/>
            <a:ext cx="393382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记录数据，计算浮力</a:t>
            </a:r>
            <a:r>
              <a:rPr lang="zh-CN" altLang="en-US" sz="2800" b="0" i="0">
                <a:solidFill>
                  <a:srgbClr val="000000">
                    <a:alpha val="100000"/>
                  </a:srgbClr>
                </a:solidFill>
                <a:latin typeface="Times New Roman" panose="02020603050405020304"/>
                <a:ea typeface="Times New Roman" panose="02020603050405020304"/>
              </a:rPr>
              <a:t>:</a:t>
            </a:r>
          </a:p>
        </p:txBody>
      </p:sp>
      <p:sp>
        <p:nvSpPr>
          <p:cNvPr id="38" name="文本2"/>
          <p:cNvSpPr txBox="1"/>
          <p:nvPr/>
        </p:nvSpPr>
        <p:spPr>
          <a:xfrm>
            <a:off x="7750652" y="3698491"/>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0.2</a:t>
            </a:r>
          </a:p>
        </p:txBody>
      </p:sp>
      <p:sp>
        <p:nvSpPr>
          <p:cNvPr id="39" name="文本3"/>
          <p:cNvSpPr txBox="1"/>
          <p:nvPr/>
        </p:nvSpPr>
        <p:spPr>
          <a:xfrm>
            <a:off x="8559563" y="3702936"/>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0.4</a:t>
            </a:r>
          </a:p>
        </p:txBody>
      </p:sp>
      <p:sp>
        <p:nvSpPr>
          <p:cNvPr id="40" name="文本4"/>
          <p:cNvSpPr txBox="1"/>
          <p:nvPr/>
        </p:nvSpPr>
        <p:spPr>
          <a:xfrm>
            <a:off x="9335488" y="3709709"/>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0.7</a:t>
            </a:r>
          </a:p>
        </p:txBody>
      </p:sp>
      <p:grpSp>
        <p:nvGrpSpPr>
          <p:cNvPr id="41" name="组合2"/>
          <p:cNvGrpSpPr/>
          <p:nvPr/>
        </p:nvGrpSpPr>
        <p:grpSpPr>
          <a:xfrm>
            <a:off x="1631950" y="4542155"/>
            <a:ext cx="8311515" cy="1474998"/>
            <a:chOff x="0" y="0"/>
            <a:chExt cx="8311515" cy="1474998"/>
          </a:xfrm>
        </p:grpSpPr>
        <p:sp>
          <p:nvSpPr>
            <p:cNvPr id="42" name="形状14"/>
            <p:cNvSpPr txBox="1"/>
            <p:nvPr/>
          </p:nvSpPr>
          <p:spPr>
            <a:xfrm>
              <a:off x="3810" y="49530"/>
              <a:ext cx="8307705" cy="1331595"/>
            </a:xfrm>
            <a:prstGeom prst="rect">
              <a:avLst/>
            </a:prstGeom>
            <a:solidFill>
              <a:srgbClr val="FBE5D6">
                <a:alpha val="100000"/>
              </a:srgbClr>
            </a:solidFill>
            <a:ln w="9525">
              <a:solidFill>
                <a:srgbClr val="FFFFFF">
                  <a:alpha val="0"/>
                </a:srgbClr>
              </a:solidFill>
            </a:ln>
          </p:spPr>
          <p:txBody>
            <a:bodyPr anchor="ctr"/>
            <a:lstStyle/>
            <a:p>
              <a:pPr marL="0" algn="ctr"/>
              <a:endParaRPr/>
            </a:p>
          </p:txBody>
        </p:sp>
        <p:sp>
          <p:nvSpPr>
            <p:cNvPr id="43" name="文本6"/>
            <p:cNvSpPr txBox="1"/>
            <p:nvPr/>
          </p:nvSpPr>
          <p:spPr>
            <a:xfrm>
              <a:off x="0" y="0"/>
              <a:ext cx="8307705" cy="1474998"/>
            </a:xfrm>
            <a:prstGeom prst="rect">
              <a:avLst/>
            </a:prstGeom>
            <a:noFill/>
          </p:spPr>
          <p:txBody>
            <a:bodyPr anchor="ctr"/>
            <a:lstStyle/>
            <a:p>
              <a:pPr marL="0" algn="l">
                <a:lnSpc>
                  <a:spcPts val="5000"/>
                </a:lnSpc>
              </a:pPr>
              <a:r>
                <a:rPr lang="zh-CN" altLang="en-US" sz="2800" b="0" i="0">
                  <a:solidFill>
                    <a:srgbClr val="000000">
                      <a:alpha val="100000"/>
                    </a:srgbClr>
                  </a:solidFill>
                  <a:latin typeface="黑体" panose="02010600030101010101" charset="-122"/>
                  <a:ea typeface="黑体" panose="02010600030101010101" charset="-122"/>
                </a:rPr>
                <a:t>结论：浮力的大小跟物体</a:t>
              </a:r>
              <a:r>
                <a:rPr lang="zh-CN" altLang="en-US" sz="2800" b="0" i="0">
                  <a:solidFill>
                    <a:srgbClr val="FF0000">
                      <a:alpha val="100000"/>
                    </a:srgbClr>
                  </a:solidFill>
                  <a:latin typeface="黑体" panose="02010600030101010101" charset="-122"/>
                  <a:ea typeface="黑体" panose="02010600030101010101" charset="-122"/>
                </a:rPr>
                <a:t>浸在液体的体积有关</a:t>
              </a:r>
              <a:r>
                <a:rPr lang="zh-CN" altLang="en-US" sz="2800" b="0" i="0">
                  <a:solidFill>
                    <a:srgbClr val="000000">
                      <a:alpha val="100000"/>
                    </a:srgbClr>
                  </a:solidFill>
                  <a:latin typeface="黑体" panose="02010600030101010101" charset="-122"/>
                  <a:ea typeface="黑体" panose="02010600030101010101" charset="-122"/>
                </a:rPr>
                <a:t>，同种液体，物体浸在液体中的体积越大，浮力越大。</a:t>
              </a:r>
            </a:p>
          </p:txBody>
        </p:sp>
      </p:grpSp>
      <p:pic>
        <p:nvPicPr>
          <p:cNvPr id="44" name="图片3"/>
          <p:cNvPicPr>
            <a:picLocks noChangeAspect="1"/>
          </p:cNvPicPr>
          <p:nvPr/>
        </p:nvPicPr>
        <p:blipFill>
          <a:blip r:embed="rId4"/>
          <a:stretch>
            <a:fillRect/>
          </a:stretch>
        </p:blipFill>
        <p:spPr>
          <a:xfrm>
            <a:off x="127000" y="130428"/>
            <a:ext cx="12192000" cy="6854572"/>
          </a:xfrm>
          <a:prstGeom prst="rect">
            <a:avLst/>
          </a:prstGeom>
        </p:spPr>
      </p:pic>
      <p:sp>
        <p:nvSpPr>
          <p:cNvPr id="45"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6" name="图片4"/>
          <p:cNvPicPr>
            <a:picLocks noChangeAspect="1"/>
          </p:cNvPicPr>
          <p:nvPr/>
        </p:nvPicPr>
        <p:blipFill>
          <a:blip r:embed="rId7"/>
          <a:srcRect l="83" b="10587"/>
          <a:stretch>
            <a:fillRect/>
          </a:stretch>
        </p:blipFill>
        <p:spPr>
          <a:xfrm>
            <a:off x="814705" y="655320"/>
            <a:ext cx="10305415" cy="5978525"/>
          </a:xfrm>
          <a:prstGeom prst="rect">
            <a:avLst/>
          </a:prstGeom>
        </p:spPr>
      </p:pic>
      <p:sp>
        <p:nvSpPr>
          <p:cNvPr id="47" name="形状2"/>
          <p:cNvSpPr txBox="1"/>
          <p:nvPr/>
        </p:nvSpPr>
        <p:spPr>
          <a:xfrm>
            <a:off x="1996440" y="1598295"/>
            <a:ext cx="7824470" cy="699770"/>
          </a:xfrm>
          <a:prstGeom prst="roundRect">
            <a:avLst>
              <a:gd name="adj" fmla="val 16667"/>
            </a:avLst>
          </a:prstGeom>
          <a:solidFill>
            <a:srgbClr val="FFFFFF">
              <a:alpha val="100000"/>
            </a:srgbClr>
          </a:solidFill>
          <a:ln w="12700">
            <a:solidFill>
              <a:srgbClr val="70AD47">
                <a:alpha val="100000"/>
              </a:srgbClr>
            </a:solidFill>
            <a:prstDash val="sysDash"/>
            <a:headEnd type="none" w="med" len="med"/>
            <a:tailEnd type="none" w="med" len="med"/>
          </a:ln>
        </p:spPr>
        <p:txBody>
          <a:bodyPr anchor="ctr"/>
          <a:lstStyle/>
          <a:p>
            <a:pPr marL="0" algn="ctr"/>
            <a:endParaRPr/>
          </a:p>
        </p:txBody>
      </p:sp>
      <p:sp>
        <p:nvSpPr>
          <p:cNvPr id="48" name="文本5"/>
          <p:cNvSpPr txBox="1"/>
          <p:nvPr/>
        </p:nvSpPr>
        <p:spPr>
          <a:xfrm>
            <a:off x="1993265" y="1616710"/>
            <a:ext cx="8013700" cy="588645"/>
          </a:xfrm>
          <a:prstGeom prst="rect">
            <a:avLst/>
          </a:prstGeom>
          <a:noFill/>
        </p:spPr>
        <p:txBody>
          <a:bodyPr anchor="t"/>
          <a:lstStyle/>
          <a:p>
            <a:pPr marL="0" algn="l">
              <a:lnSpc>
                <a:spcPts val="2800"/>
              </a:lnSpc>
            </a:pPr>
            <a:r>
              <a:rPr lang="zh-CN" altLang="en-US" sz="2400" b="0" i="0">
                <a:solidFill>
                  <a:srgbClr val="000000">
                    <a:alpha val="100000"/>
                  </a:srgbClr>
                </a:solidFill>
                <a:latin typeface="宋体" panose="02010600030101010101" pitchFamily="2" charset="-122"/>
                <a:ea typeface="宋体" panose="02010600030101010101" pitchFamily="2" charset="-122"/>
              </a:rPr>
              <a:t>演示实验</a:t>
            </a:r>
            <a:r>
              <a:rPr lang="zh-CN" altLang="en-US" sz="2400" b="0" i="0">
                <a:solidFill>
                  <a:srgbClr val="000000">
                    <a:alpha val="100000"/>
                  </a:srgbClr>
                </a:solidFill>
                <a:latin typeface="Times New Roman" panose="02020603050405020304"/>
                <a:ea typeface="Times New Roman" panose="02020603050405020304"/>
              </a:rPr>
              <a:t>——</a:t>
            </a:r>
            <a:r>
              <a:rPr lang="zh-CN" altLang="en-US" sz="2400" b="0" i="0">
                <a:solidFill>
                  <a:srgbClr val="C00000">
                    <a:alpha val="100000"/>
                  </a:srgbClr>
                </a:solidFill>
                <a:latin typeface="宋体" panose="02010600030101010101" pitchFamily="2" charset="-122"/>
                <a:ea typeface="宋体" panose="02010600030101010101" pitchFamily="2" charset="-122"/>
              </a:rPr>
              <a:t>《探究浮力的大小与浸入液体体积的关系》</a:t>
            </a:r>
          </a:p>
        </p:txBody>
      </p:sp>
      <p:pic>
        <p:nvPicPr>
          <p:cNvPr id="49"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01215" y="2366010"/>
            <a:ext cx="7411720" cy="3613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434"/>
                                        <p:tgtEl>
                                          <p:spTgt spid="38"/>
                                        </p:tgtEl>
                                      </p:cBhvr>
                                    </p:animEffect>
                                    <p:anim calcmode="lin" valueType="num">
                                      <p:cBhvr>
                                        <p:cTn id="8" dur="1365" fill="hold" tmFilter="0,0; 0.14,0.36; 0.43,0.73; 0.71,0.91; 1.0,1.0"/>
                                        <p:tgtEl>
                                          <p:spTgt spid="38"/>
                                        </p:tgtEl>
                                        <p:attrNameLst>
                                          <p:attrName>ppt_x</p:attrName>
                                        </p:attrNameLst>
                                      </p:cBhvr>
                                      <p:tavLst>
                                        <p:tav tm="0">
                                          <p:val>
                                            <p:strVal val="#ppt_x-0.25"/>
                                          </p:val>
                                        </p:tav>
                                        <p:tav tm="100000">
                                          <p:val>
                                            <p:strVal val="#ppt_x"/>
                                          </p:val>
                                        </p:tav>
                                      </p:tavLst>
                                    </p:anim>
                                    <p:anim calcmode="lin" valueType="num">
                                      <p:cBhvr>
                                        <p:cTn id="9" dur="497" fill="hold" tmFilter="0.0,0.0; 0.25,0.07; 0.50,0.2; 0.75,0.467; 1.0,1.0"/>
                                        <p:tgtEl>
                                          <p:spTgt spid="38"/>
                                        </p:tgtEl>
                                        <p:attrNameLst>
                                          <p:attrName>ppt_y</p:attrName>
                                        </p:attrNameLst>
                                      </p:cBhvr>
                                      <p:tavLst>
                                        <p:tav tm="0" fmla="#ppt_y-sin(pi*$)/3">
                                          <p:val>
                                            <p:fltVal val="0.5"/>
                                          </p:val>
                                        </p:tav>
                                        <p:tav tm="100000">
                                          <p:val>
                                            <p:fltVal val="1"/>
                                          </p:val>
                                        </p:tav>
                                      </p:tavLst>
                                    </p:anim>
                                    <p:anim calcmode="lin" valueType="num">
                                      <p:cBhvr>
                                        <p:cTn id="10" dur="497" fill="hold" tmFilter="0, 0; 0.125,0.2665; 0.25,0.4; 0.375,0.465; 0.5,0.5;  0.625,0.535; 0.75,0.6; 0.875,0.7335; 1,1">
                                          <p:stCondLst>
                                            <p:cond delay="497"/>
                                          </p:stCondLst>
                                        </p:cTn>
                                        <p:tgtEl>
                                          <p:spTgt spid="38"/>
                                        </p:tgtEl>
                                        <p:attrNameLst>
                                          <p:attrName>ppt_y</p:attrName>
                                        </p:attrNameLst>
                                      </p:cBhvr>
                                      <p:tavLst>
                                        <p:tav tm="0" fmla="#ppt_y-sin(pi*$)/9">
                                          <p:val>
                                            <p:fltVal val="0"/>
                                          </p:val>
                                        </p:tav>
                                        <p:tav tm="100000">
                                          <p:val>
                                            <p:fltVal val="1"/>
                                          </p:val>
                                        </p:tav>
                                      </p:tavLst>
                                    </p:anim>
                                    <p:anim calcmode="lin" valueType="num">
                                      <p:cBhvr>
                                        <p:cTn id="11" dur="248" fill="hold" tmFilter="0, 0; 0.125,0.2665; 0.25,0.4; 0.375,0.465; 0.5,0.5;  0.625,0.535; 0.75,0.6; 0.875,0.7335; 1,1">
                                          <p:stCondLst>
                                            <p:cond delay="992"/>
                                          </p:stCondLst>
                                        </p:cTn>
                                        <p:tgtEl>
                                          <p:spTgt spid="38"/>
                                        </p:tgtEl>
                                        <p:attrNameLst>
                                          <p:attrName>ppt_y</p:attrName>
                                        </p:attrNameLst>
                                      </p:cBhvr>
                                      <p:tavLst>
                                        <p:tav tm="0" fmla="#ppt_y-sin(pi*$)/27">
                                          <p:val>
                                            <p:fltVal val="0"/>
                                          </p:val>
                                        </p:tav>
                                        <p:tav tm="100000">
                                          <p:val>
                                            <p:fltVal val="1"/>
                                          </p:val>
                                        </p:tav>
                                      </p:tavLst>
                                    </p:anim>
                                    <p:anim calcmode="lin" valueType="num">
                                      <p:cBhvr>
                                        <p:cTn id="12" dur="122" fill="hold" tmFilter="0, 0; 0.125,0.2665; 0.25,0.4; 0.375,0.465; 0.5,0.5;  0.625,0.535; 0.75,0.6; 0.875,0.7335; 1,1">
                                          <p:stCondLst>
                                            <p:cond delay="1241"/>
                                          </p:stCondLst>
                                        </p:cTn>
                                        <p:tgtEl>
                                          <p:spTgt spid="38"/>
                                        </p:tgtEl>
                                        <p:attrNameLst>
                                          <p:attrName>ppt_y</p:attrName>
                                        </p:attrNameLst>
                                      </p:cBhvr>
                                      <p:tavLst>
                                        <p:tav tm="0" fmla="#ppt_y-sin(pi*$)/81">
                                          <p:val>
                                            <p:fltVal val="0"/>
                                          </p:val>
                                        </p:tav>
                                        <p:tav tm="100000">
                                          <p:val>
                                            <p:fltVal val="1"/>
                                          </p:val>
                                        </p:tav>
                                      </p:tavLst>
                                    </p:anim>
                                    <p:animScale>
                                      <p:cBhvr>
                                        <p:cTn id="13" dur="19" fill="hold">
                                          <p:stCondLst>
                                            <p:cond delay="487"/>
                                          </p:stCondLst>
                                        </p:cTn>
                                        <p:tgtEl>
                                          <p:spTgt spid="38"/>
                                        </p:tgtEl>
                                      </p:cBhvr>
                                      <p:to x="100000" y="60000"/>
                                    </p:animScale>
                                    <p:animScale>
                                      <p:cBhvr>
                                        <p:cTn id="14" dur="124" fill="hold">
                                          <p:stCondLst>
                                            <p:cond delay="506"/>
                                          </p:stCondLst>
                                        </p:cTn>
                                        <p:tgtEl>
                                          <p:spTgt spid="38"/>
                                        </p:tgtEl>
                                      </p:cBhvr>
                                      <p:to x="100000" y="100000"/>
                                    </p:animScale>
                                    <p:animScale>
                                      <p:cBhvr>
                                        <p:cTn id="15" dur="19" fill="hold">
                                          <p:stCondLst>
                                            <p:cond delay="983"/>
                                          </p:stCondLst>
                                        </p:cTn>
                                        <p:tgtEl>
                                          <p:spTgt spid="38"/>
                                        </p:tgtEl>
                                      </p:cBhvr>
                                      <p:to x="100000" y="80000"/>
                                    </p:animScale>
                                    <p:animScale>
                                      <p:cBhvr>
                                        <p:cTn id="16" dur="124" fill="hold">
                                          <p:stCondLst>
                                            <p:cond delay="1002"/>
                                          </p:stCondLst>
                                        </p:cTn>
                                        <p:tgtEl>
                                          <p:spTgt spid="38"/>
                                        </p:tgtEl>
                                      </p:cBhvr>
                                      <p:to x="100000" y="100000"/>
                                    </p:animScale>
                                    <p:animScale>
                                      <p:cBhvr>
                                        <p:cTn id="17" dur="19" fill="hold">
                                          <p:stCondLst>
                                            <p:cond delay="1230"/>
                                          </p:stCondLst>
                                        </p:cTn>
                                        <p:tgtEl>
                                          <p:spTgt spid="38"/>
                                        </p:tgtEl>
                                      </p:cBhvr>
                                      <p:to x="100000" y="90000"/>
                                    </p:animScale>
                                    <p:animScale>
                                      <p:cBhvr>
                                        <p:cTn id="18" dur="124" fill="hold">
                                          <p:stCondLst>
                                            <p:cond delay="1250"/>
                                          </p:stCondLst>
                                        </p:cTn>
                                        <p:tgtEl>
                                          <p:spTgt spid="38"/>
                                        </p:tgtEl>
                                      </p:cBhvr>
                                      <p:to x="100000" y="100000"/>
                                    </p:animScale>
                                    <p:animScale>
                                      <p:cBhvr>
                                        <p:cTn id="19" dur="19" fill="hold">
                                          <p:stCondLst>
                                            <p:cond delay="1355"/>
                                          </p:stCondLst>
                                        </p:cTn>
                                        <p:tgtEl>
                                          <p:spTgt spid="38"/>
                                        </p:tgtEl>
                                      </p:cBhvr>
                                      <p:to x="100000" y="95000"/>
                                    </p:animScale>
                                    <p:animScale>
                                      <p:cBhvr>
                                        <p:cTn id="20" dur="124" fill="hold">
                                          <p:stCondLst>
                                            <p:cond delay="1374"/>
                                          </p:stCondLst>
                                        </p:cTn>
                                        <p:tgtEl>
                                          <p:spTgt spid="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434"/>
                                        <p:tgtEl>
                                          <p:spTgt spid="39"/>
                                        </p:tgtEl>
                                      </p:cBhvr>
                                    </p:animEffect>
                                    <p:anim calcmode="lin" valueType="num">
                                      <p:cBhvr>
                                        <p:cTn id="26" dur="1365" fill="hold" tmFilter="0,0; 0.14,0.36; 0.43,0.73; 0.71,0.91; 1.0,1.0"/>
                                        <p:tgtEl>
                                          <p:spTgt spid="39"/>
                                        </p:tgtEl>
                                        <p:attrNameLst>
                                          <p:attrName>ppt_x</p:attrName>
                                        </p:attrNameLst>
                                      </p:cBhvr>
                                      <p:tavLst>
                                        <p:tav tm="0">
                                          <p:val>
                                            <p:strVal val="#ppt_x-0.25"/>
                                          </p:val>
                                        </p:tav>
                                        <p:tav tm="100000">
                                          <p:val>
                                            <p:strVal val="#ppt_x"/>
                                          </p:val>
                                        </p:tav>
                                      </p:tavLst>
                                    </p:anim>
                                    <p:anim calcmode="lin" valueType="num">
                                      <p:cBhvr>
                                        <p:cTn id="27" dur="497" fill="hold" tmFilter="0.0,0.0; 0.25,0.07; 0.50,0.2; 0.75,0.467; 1.0,1.0"/>
                                        <p:tgtEl>
                                          <p:spTgt spid="39"/>
                                        </p:tgtEl>
                                        <p:attrNameLst>
                                          <p:attrName>ppt_y</p:attrName>
                                        </p:attrNameLst>
                                      </p:cBhvr>
                                      <p:tavLst>
                                        <p:tav tm="0" fmla="#ppt_y-sin(pi*$)/3">
                                          <p:val>
                                            <p:fltVal val="0.5"/>
                                          </p:val>
                                        </p:tav>
                                        <p:tav tm="100000">
                                          <p:val>
                                            <p:fltVal val="1"/>
                                          </p:val>
                                        </p:tav>
                                      </p:tavLst>
                                    </p:anim>
                                    <p:anim calcmode="lin" valueType="num">
                                      <p:cBhvr>
                                        <p:cTn id="28" dur="497" fill="hold" tmFilter="0, 0; 0.125,0.2665; 0.25,0.4; 0.375,0.465; 0.5,0.5;  0.625,0.535; 0.75,0.6; 0.875,0.7335; 1,1">
                                          <p:stCondLst>
                                            <p:cond delay="497"/>
                                          </p:stCondLst>
                                        </p:cTn>
                                        <p:tgtEl>
                                          <p:spTgt spid="39"/>
                                        </p:tgtEl>
                                        <p:attrNameLst>
                                          <p:attrName>ppt_y</p:attrName>
                                        </p:attrNameLst>
                                      </p:cBhvr>
                                      <p:tavLst>
                                        <p:tav tm="0" fmla="#ppt_y-sin(pi*$)/9">
                                          <p:val>
                                            <p:fltVal val="0"/>
                                          </p:val>
                                        </p:tav>
                                        <p:tav tm="100000">
                                          <p:val>
                                            <p:fltVal val="1"/>
                                          </p:val>
                                        </p:tav>
                                      </p:tavLst>
                                    </p:anim>
                                    <p:anim calcmode="lin" valueType="num">
                                      <p:cBhvr>
                                        <p:cTn id="29" dur="248" fill="hold" tmFilter="0, 0; 0.125,0.2665; 0.25,0.4; 0.375,0.465; 0.5,0.5;  0.625,0.535; 0.75,0.6; 0.875,0.7335; 1,1">
                                          <p:stCondLst>
                                            <p:cond delay="992"/>
                                          </p:stCondLst>
                                        </p:cTn>
                                        <p:tgtEl>
                                          <p:spTgt spid="39"/>
                                        </p:tgtEl>
                                        <p:attrNameLst>
                                          <p:attrName>ppt_y</p:attrName>
                                        </p:attrNameLst>
                                      </p:cBhvr>
                                      <p:tavLst>
                                        <p:tav tm="0" fmla="#ppt_y-sin(pi*$)/27">
                                          <p:val>
                                            <p:fltVal val="0"/>
                                          </p:val>
                                        </p:tav>
                                        <p:tav tm="100000">
                                          <p:val>
                                            <p:fltVal val="1"/>
                                          </p:val>
                                        </p:tav>
                                      </p:tavLst>
                                    </p:anim>
                                    <p:anim calcmode="lin" valueType="num">
                                      <p:cBhvr>
                                        <p:cTn id="30" dur="122" fill="hold" tmFilter="0, 0; 0.125,0.2665; 0.25,0.4; 0.375,0.465; 0.5,0.5;  0.625,0.535; 0.75,0.6; 0.875,0.7335; 1,1">
                                          <p:stCondLst>
                                            <p:cond delay="1241"/>
                                          </p:stCondLst>
                                        </p:cTn>
                                        <p:tgtEl>
                                          <p:spTgt spid="39"/>
                                        </p:tgtEl>
                                        <p:attrNameLst>
                                          <p:attrName>ppt_y</p:attrName>
                                        </p:attrNameLst>
                                      </p:cBhvr>
                                      <p:tavLst>
                                        <p:tav tm="0" fmla="#ppt_y-sin(pi*$)/81">
                                          <p:val>
                                            <p:fltVal val="0"/>
                                          </p:val>
                                        </p:tav>
                                        <p:tav tm="100000">
                                          <p:val>
                                            <p:fltVal val="1"/>
                                          </p:val>
                                        </p:tav>
                                      </p:tavLst>
                                    </p:anim>
                                    <p:animScale>
                                      <p:cBhvr>
                                        <p:cTn id="31" dur="19" fill="hold">
                                          <p:stCondLst>
                                            <p:cond delay="487"/>
                                          </p:stCondLst>
                                        </p:cTn>
                                        <p:tgtEl>
                                          <p:spTgt spid="39"/>
                                        </p:tgtEl>
                                      </p:cBhvr>
                                      <p:to x="100000" y="60000"/>
                                    </p:animScale>
                                    <p:animScale>
                                      <p:cBhvr>
                                        <p:cTn id="32" dur="124" fill="hold">
                                          <p:stCondLst>
                                            <p:cond delay="506"/>
                                          </p:stCondLst>
                                        </p:cTn>
                                        <p:tgtEl>
                                          <p:spTgt spid="39"/>
                                        </p:tgtEl>
                                      </p:cBhvr>
                                      <p:to x="100000" y="100000"/>
                                    </p:animScale>
                                    <p:animScale>
                                      <p:cBhvr>
                                        <p:cTn id="33" dur="19" fill="hold">
                                          <p:stCondLst>
                                            <p:cond delay="983"/>
                                          </p:stCondLst>
                                        </p:cTn>
                                        <p:tgtEl>
                                          <p:spTgt spid="39"/>
                                        </p:tgtEl>
                                      </p:cBhvr>
                                      <p:to x="100000" y="80000"/>
                                    </p:animScale>
                                    <p:animScale>
                                      <p:cBhvr>
                                        <p:cTn id="34" dur="124" fill="hold">
                                          <p:stCondLst>
                                            <p:cond delay="1002"/>
                                          </p:stCondLst>
                                        </p:cTn>
                                        <p:tgtEl>
                                          <p:spTgt spid="39"/>
                                        </p:tgtEl>
                                      </p:cBhvr>
                                      <p:to x="100000" y="100000"/>
                                    </p:animScale>
                                    <p:animScale>
                                      <p:cBhvr>
                                        <p:cTn id="35" dur="19" fill="hold">
                                          <p:stCondLst>
                                            <p:cond delay="1230"/>
                                          </p:stCondLst>
                                        </p:cTn>
                                        <p:tgtEl>
                                          <p:spTgt spid="39"/>
                                        </p:tgtEl>
                                      </p:cBhvr>
                                      <p:to x="100000" y="90000"/>
                                    </p:animScale>
                                    <p:animScale>
                                      <p:cBhvr>
                                        <p:cTn id="36" dur="124" fill="hold">
                                          <p:stCondLst>
                                            <p:cond delay="1250"/>
                                          </p:stCondLst>
                                        </p:cTn>
                                        <p:tgtEl>
                                          <p:spTgt spid="39"/>
                                        </p:tgtEl>
                                      </p:cBhvr>
                                      <p:to x="100000" y="100000"/>
                                    </p:animScale>
                                    <p:animScale>
                                      <p:cBhvr>
                                        <p:cTn id="37" dur="19" fill="hold">
                                          <p:stCondLst>
                                            <p:cond delay="1355"/>
                                          </p:stCondLst>
                                        </p:cTn>
                                        <p:tgtEl>
                                          <p:spTgt spid="39"/>
                                        </p:tgtEl>
                                      </p:cBhvr>
                                      <p:to x="100000" y="95000"/>
                                    </p:animScale>
                                    <p:animScale>
                                      <p:cBhvr>
                                        <p:cTn id="38" dur="124" fill="hold">
                                          <p:stCondLst>
                                            <p:cond delay="1374"/>
                                          </p:stCondLst>
                                        </p:cTn>
                                        <p:tgtEl>
                                          <p:spTgt spid="3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434"/>
                                        <p:tgtEl>
                                          <p:spTgt spid="40"/>
                                        </p:tgtEl>
                                      </p:cBhvr>
                                    </p:animEffect>
                                    <p:anim calcmode="lin" valueType="num">
                                      <p:cBhvr>
                                        <p:cTn id="44" dur="1365" fill="hold" tmFilter="0,0; 0.14,0.36; 0.43,0.73; 0.71,0.91; 1.0,1.0"/>
                                        <p:tgtEl>
                                          <p:spTgt spid="40"/>
                                        </p:tgtEl>
                                        <p:attrNameLst>
                                          <p:attrName>ppt_x</p:attrName>
                                        </p:attrNameLst>
                                      </p:cBhvr>
                                      <p:tavLst>
                                        <p:tav tm="0">
                                          <p:val>
                                            <p:strVal val="#ppt_x-0.25"/>
                                          </p:val>
                                        </p:tav>
                                        <p:tav tm="100000">
                                          <p:val>
                                            <p:strVal val="#ppt_x"/>
                                          </p:val>
                                        </p:tav>
                                      </p:tavLst>
                                    </p:anim>
                                    <p:anim calcmode="lin" valueType="num">
                                      <p:cBhvr>
                                        <p:cTn id="45" dur="497" fill="hold" tmFilter="0.0,0.0; 0.25,0.07; 0.50,0.2; 0.75,0.467; 1.0,1.0"/>
                                        <p:tgtEl>
                                          <p:spTgt spid="40"/>
                                        </p:tgtEl>
                                        <p:attrNameLst>
                                          <p:attrName>ppt_y</p:attrName>
                                        </p:attrNameLst>
                                      </p:cBhvr>
                                      <p:tavLst>
                                        <p:tav tm="0" fmla="#ppt_y-sin(pi*$)/3">
                                          <p:val>
                                            <p:fltVal val="0.5"/>
                                          </p:val>
                                        </p:tav>
                                        <p:tav tm="100000">
                                          <p:val>
                                            <p:fltVal val="1"/>
                                          </p:val>
                                        </p:tav>
                                      </p:tavLst>
                                    </p:anim>
                                    <p:anim calcmode="lin" valueType="num">
                                      <p:cBhvr>
                                        <p:cTn id="46" dur="497" fill="hold" tmFilter="0, 0; 0.125,0.2665; 0.25,0.4; 0.375,0.465; 0.5,0.5;  0.625,0.535; 0.75,0.6; 0.875,0.7335; 1,1">
                                          <p:stCondLst>
                                            <p:cond delay="497"/>
                                          </p:stCondLst>
                                        </p:cTn>
                                        <p:tgtEl>
                                          <p:spTgt spid="40"/>
                                        </p:tgtEl>
                                        <p:attrNameLst>
                                          <p:attrName>ppt_y</p:attrName>
                                        </p:attrNameLst>
                                      </p:cBhvr>
                                      <p:tavLst>
                                        <p:tav tm="0" fmla="#ppt_y-sin(pi*$)/9">
                                          <p:val>
                                            <p:fltVal val="0"/>
                                          </p:val>
                                        </p:tav>
                                        <p:tav tm="100000">
                                          <p:val>
                                            <p:fltVal val="1"/>
                                          </p:val>
                                        </p:tav>
                                      </p:tavLst>
                                    </p:anim>
                                    <p:anim calcmode="lin" valueType="num">
                                      <p:cBhvr>
                                        <p:cTn id="47" dur="248" fill="hold" tmFilter="0, 0; 0.125,0.2665; 0.25,0.4; 0.375,0.465; 0.5,0.5;  0.625,0.535; 0.75,0.6; 0.875,0.7335; 1,1">
                                          <p:stCondLst>
                                            <p:cond delay="992"/>
                                          </p:stCondLst>
                                        </p:cTn>
                                        <p:tgtEl>
                                          <p:spTgt spid="40"/>
                                        </p:tgtEl>
                                        <p:attrNameLst>
                                          <p:attrName>ppt_y</p:attrName>
                                        </p:attrNameLst>
                                      </p:cBhvr>
                                      <p:tavLst>
                                        <p:tav tm="0" fmla="#ppt_y-sin(pi*$)/27">
                                          <p:val>
                                            <p:fltVal val="0"/>
                                          </p:val>
                                        </p:tav>
                                        <p:tav tm="100000">
                                          <p:val>
                                            <p:fltVal val="1"/>
                                          </p:val>
                                        </p:tav>
                                      </p:tavLst>
                                    </p:anim>
                                    <p:anim calcmode="lin" valueType="num">
                                      <p:cBhvr>
                                        <p:cTn id="48" dur="122" fill="hold" tmFilter="0, 0; 0.125,0.2665; 0.25,0.4; 0.375,0.465; 0.5,0.5;  0.625,0.535; 0.75,0.6; 0.875,0.7335; 1,1">
                                          <p:stCondLst>
                                            <p:cond delay="1241"/>
                                          </p:stCondLst>
                                        </p:cTn>
                                        <p:tgtEl>
                                          <p:spTgt spid="40"/>
                                        </p:tgtEl>
                                        <p:attrNameLst>
                                          <p:attrName>ppt_y</p:attrName>
                                        </p:attrNameLst>
                                      </p:cBhvr>
                                      <p:tavLst>
                                        <p:tav tm="0" fmla="#ppt_y-sin(pi*$)/81">
                                          <p:val>
                                            <p:fltVal val="0"/>
                                          </p:val>
                                        </p:tav>
                                        <p:tav tm="100000">
                                          <p:val>
                                            <p:fltVal val="1"/>
                                          </p:val>
                                        </p:tav>
                                      </p:tavLst>
                                    </p:anim>
                                    <p:animScale>
                                      <p:cBhvr>
                                        <p:cTn id="49" dur="19" fill="hold">
                                          <p:stCondLst>
                                            <p:cond delay="487"/>
                                          </p:stCondLst>
                                        </p:cTn>
                                        <p:tgtEl>
                                          <p:spTgt spid="40"/>
                                        </p:tgtEl>
                                      </p:cBhvr>
                                      <p:to x="100000" y="60000"/>
                                    </p:animScale>
                                    <p:animScale>
                                      <p:cBhvr>
                                        <p:cTn id="50" dur="124" fill="hold">
                                          <p:stCondLst>
                                            <p:cond delay="506"/>
                                          </p:stCondLst>
                                        </p:cTn>
                                        <p:tgtEl>
                                          <p:spTgt spid="40"/>
                                        </p:tgtEl>
                                      </p:cBhvr>
                                      <p:to x="100000" y="100000"/>
                                    </p:animScale>
                                    <p:animScale>
                                      <p:cBhvr>
                                        <p:cTn id="51" dur="19" fill="hold">
                                          <p:stCondLst>
                                            <p:cond delay="983"/>
                                          </p:stCondLst>
                                        </p:cTn>
                                        <p:tgtEl>
                                          <p:spTgt spid="40"/>
                                        </p:tgtEl>
                                      </p:cBhvr>
                                      <p:to x="100000" y="80000"/>
                                    </p:animScale>
                                    <p:animScale>
                                      <p:cBhvr>
                                        <p:cTn id="52" dur="124" fill="hold">
                                          <p:stCondLst>
                                            <p:cond delay="1002"/>
                                          </p:stCondLst>
                                        </p:cTn>
                                        <p:tgtEl>
                                          <p:spTgt spid="40"/>
                                        </p:tgtEl>
                                      </p:cBhvr>
                                      <p:to x="100000" y="100000"/>
                                    </p:animScale>
                                    <p:animScale>
                                      <p:cBhvr>
                                        <p:cTn id="53" dur="19" fill="hold">
                                          <p:stCondLst>
                                            <p:cond delay="1230"/>
                                          </p:stCondLst>
                                        </p:cTn>
                                        <p:tgtEl>
                                          <p:spTgt spid="40"/>
                                        </p:tgtEl>
                                      </p:cBhvr>
                                      <p:to x="100000" y="90000"/>
                                    </p:animScale>
                                    <p:animScale>
                                      <p:cBhvr>
                                        <p:cTn id="54" dur="124" fill="hold">
                                          <p:stCondLst>
                                            <p:cond delay="1250"/>
                                          </p:stCondLst>
                                        </p:cTn>
                                        <p:tgtEl>
                                          <p:spTgt spid="40"/>
                                        </p:tgtEl>
                                      </p:cBhvr>
                                      <p:to x="100000" y="100000"/>
                                    </p:animScale>
                                    <p:animScale>
                                      <p:cBhvr>
                                        <p:cTn id="55" dur="19" fill="hold">
                                          <p:stCondLst>
                                            <p:cond delay="1355"/>
                                          </p:stCondLst>
                                        </p:cTn>
                                        <p:tgtEl>
                                          <p:spTgt spid="40"/>
                                        </p:tgtEl>
                                      </p:cBhvr>
                                      <p:to x="100000" y="95000"/>
                                    </p:animScale>
                                    <p:animScale>
                                      <p:cBhvr>
                                        <p:cTn id="56" dur="124" fill="hold">
                                          <p:stCondLst>
                                            <p:cond delay="1374"/>
                                          </p:stCondLst>
                                        </p:cTn>
                                        <p:tgtEl>
                                          <p:spTgt spid="4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62" fill="hold" display="0">
                  <p:stCondLst>
                    <p:cond delay="indefinite"/>
                  </p:stCondLst>
                </p:cTn>
                <p:tgtEl>
                  <p:spTgt spid="49"/>
                </p:tgtEl>
              </p:cMediaNode>
            </p:video>
          </p:childTnLst>
        </p:cTn>
      </p:par>
    </p:tnLst>
    <p:bldLst>
      <p:bldP spid="38" grpId="0" animBg="1"/>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3"/>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4"/>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3"/>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4"/>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5"/>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5"/>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6"/>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6"/>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7"/>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8"/>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7"/>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9"/>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0"/>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8"/>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1"/>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2"/>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9"/>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3"/>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4"/>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10"/>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5"/>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6"/>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11"/>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7"/>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8"/>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2"/>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9"/>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0"/>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3"/>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1"/>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2"/>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4"/>
          <a:stretch>
            <a:fillRect/>
          </a:stretch>
        </p:blipFill>
        <p:spPr>
          <a:xfrm>
            <a:off x="9473941" y="4215535"/>
            <a:ext cx="1127858" cy="1264557"/>
          </a:xfrm>
          <a:prstGeom prst="rect">
            <a:avLst/>
          </a:prstGeom>
        </p:spPr>
      </p:pic>
      <p:sp>
        <p:nvSpPr>
          <p:cNvPr id="36" name="文本1"/>
          <p:cNvSpPr txBox="1"/>
          <p:nvPr/>
        </p:nvSpPr>
        <p:spPr>
          <a:xfrm>
            <a:off x="1144270" y="1273175"/>
            <a:ext cx="5818505" cy="712470"/>
          </a:xfrm>
          <a:prstGeom prst="rect">
            <a:avLst/>
          </a:prstGeom>
          <a:noFill/>
        </p:spPr>
        <p:txBody>
          <a:bodyPr anchor="t"/>
          <a:lstStyle/>
          <a:p>
            <a:pPr marL="0" algn="l">
              <a:lnSpc>
                <a:spcPts val="3300"/>
              </a:lnSpc>
            </a:pPr>
            <a:r>
              <a:rPr lang="zh-CN" altLang="en-US" sz="2800" b="1" i="0">
                <a:solidFill>
                  <a:srgbClr val="000000">
                    <a:alpha val="100000"/>
                  </a:srgbClr>
                </a:solidFill>
                <a:latin typeface="宋体" panose="02010600030101010101" pitchFamily="2" charset="-122"/>
                <a:ea typeface="宋体" panose="02010600030101010101" pitchFamily="2" charset="-122"/>
              </a:rPr>
              <a:t>⑤探究浮力大小与液体密度的关系</a:t>
            </a:r>
          </a:p>
        </p:txBody>
      </p:sp>
      <p:grpSp>
        <p:nvGrpSpPr>
          <p:cNvPr id="37" name="组合2"/>
          <p:cNvGrpSpPr/>
          <p:nvPr/>
        </p:nvGrpSpPr>
        <p:grpSpPr>
          <a:xfrm>
            <a:off x="9741138" y="1817515"/>
            <a:ext cx="651655" cy="3463319"/>
            <a:chOff x="0" y="0"/>
            <a:chExt cx="651655" cy="3463319"/>
          </a:xfrm>
        </p:grpSpPr>
        <p:pic>
          <p:nvPicPr>
            <p:cNvPr id="38" name="图片23"/>
            <p:cNvPicPr>
              <a:picLocks noChangeAspect="1"/>
            </p:cNvPicPr>
            <p:nvPr/>
          </p:nvPicPr>
          <p:blipFill>
            <a:blip r:embed="rId5"/>
            <a:stretch>
              <a:fillRect/>
            </a:stretch>
          </p:blipFill>
          <p:spPr>
            <a:xfrm>
              <a:off x="0" y="0"/>
              <a:ext cx="651655" cy="2335032"/>
            </a:xfrm>
            <a:prstGeom prst="rect">
              <a:avLst/>
            </a:prstGeom>
          </p:spPr>
        </p:pic>
        <p:sp>
          <p:nvSpPr>
            <p:cNvPr id="39" name="形状15"/>
            <p:cNvSpPr txBox="1"/>
            <p:nvPr/>
          </p:nvSpPr>
          <p:spPr>
            <a:xfrm>
              <a:off x="166162" y="2633374"/>
              <a:ext cx="371698" cy="82994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40" name="文本8"/>
            <p:cNvSpPr txBox="1"/>
            <p:nvPr/>
          </p:nvSpPr>
          <p:spPr>
            <a:xfrm>
              <a:off x="162352" y="2536224"/>
              <a:ext cx="371698" cy="925186"/>
            </a:xfrm>
            <a:prstGeom prst="rect">
              <a:avLst/>
            </a:prstGeom>
            <a:noFill/>
          </p:spPr>
          <p:txBody>
            <a:bodyPr anchor="ctr"/>
            <a:lstStyle/>
            <a:p>
              <a:pPr marL="0" algn="l"/>
              <a:endParaRPr lang="zh-CN" altLang="en-US" sz="2400" b="0" i="0">
                <a:solidFill>
                  <a:srgbClr val="000000">
                    <a:alpha val="100000"/>
                  </a:srgbClr>
                </a:solidFill>
                <a:latin typeface="Times New Roman" panose="02020603050405020304"/>
                <a:ea typeface="Times New Roman" panose="02020603050405020304"/>
              </a:endParaRPr>
            </a:p>
            <a:p>
              <a:pPr marL="0" algn="l"/>
              <a:endParaRPr lang="zh-CN" altLang="en-US" sz="2400" b="0" i="0">
                <a:solidFill>
                  <a:srgbClr val="000000">
                    <a:alpha val="100000"/>
                  </a:srgbClr>
                </a:solidFill>
                <a:latin typeface="Times New Roman" panose="02020603050405020304"/>
                <a:ea typeface="Times New Roman" panose="02020603050405020304"/>
              </a:endParaRPr>
            </a:p>
          </p:txBody>
        </p:sp>
        <p:sp>
          <p:nvSpPr>
            <p:cNvPr id="41" name="形状14"/>
            <p:cNvSpPr txBox="1"/>
            <p:nvPr/>
          </p:nvSpPr>
          <p:spPr>
            <a:xfrm flipH="1">
              <a:off x="331130" y="2292434"/>
              <a:ext cx="19050" cy="46352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grpSp>
      <p:grpSp>
        <p:nvGrpSpPr>
          <p:cNvPr id="42" name="组合3"/>
          <p:cNvGrpSpPr/>
          <p:nvPr/>
        </p:nvGrpSpPr>
        <p:grpSpPr>
          <a:xfrm>
            <a:off x="5035727" y="2286145"/>
            <a:ext cx="1018062" cy="3053474"/>
            <a:chOff x="0" y="0"/>
            <a:chExt cx="1018062" cy="3053474"/>
          </a:xfrm>
        </p:grpSpPr>
        <p:pic>
          <p:nvPicPr>
            <p:cNvPr id="43" name="图片24"/>
            <p:cNvPicPr>
              <a:picLocks noChangeAspect="1"/>
            </p:cNvPicPr>
            <p:nvPr/>
          </p:nvPicPr>
          <p:blipFill>
            <a:blip r:embed="rId6"/>
            <a:stretch>
              <a:fillRect/>
            </a:stretch>
          </p:blipFill>
          <p:spPr>
            <a:xfrm>
              <a:off x="0" y="0"/>
              <a:ext cx="1018062" cy="2847298"/>
            </a:xfrm>
            <a:prstGeom prst="rect">
              <a:avLst/>
            </a:prstGeom>
          </p:spPr>
        </p:pic>
        <p:sp>
          <p:nvSpPr>
            <p:cNvPr id="44" name="形状17"/>
            <p:cNvSpPr txBox="1"/>
            <p:nvPr/>
          </p:nvSpPr>
          <p:spPr>
            <a:xfrm>
              <a:off x="302899" y="2223529"/>
              <a:ext cx="411545" cy="82994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45" name="文本9"/>
            <p:cNvSpPr txBox="1"/>
            <p:nvPr/>
          </p:nvSpPr>
          <p:spPr>
            <a:xfrm>
              <a:off x="299089" y="2126378"/>
              <a:ext cx="411545" cy="925186"/>
            </a:xfrm>
            <a:prstGeom prst="rect">
              <a:avLst/>
            </a:prstGeom>
            <a:noFill/>
          </p:spPr>
          <p:txBody>
            <a:bodyPr anchor="ctr"/>
            <a:lstStyle/>
            <a:p>
              <a:pPr marL="0" algn="l"/>
              <a:endParaRPr lang="zh-CN" altLang="en-US" sz="2400" b="0" i="0">
                <a:solidFill>
                  <a:srgbClr val="000000">
                    <a:alpha val="100000"/>
                  </a:srgbClr>
                </a:solidFill>
                <a:latin typeface="Times New Roman" panose="02020603050405020304"/>
                <a:ea typeface="Times New Roman" panose="02020603050405020304"/>
              </a:endParaRPr>
            </a:p>
            <a:p>
              <a:pPr marL="0" algn="l"/>
              <a:endParaRPr lang="zh-CN" altLang="en-US" sz="2400" b="0" i="0">
                <a:solidFill>
                  <a:srgbClr val="000000">
                    <a:alpha val="100000"/>
                  </a:srgbClr>
                </a:solidFill>
                <a:latin typeface="Times New Roman" panose="02020603050405020304"/>
                <a:ea typeface="Times New Roman" panose="02020603050405020304"/>
              </a:endParaRPr>
            </a:p>
          </p:txBody>
        </p:sp>
        <p:sp>
          <p:nvSpPr>
            <p:cNvPr id="46" name="形状16"/>
            <p:cNvSpPr txBox="1"/>
            <p:nvPr/>
          </p:nvSpPr>
          <p:spPr>
            <a:xfrm>
              <a:off x="311179" y="1073832"/>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47" name="形状1"/>
          <p:cNvSpPr txBox="1"/>
          <p:nvPr/>
        </p:nvSpPr>
        <p:spPr>
          <a:xfrm>
            <a:off x="9879517" y="2607053"/>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nvGrpSpPr>
          <p:cNvPr id="48" name="组合4"/>
          <p:cNvGrpSpPr/>
          <p:nvPr/>
        </p:nvGrpSpPr>
        <p:grpSpPr>
          <a:xfrm>
            <a:off x="6363313" y="4182400"/>
            <a:ext cx="1173653" cy="1710852"/>
            <a:chOff x="0" y="0"/>
            <a:chExt cx="1173653" cy="1710852"/>
          </a:xfrm>
        </p:grpSpPr>
        <p:sp>
          <p:nvSpPr>
            <p:cNvPr id="49" name="形状19"/>
            <p:cNvSpPr txBox="1"/>
            <p:nvPr/>
          </p:nvSpPr>
          <p:spPr>
            <a:xfrm>
              <a:off x="139961" y="422156"/>
              <a:ext cx="895750" cy="675450"/>
            </a:xfrm>
            <a:prstGeom prst="flowChartAlternateProcess">
              <a:avLst/>
            </a:prstGeom>
            <a:solidFill>
              <a:srgbClr val="FFFFFF">
                <a:alpha val="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50" name="形状20"/>
            <p:cNvSpPr txBox="1"/>
            <p:nvPr/>
          </p:nvSpPr>
          <p:spPr>
            <a:xfrm>
              <a:off x="0" y="0"/>
              <a:ext cx="1082364" cy="562171"/>
            </a:xfrm>
            <a:custGeom>
              <a:avLst/>
              <a:gdLst>
                <a:gd name="connsiteX0" fmla="*/ 139960 w 1082364"/>
                <a:gd name="connsiteY0" fmla="*/ 562175 h 562171"/>
                <a:gd name="connsiteX1" fmla="*/ 139960 w 1082364"/>
                <a:gd name="connsiteY1" fmla="*/ 179260 h 562171"/>
                <a:gd name="connsiteX2" fmla="*/ 139960 w 1082364"/>
                <a:gd name="connsiteY2" fmla="*/ 89630 h 562171"/>
                <a:gd name="connsiteX3" fmla="*/ 0 w 1082364"/>
                <a:gd name="connsiteY3" fmla="*/ 22403 h 562171"/>
                <a:gd name="connsiteX4" fmla="*/ 177279 w 1082364"/>
                <a:gd name="connsiteY4" fmla="*/ 0 h 562171"/>
                <a:gd name="connsiteX5" fmla="*/ 1082364 w 1082364"/>
                <a:gd name="connsiteY5" fmla="*/ 0 h 562171"/>
                <a:gd name="connsiteX6" fmla="*/ 1035710 w 1082364"/>
                <a:gd name="connsiteY6" fmla="*/ 59750 h 562171"/>
                <a:gd name="connsiteX7" fmla="*/ 1035710 w 1082364"/>
                <a:gd name="connsiteY7" fmla="*/ 562175 h 56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64" h="562175" fill="none">
                  <a:moveTo>
                    <a:pt x="139960" y="562175"/>
                  </a:moveTo>
                  <a:lnTo>
                    <a:pt x="139960" y="179260"/>
                  </a:lnTo>
                  <a:lnTo>
                    <a:pt x="139960" y="89630"/>
                  </a:lnTo>
                  <a:lnTo>
                    <a:pt x="0" y="22403"/>
                  </a:lnTo>
                  <a:lnTo>
                    <a:pt x="177279" y="0"/>
                  </a:lnTo>
                  <a:lnTo>
                    <a:pt x="1082364" y="0"/>
                  </a:lnTo>
                  <a:lnTo>
                    <a:pt x="1035710" y="59750"/>
                  </a:lnTo>
                  <a:lnTo>
                    <a:pt x="1035710" y="562175"/>
                  </a:lnTo>
                </a:path>
              </a:pathLst>
            </a:custGeom>
            <a:solidFill>
              <a:srgbClr val="FFFFFF">
                <a:alpha val="0"/>
              </a:srgbClr>
            </a:solidFill>
            <a:ln w="12700">
              <a:solidFill>
                <a:srgbClr val="000000">
                  <a:alpha val="100000"/>
                </a:srgbClr>
              </a:solidFill>
              <a:prstDash val="solid"/>
              <a:headEnd type="none" w="med" len="med"/>
              <a:tailEnd type="none" w="med" len="med"/>
            </a:ln>
          </p:spPr>
          <p:txBody>
            <a:bodyPr anchor="ctr"/>
            <a:lstStyle/>
            <a:p>
              <a:pPr marL="0" algn="ctr"/>
              <a:endParaRPr/>
            </a:p>
          </p:txBody>
        </p:sp>
        <p:sp>
          <p:nvSpPr>
            <p:cNvPr id="51" name="形状18"/>
            <p:cNvSpPr txBox="1"/>
            <p:nvPr/>
          </p:nvSpPr>
          <p:spPr>
            <a:xfrm>
              <a:off x="140499" y="327970"/>
              <a:ext cx="895032" cy="839603"/>
            </a:xfrm>
            <a:prstGeom prst="rect">
              <a:avLst/>
            </a:prstGeom>
            <a:solidFill>
              <a:srgbClr val="E2F0D9">
                <a:alpha val="100000"/>
              </a:srgbClr>
            </a:solidFill>
            <a:ln w="12700">
              <a:solidFill>
                <a:srgbClr val="000000">
                  <a:alpha val="100000"/>
                </a:srgbClr>
              </a:solidFill>
              <a:prstDash val="solid"/>
            </a:ln>
          </p:spPr>
          <p:txBody>
            <a:bodyPr anchor="ctr"/>
            <a:lstStyle/>
            <a:p>
              <a:pPr marL="0" algn="ctr"/>
              <a:endParaRPr/>
            </a:p>
          </p:txBody>
        </p:sp>
        <p:sp>
          <p:nvSpPr>
            <p:cNvPr id="52" name="文本10"/>
            <p:cNvSpPr txBox="1"/>
            <p:nvPr/>
          </p:nvSpPr>
          <p:spPr>
            <a:xfrm>
              <a:off x="233824" y="1120958"/>
              <a:ext cx="939829" cy="589894"/>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酒精</a:t>
              </a:r>
            </a:p>
          </p:txBody>
        </p:sp>
      </p:grpSp>
      <p:grpSp>
        <p:nvGrpSpPr>
          <p:cNvPr id="53" name="组合5"/>
          <p:cNvGrpSpPr/>
          <p:nvPr/>
        </p:nvGrpSpPr>
        <p:grpSpPr>
          <a:xfrm>
            <a:off x="6609777" y="1885050"/>
            <a:ext cx="651655" cy="3384455"/>
            <a:chOff x="0" y="0"/>
            <a:chExt cx="651655" cy="3384455"/>
          </a:xfrm>
        </p:grpSpPr>
        <p:pic>
          <p:nvPicPr>
            <p:cNvPr id="54" name="图片25"/>
            <p:cNvPicPr>
              <a:picLocks noChangeAspect="1"/>
            </p:cNvPicPr>
            <p:nvPr/>
          </p:nvPicPr>
          <p:blipFill>
            <a:blip r:embed="rId5"/>
            <a:srcRect l="7777" r="9999" b="6191"/>
            <a:stretch>
              <a:fillRect/>
            </a:stretch>
          </p:blipFill>
          <p:spPr>
            <a:xfrm>
              <a:off x="0" y="0"/>
              <a:ext cx="651655" cy="2256167"/>
            </a:xfrm>
            <a:prstGeom prst="rect">
              <a:avLst/>
            </a:prstGeom>
          </p:spPr>
        </p:pic>
        <p:sp>
          <p:nvSpPr>
            <p:cNvPr id="55" name="形状22"/>
            <p:cNvSpPr txBox="1"/>
            <p:nvPr/>
          </p:nvSpPr>
          <p:spPr>
            <a:xfrm>
              <a:off x="166162" y="2554510"/>
              <a:ext cx="371698" cy="82994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56" name="文本11"/>
            <p:cNvSpPr txBox="1"/>
            <p:nvPr/>
          </p:nvSpPr>
          <p:spPr>
            <a:xfrm>
              <a:off x="162352" y="2457360"/>
              <a:ext cx="371698" cy="925186"/>
            </a:xfrm>
            <a:prstGeom prst="rect">
              <a:avLst/>
            </a:prstGeom>
            <a:noFill/>
          </p:spPr>
          <p:txBody>
            <a:bodyPr anchor="ctr"/>
            <a:lstStyle/>
            <a:p>
              <a:pPr marL="0" algn="l"/>
              <a:endParaRPr lang="zh-CN" altLang="en-US" sz="2400" b="0" i="0">
                <a:solidFill>
                  <a:srgbClr val="000000">
                    <a:alpha val="100000"/>
                  </a:srgbClr>
                </a:solidFill>
                <a:latin typeface="Times New Roman" panose="02020603050405020304"/>
                <a:ea typeface="Times New Roman" panose="02020603050405020304"/>
              </a:endParaRPr>
            </a:p>
            <a:p>
              <a:pPr marL="0" algn="l"/>
              <a:endParaRPr lang="zh-CN" altLang="en-US" sz="2400" b="0" i="0">
                <a:solidFill>
                  <a:srgbClr val="000000">
                    <a:alpha val="100000"/>
                  </a:srgbClr>
                </a:solidFill>
                <a:latin typeface="Times New Roman" panose="02020603050405020304"/>
                <a:ea typeface="Times New Roman" panose="02020603050405020304"/>
              </a:endParaRPr>
            </a:p>
          </p:txBody>
        </p:sp>
        <p:sp>
          <p:nvSpPr>
            <p:cNvPr id="57" name="形状21"/>
            <p:cNvSpPr txBox="1"/>
            <p:nvPr/>
          </p:nvSpPr>
          <p:spPr>
            <a:xfrm flipH="1">
              <a:off x="331130" y="2213570"/>
              <a:ext cx="19050" cy="46352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grpSp>
      <p:sp>
        <p:nvSpPr>
          <p:cNvPr id="58" name="形状2"/>
          <p:cNvSpPr txBox="1"/>
          <p:nvPr/>
        </p:nvSpPr>
        <p:spPr>
          <a:xfrm>
            <a:off x="6738078" y="2731680"/>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nvGrpSpPr>
          <p:cNvPr id="59" name="组合6"/>
          <p:cNvGrpSpPr/>
          <p:nvPr/>
        </p:nvGrpSpPr>
        <p:grpSpPr>
          <a:xfrm>
            <a:off x="7867726" y="4224090"/>
            <a:ext cx="1269054" cy="1646716"/>
            <a:chOff x="0" y="0"/>
            <a:chExt cx="1269054" cy="1646716"/>
          </a:xfrm>
        </p:grpSpPr>
        <p:sp>
          <p:nvSpPr>
            <p:cNvPr id="60" name="形状24"/>
            <p:cNvSpPr txBox="1"/>
            <p:nvPr/>
          </p:nvSpPr>
          <p:spPr>
            <a:xfrm>
              <a:off x="139961" y="422156"/>
              <a:ext cx="895750" cy="675450"/>
            </a:xfrm>
            <a:prstGeom prst="flowChartAlternateProcess">
              <a:avLst/>
            </a:prstGeom>
            <a:solidFill>
              <a:srgbClr val="FFFFFF">
                <a:alpha val="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61" name="形状25"/>
            <p:cNvSpPr txBox="1"/>
            <p:nvPr/>
          </p:nvSpPr>
          <p:spPr>
            <a:xfrm>
              <a:off x="0" y="0"/>
              <a:ext cx="1082364" cy="562171"/>
            </a:xfrm>
            <a:custGeom>
              <a:avLst/>
              <a:gdLst>
                <a:gd name="connsiteX0" fmla="*/ 139960 w 1082364"/>
                <a:gd name="connsiteY0" fmla="*/ 562175 h 562171"/>
                <a:gd name="connsiteX1" fmla="*/ 139960 w 1082364"/>
                <a:gd name="connsiteY1" fmla="*/ 179260 h 562171"/>
                <a:gd name="connsiteX2" fmla="*/ 139960 w 1082364"/>
                <a:gd name="connsiteY2" fmla="*/ 89630 h 562171"/>
                <a:gd name="connsiteX3" fmla="*/ 0 w 1082364"/>
                <a:gd name="connsiteY3" fmla="*/ 22403 h 562171"/>
                <a:gd name="connsiteX4" fmla="*/ 177279 w 1082364"/>
                <a:gd name="connsiteY4" fmla="*/ 0 h 562171"/>
                <a:gd name="connsiteX5" fmla="*/ 1082364 w 1082364"/>
                <a:gd name="connsiteY5" fmla="*/ 0 h 562171"/>
                <a:gd name="connsiteX6" fmla="*/ 1035710 w 1082364"/>
                <a:gd name="connsiteY6" fmla="*/ 59750 h 562171"/>
                <a:gd name="connsiteX7" fmla="*/ 1035710 w 1082364"/>
                <a:gd name="connsiteY7" fmla="*/ 562175 h 56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64" h="562175" fill="none">
                  <a:moveTo>
                    <a:pt x="139960" y="562175"/>
                  </a:moveTo>
                  <a:lnTo>
                    <a:pt x="139960" y="179260"/>
                  </a:lnTo>
                  <a:lnTo>
                    <a:pt x="139960" y="89630"/>
                  </a:lnTo>
                  <a:lnTo>
                    <a:pt x="0" y="22403"/>
                  </a:lnTo>
                  <a:lnTo>
                    <a:pt x="177279" y="0"/>
                  </a:lnTo>
                  <a:lnTo>
                    <a:pt x="1082364" y="0"/>
                  </a:lnTo>
                  <a:lnTo>
                    <a:pt x="1035710" y="59750"/>
                  </a:lnTo>
                  <a:lnTo>
                    <a:pt x="1035710" y="562175"/>
                  </a:lnTo>
                </a:path>
              </a:pathLst>
            </a:custGeom>
            <a:solidFill>
              <a:srgbClr val="FFFFFF">
                <a:alpha val="0"/>
              </a:srgbClr>
            </a:solidFill>
            <a:ln w="12700">
              <a:solidFill>
                <a:srgbClr val="000000">
                  <a:alpha val="100000"/>
                </a:srgbClr>
              </a:solidFill>
              <a:prstDash val="solid"/>
              <a:headEnd type="none" w="med" len="med"/>
              <a:tailEnd type="none" w="med" len="med"/>
            </a:ln>
          </p:spPr>
          <p:txBody>
            <a:bodyPr anchor="ctr"/>
            <a:lstStyle/>
            <a:p>
              <a:pPr marL="0" algn="ctr"/>
              <a:endParaRPr/>
            </a:p>
          </p:txBody>
        </p:sp>
        <p:sp>
          <p:nvSpPr>
            <p:cNvPr id="62" name="形状23"/>
            <p:cNvSpPr txBox="1"/>
            <p:nvPr/>
          </p:nvSpPr>
          <p:spPr>
            <a:xfrm>
              <a:off x="140499" y="327970"/>
              <a:ext cx="895032" cy="839603"/>
            </a:xfrm>
            <a:prstGeom prst="rect">
              <a:avLst/>
            </a:prstGeom>
            <a:solidFill>
              <a:srgbClr val="F2F2F2">
                <a:alpha val="100000"/>
              </a:srgbClr>
            </a:solidFill>
            <a:ln w="12700">
              <a:solidFill>
                <a:srgbClr val="000000">
                  <a:alpha val="100000"/>
                </a:srgbClr>
              </a:solidFill>
              <a:prstDash val="solid"/>
            </a:ln>
          </p:spPr>
          <p:txBody>
            <a:bodyPr anchor="ctr"/>
            <a:lstStyle/>
            <a:p>
              <a:pPr marL="0" algn="ctr"/>
              <a:endParaRPr/>
            </a:p>
          </p:txBody>
        </p:sp>
        <p:sp>
          <p:nvSpPr>
            <p:cNvPr id="63" name="文本12"/>
            <p:cNvSpPr txBox="1"/>
            <p:nvPr/>
          </p:nvSpPr>
          <p:spPr>
            <a:xfrm>
              <a:off x="329225" y="1056822"/>
              <a:ext cx="939829" cy="589894"/>
            </a:xfrm>
            <a:prstGeom prst="rect">
              <a:avLst/>
            </a:prstGeom>
            <a:noFill/>
          </p:spPr>
          <p:txBody>
            <a:bodyPr anchor="t"/>
            <a:lstStyle/>
            <a:p>
              <a:pPr marL="0" algn="l">
                <a:lnSpc>
                  <a:spcPts val="2400"/>
                </a:lnSpc>
              </a:pPr>
              <a:r>
                <a:rPr lang="zh-CN" altLang="en-US" sz="2000" b="0" i="0">
                  <a:solidFill>
                    <a:srgbClr val="000000">
                      <a:alpha val="100000"/>
                    </a:srgbClr>
                  </a:solidFill>
                  <a:latin typeface="微软雅黑" panose="020B0503020204020204" charset="-122"/>
                  <a:ea typeface="微软雅黑" panose="020B0503020204020204" charset="-122"/>
                </a:rPr>
                <a:t>水</a:t>
              </a:r>
            </a:p>
          </p:txBody>
        </p:sp>
      </p:grpSp>
      <p:grpSp>
        <p:nvGrpSpPr>
          <p:cNvPr id="64" name="组合7"/>
          <p:cNvGrpSpPr/>
          <p:nvPr/>
        </p:nvGrpSpPr>
        <p:grpSpPr>
          <a:xfrm>
            <a:off x="8108074" y="1851577"/>
            <a:ext cx="651655" cy="3463319"/>
            <a:chOff x="0" y="0"/>
            <a:chExt cx="651655" cy="3463319"/>
          </a:xfrm>
        </p:grpSpPr>
        <p:pic>
          <p:nvPicPr>
            <p:cNvPr id="65" name="图片26"/>
            <p:cNvPicPr>
              <a:picLocks noChangeAspect="1"/>
            </p:cNvPicPr>
            <p:nvPr/>
          </p:nvPicPr>
          <p:blipFill>
            <a:blip r:embed="rId5"/>
            <a:stretch>
              <a:fillRect/>
            </a:stretch>
          </p:blipFill>
          <p:spPr>
            <a:xfrm>
              <a:off x="0" y="0"/>
              <a:ext cx="651655" cy="2335032"/>
            </a:xfrm>
            <a:prstGeom prst="rect">
              <a:avLst/>
            </a:prstGeom>
          </p:spPr>
        </p:pic>
        <p:sp>
          <p:nvSpPr>
            <p:cNvPr id="66" name="形状28"/>
            <p:cNvSpPr txBox="1"/>
            <p:nvPr/>
          </p:nvSpPr>
          <p:spPr>
            <a:xfrm>
              <a:off x="166162" y="2633374"/>
              <a:ext cx="371698" cy="82994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67" name="文本13"/>
            <p:cNvSpPr txBox="1"/>
            <p:nvPr/>
          </p:nvSpPr>
          <p:spPr>
            <a:xfrm>
              <a:off x="162352" y="2536222"/>
              <a:ext cx="371698" cy="925190"/>
            </a:xfrm>
            <a:prstGeom prst="rect">
              <a:avLst/>
            </a:prstGeom>
            <a:noFill/>
          </p:spPr>
          <p:txBody>
            <a:bodyPr anchor="ctr"/>
            <a:lstStyle/>
            <a:p>
              <a:pPr marL="0" algn="l"/>
              <a:endParaRPr lang="zh-CN" altLang="en-US" sz="2400" b="0" i="0">
                <a:solidFill>
                  <a:srgbClr val="000000">
                    <a:alpha val="100000"/>
                  </a:srgbClr>
                </a:solidFill>
                <a:latin typeface="楷体" panose="02010609060101010101" charset="-122"/>
                <a:ea typeface="楷体" panose="02010609060101010101" charset="-122"/>
              </a:endParaRPr>
            </a:p>
            <a:p>
              <a:pPr marL="0" algn="l"/>
              <a:endParaRPr lang="zh-CN" altLang="en-US" sz="2400" b="0" i="0">
                <a:solidFill>
                  <a:srgbClr val="000000">
                    <a:alpha val="100000"/>
                  </a:srgbClr>
                </a:solidFill>
                <a:latin typeface="楷体" panose="02010609060101010101" charset="-122"/>
                <a:ea typeface="楷体" panose="02010609060101010101" charset="-122"/>
              </a:endParaRPr>
            </a:p>
          </p:txBody>
        </p:sp>
        <p:sp>
          <p:nvSpPr>
            <p:cNvPr id="68" name="形状27"/>
            <p:cNvSpPr txBox="1"/>
            <p:nvPr/>
          </p:nvSpPr>
          <p:spPr>
            <a:xfrm flipH="1">
              <a:off x="331130" y="2292434"/>
              <a:ext cx="19050" cy="46352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69" name="形状26"/>
            <p:cNvSpPr txBox="1"/>
            <p:nvPr/>
          </p:nvSpPr>
          <p:spPr>
            <a:xfrm>
              <a:off x="137702" y="838612"/>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sp>
        <p:nvSpPr>
          <p:cNvPr id="70" name="文本2"/>
          <p:cNvSpPr txBox="1"/>
          <p:nvPr/>
        </p:nvSpPr>
        <p:spPr>
          <a:xfrm>
            <a:off x="1113154" y="2236469"/>
            <a:ext cx="3507740" cy="3512185"/>
          </a:xfrm>
          <a:prstGeom prst="rect">
            <a:avLst/>
          </a:prstGeom>
          <a:noFill/>
        </p:spPr>
        <p:txBody>
          <a:bodyPr anchor="t"/>
          <a:lstStyle/>
          <a:p>
            <a:pPr marL="0" algn="l">
              <a:lnSpc>
                <a:spcPts val="5000"/>
              </a:lnSpc>
            </a:pPr>
            <a:r>
              <a:rPr lang="zh-CN" altLang="en-US" sz="2800" b="0" i="0">
                <a:solidFill>
                  <a:srgbClr val="00206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把悬挂在弹簧测力计下的物块先后浸没在</a:t>
            </a:r>
            <a:r>
              <a:rPr lang="zh-CN" altLang="en-US" sz="2800" b="0" i="0">
                <a:solidFill>
                  <a:srgbClr val="C00000">
                    <a:alpha val="100000"/>
                  </a:srgbClr>
                </a:solidFill>
                <a:latin typeface="宋体" panose="02010600030101010101" pitchFamily="2" charset="-122"/>
                <a:ea typeface="宋体" panose="02010600030101010101" pitchFamily="2" charset="-122"/>
              </a:rPr>
              <a:t>酒精、水、盐水</a:t>
            </a:r>
            <a:r>
              <a:rPr lang="zh-CN" altLang="en-US" sz="2800" b="0" i="0">
                <a:solidFill>
                  <a:srgbClr val="000000">
                    <a:alpha val="100000"/>
                  </a:srgbClr>
                </a:solidFill>
                <a:latin typeface="宋体" panose="02010600030101010101" pitchFamily="2" charset="-122"/>
                <a:ea typeface="宋体" panose="02010600030101010101" pitchFamily="2" charset="-122"/>
              </a:rPr>
              <a:t>中，观察并记录弹簧测力计的示数。</a:t>
            </a:r>
          </a:p>
        </p:txBody>
      </p:sp>
      <p:sp>
        <p:nvSpPr>
          <p:cNvPr id="71" name="文本3"/>
          <p:cNvSpPr txBox="1"/>
          <p:nvPr/>
        </p:nvSpPr>
        <p:spPr>
          <a:xfrm>
            <a:off x="7113270" y="2564130"/>
            <a:ext cx="100647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1.2N</a:t>
            </a:r>
          </a:p>
        </p:txBody>
      </p:sp>
      <p:sp>
        <p:nvSpPr>
          <p:cNvPr id="72" name="文本4"/>
          <p:cNvSpPr txBox="1"/>
          <p:nvPr/>
        </p:nvSpPr>
        <p:spPr>
          <a:xfrm>
            <a:off x="10215245" y="2374265"/>
            <a:ext cx="107505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0.9N</a:t>
            </a:r>
          </a:p>
        </p:txBody>
      </p:sp>
      <p:sp>
        <p:nvSpPr>
          <p:cNvPr id="73" name="文本5"/>
          <p:cNvSpPr txBox="1"/>
          <p:nvPr/>
        </p:nvSpPr>
        <p:spPr>
          <a:xfrm>
            <a:off x="8642350" y="2498725"/>
            <a:ext cx="1047750"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1.1N</a:t>
            </a:r>
          </a:p>
        </p:txBody>
      </p:sp>
      <p:sp>
        <p:nvSpPr>
          <p:cNvPr id="74" name="文本6"/>
          <p:cNvSpPr txBox="1"/>
          <p:nvPr/>
        </p:nvSpPr>
        <p:spPr>
          <a:xfrm>
            <a:off x="5718175" y="3170555"/>
            <a:ext cx="1062355" cy="650875"/>
          </a:xfrm>
          <a:prstGeom prst="rect">
            <a:avLst/>
          </a:prstGeom>
          <a:noFill/>
        </p:spPr>
        <p:txBody>
          <a:bodyPr anchor="t"/>
          <a:lstStyle/>
          <a:p>
            <a:pPr marL="0" algn="ctr">
              <a:lnSpc>
                <a:spcPts val="2800"/>
              </a:lnSpc>
            </a:pPr>
            <a:r>
              <a:rPr lang="zh-CN" altLang="en-US" sz="2400" b="0" i="0">
                <a:solidFill>
                  <a:srgbClr val="000000">
                    <a:alpha val="100000"/>
                  </a:srgbClr>
                </a:solidFill>
                <a:latin typeface="Times New Roman" panose="02020603050405020304"/>
                <a:ea typeface="Times New Roman" panose="02020603050405020304"/>
              </a:rPr>
              <a:t>1.8N</a:t>
            </a:r>
          </a:p>
        </p:txBody>
      </p:sp>
      <p:sp>
        <p:nvSpPr>
          <p:cNvPr id="75" name="文本7"/>
          <p:cNvSpPr txBox="1"/>
          <p:nvPr/>
        </p:nvSpPr>
        <p:spPr>
          <a:xfrm>
            <a:off x="9752143" y="5339658"/>
            <a:ext cx="745426" cy="467963"/>
          </a:xfrm>
          <a:prstGeom prst="rect">
            <a:avLst/>
          </a:prstGeom>
          <a:noFill/>
        </p:spPr>
        <p:txBody>
          <a:bodyPr anchor="t"/>
          <a:lstStyle/>
          <a:p>
            <a:pPr marL="0" algn="l"/>
            <a:r>
              <a:rPr lang="zh-CN" altLang="en-US" sz="1900" b="0" i="0">
                <a:solidFill>
                  <a:srgbClr val="000000">
                    <a:alpha val="100000"/>
                  </a:srgbClr>
                </a:solidFill>
                <a:latin typeface="Times New Roman" panose="02020603050405020304"/>
                <a:ea typeface="Times New Roman" panose="02020603050405020304"/>
              </a:rPr>
              <a:t>盐水</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1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up)">
                                      <p:cBhvr>
                                        <p:cTn id="17" dur="1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1"/>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up)">
                                      <p:cBhvr>
                                        <p:cTn id="32" dur="1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1"/>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up)">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1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47" grpId="0" animBg="1"/>
      <p:bldP spid="48" grpId="0" animBg="1"/>
      <p:bldP spid="53" grpId="0" animBg="1"/>
      <p:bldP spid="58" grpId="0" animBg="1"/>
      <p:bldP spid="59" grpId="0" animBg="1"/>
      <p:bldP spid="64" grpId="0" animBg="1"/>
      <p:bldP spid="71" grpId="0" animBg="1"/>
      <p:bldP spid="72" grpId="0" animBg="1"/>
      <p:bldP spid="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3"/>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4"/>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5"/>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6"/>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7"/>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8"/>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9"/>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0"/>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1"/>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2"/>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3"/>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4"/>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5"/>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6"/>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7"/>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8"/>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9"/>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0"/>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1"/>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2"/>
            <p:cNvPicPr>
              <a:picLocks noChangeAspect="1"/>
            </p:cNvPicPr>
            <p:nvPr/>
          </p:nvPicPr>
          <p:blipFill>
            <a:blip r:embed="rId3"/>
            <a:srcRect r="48275"/>
            <a:stretch>
              <a:fillRect/>
            </a:stretch>
          </p:blipFill>
          <p:spPr>
            <a:xfrm>
              <a:off x="10913925" y="4448182"/>
              <a:ext cx="215742" cy="345037"/>
            </a:xfrm>
            <a:prstGeom prst="rect">
              <a:avLst/>
            </a:prstGeom>
          </p:spPr>
        </p:pic>
      </p:grpSp>
      <p:graphicFrame>
        <p:nvGraphicFramePr>
          <p:cNvPr id="35" name="表格1"/>
          <p:cNvGraphicFramePr>
            <a:graphicFrameLocks noGrp="1"/>
          </p:cNvGraphicFramePr>
          <p:nvPr/>
        </p:nvGraphicFramePr>
        <p:xfrm>
          <a:off x="6127084" y="1809628"/>
          <a:ext cx="4333753" cy="3146829"/>
        </p:xfrm>
        <a:graphic>
          <a:graphicData uri="http://schemas.openxmlformats.org/drawingml/2006/table">
            <a:tbl>
              <a:tblPr firstRow="1" bandRow="1">
                <a:tableStyleId>{5C22544A-7EE6-4342-B048-85BDC9FD1C3A}</a:tableStyleId>
              </a:tblPr>
              <a:tblGrid>
                <a:gridCol w="1672196">
                  <a:extLst>
                    <a:ext uri="{9D8B030D-6E8A-4147-A177-3AD203B41FA5}">
                      <a16:colId xmlns:a16="http://schemas.microsoft.com/office/drawing/2014/main" val="20000"/>
                    </a:ext>
                  </a:extLst>
                </a:gridCol>
                <a:gridCol w="936413">
                  <a:extLst>
                    <a:ext uri="{9D8B030D-6E8A-4147-A177-3AD203B41FA5}">
                      <a16:colId xmlns:a16="http://schemas.microsoft.com/office/drawing/2014/main" val="20001"/>
                    </a:ext>
                  </a:extLst>
                </a:gridCol>
                <a:gridCol w="700717">
                  <a:extLst>
                    <a:ext uri="{9D8B030D-6E8A-4147-A177-3AD203B41FA5}">
                      <a16:colId xmlns:a16="http://schemas.microsoft.com/office/drawing/2014/main" val="20002"/>
                    </a:ext>
                  </a:extLst>
                </a:gridCol>
                <a:gridCol w="1024427">
                  <a:extLst>
                    <a:ext uri="{9D8B030D-6E8A-4147-A177-3AD203B41FA5}">
                      <a16:colId xmlns:a16="http://schemas.microsoft.com/office/drawing/2014/main" val="20003"/>
                    </a:ext>
                  </a:extLst>
                </a:gridCol>
              </a:tblGrid>
              <a:tr h="687349">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液体种类</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酒精</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水</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盐水</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extLst>
                  <a:ext uri="{0D108BD9-81ED-4DB2-BD59-A6C34878D82A}">
                    <a16:rowId xmlns:a16="http://schemas.microsoft.com/office/drawing/2014/main" val="10000"/>
                  </a:ext>
                </a:extLst>
              </a:tr>
              <a:tr h="69411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重力</a:t>
                      </a:r>
                      <a:r>
                        <a:rPr lang="zh-CN" altLang="en-US" sz="2000" b="0" i="1">
                          <a:solidFill>
                            <a:srgbClr val="000000">
                              <a:alpha val="100000"/>
                            </a:srgbClr>
                          </a:solidFill>
                          <a:latin typeface="Times New Roman" panose="02020603050405020304"/>
                          <a:ea typeface="Times New Roman" panose="02020603050405020304"/>
                        </a:rPr>
                        <a:t>G </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extLst>
                  <a:ext uri="{0D108BD9-81ED-4DB2-BD59-A6C34878D82A}">
                    <a16:rowId xmlns:a16="http://schemas.microsoft.com/office/drawing/2014/main" val="10001"/>
                  </a:ext>
                </a:extLst>
              </a:tr>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弹簧测力计</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示数</a:t>
                      </a:r>
                      <a:r>
                        <a:rPr lang="zh-CN" altLang="en-US" sz="2000" b="0" i="1">
                          <a:solidFill>
                            <a:srgbClr val="000000">
                              <a:alpha val="100000"/>
                            </a:srgbClr>
                          </a:solidFill>
                          <a:latin typeface="Times New Roman" panose="02020603050405020304"/>
                          <a:ea typeface="Times New Roman" panose="02020603050405020304"/>
                        </a:rPr>
                        <a:t>F</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1.2</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1.1</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0.9</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tc>
                <a:extLst>
                  <a:ext uri="{0D108BD9-81ED-4DB2-BD59-A6C34878D82A}">
                    <a16:rowId xmlns:a16="http://schemas.microsoft.com/office/drawing/2014/main" val="10002"/>
                  </a:ext>
                </a:extLst>
              </a:tr>
              <a:tr h="612506">
                <a:tc>
                  <a:txBody>
                    <a:bodyPr/>
                    <a:lstStyle/>
                    <a:p>
                      <a:pPr marL="0" algn="ctr">
                        <a:lnSpc>
                          <a:spcPts val="4800"/>
                        </a:lnSpc>
                      </a:pPr>
                      <a:r>
                        <a:rPr lang="zh-CN" altLang="en-US" sz="2000" b="1" i="0">
                          <a:solidFill>
                            <a:srgbClr val="FF0000">
                              <a:alpha val="100000"/>
                            </a:srgbClr>
                          </a:solidFill>
                          <a:latin typeface="宋体" panose="02010600030101010101" pitchFamily="2" charset="-122"/>
                          <a:ea typeface="宋体" panose="02010600030101010101" pitchFamily="2" charset="-122"/>
                        </a:rPr>
                        <a:t>浮力</a:t>
                      </a: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宋体" panose="02010600030101010101" pitchFamily="2" charset="-122"/>
                          <a:ea typeface="宋体" panose="02010600030101010101" pitchFamily="2" charset="-122"/>
                        </a:rPr>
                        <a:t>浮</a:t>
                      </a:r>
                      <a:r>
                        <a:rPr lang="zh-CN" altLang="en-US" sz="2000" b="1" i="0">
                          <a:solidFill>
                            <a:srgbClr val="FF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l"/>
                      <a:endParaRP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3"/>
                  </a:ext>
                </a:extLst>
              </a:tr>
            </a:tbl>
          </a:graphicData>
        </a:graphic>
      </p:graphicFrame>
      <p:sp>
        <p:nvSpPr>
          <p:cNvPr id="36" name="文本1"/>
          <p:cNvSpPr txBox="1"/>
          <p:nvPr/>
        </p:nvSpPr>
        <p:spPr>
          <a:xfrm>
            <a:off x="1552575" y="1009015"/>
            <a:ext cx="397319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记录数据，计算浮力</a:t>
            </a:r>
            <a:r>
              <a:rPr lang="zh-CN" altLang="en-US" sz="2800" b="0" i="0">
                <a:solidFill>
                  <a:srgbClr val="000000">
                    <a:alpha val="100000"/>
                  </a:srgbClr>
                </a:solidFill>
                <a:latin typeface="Times New Roman" panose="02020603050405020304"/>
                <a:ea typeface="Times New Roman" panose="02020603050405020304"/>
              </a:rPr>
              <a:t>:</a:t>
            </a:r>
          </a:p>
        </p:txBody>
      </p:sp>
      <p:sp>
        <p:nvSpPr>
          <p:cNvPr id="37" name="文本2"/>
          <p:cNvSpPr txBox="1"/>
          <p:nvPr/>
        </p:nvSpPr>
        <p:spPr>
          <a:xfrm>
            <a:off x="7750174" y="4375606"/>
            <a:ext cx="891540"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0.6</a:t>
            </a:r>
          </a:p>
        </p:txBody>
      </p:sp>
      <p:sp>
        <p:nvSpPr>
          <p:cNvPr id="38" name="文本3"/>
          <p:cNvSpPr txBox="1"/>
          <p:nvPr/>
        </p:nvSpPr>
        <p:spPr>
          <a:xfrm>
            <a:off x="8593454" y="4375606"/>
            <a:ext cx="891540"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0.7</a:t>
            </a:r>
          </a:p>
        </p:txBody>
      </p:sp>
      <p:sp>
        <p:nvSpPr>
          <p:cNvPr id="39" name="文本4"/>
          <p:cNvSpPr txBox="1"/>
          <p:nvPr/>
        </p:nvSpPr>
        <p:spPr>
          <a:xfrm>
            <a:off x="9471687" y="4375606"/>
            <a:ext cx="891540"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0.9</a:t>
            </a:r>
          </a:p>
        </p:txBody>
      </p:sp>
      <p:grpSp>
        <p:nvGrpSpPr>
          <p:cNvPr id="40" name="组合2"/>
          <p:cNvGrpSpPr/>
          <p:nvPr/>
        </p:nvGrpSpPr>
        <p:grpSpPr>
          <a:xfrm>
            <a:off x="1939925" y="5054600"/>
            <a:ext cx="7962900" cy="1474998"/>
            <a:chOff x="0" y="0"/>
            <a:chExt cx="7962900" cy="1474998"/>
          </a:xfrm>
        </p:grpSpPr>
        <p:sp>
          <p:nvSpPr>
            <p:cNvPr id="41" name="形状12"/>
            <p:cNvSpPr txBox="1"/>
            <p:nvPr/>
          </p:nvSpPr>
          <p:spPr>
            <a:xfrm>
              <a:off x="3810" y="49530"/>
              <a:ext cx="7959090" cy="1383665"/>
            </a:xfrm>
            <a:prstGeom prst="rect">
              <a:avLst/>
            </a:prstGeom>
            <a:solidFill>
              <a:srgbClr val="FBE5D6">
                <a:alpha val="100000"/>
              </a:srgbClr>
            </a:solidFill>
            <a:ln w="9525">
              <a:solidFill>
                <a:srgbClr val="FFFFFF">
                  <a:alpha val="0"/>
                </a:srgbClr>
              </a:solidFill>
            </a:ln>
          </p:spPr>
          <p:txBody>
            <a:bodyPr anchor="ctr"/>
            <a:lstStyle/>
            <a:p>
              <a:pPr marL="0" algn="ctr"/>
              <a:endParaRPr/>
            </a:p>
          </p:txBody>
        </p:sp>
        <p:sp>
          <p:nvSpPr>
            <p:cNvPr id="42" name="文本5"/>
            <p:cNvSpPr txBox="1"/>
            <p:nvPr/>
          </p:nvSpPr>
          <p:spPr>
            <a:xfrm>
              <a:off x="0" y="0"/>
              <a:ext cx="7959090" cy="1474998"/>
            </a:xfrm>
            <a:prstGeom prst="rect">
              <a:avLst/>
            </a:prstGeom>
            <a:noFill/>
          </p:spPr>
          <p:txBody>
            <a:bodyPr anchor="t"/>
            <a:lstStyle/>
            <a:p>
              <a:pPr marL="0" algn="l">
                <a:lnSpc>
                  <a:spcPts val="5000"/>
                </a:lnSpc>
              </a:pPr>
              <a:r>
                <a:rPr lang="zh-CN" altLang="en-US" sz="2800" b="0" i="0">
                  <a:solidFill>
                    <a:srgbClr val="000000">
                      <a:alpha val="100000"/>
                    </a:srgbClr>
                  </a:solidFill>
                  <a:latin typeface="黑体" panose="02010600030101010101" charset="-122"/>
                  <a:ea typeface="黑体" panose="02010600030101010101" charset="-122"/>
                </a:rPr>
                <a:t>结论：浮力的大小跟</a:t>
              </a:r>
              <a:r>
                <a:rPr lang="zh-CN" altLang="en-US" sz="2800" b="0" i="0">
                  <a:solidFill>
                    <a:srgbClr val="FF0000">
                      <a:alpha val="100000"/>
                    </a:srgbClr>
                  </a:solidFill>
                  <a:latin typeface="黑体" panose="02010600030101010101" charset="-122"/>
                  <a:ea typeface="黑体" panose="02010600030101010101" charset="-122"/>
                </a:rPr>
                <a:t>液体的密度</a:t>
              </a:r>
              <a:r>
                <a:rPr lang="zh-CN" altLang="en-US" sz="2800" b="0" i="0">
                  <a:solidFill>
                    <a:srgbClr val="000000">
                      <a:alpha val="100000"/>
                    </a:srgbClr>
                  </a:solidFill>
                  <a:latin typeface="黑体" panose="02010600030101010101" charset="-122"/>
                  <a:ea typeface="黑体" panose="02010600030101010101" charset="-122"/>
                </a:rPr>
                <a:t>有关，在浸入液体的体积相同时，液体的密度越大，浮力越大。</a:t>
              </a:r>
            </a:p>
          </p:txBody>
        </p:sp>
      </p:grpSp>
      <p:pic>
        <p:nvPicPr>
          <p:cNvPr id="43" name="图片2"/>
          <p:cNvPicPr>
            <a:picLocks noChangeAspect="1"/>
          </p:cNvPicPr>
          <p:nvPr/>
        </p:nvPicPr>
        <p:blipFill>
          <a:blip r:embed="rId4"/>
          <a:stretch>
            <a:fillRect/>
          </a:stretch>
        </p:blipFill>
        <p:spPr>
          <a:xfrm>
            <a:off x="1556115" y="1823213"/>
            <a:ext cx="4391899" cy="26258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750" fill="hold"/>
                                        <p:tgtEl>
                                          <p:spTgt spid="37"/>
                                        </p:tgtEl>
                                        <p:attrNameLst>
                                          <p:attrName>ppt_w</p:attrName>
                                        </p:attrNameLst>
                                      </p:cBhvr>
                                      <p:tavLst>
                                        <p:tav tm="0">
                                          <p:val>
                                            <p:fltVal val="0"/>
                                          </p:val>
                                        </p:tav>
                                        <p:tav tm="100000">
                                          <p:val>
                                            <p:strVal val="ppt_w"/>
                                          </p:val>
                                        </p:tav>
                                      </p:tavLst>
                                    </p:anim>
                                    <p:anim calcmode="lin" valueType="num">
                                      <p:cBhvr>
                                        <p:cTn id="13" dur="750" fill="hold"/>
                                        <p:tgtEl>
                                          <p:spTgt spid="37"/>
                                        </p:tgtEl>
                                        <p:attrNameLst>
                                          <p:attrName>ppt_h</p:attrName>
                                        </p:attrNameLst>
                                      </p:cBhvr>
                                      <p:tavLst>
                                        <p:tav tm="0">
                                          <p:val>
                                            <p:fltVal val="0"/>
                                          </p:val>
                                        </p:tav>
                                        <p:tav tm="100000">
                                          <p:val>
                                            <p:strVal val="ppt_h"/>
                                          </p:val>
                                        </p:tav>
                                      </p:tavLst>
                                    </p:anim>
                                    <p:animEffect transition="in" filter="fade">
                                      <p:cBhvr>
                                        <p:cTn id="14" dur="10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750" fill="hold"/>
                                        <p:tgtEl>
                                          <p:spTgt spid="38"/>
                                        </p:tgtEl>
                                        <p:attrNameLst>
                                          <p:attrName>ppt_w</p:attrName>
                                        </p:attrNameLst>
                                      </p:cBhvr>
                                      <p:tavLst>
                                        <p:tav tm="0">
                                          <p:val>
                                            <p:fltVal val="0"/>
                                          </p:val>
                                        </p:tav>
                                        <p:tav tm="100000">
                                          <p:val>
                                            <p:strVal val="ppt_w"/>
                                          </p:val>
                                        </p:tav>
                                      </p:tavLst>
                                    </p:anim>
                                    <p:anim calcmode="lin" valueType="num">
                                      <p:cBhvr>
                                        <p:cTn id="20" dur="750" fill="hold"/>
                                        <p:tgtEl>
                                          <p:spTgt spid="38"/>
                                        </p:tgtEl>
                                        <p:attrNameLst>
                                          <p:attrName>ppt_h</p:attrName>
                                        </p:attrNameLst>
                                      </p:cBhvr>
                                      <p:tavLst>
                                        <p:tav tm="0">
                                          <p:val>
                                            <p:fltVal val="0"/>
                                          </p:val>
                                        </p:tav>
                                        <p:tav tm="100000">
                                          <p:val>
                                            <p:strVal val="ppt_h"/>
                                          </p:val>
                                        </p:tav>
                                      </p:tavLst>
                                    </p:anim>
                                    <p:animEffect transition="in" filter="fade">
                                      <p:cBhvr>
                                        <p:cTn id="21" dur="10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750" fill="hold"/>
                                        <p:tgtEl>
                                          <p:spTgt spid="39"/>
                                        </p:tgtEl>
                                        <p:attrNameLst>
                                          <p:attrName>ppt_w</p:attrName>
                                        </p:attrNameLst>
                                      </p:cBhvr>
                                      <p:tavLst>
                                        <p:tav tm="0">
                                          <p:val>
                                            <p:fltVal val="0"/>
                                          </p:val>
                                        </p:tav>
                                        <p:tav tm="100000">
                                          <p:val>
                                            <p:strVal val="ppt_w"/>
                                          </p:val>
                                        </p:tav>
                                      </p:tavLst>
                                    </p:anim>
                                    <p:anim calcmode="lin" valueType="num">
                                      <p:cBhvr>
                                        <p:cTn id="27" dur="750" fill="hold"/>
                                        <p:tgtEl>
                                          <p:spTgt spid="39"/>
                                        </p:tgtEl>
                                        <p:attrNameLst>
                                          <p:attrName>ppt_h</p:attrName>
                                        </p:attrNameLst>
                                      </p:cBhvr>
                                      <p:tavLst>
                                        <p:tav tm="0">
                                          <p:val>
                                            <p:fltVal val="0"/>
                                          </p:val>
                                        </p:tav>
                                        <p:tav tm="100000">
                                          <p:val>
                                            <p:strVal val="ppt_h"/>
                                          </p:val>
                                        </p:tav>
                                      </p:tavLst>
                                    </p:anim>
                                    <p:animEffect transition="in" filter="fade">
                                      <p:cBhvr>
                                        <p:cTn id="28" dur="1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P spid="39" grpId="0" animBg="1"/>
      <p:bldP spid="4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4"/>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3"/>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4"/>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5"/>
            <p:cNvPicPr>
              <a:picLocks noChangeAspect="1"/>
            </p:cNvPicPr>
            <p:nvPr/>
          </p:nvPicPr>
          <p:blipFill>
            <a:blip r:embed="rId5"/>
            <a:srcRect b="50769"/>
            <a:stretch>
              <a:fillRect/>
            </a:stretch>
          </p:blipFill>
          <p:spPr>
            <a:xfrm>
              <a:off x="601" y="1342181"/>
              <a:ext cx="416461" cy="172519"/>
            </a:xfrm>
            <a:prstGeom prst="rect">
              <a:avLst/>
            </a:prstGeom>
          </p:spPr>
        </p:pic>
        <p:pic>
          <p:nvPicPr>
            <p:cNvPr id="7" name="图片6"/>
            <p:cNvPicPr>
              <a:picLocks noChangeAspect="1"/>
            </p:cNvPicPr>
            <p:nvPr/>
          </p:nvPicPr>
          <p:blipFill>
            <a:blip r:embed="rId5"/>
            <a:srcRect r="48275"/>
            <a:stretch>
              <a:fillRect/>
            </a:stretch>
          </p:blipFill>
          <p:spPr>
            <a:xfrm>
              <a:off x="0" y="1342181"/>
              <a:ext cx="215742" cy="345037"/>
            </a:xfrm>
            <a:prstGeom prst="rect">
              <a:avLst/>
            </a:prstGeom>
          </p:spPr>
        </p:pic>
        <p:sp>
          <p:nvSpPr>
            <p:cNvPr id="8" name="形状5"/>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7"/>
            <p:cNvPicPr>
              <a:picLocks noChangeAspect="1"/>
            </p:cNvPicPr>
            <p:nvPr/>
          </p:nvPicPr>
          <p:blipFill>
            <a:blip r:embed="rId5"/>
            <a:srcRect b="50769"/>
            <a:stretch>
              <a:fillRect/>
            </a:stretch>
          </p:blipFill>
          <p:spPr>
            <a:xfrm>
              <a:off x="601" y="2118848"/>
              <a:ext cx="416461" cy="172519"/>
            </a:xfrm>
            <a:prstGeom prst="rect">
              <a:avLst/>
            </a:prstGeom>
          </p:spPr>
        </p:pic>
        <p:pic>
          <p:nvPicPr>
            <p:cNvPr id="10" name="图片8"/>
            <p:cNvPicPr>
              <a:picLocks noChangeAspect="1"/>
            </p:cNvPicPr>
            <p:nvPr/>
          </p:nvPicPr>
          <p:blipFill>
            <a:blip r:embed="rId5"/>
            <a:srcRect r="48275"/>
            <a:stretch>
              <a:fillRect/>
            </a:stretch>
          </p:blipFill>
          <p:spPr>
            <a:xfrm>
              <a:off x="0" y="2118848"/>
              <a:ext cx="215742" cy="345037"/>
            </a:xfrm>
            <a:prstGeom prst="rect">
              <a:avLst/>
            </a:prstGeom>
          </p:spPr>
        </p:pic>
        <p:sp>
          <p:nvSpPr>
            <p:cNvPr id="11" name="形状6"/>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9"/>
            <p:cNvPicPr>
              <a:picLocks noChangeAspect="1"/>
            </p:cNvPicPr>
            <p:nvPr/>
          </p:nvPicPr>
          <p:blipFill>
            <a:blip r:embed="rId5"/>
            <a:srcRect b="50769"/>
            <a:stretch>
              <a:fillRect/>
            </a:stretch>
          </p:blipFill>
          <p:spPr>
            <a:xfrm>
              <a:off x="601" y="2895515"/>
              <a:ext cx="416461" cy="172519"/>
            </a:xfrm>
            <a:prstGeom prst="rect">
              <a:avLst/>
            </a:prstGeom>
          </p:spPr>
        </p:pic>
        <p:pic>
          <p:nvPicPr>
            <p:cNvPr id="13" name="图片10"/>
            <p:cNvPicPr>
              <a:picLocks noChangeAspect="1"/>
            </p:cNvPicPr>
            <p:nvPr/>
          </p:nvPicPr>
          <p:blipFill>
            <a:blip r:embed="rId5"/>
            <a:srcRect r="48275"/>
            <a:stretch>
              <a:fillRect/>
            </a:stretch>
          </p:blipFill>
          <p:spPr>
            <a:xfrm>
              <a:off x="0" y="2895515"/>
              <a:ext cx="215742" cy="345037"/>
            </a:xfrm>
            <a:prstGeom prst="rect">
              <a:avLst/>
            </a:prstGeom>
          </p:spPr>
        </p:pic>
        <p:sp>
          <p:nvSpPr>
            <p:cNvPr id="14" name="形状7"/>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11"/>
            <p:cNvPicPr>
              <a:picLocks noChangeAspect="1"/>
            </p:cNvPicPr>
            <p:nvPr/>
          </p:nvPicPr>
          <p:blipFill>
            <a:blip r:embed="rId5"/>
            <a:srcRect b="50769"/>
            <a:stretch>
              <a:fillRect/>
            </a:stretch>
          </p:blipFill>
          <p:spPr>
            <a:xfrm>
              <a:off x="601" y="3672182"/>
              <a:ext cx="416461" cy="172186"/>
            </a:xfrm>
            <a:prstGeom prst="rect">
              <a:avLst/>
            </a:prstGeom>
          </p:spPr>
        </p:pic>
        <p:pic>
          <p:nvPicPr>
            <p:cNvPr id="16" name="图片12"/>
            <p:cNvPicPr>
              <a:picLocks noChangeAspect="1"/>
            </p:cNvPicPr>
            <p:nvPr/>
          </p:nvPicPr>
          <p:blipFill>
            <a:blip r:embed="rId5"/>
            <a:srcRect r="48275"/>
            <a:stretch>
              <a:fillRect/>
            </a:stretch>
          </p:blipFill>
          <p:spPr>
            <a:xfrm>
              <a:off x="0" y="3672182"/>
              <a:ext cx="215742" cy="344371"/>
            </a:xfrm>
            <a:prstGeom prst="rect">
              <a:avLst/>
            </a:prstGeom>
          </p:spPr>
        </p:pic>
        <p:sp>
          <p:nvSpPr>
            <p:cNvPr id="17" name="形状8"/>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3"/>
            <p:cNvPicPr>
              <a:picLocks noChangeAspect="1"/>
            </p:cNvPicPr>
            <p:nvPr/>
          </p:nvPicPr>
          <p:blipFill>
            <a:blip r:embed="rId5"/>
            <a:srcRect b="50769"/>
            <a:stretch>
              <a:fillRect/>
            </a:stretch>
          </p:blipFill>
          <p:spPr>
            <a:xfrm>
              <a:off x="601" y="4448182"/>
              <a:ext cx="416461" cy="172519"/>
            </a:xfrm>
            <a:prstGeom prst="rect">
              <a:avLst/>
            </a:prstGeom>
          </p:spPr>
        </p:pic>
        <p:pic>
          <p:nvPicPr>
            <p:cNvPr id="19" name="图片14"/>
            <p:cNvPicPr>
              <a:picLocks noChangeAspect="1"/>
            </p:cNvPicPr>
            <p:nvPr/>
          </p:nvPicPr>
          <p:blipFill>
            <a:blip r:embed="rId5"/>
            <a:srcRect r="48275"/>
            <a:stretch>
              <a:fillRect/>
            </a:stretch>
          </p:blipFill>
          <p:spPr>
            <a:xfrm>
              <a:off x="0" y="4448182"/>
              <a:ext cx="215742" cy="345037"/>
            </a:xfrm>
            <a:prstGeom prst="rect">
              <a:avLst/>
            </a:prstGeom>
          </p:spPr>
        </p:pic>
        <p:sp>
          <p:nvSpPr>
            <p:cNvPr id="20" name="形状9"/>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5"/>
            <p:cNvPicPr>
              <a:picLocks noChangeAspect="1"/>
            </p:cNvPicPr>
            <p:nvPr/>
          </p:nvPicPr>
          <p:blipFill>
            <a:blip r:embed="rId5"/>
            <a:srcRect b="50769"/>
            <a:stretch>
              <a:fillRect/>
            </a:stretch>
          </p:blipFill>
          <p:spPr>
            <a:xfrm>
              <a:off x="10914526" y="1342181"/>
              <a:ext cx="416461" cy="172519"/>
            </a:xfrm>
            <a:prstGeom prst="rect">
              <a:avLst/>
            </a:prstGeom>
          </p:spPr>
        </p:pic>
        <p:pic>
          <p:nvPicPr>
            <p:cNvPr id="22" name="图片16"/>
            <p:cNvPicPr>
              <a:picLocks noChangeAspect="1"/>
            </p:cNvPicPr>
            <p:nvPr/>
          </p:nvPicPr>
          <p:blipFill>
            <a:blip r:embed="rId5"/>
            <a:srcRect r="48275"/>
            <a:stretch>
              <a:fillRect/>
            </a:stretch>
          </p:blipFill>
          <p:spPr>
            <a:xfrm>
              <a:off x="10913925" y="1342181"/>
              <a:ext cx="215742" cy="345037"/>
            </a:xfrm>
            <a:prstGeom prst="rect">
              <a:avLst/>
            </a:prstGeom>
          </p:spPr>
        </p:pic>
        <p:sp>
          <p:nvSpPr>
            <p:cNvPr id="23" name="形状10"/>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7"/>
            <p:cNvPicPr>
              <a:picLocks noChangeAspect="1"/>
            </p:cNvPicPr>
            <p:nvPr/>
          </p:nvPicPr>
          <p:blipFill>
            <a:blip r:embed="rId5"/>
            <a:srcRect b="50769"/>
            <a:stretch>
              <a:fillRect/>
            </a:stretch>
          </p:blipFill>
          <p:spPr>
            <a:xfrm>
              <a:off x="10914526" y="2118848"/>
              <a:ext cx="416461" cy="172519"/>
            </a:xfrm>
            <a:prstGeom prst="rect">
              <a:avLst/>
            </a:prstGeom>
          </p:spPr>
        </p:pic>
        <p:pic>
          <p:nvPicPr>
            <p:cNvPr id="25" name="图片18"/>
            <p:cNvPicPr>
              <a:picLocks noChangeAspect="1"/>
            </p:cNvPicPr>
            <p:nvPr/>
          </p:nvPicPr>
          <p:blipFill>
            <a:blip r:embed="rId5"/>
            <a:srcRect r="48275"/>
            <a:stretch>
              <a:fillRect/>
            </a:stretch>
          </p:blipFill>
          <p:spPr>
            <a:xfrm>
              <a:off x="10913925" y="2118848"/>
              <a:ext cx="215742" cy="345037"/>
            </a:xfrm>
            <a:prstGeom prst="rect">
              <a:avLst/>
            </a:prstGeom>
          </p:spPr>
        </p:pic>
        <p:sp>
          <p:nvSpPr>
            <p:cNvPr id="26" name="形状11"/>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9"/>
            <p:cNvPicPr>
              <a:picLocks noChangeAspect="1"/>
            </p:cNvPicPr>
            <p:nvPr/>
          </p:nvPicPr>
          <p:blipFill>
            <a:blip r:embed="rId5"/>
            <a:srcRect b="50769"/>
            <a:stretch>
              <a:fillRect/>
            </a:stretch>
          </p:blipFill>
          <p:spPr>
            <a:xfrm>
              <a:off x="10914526" y="2895515"/>
              <a:ext cx="416461" cy="172519"/>
            </a:xfrm>
            <a:prstGeom prst="rect">
              <a:avLst/>
            </a:prstGeom>
          </p:spPr>
        </p:pic>
        <p:pic>
          <p:nvPicPr>
            <p:cNvPr id="28" name="图片20"/>
            <p:cNvPicPr>
              <a:picLocks noChangeAspect="1"/>
            </p:cNvPicPr>
            <p:nvPr/>
          </p:nvPicPr>
          <p:blipFill>
            <a:blip r:embed="rId5"/>
            <a:srcRect r="48275"/>
            <a:stretch>
              <a:fillRect/>
            </a:stretch>
          </p:blipFill>
          <p:spPr>
            <a:xfrm>
              <a:off x="10913925" y="2895515"/>
              <a:ext cx="215742" cy="345037"/>
            </a:xfrm>
            <a:prstGeom prst="rect">
              <a:avLst/>
            </a:prstGeom>
          </p:spPr>
        </p:pic>
        <p:sp>
          <p:nvSpPr>
            <p:cNvPr id="29" name="形状12"/>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21"/>
            <p:cNvPicPr>
              <a:picLocks noChangeAspect="1"/>
            </p:cNvPicPr>
            <p:nvPr/>
          </p:nvPicPr>
          <p:blipFill>
            <a:blip r:embed="rId5"/>
            <a:srcRect b="50769"/>
            <a:stretch>
              <a:fillRect/>
            </a:stretch>
          </p:blipFill>
          <p:spPr>
            <a:xfrm>
              <a:off x="10914526" y="3672182"/>
              <a:ext cx="416461" cy="172186"/>
            </a:xfrm>
            <a:prstGeom prst="rect">
              <a:avLst/>
            </a:prstGeom>
          </p:spPr>
        </p:pic>
        <p:pic>
          <p:nvPicPr>
            <p:cNvPr id="31" name="图片22"/>
            <p:cNvPicPr>
              <a:picLocks noChangeAspect="1"/>
            </p:cNvPicPr>
            <p:nvPr/>
          </p:nvPicPr>
          <p:blipFill>
            <a:blip r:embed="rId5"/>
            <a:srcRect r="48275"/>
            <a:stretch>
              <a:fillRect/>
            </a:stretch>
          </p:blipFill>
          <p:spPr>
            <a:xfrm>
              <a:off x="10913925" y="3672182"/>
              <a:ext cx="215742" cy="344371"/>
            </a:xfrm>
            <a:prstGeom prst="rect">
              <a:avLst/>
            </a:prstGeom>
          </p:spPr>
        </p:pic>
        <p:sp>
          <p:nvSpPr>
            <p:cNvPr id="32" name="形状13"/>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3"/>
            <p:cNvPicPr>
              <a:picLocks noChangeAspect="1"/>
            </p:cNvPicPr>
            <p:nvPr/>
          </p:nvPicPr>
          <p:blipFill>
            <a:blip r:embed="rId5"/>
            <a:srcRect b="50769"/>
            <a:stretch>
              <a:fillRect/>
            </a:stretch>
          </p:blipFill>
          <p:spPr>
            <a:xfrm>
              <a:off x="10914526" y="4448182"/>
              <a:ext cx="416461" cy="172519"/>
            </a:xfrm>
            <a:prstGeom prst="rect">
              <a:avLst/>
            </a:prstGeom>
          </p:spPr>
        </p:pic>
        <p:pic>
          <p:nvPicPr>
            <p:cNvPr id="34" name="图片24"/>
            <p:cNvPicPr>
              <a:picLocks noChangeAspect="1"/>
            </p:cNvPicPr>
            <p:nvPr/>
          </p:nvPicPr>
          <p:blipFill>
            <a:blip r:embed="rId5"/>
            <a:srcRect r="48275"/>
            <a:stretch>
              <a:fillRect/>
            </a:stretch>
          </p:blipFill>
          <p:spPr>
            <a:xfrm>
              <a:off x="10913925" y="4448182"/>
              <a:ext cx="215742" cy="345037"/>
            </a:xfrm>
            <a:prstGeom prst="rect">
              <a:avLst/>
            </a:prstGeom>
          </p:spPr>
        </p:pic>
      </p:grpSp>
      <p:pic>
        <p:nvPicPr>
          <p:cNvPr id="35" name="图片2"/>
          <p:cNvPicPr>
            <a:picLocks noChangeAspect="1"/>
          </p:cNvPicPr>
          <p:nvPr/>
        </p:nvPicPr>
        <p:blipFill>
          <a:blip r:embed="rId6"/>
          <a:srcRect t="2443"/>
          <a:stretch>
            <a:fillRect/>
          </a:stretch>
        </p:blipFill>
        <p:spPr>
          <a:xfrm>
            <a:off x="1490909" y="1582204"/>
            <a:ext cx="4033411" cy="2781939"/>
          </a:xfrm>
          <a:prstGeom prst="rect">
            <a:avLst/>
          </a:prstGeom>
        </p:spPr>
      </p:pic>
      <p:graphicFrame>
        <p:nvGraphicFramePr>
          <p:cNvPr id="36" name="表格1"/>
          <p:cNvGraphicFramePr>
            <a:graphicFrameLocks noGrp="1"/>
          </p:cNvGraphicFramePr>
          <p:nvPr/>
        </p:nvGraphicFramePr>
        <p:xfrm>
          <a:off x="5854882" y="1103701"/>
          <a:ext cx="4369465" cy="3612342"/>
        </p:xfrm>
        <a:graphic>
          <a:graphicData uri="http://schemas.openxmlformats.org/drawingml/2006/table">
            <a:tbl>
              <a:tblPr firstRow="1" bandRow="1">
                <a:tableStyleId>{5C22544A-7EE6-4342-B048-85BDC9FD1C3A}</a:tableStyleId>
              </a:tblPr>
              <a:tblGrid>
                <a:gridCol w="1934655">
                  <a:extLst>
                    <a:ext uri="{9D8B030D-6E8A-4147-A177-3AD203B41FA5}">
                      <a16:colId xmlns:a16="http://schemas.microsoft.com/office/drawing/2014/main" val="20000"/>
                    </a:ext>
                  </a:extLst>
                </a:gridCol>
                <a:gridCol w="798298">
                  <a:extLst>
                    <a:ext uri="{9D8B030D-6E8A-4147-A177-3AD203B41FA5}">
                      <a16:colId xmlns:a16="http://schemas.microsoft.com/office/drawing/2014/main" val="20001"/>
                    </a:ext>
                  </a:extLst>
                </a:gridCol>
                <a:gridCol w="870145">
                  <a:extLst>
                    <a:ext uri="{9D8B030D-6E8A-4147-A177-3AD203B41FA5}">
                      <a16:colId xmlns:a16="http://schemas.microsoft.com/office/drawing/2014/main" val="20002"/>
                    </a:ext>
                  </a:extLst>
                </a:gridCol>
                <a:gridCol w="766367">
                  <a:extLst>
                    <a:ext uri="{9D8B030D-6E8A-4147-A177-3AD203B41FA5}">
                      <a16:colId xmlns:a16="http://schemas.microsoft.com/office/drawing/2014/main" val="20003"/>
                    </a:ext>
                  </a:extLst>
                </a:gridCol>
              </a:tblGrid>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物体浸在液体</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中的体积</a:t>
                      </a:r>
                      <a:r>
                        <a:rPr lang="zh-CN" altLang="en-US" sz="2000" b="0" i="1">
                          <a:solidFill>
                            <a:srgbClr val="000000">
                              <a:alpha val="100000"/>
                            </a:srgbClr>
                          </a:solidFill>
                          <a:latin typeface="Times New Roman" panose="02020603050405020304"/>
                          <a:ea typeface="Times New Roman" panose="02020603050405020304"/>
                        </a:rPr>
                        <a:t>V</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较小</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较大</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浸没</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0"/>
                  </a:ext>
                </a:extLst>
              </a:tr>
              <a:tr h="69411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重力</a:t>
                      </a:r>
                      <a:r>
                        <a:rPr lang="zh-CN" altLang="en-US" sz="2000" b="0" i="1">
                          <a:solidFill>
                            <a:srgbClr val="000000">
                              <a:alpha val="100000"/>
                            </a:srgbClr>
                          </a:solidFill>
                          <a:latin typeface="Times New Roman" panose="02020603050405020304"/>
                          <a:ea typeface="Times New Roman" panose="02020603050405020304"/>
                        </a:rPr>
                        <a:t>G </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1.8</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1"/>
                  </a:ext>
                </a:extLst>
              </a:tr>
              <a:tr h="1152862">
                <a:tc>
                  <a:txBody>
                    <a:bodyPr/>
                    <a:lstStyle/>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弹簧测力计</a:t>
                      </a:r>
                    </a:p>
                    <a:p>
                      <a:pPr marL="0" algn="ctr">
                        <a:lnSpc>
                          <a:spcPts val="3600"/>
                        </a:lnSpc>
                      </a:pPr>
                      <a:r>
                        <a:rPr lang="zh-CN" altLang="en-US" sz="2000" b="0" i="0">
                          <a:solidFill>
                            <a:srgbClr val="000000">
                              <a:alpha val="100000"/>
                            </a:srgbClr>
                          </a:solidFill>
                          <a:latin typeface="宋体" panose="02010600030101010101" pitchFamily="2" charset="-122"/>
                          <a:ea typeface="宋体" panose="02010600030101010101" pitchFamily="2" charset="-122"/>
                        </a:rPr>
                        <a:t>示数</a:t>
                      </a:r>
                      <a:r>
                        <a:rPr lang="zh-CN" altLang="en-US" sz="2000" b="0" i="1">
                          <a:solidFill>
                            <a:srgbClr val="000000">
                              <a:alpha val="100000"/>
                            </a:srgbClr>
                          </a:solidFill>
                          <a:latin typeface="Times New Roman" panose="02020603050405020304"/>
                          <a:ea typeface="Times New Roman" panose="02020603050405020304"/>
                        </a:rPr>
                        <a:t>F</a:t>
                      </a:r>
                      <a:r>
                        <a:rPr lang="zh-CN" altLang="en-US" sz="2000" b="0" i="0">
                          <a:solidFill>
                            <a:srgbClr val="00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1.6</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1.4</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tc>
                  <a:txBody>
                    <a:bodyPr/>
                    <a:lstStyle/>
                    <a:p>
                      <a:pPr marL="0" algn="ctr">
                        <a:lnSpc>
                          <a:spcPts val="3600"/>
                        </a:lnSpc>
                      </a:pPr>
                      <a:r>
                        <a:rPr lang="zh-CN" altLang="en-US" sz="2000" b="0" i="0">
                          <a:solidFill>
                            <a:srgbClr val="000000">
                              <a:alpha val="100000"/>
                            </a:srgbClr>
                          </a:solidFill>
                          <a:latin typeface="Times New Roman" panose="02020603050405020304"/>
                          <a:ea typeface="Times New Roman" panose="02020603050405020304"/>
                        </a:rPr>
                        <a:t>1.1</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0"/>
                      </a:srgbClr>
                    </a:solidFill>
                  </a:tcPr>
                </a:tc>
                <a:extLst>
                  <a:ext uri="{0D108BD9-81ED-4DB2-BD59-A6C34878D82A}">
                    <a16:rowId xmlns:a16="http://schemas.microsoft.com/office/drawing/2014/main" val="10002"/>
                  </a:ext>
                </a:extLst>
              </a:tr>
              <a:tr h="612506">
                <a:tc>
                  <a:txBody>
                    <a:bodyPr/>
                    <a:lstStyle/>
                    <a:p>
                      <a:pPr marL="0" algn="ctr">
                        <a:lnSpc>
                          <a:spcPts val="4800"/>
                        </a:lnSpc>
                      </a:pPr>
                      <a:r>
                        <a:rPr lang="zh-CN" altLang="en-US" sz="2000" b="1" i="0">
                          <a:solidFill>
                            <a:srgbClr val="FF0000">
                              <a:alpha val="100000"/>
                            </a:srgbClr>
                          </a:solidFill>
                          <a:latin typeface="宋体" panose="02010600030101010101" pitchFamily="2" charset="-122"/>
                          <a:ea typeface="宋体" panose="02010600030101010101" pitchFamily="2" charset="-122"/>
                        </a:rPr>
                        <a:t>浮力</a:t>
                      </a: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宋体" panose="02010600030101010101" pitchFamily="2" charset="-122"/>
                          <a:ea typeface="宋体" panose="02010600030101010101" pitchFamily="2" charset="-122"/>
                        </a:rPr>
                        <a:t>浮</a:t>
                      </a:r>
                      <a:r>
                        <a:rPr lang="zh-CN" altLang="en-US" sz="2000" b="1" i="0">
                          <a:solidFill>
                            <a:srgbClr val="FF0000">
                              <a:alpha val="100000"/>
                            </a:srgbClr>
                          </a:solidFill>
                          <a:latin typeface="Times New Roman" panose="02020603050405020304"/>
                          <a:ea typeface="Times New Roman" panose="02020603050405020304"/>
                        </a:rPr>
                        <a:t>/ N</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l"/>
                      <a:endParaRP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tc>
                  <a:txBody>
                    <a:bodyPr/>
                    <a:lstStyle/>
                    <a:p>
                      <a:pPr marL="0" algn="ctr">
                        <a:lnSpc>
                          <a:spcPts val="36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2F2F2">
                        <a:alpha val="100000"/>
                      </a:srgbClr>
                    </a:solidFill>
                  </a:tcPr>
                </a:tc>
                <a:extLst>
                  <a:ext uri="{0D108BD9-81ED-4DB2-BD59-A6C34878D82A}">
                    <a16:rowId xmlns:a16="http://schemas.microsoft.com/office/drawing/2014/main" val="10003"/>
                  </a:ext>
                </a:extLst>
              </a:tr>
            </a:tbl>
          </a:graphicData>
        </a:graphic>
      </p:graphicFrame>
      <p:sp>
        <p:nvSpPr>
          <p:cNvPr id="37" name="文本1"/>
          <p:cNvSpPr txBox="1"/>
          <p:nvPr/>
        </p:nvSpPr>
        <p:spPr>
          <a:xfrm>
            <a:off x="1631950" y="880110"/>
            <a:ext cx="393382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记录数据，计算浮力</a:t>
            </a:r>
            <a:r>
              <a:rPr lang="zh-CN" altLang="en-US" sz="2800" b="0" i="0">
                <a:solidFill>
                  <a:srgbClr val="000000">
                    <a:alpha val="100000"/>
                  </a:srgbClr>
                </a:solidFill>
                <a:latin typeface="Times New Roman" panose="02020603050405020304"/>
                <a:ea typeface="Times New Roman" panose="02020603050405020304"/>
              </a:rPr>
              <a:t>:</a:t>
            </a:r>
          </a:p>
        </p:txBody>
      </p:sp>
      <p:sp>
        <p:nvSpPr>
          <p:cNvPr id="38" name="文本2"/>
          <p:cNvSpPr txBox="1"/>
          <p:nvPr/>
        </p:nvSpPr>
        <p:spPr>
          <a:xfrm>
            <a:off x="7750652" y="3698491"/>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0.2</a:t>
            </a:r>
          </a:p>
        </p:txBody>
      </p:sp>
      <p:sp>
        <p:nvSpPr>
          <p:cNvPr id="39" name="文本3"/>
          <p:cNvSpPr txBox="1"/>
          <p:nvPr/>
        </p:nvSpPr>
        <p:spPr>
          <a:xfrm>
            <a:off x="8559563" y="3702936"/>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0.4</a:t>
            </a:r>
          </a:p>
        </p:txBody>
      </p:sp>
      <p:sp>
        <p:nvSpPr>
          <p:cNvPr id="40" name="文本4"/>
          <p:cNvSpPr txBox="1"/>
          <p:nvPr/>
        </p:nvSpPr>
        <p:spPr>
          <a:xfrm>
            <a:off x="9335488" y="3709709"/>
            <a:ext cx="1010071"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0.7</a:t>
            </a:r>
          </a:p>
        </p:txBody>
      </p:sp>
      <p:grpSp>
        <p:nvGrpSpPr>
          <p:cNvPr id="41" name="组合2"/>
          <p:cNvGrpSpPr/>
          <p:nvPr/>
        </p:nvGrpSpPr>
        <p:grpSpPr>
          <a:xfrm>
            <a:off x="1631950" y="4542155"/>
            <a:ext cx="8311515" cy="1474998"/>
            <a:chOff x="0" y="0"/>
            <a:chExt cx="8311515" cy="1474998"/>
          </a:xfrm>
        </p:grpSpPr>
        <p:sp>
          <p:nvSpPr>
            <p:cNvPr id="42" name="形状14"/>
            <p:cNvSpPr txBox="1"/>
            <p:nvPr/>
          </p:nvSpPr>
          <p:spPr>
            <a:xfrm>
              <a:off x="3810" y="49530"/>
              <a:ext cx="8307705" cy="1331595"/>
            </a:xfrm>
            <a:prstGeom prst="rect">
              <a:avLst/>
            </a:prstGeom>
            <a:solidFill>
              <a:srgbClr val="FBE5D6">
                <a:alpha val="100000"/>
              </a:srgbClr>
            </a:solidFill>
            <a:ln w="9525">
              <a:solidFill>
                <a:srgbClr val="FFFFFF">
                  <a:alpha val="0"/>
                </a:srgbClr>
              </a:solidFill>
            </a:ln>
          </p:spPr>
          <p:txBody>
            <a:bodyPr anchor="ctr"/>
            <a:lstStyle/>
            <a:p>
              <a:pPr marL="0" algn="ctr"/>
              <a:endParaRPr/>
            </a:p>
          </p:txBody>
        </p:sp>
        <p:sp>
          <p:nvSpPr>
            <p:cNvPr id="43" name="文本6"/>
            <p:cNvSpPr txBox="1"/>
            <p:nvPr/>
          </p:nvSpPr>
          <p:spPr>
            <a:xfrm>
              <a:off x="0" y="0"/>
              <a:ext cx="8307705" cy="1474998"/>
            </a:xfrm>
            <a:prstGeom prst="rect">
              <a:avLst/>
            </a:prstGeom>
            <a:noFill/>
          </p:spPr>
          <p:txBody>
            <a:bodyPr anchor="ctr"/>
            <a:lstStyle/>
            <a:p>
              <a:pPr marL="0" algn="l">
                <a:lnSpc>
                  <a:spcPts val="5000"/>
                </a:lnSpc>
              </a:pPr>
              <a:r>
                <a:rPr lang="zh-CN" altLang="en-US" sz="2800" b="0" i="0">
                  <a:solidFill>
                    <a:srgbClr val="000000">
                      <a:alpha val="100000"/>
                    </a:srgbClr>
                  </a:solidFill>
                  <a:latin typeface="黑体" panose="02010600030101010101" charset="-122"/>
                  <a:ea typeface="黑体" panose="02010600030101010101" charset="-122"/>
                </a:rPr>
                <a:t>结论：浮力的大小跟物体</a:t>
              </a:r>
              <a:r>
                <a:rPr lang="zh-CN" altLang="en-US" sz="2800" b="0" i="0">
                  <a:solidFill>
                    <a:srgbClr val="FF0000">
                      <a:alpha val="100000"/>
                    </a:srgbClr>
                  </a:solidFill>
                  <a:latin typeface="黑体" panose="02010600030101010101" charset="-122"/>
                  <a:ea typeface="黑体" panose="02010600030101010101" charset="-122"/>
                </a:rPr>
                <a:t>浸在液体的体积有关</a:t>
              </a:r>
              <a:r>
                <a:rPr lang="zh-CN" altLang="en-US" sz="2800" b="0" i="0">
                  <a:solidFill>
                    <a:srgbClr val="000000">
                      <a:alpha val="100000"/>
                    </a:srgbClr>
                  </a:solidFill>
                  <a:latin typeface="黑体" panose="02010600030101010101" charset="-122"/>
                  <a:ea typeface="黑体" panose="02010600030101010101" charset="-122"/>
                </a:rPr>
                <a:t>，同种液体，物体浸在液体中的体积越大，浮力越大。</a:t>
              </a:r>
            </a:p>
          </p:txBody>
        </p:sp>
      </p:grpSp>
      <p:pic>
        <p:nvPicPr>
          <p:cNvPr id="44" name="图片3"/>
          <p:cNvPicPr>
            <a:picLocks noChangeAspect="1"/>
          </p:cNvPicPr>
          <p:nvPr/>
        </p:nvPicPr>
        <p:blipFill>
          <a:blip r:embed="rId4"/>
          <a:stretch>
            <a:fillRect/>
          </a:stretch>
        </p:blipFill>
        <p:spPr>
          <a:xfrm>
            <a:off x="127000" y="130428"/>
            <a:ext cx="12192000" cy="6854572"/>
          </a:xfrm>
          <a:prstGeom prst="rect">
            <a:avLst/>
          </a:prstGeom>
        </p:spPr>
      </p:pic>
      <p:sp>
        <p:nvSpPr>
          <p:cNvPr id="45"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6" name="图片4"/>
          <p:cNvPicPr>
            <a:picLocks noChangeAspect="1"/>
          </p:cNvPicPr>
          <p:nvPr/>
        </p:nvPicPr>
        <p:blipFill>
          <a:blip r:embed="rId7"/>
          <a:srcRect l="83" b="10587"/>
          <a:stretch>
            <a:fillRect/>
          </a:stretch>
        </p:blipFill>
        <p:spPr>
          <a:xfrm>
            <a:off x="814705" y="655320"/>
            <a:ext cx="10305415" cy="5978525"/>
          </a:xfrm>
          <a:prstGeom prst="rect">
            <a:avLst/>
          </a:prstGeom>
        </p:spPr>
      </p:pic>
      <p:sp>
        <p:nvSpPr>
          <p:cNvPr id="47" name="形状2"/>
          <p:cNvSpPr txBox="1"/>
          <p:nvPr/>
        </p:nvSpPr>
        <p:spPr>
          <a:xfrm>
            <a:off x="1996440" y="1598295"/>
            <a:ext cx="7824470" cy="699770"/>
          </a:xfrm>
          <a:prstGeom prst="roundRect">
            <a:avLst>
              <a:gd name="adj" fmla="val 16667"/>
            </a:avLst>
          </a:prstGeom>
          <a:solidFill>
            <a:srgbClr val="FFFFFF">
              <a:alpha val="100000"/>
            </a:srgbClr>
          </a:solidFill>
          <a:ln w="12700">
            <a:solidFill>
              <a:srgbClr val="70AD47">
                <a:alpha val="100000"/>
              </a:srgbClr>
            </a:solidFill>
            <a:prstDash val="sysDash"/>
            <a:headEnd type="none" w="med" len="med"/>
            <a:tailEnd type="none" w="med" len="med"/>
          </a:ln>
        </p:spPr>
        <p:txBody>
          <a:bodyPr anchor="ctr"/>
          <a:lstStyle/>
          <a:p>
            <a:pPr marL="0" algn="ctr"/>
            <a:endParaRPr/>
          </a:p>
        </p:txBody>
      </p:sp>
      <p:sp>
        <p:nvSpPr>
          <p:cNvPr id="48" name="文本5"/>
          <p:cNvSpPr txBox="1"/>
          <p:nvPr/>
        </p:nvSpPr>
        <p:spPr>
          <a:xfrm>
            <a:off x="1993265" y="1616710"/>
            <a:ext cx="8013700" cy="588645"/>
          </a:xfrm>
          <a:prstGeom prst="rect">
            <a:avLst/>
          </a:prstGeom>
          <a:noFill/>
        </p:spPr>
        <p:txBody>
          <a:bodyPr anchor="t"/>
          <a:lstStyle/>
          <a:p>
            <a:pPr marL="0" algn="l">
              <a:lnSpc>
                <a:spcPts val="2800"/>
              </a:lnSpc>
            </a:pPr>
            <a:r>
              <a:rPr lang="zh-CN" altLang="en-US" sz="2400" b="0" i="0">
                <a:solidFill>
                  <a:srgbClr val="000000">
                    <a:alpha val="100000"/>
                  </a:srgbClr>
                </a:solidFill>
                <a:latin typeface="宋体" panose="02010600030101010101" pitchFamily="2" charset="-122"/>
                <a:ea typeface="宋体" panose="02010600030101010101" pitchFamily="2" charset="-122"/>
              </a:rPr>
              <a:t>演示实验</a:t>
            </a:r>
            <a:r>
              <a:rPr lang="zh-CN" altLang="en-US" sz="2400" b="0" i="0">
                <a:solidFill>
                  <a:srgbClr val="000000">
                    <a:alpha val="100000"/>
                  </a:srgbClr>
                </a:solidFill>
                <a:latin typeface="Times New Roman" panose="02020603050405020304"/>
                <a:ea typeface="Times New Roman" panose="02020603050405020304"/>
              </a:rPr>
              <a:t>——</a:t>
            </a:r>
            <a:r>
              <a:rPr lang="zh-CN" altLang="en-US" sz="2400" b="0" i="0">
                <a:solidFill>
                  <a:srgbClr val="C00000">
                    <a:alpha val="100000"/>
                  </a:srgbClr>
                </a:solidFill>
                <a:latin typeface="宋体" panose="02010600030101010101" pitchFamily="2" charset="-122"/>
                <a:ea typeface="宋体" panose="02010600030101010101" pitchFamily="2" charset="-122"/>
              </a:rPr>
              <a:t>《探究浮力的大小与浸入液体体积的关系》</a:t>
            </a:r>
          </a:p>
        </p:txBody>
      </p:sp>
      <p:pic>
        <p:nvPicPr>
          <p:cNvPr id="49"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01215" y="2366010"/>
            <a:ext cx="7411720" cy="3613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434"/>
                                        <p:tgtEl>
                                          <p:spTgt spid="38"/>
                                        </p:tgtEl>
                                      </p:cBhvr>
                                    </p:animEffect>
                                    <p:anim calcmode="lin" valueType="num">
                                      <p:cBhvr>
                                        <p:cTn id="8" dur="1365" fill="hold" tmFilter="0,0; 0.14,0.36; 0.43,0.73; 0.71,0.91; 1.0,1.0"/>
                                        <p:tgtEl>
                                          <p:spTgt spid="38"/>
                                        </p:tgtEl>
                                        <p:attrNameLst>
                                          <p:attrName>ppt_x</p:attrName>
                                        </p:attrNameLst>
                                      </p:cBhvr>
                                      <p:tavLst>
                                        <p:tav tm="0">
                                          <p:val>
                                            <p:strVal val="#ppt_x-0.25"/>
                                          </p:val>
                                        </p:tav>
                                        <p:tav tm="100000">
                                          <p:val>
                                            <p:strVal val="#ppt_x"/>
                                          </p:val>
                                        </p:tav>
                                      </p:tavLst>
                                    </p:anim>
                                    <p:anim calcmode="lin" valueType="num">
                                      <p:cBhvr>
                                        <p:cTn id="9" dur="497" fill="hold" tmFilter="0.0,0.0; 0.25,0.07; 0.50,0.2; 0.75,0.467; 1.0,1.0"/>
                                        <p:tgtEl>
                                          <p:spTgt spid="38"/>
                                        </p:tgtEl>
                                        <p:attrNameLst>
                                          <p:attrName>ppt_y</p:attrName>
                                        </p:attrNameLst>
                                      </p:cBhvr>
                                      <p:tavLst>
                                        <p:tav tm="0" fmla="#ppt_y-sin(pi*$)/3">
                                          <p:val>
                                            <p:fltVal val="0.5"/>
                                          </p:val>
                                        </p:tav>
                                        <p:tav tm="100000">
                                          <p:val>
                                            <p:fltVal val="1"/>
                                          </p:val>
                                        </p:tav>
                                      </p:tavLst>
                                    </p:anim>
                                    <p:anim calcmode="lin" valueType="num">
                                      <p:cBhvr>
                                        <p:cTn id="10" dur="497" fill="hold" tmFilter="0, 0; 0.125,0.2665; 0.25,0.4; 0.375,0.465; 0.5,0.5;  0.625,0.535; 0.75,0.6; 0.875,0.7335; 1,1">
                                          <p:stCondLst>
                                            <p:cond delay="497"/>
                                          </p:stCondLst>
                                        </p:cTn>
                                        <p:tgtEl>
                                          <p:spTgt spid="38"/>
                                        </p:tgtEl>
                                        <p:attrNameLst>
                                          <p:attrName>ppt_y</p:attrName>
                                        </p:attrNameLst>
                                      </p:cBhvr>
                                      <p:tavLst>
                                        <p:tav tm="0" fmla="#ppt_y-sin(pi*$)/9">
                                          <p:val>
                                            <p:fltVal val="0"/>
                                          </p:val>
                                        </p:tav>
                                        <p:tav tm="100000">
                                          <p:val>
                                            <p:fltVal val="1"/>
                                          </p:val>
                                        </p:tav>
                                      </p:tavLst>
                                    </p:anim>
                                    <p:anim calcmode="lin" valueType="num">
                                      <p:cBhvr>
                                        <p:cTn id="11" dur="248" fill="hold" tmFilter="0, 0; 0.125,0.2665; 0.25,0.4; 0.375,0.465; 0.5,0.5;  0.625,0.535; 0.75,0.6; 0.875,0.7335; 1,1">
                                          <p:stCondLst>
                                            <p:cond delay="992"/>
                                          </p:stCondLst>
                                        </p:cTn>
                                        <p:tgtEl>
                                          <p:spTgt spid="38"/>
                                        </p:tgtEl>
                                        <p:attrNameLst>
                                          <p:attrName>ppt_y</p:attrName>
                                        </p:attrNameLst>
                                      </p:cBhvr>
                                      <p:tavLst>
                                        <p:tav tm="0" fmla="#ppt_y-sin(pi*$)/27">
                                          <p:val>
                                            <p:fltVal val="0"/>
                                          </p:val>
                                        </p:tav>
                                        <p:tav tm="100000">
                                          <p:val>
                                            <p:fltVal val="1"/>
                                          </p:val>
                                        </p:tav>
                                      </p:tavLst>
                                    </p:anim>
                                    <p:anim calcmode="lin" valueType="num">
                                      <p:cBhvr>
                                        <p:cTn id="12" dur="122" fill="hold" tmFilter="0, 0; 0.125,0.2665; 0.25,0.4; 0.375,0.465; 0.5,0.5;  0.625,0.535; 0.75,0.6; 0.875,0.7335; 1,1">
                                          <p:stCondLst>
                                            <p:cond delay="1241"/>
                                          </p:stCondLst>
                                        </p:cTn>
                                        <p:tgtEl>
                                          <p:spTgt spid="38"/>
                                        </p:tgtEl>
                                        <p:attrNameLst>
                                          <p:attrName>ppt_y</p:attrName>
                                        </p:attrNameLst>
                                      </p:cBhvr>
                                      <p:tavLst>
                                        <p:tav tm="0" fmla="#ppt_y-sin(pi*$)/81">
                                          <p:val>
                                            <p:fltVal val="0"/>
                                          </p:val>
                                        </p:tav>
                                        <p:tav tm="100000">
                                          <p:val>
                                            <p:fltVal val="1"/>
                                          </p:val>
                                        </p:tav>
                                      </p:tavLst>
                                    </p:anim>
                                    <p:animScale>
                                      <p:cBhvr>
                                        <p:cTn id="13" dur="19" fill="hold">
                                          <p:stCondLst>
                                            <p:cond delay="487"/>
                                          </p:stCondLst>
                                        </p:cTn>
                                        <p:tgtEl>
                                          <p:spTgt spid="38"/>
                                        </p:tgtEl>
                                      </p:cBhvr>
                                      <p:to x="100000" y="60000"/>
                                    </p:animScale>
                                    <p:animScale>
                                      <p:cBhvr>
                                        <p:cTn id="14" dur="124" fill="hold">
                                          <p:stCondLst>
                                            <p:cond delay="506"/>
                                          </p:stCondLst>
                                        </p:cTn>
                                        <p:tgtEl>
                                          <p:spTgt spid="38"/>
                                        </p:tgtEl>
                                      </p:cBhvr>
                                      <p:to x="100000" y="100000"/>
                                    </p:animScale>
                                    <p:animScale>
                                      <p:cBhvr>
                                        <p:cTn id="15" dur="19" fill="hold">
                                          <p:stCondLst>
                                            <p:cond delay="983"/>
                                          </p:stCondLst>
                                        </p:cTn>
                                        <p:tgtEl>
                                          <p:spTgt spid="38"/>
                                        </p:tgtEl>
                                      </p:cBhvr>
                                      <p:to x="100000" y="80000"/>
                                    </p:animScale>
                                    <p:animScale>
                                      <p:cBhvr>
                                        <p:cTn id="16" dur="124" fill="hold">
                                          <p:stCondLst>
                                            <p:cond delay="1002"/>
                                          </p:stCondLst>
                                        </p:cTn>
                                        <p:tgtEl>
                                          <p:spTgt spid="38"/>
                                        </p:tgtEl>
                                      </p:cBhvr>
                                      <p:to x="100000" y="100000"/>
                                    </p:animScale>
                                    <p:animScale>
                                      <p:cBhvr>
                                        <p:cTn id="17" dur="19" fill="hold">
                                          <p:stCondLst>
                                            <p:cond delay="1230"/>
                                          </p:stCondLst>
                                        </p:cTn>
                                        <p:tgtEl>
                                          <p:spTgt spid="38"/>
                                        </p:tgtEl>
                                      </p:cBhvr>
                                      <p:to x="100000" y="90000"/>
                                    </p:animScale>
                                    <p:animScale>
                                      <p:cBhvr>
                                        <p:cTn id="18" dur="124" fill="hold">
                                          <p:stCondLst>
                                            <p:cond delay="1250"/>
                                          </p:stCondLst>
                                        </p:cTn>
                                        <p:tgtEl>
                                          <p:spTgt spid="38"/>
                                        </p:tgtEl>
                                      </p:cBhvr>
                                      <p:to x="100000" y="100000"/>
                                    </p:animScale>
                                    <p:animScale>
                                      <p:cBhvr>
                                        <p:cTn id="19" dur="19" fill="hold">
                                          <p:stCondLst>
                                            <p:cond delay="1355"/>
                                          </p:stCondLst>
                                        </p:cTn>
                                        <p:tgtEl>
                                          <p:spTgt spid="38"/>
                                        </p:tgtEl>
                                      </p:cBhvr>
                                      <p:to x="100000" y="95000"/>
                                    </p:animScale>
                                    <p:animScale>
                                      <p:cBhvr>
                                        <p:cTn id="20" dur="124" fill="hold">
                                          <p:stCondLst>
                                            <p:cond delay="1374"/>
                                          </p:stCondLst>
                                        </p:cTn>
                                        <p:tgtEl>
                                          <p:spTgt spid="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434"/>
                                        <p:tgtEl>
                                          <p:spTgt spid="39"/>
                                        </p:tgtEl>
                                      </p:cBhvr>
                                    </p:animEffect>
                                    <p:anim calcmode="lin" valueType="num">
                                      <p:cBhvr>
                                        <p:cTn id="26" dur="1365" fill="hold" tmFilter="0,0; 0.14,0.36; 0.43,0.73; 0.71,0.91; 1.0,1.0"/>
                                        <p:tgtEl>
                                          <p:spTgt spid="39"/>
                                        </p:tgtEl>
                                        <p:attrNameLst>
                                          <p:attrName>ppt_x</p:attrName>
                                        </p:attrNameLst>
                                      </p:cBhvr>
                                      <p:tavLst>
                                        <p:tav tm="0">
                                          <p:val>
                                            <p:strVal val="#ppt_x-0.25"/>
                                          </p:val>
                                        </p:tav>
                                        <p:tav tm="100000">
                                          <p:val>
                                            <p:strVal val="#ppt_x"/>
                                          </p:val>
                                        </p:tav>
                                      </p:tavLst>
                                    </p:anim>
                                    <p:anim calcmode="lin" valueType="num">
                                      <p:cBhvr>
                                        <p:cTn id="27" dur="497" fill="hold" tmFilter="0.0,0.0; 0.25,0.07; 0.50,0.2; 0.75,0.467; 1.0,1.0"/>
                                        <p:tgtEl>
                                          <p:spTgt spid="39"/>
                                        </p:tgtEl>
                                        <p:attrNameLst>
                                          <p:attrName>ppt_y</p:attrName>
                                        </p:attrNameLst>
                                      </p:cBhvr>
                                      <p:tavLst>
                                        <p:tav tm="0" fmla="#ppt_y-sin(pi*$)/3">
                                          <p:val>
                                            <p:fltVal val="0.5"/>
                                          </p:val>
                                        </p:tav>
                                        <p:tav tm="100000">
                                          <p:val>
                                            <p:fltVal val="1"/>
                                          </p:val>
                                        </p:tav>
                                      </p:tavLst>
                                    </p:anim>
                                    <p:anim calcmode="lin" valueType="num">
                                      <p:cBhvr>
                                        <p:cTn id="28" dur="497" fill="hold" tmFilter="0, 0; 0.125,0.2665; 0.25,0.4; 0.375,0.465; 0.5,0.5;  0.625,0.535; 0.75,0.6; 0.875,0.7335; 1,1">
                                          <p:stCondLst>
                                            <p:cond delay="497"/>
                                          </p:stCondLst>
                                        </p:cTn>
                                        <p:tgtEl>
                                          <p:spTgt spid="39"/>
                                        </p:tgtEl>
                                        <p:attrNameLst>
                                          <p:attrName>ppt_y</p:attrName>
                                        </p:attrNameLst>
                                      </p:cBhvr>
                                      <p:tavLst>
                                        <p:tav tm="0" fmla="#ppt_y-sin(pi*$)/9">
                                          <p:val>
                                            <p:fltVal val="0"/>
                                          </p:val>
                                        </p:tav>
                                        <p:tav tm="100000">
                                          <p:val>
                                            <p:fltVal val="1"/>
                                          </p:val>
                                        </p:tav>
                                      </p:tavLst>
                                    </p:anim>
                                    <p:anim calcmode="lin" valueType="num">
                                      <p:cBhvr>
                                        <p:cTn id="29" dur="248" fill="hold" tmFilter="0, 0; 0.125,0.2665; 0.25,0.4; 0.375,0.465; 0.5,0.5;  0.625,0.535; 0.75,0.6; 0.875,0.7335; 1,1">
                                          <p:stCondLst>
                                            <p:cond delay="992"/>
                                          </p:stCondLst>
                                        </p:cTn>
                                        <p:tgtEl>
                                          <p:spTgt spid="39"/>
                                        </p:tgtEl>
                                        <p:attrNameLst>
                                          <p:attrName>ppt_y</p:attrName>
                                        </p:attrNameLst>
                                      </p:cBhvr>
                                      <p:tavLst>
                                        <p:tav tm="0" fmla="#ppt_y-sin(pi*$)/27">
                                          <p:val>
                                            <p:fltVal val="0"/>
                                          </p:val>
                                        </p:tav>
                                        <p:tav tm="100000">
                                          <p:val>
                                            <p:fltVal val="1"/>
                                          </p:val>
                                        </p:tav>
                                      </p:tavLst>
                                    </p:anim>
                                    <p:anim calcmode="lin" valueType="num">
                                      <p:cBhvr>
                                        <p:cTn id="30" dur="122" fill="hold" tmFilter="0, 0; 0.125,0.2665; 0.25,0.4; 0.375,0.465; 0.5,0.5;  0.625,0.535; 0.75,0.6; 0.875,0.7335; 1,1">
                                          <p:stCondLst>
                                            <p:cond delay="1241"/>
                                          </p:stCondLst>
                                        </p:cTn>
                                        <p:tgtEl>
                                          <p:spTgt spid="39"/>
                                        </p:tgtEl>
                                        <p:attrNameLst>
                                          <p:attrName>ppt_y</p:attrName>
                                        </p:attrNameLst>
                                      </p:cBhvr>
                                      <p:tavLst>
                                        <p:tav tm="0" fmla="#ppt_y-sin(pi*$)/81">
                                          <p:val>
                                            <p:fltVal val="0"/>
                                          </p:val>
                                        </p:tav>
                                        <p:tav tm="100000">
                                          <p:val>
                                            <p:fltVal val="1"/>
                                          </p:val>
                                        </p:tav>
                                      </p:tavLst>
                                    </p:anim>
                                    <p:animScale>
                                      <p:cBhvr>
                                        <p:cTn id="31" dur="19" fill="hold">
                                          <p:stCondLst>
                                            <p:cond delay="487"/>
                                          </p:stCondLst>
                                        </p:cTn>
                                        <p:tgtEl>
                                          <p:spTgt spid="39"/>
                                        </p:tgtEl>
                                      </p:cBhvr>
                                      <p:to x="100000" y="60000"/>
                                    </p:animScale>
                                    <p:animScale>
                                      <p:cBhvr>
                                        <p:cTn id="32" dur="124" fill="hold">
                                          <p:stCondLst>
                                            <p:cond delay="506"/>
                                          </p:stCondLst>
                                        </p:cTn>
                                        <p:tgtEl>
                                          <p:spTgt spid="39"/>
                                        </p:tgtEl>
                                      </p:cBhvr>
                                      <p:to x="100000" y="100000"/>
                                    </p:animScale>
                                    <p:animScale>
                                      <p:cBhvr>
                                        <p:cTn id="33" dur="19" fill="hold">
                                          <p:stCondLst>
                                            <p:cond delay="983"/>
                                          </p:stCondLst>
                                        </p:cTn>
                                        <p:tgtEl>
                                          <p:spTgt spid="39"/>
                                        </p:tgtEl>
                                      </p:cBhvr>
                                      <p:to x="100000" y="80000"/>
                                    </p:animScale>
                                    <p:animScale>
                                      <p:cBhvr>
                                        <p:cTn id="34" dur="124" fill="hold">
                                          <p:stCondLst>
                                            <p:cond delay="1002"/>
                                          </p:stCondLst>
                                        </p:cTn>
                                        <p:tgtEl>
                                          <p:spTgt spid="39"/>
                                        </p:tgtEl>
                                      </p:cBhvr>
                                      <p:to x="100000" y="100000"/>
                                    </p:animScale>
                                    <p:animScale>
                                      <p:cBhvr>
                                        <p:cTn id="35" dur="19" fill="hold">
                                          <p:stCondLst>
                                            <p:cond delay="1230"/>
                                          </p:stCondLst>
                                        </p:cTn>
                                        <p:tgtEl>
                                          <p:spTgt spid="39"/>
                                        </p:tgtEl>
                                      </p:cBhvr>
                                      <p:to x="100000" y="90000"/>
                                    </p:animScale>
                                    <p:animScale>
                                      <p:cBhvr>
                                        <p:cTn id="36" dur="124" fill="hold">
                                          <p:stCondLst>
                                            <p:cond delay="1250"/>
                                          </p:stCondLst>
                                        </p:cTn>
                                        <p:tgtEl>
                                          <p:spTgt spid="39"/>
                                        </p:tgtEl>
                                      </p:cBhvr>
                                      <p:to x="100000" y="100000"/>
                                    </p:animScale>
                                    <p:animScale>
                                      <p:cBhvr>
                                        <p:cTn id="37" dur="19" fill="hold">
                                          <p:stCondLst>
                                            <p:cond delay="1355"/>
                                          </p:stCondLst>
                                        </p:cTn>
                                        <p:tgtEl>
                                          <p:spTgt spid="39"/>
                                        </p:tgtEl>
                                      </p:cBhvr>
                                      <p:to x="100000" y="95000"/>
                                    </p:animScale>
                                    <p:animScale>
                                      <p:cBhvr>
                                        <p:cTn id="38" dur="124" fill="hold">
                                          <p:stCondLst>
                                            <p:cond delay="1374"/>
                                          </p:stCondLst>
                                        </p:cTn>
                                        <p:tgtEl>
                                          <p:spTgt spid="3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434"/>
                                        <p:tgtEl>
                                          <p:spTgt spid="40"/>
                                        </p:tgtEl>
                                      </p:cBhvr>
                                    </p:animEffect>
                                    <p:anim calcmode="lin" valueType="num">
                                      <p:cBhvr>
                                        <p:cTn id="44" dur="1365" fill="hold" tmFilter="0,0; 0.14,0.36; 0.43,0.73; 0.71,0.91; 1.0,1.0"/>
                                        <p:tgtEl>
                                          <p:spTgt spid="40"/>
                                        </p:tgtEl>
                                        <p:attrNameLst>
                                          <p:attrName>ppt_x</p:attrName>
                                        </p:attrNameLst>
                                      </p:cBhvr>
                                      <p:tavLst>
                                        <p:tav tm="0">
                                          <p:val>
                                            <p:strVal val="#ppt_x-0.25"/>
                                          </p:val>
                                        </p:tav>
                                        <p:tav tm="100000">
                                          <p:val>
                                            <p:strVal val="#ppt_x"/>
                                          </p:val>
                                        </p:tav>
                                      </p:tavLst>
                                    </p:anim>
                                    <p:anim calcmode="lin" valueType="num">
                                      <p:cBhvr>
                                        <p:cTn id="45" dur="497" fill="hold" tmFilter="0.0,0.0; 0.25,0.07; 0.50,0.2; 0.75,0.467; 1.0,1.0"/>
                                        <p:tgtEl>
                                          <p:spTgt spid="40"/>
                                        </p:tgtEl>
                                        <p:attrNameLst>
                                          <p:attrName>ppt_y</p:attrName>
                                        </p:attrNameLst>
                                      </p:cBhvr>
                                      <p:tavLst>
                                        <p:tav tm="0" fmla="#ppt_y-sin(pi*$)/3">
                                          <p:val>
                                            <p:fltVal val="0.5"/>
                                          </p:val>
                                        </p:tav>
                                        <p:tav tm="100000">
                                          <p:val>
                                            <p:fltVal val="1"/>
                                          </p:val>
                                        </p:tav>
                                      </p:tavLst>
                                    </p:anim>
                                    <p:anim calcmode="lin" valueType="num">
                                      <p:cBhvr>
                                        <p:cTn id="46" dur="497" fill="hold" tmFilter="0, 0; 0.125,0.2665; 0.25,0.4; 0.375,0.465; 0.5,0.5;  0.625,0.535; 0.75,0.6; 0.875,0.7335; 1,1">
                                          <p:stCondLst>
                                            <p:cond delay="497"/>
                                          </p:stCondLst>
                                        </p:cTn>
                                        <p:tgtEl>
                                          <p:spTgt spid="40"/>
                                        </p:tgtEl>
                                        <p:attrNameLst>
                                          <p:attrName>ppt_y</p:attrName>
                                        </p:attrNameLst>
                                      </p:cBhvr>
                                      <p:tavLst>
                                        <p:tav tm="0" fmla="#ppt_y-sin(pi*$)/9">
                                          <p:val>
                                            <p:fltVal val="0"/>
                                          </p:val>
                                        </p:tav>
                                        <p:tav tm="100000">
                                          <p:val>
                                            <p:fltVal val="1"/>
                                          </p:val>
                                        </p:tav>
                                      </p:tavLst>
                                    </p:anim>
                                    <p:anim calcmode="lin" valueType="num">
                                      <p:cBhvr>
                                        <p:cTn id="47" dur="248" fill="hold" tmFilter="0, 0; 0.125,0.2665; 0.25,0.4; 0.375,0.465; 0.5,0.5;  0.625,0.535; 0.75,0.6; 0.875,0.7335; 1,1">
                                          <p:stCondLst>
                                            <p:cond delay="992"/>
                                          </p:stCondLst>
                                        </p:cTn>
                                        <p:tgtEl>
                                          <p:spTgt spid="40"/>
                                        </p:tgtEl>
                                        <p:attrNameLst>
                                          <p:attrName>ppt_y</p:attrName>
                                        </p:attrNameLst>
                                      </p:cBhvr>
                                      <p:tavLst>
                                        <p:tav tm="0" fmla="#ppt_y-sin(pi*$)/27">
                                          <p:val>
                                            <p:fltVal val="0"/>
                                          </p:val>
                                        </p:tav>
                                        <p:tav tm="100000">
                                          <p:val>
                                            <p:fltVal val="1"/>
                                          </p:val>
                                        </p:tav>
                                      </p:tavLst>
                                    </p:anim>
                                    <p:anim calcmode="lin" valueType="num">
                                      <p:cBhvr>
                                        <p:cTn id="48" dur="122" fill="hold" tmFilter="0, 0; 0.125,0.2665; 0.25,0.4; 0.375,0.465; 0.5,0.5;  0.625,0.535; 0.75,0.6; 0.875,0.7335; 1,1">
                                          <p:stCondLst>
                                            <p:cond delay="1241"/>
                                          </p:stCondLst>
                                        </p:cTn>
                                        <p:tgtEl>
                                          <p:spTgt spid="40"/>
                                        </p:tgtEl>
                                        <p:attrNameLst>
                                          <p:attrName>ppt_y</p:attrName>
                                        </p:attrNameLst>
                                      </p:cBhvr>
                                      <p:tavLst>
                                        <p:tav tm="0" fmla="#ppt_y-sin(pi*$)/81">
                                          <p:val>
                                            <p:fltVal val="0"/>
                                          </p:val>
                                        </p:tav>
                                        <p:tav tm="100000">
                                          <p:val>
                                            <p:fltVal val="1"/>
                                          </p:val>
                                        </p:tav>
                                      </p:tavLst>
                                    </p:anim>
                                    <p:animScale>
                                      <p:cBhvr>
                                        <p:cTn id="49" dur="19" fill="hold">
                                          <p:stCondLst>
                                            <p:cond delay="487"/>
                                          </p:stCondLst>
                                        </p:cTn>
                                        <p:tgtEl>
                                          <p:spTgt spid="40"/>
                                        </p:tgtEl>
                                      </p:cBhvr>
                                      <p:to x="100000" y="60000"/>
                                    </p:animScale>
                                    <p:animScale>
                                      <p:cBhvr>
                                        <p:cTn id="50" dur="124" fill="hold">
                                          <p:stCondLst>
                                            <p:cond delay="506"/>
                                          </p:stCondLst>
                                        </p:cTn>
                                        <p:tgtEl>
                                          <p:spTgt spid="40"/>
                                        </p:tgtEl>
                                      </p:cBhvr>
                                      <p:to x="100000" y="100000"/>
                                    </p:animScale>
                                    <p:animScale>
                                      <p:cBhvr>
                                        <p:cTn id="51" dur="19" fill="hold">
                                          <p:stCondLst>
                                            <p:cond delay="983"/>
                                          </p:stCondLst>
                                        </p:cTn>
                                        <p:tgtEl>
                                          <p:spTgt spid="40"/>
                                        </p:tgtEl>
                                      </p:cBhvr>
                                      <p:to x="100000" y="80000"/>
                                    </p:animScale>
                                    <p:animScale>
                                      <p:cBhvr>
                                        <p:cTn id="52" dur="124" fill="hold">
                                          <p:stCondLst>
                                            <p:cond delay="1002"/>
                                          </p:stCondLst>
                                        </p:cTn>
                                        <p:tgtEl>
                                          <p:spTgt spid="40"/>
                                        </p:tgtEl>
                                      </p:cBhvr>
                                      <p:to x="100000" y="100000"/>
                                    </p:animScale>
                                    <p:animScale>
                                      <p:cBhvr>
                                        <p:cTn id="53" dur="19" fill="hold">
                                          <p:stCondLst>
                                            <p:cond delay="1230"/>
                                          </p:stCondLst>
                                        </p:cTn>
                                        <p:tgtEl>
                                          <p:spTgt spid="40"/>
                                        </p:tgtEl>
                                      </p:cBhvr>
                                      <p:to x="100000" y="90000"/>
                                    </p:animScale>
                                    <p:animScale>
                                      <p:cBhvr>
                                        <p:cTn id="54" dur="124" fill="hold">
                                          <p:stCondLst>
                                            <p:cond delay="1250"/>
                                          </p:stCondLst>
                                        </p:cTn>
                                        <p:tgtEl>
                                          <p:spTgt spid="40"/>
                                        </p:tgtEl>
                                      </p:cBhvr>
                                      <p:to x="100000" y="100000"/>
                                    </p:animScale>
                                    <p:animScale>
                                      <p:cBhvr>
                                        <p:cTn id="55" dur="19" fill="hold">
                                          <p:stCondLst>
                                            <p:cond delay="1355"/>
                                          </p:stCondLst>
                                        </p:cTn>
                                        <p:tgtEl>
                                          <p:spTgt spid="40"/>
                                        </p:tgtEl>
                                      </p:cBhvr>
                                      <p:to x="100000" y="95000"/>
                                    </p:animScale>
                                    <p:animScale>
                                      <p:cBhvr>
                                        <p:cTn id="56" dur="124" fill="hold">
                                          <p:stCondLst>
                                            <p:cond delay="1374"/>
                                          </p:stCondLst>
                                        </p:cTn>
                                        <p:tgtEl>
                                          <p:spTgt spid="4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62" fill="hold" display="0">
                  <p:stCondLst>
                    <p:cond delay="indefinite"/>
                  </p:stCondLst>
                </p:cTn>
                <p:tgtEl>
                  <p:spTgt spid="49"/>
                </p:tgtEl>
              </p:cMediaNode>
            </p:video>
          </p:childTnLst>
        </p:cTn>
      </p:par>
    </p:tnLst>
    <p:bldLst>
      <p:bldP spid="38" grpId="0" animBg="1"/>
      <p:bldP spid="39" grpId="0" animBg="1"/>
      <p:bldP spid="40"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3"/>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4"/>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5"/>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6"/>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7"/>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8"/>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9"/>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0"/>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1"/>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2"/>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3"/>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4"/>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5"/>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6"/>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7"/>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8"/>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19"/>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0"/>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1"/>
            <p:cNvPicPr>
              <a:picLocks noChangeAspect="1"/>
            </p:cNvPicPr>
            <p:nvPr/>
          </p:nvPicPr>
          <p:blipFill>
            <a:blip r:embed="rId3"/>
            <a:srcRect r="48275"/>
            <a:stretch>
              <a:fillRect/>
            </a:stretch>
          </p:blipFill>
          <p:spPr>
            <a:xfrm>
              <a:off x="10913925" y="4448182"/>
              <a:ext cx="215742" cy="345037"/>
            </a:xfrm>
            <a:prstGeom prst="rect">
              <a:avLst/>
            </a:prstGeom>
          </p:spPr>
        </p:pic>
      </p:grpSp>
      <p:sp>
        <p:nvSpPr>
          <p:cNvPr id="35" name="文本1"/>
          <p:cNvSpPr txBox="1"/>
          <p:nvPr/>
        </p:nvSpPr>
        <p:spPr>
          <a:xfrm>
            <a:off x="1232535" y="1279525"/>
            <a:ext cx="5969000" cy="712470"/>
          </a:xfrm>
          <a:prstGeom prst="rect">
            <a:avLst/>
          </a:prstGeom>
          <a:noFill/>
        </p:spPr>
        <p:txBody>
          <a:bodyPr anchor="t"/>
          <a:lstStyle/>
          <a:p>
            <a:pPr marL="0" algn="l">
              <a:lnSpc>
                <a:spcPts val="3300"/>
              </a:lnSpc>
            </a:pPr>
            <a:r>
              <a:rPr lang="zh-CN" altLang="en-US" sz="2800" b="1" i="0">
                <a:solidFill>
                  <a:srgbClr val="000000">
                    <a:alpha val="100000"/>
                  </a:srgbClr>
                </a:solidFill>
                <a:latin typeface="Times New Roman" panose="02020603050405020304"/>
                <a:ea typeface="Times New Roman" panose="02020603050405020304"/>
              </a:rPr>
              <a:t> </a:t>
            </a:r>
            <a:r>
              <a:rPr lang="zh-CN" altLang="en-US" sz="2800" b="1" i="0">
                <a:solidFill>
                  <a:srgbClr val="000000">
                    <a:alpha val="100000"/>
                  </a:srgbClr>
                </a:solidFill>
                <a:latin typeface="宋体" panose="02010600030101010101" pitchFamily="2" charset="-122"/>
                <a:ea typeface="宋体" panose="02010600030101010101" pitchFamily="2" charset="-122"/>
              </a:rPr>
              <a:t>⑥探究浮力大小与物体密度的关系</a:t>
            </a:r>
          </a:p>
        </p:txBody>
      </p:sp>
      <p:sp>
        <p:nvSpPr>
          <p:cNvPr id="36" name="文本2"/>
          <p:cNvSpPr txBox="1"/>
          <p:nvPr/>
        </p:nvSpPr>
        <p:spPr>
          <a:xfrm>
            <a:off x="1186814" y="2097404"/>
            <a:ext cx="3994785" cy="3512185"/>
          </a:xfrm>
          <a:prstGeom prst="rect">
            <a:avLst/>
          </a:prstGeom>
          <a:noFill/>
        </p:spPr>
        <p:txBody>
          <a:bodyPr anchor="t"/>
          <a:lstStyle/>
          <a:p>
            <a:pPr marL="0" algn="l">
              <a:lnSpc>
                <a:spcPts val="50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把体积相等的铝块、铁块悬挂在弹簧测力计下端，分别浸没在水中，观察并记录弹簧测力计的示数。</a:t>
            </a:r>
          </a:p>
        </p:txBody>
      </p:sp>
      <p:grpSp>
        <p:nvGrpSpPr>
          <p:cNvPr id="37" name="组合2"/>
          <p:cNvGrpSpPr/>
          <p:nvPr/>
        </p:nvGrpSpPr>
        <p:grpSpPr>
          <a:xfrm>
            <a:off x="5138329" y="2065663"/>
            <a:ext cx="1474854" cy="3398413"/>
            <a:chOff x="0" y="0"/>
            <a:chExt cx="1474854" cy="3398413"/>
          </a:xfrm>
        </p:grpSpPr>
        <p:sp>
          <p:nvSpPr>
            <p:cNvPr id="38" name="形状13"/>
            <p:cNvSpPr txBox="1"/>
            <p:nvPr/>
          </p:nvSpPr>
          <p:spPr>
            <a:xfrm>
              <a:off x="247451" y="2596508"/>
              <a:ext cx="371698" cy="70675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39" name="文本6"/>
            <p:cNvSpPr txBox="1"/>
            <p:nvPr/>
          </p:nvSpPr>
          <p:spPr>
            <a:xfrm>
              <a:off x="243641" y="2498992"/>
              <a:ext cx="371698" cy="802728"/>
            </a:xfrm>
            <a:prstGeom prst="rect">
              <a:avLst/>
            </a:prstGeom>
            <a:noFill/>
          </p:spPr>
          <p:txBody>
            <a:bodyPr anchor="ctr"/>
            <a:lstStyle/>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p:txBody>
        </p:sp>
        <p:pic>
          <p:nvPicPr>
            <p:cNvPr id="40" name="图片22"/>
            <p:cNvPicPr>
              <a:picLocks noChangeAspect="1"/>
            </p:cNvPicPr>
            <p:nvPr/>
          </p:nvPicPr>
          <p:blipFill>
            <a:blip r:embed="rId4"/>
            <a:stretch>
              <a:fillRect/>
            </a:stretch>
          </p:blipFill>
          <p:spPr>
            <a:xfrm>
              <a:off x="0" y="0"/>
              <a:ext cx="866231" cy="2217587"/>
            </a:xfrm>
            <a:prstGeom prst="rect">
              <a:avLst/>
            </a:prstGeom>
          </p:spPr>
        </p:pic>
        <p:sp>
          <p:nvSpPr>
            <p:cNvPr id="41" name="形状14"/>
            <p:cNvSpPr txBox="1"/>
            <p:nvPr/>
          </p:nvSpPr>
          <p:spPr>
            <a:xfrm>
              <a:off x="433116" y="2217189"/>
              <a:ext cx="1191" cy="37909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42" name="文本5"/>
            <p:cNvSpPr txBox="1"/>
            <p:nvPr/>
          </p:nvSpPr>
          <p:spPr>
            <a:xfrm>
              <a:off x="174146" y="2811640"/>
              <a:ext cx="1008380" cy="586773"/>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铝块</a:t>
              </a:r>
              <a:r>
                <a:rPr lang="zh-CN" altLang="en-US" sz="2000" b="0" i="0">
                  <a:solidFill>
                    <a:srgbClr val="000000">
                      <a:alpha val="100000"/>
                    </a:srgbClr>
                  </a:solidFill>
                  <a:latin typeface="Times New Roman" panose="02020603050405020304"/>
                  <a:ea typeface="Times New Roman" panose="02020603050405020304"/>
                </a:rPr>
                <a:t>  </a:t>
              </a:r>
            </a:p>
          </p:txBody>
        </p:sp>
        <p:sp>
          <p:nvSpPr>
            <p:cNvPr id="43" name="文本3"/>
            <p:cNvSpPr txBox="1"/>
            <p:nvPr/>
          </p:nvSpPr>
          <p:spPr>
            <a:xfrm>
              <a:off x="560625" y="824977"/>
              <a:ext cx="847418" cy="558800"/>
            </a:xfrm>
            <a:prstGeom prst="rect">
              <a:avLst/>
            </a:prstGeom>
            <a:noFill/>
          </p:spPr>
          <p:txBody>
            <a:bodyPr anchor="t"/>
            <a:lstStyle/>
            <a:p>
              <a:pPr marL="0" algn="ctr">
                <a:lnSpc>
                  <a:spcPts val="2100"/>
                </a:lnSpc>
              </a:pPr>
              <a:r>
                <a:rPr lang="zh-CN" altLang="en-US" sz="1800" b="0" i="0">
                  <a:solidFill>
                    <a:srgbClr val="000000">
                      <a:alpha val="100000"/>
                    </a:srgbClr>
                  </a:solidFill>
                  <a:latin typeface="Times New Roman" panose="02020603050405020304"/>
                  <a:ea typeface="Times New Roman" panose="02020603050405020304"/>
                </a:rPr>
                <a:t>1.6N</a:t>
              </a:r>
            </a:p>
          </p:txBody>
        </p:sp>
        <p:sp>
          <p:nvSpPr>
            <p:cNvPr id="44" name="文本4"/>
            <p:cNvSpPr txBox="1"/>
            <p:nvPr/>
          </p:nvSpPr>
          <p:spPr>
            <a:xfrm>
              <a:off x="96269" y="2382520"/>
              <a:ext cx="1378585" cy="589280"/>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空气中</a:t>
              </a:r>
            </a:p>
          </p:txBody>
        </p:sp>
        <p:sp>
          <p:nvSpPr>
            <p:cNvPr id="45" name="形状12"/>
            <p:cNvSpPr txBox="1"/>
            <p:nvPr/>
          </p:nvSpPr>
          <p:spPr>
            <a:xfrm>
              <a:off x="230939" y="968299"/>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grpSp>
        <p:nvGrpSpPr>
          <p:cNvPr id="46" name="组合3"/>
          <p:cNvGrpSpPr/>
          <p:nvPr/>
        </p:nvGrpSpPr>
        <p:grpSpPr>
          <a:xfrm>
            <a:off x="6417956" y="2018039"/>
            <a:ext cx="1647933" cy="3462093"/>
            <a:chOff x="0" y="0"/>
            <a:chExt cx="1647933" cy="3462093"/>
          </a:xfrm>
        </p:grpSpPr>
        <p:sp>
          <p:nvSpPr>
            <p:cNvPr id="47" name="形状17"/>
            <p:cNvSpPr txBox="1"/>
            <p:nvPr/>
          </p:nvSpPr>
          <p:spPr>
            <a:xfrm>
              <a:off x="139961" y="2676208"/>
              <a:ext cx="895750" cy="712119"/>
            </a:xfrm>
            <a:prstGeom prst="flowChartAlternateProcess">
              <a:avLst/>
            </a:prstGeom>
            <a:solidFill>
              <a:srgbClr val="FFFFFF">
                <a:alpha val="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48" name="形状18"/>
            <p:cNvSpPr txBox="1"/>
            <p:nvPr/>
          </p:nvSpPr>
          <p:spPr>
            <a:xfrm>
              <a:off x="0" y="2231134"/>
              <a:ext cx="1082364" cy="592691"/>
            </a:xfrm>
            <a:custGeom>
              <a:avLst/>
              <a:gdLst>
                <a:gd name="connsiteX0" fmla="*/ 139960 w 1082364"/>
                <a:gd name="connsiteY0" fmla="*/ 592693 h 592691"/>
                <a:gd name="connsiteX1" fmla="*/ 139960 w 1082364"/>
                <a:gd name="connsiteY1" fmla="*/ 188986 h 592691"/>
                <a:gd name="connsiteX2" fmla="*/ 139960 w 1082364"/>
                <a:gd name="connsiteY2" fmla="*/ 94498 h 592691"/>
                <a:gd name="connsiteX3" fmla="*/ 0 w 1082364"/>
                <a:gd name="connsiteY3" fmla="*/ 23622 h 592691"/>
                <a:gd name="connsiteX4" fmla="*/ 177279 w 1082364"/>
                <a:gd name="connsiteY4" fmla="*/ 0 h 592691"/>
                <a:gd name="connsiteX5" fmla="*/ 1082364 w 1082364"/>
                <a:gd name="connsiteY5" fmla="*/ 0 h 592691"/>
                <a:gd name="connsiteX6" fmla="*/ 1035710 w 1082364"/>
                <a:gd name="connsiteY6" fmla="*/ 62998 h 592691"/>
                <a:gd name="connsiteX7" fmla="*/ 1035710 w 1082364"/>
                <a:gd name="connsiteY7" fmla="*/ 592693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64" h="592693" fill="none">
                  <a:moveTo>
                    <a:pt x="139960" y="592693"/>
                  </a:moveTo>
                  <a:lnTo>
                    <a:pt x="139960" y="188986"/>
                  </a:lnTo>
                  <a:lnTo>
                    <a:pt x="139960" y="94498"/>
                  </a:lnTo>
                  <a:lnTo>
                    <a:pt x="0" y="23622"/>
                  </a:lnTo>
                  <a:lnTo>
                    <a:pt x="177279" y="0"/>
                  </a:lnTo>
                  <a:lnTo>
                    <a:pt x="1082364" y="0"/>
                  </a:lnTo>
                  <a:lnTo>
                    <a:pt x="1035710" y="62998"/>
                  </a:lnTo>
                  <a:lnTo>
                    <a:pt x="1035710" y="592693"/>
                  </a:lnTo>
                </a:path>
              </a:pathLst>
            </a:custGeom>
            <a:solidFill>
              <a:srgbClr val="FFFFFF">
                <a:alpha val="0"/>
              </a:srgbClr>
            </a:solidFill>
            <a:ln w="12700">
              <a:solidFill>
                <a:srgbClr val="000000">
                  <a:alpha val="100000"/>
                </a:srgbClr>
              </a:solidFill>
              <a:prstDash val="solid"/>
              <a:headEnd type="none" w="med" len="med"/>
              <a:tailEnd type="none" w="med" len="med"/>
            </a:ln>
          </p:spPr>
          <p:txBody>
            <a:bodyPr anchor="ctr"/>
            <a:lstStyle/>
            <a:p>
              <a:pPr marL="0" algn="ctr"/>
              <a:endParaRPr/>
            </a:p>
          </p:txBody>
        </p:sp>
        <p:sp>
          <p:nvSpPr>
            <p:cNvPr id="49" name="形状16"/>
            <p:cNvSpPr txBox="1"/>
            <p:nvPr/>
          </p:nvSpPr>
          <p:spPr>
            <a:xfrm>
              <a:off x="140499" y="2576909"/>
              <a:ext cx="895032" cy="885184"/>
            </a:xfrm>
            <a:prstGeom prst="rect">
              <a:avLst/>
            </a:prstGeom>
            <a:solidFill>
              <a:srgbClr val="DEEBF7">
                <a:alpha val="100000"/>
              </a:srgbClr>
            </a:solidFill>
            <a:ln w="12700">
              <a:solidFill>
                <a:srgbClr val="000000">
                  <a:alpha val="100000"/>
                </a:srgbClr>
              </a:solidFill>
              <a:prstDash val="solid"/>
            </a:ln>
          </p:spPr>
          <p:txBody>
            <a:bodyPr anchor="ctr"/>
            <a:lstStyle/>
            <a:p>
              <a:pPr marL="0" algn="ctr"/>
              <a:endParaRPr/>
            </a:p>
          </p:txBody>
        </p:sp>
        <p:sp>
          <p:nvSpPr>
            <p:cNvPr id="50" name="文本8"/>
            <p:cNvSpPr txBox="1"/>
            <p:nvPr/>
          </p:nvSpPr>
          <p:spPr>
            <a:xfrm>
              <a:off x="58634" y="2745601"/>
              <a:ext cx="939829" cy="588525"/>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水</a:t>
              </a:r>
            </a:p>
          </p:txBody>
        </p:sp>
        <p:sp>
          <p:nvSpPr>
            <p:cNvPr id="51" name="形状19"/>
            <p:cNvSpPr txBox="1"/>
            <p:nvPr/>
          </p:nvSpPr>
          <p:spPr>
            <a:xfrm>
              <a:off x="432627" y="2596508"/>
              <a:ext cx="371698" cy="706755"/>
            </a:xfrm>
            <a:prstGeom prst="rect">
              <a:avLst/>
            </a:prstGeom>
            <a:solidFill>
              <a:srgbClr val="FFC000">
                <a:alpha val="100000"/>
              </a:srgbClr>
            </a:solidFill>
            <a:ln w="12700">
              <a:solidFill>
                <a:srgbClr val="000000">
                  <a:alpha val="100000"/>
                </a:srgbClr>
              </a:solidFill>
              <a:prstDash val="solid"/>
            </a:ln>
          </p:spPr>
          <p:txBody>
            <a:bodyPr anchor="ctr"/>
            <a:lstStyle/>
            <a:p>
              <a:pPr marL="0" algn="ctr"/>
              <a:endParaRPr/>
            </a:p>
          </p:txBody>
        </p:sp>
        <p:sp>
          <p:nvSpPr>
            <p:cNvPr id="52" name="文本10"/>
            <p:cNvSpPr txBox="1"/>
            <p:nvPr/>
          </p:nvSpPr>
          <p:spPr>
            <a:xfrm>
              <a:off x="428817" y="2498992"/>
              <a:ext cx="371698" cy="802728"/>
            </a:xfrm>
            <a:prstGeom prst="rect">
              <a:avLst/>
            </a:prstGeom>
            <a:noFill/>
          </p:spPr>
          <p:txBody>
            <a:bodyPr anchor="ctr"/>
            <a:lstStyle/>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p:txBody>
        </p:sp>
        <p:pic>
          <p:nvPicPr>
            <p:cNvPr id="53" name="图片23"/>
            <p:cNvPicPr>
              <a:picLocks noChangeAspect="1"/>
            </p:cNvPicPr>
            <p:nvPr/>
          </p:nvPicPr>
          <p:blipFill>
            <a:blip r:embed="rId4"/>
            <a:stretch>
              <a:fillRect/>
            </a:stretch>
          </p:blipFill>
          <p:spPr>
            <a:xfrm>
              <a:off x="185176" y="0"/>
              <a:ext cx="866231" cy="2217587"/>
            </a:xfrm>
            <a:prstGeom prst="rect">
              <a:avLst/>
            </a:prstGeom>
          </p:spPr>
        </p:pic>
        <p:sp>
          <p:nvSpPr>
            <p:cNvPr id="54" name="形状20"/>
            <p:cNvSpPr txBox="1"/>
            <p:nvPr/>
          </p:nvSpPr>
          <p:spPr>
            <a:xfrm>
              <a:off x="618292" y="2217478"/>
              <a:ext cx="19050" cy="44005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55" name="文本9"/>
            <p:cNvSpPr txBox="1"/>
            <p:nvPr/>
          </p:nvSpPr>
          <p:spPr>
            <a:xfrm>
              <a:off x="359322" y="2811640"/>
              <a:ext cx="1008380" cy="586773"/>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铝块</a:t>
              </a:r>
              <a:r>
                <a:rPr lang="zh-CN" altLang="en-US" sz="2000" b="0" i="0">
                  <a:solidFill>
                    <a:srgbClr val="000000">
                      <a:alpha val="100000"/>
                    </a:srgbClr>
                  </a:solidFill>
                  <a:latin typeface="Times New Roman" panose="02020603050405020304"/>
                  <a:ea typeface="Times New Roman" panose="02020603050405020304"/>
                </a:rPr>
                <a:t>  </a:t>
              </a:r>
            </a:p>
          </p:txBody>
        </p:sp>
        <p:sp>
          <p:nvSpPr>
            <p:cNvPr id="56" name="文本7"/>
            <p:cNvSpPr txBox="1"/>
            <p:nvPr/>
          </p:nvSpPr>
          <p:spPr>
            <a:xfrm>
              <a:off x="800515" y="537935"/>
              <a:ext cx="847418" cy="558800"/>
            </a:xfrm>
            <a:prstGeom prst="rect">
              <a:avLst/>
            </a:prstGeom>
            <a:noFill/>
          </p:spPr>
          <p:txBody>
            <a:bodyPr anchor="t"/>
            <a:lstStyle/>
            <a:p>
              <a:pPr marL="0" algn="ctr">
                <a:lnSpc>
                  <a:spcPts val="2100"/>
                </a:lnSpc>
              </a:pPr>
              <a:r>
                <a:rPr lang="zh-CN" altLang="en-US" sz="1800" b="0" i="0">
                  <a:solidFill>
                    <a:srgbClr val="000000">
                      <a:alpha val="100000"/>
                    </a:srgbClr>
                  </a:solidFill>
                  <a:latin typeface="Times New Roman" panose="02020603050405020304"/>
                  <a:ea typeface="Times New Roman" panose="02020603050405020304"/>
                </a:rPr>
                <a:t>0.6N</a:t>
              </a:r>
            </a:p>
          </p:txBody>
        </p:sp>
        <p:sp>
          <p:nvSpPr>
            <p:cNvPr id="57" name="形状15"/>
            <p:cNvSpPr txBox="1"/>
            <p:nvPr/>
          </p:nvSpPr>
          <p:spPr>
            <a:xfrm>
              <a:off x="422888" y="708663"/>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grpSp>
      <p:grpSp>
        <p:nvGrpSpPr>
          <p:cNvPr id="58" name="组合4"/>
          <p:cNvGrpSpPr/>
          <p:nvPr/>
        </p:nvGrpSpPr>
        <p:grpSpPr>
          <a:xfrm>
            <a:off x="7940667" y="2055769"/>
            <a:ext cx="1600835" cy="3380700"/>
            <a:chOff x="0" y="0"/>
            <a:chExt cx="1600835" cy="3380700"/>
          </a:xfrm>
        </p:grpSpPr>
        <p:sp>
          <p:nvSpPr>
            <p:cNvPr id="59" name="形状22"/>
            <p:cNvSpPr txBox="1"/>
            <p:nvPr/>
          </p:nvSpPr>
          <p:spPr>
            <a:xfrm>
              <a:off x="247451" y="2624368"/>
              <a:ext cx="374664" cy="706755"/>
            </a:xfrm>
            <a:prstGeom prst="rect">
              <a:avLst/>
            </a:prstGeom>
            <a:solidFill>
              <a:srgbClr val="AFABAB">
                <a:alpha val="100000"/>
              </a:srgbClr>
            </a:solidFill>
            <a:ln w="12700">
              <a:solidFill>
                <a:srgbClr val="000000">
                  <a:alpha val="100000"/>
                </a:srgbClr>
              </a:solidFill>
              <a:prstDash val="solid"/>
            </a:ln>
          </p:spPr>
          <p:txBody>
            <a:bodyPr anchor="ctr"/>
            <a:lstStyle/>
            <a:p>
              <a:pPr marL="0" algn="ctr"/>
              <a:endParaRPr/>
            </a:p>
          </p:txBody>
        </p:sp>
        <p:sp>
          <p:nvSpPr>
            <p:cNvPr id="60" name="文本14"/>
            <p:cNvSpPr txBox="1"/>
            <p:nvPr/>
          </p:nvSpPr>
          <p:spPr>
            <a:xfrm>
              <a:off x="243641" y="2526852"/>
              <a:ext cx="374664" cy="802728"/>
            </a:xfrm>
            <a:prstGeom prst="rect">
              <a:avLst/>
            </a:prstGeom>
            <a:noFill/>
          </p:spPr>
          <p:txBody>
            <a:bodyPr anchor="ctr"/>
            <a:lstStyle/>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p:txBody>
        </p:sp>
        <p:pic>
          <p:nvPicPr>
            <p:cNvPr id="61" name="图片24"/>
            <p:cNvPicPr>
              <a:picLocks noChangeAspect="1"/>
            </p:cNvPicPr>
            <p:nvPr/>
          </p:nvPicPr>
          <p:blipFill>
            <a:blip r:embed="rId4"/>
            <a:stretch>
              <a:fillRect/>
            </a:stretch>
          </p:blipFill>
          <p:spPr>
            <a:xfrm>
              <a:off x="0" y="0"/>
              <a:ext cx="866231" cy="2217585"/>
            </a:xfrm>
            <a:prstGeom prst="rect">
              <a:avLst/>
            </a:prstGeom>
          </p:spPr>
        </p:pic>
        <p:sp>
          <p:nvSpPr>
            <p:cNvPr id="62" name="形状23"/>
            <p:cNvSpPr txBox="1"/>
            <p:nvPr/>
          </p:nvSpPr>
          <p:spPr>
            <a:xfrm>
              <a:off x="433116" y="2217104"/>
              <a:ext cx="1905" cy="407035"/>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63" name="文本12"/>
            <p:cNvSpPr txBox="1"/>
            <p:nvPr/>
          </p:nvSpPr>
          <p:spPr>
            <a:xfrm>
              <a:off x="614027" y="1606426"/>
              <a:ext cx="847418" cy="558800"/>
            </a:xfrm>
            <a:prstGeom prst="rect">
              <a:avLst/>
            </a:prstGeom>
            <a:noFill/>
          </p:spPr>
          <p:txBody>
            <a:bodyPr anchor="t"/>
            <a:lstStyle/>
            <a:p>
              <a:pPr marL="0" algn="ctr">
                <a:lnSpc>
                  <a:spcPts val="2100"/>
                </a:lnSpc>
              </a:pPr>
              <a:r>
                <a:rPr lang="zh-CN" altLang="en-US" sz="1800" b="0" i="0">
                  <a:solidFill>
                    <a:srgbClr val="000000">
                      <a:alpha val="100000"/>
                    </a:srgbClr>
                  </a:solidFill>
                  <a:latin typeface="Times New Roman" panose="02020603050405020304"/>
                  <a:ea typeface="Times New Roman" panose="02020603050405020304"/>
                </a:rPr>
                <a:t>4.8N</a:t>
              </a:r>
            </a:p>
          </p:txBody>
        </p:sp>
        <p:sp>
          <p:nvSpPr>
            <p:cNvPr id="64" name="形状21"/>
            <p:cNvSpPr txBox="1"/>
            <p:nvPr/>
          </p:nvSpPr>
          <p:spPr>
            <a:xfrm>
              <a:off x="243173" y="1809845"/>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sp>
          <p:nvSpPr>
            <p:cNvPr id="65" name="文本13"/>
            <p:cNvSpPr txBox="1"/>
            <p:nvPr/>
          </p:nvSpPr>
          <p:spPr>
            <a:xfrm>
              <a:off x="427990" y="2345690"/>
              <a:ext cx="1172845" cy="589280"/>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空气中</a:t>
              </a:r>
            </a:p>
          </p:txBody>
        </p:sp>
        <p:sp>
          <p:nvSpPr>
            <p:cNvPr id="66" name="文本11"/>
            <p:cNvSpPr txBox="1"/>
            <p:nvPr/>
          </p:nvSpPr>
          <p:spPr>
            <a:xfrm>
              <a:off x="178816" y="2791420"/>
              <a:ext cx="1008380" cy="589280"/>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铁块</a:t>
              </a:r>
              <a:r>
                <a:rPr lang="zh-CN" altLang="en-US" sz="2000" b="0" i="0">
                  <a:solidFill>
                    <a:srgbClr val="000000">
                      <a:alpha val="100000"/>
                    </a:srgbClr>
                  </a:solidFill>
                  <a:latin typeface="Times New Roman" panose="02020603050405020304"/>
                  <a:ea typeface="Times New Roman" panose="02020603050405020304"/>
                </a:rPr>
                <a:t>  </a:t>
              </a:r>
            </a:p>
          </p:txBody>
        </p:sp>
      </p:grpSp>
      <p:grpSp>
        <p:nvGrpSpPr>
          <p:cNvPr id="67" name="组合5"/>
          <p:cNvGrpSpPr/>
          <p:nvPr/>
        </p:nvGrpSpPr>
        <p:grpSpPr>
          <a:xfrm>
            <a:off x="9261264" y="2072223"/>
            <a:ext cx="1638668" cy="3396398"/>
            <a:chOff x="0" y="0"/>
            <a:chExt cx="1638668" cy="3396398"/>
          </a:xfrm>
        </p:grpSpPr>
        <p:sp>
          <p:nvSpPr>
            <p:cNvPr id="68" name="形状26"/>
            <p:cNvSpPr txBox="1"/>
            <p:nvPr/>
          </p:nvSpPr>
          <p:spPr>
            <a:xfrm>
              <a:off x="139961" y="2653338"/>
              <a:ext cx="895750" cy="673314"/>
            </a:xfrm>
            <a:prstGeom prst="flowChartAlternateProcess">
              <a:avLst/>
            </a:prstGeom>
            <a:solidFill>
              <a:srgbClr val="FFFFFF">
                <a:alpha val="0"/>
              </a:srgbClr>
            </a:solidFill>
            <a:ln w="9525">
              <a:solidFill>
                <a:srgbClr val="000000">
                  <a:alpha val="100000"/>
                </a:srgbClr>
              </a:solidFill>
              <a:prstDash val="solid"/>
              <a:headEnd type="none" w="med" len="med"/>
              <a:tailEnd type="none" w="med" len="med"/>
            </a:ln>
          </p:spPr>
          <p:txBody>
            <a:bodyPr anchor="ctr"/>
            <a:lstStyle/>
            <a:p>
              <a:pPr marL="0" algn="ctr"/>
              <a:endParaRPr/>
            </a:p>
          </p:txBody>
        </p:sp>
        <p:sp>
          <p:nvSpPr>
            <p:cNvPr id="69" name="形状27"/>
            <p:cNvSpPr txBox="1"/>
            <p:nvPr/>
          </p:nvSpPr>
          <p:spPr>
            <a:xfrm>
              <a:off x="0" y="2232517"/>
              <a:ext cx="1082364" cy="560394"/>
            </a:xfrm>
            <a:custGeom>
              <a:avLst/>
              <a:gdLst>
                <a:gd name="connsiteX0" fmla="*/ 139960 w 1082364"/>
                <a:gd name="connsiteY0" fmla="*/ 560394 h 560394"/>
                <a:gd name="connsiteX1" fmla="*/ 139960 w 1082364"/>
                <a:gd name="connsiteY1" fmla="*/ 178689 h 560394"/>
                <a:gd name="connsiteX2" fmla="*/ 139960 w 1082364"/>
                <a:gd name="connsiteY2" fmla="*/ 89344 h 560394"/>
                <a:gd name="connsiteX3" fmla="*/ 0 w 1082364"/>
                <a:gd name="connsiteY3" fmla="*/ 22336 h 560394"/>
                <a:gd name="connsiteX4" fmla="*/ 177279 w 1082364"/>
                <a:gd name="connsiteY4" fmla="*/ 0 h 560394"/>
                <a:gd name="connsiteX5" fmla="*/ 1082364 w 1082364"/>
                <a:gd name="connsiteY5" fmla="*/ 0 h 560394"/>
                <a:gd name="connsiteX6" fmla="*/ 1035710 w 1082364"/>
                <a:gd name="connsiteY6" fmla="*/ 59560 h 560394"/>
                <a:gd name="connsiteX7" fmla="*/ 1035710 w 1082364"/>
                <a:gd name="connsiteY7" fmla="*/ 560394 h 56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64" h="560394" fill="none">
                  <a:moveTo>
                    <a:pt x="139960" y="560394"/>
                  </a:moveTo>
                  <a:lnTo>
                    <a:pt x="139960" y="178689"/>
                  </a:lnTo>
                  <a:lnTo>
                    <a:pt x="139960" y="89344"/>
                  </a:lnTo>
                  <a:lnTo>
                    <a:pt x="0" y="22336"/>
                  </a:lnTo>
                  <a:lnTo>
                    <a:pt x="177279" y="0"/>
                  </a:lnTo>
                  <a:lnTo>
                    <a:pt x="1082364" y="0"/>
                  </a:lnTo>
                  <a:lnTo>
                    <a:pt x="1035710" y="59560"/>
                  </a:lnTo>
                  <a:lnTo>
                    <a:pt x="1035710" y="560394"/>
                  </a:lnTo>
                </a:path>
              </a:pathLst>
            </a:custGeom>
            <a:solidFill>
              <a:srgbClr val="FFFFFF">
                <a:alpha val="0"/>
              </a:srgbClr>
            </a:solidFill>
            <a:ln w="12700">
              <a:solidFill>
                <a:srgbClr val="000000">
                  <a:alpha val="100000"/>
                </a:srgbClr>
              </a:solidFill>
              <a:prstDash val="solid"/>
              <a:headEnd type="none" w="med" len="med"/>
              <a:tailEnd type="none" w="med" len="med"/>
            </a:ln>
          </p:spPr>
          <p:txBody>
            <a:bodyPr anchor="ctr"/>
            <a:lstStyle/>
            <a:p>
              <a:pPr marL="0" algn="ctr"/>
              <a:endParaRPr/>
            </a:p>
          </p:txBody>
        </p:sp>
        <p:sp>
          <p:nvSpPr>
            <p:cNvPr id="70" name="形状25"/>
            <p:cNvSpPr txBox="1"/>
            <p:nvPr/>
          </p:nvSpPr>
          <p:spPr>
            <a:xfrm>
              <a:off x="140499" y="2559450"/>
              <a:ext cx="895032" cy="836948"/>
            </a:xfrm>
            <a:prstGeom prst="rect">
              <a:avLst/>
            </a:prstGeom>
            <a:solidFill>
              <a:srgbClr val="DEEBF7">
                <a:alpha val="100000"/>
              </a:srgbClr>
            </a:solidFill>
            <a:ln w="12700">
              <a:solidFill>
                <a:srgbClr val="000000">
                  <a:alpha val="100000"/>
                </a:srgbClr>
              </a:solidFill>
              <a:prstDash val="solid"/>
            </a:ln>
          </p:spPr>
          <p:txBody>
            <a:bodyPr anchor="ctr"/>
            <a:lstStyle/>
            <a:p>
              <a:pPr marL="0" algn="ctr"/>
              <a:endParaRPr/>
            </a:p>
          </p:txBody>
        </p:sp>
        <p:sp>
          <p:nvSpPr>
            <p:cNvPr id="71" name="文本17"/>
            <p:cNvSpPr txBox="1"/>
            <p:nvPr/>
          </p:nvSpPr>
          <p:spPr>
            <a:xfrm>
              <a:off x="74245" y="2736593"/>
              <a:ext cx="939829" cy="588632"/>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水</a:t>
              </a:r>
            </a:p>
          </p:txBody>
        </p:sp>
        <p:sp>
          <p:nvSpPr>
            <p:cNvPr id="72" name="形状28"/>
            <p:cNvSpPr txBox="1"/>
            <p:nvPr/>
          </p:nvSpPr>
          <p:spPr>
            <a:xfrm>
              <a:off x="423362" y="2604502"/>
              <a:ext cx="371698" cy="706755"/>
            </a:xfrm>
            <a:prstGeom prst="rect">
              <a:avLst/>
            </a:prstGeom>
            <a:solidFill>
              <a:srgbClr val="AFABAB">
                <a:alpha val="100000"/>
              </a:srgbClr>
            </a:solidFill>
            <a:ln w="12700">
              <a:solidFill>
                <a:srgbClr val="000000">
                  <a:alpha val="100000"/>
                </a:srgbClr>
              </a:solidFill>
              <a:prstDash val="solid"/>
            </a:ln>
          </p:spPr>
          <p:txBody>
            <a:bodyPr anchor="ctr"/>
            <a:lstStyle/>
            <a:p>
              <a:pPr marL="0" algn="ctr"/>
              <a:endParaRPr/>
            </a:p>
          </p:txBody>
        </p:sp>
        <p:sp>
          <p:nvSpPr>
            <p:cNvPr id="73" name="文本18"/>
            <p:cNvSpPr txBox="1"/>
            <p:nvPr/>
          </p:nvSpPr>
          <p:spPr>
            <a:xfrm>
              <a:off x="419552" y="2506986"/>
              <a:ext cx="371698" cy="802728"/>
            </a:xfrm>
            <a:prstGeom prst="rect">
              <a:avLst/>
            </a:prstGeom>
            <a:noFill/>
          </p:spPr>
          <p:txBody>
            <a:bodyPr anchor="ctr"/>
            <a:lstStyle/>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p:txBody>
        </p:sp>
        <p:pic>
          <p:nvPicPr>
            <p:cNvPr id="74" name="图片25"/>
            <p:cNvPicPr>
              <a:picLocks noChangeAspect="1"/>
            </p:cNvPicPr>
            <p:nvPr/>
          </p:nvPicPr>
          <p:blipFill>
            <a:blip r:embed="rId4"/>
            <a:stretch>
              <a:fillRect/>
            </a:stretch>
          </p:blipFill>
          <p:spPr>
            <a:xfrm>
              <a:off x="171299" y="0"/>
              <a:ext cx="866231" cy="2217586"/>
            </a:xfrm>
            <a:prstGeom prst="rect">
              <a:avLst/>
            </a:prstGeom>
          </p:spPr>
        </p:pic>
        <p:sp>
          <p:nvSpPr>
            <p:cNvPr id="75" name="形状29"/>
            <p:cNvSpPr txBox="1"/>
            <p:nvPr/>
          </p:nvSpPr>
          <p:spPr>
            <a:xfrm>
              <a:off x="603780" y="2217358"/>
              <a:ext cx="5080" cy="448310"/>
            </a:xfrm>
            <a:prstGeom prst="line">
              <a:avLst/>
            </a:prstGeom>
            <a:solidFill>
              <a:srgbClr val="FFFFFF">
                <a:alpha val="0"/>
              </a:srgbClr>
            </a:solidFill>
            <a:ln w="19050">
              <a:solidFill>
                <a:srgbClr val="000000">
                  <a:alpha val="100000"/>
                </a:srgbClr>
              </a:solidFill>
              <a:prstDash val="solid"/>
            </a:ln>
          </p:spPr>
          <p:txBody>
            <a:bodyPr anchor="ctr"/>
            <a:lstStyle/>
            <a:p>
              <a:pPr marL="0" algn="ctr"/>
              <a:endParaRPr/>
            </a:p>
          </p:txBody>
        </p:sp>
        <p:sp>
          <p:nvSpPr>
            <p:cNvPr id="76" name="文本16"/>
            <p:cNvSpPr txBox="1"/>
            <p:nvPr/>
          </p:nvSpPr>
          <p:spPr>
            <a:xfrm>
              <a:off x="791250" y="1335500"/>
              <a:ext cx="847418" cy="558800"/>
            </a:xfrm>
            <a:prstGeom prst="rect">
              <a:avLst/>
            </a:prstGeom>
            <a:noFill/>
          </p:spPr>
          <p:txBody>
            <a:bodyPr anchor="t"/>
            <a:lstStyle/>
            <a:p>
              <a:pPr marL="0" algn="ctr">
                <a:lnSpc>
                  <a:spcPts val="2100"/>
                </a:lnSpc>
              </a:pPr>
              <a:r>
                <a:rPr lang="zh-CN" altLang="en-US" sz="1800" b="0" i="0">
                  <a:solidFill>
                    <a:srgbClr val="000000">
                      <a:alpha val="100000"/>
                    </a:srgbClr>
                  </a:solidFill>
                  <a:latin typeface="Times New Roman" panose="02020603050405020304"/>
                  <a:ea typeface="Times New Roman" panose="02020603050405020304"/>
                </a:rPr>
                <a:t>3.8N</a:t>
              </a:r>
            </a:p>
          </p:txBody>
        </p:sp>
        <p:sp>
          <p:nvSpPr>
            <p:cNvPr id="77" name="形状24"/>
            <p:cNvSpPr txBox="1"/>
            <p:nvPr/>
          </p:nvSpPr>
          <p:spPr>
            <a:xfrm>
              <a:off x="423362" y="1538919"/>
              <a:ext cx="374664" cy="28575"/>
            </a:xfrm>
            <a:prstGeom prst="straightConnector1">
              <a:avLst/>
            </a:prstGeom>
            <a:solidFill>
              <a:srgbClr val="FFFFFF">
                <a:alpha val="0"/>
              </a:srgbClr>
            </a:solidFill>
            <a:ln w="28575">
              <a:solidFill>
                <a:srgbClr val="FF0000">
                  <a:alpha val="100000"/>
                </a:srgbClr>
              </a:solidFill>
              <a:prstDash val="solid"/>
              <a:headEnd type="triangle" w="med" len="med"/>
              <a:tailEnd type="triangle" w="med" len="med"/>
            </a:ln>
          </p:spPr>
          <p:txBody>
            <a:bodyPr anchor="ctr"/>
            <a:lstStyle/>
            <a:p>
              <a:pPr marL="0" algn="ctr"/>
              <a:endParaRPr/>
            </a:p>
          </p:txBody>
        </p:sp>
        <p:sp>
          <p:nvSpPr>
            <p:cNvPr id="78" name="文本15"/>
            <p:cNvSpPr txBox="1"/>
            <p:nvPr/>
          </p:nvSpPr>
          <p:spPr>
            <a:xfrm>
              <a:off x="338119" y="2801465"/>
              <a:ext cx="1008380" cy="589280"/>
            </a:xfrm>
            <a:prstGeom prst="rect">
              <a:avLst/>
            </a:prstGeom>
            <a:noFill/>
          </p:spPr>
          <p:txBody>
            <a:bodyPr anchor="t"/>
            <a:lstStyle/>
            <a:p>
              <a:pPr marL="0" algn="l">
                <a:lnSpc>
                  <a:spcPts val="2400"/>
                </a:lnSpc>
              </a:pPr>
              <a:r>
                <a:rPr lang="zh-CN" altLang="en-US" sz="2000" b="0" i="0">
                  <a:solidFill>
                    <a:srgbClr val="000000">
                      <a:alpha val="100000"/>
                    </a:srgbClr>
                  </a:solidFill>
                  <a:latin typeface="楷体" panose="02010609060101010101" charset="-122"/>
                  <a:ea typeface="楷体" panose="02010609060101010101" charset="-122"/>
                </a:rPr>
                <a:t>铁块</a:t>
              </a:r>
              <a:r>
                <a:rPr lang="zh-CN" altLang="en-US" sz="2000" b="0" i="0">
                  <a:solidFill>
                    <a:srgbClr val="000000">
                      <a:alpha val="100000"/>
                    </a:srgbClr>
                  </a:solidFill>
                  <a:latin typeface="Times New Roman" panose="02020603050405020304"/>
                  <a:ea typeface="Times New Roman" panose="02020603050405020304"/>
                </a:rPr>
                <a:t>  </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10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8" grpId="0" animBg="1"/>
      <p:bldP spid="6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3"/>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4"/>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5"/>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6"/>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7"/>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8"/>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9"/>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0"/>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1"/>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2"/>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3"/>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4"/>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5"/>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6"/>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7"/>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8"/>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9"/>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0"/>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1"/>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2"/>
            <p:cNvPicPr>
              <a:picLocks noChangeAspect="1"/>
            </p:cNvPicPr>
            <p:nvPr/>
          </p:nvPicPr>
          <p:blipFill>
            <a:blip r:embed="rId3"/>
            <a:srcRect r="48275"/>
            <a:stretch>
              <a:fillRect/>
            </a:stretch>
          </p:blipFill>
          <p:spPr>
            <a:xfrm>
              <a:off x="10913925" y="4448182"/>
              <a:ext cx="215742" cy="345037"/>
            </a:xfrm>
            <a:prstGeom prst="rect">
              <a:avLst/>
            </a:prstGeom>
          </p:spPr>
        </p:pic>
      </p:grpSp>
      <p:graphicFrame>
        <p:nvGraphicFramePr>
          <p:cNvPr id="35" name="表格1"/>
          <p:cNvGraphicFramePr>
            <a:graphicFrameLocks noGrp="1"/>
          </p:cNvGraphicFramePr>
          <p:nvPr/>
        </p:nvGraphicFramePr>
        <p:xfrm>
          <a:off x="1202690" y="1687195"/>
          <a:ext cx="4843145" cy="1997710"/>
        </p:xfrm>
        <a:graphic>
          <a:graphicData uri="http://schemas.openxmlformats.org/drawingml/2006/table">
            <a:tbl>
              <a:tblPr firstRow="1" bandRow="1">
                <a:tableStyleId>{5C22544A-7EE6-4342-B048-85BDC9FD1C3A}</a:tableStyleId>
              </a:tblPr>
              <a:tblGrid>
                <a:gridCol w="2551430">
                  <a:extLst>
                    <a:ext uri="{9D8B030D-6E8A-4147-A177-3AD203B41FA5}">
                      <a16:colId xmlns:a16="http://schemas.microsoft.com/office/drawing/2014/main" val="20000"/>
                    </a:ext>
                  </a:extLst>
                </a:gridCol>
                <a:gridCol w="836295">
                  <a:extLst>
                    <a:ext uri="{9D8B030D-6E8A-4147-A177-3AD203B41FA5}">
                      <a16:colId xmlns:a16="http://schemas.microsoft.com/office/drawing/2014/main" val="20001"/>
                    </a:ext>
                  </a:extLst>
                </a:gridCol>
                <a:gridCol w="1455420">
                  <a:extLst>
                    <a:ext uri="{9D8B030D-6E8A-4147-A177-3AD203B41FA5}">
                      <a16:colId xmlns:a16="http://schemas.microsoft.com/office/drawing/2014/main" val="20002"/>
                    </a:ext>
                  </a:extLst>
                </a:gridCol>
              </a:tblGrid>
              <a:tr h="427355">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固体种类</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铝块</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铁块</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extLst>
                  <a:ext uri="{0D108BD9-81ED-4DB2-BD59-A6C34878D82A}">
                    <a16:rowId xmlns:a16="http://schemas.microsoft.com/office/drawing/2014/main" val="10000"/>
                  </a:ext>
                </a:extLst>
              </a:tr>
              <a:tr h="428625">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重力</a:t>
                      </a:r>
                      <a:r>
                        <a:rPr lang="zh-CN" altLang="en-US" sz="2000" b="0" i="1">
                          <a:solidFill>
                            <a:srgbClr val="000000">
                              <a:alpha val="100000"/>
                            </a:srgbClr>
                          </a:solidFill>
                          <a:latin typeface="Times New Roman" panose="02020603050405020304"/>
                          <a:ea typeface="Times New Roman" panose="02020603050405020304"/>
                        </a:rPr>
                        <a:t>G </a:t>
                      </a:r>
                      <a:r>
                        <a:rPr lang="zh-CN" altLang="en-US" sz="2000" b="0" i="0">
                          <a:solidFill>
                            <a:srgbClr val="000000">
                              <a:alpha val="100000"/>
                            </a:srgbClr>
                          </a:solidFill>
                          <a:latin typeface="Times New Roman" panose="02020603050405020304"/>
                          <a:ea typeface="Times New Roman" panose="02020603050405020304"/>
                        </a:rPr>
                        <a:t>/ N</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1.6</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4.8</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extLst>
                  <a:ext uri="{0D108BD9-81ED-4DB2-BD59-A6C34878D82A}">
                    <a16:rowId xmlns:a16="http://schemas.microsoft.com/office/drawing/2014/main" val="10001"/>
                  </a:ext>
                </a:extLst>
              </a:tr>
              <a:tr h="714375">
                <a:tc>
                  <a:txBody>
                    <a:bodyPr/>
                    <a:lstStyle/>
                    <a:p>
                      <a:pPr marL="0" algn="ctr">
                        <a:lnSpc>
                          <a:spcPts val="2400"/>
                        </a:lnSpc>
                      </a:pPr>
                      <a:r>
                        <a:rPr lang="zh-CN" altLang="en-US" sz="2000" b="0" i="0">
                          <a:solidFill>
                            <a:srgbClr val="000000">
                              <a:alpha val="100000"/>
                            </a:srgbClr>
                          </a:solidFill>
                          <a:latin typeface="宋体" panose="02010600030101010101" pitchFamily="2" charset="-122"/>
                          <a:ea typeface="宋体" panose="02010600030101010101" pitchFamily="2" charset="-122"/>
                        </a:rPr>
                        <a:t>弹簧测力计示数</a:t>
                      </a:r>
                      <a:r>
                        <a:rPr lang="zh-CN" altLang="en-US" sz="2000" b="0" i="1">
                          <a:solidFill>
                            <a:srgbClr val="000000">
                              <a:alpha val="100000"/>
                            </a:srgbClr>
                          </a:solidFill>
                          <a:latin typeface="Times New Roman" panose="02020603050405020304"/>
                          <a:ea typeface="Times New Roman" panose="02020603050405020304"/>
                        </a:rPr>
                        <a:t>F</a:t>
                      </a:r>
                      <a:r>
                        <a:rPr lang="zh-CN" altLang="en-US" sz="2000" b="0" i="0">
                          <a:solidFill>
                            <a:srgbClr val="000000">
                              <a:alpha val="100000"/>
                            </a:srgbClr>
                          </a:solidFill>
                          <a:latin typeface="Times New Roman" panose="02020603050405020304"/>
                          <a:ea typeface="Times New Roman" panose="02020603050405020304"/>
                        </a:rPr>
                        <a:t>/ N</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0.6</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tc>
                  <a:txBody>
                    <a:bodyPr/>
                    <a:lstStyle/>
                    <a:p>
                      <a:pPr marL="0" algn="ctr">
                        <a:lnSpc>
                          <a:spcPts val="2400"/>
                        </a:lnSpc>
                      </a:pPr>
                      <a:r>
                        <a:rPr lang="zh-CN" altLang="en-US" sz="2000" b="0" i="0">
                          <a:solidFill>
                            <a:srgbClr val="000000">
                              <a:alpha val="100000"/>
                            </a:srgbClr>
                          </a:solidFill>
                          <a:latin typeface="Times New Roman" panose="02020603050405020304"/>
                          <a:ea typeface="Times New Roman" panose="02020603050405020304"/>
                        </a:rPr>
                        <a:t>3.8</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F2F2F2">
                        <a:alpha val="100000"/>
                      </a:srgbClr>
                    </a:solidFill>
                  </a:tcPr>
                </a:tc>
                <a:extLst>
                  <a:ext uri="{0D108BD9-81ED-4DB2-BD59-A6C34878D82A}">
                    <a16:rowId xmlns:a16="http://schemas.microsoft.com/office/drawing/2014/main" val="10002"/>
                  </a:ext>
                </a:extLst>
              </a:tr>
              <a:tr h="427355">
                <a:tc>
                  <a:txBody>
                    <a:bodyPr/>
                    <a:lstStyle/>
                    <a:p>
                      <a:pPr marL="0" algn="ctr">
                        <a:lnSpc>
                          <a:spcPts val="3200"/>
                        </a:lnSpc>
                      </a:pPr>
                      <a:r>
                        <a:rPr lang="zh-CN" altLang="en-US" sz="2000" b="1" i="0">
                          <a:solidFill>
                            <a:srgbClr val="FF0000">
                              <a:alpha val="100000"/>
                            </a:srgbClr>
                          </a:solidFill>
                          <a:latin typeface="宋体" panose="02010600030101010101" pitchFamily="2" charset="-122"/>
                          <a:ea typeface="宋体" panose="02010600030101010101" pitchFamily="2" charset="-122"/>
                        </a:rPr>
                        <a:t>浮力</a:t>
                      </a: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宋体" panose="02010600030101010101" pitchFamily="2" charset="-122"/>
                          <a:ea typeface="宋体" panose="02010600030101010101" pitchFamily="2" charset="-122"/>
                        </a:rPr>
                        <a:t>浮</a:t>
                      </a:r>
                      <a:r>
                        <a:rPr lang="zh-CN" altLang="en-US" sz="2000" b="1" i="0">
                          <a:solidFill>
                            <a:srgbClr val="FF0000">
                              <a:alpha val="100000"/>
                            </a:srgbClr>
                          </a:solidFill>
                          <a:latin typeface="Times New Roman" panose="02020603050405020304"/>
                          <a:ea typeface="Times New Roman" panose="02020603050405020304"/>
                        </a:rPr>
                        <a:t>/ N</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DEEBF7">
                        <a:alpha val="100000"/>
                      </a:srgbClr>
                    </a:solidFill>
                  </a:tcPr>
                </a:tc>
                <a:tc>
                  <a:txBody>
                    <a:bodyPr/>
                    <a:lstStyle/>
                    <a:p>
                      <a:pPr marL="0" algn="l"/>
                      <a:endParaRPr/>
                    </a:p>
                  </a:txBody>
                  <a:tcP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DEEBF7">
                        <a:alpha val="100000"/>
                      </a:srgbClr>
                    </a:solidFill>
                  </a:tcPr>
                </a:tc>
                <a:tc>
                  <a:txBody>
                    <a:bodyPr/>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 </a:t>
                      </a:r>
                    </a:p>
                  </a:txBody>
                  <a:tcPr anchor="ctr">
                    <a:lnL w="19050" cap="flat">
                      <a:solidFill>
                        <a:srgbClr val="FFFFFF">
                          <a:alpha val="100000"/>
                        </a:srgbClr>
                      </a:solidFill>
                    </a:lnL>
                    <a:lnR w="19050" cap="flat">
                      <a:solidFill>
                        <a:srgbClr val="FFFFFF">
                          <a:alpha val="100000"/>
                        </a:srgbClr>
                      </a:solidFill>
                    </a:lnR>
                    <a:lnT w="19050" cap="flat">
                      <a:solidFill>
                        <a:srgbClr val="FFFFFF">
                          <a:alpha val="100000"/>
                        </a:srgbClr>
                      </a:solidFill>
                    </a:lnT>
                    <a:lnB w="19050" cap="flat">
                      <a:solidFill>
                        <a:srgbClr val="FFFFFF">
                          <a:alpha val="100000"/>
                        </a:srgbClr>
                      </a:solidFill>
                    </a:lnB>
                    <a:solidFill>
                      <a:srgbClr val="DEEBF7">
                        <a:alpha val="100000"/>
                      </a:srgbClr>
                    </a:solidFill>
                  </a:tcPr>
                </a:tc>
                <a:extLst>
                  <a:ext uri="{0D108BD9-81ED-4DB2-BD59-A6C34878D82A}">
                    <a16:rowId xmlns:a16="http://schemas.microsoft.com/office/drawing/2014/main" val="10003"/>
                  </a:ext>
                </a:extLst>
              </a:tr>
            </a:tbl>
          </a:graphicData>
        </a:graphic>
      </p:graphicFrame>
      <p:sp>
        <p:nvSpPr>
          <p:cNvPr id="36" name="文本1"/>
          <p:cNvSpPr txBox="1"/>
          <p:nvPr/>
        </p:nvSpPr>
        <p:spPr>
          <a:xfrm>
            <a:off x="1303020" y="862965"/>
            <a:ext cx="389763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记录数据，计算浮力</a:t>
            </a:r>
            <a:r>
              <a:rPr lang="zh-CN" altLang="en-US" sz="2800" b="0" i="0">
                <a:solidFill>
                  <a:srgbClr val="000000">
                    <a:alpha val="100000"/>
                  </a:srgbClr>
                </a:solidFill>
                <a:latin typeface="Times New Roman" panose="02020603050405020304"/>
                <a:ea typeface="Times New Roman" panose="02020603050405020304"/>
              </a:rPr>
              <a:t>:</a:t>
            </a:r>
          </a:p>
        </p:txBody>
      </p:sp>
      <p:sp>
        <p:nvSpPr>
          <p:cNvPr id="37" name="文本2"/>
          <p:cNvSpPr txBox="1"/>
          <p:nvPr/>
        </p:nvSpPr>
        <p:spPr>
          <a:xfrm>
            <a:off x="3785892" y="3236865"/>
            <a:ext cx="1094740"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1.0</a:t>
            </a:r>
          </a:p>
        </p:txBody>
      </p:sp>
      <p:sp>
        <p:nvSpPr>
          <p:cNvPr id="38" name="文本3"/>
          <p:cNvSpPr txBox="1"/>
          <p:nvPr/>
        </p:nvSpPr>
        <p:spPr>
          <a:xfrm>
            <a:off x="4865413" y="3212756"/>
            <a:ext cx="1094740" cy="589280"/>
          </a:xfrm>
          <a:prstGeom prst="rect">
            <a:avLst/>
          </a:prstGeom>
          <a:noFill/>
        </p:spPr>
        <p:txBody>
          <a:bodyPr anchor="t"/>
          <a:lstStyle/>
          <a:p>
            <a:pPr marL="0" algn="ctr">
              <a:lnSpc>
                <a:spcPts val="2400"/>
              </a:lnSpc>
            </a:pPr>
            <a:r>
              <a:rPr lang="zh-CN" altLang="en-US" sz="2000" b="1" i="0">
                <a:solidFill>
                  <a:srgbClr val="FF0000">
                    <a:alpha val="100000"/>
                  </a:srgbClr>
                </a:solidFill>
                <a:latin typeface="Times New Roman" panose="02020603050405020304"/>
                <a:ea typeface="Times New Roman" panose="02020603050405020304"/>
              </a:rPr>
              <a:t>1.0</a:t>
            </a:r>
          </a:p>
        </p:txBody>
      </p:sp>
      <p:pic>
        <p:nvPicPr>
          <p:cNvPr id="39" name="图片2"/>
          <p:cNvPicPr>
            <a:picLocks noChangeAspect="1"/>
          </p:cNvPicPr>
          <p:nvPr/>
        </p:nvPicPr>
        <p:blipFill>
          <a:blip r:embed="rId4"/>
          <a:stretch>
            <a:fillRect/>
          </a:stretch>
        </p:blipFill>
        <p:spPr>
          <a:xfrm>
            <a:off x="6373581" y="809212"/>
            <a:ext cx="4399194" cy="2962257"/>
          </a:xfrm>
          <a:prstGeom prst="rect">
            <a:avLst/>
          </a:prstGeom>
        </p:spPr>
      </p:pic>
      <p:sp>
        <p:nvSpPr>
          <p:cNvPr id="40" name="文本4"/>
          <p:cNvSpPr txBox="1"/>
          <p:nvPr/>
        </p:nvSpPr>
        <p:spPr>
          <a:xfrm>
            <a:off x="1198880" y="3722370"/>
            <a:ext cx="9761220" cy="1574165"/>
          </a:xfrm>
          <a:prstGeom prst="rect">
            <a:avLst/>
          </a:prstGeom>
          <a:noFill/>
        </p:spPr>
        <p:txBody>
          <a:bodyPr anchor="t"/>
          <a:lstStyle/>
          <a:p>
            <a:pPr marL="0" algn="l">
              <a:lnSpc>
                <a:spcPts val="5000"/>
              </a:lnSpc>
              <a:buFont typeface="Arial" panose="020B0604020202020204"/>
              <a:buChar char=" "/>
            </a:pPr>
            <a:r>
              <a:rPr lang="zh-CN" altLang="en-US" sz="2800" b="0" i="0">
                <a:solidFill>
                  <a:srgbClr val="FF0000">
                    <a:alpha val="100000"/>
                  </a:srgbClr>
                </a:solidFill>
                <a:latin typeface="宋体" panose="02010600030101010101" pitchFamily="2" charset="-122"/>
                <a:ea typeface="宋体" panose="02010600030101010101" pitchFamily="2" charset="-122"/>
              </a:rPr>
              <a:t>物体的密度不同、体积相同，浸没在同一液体中，两种情况下弹簧测力计的示数差相等，即浮力相等。</a:t>
            </a:r>
          </a:p>
        </p:txBody>
      </p:sp>
      <p:grpSp>
        <p:nvGrpSpPr>
          <p:cNvPr id="41" name="组合2"/>
          <p:cNvGrpSpPr/>
          <p:nvPr/>
        </p:nvGrpSpPr>
        <p:grpSpPr>
          <a:xfrm>
            <a:off x="2404745" y="5217160"/>
            <a:ext cx="7316470" cy="1218582"/>
            <a:chOff x="0" y="0"/>
            <a:chExt cx="7316470" cy="1218582"/>
          </a:xfrm>
        </p:grpSpPr>
        <p:sp>
          <p:nvSpPr>
            <p:cNvPr id="42" name="形状12"/>
            <p:cNvSpPr txBox="1"/>
            <p:nvPr/>
          </p:nvSpPr>
          <p:spPr>
            <a:xfrm>
              <a:off x="3810" y="49530"/>
              <a:ext cx="7312660" cy="1124585"/>
            </a:xfrm>
            <a:prstGeom prst="rect">
              <a:avLst/>
            </a:prstGeom>
            <a:solidFill>
              <a:srgbClr val="FBE5D6">
                <a:alpha val="100000"/>
              </a:srgbClr>
            </a:solidFill>
            <a:ln w="9525">
              <a:solidFill>
                <a:srgbClr val="FFFFFF">
                  <a:alpha val="0"/>
                </a:srgbClr>
              </a:solidFill>
            </a:ln>
          </p:spPr>
          <p:txBody>
            <a:bodyPr anchor="ctr"/>
            <a:lstStyle/>
            <a:p>
              <a:pPr marL="0" algn="ctr"/>
              <a:endParaRPr/>
            </a:p>
          </p:txBody>
        </p:sp>
        <p:sp>
          <p:nvSpPr>
            <p:cNvPr id="43" name="文本5"/>
            <p:cNvSpPr txBox="1"/>
            <p:nvPr/>
          </p:nvSpPr>
          <p:spPr>
            <a:xfrm>
              <a:off x="0" y="0"/>
              <a:ext cx="7312660" cy="1218582"/>
            </a:xfrm>
            <a:prstGeom prst="rect">
              <a:avLst/>
            </a:prstGeom>
            <a:noFill/>
          </p:spPr>
          <p:txBody>
            <a:bodyPr anchor="t"/>
            <a:lstStyle/>
            <a:p>
              <a:pPr marL="0" algn="l">
                <a:lnSpc>
                  <a:spcPts val="4000"/>
                </a:lnSpc>
              </a:pPr>
              <a:r>
                <a:rPr lang="zh-CN" altLang="en-US" sz="2800" b="0" i="0">
                  <a:solidFill>
                    <a:srgbClr val="000000">
                      <a:alpha val="100000"/>
                    </a:srgbClr>
                  </a:solidFill>
                  <a:latin typeface="黑体" panose="02010600030101010101" charset="-122"/>
                  <a:ea typeface="黑体" panose="02010600030101010101" charset="-122"/>
                </a:rPr>
                <a:t>结论：浮力的大小跟</a:t>
              </a:r>
              <a:r>
                <a:rPr lang="zh-CN" altLang="en-US" sz="2800" b="0" i="0">
                  <a:solidFill>
                    <a:srgbClr val="FF0000">
                      <a:alpha val="100000"/>
                    </a:srgbClr>
                  </a:solidFill>
                  <a:latin typeface="黑体" panose="02010600030101010101" charset="-122"/>
                  <a:ea typeface="黑体" panose="02010600030101010101" charset="-122"/>
                </a:rPr>
                <a:t>固体的密度</a:t>
              </a:r>
              <a:r>
                <a:rPr lang="zh-CN" altLang="en-US" sz="2800" b="0" i="0">
                  <a:solidFill>
                    <a:srgbClr val="000000">
                      <a:alpha val="100000"/>
                    </a:srgbClr>
                  </a:solidFill>
                  <a:latin typeface="黑体" panose="02010600030101010101" charset="-122"/>
                  <a:ea typeface="黑体" panose="02010600030101010101" charset="-122"/>
                </a:rPr>
                <a:t>无关，在浸入同种液体的体积相同时，所受浮力相等。</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linds(horizontal)">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2"/>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3"/>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3"/>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4"/>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4"/>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5"/>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5"/>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6"/>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7"/>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6"/>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8"/>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9"/>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7"/>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0"/>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1"/>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8"/>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2"/>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3"/>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9"/>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4"/>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5"/>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10"/>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6"/>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7"/>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1"/>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8"/>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19"/>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2"/>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0"/>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1"/>
            <p:cNvPicPr>
              <a:picLocks noChangeAspect="1"/>
            </p:cNvPicPr>
            <p:nvPr/>
          </p:nvPicPr>
          <p:blipFill>
            <a:blip r:embed="rId3"/>
            <a:srcRect r="48275"/>
            <a:stretch>
              <a:fillRect/>
            </a:stretch>
          </p:blipFill>
          <p:spPr>
            <a:xfrm>
              <a:off x="10913925" y="4448182"/>
              <a:ext cx="215742" cy="345037"/>
            </a:xfrm>
            <a:prstGeom prst="rect">
              <a:avLst/>
            </a:prstGeom>
          </p:spPr>
        </p:pic>
      </p:grpSp>
      <p:sp>
        <p:nvSpPr>
          <p:cNvPr id="35" name="文本1"/>
          <p:cNvSpPr txBox="1"/>
          <p:nvPr/>
        </p:nvSpPr>
        <p:spPr>
          <a:xfrm>
            <a:off x="5979166" y="4319486"/>
            <a:ext cx="2642235" cy="712470"/>
          </a:xfrm>
          <a:prstGeom prst="rect">
            <a:avLst/>
          </a:prstGeom>
          <a:noFill/>
        </p:spPr>
        <p:txBody>
          <a:bodyPr anchor="t"/>
          <a:lstStyle/>
          <a:p>
            <a:pPr marL="0" algn="l">
              <a:lnSpc>
                <a:spcPts val="4400"/>
              </a:lnSpc>
            </a:pPr>
            <a:r>
              <a:rPr lang="zh-CN" altLang="en-US" sz="2800" b="0" i="0">
                <a:solidFill>
                  <a:srgbClr val="000000">
                    <a:alpha val="100000"/>
                  </a:srgbClr>
                </a:solidFill>
                <a:latin typeface="宋体" panose="02010600030101010101" pitchFamily="2" charset="-122"/>
                <a:ea typeface="宋体" panose="02010600030101010101" pitchFamily="2" charset="-122"/>
              </a:rPr>
              <a:t>液体的密度</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1">
                <a:solidFill>
                  <a:srgbClr val="FF0000">
                    <a:alpha val="100000"/>
                  </a:srgbClr>
                </a:solidFill>
                <a:latin typeface="Times New Roman" panose="02020603050405020304"/>
                <a:ea typeface="Times New Roman" panose="02020603050405020304"/>
              </a:rPr>
              <a:t>ρ</a:t>
            </a:r>
            <a:r>
              <a:rPr lang="zh-CN" altLang="en-US" sz="3725" b="0" i="0" baseline="-25000">
                <a:solidFill>
                  <a:srgbClr val="FF0000">
                    <a:alpha val="100000"/>
                  </a:srgbClr>
                </a:solidFill>
                <a:latin typeface="宋体" panose="02010600030101010101" pitchFamily="2" charset="-122"/>
                <a:ea typeface="宋体" panose="02010600030101010101" pitchFamily="2" charset="-122"/>
              </a:rPr>
              <a:t>液</a:t>
            </a:r>
          </a:p>
        </p:txBody>
      </p:sp>
      <p:pic>
        <p:nvPicPr>
          <p:cNvPr id="37" name="文本2"/>
          <p:cNvPicPr>
            <a:picLocks noChangeAspect="1"/>
          </p:cNvPicPr>
          <p:nvPr/>
        </p:nvPicPr>
        <p:blipFill>
          <a:blip r:embed="rId4"/>
          <a:stretch>
            <a:fillRect/>
          </a:stretch>
        </p:blipFill>
        <p:spPr>
          <a:xfrm>
            <a:off x="1743936" y="4904552"/>
            <a:ext cx="4022090" cy="712470"/>
          </a:xfrm>
          <a:prstGeom prst="rect">
            <a:avLst/>
          </a:prstGeom>
        </p:spPr>
      </p:pic>
      <p:sp>
        <p:nvSpPr>
          <p:cNvPr id="38" name="文本3"/>
          <p:cNvSpPr txBox="1"/>
          <p:nvPr/>
        </p:nvSpPr>
        <p:spPr>
          <a:xfrm>
            <a:off x="5979166" y="5353549"/>
            <a:ext cx="3488690" cy="712470"/>
          </a:xfrm>
          <a:prstGeom prst="rect">
            <a:avLst/>
          </a:prstGeom>
          <a:noFill/>
        </p:spPr>
        <p:txBody>
          <a:bodyPr anchor="t"/>
          <a:lstStyle/>
          <a:p>
            <a:pPr marL="0" algn="l">
              <a:lnSpc>
                <a:spcPts val="4400"/>
              </a:lnSpc>
            </a:pPr>
            <a:r>
              <a:rPr lang="zh-CN" altLang="en-US" sz="2800" b="0" i="0">
                <a:solidFill>
                  <a:srgbClr val="000000">
                    <a:alpha val="100000"/>
                  </a:srgbClr>
                </a:solidFill>
                <a:latin typeface="宋体" panose="02010600030101010101" pitchFamily="2" charset="-122"/>
                <a:ea typeface="宋体" panose="02010600030101010101" pitchFamily="2" charset="-122"/>
              </a:rPr>
              <a:t>浸在液体的体积</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1">
                <a:solidFill>
                  <a:srgbClr val="FF0000">
                    <a:alpha val="100000"/>
                  </a:srgbClr>
                </a:solidFill>
                <a:latin typeface="Times New Roman" panose="02020603050405020304"/>
                <a:ea typeface="Times New Roman" panose="02020603050405020304"/>
              </a:rPr>
              <a:t>V</a:t>
            </a:r>
            <a:r>
              <a:rPr lang="zh-CN" altLang="en-US" sz="3725" b="0" i="0" baseline="-25000">
                <a:solidFill>
                  <a:srgbClr val="FF0000">
                    <a:alpha val="100000"/>
                  </a:srgbClr>
                </a:solidFill>
                <a:latin typeface="宋体" panose="02010600030101010101" pitchFamily="2" charset="-122"/>
                <a:ea typeface="宋体" panose="02010600030101010101" pitchFamily="2" charset="-122"/>
              </a:rPr>
              <a:t>浸</a:t>
            </a:r>
            <a:r>
              <a:rPr lang="zh-CN" altLang="en-US" sz="2800" b="0" i="0">
                <a:solidFill>
                  <a:srgbClr val="FF0000">
                    <a:alpha val="100000"/>
                  </a:srgbClr>
                </a:solidFill>
                <a:latin typeface="Times New Roman" panose="02020603050405020304"/>
                <a:ea typeface="Times New Roman" panose="02020603050405020304"/>
              </a:rPr>
              <a:t> </a:t>
            </a:r>
          </a:p>
        </p:txBody>
      </p:sp>
      <p:sp>
        <p:nvSpPr>
          <p:cNvPr id="39" name="形状1"/>
          <p:cNvSpPr txBox="1"/>
          <p:nvPr/>
        </p:nvSpPr>
        <p:spPr>
          <a:xfrm>
            <a:off x="5579110" y="4630420"/>
            <a:ext cx="403860" cy="1005840"/>
          </a:xfrm>
          <a:prstGeom prst="leftBrace">
            <a:avLst>
              <a:gd name="adj1" fmla="val 8333"/>
              <a:gd name="adj2" fmla="val 50000"/>
            </a:avLst>
          </a:prstGeom>
          <a:solidFill>
            <a:srgbClr val="FFFFFF">
              <a:alpha val="0"/>
            </a:srgbClr>
          </a:solidFill>
          <a:ln w="19050">
            <a:solidFill>
              <a:srgbClr val="000000">
                <a:alpha val="100000"/>
              </a:srgbClr>
            </a:solidFill>
            <a:prstDash val="solid"/>
            <a:headEnd type="none" w="med" len="med"/>
            <a:tailEnd type="none" w="med" len="med"/>
          </a:ln>
        </p:spPr>
        <p:txBody>
          <a:bodyPr anchor="ctr"/>
          <a:lstStyle/>
          <a:p>
            <a:pPr marL="0" algn="ctr"/>
            <a:endParaRPr/>
          </a:p>
        </p:txBody>
      </p:sp>
      <p:grpSp>
        <p:nvGrpSpPr>
          <p:cNvPr id="40" name="组合2"/>
          <p:cNvGrpSpPr/>
          <p:nvPr/>
        </p:nvGrpSpPr>
        <p:grpSpPr>
          <a:xfrm>
            <a:off x="1913890" y="1343660"/>
            <a:ext cx="8360410" cy="2759497"/>
            <a:chOff x="0" y="0"/>
            <a:chExt cx="8360410" cy="2759497"/>
          </a:xfrm>
        </p:grpSpPr>
        <p:sp>
          <p:nvSpPr>
            <p:cNvPr id="41" name="形状13"/>
            <p:cNvSpPr txBox="1"/>
            <p:nvPr/>
          </p:nvSpPr>
          <p:spPr>
            <a:xfrm>
              <a:off x="3810" y="49530"/>
              <a:ext cx="8356600" cy="2676525"/>
            </a:xfrm>
            <a:prstGeom prst="rect">
              <a:avLst/>
            </a:prstGeom>
            <a:solidFill>
              <a:srgbClr val="E2F0D9">
                <a:alpha val="100000"/>
              </a:srgbClr>
            </a:solidFill>
            <a:ln w="9525">
              <a:solidFill>
                <a:srgbClr val="FFFFFF">
                  <a:alpha val="0"/>
                </a:srgbClr>
              </a:solidFill>
            </a:ln>
          </p:spPr>
          <p:txBody>
            <a:bodyPr anchor="ctr"/>
            <a:lstStyle/>
            <a:p>
              <a:pPr marL="0" algn="ctr"/>
              <a:endParaRPr/>
            </a:p>
          </p:txBody>
        </p:sp>
        <p:sp>
          <p:nvSpPr>
            <p:cNvPr id="42" name="文本4"/>
            <p:cNvSpPr txBox="1"/>
            <p:nvPr/>
          </p:nvSpPr>
          <p:spPr>
            <a:xfrm>
              <a:off x="0" y="0"/>
              <a:ext cx="8356600" cy="2759497"/>
            </a:xfrm>
            <a:prstGeom prst="rect">
              <a:avLst/>
            </a:prstGeom>
            <a:noFill/>
          </p:spPr>
          <p:txBody>
            <a:bodyPr anchor="t"/>
            <a:lstStyle/>
            <a:p>
              <a:pPr marL="0" algn="l">
                <a:lnSpc>
                  <a:spcPts val="5000"/>
                </a:lnSpc>
              </a:pPr>
              <a:r>
                <a:rPr lang="zh-CN" altLang="en-US" sz="2800" b="0" i="0">
                  <a:solidFill>
                    <a:srgbClr val="000000">
                      <a:alpha val="100000"/>
                    </a:srgbClr>
                  </a:solidFill>
                  <a:latin typeface="黑体" panose="02010600030101010101" charset="-122"/>
                  <a:ea typeface="黑体" panose="02010600030101010101" charset="-122"/>
                </a:rPr>
                <a:t>    浸在液体中的物体受到的浮力的大小，与</a:t>
              </a:r>
              <a:r>
                <a:rPr lang="zh-CN" altLang="en-US" sz="2800" b="0" i="0">
                  <a:solidFill>
                    <a:srgbClr val="FF0000">
                      <a:alpha val="100000"/>
                    </a:srgbClr>
                  </a:solidFill>
                  <a:latin typeface="黑体" panose="02010600030101010101" charset="-122"/>
                  <a:ea typeface="黑体" panose="02010600030101010101" charset="-122"/>
                </a:rPr>
                <a:t>物体浸人液体的体积</a:t>
              </a:r>
              <a:r>
                <a:rPr lang="zh-CN" altLang="en-US" sz="2800" b="0" i="0">
                  <a:solidFill>
                    <a:srgbClr val="000000">
                      <a:alpha val="100000"/>
                    </a:srgbClr>
                  </a:solidFill>
                  <a:latin typeface="黑体" panose="02010600030101010101" charset="-122"/>
                  <a:ea typeface="黑体" panose="02010600030101010101" charset="-122"/>
                </a:rPr>
                <a:t>有关，与</a:t>
              </a:r>
              <a:r>
                <a:rPr lang="zh-CN" altLang="en-US" sz="2800" b="0" i="0">
                  <a:solidFill>
                    <a:srgbClr val="FF0000">
                      <a:alpha val="100000"/>
                    </a:srgbClr>
                  </a:solidFill>
                  <a:latin typeface="黑体" panose="02010600030101010101" charset="-122"/>
                  <a:ea typeface="黑体" panose="02010600030101010101" charset="-122"/>
                </a:rPr>
                <a:t>液体的密度</a:t>
              </a:r>
              <a:r>
                <a:rPr lang="zh-CN" altLang="en-US" sz="2800" b="0" i="0">
                  <a:solidFill>
                    <a:srgbClr val="000000">
                      <a:alpha val="100000"/>
                    </a:srgbClr>
                  </a:solidFill>
                  <a:latin typeface="黑体" panose="02010600030101010101" charset="-122"/>
                  <a:ea typeface="黑体" panose="02010600030101010101" charset="-122"/>
                </a:rPr>
                <a:t>也有关；浸没在同种液体中的物体所受浮力则与物体在液体中所处的深度无关。</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2"/>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3"/>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3"/>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4"/>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4"/>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5"/>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5"/>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6"/>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7"/>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6"/>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8"/>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9"/>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7"/>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0"/>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1"/>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8"/>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2"/>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3"/>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9"/>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4"/>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5"/>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10"/>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6"/>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7"/>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1"/>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8"/>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19"/>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2"/>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0"/>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1"/>
            <p:cNvPicPr>
              <a:picLocks noChangeAspect="1"/>
            </p:cNvPicPr>
            <p:nvPr/>
          </p:nvPicPr>
          <p:blipFill>
            <a:blip r:embed="rId3"/>
            <a:srcRect r="48275"/>
            <a:stretch>
              <a:fillRect/>
            </a:stretch>
          </p:blipFill>
          <p:spPr>
            <a:xfrm>
              <a:off x="10913925" y="4448182"/>
              <a:ext cx="215742" cy="345037"/>
            </a:xfrm>
            <a:prstGeom prst="rect">
              <a:avLst/>
            </a:prstGeom>
          </p:spPr>
        </p:pic>
      </p:grpSp>
      <p:grpSp>
        <p:nvGrpSpPr>
          <p:cNvPr id="35" name="组合2"/>
          <p:cNvGrpSpPr/>
          <p:nvPr/>
        </p:nvGrpSpPr>
        <p:grpSpPr>
          <a:xfrm>
            <a:off x="2695575" y="1900219"/>
            <a:ext cx="2759374" cy="712506"/>
            <a:chOff x="0" y="0"/>
            <a:chExt cx="2759374" cy="712506"/>
          </a:xfrm>
        </p:grpSpPr>
        <p:sp>
          <p:nvSpPr>
            <p:cNvPr id="36" name="形状13"/>
            <p:cNvSpPr txBox="1"/>
            <p:nvPr/>
          </p:nvSpPr>
          <p:spPr>
            <a:xfrm>
              <a:off x="0" y="21291"/>
              <a:ext cx="2544445" cy="578485"/>
            </a:xfrm>
            <a:prstGeom prst="roundRect">
              <a:avLst>
                <a:gd name="adj" fmla="val 16667"/>
              </a:avLst>
            </a:prstGeom>
            <a:solidFill>
              <a:srgbClr val="FFFFFF">
                <a:alpha val="0"/>
              </a:srgbClr>
            </a:solidFill>
            <a:ln w="9525">
              <a:solidFill>
                <a:srgbClr val="FFFFFF">
                  <a:alpha val="0"/>
                </a:srgbClr>
              </a:solidFill>
            </a:ln>
          </p:spPr>
          <p:txBody>
            <a:bodyPr anchor="ctr"/>
            <a:lstStyle/>
            <a:p>
              <a:pPr marL="0" algn="ctr"/>
              <a:endParaRPr/>
            </a:p>
          </p:txBody>
        </p:sp>
        <p:sp>
          <p:nvSpPr>
            <p:cNvPr id="37" name="文本6"/>
            <p:cNvSpPr txBox="1"/>
            <p:nvPr/>
          </p:nvSpPr>
          <p:spPr>
            <a:xfrm>
              <a:off x="24429" y="0"/>
              <a:ext cx="2734945" cy="712506"/>
            </a:xfrm>
            <a:prstGeom prst="rect">
              <a:avLst/>
            </a:prstGeom>
            <a:noFill/>
          </p:spPr>
          <p:txBody>
            <a:bodyPr anchor="t"/>
            <a:lstStyle/>
            <a:p>
              <a:pPr marL="0" algn="ctr">
                <a:lnSpc>
                  <a:spcPts val="3300"/>
                </a:lnSpc>
              </a:pP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浮力</a:t>
              </a:r>
            </a:p>
          </p:txBody>
        </p:sp>
      </p:grpSp>
      <p:sp>
        <p:nvSpPr>
          <p:cNvPr id="38" name="文本1"/>
          <p:cNvSpPr txBox="1"/>
          <p:nvPr/>
        </p:nvSpPr>
        <p:spPr>
          <a:xfrm>
            <a:off x="4815840" y="1376045"/>
            <a:ext cx="116840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定义</a:t>
            </a:r>
          </a:p>
        </p:txBody>
      </p:sp>
      <p:grpSp>
        <p:nvGrpSpPr>
          <p:cNvPr id="39" name="组合3"/>
          <p:cNvGrpSpPr/>
          <p:nvPr/>
        </p:nvGrpSpPr>
        <p:grpSpPr>
          <a:xfrm>
            <a:off x="2458085" y="3005496"/>
            <a:ext cx="937936" cy="1362628"/>
            <a:chOff x="0" y="0"/>
            <a:chExt cx="937936" cy="1362628"/>
          </a:xfrm>
        </p:grpSpPr>
        <p:sp>
          <p:nvSpPr>
            <p:cNvPr id="40" name="形状14"/>
            <p:cNvSpPr txBox="1"/>
            <p:nvPr/>
          </p:nvSpPr>
          <p:spPr>
            <a:xfrm>
              <a:off x="0" y="14564"/>
              <a:ext cx="716280" cy="1242060"/>
            </a:xfrm>
            <a:prstGeom prst="roundRect">
              <a:avLst>
                <a:gd name="adj" fmla="val 16667"/>
              </a:avLst>
            </a:prstGeom>
            <a:solidFill>
              <a:srgbClr val="FFFFFF">
                <a:alpha val="0"/>
              </a:srgbClr>
            </a:solidFill>
            <a:ln w="9525">
              <a:solidFill>
                <a:srgbClr val="FFFFFF">
                  <a:alpha val="0"/>
                </a:srgbClr>
              </a:solidFill>
            </a:ln>
          </p:spPr>
          <p:txBody>
            <a:bodyPr anchor="ctr"/>
            <a:lstStyle/>
            <a:p>
              <a:pPr marL="0" algn="ctr"/>
              <a:endParaRPr/>
            </a:p>
          </p:txBody>
        </p:sp>
        <p:sp>
          <p:nvSpPr>
            <p:cNvPr id="41" name="文本7"/>
            <p:cNvSpPr txBox="1"/>
            <p:nvPr/>
          </p:nvSpPr>
          <p:spPr>
            <a:xfrm>
              <a:off x="31156" y="0"/>
              <a:ext cx="906780" cy="1362628"/>
            </a:xfrm>
            <a:prstGeom prst="rect">
              <a:avLst/>
            </a:prstGeom>
            <a:noFill/>
          </p:spPr>
          <p:txBody>
            <a:bodyPr anchor="ctr"/>
            <a:lstStyle/>
            <a:p>
              <a:pPr marL="0" algn="ctr">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浮力</a:t>
              </a:r>
            </a:p>
          </p:txBody>
        </p:sp>
      </p:grpSp>
      <p:sp>
        <p:nvSpPr>
          <p:cNvPr id="42" name="形状1"/>
          <p:cNvSpPr txBox="1"/>
          <p:nvPr/>
        </p:nvSpPr>
        <p:spPr>
          <a:xfrm>
            <a:off x="3174365" y="2218055"/>
            <a:ext cx="365125" cy="2788285"/>
          </a:xfrm>
          <a:prstGeom prst="leftBrace">
            <a:avLst>
              <a:gd name="adj1" fmla="val 8333"/>
              <a:gd name="adj2" fmla="val 50000"/>
            </a:avLst>
          </a:prstGeom>
          <a:solidFill>
            <a:srgbClr val="FFFFFF">
              <a:alpha val="0"/>
            </a:srgbClr>
          </a:solidFill>
          <a:ln w="28575">
            <a:solidFill>
              <a:srgbClr val="000000">
                <a:alpha val="100000"/>
              </a:srgbClr>
            </a:solidFill>
            <a:prstDash val="solid"/>
            <a:headEnd type="none" w="med" len="med"/>
            <a:tailEnd type="none" w="med" len="med"/>
          </a:ln>
        </p:spPr>
        <p:txBody>
          <a:bodyPr anchor="ctr"/>
          <a:lstStyle/>
          <a:p>
            <a:pPr marL="0" algn="ctr"/>
            <a:endParaRPr/>
          </a:p>
        </p:txBody>
      </p:sp>
      <p:grpSp>
        <p:nvGrpSpPr>
          <p:cNvPr id="43" name="组合4"/>
          <p:cNvGrpSpPr/>
          <p:nvPr/>
        </p:nvGrpSpPr>
        <p:grpSpPr>
          <a:xfrm>
            <a:off x="4546600" y="1638915"/>
            <a:ext cx="347016" cy="1104920"/>
            <a:chOff x="0" y="0"/>
            <a:chExt cx="347016" cy="1104920"/>
          </a:xfrm>
        </p:grpSpPr>
        <p:sp>
          <p:nvSpPr>
            <p:cNvPr id="44" name="形状15"/>
            <p:cNvSpPr txBox="1"/>
            <p:nvPr/>
          </p:nvSpPr>
          <p:spPr>
            <a:xfrm>
              <a:off x="0" y="34310"/>
              <a:ext cx="110490" cy="1070610"/>
            </a:xfrm>
            <a:prstGeom prst="leftBrace">
              <a:avLst>
                <a:gd name="adj1" fmla="val 8333"/>
                <a:gd name="adj2" fmla="val 50000"/>
              </a:avLst>
            </a:prstGeom>
            <a:solidFill>
              <a:srgbClr val="FFFFFF">
                <a:alpha val="0"/>
              </a:srgbClr>
            </a:solidFill>
            <a:ln w="28575">
              <a:solidFill>
                <a:srgbClr val="000000">
                  <a:alpha val="100000"/>
                </a:srgbClr>
              </a:solidFill>
              <a:prstDash val="solid"/>
              <a:headEnd type="none" w="med" len="med"/>
              <a:tailEnd type="none" w="med" len="med"/>
            </a:ln>
          </p:spPr>
          <p:txBody>
            <a:bodyPr anchor="ctr"/>
            <a:lstStyle/>
            <a:p>
              <a:pPr marL="0" algn="ctr"/>
              <a:endParaRPr/>
            </a:p>
          </p:txBody>
        </p:sp>
        <p:sp>
          <p:nvSpPr>
            <p:cNvPr id="45" name="文本8"/>
            <p:cNvSpPr txBox="1"/>
            <p:nvPr/>
          </p:nvSpPr>
          <p:spPr>
            <a:xfrm>
              <a:off x="67616" y="0"/>
              <a:ext cx="279400" cy="1040171"/>
            </a:xfrm>
            <a:prstGeom prst="rect">
              <a:avLst/>
            </a:prstGeom>
            <a:noFill/>
          </p:spPr>
          <p:txBody>
            <a:bodyPr anchor="ctr"/>
            <a:lstStyle/>
            <a:p>
              <a:pPr marL="0" algn="ctr">
                <a:lnSpc>
                  <a:spcPts val="3300"/>
                </a:lnSpc>
              </a:pPr>
              <a:r>
                <a:rPr lang="zh-CN" altLang="en-US" sz="2800" b="0" i="0">
                  <a:solidFill>
                    <a:srgbClr val="000000">
                      <a:alpha val="100000"/>
                    </a:srgbClr>
                  </a:solidFill>
                  <a:latin typeface="Times New Roman" panose="02020603050405020304"/>
                  <a:ea typeface="Times New Roman" panose="02020603050405020304"/>
                </a:rPr>
                <a:t> </a:t>
              </a:r>
            </a:p>
          </p:txBody>
        </p:sp>
      </p:grpSp>
      <p:grpSp>
        <p:nvGrpSpPr>
          <p:cNvPr id="46" name="组合5"/>
          <p:cNvGrpSpPr/>
          <p:nvPr/>
        </p:nvGrpSpPr>
        <p:grpSpPr>
          <a:xfrm>
            <a:off x="3475990" y="4364990"/>
            <a:ext cx="2724900" cy="1145425"/>
            <a:chOff x="0" y="0"/>
            <a:chExt cx="2724900" cy="1145425"/>
          </a:xfrm>
        </p:grpSpPr>
        <p:sp>
          <p:nvSpPr>
            <p:cNvPr id="47" name="形状16"/>
            <p:cNvSpPr txBox="1"/>
            <p:nvPr/>
          </p:nvSpPr>
          <p:spPr>
            <a:xfrm>
              <a:off x="0" y="0"/>
              <a:ext cx="2486660" cy="1056005"/>
            </a:xfrm>
            <a:prstGeom prst="roundRect">
              <a:avLst>
                <a:gd name="adj" fmla="val 16667"/>
              </a:avLst>
            </a:prstGeom>
            <a:solidFill>
              <a:srgbClr val="FFFFFF">
                <a:alpha val="0"/>
              </a:srgbClr>
            </a:solidFill>
            <a:ln w="9525">
              <a:solidFill>
                <a:srgbClr val="FFFFFF">
                  <a:alpha val="0"/>
                </a:srgbClr>
              </a:solidFill>
            </a:ln>
          </p:spPr>
          <p:txBody>
            <a:bodyPr anchor="ctr"/>
            <a:lstStyle/>
            <a:p>
              <a:pPr marL="0" algn="ctr"/>
              <a:endParaRPr/>
            </a:p>
          </p:txBody>
        </p:sp>
        <p:sp>
          <p:nvSpPr>
            <p:cNvPr id="48" name="文本9"/>
            <p:cNvSpPr txBox="1"/>
            <p:nvPr/>
          </p:nvSpPr>
          <p:spPr>
            <a:xfrm>
              <a:off x="47740" y="2020"/>
              <a:ext cx="2677160" cy="1143405"/>
            </a:xfrm>
            <a:prstGeom prst="rect">
              <a:avLst/>
            </a:prstGeom>
            <a:noFill/>
          </p:spPr>
          <p:txBody>
            <a:bodyPr anchor="t"/>
            <a:lstStyle/>
            <a:p>
              <a:pPr marL="0" algn="ctr">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决定浮力大小的因素</a:t>
              </a:r>
            </a:p>
          </p:txBody>
        </p:sp>
      </p:grpSp>
      <p:sp>
        <p:nvSpPr>
          <p:cNvPr id="49" name="文本2"/>
          <p:cNvSpPr txBox="1"/>
          <p:nvPr/>
        </p:nvSpPr>
        <p:spPr>
          <a:xfrm>
            <a:off x="4815840" y="2266315"/>
            <a:ext cx="264414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称重法测浮力</a:t>
            </a:r>
          </a:p>
        </p:txBody>
      </p:sp>
      <p:sp>
        <p:nvSpPr>
          <p:cNvPr id="50" name="文本3"/>
          <p:cNvSpPr txBox="1"/>
          <p:nvPr/>
        </p:nvSpPr>
        <p:spPr>
          <a:xfrm>
            <a:off x="6059805" y="4047490"/>
            <a:ext cx="409321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物体浸在液体中的体积</a:t>
            </a:r>
          </a:p>
        </p:txBody>
      </p:sp>
      <p:sp>
        <p:nvSpPr>
          <p:cNvPr id="51" name="文本4"/>
          <p:cNvSpPr txBox="1"/>
          <p:nvPr/>
        </p:nvSpPr>
        <p:spPr>
          <a:xfrm>
            <a:off x="6059805" y="5042535"/>
            <a:ext cx="235013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液体的密度</a:t>
            </a:r>
          </a:p>
        </p:txBody>
      </p:sp>
      <p:grpSp>
        <p:nvGrpSpPr>
          <p:cNvPr id="52" name="组合6"/>
          <p:cNvGrpSpPr/>
          <p:nvPr/>
        </p:nvGrpSpPr>
        <p:grpSpPr>
          <a:xfrm>
            <a:off x="5852160" y="4330680"/>
            <a:ext cx="347016" cy="1104920"/>
            <a:chOff x="0" y="0"/>
            <a:chExt cx="347016" cy="1104920"/>
          </a:xfrm>
        </p:grpSpPr>
        <p:sp>
          <p:nvSpPr>
            <p:cNvPr id="53" name="形状17"/>
            <p:cNvSpPr txBox="1"/>
            <p:nvPr/>
          </p:nvSpPr>
          <p:spPr>
            <a:xfrm>
              <a:off x="0" y="34310"/>
              <a:ext cx="110490" cy="1070610"/>
            </a:xfrm>
            <a:prstGeom prst="leftBrace">
              <a:avLst>
                <a:gd name="adj1" fmla="val 8333"/>
                <a:gd name="adj2" fmla="val 50000"/>
              </a:avLst>
            </a:prstGeom>
            <a:solidFill>
              <a:srgbClr val="FFFFFF">
                <a:alpha val="0"/>
              </a:srgbClr>
            </a:solidFill>
            <a:ln w="28575">
              <a:solidFill>
                <a:srgbClr val="000000">
                  <a:alpha val="100000"/>
                </a:srgbClr>
              </a:solidFill>
              <a:prstDash val="solid"/>
              <a:headEnd type="none" w="med" len="med"/>
              <a:tailEnd type="none" w="med" len="med"/>
            </a:ln>
          </p:spPr>
          <p:txBody>
            <a:bodyPr anchor="ctr"/>
            <a:lstStyle/>
            <a:p>
              <a:pPr marL="0" algn="ctr"/>
              <a:endParaRPr/>
            </a:p>
          </p:txBody>
        </p:sp>
        <p:sp>
          <p:nvSpPr>
            <p:cNvPr id="54" name="文本10"/>
            <p:cNvSpPr txBox="1"/>
            <p:nvPr/>
          </p:nvSpPr>
          <p:spPr>
            <a:xfrm>
              <a:off x="67616" y="0"/>
              <a:ext cx="279400" cy="1040171"/>
            </a:xfrm>
            <a:prstGeom prst="rect">
              <a:avLst/>
            </a:prstGeom>
            <a:noFill/>
          </p:spPr>
          <p:txBody>
            <a:bodyPr anchor="ctr"/>
            <a:lstStyle/>
            <a:p>
              <a:pPr marL="0" algn="ctr">
                <a:lnSpc>
                  <a:spcPts val="3300"/>
                </a:lnSpc>
              </a:pPr>
              <a:r>
                <a:rPr lang="zh-CN" altLang="en-US" sz="2800" b="0" i="0">
                  <a:solidFill>
                    <a:srgbClr val="000000">
                      <a:alpha val="100000"/>
                    </a:srgbClr>
                  </a:solidFill>
                  <a:latin typeface="Times New Roman" panose="02020603050405020304"/>
                  <a:ea typeface="Times New Roman" panose="02020603050405020304"/>
                </a:rPr>
                <a:t> </a:t>
              </a:r>
            </a:p>
          </p:txBody>
        </p:sp>
      </p:grpSp>
      <p:sp>
        <p:nvSpPr>
          <p:cNvPr id="55" name="文本5"/>
          <p:cNvSpPr txBox="1"/>
          <p:nvPr/>
        </p:nvSpPr>
        <p:spPr>
          <a:xfrm>
            <a:off x="3535680" y="3244215"/>
            <a:ext cx="372935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物体受到浮力的原因</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2"/>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3"/>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4"/>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5"/>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6"/>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7"/>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8"/>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9"/>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0"/>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1"/>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2"/>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3"/>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4"/>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5"/>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6"/>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7"/>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8"/>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19"/>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0"/>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1"/>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6" name="文本1"/>
          <p:cNvPicPr>
            <a:picLocks noChangeAspect="1"/>
          </p:cNvPicPr>
          <p:nvPr/>
        </p:nvPicPr>
        <p:blipFill>
          <a:blip r:embed="rId4"/>
          <a:stretch>
            <a:fillRect/>
          </a:stretch>
        </p:blipFill>
        <p:spPr>
          <a:xfrm>
            <a:off x="2055465" y="795640"/>
            <a:ext cx="8609965" cy="3109595"/>
          </a:xfrm>
          <a:prstGeom prst="rect">
            <a:avLst/>
          </a:prstGeom>
        </p:spPr>
      </p:pic>
      <p:sp>
        <p:nvSpPr>
          <p:cNvPr id="37" name="文本2"/>
          <p:cNvSpPr txBox="1"/>
          <p:nvPr/>
        </p:nvSpPr>
        <p:spPr>
          <a:xfrm>
            <a:off x="7599447" y="931204"/>
            <a:ext cx="987425"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C</a:t>
            </a:r>
            <a:r>
              <a:rPr lang="zh-CN" altLang="en-US" sz="2800" b="1" i="0">
                <a:solidFill>
                  <a:srgbClr val="FF0000">
                    <a:alpha val="100000"/>
                  </a:srgbClr>
                </a:solidFill>
                <a:latin typeface="宋体" panose="02010600030101010101" pitchFamily="2" charset="-122"/>
                <a:ea typeface="宋体" panose="02010600030101010101" pitchFamily="2" charset="-122"/>
              </a:rPr>
              <a:t>　</a:t>
            </a:r>
          </a:p>
        </p:txBody>
      </p:sp>
      <p:sp>
        <p:nvSpPr>
          <p:cNvPr id="38" name="文本3"/>
          <p:cNvSpPr txBox="1"/>
          <p:nvPr/>
        </p:nvSpPr>
        <p:spPr>
          <a:xfrm>
            <a:off x="2025015" y="3670935"/>
            <a:ext cx="8110855" cy="3080385"/>
          </a:xfrm>
          <a:prstGeom prst="rect">
            <a:avLst/>
          </a:prstGeom>
          <a:noFill/>
        </p:spPr>
        <p:txBody>
          <a:bodyPr anchor="ctr"/>
          <a:lstStyle/>
          <a:p>
            <a:pPr marL="0" algn="l">
              <a:lnSpc>
                <a:spcPts val="4300"/>
              </a:lnSpc>
            </a:pPr>
            <a:r>
              <a:rPr lang="zh-CN" altLang="en-US" sz="2800" b="0" i="0">
                <a:solidFill>
                  <a:srgbClr val="000000">
                    <a:alpha val="100000"/>
                  </a:srgbClr>
                </a:solidFill>
                <a:latin typeface="Times New Roman" panose="02020603050405020304"/>
                <a:ea typeface="Times New Roman" panose="02020603050405020304"/>
              </a:rPr>
              <a:t>2. </a:t>
            </a:r>
            <a:r>
              <a:rPr lang="zh-CN" altLang="en-US" sz="2800" b="0" i="0">
                <a:solidFill>
                  <a:srgbClr val="000000">
                    <a:alpha val="100000"/>
                  </a:srgbClr>
                </a:solidFill>
                <a:latin typeface="宋体" panose="02010600030101010101" pitchFamily="2" charset="-122"/>
                <a:ea typeface="宋体" panose="02010600030101010101" pitchFamily="2" charset="-122"/>
              </a:rPr>
              <a:t>物体在液体中受到的浮力大小取决于（</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000000">
                    <a:alpha val="100000"/>
                  </a:srgbClr>
                </a:solidFill>
                <a:latin typeface="宋体" panose="02010600030101010101" pitchFamily="2" charset="-122"/>
                <a:ea typeface="宋体" panose="02010600030101010101" pitchFamily="2" charset="-122"/>
              </a:rPr>
              <a:t>）</a:t>
            </a:r>
          </a:p>
          <a:p>
            <a:pPr marL="0" algn="l">
              <a:lnSpc>
                <a:spcPts val="4300"/>
              </a:lnSpc>
            </a:pPr>
            <a:r>
              <a:rPr lang="zh-CN" altLang="en-US" sz="2800" b="0" i="0">
                <a:solidFill>
                  <a:srgbClr val="000000">
                    <a:alpha val="100000"/>
                  </a:srgbClr>
                </a:solidFill>
                <a:latin typeface="Times New Roman" panose="02020603050405020304"/>
                <a:ea typeface="Times New Roman" panose="02020603050405020304"/>
              </a:rPr>
              <a:t>A</a:t>
            </a:r>
            <a:r>
              <a:rPr lang="zh-CN" altLang="en-US" sz="2800" b="0" i="0">
                <a:solidFill>
                  <a:srgbClr val="000000">
                    <a:alpha val="100000"/>
                  </a:srgbClr>
                </a:solidFill>
                <a:latin typeface="宋体" panose="02010600030101010101" pitchFamily="2" charset="-122"/>
                <a:ea typeface="宋体" panose="02010600030101010101" pitchFamily="2" charset="-122"/>
              </a:rPr>
              <a:t>．物体的重力</a:t>
            </a:r>
          </a:p>
          <a:p>
            <a:pPr marL="0" algn="l">
              <a:lnSpc>
                <a:spcPts val="4300"/>
              </a:lnSpc>
            </a:pPr>
            <a:r>
              <a:rPr lang="zh-CN" altLang="en-US" sz="2800" b="0" i="0">
                <a:solidFill>
                  <a:srgbClr val="000000">
                    <a:alpha val="100000"/>
                  </a:srgbClr>
                </a:solidFill>
                <a:latin typeface="Times New Roman" panose="02020603050405020304"/>
                <a:ea typeface="Times New Roman" panose="02020603050405020304"/>
              </a:rPr>
              <a:t>B</a:t>
            </a:r>
            <a:r>
              <a:rPr lang="zh-CN" altLang="en-US" sz="2800" b="0" i="0">
                <a:solidFill>
                  <a:srgbClr val="000000">
                    <a:alpha val="100000"/>
                  </a:srgbClr>
                </a:solidFill>
                <a:latin typeface="宋体" panose="02010600030101010101" pitchFamily="2" charset="-122"/>
                <a:ea typeface="宋体" panose="02010600030101010101" pitchFamily="2" charset="-122"/>
              </a:rPr>
              <a:t>．物体的体积</a:t>
            </a:r>
          </a:p>
          <a:p>
            <a:pPr marL="0" algn="l">
              <a:lnSpc>
                <a:spcPts val="4300"/>
              </a:lnSpc>
            </a:pPr>
            <a:r>
              <a:rPr lang="zh-CN" altLang="en-US" sz="2800" b="0" i="0">
                <a:solidFill>
                  <a:srgbClr val="000000">
                    <a:alpha val="100000"/>
                  </a:srgbClr>
                </a:solidFill>
                <a:latin typeface="Times New Roman" panose="02020603050405020304"/>
                <a:ea typeface="Times New Roman" panose="02020603050405020304"/>
              </a:rPr>
              <a:t>C</a:t>
            </a:r>
            <a:r>
              <a:rPr lang="zh-CN" altLang="en-US" sz="2800" b="0" i="0">
                <a:solidFill>
                  <a:srgbClr val="000000">
                    <a:alpha val="100000"/>
                  </a:srgbClr>
                </a:solidFill>
                <a:latin typeface="宋体" panose="02010600030101010101" pitchFamily="2" charset="-122"/>
                <a:ea typeface="宋体" panose="02010600030101010101" pitchFamily="2" charset="-122"/>
              </a:rPr>
              <a:t>．物体的密度</a:t>
            </a:r>
          </a:p>
          <a:p>
            <a:pPr marL="0" algn="l">
              <a:lnSpc>
                <a:spcPts val="4300"/>
              </a:lnSpc>
            </a:pPr>
            <a:r>
              <a:rPr lang="zh-CN" altLang="en-US" sz="2800" b="0" i="0">
                <a:solidFill>
                  <a:srgbClr val="000000">
                    <a:alpha val="100000"/>
                  </a:srgbClr>
                </a:solidFill>
                <a:latin typeface="Times New Roman" panose="02020603050405020304"/>
                <a:ea typeface="Times New Roman" panose="02020603050405020304"/>
              </a:rPr>
              <a:t>D</a:t>
            </a:r>
            <a:r>
              <a:rPr lang="zh-CN" altLang="en-US" sz="2800" b="0" i="0">
                <a:solidFill>
                  <a:srgbClr val="000000">
                    <a:alpha val="100000"/>
                  </a:srgbClr>
                </a:solidFill>
                <a:latin typeface="宋体" panose="02010600030101010101" pitchFamily="2" charset="-122"/>
                <a:ea typeface="宋体" panose="02010600030101010101" pitchFamily="2" charset="-122"/>
              </a:rPr>
              <a:t>．液体的密度和物体浸入液体的体积</a:t>
            </a:r>
          </a:p>
        </p:txBody>
      </p:sp>
      <p:sp>
        <p:nvSpPr>
          <p:cNvPr id="39" name="文本4"/>
          <p:cNvSpPr txBox="1"/>
          <p:nvPr/>
        </p:nvSpPr>
        <p:spPr>
          <a:xfrm>
            <a:off x="8651960" y="3807119"/>
            <a:ext cx="62992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D</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6"/>
                                        <p:tgtEl>
                                          <p:spTgt spid="37"/>
                                        </p:tgtEl>
                                      </p:cBhvr>
                                    </p:animEffect>
                                    <p:anim calcmode="lin" valueType="num">
                                      <p:cBhvr>
                                        <p:cTn id="8" dur="1592" fill="hold" tmFilter="0,0; 0.14,0.36; 0.43,0.73; 0.71,0.91; 1.0,1.0"/>
                                        <p:tgtEl>
                                          <p:spTgt spid="37"/>
                                        </p:tgtEl>
                                        <p:attrNameLst>
                                          <p:attrName>ppt_x</p:attrName>
                                        </p:attrNameLst>
                                      </p:cBhvr>
                                      <p:tavLst>
                                        <p:tav tm="0">
                                          <p:val>
                                            <p:strVal val="#ppt_x-0.25"/>
                                          </p:val>
                                        </p:tav>
                                        <p:tav tm="100000">
                                          <p:val>
                                            <p:strVal val="#ppt_x"/>
                                          </p:val>
                                        </p:tav>
                                      </p:tavLst>
                                    </p:anim>
                                    <p:anim calcmode="lin" valueType="num">
                                      <p:cBhvr>
                                        <p:cTn id="9" dur="580" fill="hold" tmFilter="0.0,0.0; 0.25,0.07; 0.50,0.2; 0.75,0.467; 1.0,1.0"/>
                                        <p:tgtEl>
                                          <p:spTgt spid="37"/>
                                        </p:tgtEl>
                                        <p:attrNameLst>
                                          <p:attrName>ppt_y</p:attrName>
                                        </p:attrNameLst>
                                      </p:cBhvr>
                                      <p:tavLst>
                                        <p:tav tm="0" fmla="#ppt_y-sin(pi*$)/3">
                                          <p:val>
                                            <p:fltVal val="0.5"/>
                                          </p:val>
                                        </p:tav>
                                        <p:tav tm="100000">
                                          <p:val>
                                            <p:fltVal val="1"/>
                                          </p:val>
                                        </p:tav>
                                      </p:tavLst>
                                    </p:anim>
                                    <p:anim calcmode="lin" valueType="num">
                                      <p:cBhvr>
                                        <p:cTn id="10" dur="580" fill="hold" tmFilter="0, 0; 0.125,0.2665; 0.25,0.4; 0.375,0.465; 0.5,0.5;  0.625,0.535; 0.75,0.6; 0.875,0.7335; 1,1">
                                          <p:stCondLst>
                                            <p:cond delay="580"/>
                                          </p:stCondLst>
                                        </p:cTn>
                                        <p:tgtEl>
                                          <p:spTgt spid="37"/>
                                        </p:tgtEl>
                                        <p:attrNameLst>
                                          <p:attrName>ppt_y</p:attrName>
                                        </p:attrNameLst>
                                      </p:cBhvr>
                                      <p:tavLst>
                                        <p:tav tm="0" fmla="#ppt_y-sin(pi*$)/9">
                                          <p:val>
                                            <p:fltVal val="0"/>
                                          </p:val>
                                        </p:tav>
                                        <p:tav tm="100000">
                                          <p:val>
                                            <p:fltVal val="1"/>
                                          </p:val>
                                        </p:tav>
                                      </p:tavLst>
                                    </p:anim>
                                    <p:anim calcmode="lin" valueType="num">
                                      <p:cBhvr>
                                        <p:cTn id="11" dur="290" fill="hold" tmFilter="0, 0; 0.125,0.2665; 0.25,0.4; 0.375,0.465; 0.5,0.5;  0.625,0.535; 0.75,0.6; 0.875,0.7335; 1,1">
                                          <p:stCondLst>
                                            <p:cond delay="1157"/>
                                          </p:stCondLst>
                                        </p:cTn>
                                        <p:tgtEl>
                                          <p:spTgt spid="37"/>
                                        </p:tgtEl>
                                        <p:attrNameLst>
                                          <p:attrName>ppt_y</p:attrName>
                                        </p:attrNameLst>
                                      </p:cBhvr>
                                      <p:tavLst>
                                        <p:tav tm="0" fmla="#ppt_y-sin(pi*$)/27">
                                          <p:val>
                                            <p:fltVal val="0"/>
                                          </p:val>
                                        </p:tav>
                                        <p:tav tm="100000">
                                          <p:val>
                                            <p:fltVal val="1"/>
                                          </p:val>
                                        </p:tav>
                                      </p:tavLst>
                                    </p:anim>
                                    <p:anim calcmode="lin" valueType="num">
                                      <p:cBhvr>
                                        <p:cTn id="12" dur="143" fill="hold" tmFilter="0, 0; 0.125,0.2665; 0.25,0.4; 0.375,0.465; 0.5,0.5;  0.625,0.535; 0.75,0.6; 0.875,0.7335; 1,1">
                                          <p:stCondLst>
                                            <p:cond delay="1447"/>
                                          </p:stCondLst>
                                        </p:cTn>
                                        <p:tgtEl>
                                          <p:spTgt spid="37"/>
                                        </p:tgtEl>
                                        <p:attrNameLst>
                                          <p:attrName>ppt_y</p:attrName>
                                        </p:attrNameLst>
                                      </p:cBhvr>
                                      <p:tavLst>
                                        <p:tav tm="0" fmla="#ppt_y-sin(pi*$)/81">
                                          <p:val>
                                            <p:fltVal val="0"/>
                                          </p:val>
                                        </p:tav>
                                        <p:tav tm="100000">
                                          <p:val>
                                            <p:fltVal val="1"/>
                                          </p:val>
                                        </p:tav>
                                      </p:tavLst>
                                    </p:anim>
                                    <p:animScale>
                                      <p:cBhvr>
                                        <p:cTn id="13" dur="22" fill="hold">
                                          <p:stCondLst>
                                            <p:cond delay="568"/>
                                          </p:stCondLst>
                                        </p:cTn>
                                        <p:tgtEl>
                                          <p:spTgt spid="37"/>
                                        </p:tgtEl>
                                      </p:cBhvr>
                                      <p:to x="100000" y="60000"/>
                                    </p:animScale>
                                    <p:animScale>
                                      <p:cBhvr>
                                        <p:cTn id="14" dur="145" fill="hold">
                                          <p:stCondLst>
                                            <p:cond delay="590"/>
                                          </p:stCondLst>
                                        </p:cTn>
                                        <p:tgtEl>
                                          <p:spTgt spid="37"/>
                                        </p:tgtEl>
                                      </p:cBhvr>
                                      <p:to x="100000" y="100000"/>
                                    </p:animScale>
                                    <p:animScale>
                                      <p:cBhvr>
                                        <p:cTn id="15" dur="22" fill="hold">
                                          <p:stCondLst>
                                            <p:cond delay="1146"/>
                                          </p:stCondLst>
                                        </p:cTn>
                                        <p:tgtEl>
                                          <p:spTgt spid="37"/>
                                        </p:tgtEl>
                                      </p:cBhvr>
                                      <p:to x="100000" y="80000"/>
                                    </p:animScale>
                                    <p:animScale>
                                      <p:cBhvr>
                                        <p:cTn id="16" dur="145" fill="hold">
                                          <p:stCondLst>
                                            <p:cond delay="1169"/>
                                          </p:stCondLst>
                                        </p:cTn>
                                        <p:tgtEl>
                                          <p:spTgt spid="37"/>
                                        </p:tgtEl>
                                      </p:cBhvr>
                                      <p:to x="100000" y="100000"/>
                                    </p:animScale>
                                    <p:animScale>
                                      <p:cBhvr>
                                        <p:cTn id="17" dur="22" fill="hold">
                                          <p:stCondLst>
                                            <p:cond delay="1435"/>
                                          </p:stCondLst>
                                        </p:cTn>
                                        <p:tgtEl>
                                          <p:spTgt spid="37"/>
                                        </p:tgtEl>
                                      </p:cBhvr>
                                      <p:to x="100000" y="90000"/>
                                    </p:animScale>
                                    <p:animScale>
                                      <p:cBhvr>
                                        <p:cTn id="18" dur="145" fill="hold">
                                          <p:stCondLst>
                                            <p:cond delay="1457"/>
                                          </p:stCondLst>
                                        </p:cTn>
                                        <p:tgtEl>
                                          <p:spTgt spid="37"/>
                                        </p:tgtEl>
                                      </p:cBhvr>
                                      <p:to x="100000" y="100000"/>
                                    </p:animScale>
                                    <p:animScale>
                                      <p:cBhvr>
                                        <p:cTn id="19" dur="22" fill="hold">
                                          <p:stCondLst>
                                            <p:cond delay="1580"/>
                                          </p:stCondLst>
                                        </p:cTn>
                                        <p:tgtEl>
                                          <p:spTgt spid="37"/>
                                        </p:tgtEl>
                                      </p:cBhvr>
                                      <p:to x="100000" y="95000"/>
                                    </p:animScale>
                                    <p:animScale>
                                      <p:cBhvr>
                                        <p:cTn id="20" dur="145" fill="hold">
                                          <p:stCondLst>
                                            <p:cond delay="1602"/>
                                          </p:stCondLst>
                                        </p:cTn>
                                        <p:tgtEl>
                                          <p:spTgt spid="3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6"/>
                                        <p:tgtEl>
                                          <p:spTgt spid="39"/>
                                        </p:tgtEl>
                                      </p:cBhvr>
                                    </p:animEffect>
                                    <p:anim calcmode="lin" valueType="num">
                                      <p:cBhvr>
                                        <p:cTn id="26" dur="1592" fill="hold" tmFilter="0,0; 0.14,0.36; 0.43,0.73; 0.71,0.91; 1.0,1.0"/>
                                        <p:tgtEl>
                                          <p:spTgt spid="39"/>
                                        </p:tgtEl>
                                        <p:attrNameLst>
                                          <p:attrName>ppt_x</p:attrName>
                                        </p:attrNameLst>
                                      </p:cBhvr>
                                      <p:tavLst>
                                        <p:tav tm="0">
                                          <p:val>
                                            <p:strVal val="#ppt_x-0.25"/>
                                          </p:val>
                                        </p:tav>
                                        <p:tav tm="100000">
                                          <p:val>
                                            <p:strVal val="#ppt_x"/>
                                          </p:val>
                                        </p:tav>
                                      </p:tavLst>
                                    </p:anim>
                                    <p:anim calcmode="lin" valueType="num">
                                      <p:cBhvr>
                                        <p:cTn id="27" dur="580" fill="hold" tmFilter="0.0,0.0; 0.25,0.07; 0.50,0.2; 0.75,0.467; 1.0,1.0"/>
                                        <p:tgtEl>
                                          <p:spTgt spid="39"/>
                                        </p:tgtEl>
                                        <p:attrNameLst>
                                          <p:attrName>ppt_y</p:attrName>
                                        </p:attrNameLst>
                                      </p:cBhvr>
                                      <p:tavLst>
                                        <p:tav tm="0" fmla="#ppt_y-sin(pi*$)/3">
                                          <p:val>
                                            <p:fltVal val="0.5"/>
                                          </p:val>
                                        </p:tav>
                                        <p:tav tm="100000">
                                          <p:val>
                                            <p:fltVal val="1"/>
                                          </p:val>
                                        </p:tav>
                                      </p:tavLst>
                                    </p:anim>
                                    <p:anim calcmode="lin" valueType="num">
                                      <p:cBhvr>
                                        <p:cTn id="28" dur="580" fill="hold" tmFilter="0, 0; 0.125,0.2665; 0.25,0.4; 0.375,0.465; 0.5,0.5;  0.625,0.535; 0.75,0.6; 0.875,0.7335; 1,1">
                                          <p:stCondLst>
                                            <p:cond delay="580"/>
                                          </p:stCondLst>
                                        </p:cTn>
                                        <p:tgtEl>
                                          <p:spTgt spid="39"/>
                                        </p:tgtEl>
                                        <p:attrNameLst>
                                          <p:attrName>ppt_y</p:attrName>
                                        </p:attrNameLst>
                                      </p:cBhvr>
                                      <p:tavLst>
                                        <p:tav tm="0" fmla="#ppt_y-sin(pi*$)/9">
                                          <p:val>
                                            <p:fltVal val="0"/>
                                          </p:val>
                                        </p:tav>
                                        <p:tav tm="100000">
                                          <p:val>
                                            <p:fltVal val="1"/>
                                          </p:val>
                                        </p:tav>
                                      </p:tavLst>
                                    </p:anim>
                                    <p:anim calcmode="lin" valueType="num">
                                      <p:cBhvr>
                                        <p:cTn id="29" dur="290" fill="hold" tmFilter="0, 0; 0.125,0.2665; 0.25,0.4; 0.375,0.465; 0.5,0.5;  0.625,0.535; 0.75,0.6; 0.875,0.7335; 1,1">
                                          <p:stCondLst>
                                            <p:cond delay="1157"/>
                                          </p:stCondLst>
                                        </p:cTn>
                                        <p:tgtEl>
                                          <p:spTgt spid="39"/>
                                        </p:tgtEl>
                                        <p:attrNameLst>
                                          <p:attrName>ppt_y</p:attrName>
                                        </p:attrNameLst>
                                      </p:cBhvr>
                                      <p:tavLst>
                                        <p:tav tm="0" fmla="#ppt_y-sin(pi*$)/27">
                                          <p:val>
                                            <p:fltVal val="0"/>
                                          </p:val>
                                        </p:tav>
                                        <p:tav tm="100000">
                                          <p:val>
                                            <p:fltVal val="1"/>
                                          </p:val>
                                        </p:tav>
                                      </p:tavLst>
                                    </p:anim>
                                    <p:anim calcmode="lin" valueType="num">
                                      <p:cBhvr>
                                        <p:cTn id="30" dur="143" fill="hold" tmFilter="0, 0; 0.125,0.2665; 0.25,0.4; 0.375,0.465; 0.5,0.5;  0.625,0.535; 0.75,0.6; 0.875,0.7335; 1,1">
                                          <p:stCondLst>
                                            <p:cond delay="1447"/>
                                          </p:stCondLst>
                                        </p:cTn>
                                        <p:tgtEl>
                                          <p:spTgt spid="39"/>
                                        </p:tgtEl>
                                        <p:attrNameLst>
                                          <p:attrName>ppt_y</p:attrName>
                                        </p:attrNameLst>
                                      </p:cBhvr>
                                      <p:tavLst>
                                        <p:tav tm="0" fmla="#ppt_y-sin(pi*$)/81">
                                          <p:val>
                                            <p:fltVal val="0"/>
                                          </p:val>
                                        </p:tav>
                                        <p:tav tm="100000">
                                          <p:val>
                                            <p:fltVal val="1"/>
                                          </p:val>
                                        </p:tav>
                                      </p:tavLst>
                                    </p:anim>
                                    <p:animScale>
                                      <p:cBhvr>
                                        <p:cTn id="31" dur="22" fill="hold">
                                          <p:stCondLst>
                                            <p:cond delay="568"/>
                                          </p:stCondLst>
                                        </p:cTn>
                                        <p:tgtEl>
                                          <p:spTgt spid="39"/>
                                        </p:tgtEl>
                                      </p:cBhvr>
                                      <p:to x="100000" y="60000"/>
                                    </p:animScale>
                                    <p:animScale>
                                      <p:cBhvr>
                                        <p:cTn id="32" dur="145" fill="hold">
                                          <p:stCondLst>
                                            <p:cond delay="590"/>
                                          </p:stCondLst>
                                        </p:cTn>
                                        <p:tgtEl>
                                          <p:spTgt spid="39"/>
                                        </p:tgtEl>
                                      </p:cBhvr>
                                      <p:to x="100000" y="100000"/>
                                    </p:animScale>
                                    <p:animScale>
                                      <p:cBhvr>
                                        <p:cTn id="33" dur="22" fill="hold">
                                          <p:stCondLst>
                                            <p:cond delay="1146"/>
                                          </p:stCondLst>
                                        </p:cTn>
                                        <p:tgtEl>
                                          <p:spTgt spid="39"/>
                                        </p:tgtEl>
                                      </p:cBhvr>
                                      <p:to x="100000" y="80000"/>
                                    </p:animScale>
                                    <p:animScale>
                                      <p:cBhvr>
                                        <p:cTn id="34" dur="145" fill="hold">
                                          <p:stCondLst>
                                            <p:cond delay="1169"/>
                                          </p:stCondLst>
                                        </p:cTn>
                                        <p:tgtEl>
                                          <p:spTgt spid="39"/>
                                        </p:tgtEl>
                                      </p:cBhvr>
                                      <p:to x="100000" y="100000"/>
                                    </p:animScale>
                                    <p:animScale>
                                      <p:cBhvr>
                                        <p:cTn id="35" dur="22" fill="hold">
                                          <p:stCondLst>
                                            <p:cond delay="1435"/>
                                          </p:stCondLst>
                                        </p:cTn>
                                        <p:tgtEl>
                                          <p:spTgt spid="39"/>
                                        </p:tgtEl>
                                      </p:cBhvr>
                                      <p:to x="100000" y="90000"/>
                                    </p:animScale>
                                    <p:animScale>
                                      <p:cBhvr>
                                        <p:cTn id="36" dur="145" fill="hold">
                                          <p:stCondLst>
                                            <p:cond delay="1457"/>
                                          </p:stCondLst>
                                        </p:cTn>
                                        <p:tgtEl>
                                          <p:spTgt spid="39"/>
                                        </p:tgtEl>
                                      </p:cBhvr>
                                      <p:to x="100000" y="100000"/>
                                    </p:animScale>
                                    <p:animScale>
                                      <p:cBhvr>
                                        <p:cTn id="37" dur="22" fill="hold">
                                          <p:stCondLst>
                                            <p:cond delay="1580"/>
                                          </p:stCondLst>
                                        </p:cTn>
                                        <p:tgtEl>
                                          <p:spTgt spid="39"/>
                                        </p:tgtEl>
                                      </p:cBhvr>
                                      <p:to x="100000" y="95000"/>
                                    </p:animScale>
                                    <p:animScale>
                                      <p:cBhvr>
                                        <p:cTn id="38" dur="145" fill="hold">
                                          <p:stCondLst>
                                            <p:cond delay="1602"/>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grpSp>
        <p:nvGrpSpPr>
          <p:cNvPr id="3" name="组合1"/>
          <p:cNvGrpSpPr/>
          <p:nvPr/>
        </p:nvGrpSpPr>
        <p:grpSpPr>
          <a:xfrm>
            <a:off x="382905" y="359410"/>
            <a:ext cx="11376660" cy="6135401"/>
            <a:chOff x="0" y="0"/>
            <a:chExt cx="11376660" cy="6135401"/>
          </a:xfrm>
        </p:grpSpPr>
        <p:sp>
          <p:nvSpPr>
            <p:cNvPr id="4" name="形状1"/>
            <p:cNvSpPr txBox="1"/>
            <p:nvPr/>
          </p:nvSpPr>
          <p:spPr>
            <a:xfrm>
              <a:off x="220550" y="0"/>
              <a:ext cx="10940367" cy="6135401"/>
            </a:xfrm>
            <a:prstGeom prst="roundRect">
              <a:avLst>
                <a:gd name="adj" fmla="val 16667"/>
              </a:avLst>
            </a:prstGeom>
            <a:solidFill>
              <a:srgbClr val="FFFFFF">
                <a:alpha val="100000"/>
              </a:srgbClr>
            </a:solidFill>
            <a:ln w="19050">
              <a:solidFill>
                <a:srgbClr val="00000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11294"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6" name="图片3"/>
            <p:cNvPicPr>
              <a:picLocks noChangeAspect="1"/>
            </p:cNvPicPr>
            <p:nvPr/>
          </p:nvPicPr>
          <p:blipFill>
            <a:blip r:embed="rId3"/>
            <a:srcRect b="50769"/>
            <a:stretch>
              <a:fillRect/>
            </a:stretch>
          </p:blipFill>
          <p:spPr>
            <a:xfrm>
              <a:off x="601" y="1342181"/>
              <a:ext cx="416461" cy="172519"/>
            </a:xfrm>
            <a:prstGeom prst="rect">
              <a:avLst/>
            </a:prstGeom>
          </p:spPr>
        </p:pic>
        <p:pic>
          <p:nvPicPr>
            <p:cNvPr id="7" name="图片4"/>
            <p:cNvPicPr>
              <a:picLocks noChangeAspect="1"/>
            </p:cNvPicPr>
            <p:nvPr/>
          </p:nvPicPr>
          <p:blipFill>
            <a:blip r:embed="rId3"/>
            <a:srcRect r="48275"/>
            <a:stretch>
              <a:fillRect/>
            </a:stretch>
          </p:blipFill>
          <p:spPr>
            <a:xfrm>
              <a:off x="0" y="1342181"/>
              <a:ext cx="215742" cy="345037"/>
            </a:xfrm>
            <a:prstGeom prst="rect">
              <a:avLst/>
            </a:prstGeom>
          </p:spPr>
        </p:pic>
        <p:sp>
          <p:nvSpPr>
            <p:cNvPr id="8" name="形状3"/>
            <p:cNvSpPr txBox="1"/>
            <p:nvPr/>
          </p:nvSpPr>
          <p:spPr>
            <a:xfrm>
              <a:off x="311294"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9" name="图片5"/>
            <p:cNvPicPr>
              <a:picLocks noChangeAspect="1"/>
            </p:cNvPicPr>
            <p:nvPr/>
          </p:nvPicPr>
          <p:blipFill>
            <a:blip r:embed="rId3"/>
            <a:srcRect b="50769"/>
            <a:stretch>
              <a:fillRect/>
            </a:stretch>
          </p:blipFill>
          <p:spPr>
            <a:xfrm>
              <a:off x="601" y="2118848"/>
              <a:ext cx="416461" cy="172519"/>
            </a:xfrm>
            <a:prstGeom prst="rect">
              <a:avLst/>
            </a:prstGeom>
          </p:spPr>
        </p:pic>
        <p:pic>
          <p:nvPicPr>
            <p:cNvPr id="10" name="图片6"/>
            <p:cNvPicPr>
              <a:picLocks noChangeAspect="1"/>
            </p:cNvPicPr>
            <p:nvPr/>
          </p:nvPicPr>
          <p:blipFill>
            <a:blip r:embed="rId3"/>
            <a:srcRect r="48275"/>
            <a:stretch>
              <a:fillRect/>
            </a:stretch>
          </p:blipFill>
          <p:spPr>
            <a:xfrm>
              <a:off x="0" y="2118848"/>
              <a:ext cx="215742" cy="345037"/>
            </a:xfrm>
            <a:prstGeom prst="rect">
              <a:avLst/>
            </a:prstGeom>
          </p:spPr>
        </p:pic>
        <p:sp>
          <p:nvSpPr>
            <p:cNvPr id="11" name="形状4"/>
            <p:cNvSpPr txBox="1"/>
            <p:nvPr/>
          </p:nvSpPr>
          <p:spPr>
            <a:xfrm>
              <a:off x="311294"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2" name="图片7"/>
            <p:cNvPicPr>
              <a:picLocks noChangeAspect="1"/>
            </p:cNvPicPr>
            <p:nvPr/>
          </p:nvPicPr>
          <p:blipFill>
            <a:blip r:embed="rId3"/>
            <a:srcRect b="50769"/>
            <a:stretch>
              <a:fillRect/>
            </a:stretch>
          </p:blipFill>
          <p:spPr>
            <a:xfrm>
              <a:off x="601" y="2895515"/>
              <a:ext cx="416461" cy="172519"/>
            </a:xfrm>
            <a:prstGeom prst="rect">
              <a:avLst/>
            </a:prstGeom>
          </p:spPr>
        </p:pic>
        <p:pic>
          <p:nvPicPr>
            <p:cNvPr id="13" name="图片8"/>
            <p:cNvPicPr>
              <a:picLocks noChangeAspect="1"/>
            </p:cNvPicPr>
            <p:nvPr/>
          </p:nvPicPr>
          <p:blipFill>
            <a:blip r:embed="rId3"/>
            <a:srcRect r="48275"/>
            <a:stretch>
              <a:fillRect/>
            </a:stretch>
          </p:blipFill>
          <p:spPr>
            <a:xfrm>
              <a:off x="0" y="2895515"/>
              <a:ext cx="215742" cy="345037"/>
            </a:xfrm>
            <a:prstGeom prst="rect">
              <a:avLst/>
            </a:prstGeom>
          </p:spPr>
        </p:pic>
        <p:sp>
          <p:nvSpPr>
            <p:cNvPr id="14" name="形状5"/>
            <p:cNvSpPr txBox="1"/>
            <p:nvPr/>
          </p:nvSpPr>
          <p:spPr>
            <a:xfrm>
              <a:off x="311294"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5" name="图片9"/>
            <p:cNvPicPr>
              <a:picLocks noChangeAspect="1"/>
            </p:cNvPicPr>
            <p:nvPr/>
          </p:nvPicPr>
          <p:blipFill>
            <a:blip r:embed="rId3"/>
            <a:srcRect b="50769"/>
            <a:stretch>
              <a:fillRect/>
            </a:stretch>
          </p:blipFill>
          <p:spPr>
            <a:xfrm>
              <a:off x="601" y="3672182"/>
              <a:ext cx="416461" cy="172186"/>
            </a:xfrm>
            <a:prstGeom prst="rect">
              <a:avLst/>
            </a:prstGeom>
          </p:spPr>
        </p:pic>
        <p:pic>
          <p:nvPicPr>
            <p:cNvPr id="16" name="图片10"/>
            <p:cNvPicPr>
              <a:picLocks noChangeAspect="1"/>
            </p:cNvPicPr>
            <p:nvPr/>
          </p:nvPicPr>
          <p:blipFill>
            <a:blip r:embed="rId3"/>
            <a:srcRect r="48275"/>
            <a:stretch>
              <a:fillRect/>
            </a:stretch>
          </p:blipFill>
          <p:spPr>
            <a:xfrm>
              <a:off x="0" y="3672182"/>
              <a:ext cx="215742" cy="344371"/>
            </a:xfrm>
            <a:prstGeom prst="rect">
              <a:avLst/>
            </a:prstGeom>
          </p:spPr>
        </p:pic>
        <p:sp>
          <p:nvSpPr>
            <p:cNvPr id="17" name="形状6"/>
            <p:cNvSpPr txBox="1"/>
            <p:nvPr/>
          </p:nvSpPr>
          <p:spPr>
            <a:xfrm>
              <a:off x="311294"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18" name="图片11"/>
            <p:cNvPicPr>
              <a:picLocks noChangeAspect="1"/>
            </p:cNvPicPr>
            <p:nvPr/>
          </p:nvPicPr>
          <p:blipFill>
            <a:blip r:embed="rId3"/>
            <a:srcRect b="50769"/>
            <a:stretch>
              <a:fillRect/>
            </a:stretch>
          </p:blipFill>
          <p:spPr>
            <a:xfrm>
              <a:off x="601" y="4448182"/>
              <a:ext cx="416461" cy="172519"/>
            </a:xfrm>
            <a:prstGeom prst="rect">
              <a:avLst/>
            </a:prstGeom>
          </p:spPr>
        </p:pic>
        <p:pic>
          <p:nvPicPr>
            <p:cNvPr id="19" name="图片12"/>
            <p:cNvPicPr>
              <a:picLocks noChangeAspect="1"/>
            </p:cNvPicPr>
            <p:nvPr/>
          </p:nvPicPr>
          <p:blipFill>
            <a:blip r:embed="rId3"/>
            <a:srcRect r="48275"/>
            <a:stretch>
              <a:fillRect/>
            </a:stretch>
          </p:blipFill>
          <p:spPr>
            <a:xfrm>
              <a:off x="0" y="4448182"/>
              <a:ext cx="215742" cy="345037"/>
            </a:xfrm>
            <a:prstGeom prst="rect">
              <a:avLst/>
            </a:prstGeom>
          </p:spPr>
        </p:pic>
        <p:sp>
          <p:nvSpPr>
            <p:cNvPr id="20" name="形状7"/>
            <p:cNvSpPr txBox="1"/>
            <p:nvPr/>
          </p:nvSpPr>
          <p:spPr>
            <a:xfrm>
              <a:off x="11225220" y="1399466"/>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1" name="图片13"/>
            <p:cNvPicPr>
              <a:picLocks noChangeAspect="1"/>
            </p:cNvPicPr>
            <p:nvPr/>
          </p:nvPicPr>
          <p:blipFill>
            <a:blip r:embed="rId3"/>
            <a:srcRect b="50769"/>
            <a:stretch>
              <a:fillRect/>
            </a:stretch>
          </p:blipFill>
          <p:spPr>
            <a:xfrm>
              <a:off x="10914526" y="1342181"/>
              <a:ext cx="416461" cy="172519"/>
            </a:xfrm>
            <a:prstGeom prst="rect">
              <a:avLst/>
            </a:prstGeom>
          </p:spPr>
        </p:pic>
        <p:pic>
          <p:nvPicPr>
            <p:cNvPr id="22" name="图片14"/>
            <p:cNvPicPr>
              <a:picLocks noChangeAspect="1"/>
            </p:cNvPicPr>
            <p:nvPr/>
          </p:nvPicPr>
          <p:blipFill>
            <a:blip r:embed="rId3"/>
            <a:srcRect r="48275"/>
            <a:stretch>
              <a:fillRect/>
            </a:stretch>
          </p:blipFill>
          <p:spPr>
            <a:xfrm>
              <a:off x="10913925" y="1342181"/>
              <a:ext cx="215742" cy="345037"/>
            </a:xfrm>
            <a:prstGeom prst="rect">
              <a:avLst/>
            </a:prstGeom>
          </p:spPr>
        </p:pic>
        <p:sp>
          <p:nvSpPr>
            <p:cNvPr id="23" name="形状8"/>
            <p:cNvSpPr txBox="1"/>
            <p:nvPr/>
          </p:nvSpPr>
          <p:spPr>
            <a:xfrm>
              <a:off x="11225220" y="2176132"/>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4" name="图片15"/>
            <p:cNvPicPr>
              <a:picLocks noChangeAspect="1"/>
            </p:cNvPicPr>
            <p:nvPr/>
          </p:nvPicPr>
          <p:blipFill>
            <a:blip r:embed="rId3"/>
            <a:srcRect b="50769"/>
            <a:stretch>
              <a:fillRect/>
            </a:stretch>
          </p:blipFill>
          <p:spPr>
            <a:xfrm>
              <a:off x="10914526" y="2118848"/>
              <a:ext cx="416461" cy="172519"/>
            </a:xfrm>
            <a:prstGeom prst="rect">
              <a:avLst/>
            </a:prstGeom>
          </p:spPr>
        </p:pic>
        <p:pic>
          <p:nvPicPr>
            <p:cNvPr id="25" name="图片16"/>
            <p:cNvPicPr>
              <a:picLocks noChangeAspect="1"/>
            </p:cNvPicPr>
            <p:nvPr/>
          </p:nvPicPr>
          <p:blipFill>
            <a:blip r:embed="rId3"/>
            <a:srcRect r="48275"/>
            <a:stretch>
              <a:fillRect/>
            </a:stretch>
          </p:blipFill>
          <p:spPr>
            <a:xfrm>
              <a:off x="10913925" y="2118848"/>
              <a:ext cx="215742" cy="345037"/>
            </a:xfrm>
            <a:prstGeom prst="rect">
              <a:avLst/>
            </a:prstGeom>
          </p:spPr>
        </p:pic>
        <p:sp>
          <p:nvSpPr>
            <p:cNvPr id="26" name="形状9"/>
            <p:cNvSpPr txBox="1"/>
            <p:nvPr/>
          </p:nvSpPr>
          <p:spPr>
            <a:xfrm>
              <a:off x="11225220" y="2952799"/>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27" name="图片17"/>
            <p:cNvPicPr>
              <a:picLocks noChangeAspect="1"/>
            </p:cNvPicPr>
            <p:nvPr/>
          </p:nvPicPr>
          <p:blipFill>
            <a:blip r:embed="rId3"/>
            <a:srcRect b="50769"/>
            <a:stretch>
              <a:fillRect/>
            </a:stretch>
          </p:blipFill>
          <p:spPr>
            <a:xfrm>
              <a:off x="10914526" y="2895515"/>
              <a:ext cx="416461" cy="172519"/>
            </a:xfrm>
            <a:prstGeom prst="rect">
              <a:avLst/>
            </a:prstGeom>
          </p:spPr>
        </p:pic>
        <p:pic>
          <p:nvPicPr>
            <p:cNvPr id="28" name="图片18"/>
            <p:cNvPicPr>
              <a:picLocks noChangeAspect="1"/>
            </p:cNvPicPr>
            <p:nvPr/>
          </p:nvPicPr>
          <p:blipFill>
            <a:blip r:embed="rId3"/>
            <a:srcRect r="48275"/>
            <a:stretch>
              <a:fillRect/>
            </a:stretch>
          </p:blipFill>
          <p:spPr>
            <a:xfrm>
              <a:off x="10913925" y="2895515"/>
              <a:ext cx="215742" cy="345037"/>
            </a:xfrm>
            <a:prstGeom prst="rect">
              <a:avLst/>
            </a:prstGeom>
          </p:spPr>
        </p:pic>
        <p:sp>
          <p:nvSpPr>
            <p:cNvPr id="29" name="形状10"/>
            <p:cNvSpPr txBox="1"/>
            <p:nvPr/>
          </p:nvSpPr>
          <p:spPr>
            <a:xfrm>
              <a:off x="11225220" y="3729355"/>
              <a:ext cx="151440" cy="167532"/>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0" name="图片19"/>
            <p:cNvPicPr>
              <a:picLocks noChangeAspect="1"/>
            </p:cNvPicPr>
            <p:nvPr/>
          </p:nvPicPr>
          <p:blipFill>
            <a:blip r:embed="rId3"/>
            <a:srcRect b="50769"/>
            <a:stretch>
              <a:fillRect/>
            </a:stretch>
          </p:blipFill>
          <p:spPr>
            <a:xfrm>
              <a:off x="10914526" y="3672182"/>
              <a:ext cx="416461" cy="172186"/>
            </a:xfrm>
            <a:prstGeom prst="rect">
              <a:avLst/>
            </a:prstGeom>
          </p:spPr>
        </p:pic>
        <p:pic>
          <p:nvPicPr>
            <p:cNvPr id="31" name="图片20"/>
            <p:cNvPicPr>
              <a:picLocks noChangeAspect="1"/>
            </p:cNvPicPr>
            <p:nvPr/>
          </p:nvPicPr>
          <p:blipFill>
            <a:blip r:embed="rId3"/>
            <a:srcRect r="48275"/>
            <a:stretch>
              <a:fillRect/>
            </a:stretch>
          </p:blipFill>
          <p:spPr>
            <a:xfrm>
              <a:off x="10913925" y="3672182"/>
              <a:ext cx="215742" cy="344371"/>
            </a:xfrm>
            <a:prstGeom prst="rect">
              <a:avLst/>
            </a:prstGeom>
          </p:spPr>
        </p:pic>
        <p:sp>
          <p:nvSpPr>
            <p:cNvPr id="32" name="形状11"/>
            <p:cNvSpPr txBox="1"/>
            <p:nvPr/>
          </p:nvSpPr>
          <p:spPr>
            <a:xfrm>
              <a:off x="11225220" y="4505467"/>
              <a:ext cx="151440" cy="167856"/>
            </a:xfrm>
            <a:prstGeom prst="ellipse">
              <a:avLst/>
            </a:prstGeom>
            <a:solidFill>
              <a:srgbClr val="A0D2EA">
                <a:alpha val="100000"/>
              </a:srgbClr>
            </a:solidFill>
            <a:ln w="9525">
              <a:solidFill>
                <a:srgbClr val="FFFFFF">
                  <a:alpha val="0"/>
                </a:srgbClr>
              </a:solidFill>
              <a:prstDash val="solid"/>
              <a:headEnd type="none" w="med" len="med"/>
              <a:tailEnd type="none" w="med" len="med"/>
            </a:ln>
          </p:spPr>
          <p:txBody>
            <a:bodyPr anchor="ctr"/>
            <a:lstStyle/>
            <a:p>
              <a:pPr marL="0" algn="ctr"/>
              <a:endParaRPr/>
            </a:p>
          </p:txBody>
        </p:sp>
        <p:pic>
          <p:nvPicPr>
            <p:cNvPr id="33" name="图片21"/>
            <p:cNvPicPr>
              <a:picLocks noChangeAspect="1"/>
            </p:cNvPicPr>
            <p:nvPr/>
          </p:nvPicPr>
          <p:blipFill>
            <a:blip r:embed="rId3"/>
            <a:srcRect b="50769"/>
            <a:stretch>
              <a:fillRect/>
            </a:stretch>
          </p:blipFill>
          <p:spPr>
            <a:xfrm>
              <a:off x="10914526" y="4448182"/>
              <a:ext cx="416461" cy="172519"/>
            </a:xfrm>
            <a:prstGeom prst="rect">
              <a:avLst/>
            </a:prstGeom>
          </p:spPr>
        </p:pic>
        <p:pic>
          <p:nvPicPr>
            <p:cNvPr id="34" name="图片22"/>
            <p:cNvPicPr>
              <a:picLocks noChangeAspect="1"/>
            </p:cNvPicPr>
            <p:nvPr/>
          </p:nvPicPr>
          <p:blipFill>
            <a:blip r:embed="rId3"/>
            <a:srcRect r="48275"/>
            <a:stretch>
              <a:fillRect/>
            </a:stretch>
          </p:blipFill>
          <p:spPr>
            <a:xfrm>
              <a:off x="10913925" y="4448182"/>
              <a:ext cx="215742" cy="345037"/>
            </a:xfrm>
            <a:prstGeom prst="rect">
              <a:avLst/>
            </a:prstGeom>
          </p:spPr>
        </p:pic>
      </p:grpSp>
      <p:pic>
        <p:nvPicPr>
          <p:cNvPr id="36" name="文本1"/>
          <p:cNvPicPr>
            <a:picLocks noChangeAspect="1"/>
          </p:cNvPicPr>
          <p:nvPr/>
        </p:nvPicPr>
        <p:blipFill>
          <a:blip r:embed="rId4"/>
          <a:stretch>
            <a:fillRect/>
          </a:stretch>
        </p:blipFill>
        <p:spPr>
          <a:xfrm>
            <a:off x="1510030" y="1050290"/>
            <a:ext cx="9354820" cy="4806315"/>
          </a:xfrm>
          <a:prstGeom prst="rect">
            <a:avLst/>
          </a:prstGeom>
        </p:spPr>
      </p:pic>
      <p:sp>
        <p:nvSpPr>
          <p:cNvPr id="37" name="文本2"/>
          <p:cNvSpPr txBox="1"/>
          <p:nvPr/>
        </p:nvSpPr>
        <p:spPr>
          <a:xfrm>
            <a:off x="8741876" y="2489503"/>
            <a:ext cx="98552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A</a:t>
            </a:r>
            <a:r>
              <a:rPr lang="zh-CN" altLang="en-US" sz="2800" b="1" i="0">
                <a:solidFill>
                  <a:srgbClr val="FF0000">
                    <a:alpha val="100000"/>
                  </a:srgbClr>
                </a:solidFill>
                <a:latin typeface="微软雅黑" panose="020B0503020204020204" charset="-122"/>
                <a:ea typeface="微软雅黑" panose="020B0503020204020204" charset="-122"/>
              </a:rPr>
              <a:t>　</a:t>
            </a:r>
          </a:p>
        </p:txBody>
      </p:sp>
      <p:pic>
        <p:nvPicPr>
          <p:cNvPr id="38" name="图片2"/>
          <p:cNvPicPr>
            <a:picLocks noChangeAspect="1"/>
          </p:cNvPicPr>
          <p:nvPr/>
        </p:nvPicPr>
        <p:blipFill>
          <a:blip r:embed="rId5"/>
          <a:stretch>
            <a:fillRect/>
          </a:stretch>
        </p:blipFill>
        <p:spPr>
          <a:xfrm>
            <a:off x="7983220" y="3060700"/>
            <a:ext cx="2320290" cy="2542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6"/>
                                        <p:tgtEl>
                                          <p:spTgt spid="37"/>
                                        </p:tgtEl>
                                      </p:cBhvr>
                                    </p:animEffect>
                                    <p:anim calcmode="lin" valueType="num">
                                      <p:cBhvr>
                                        <p:cTn id="8" dur="1592" fill="hold" tmFilter="0,0; 0.14,0.36; 0.43,0.73; 0.71,0.91; 1.0,1.0"/>
                                        <p:tgtEl>
                                          <p:spTgt spid="37"/>
                                        </p:tgtEl>
                                        <p:attrNameLst>
                                          <p:attrName>ppt_x</p:attrName>
                                        </p:attrNameLst>
                                      </p:cBhvr>
                                      <p:tavLst>
                                        <p:tav tm="0">
                                          <p:val>
                                            <p:strVal val="#ppt_x-0.25"/>
                                          </p:val>
                                        </p:tav>
                                        <p:tav tm="100000">
                                          <p:val>
                                            <p:strVal val="#ppt_x"/>
                                          </p:val>
                                        </p:tav>
                                      </p:tavLst>
                                    </p:anim>
                                    <p:anim calcmode="lin" valueType="num">
                                      <p:cBhvr>
                                        <p:cTn id="9" dur="580" fill="hold" tmFilter="0.0,0.0; 0.25,0.07; 0.50,0.2; 0.75,0.467; 1.0,1.0"/>
                                        <p:tgtEl>
                                          <p:spTgt spid="37"/>
                                        </p:tgtEl>
                                        <p:attrNameLst>
                                          <p:attrName>ppt_y</p:attrName>
                                        </p:attrNameLst>
                                      </p:cBhvr>
                                      <p:tavLst>
                                        <p:tav tm="0" fmla="#ppt_y-sin(pi*$)/3">
                                          <p:val>
                                            <p:fltVal val="0.5"/>
                                          </p:val>
                                        </p:tav>
                                        <p:tav tm="100000">
                                          <p:val>
                                            <p:fltVal val="1"/>
                                          </p:val>
                                        </p:tav>
                                      </p:tavLst>
                                    </p:anim>
                                    <p:anim calcmode="lin" valueType="num">
                                      <p:cBhvr>
                                        <p:cTn id="10" dur="580" fill="hold" tmFilter="0, 0; 0.125,0.2665; 0.25,0.4; 0.375,0.465; 0.5,0.5;  0.625,0.535; 0.75,0.6; 0.875,0.7335; 1,1">
                                          <p:stCondLst>
                                            <p:cond delay="580"/>
                                          </p:stCondLst>
                                        </p:cTn>
                                        <p:tgtEl>
                                          <p:spTgt spid="37"/>
                                        </p:tgtEl>
                                        <p:attrNameLst>
                                          <p:attrName>ppt_y</p:attrName>
                                        </p:attrNameLst>
                                      </p:cBhvr>
                                      <p:tavLst>
                                        <p:tav tm="0" fmla="#ppt_y-sin(pi*$)/9">
                                          <p:val>
                                            <p:fltVal val="0"/>
                                          </p:val>
                                        </p:tav>
                                        <p:tav tm="100000">
                                          <p:val>
                                            <p:fltVal val="1"/>
                                          </p:val>
                                        </p:tav>
                                      </p:tavLst>
                                    </p:anim>
                                    <p:anim calcmode="lin" valueType="num">
                                      <p:cBhvr>
                                        <p:cTn id="11" dur="290" fill="hold" tmFilter="0, 0; 0.125,0.2665; 0.25,0.4; 0.375,0.465; 0.5,0.5;  0.625,0.535; 0.75,0.6; 0.875,0.7335; 1,1">
                                          <p:stCondLst>
                                            <p:cond delay="1157"/>
                                          </p:stCondLst>
                                        </p:cTn>
                                        <p:tgtEl>
                                          <p:spTgt spid="37"/>
                                        </p:tgtEl>
                                        <p:attrNameLst>
                                          <p:attrName>ppt_y</p:attrName>
                                        </p:attrNameLst>
                                      </p:cBhvr>
                                      <p:tavLst>
                                        <p:tav tm="0" fmla="#ppt_y-sin(pi*$)/27">
                                          <p:val>
                                            <p:fltVal val="0"/>
                                          </p:val>
                                        </p:tav>
                                        <p:tav tm="100000">
                                          <p:val>
                                            <p:fltVal val="1"/>
                                          </p:val>
                                        </p:tav>
                                      </p:tavLst>
                                    </p:anim>
                                    <p:anim calcmode="lin" valueType="num">
                                      <p:cBhvr>
                                        <p:cTn id="12" dur="143" fill="hold" tmFilter="0, 0; 0.125,0.2665; 0.25,0.4; 0.375,0.465; 0.5,0.5;  0.625,0.535; 0.75,0.6; 0.875,0.7335; 1,1">
                                          <p:stCondLst>
                                            <p:cond delay="1447"/>
                                          </p:stCondLst>
                                        </p:cTn>
                                        <p:tgtEl>
                                          <p:spTgt spid="37"/>
                                        </p:tgtEl>
                                        <p:attrNameLst>
                                          <p:attrName>ppt_y</p:attrName>
                                        </p:attrNameLst>
                                      </p:cBhvr>
                                      <p:tavLst>
                                        <p:tav tm="0" fmla="#ppt_y-sin(pi*$)/81">
                                          <p:val>
                                            <p:fltVal val="0"/>
                                          </p:val>
                                        </p:tav>
                                        <p:tav tm="100000">
                                          <p:val>
                                            <p:fltVal val="1"/>
                                          </p:val>
                                        </p:tav>
                                      </p:tavLst>
                                    </p:anim>
                                    <p:animScale>
                                      <p:cBhvr>
                                        <p:cTn id="13" dur="22" fill="hold">
                                          <p:stCondLst>
                                            <p:cond delay="568"/>
                                          </p:stCondLst>
                                        </p:cTn>
                                        <p:tgtEl>
                                          <p:spTgt spid="37"/>
                                        </p:tgtEl>
                                      </p:cBhvr>
                                      <p:to x="100000" y="60000"/>
                                    </p:animScale>
                                    <p:animScale>
                                      <p:cBhvr>
                                        <p:cTn id="14" dur="145" fill="hold">
                                          <p:stCondLst>
                                            <p:cond delay="590"/>
                                          </p:stCondLst>
                                        </p:cTn>
                                        <p:tgtEl>
                                          <p:spTgt spid="37"/>
                                        </p:tgtEl>
                                      </p:cBhvr>
                                      <p:to x="100000" y="100000"/>
                                    </p:animScale>
                                    <p:animScale>
                                      <p:cBhvr>
                                        <p:cTn id="15" dur="22" fill="hold">
                                          <p:stCondLst>
                                            <p:cond delay="1146"/>
                                          </p:stCondLst>
                                        </p:cTn>
                                        <p:tgtEl>
                                          <p:spTgt spid="37"/>
                                        </p:tgtEl>
                                      </p:cBhvr>
                                      <p:to x="100000" y="80000"/>
                                    </p:animScale>
                                    <p:animScale>
                                      <p:cBhvr>
                                        <p:cTn id="16" dur="145" fill="hold">
                                          <p:stCondLst>
                                            <p:cond delay="1169"/>
                                          </p:stCondLst>
                                        </p:cTn>
                                        <p:tgtEl>
                                          <p:spTgt spid="37"/>
                                        </p:tgtEl>
                                      </p:cBhvr>
                                      <p:to x="100000" y="100000"/>
                                    </p:animScale>
                                    <p:animScale>
                                      <p:cBhvr>
                                        <p:cTn id="17" dur="22" fill="hold">
                                          <p:stCondLst>
                                            <p:cond delay="1435"/>
                                          </p:stCondLst>
                                        </p:cTn>
                                        <p:tgtEl>
                                          <p:spTgt spid="37"/>
                                        </p:tgtEl>
                                      </p:cBhvr>
                                      <p:to x="100000" y="90000"/>
                                    </p:animScale>
                                    <p:animScale>
                                      <p:cBhvr>
                                        <p:cTn id="18" dur="145" fill="hold">
                                          <p:stCondLst>
                                            <p:cond delay="1457"/>
                                          </p:stCondLst>
                                        </p:cTn>
                                        <p:tgtEl>
                                          <p:spTgt spid="37"/>
                                        </p:tgtEl>
                                      </p:cBhvr>
                                      <p:to x="100000" y="100000"/>
                                    </p:animScale>
                                    <p:animScale>
                                      <p:cBhvr>
                                        <p:cTn id="19" dur="22" fill="hold">
                                          <p:stCondLst>
                                            <p:cond delay="1580"/>
                                          </p:stCondLst>
                                        </p:cTn>
                                        <p:tgtEl>
                                          <p:spTgt spid="37"/>
                                        </p:tgtEl>
                                      </p:cBhvr>
                                      <p:to x="100000" y="95000"/>
                                    </p:animScale>
                                    <p:animScale>
                                      <p:cBhvr>
                                        <p:cTn id="20" dur="145" fill="hold">
                                          <p:stCondLst>
                                            <p:cond delay="1602"/>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4" name="图片2"/>
          <p:cNvPicPr>
            <a:picLocks noChangeAspect="1"/>
          </p:cNvPicPr>
          <p:nvPr/>
        </p:nvPicPr>
        <p:blipFill>
          <a:blip r:embed="rId2"/>
          <a:stretch>
            <a:fillRect/>
          </a:stretch>
        </p:blipFill>
        <p:spPr>
          <a:xfrm>
            <a:off x="0" y="4242435"/>
            <a:ext cx="12192000" cy="2615565"/>
          </a:xfrm>
          <a:prstGeom prst="rect">
            <a:avLst/>
          </a:prstGeom>
        </p:spPr>
      </p:pic>
      <p:grpSp>
        <p:nvGrpSpPr>
          <p:cNvPr id="5" name="组合1"/>
          <p:cNvGrpSpPr/>
          <p:nvPr/>
        </p:nvGrpSpPr>
        <p:grpSpPr>
          <a:xfrm>
            <a:off x="7468870" y="208280"/>
            <a:ext cx="4738370" cy="6654800"/>
            <a:chOff x="0" y="0"/>
            <a:chExt cx="4738370" cy="6654800"/>
          </a:xfrm>
        </p:grpSpPr>
        <p:pic>
          <p:nvPicPr>
            <p:cNvPr id="6" name="图片5"/>
            <p:cNvPicPr>
              <a:picLocks noChangeAspect="1"/>
            </p:cNvPicPr>
            <p:nvPr/>
          </p:nvPicPr>
          <p:blipFill>
            <a:blip r:embed="rId3"/>
            <a:srcRect l="14131" r="55243" b="17500"/>
            <a:stretch>
              <a:fillRect/>
            </a:stretch>
          </p:blipFill>
          <p:spPr>
            <a:xfrm>
              <a:off x="0" y="0"/>
              <a:ext cx="2029460" cy="5469890"/>
            </a:xfrm>
            <a:prstGeom prst="rect">
              <a:avLst/>
            </a:prstGeom>
          </p:spPr>
        </p:pic>
        <p:pic>
          <p:nvPicPr>
            <p:cNvPr id="7" name="图片6"/>
            <p:cNvPicPr>
              <a:picLocks noChangeAspect="1"/>
            </p:cNvPicPr>
            <p:nvPr/>
          </p:nvPicPr>
          <p:blipFill>
            <a:blip r:embed="rId3"/>
            <a:srcRect l="36458" r="14131"/>
            <a:stretch>
              <a:fillRect/>
            </a:stretch>
          </p:blipFill>
          <p:spPr>
            <a:xfrm>
              <a:off x="1462405" y="25400"/>
              <a:ext cx="3275965" cy="6629400"/>
            </a:xfrm>
            <a:prstGeom prst="rect">
              <a:avLst/>
            </a:prstGeom>
          </p:spPr>
        </p:pic>
      </p:grpSp>
      <p:pic>
        <p:nvPicPr>
          <p:cNvPr id="8" name="图片3"/>
          <p:cNvPicPr>
            <a:picLocks noChangeAspect="1"/>
          </p:cNvPicPr>
          <p:nvPr/>
        </p:nvPicPr>
        <p:blipFill>
          <a:blip r:embed="rId4"/>
          <a:srcRect l="6375" t="25750" r="11124" b="25749"/>
          <a:stretch>
            <a:fillRect/>
          </a:stretch>
        </p:blipFill>
        <p:spPr>
          <a:xfrm>
            <a:off x="5096510" y="79375"/>
            <a:ext cx="5057140" cy="2324100"/>
          </a:xfrm>
          <a:prstGeom prst="rect">
            <a:avLst/>
          </a:prstGeom>
        </p:spPr>
      </p:pic>
      <p:pic>
        <p:nvPicPr>
          <p:cNvPr id="9" name="图片4"/>
          <p:cNvPicPr>
            <a:picLocks noChangeAspect="1"/>
          </p:cNvPicPr>
          <p:nvPr/>
        </p:nvPicPr>
        <p:blipFill>
          <a:blip r:embed="rId5"/>
          <a:stretch>
            <a:fillRect/>
          </a:stretch>
        </p:blipFill>
        <p:spPr>
          <a:xfrm>
            <a:off x="534152" y="2217734"/>
            <a:ext cx="6344920" cy="3757930"/>
          </a:xfrm>
          <a:prstGeom prst="rect">
            <a:avLst/>
          </a:prstGeom>
        </p:spPr>
      </p:pic>
      <p:sp>
        <p:nvSpPr>
          <p:cNvPr id="10" name="文本1"/>
          <p:cNvSpPr txBox="1"/>
          <p:nvPr/>
        </p:nvSpPr>
        <p:spPr>
          <a:xfrm>
            <a:off x="5589270" y="236855"/>
            <a:ext cx="4254500" cy="1758950"/>
          </a:xfrm>
          <a:prstGeom prst="rect">
            <a:avLst/>
          </a:prstGeom>
          <a:noFill/>
        </p:spPr>
        <p:txBody>
          <a:bodyPr anchor="t"/>
          <a:lstStyle/>
          <a:p>
            <a:pPr marL="0" algn="l">
              <a:lnSpc>
                <a:spcPts val="2800"/>
              </a:lnSpc>
            </a:pPr>
            <a:r>
              <a:rPr lang="zh-CN" altLang="en-US" sz="2400" b="1" i="0">
                <a:solidFill>
                  <a:srgbClr val="000000">
                    <a:alpha val="100000"/>
                  </a:srgbClr>
                </a:solidFill>
                <a:latin typeface="黑体" panose="02010600030101010101" charset="-122"/>
                <a:ea typeface="黑体" panose="02010600030101010101" charset="-122"/>
              </a:rPr>
              <a:t>中国第一艘航空母舰</a:t>
            </a:r>
            <a:r>
              <a:rPr lang="zh-CN" altLang="en-US" sz="2400" b="1" i="0">
                <a:solidFill>
                  <a:srgbClr val="000000">
                    <a:alpha val="100000"/>
                  </a:srgbClr>
                </a:solidFill>
                <a:latin typeface="Times New Roman" panose="02020603050405020304"/>
                <a:ea typeface="Times New Roman" panose="02020603050405020304"/>
              </a:rPr>
              <a:t>“</a:t>
            </a:r>
            <a:r>
              <a:rPr lang="zh-CN" altLang="en-US" sz="2400" b="1" i="0">
                <a:solidFill>
                  <a:srgbClr val="000000">
                    <a:alpha val="100000"/>
                  </a:srgbClr>
                </a:solidFill>
                <a:latin typeface="黑体" panose="02010600030101010101" charset="-122"/>
                <a:ea typeface="黑体" panose="02010600030101010101" charset="-122"/>
              </a:rPr>
              <a:t>辽宁舰</a:t>
            </a:r>
            <a:r>
              <a:rPr lang="zh-CN" altLang="en-US" sz="2400" b="1" i="0">
                <a:solidFill>
                  <a:srgbClr val="000000">
                    <a:alpha val="100000"/>
                  </a:srgbClr>
                </a:solidFill>
                <a:latin typeface="Times New Roman" panose="02020603050405020304"/>
                <a:ea typeface="Times New Roman" panose="02020603050405020304"/>
              </a:rPr>
              <a:t>”</a:t>
            </a:r>
            <a:r>
              <a:rPr lang="zh-CN" altLang="en-US" sz="2400" b="1" i="0">
                <a:solidFill>
                  <a:srgbClr val="000000">
                    <a:alpha val="100000"/>
                  </a:srgbClr>
                </a:solidFill>
                <a:latin typeface="黑体" panose="02010600030101010101" charset="-122"/>
                <a:ea typeface="黑体" panose="02010600030101010101" charset="-122"/>
              </a:rPr>
              <a:t>。为什么如此大而重的物体可以漂浮在海面上？</a:t>
            </a:r>
          </a:p>
          <a:p>
            <a:pPr marL="0" algn="l"/>
            <a:endParaRPr lang="zh-CN" altLang="en-US" sz="2400" b="1" i="0">
              <a:solidFill>
                <a:srgbClr val="000000">
                  <a:alpha val="100000"/>
                </a:srgbClr>
              </a:solidFill>
              <a:latin typeface="黑体" panose="02010600030101010101" charset="-122"/>
              <a:ea typeface="黑体" panose="02010600030101010101" charset="-122"/>
            </a:endParaRPr>
          </a:p>
        </p:txBody>
      </p:sp>
      <p:pic>
        <p:nvPicPr>
          <p:cNvPr id="11" name="Picture 11"/>
          <p:cNvPicPr>
            <a:picLocks noChangeAspect="1"/>
          </p:cNvPicPr>
          <p:nvPr/>
        </p:nvPicPr>
        <p:blipFill>
          <a:blip r:embed="rId6"/>
          <a:stretch>
            <a:fillRect/>
          </a:stretch>
        </p:blipFill>
        <p:spPr>
          <a:xfrm>
            <a:off x="11366500" y="10160000"/>
            <a:ext cx="0" cy="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sp>
        <p:nvSpPr>
          <p:cNvPr id="6" name="文本1"/>
          <p:cNvSpPr txBox="1"/>
          <p:nvPr/>
        </p:nvSpPr>
        <p:spPr>
          <a:xfrm>
            <a:off x="1572260" y="1064260"/>
            <a:ext cx="2435860" cy="712470"/>
          </a:xfrm>
          <a:prstGeom prst="rect">
            <a:avLst/>
          </a:prstGeom>
          <a:noFill/>
        </p:spPr>
        <p:txBody>
          <a:bodyPr anchor="t"/>
          <a:lstStyle/>
          <a:p>
            <a:pPr marL="0" algn="l">
              <a:lnSpc>
                <a:spcPts val="3300"/>
              </a:lnSpc>
            </a:pPr>
            <a:r>
              <a:rPr lang="zh-CN" altLang="en-US" sz="2800" b="1" i="0">
                <a:solidFill>
                  <a:srgbClr val="000000">
                    <a:alpha val="100000"/>
                  </a:srgbClr>
                </a:solidFill>
                <a:latin typeface="Times New Roman" panose="02020603050405020304"/>
                <a:ea typeface="Times New Roman" panose="02020603050405020304"/>
              </a:rPr>
              <a:t>2.</a:t>
            </a:r>
            <a:r>
              <a:rPr lang="zh-CN" altLang="en-US" sz="2800" b="1" i="0">
                <a:solidFill>
                  <a:srgbClr val="000000">
                    <a:alpha val="100000"/>
                  </a:srgbClr>
                </a:solidFill>
                <a:latin typeface="宋体" panose="02010600030101010101" pitchFamily="2" charset="-122"/>
                <a:ea typeface="宋体" panose="02010600030101010101" pitchFamily="2" charset="-122"/>
              </a:rPr>
              <a:t>浮力方向：</a:t>
            </a:r>
          </a:p>
        </p:txBody>
      </p:sp>
      <p:sp>
        <p:nvSpPr>
          <p:cNvPr id="7" name="文本2"/>
          <p:cNvSpPr txBox="1"/>
          <p:nvPr/>
        </p:nvSpPr>
        <p:spPr>
          <a:xfrm>
            <a:off x="1823085" y="1642110"/>
            <a:ext cx="9520555" cy="1474998"/>
          </a:xfrm>
          <a:prstGeom prst="rect">
            <a:avLst/>
          </a:prstGeom>
          <a:noFill/>
        </p:spPr>
        <p:txBody>
          <a:bodyPr anchor="t"/>
          <a:lstStyle/>
          <a:p>
            <a:pPr marL="0" algn="l">
              <a:lnSpc>
                <a:spcPts val="5000"/>
              </a:lnSpc>
            </a:pPr>
            <a:r>
              <a:rPr lang="zh-CN" altLang="en-US" sz="2800" b="0" i="0">
                <a:solidFill>
                  <a:srgbClr val="000000">
                    <a:alpha val="100000"/>
                  </a:srgbClr>
                </a:solidFill>
                <a:latin typeface="宋体" panose="02010600030101010101" pitchFamily="2" charset="-122"/>
                <a:ea typeface="宋体" panose="02010600030101010101" pitchFamily="2" charset="-122"/>
              </a:rPr>
              <a:t>小球静止于水面上，</a:t>
            </a:r>
            <a:r>
              <a:rPr lang="zh-CN" altLang="en-US" sz="2800" b="1" i="0">
                <a:solidFill>
                  <a:srgbClr val="000000">
                    <a:alpha val="100000"/>
                  </a:srgbClr>
                </a:solidFill>
                <a:latin typeface="宋体" panose="02010600030101010101" pitchFamily="2" charset="-122"/>
                <a:ea typeface="宋体" panose="02010600030101010101" pitchFamily="2" charset="-122"/>
              </a:rPr>
              <a:t>试分析小球的受力情况，并画图说明。</a:t>
            </a:r>
          </a:p>
        </p:txBody>
      </p:sp>
      <p:grpSp>
        <p:nvGrpSpPr>
          <p:cNvPr id="8" name="组合1"/>
          <p:cNvGrpSpPr/>
          <p:nvPr/>
        </p:nvGrpSpPr>
        <p:grpSpPr>
          <a:xfrm>
            <a:off x="1680527" y="3379470"/>
            <a:ext cx="1282700" cy="1363594"/>
            <a:chOff x="1653540" y="3379470"/>
            <a:chExt cx="1282700" cy="1363594"/>
          </a:xfrm>
        </p:grpSpPr>
        <p:sp>
          <p:nvSpPr>
            <p:cNvPr id="9" name="形状4"/>
            <p:cNvSpPr txBox="1"/>
            <p:nvPr/>
          </p:nvSpPr>
          <p:spPr>
            <a:xfrm>
              <a:off x="1653540" y="3829197"/>
              <a:ext cx="1236721" cy="913867"/>
            </a:xfrm>
            <a:prstGeom prst="rect">
              <a:avLst/>
            </a:prstGeom>
            <a:blipFill>
              <a:blip r:embed="rId3"/>
              <a:stretch>
                <a:fillRect/>
              </a:stretch>
            </a:blipFill>
            <a:ln w="9525">
              <a:solidFill>
                <a:srgbClr val="000000">
                  <a:alpha val="100000"/>
                </a:srgbClr>
              </a:solidFill>
              <a:prstDash val="sysDash"/>
            </a:ln>
          </p:spPr>
          <p:txBody>
            <a:bodyPr anchor="ctr"/>
            <a:lstStyle/>
            <a:p>
              <a:pPr marL="0" algn="ctr"/>
              <a:endParaRPr/>
            </a:p>
          </p:txBody>
        </p:sp>
        <p:sp>
          <p:nvSpPr>
            <p:cNvPr id="10" name="形状6"/>
            <p:cNvSpPr txBox="1"/>
            <p:nvPr/>
          </p:nvSpPr>
          <p:spPr>
            <a:xfrm flipH="1">
              <a:off x="1666875" y="3379470"/>
              <a:ext cx="635" cy="1356360"/>
            </a:xfrm>
            <a:prstGeom prst="line">
              <a:avLst/>
            </a:prstGeom>
            <a:solidFill>
              <a:srgbClr val="FFFFFF">
                <a:alpha val="0"/>
              </a:srgbClr>
            </a:solidFill>
            <a:ln w="53975">
              <a:solidFill>
                <a:srgbClr val="000000">
                  <a:alpha val="100000"/>
                </a:srgbClr>
              </a:solidFill>
              <a:prstDash val="solid"/>
              <a:headEnd type="none" w="med" len="med"/>
              <a:tailEnd type="none" w="med" len="med"/>
            </a:ln>
          </p:spPr>
          <p:txBody>
            <a:bodyPr anchor="ctr"/>
            <a:lstStyle/>
            <a:p>
              <a:pPr marL="0" algn="ctr"/>
              <a:endParaRPr/>
            </a:p>
          </p:txBody>
        </p:sp>
        <p:sp>
          <p:nvSpPr>
            <p:cNvPr id="11" name="形状7"/>
            <p:cNvSpPr txBox="1"/>
            <p:nvPr/>
          </p:nvSpPr>
          <p:spPr>
            <a:xfrm>
              <a:off x="1653540" y="4735830"/>
              <a:ext cx="1282700" cy="6985"/>
            </a:xfrm>
            <a:prstGeom prst="line">
              <a:avLst/>
            </a:prstGeom>
            <a:solidFill>
              <a:srgbClr val="FFFFFF">
                <a:alpha val="0"/>
              </a:srgbClr>
            </a:solidFill>
            <a:ln w="53975">
              <a:solidFill>
                <a:srgbClr val="000000">
                  <a:alpha val="100000"/>
                </a:srgbClr>
              </a:solidFill>
              <a:prstDash val="solid"/>
              <a:headEnd type="none" w="med" len="med"/>
              <a:tailEnd type="none" w="med" len="med"/>
            </a:ln>
          </p:spPr>
          <p:txBody>
            <a:bodyPr anchor="ctr"/>
            <a:lstStyle/>
            <a:p>
              <a:pPr marL="0" algn="ctr"/>
              <a:endParaRPr/>
            </a:p>
          </p:txBody>
        </p:sp>
        <p:sp>
          <p:nvSpPr>
            <p:cNvPr id="12" name="形状8"/>
            <p:cNvSpPr txBox="1"/>
            <p:nvPr/>
          </p:nvSpPr>
          <p:spPr>
            <a:xfrm rot="10800000">
              <a:off x="2890520" y="3379470"/>
              <a:ext cx="635" cy="1356360"/>
            </a:xfrm>
            <a:prstGeom prst="line">
              <a:avLst/>
            </a:prstGeom>
            <a:solidFill>
              <a:srgbClr val="FFFFFF">
                <a:alpha val="0"/>
              </a:srgbClr>
            </a:solidFill>
            <a:ln w="53975">
              <a:solidFill>
                <a:srgbClr val="000000">
                  <a:alpha val="100000"/>
                </a:srgbClr>
              </a:solidFill>
              <a:prstDash val="solid"/>
              <a:headEnd type="none" w="med" len="med"/>
              <a:tailEnd type="none" w="med" len="med"/>
            </a:ln>
          </p:spPr>
          <p:txBody>
            <a:bodyPr anchor="ctr"/>
            <a:lstStyle/>
            <a:p>
              <a:pPr marL="0" algn="ctr"/>
              <a:endParaRPr/>
            </a:p>
          </p:txBody>
        </p:sp>
        <p:sp>
          <p:nvSpPr>
            <p:cNvPr id="13" name="形状5"/>
            <p:cNvSpPr txBox="1"/>
            <p:nvPr/>
          </p:nvSpPr>
          <p:spPr>
            <a:xfrm>
              <a:off x="2027268" y="3677574"/>
              <a:ext cx="473939" cy="407424"/>
            </a:xfrm>
            <a:prstGeom prst="ellipse">
              <a:avLst/>
            </a:prstGeom>
            <a:solidFill>
              <a:srgbClr val="FFFFFF">
                <a:alpha val="100000"/>
              </a:srgbClr>
            </a:solidFill>
            <a:ln w="34925">
              <a:solidFill>
                <a:srgbClr val="000000">
                  <a:alpha val="100000"/>
                </a:srgbClr>
              </a:solidFill>
              <a:prstDash val="solid"/>
              <a:headEnd type="none" w="med" len="med"/>
              <a:tailEnd type="none" w="med" len="med"/>
            </a:ln>
          </p:spPr>
          <p:txBody>
            <a:bodyPr anchor="ctr"/>
            <a:lstStyle/>
            <a:p>
              <a:pPr marL="0" algn="ctr"/>
              <a:endParaRPr/>
            </a:p>
          </p:txBody>
        </p:sp>
      </p:grpSp>
      <p:grpSp>
        <p:nvGrpSpPr>
          <p:cNvPr id="14" name="组合2"/>
          <p:cNvGrpSpPr/>
          <p:nvPr/>
        </p:nvGrpSpPr>
        <p:grpSpPr>
          <a:xfrm>
            <a:off x="2191779" y="2728512"/>
            <a:ext cx="1195387" cy="1130618"/>
            <a:chOff x="0" y="0"/>
            <a:chExt cx="1195387" cy="1130618"/>
          </a:xfrm>
        </p:grpSpPr>
        <p:sp>
          <p:nvSpPr>
            <p:cNvPr id="15" name="形状9"/>
            <p:cNvSpPr txBox="1"/>
            <p:nvPr/>
          </p:nvSpPr>
          <p:spPr>
            <a:xfrm rot="10800000">
              <a:off x="0" y="193718"/>
              <a:ext cx="53975" cy="936900"/>
            </a:xfrm>
            <a:prstGeom prst="line">
              <a:avLst/>
            </a:prstGeom>
            <a:solidFill>
              <a:srgbClr val="FFFFFF">
                <a:alpha val="0"/>
              </a:srgbClr>
            </a:solidFill>
            <a:ln w="53975">
              <a:solidFill>
                <a:srgbClr val="0000FF">
                  <a:alpha val="100000"/>
                </a:srgbClr>
              </a:solidFill>
              <a:prstDash val="solid"/>
              <a:headEnd type="none" w="med" len="med"/>
              <a:tailEnd type="triangle" w="lg" len="lg"/>
            </a:ln>
          </p:spPr>
          <p:txBody>
            <a:bodyPr anchor="ctr"/>
            <a:lstStyle/>
            <a:p>
              <a:pPr marL="0" algn="ctr"/>
              <a:endParaRPr/>
            </a:p>
          </p:txBody>
        </p:sp>
        <p:sp>
          <p:nvSpPr>
            <p:cNvPr id="16" name="文本4"/>
            <p:cNvSpPr txBox="1"/>
            <p:nvPr/>
          </p:nvSpPr>
          <p:spPr>
            <a:xfrm>
              <a:off x="141015" y="0"/>
              <a:ext cx="1054372" cy="651010"/>
            </a:xfrm>
            <a:prstGeom prst="rect">
              <a:avLst/>
            </a:prstGeom>
            <a:noFill/>
          </p:spPr>
          <p:txBody>
            <a:bodyPr anchor="t"/>
            <a:lstStyle/>
            <a:p>
              <a:pPr marL="0" algn="l">
                <a:lnSpc>
                  <a:spcPts val="3800"/>
                </a:lnSpc>
              </a:pPr>
              <a:r>
                <a:rPr lang="zh-CN" altLang="en-US" sz="2400" b="1" i="1">
                  <a:solidFill>
                    <a:srgbClr val="0000FF">
                      <a:alpha val="100000"/>
                    </a:srgbClr>
                  </a:solidFill>
                  <a:latin typeface="Times New Roman" panose="02020603050405020304"/>
                  <a:ea typeface="Times New Roman" panose="02020603050405020304"/>
                </a:rPr>
                <a:t>F</a:t>
              </a:r>
              <a:r>
                <a:rPr lang="zh-CN" altLang="en-US" sz="3190" b="1" i="0" baseline="-25000">
                  <a:solidFill>
                    <a:srgbClr val="0000FF">
                      <a:alpha val="100000"/>
                    </a:srgbClr>
                  </a:solidFill>
                  <a:latin typeface="微软雅黑" panose="020B0503020204020204" charset="-122"/>
                  <a:ea typeface="微软雅黑" panose="020B0503020204020204" charset="-122"/>
                </a:rPr>
                <a:t>浮</a:t>
              </a:r>
            </a:p>
          </p:txBody>
        </p:sp>
      </p:grpSp>
      <p:grpSp>
        <p:nvGrpSpPr>
          <p:cNvPr id="17" name="组合3"/>
          <p:cNvGrpSpPr/>
          <p:nvPr/>
        </p:nvGrpSpPr>
        <p:grpSpPr>
          <a:xfrm>
            <a:off x="1693545" y="3855720"/>
            <a:ext cx="1054100" cy="1172245"/>
            <a:chOff x="0" y="0"/>
            <a:chExt cx="1054100" cy="1172245"/>
          </a:xfrm>
        </p:grpSpPr>
        <p:sp>
          <p:nvSpPr>
            <p:cNvPr id="18" name="形状10"/>
            <p:cNvSpPr txBox="1"/>
            <p:nvPr/>
          </p:nvSpPr>
          <p:spPr>
            <a:xfrm flipH="1">
              <a:off x="558800" y="0"/>
              <a:ext cx="53975" cy="936080"/>
            </a:xfrm>
            <a:prstGeom prst="line">
              <a:avLst/>
            </a:prstGeom>
            <a:solidFill>
              <a:srgbClr val="FFFFFF">
                <a:alpha val="0"/>
              </a:srgbClr>
            </a:solidFill>
            <a:ln w="53975">
              <a:solidFill>
                <a:srgbClr val="FF0000">
                  <a:alpha val="100000"/>
                </a:srgbClr>
              </a:solidFill>
              <a:prstDash val="solid"/>
              <a:headEnd type="none" w="med" len="med"/>
              <a:tailEnd type="triangle" w="lg" len="lg"/>
            </a:ln>
          </p:spPr>
          <p:txBody>
            <a:bodyPr anchor="ctr"/>
            <a:lstStyle/>
            <a:p>
              <a:pPr marL="0" algn="ctr"/>
              <a:endParaRPr/>
            </a:p>
          </p:txBody>
        </p:sp>
        <p:sp>
          <p:nvSpPr>
            <p:cNvPr id="19" name="文本5"/>
            <p:cNvSpPr txBox="1"/>
            <p:nvPr/>
          </p:nvSpPr>
          <p:spPr>
            <a:xfrm>
              <a:off x="0" y="521638"/>
              <a:ext cx="1054100" cy="650607"/>
            </a:xfrm>
            <a:prstGeom prst="rect">
              <a:avLst/>
            </a:prstGeom>
            <a:noFill/>
          </p:spPr>
          <p:txBody>
            <a:bodyPr anchor="t"/>
            <a:lstStyle/>
            <a:p>
              <a:pPr marL="0" algn="l">
                <a:lnSpc>
                  <a:spcPts val="2800"/>
                </a:lnSpc>
              </a:pPr>
              <a:r>
                <a:rPr lang="zh-CN" altLang="en-US" sz="2400" b="1" i="1">
                  <a:solidFill>
                    <a:srgbClr val="FF0000">
                      <a:alpha val="100000"/>
                    </a:srgbClr>
                  </a:solidFill>
                  <a:latin typeface="Times New Roman" panose="02020603050405020304"/>
                  <a:ea typeface="Times New Roman" panose="02020603050405020304"/>
                </a:rPr>
                <a:t>G</a:t>
              </a:r>
            </a:p>
          </p:txBody>
        </p:sp>
      </p:grpSp>
      <p:sp>
        <p:nvSpPr>
          <p:cNvPr id="20" name="文本3"/>
          <p:cNvSpPr txBox="1"/>
          <p:nvPr/>
        </p:nvSpPr>
        <p:spPr>
          <a:xfrm>
            <a:off x="5864860" y="2764790"/>
            <a:ext cx="5286375" cy="2220595"/>
          </a:xfrm>
          <a:prstGeom prst="rect">
            <a:avLst/>
          </a:prstGeom>
          <a:noFill/>
        </p:spPr>
        <p:txBody>
          <a:bodyPr anchor="t"/>
          <a:lstStyle/>
          <a:p>
            <a:pPr marL="0" algn="l">
              <a:lnSpc>
                <a:spcPts val="5000"/>
              </a:lnSpc>
            </a:pPr>
            <a:r>
              <a:rPr lang="zh-CN" altLang="en-US" sz="2800" b="1" i="0">
                <a:solidFill>
                  <a:srgbClr val="000000">
                    <a:alpha val="100000"/>
                  </a:srgbClr>
                </a:solidFill>
                <a:latin typeface="宋体" panose="02010600030101010101" pitchFamily="2" charset="-122"/>
                <a:ea typeface="宋体" panose="02010600030101010101" pitchFamily="2" charset="-122"/>
              </a:rPr>
              <a:t>分析：</a:t>
            </a:r>
            <a:r>
              <a:rPr lang="zh-CN" altLang="en-US" sz="2800" b="0" i="0">
                <a:solidFill>
                  <a:srgbClr val="000000">
                    <a:alpha val="100000"/>
                  </a:srgbClr>
                </a:solidFill>
                <a:latin typeface="宋体" panose="02010600030101010101" pitchFamily="2" charset="-122"/>
                <a:ea typeface="宋体" panose="02010600030101010101" pitchFamily="2" charset="-122"/>
              </a:rPr>
              <a:t>由二力平衡的条件可知，浮力的方向与重力的方向相反，即浮力的方向</a:t>
            </a:r>
            <a:r>
              <a:rPr lang="zh-CN" altLang="en-US" sz="2800" b="0" i="0">
                <a:solidFill>
                  <a:srgbClr val="FF0000">
                    <a:alpha val="100000"/>
                  </a:srgbClr>
                </a:solidFill>
                <a:latin typeface="宋体" panose="02010600030101010101" pitchFamily="2" charset="-122"/>
                <a:ea typeface="宋体" panose="02010600030101010101" pitchFamily="2" charset="-122"/>
              </a:rPr>
              <a:t>竖直向上</a:t>
            </a:r>
            <a:r>
              <a:rPr lang="zh-CN" altLang="en-US" sz="2800" b="0" i="0">
                <a:solidFill>
                  <a:srgbClr val="000000">
                    <a:alpha val="100000"/>
                  </a:srgbClr>
                </a:solidFill>
                <a:latin typeface="宋体" panose="02010600030101010101" pitchFamily="2" charset="-122"/>
                <a:ea typeface="宋体" panose="02010600030101010101" pitchFamily="2" charset="-122"/>
              </a:rPr>
              <a:t>。</a:t>
            </a:r>
          </a:p>
        </p:txBody>
      </p:sp>
      <p:grpSp>
        <p:nvGrpSpPr>
          <p:cNvPr id="21" name="组合4"/>
          <p:cNvGrpSpPr/>
          <p:nvPr/>
        </p:nvGrpSpPr>
        <p:grpSpPr>
          <a:xfrm>
            <a:off x="3783263" y="5177142"/>
            <a:ext cx="4342133" cy="1047638"/>
            <a:chOff x="0" y="0"/>
            <a:chExt cx="4342133" cy="1047638"/>
          </a:xfrm>
        </p:grpSpPr>
        <p:sp>
          <p:nvSpPr>
            <p:cNvPr id="22" name="形状11"/>
            <p:cNvSpPr txBox="1"/>
            <p:nvPr/>
          </p:nvSpPr>
          <p:spPr>
            <a:xfrm>
              <a:off x="0" y="0"/>
              <a:ext cx="4342133" cy="499110"/>
            </a:xfrm>
            <a:prstGeom prst="rect">
              <a:avLst/>
            </a:prstGeom>
            <a:solidFill>
              <a:srgbClr val="477E86">
                <a:alpha val="100000"/>
              </a:srgbClr>
            </a:solidFill>
            <a:ln w="9525">
              <a:solidFill>
                <a:srgbClr val="FFFFFF">
                  <a:alpha val="0"/>
                </a:srgbClr>
              </a:solidFill>
            </a:ln>
          </p:spPr>
          <p:txBody>
            <a:bodyPr anchor="ctr"/>
            <a:lstStyle/>
            <a:p>
              <a:pPr marL="0" algn="ctr"/>
              <a:endParaRPr/>
            </a:p>
          </p:txBody>
        </p:sp>
        <p:sp>
          <p:nvSpPr>
            <p:cNvPr id="23" name="文本6"/>
            <p:cNvSpPr txBox="1"/>
            <p:nvPr/>
          </p:nvSpPr>
          <p:spPr>
            <a:xfrm>
              <a:off x="0" y="0"/>
              <a:ext cx="4342133" cy="1047638"/>
            </a:xfrm>
            <a:prstGeom prst="rect">
              <a:avLst/>
            </a:prstGeom>
            <a:noFill/>
          </p:spPr>
          <p:txBody>
            <a:bodyPr anchor="t"/>
            <a:lstStyle/>
            <a:p>
              <a:pPr marL="0" algn="ctr">
                <a:lnSpc>
                  <a:spcPts val="3300"/>
                </a:lnSpc>
              </a:pPr>
              <a:r>
                <a:rPr lang="zh-CN" altLang="en-US" sz="2800" b="1" i="0">
                  <a:solidFill>
                    <a:srgbClr val="FFFFFF">
                      <a:alpha val="100000"/>
                    </a:srgbClr>
                  </a:solidFill>
                  <a:latin typeface="黑体" panose="02010600030101010101" charset="-122"/>
                  <a:ea typeface="黑体" panose="02010600030101010101" charset="-122"/>
                </a:rPr>
                <a:t>浮力的方向：</a:t>
              </a:r>
              <a:r>
                <a:rPr lang="zh-CN" altLang="en-US" sz="2800" b="0" i="0">
                  <a:solidFill>
                    <a:srgbClr val="FFFFFF">
                      <a:alpha val="100000"/>
                    </a:srgbClr>
                  </a:solidFill>
                  <a:latin typeface="黑体" panose="02010600030101010101" charset="-122"/>
                  <a:ea typeface="黑体" panose="02010600030101010101" charset="-122"/>
                </a:rPr>
                <a:t>竖直向上</a:t>
              </a:r>
              <a:r>
                <a:rPr lang="zh-CN" altLang="en-US" sz="2800" b="1" i="0">
                  <a:solidFill>
                    <a:srgbClr val="FFFFFF">
                      <a:alpha val="100000"/>
                    </a:srgbClr>
                  </a:solidFill>
                  <a:latin typeface="黑体" panose="02010600030101010101" charset="-122"/>
                  <a:ea typeface="黑体" panose="02010600030101010101" charset="-122"/>
                </a:rPr>
                <a:t>。</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14" grpId="0" animBg="1"/>
      <p:bldP spid="17"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127000" y="0"/>
            <a:ext cx="12319635" cy="6854825"/>
          </a:xfrm>
          <a:prstGeom prst="rect">
            <a:avLst/>
          </a:prstGeom>
        </p:spPr>
      </p:pic>
      <p:sp>
        <p:nvSpPr>
          <p:cNvPr id="3" name="形状1"/>
          <p:cNvSpPr txBox="1"/>
          <p:nvPr/>
        </p:nvSpPr>
        <p:spPr>
          <a:xfrm>
            <a:off x="232410" y="18923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sp>
        <p:nvSpPr>
          <p:cNvPr id="4" name="文本1"/>
          <p:cNvSpPr txBox="1"/>
          <p:nvPr/>
        </p:nvSpPr>
        <p:spPr>
          <a:xfrm>
            <a:off x="3355340" y="1785620"/>
            <a:ext cx="5908675" cy="798195"/>
          </a:xfrm>
          <a:prstGeom prst="rect">
            <a:avLst/>
          </a:prstGeom>
          <a:noFill/>
        </p:spPr>
        <p:txBody>
          <a:bodyPr anchor="t"/>
          <a:lstStyle/>
          <a:p>
            <a:pPr marL="0" algn="l">
              <a:lnSpc>
                <a:spcPts val="4000"/>
              </a:lnSpc>
            </a:pPr>
            <a:r>
              <a:rPr lang="zh-CN" altLang="en-US" sz="2800" b="0" i="0">
                <a:solidFill>
                  <a:srgbClr val="000000">
                    <a:alpha val="100000"/>
                  </a:srgbClr>
                </a:solidFill>
                <a:latin typeface="宋体" panose="02010600030101010101" pitchFamily="2" charset="-122"/>
                <a:ea typeface="宋体" panose="02010600030101010101" pitchFamily="2" charset="-122"/>
              </a:rPr>
              <a:t>浸没在水中的物体也受到浮力吗？</a:t>
            </a:r>
          </a:p>
        </p:txBody>
      </p:sp>
      <p:pic>
        <p:nvPicPr>
          <p:cNvPr id="5" name="图片2"/>
          <p:cNvPicPr>
            <a:picLocks noChangeAspect="1"/>
          </p:cNvPicPr>
          <p:nvPr/>
        </p:nvPicPr>
        <p:blipFill>
          <a:blip r:embed="rId3"/>
          <a:srcRect l="30089" t="6989" r="8135" b="13611"/>
          <a:stretch>
            <a:fillRect/>
          </a:stretch>
        </p:blipFill>
        <p:spPr>
          <a:xfrm>
            <a:off x="1202690" y="2813050"/>
            <a:ext cx="3001645" cy="2404745"/>
          </a:xfrm>
          <a:prstGeom prst="rect">
            <a:avLst/>
          </a:prstGeom>
        </p:spPr>
      </p:pic>
      <p:pic>
        <p:nvPicPr>
          <p:cNvPr id="6" name="图片3"/>
          <p:cNvPicPr>
            <a:picLocks noChangeAspect="1"/>
          </p:cNvPicPr>
          <p:nvPr/>
        </p:nvPicPr>
        <p:blipFill>
          <a:blip r:embed="rId4"/>
          <a:srcRect l="22588" t="22241" r="17058"/>
          <a:stretch>
            <a:fillRect/>
          </a:stretch>
        </p:blipFill>
        <p:spPr>
          <a:xfrm>
            <a:off x="4505960" y="2804795"/>
            <a:ext cx="2796540" cy="2413000"/>
          </a:xfrm>
          <a:prstGeom prst="rect">
            <a:avLst/>
          </a:prstGeom>
        </p:spPr>
      </p:pic>
      <p:pic>
        <p:nvPicPr>
          <p:cNvPr id="7" name="图片4"/>
          <p:cNvPicPr>
            <a:picLocks noChangeAspect="1"/>
          </p:cNvPicPr>
          <p:nvPr/>
        </p:nvPicPr>
        <p:blipFill>
          <a:blip r:embed="rId5"/>
          <a:srcRect l="19470" t="3765"/>
          <a:stretch>
            <a:fillRect/>
          </a:stretch>
        </p:blipFill>
        <p:spPr>
          <a:xfrm>
            <a:off x="7604125" y="2804795"/>
            <a:ext cx="3587750" cy="2413000"/>
          </a:xfrm>
          <a:prstGeom prst="rect">
            <a:avLst/>
          </a:prstGeom>
        </p:spPr>
      </p:pic>
      <p:grpSp>
        <p:nvGrpSpPr>
          <p:cNvPr id="8" name="组合1"/>
          <p:cNvGrpSpPr/>
          <p:nvPr/>
        </p:nvGrpSpPr>
        <p:grpSpPr>
          <a:xfrm>
            <a:off x="1202690" y="1065241"/>
            <a:ext cx="1837690" cy="619068"/>
            <a:chOff x="0" y="0"/>
            <a:chExt cx="1837690" cy="619068"/>
          </a:xfrm>
        </p:grpSpPr>
        <p:pic>
          <p:nvPicPr>
            <p:cNvPr id="9" name="图片5"/>
            <p:cNvPicPr>
              <a:picLocks noChangeAspect="1"/>
            </p:cNvPicPr>
            <p:nvPr/>
          </p:nvPicPr>
          <p:blipFill>
            <a:blip r:embed="rId6"/>
            <a:stretch>
              <a:fillRect/>
            </a:stretch>
          </p:blipFill>
          <p:spPr>
            <a:xfrm>
              <a:off x="0" y="79029"/>
              <a:ext cx="536575" cy="537210"/>
            </a:xfrm>
            <a:prstGeom prst="rect">
              <a:avLst/>
            </a:prstGeom>
          </p:spPr>
        </p:pic>
        <p:sp>
          <p:nvSpPr>
            <p:cNvPr id="10" name="形状2"/>
            <p:cNvSpPr txBox="1"/>
            <p:nvPr/>
          </p:nvSpPr>
          <p:spPr>
            <a:xfrm>
              <a:off x="536575" y="101889"/>
              <a:ext cx="1301115" cy="514350"/>
            </a:xfrm>
            <a:prstGeom prst="parallelogram">
              <a:avLst>
                <a:gd name="adj" fmla="val 25000"/>
              </a:avLst>
            </a:prstGeom>
            <a:solidFill>
              <a:srgbClr val="FFBF53">
                <a:alpha val="100000"/>
              </a:srgbClr>
            </a:solidFill>
            <a:ln w="9525">
              <a:solidFill>
                <a:srgbClr val="FFFFFF">
                  <a:alpha val="0"/>
                </a:srgbClr>
              </a:solidFill>
            </a:ln>
          </p:spPr>
          <p:txBody>
            <a:bodyPr anchor="ctr"/>
            <a:lstStyle/>
            <a:p>
              <a:pPr marL="0" algn="ctr"/>
              <a:endParaRPr/>
            </a:p>
          </p:txBody>
        </p:sp>
        <p:sp>
          <p:nvSpPr>
            <p:cNvPr id="11" name="文本2"/>
            <p:cNvSpPr txBox="1"/>
            <p:nvPr/>
          </p:nvSpPr>
          <p:spPr>
            <a:xfrm>
              <a:off x="694759" y="0"/>
              <a:ext cx="977128" cy="619068"/>
            </a:xfrm>
            <a:prstGeom prst="rect">
              <a:avLst/>
            </a:prstGeom>
            <a:noFill/>
          </p:spPr>
          <p:txBody>
            <a:bodyPr anchor="ctr"/>
            <a:lstStyle/>
            <a:p>
              <a:pPr marL="0" algn="ctr">
                <a:lnSpc>
                  <a:spcPts val="3300"/>
                </a:lnSpc>
              </a:pPr>
              <a:r>
                <a:rPr lang="zh-CN" altLang="en-US" sz="2800" b="1" i="0">
                  <a:solidFill>
                    <a:srgbClr val="FFFFFF">
                      <a:alpha val="100000"/>
                    </a:srgbClr>
                  </a:solidFill>
                  <a:latin typeface="微软雅黑" panose="020B0503020204020204" charset="-122"/>
                  <a:ea typeface="微软雅黑" panose="020B0503020204020204" charset="-122"/>
                </a:rPr>
                <a:t>思考</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3601" y="283931"/>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 name="图片2"/>
          <p:cNvPicPr>
            <a:picLocks noChangeAspect="1"/>
          </p:cNvPicPr>
          <p:nvPr/>
        </p:nvPicPr>
        <p:blipFill>
          <a:blip r:embed="rId3"/>
          <a:srcRect l="12600" t="11700" r="11900" b="16400"/>
          <a:stretch>
            <a:fillRect/>
          </a:stretch>
        </p:blipFill>
        <p:spPr>
          <a:xfrm>
            <a:off x="265430" y="277495"/>
            <a:ext cx="847725" cy="807085"/>
          </a:xfrm>
          <a:prstGeom prst="rect">
            <a:avLst/>
          </a:prstGeom>
        </p:spPr>
      </p:pic>
      <p:grpSp>
        <p:nvGrpSpPr>
          <p:cNvPr id="5" name="组合1"/>
          <p:cNvGrpSpPr/>
          <p:nvPr/>
        </p:nvGrpSpPr>
        <p:grpSpPr>
          <a:xfrm>
            <a:off x="11300460" y="126757"/>
            <a:ext cx="711546" cy="932030"/>
            <a:chOff x="0" y="0"/>
            <a:chExt cx="711546" cy="932030"/>
          </a:xfrm>
        </p:grpSpPr>
        <p:sp>
          <p:nvSpPr>
            <p:cNvPr id="6" name="形状10"/>
            <p:cNvSpPr txBox="1"/>
            <p:nvPr/>
          </p:nvSpPr>
          <p:spPr>
            <a:xfrm>
              <a:off x="0" y="205983"/>
              <a:ext cx="572770" cy="527685"/>
            </a:xfrm>
            <a:prstGeom prst="ellipse">
              <a:avLst/>
            </a:prstGeom>
            <a:solidFill>
              <a:srgbClr val="3C8C6B">
                <a:alpha val="100000"/>
              </a:srgbClr>
            </a:solidFill>
            <a:ln w="9525">
              <a:solidFill>
                <a:srgbClr val="FFFFFF">
                  <a:alpha val="0"/>
                </a:srgbClr>
              </a:solidFill>
              <a:prstDash val="solid"/>
              <a:headEnd type="none" w="med" len="med"/>
              <a:tailEnd type="none" w="med" len="med"/>
            </a:ln>
            <a:effectLst>
              <a:outerShdw blurRad="50800" dist="38100" dir="8100000" rotWithShape="0">
                <a:srgbClr val="000000">
                  <a:alpha val="40000"/>
                </a:srgbClr>
              </a:outerShdw>
            </a:effectLst>
          </p:spPr>
          <p:txBody>
            <a:bodyPr anchor="ctr"/>
            <a:lstStyle/>
            <a:p>
              <a:pPr marL="0" algn="ctr"/>
              <a:endParaRPr/>
            </a:p>
          </p:txBody>
        </p:sp>
        <p:sp>
          <p:nvSpPr>
            <p:cNvPr id="7" name="文本14"/>
            <p:cNvSpPr txBox="1"/>
            <p:nvPr/>
          </p:nvSpPr>
          <p:spPr>
            <a:xfrm>
              <a:off x="76260" y="0"/>
              <a:ext cx="635286" cy="932030"/>
            </a:xfrm>
            <a:prstGeom prst="rect">
              <a:avLst/>
            </a:prstGeom>
            <a:noFill/>
          </p:spPr>
          <p:txBody>
            <a:bodyPr anchor="ctr"/>
            <a:lstStyle/>
            <a:p>
              <a:pPr marL="0" algn="ctr">
                <a:lnSpc>
                  <a:spcPts val="4300"/>
                </a:lnSpc>
              </a:pPr>
              <a:r>
                <a:rPr lang="zh-CN" altLang="en-US" sz="3600" b="1" i="0">
                  <a:solidFill>
                    <a:srgbClr val="E0C26C">
                      <a:alpha val="100000"/>
                    </a:srgbClr>
                  </a:solidFill>
                  <a:latin typeface="Arial" panose="020B0604020202020204"/>
                  <a:ea typeface="Arial" panose="020B0604020202020204"/>
                </a:rPr>
                <a:t>1</a:t>
              </a:r>
            </a:p>
          </p:txBody>
        </p:sp>
      </p:grpSp>
      <p:pic>
        <p:nvPicPr>
          <p:cNvPr id="8" name="图片3"/>
          <p:cNvPicPr>
            <a:picLocks noChangeAspect="1"/>
          </p:cNvPicPr>
          <p:nvPr/>
        </p:nvPicPr>
        <p:blipFill>
          <a:blip r:embed="rId4"/>
          <a:srcRect r="51818" b="9139"/>
          <a:stretch>
            <a:fillRect/>
          </a:stretch>
        </p:blipFill>
        <p:spPr>
          <a:xfrm>
            <a:off x="1036003" y="1617980"/>
            <a:ext cx="1119187" cy="3236913"/>
          </a:xfrm>
          <a:prstGeom prst="rect">
            <a:avLst/>
          </a:prstGeom>
        </p:spPr>
      </p:pic>
      <p:pic>
        <p:nvPicPr>
          <p:cNvPr id="9" name="图片4"/>
          <p:cNvPicPr>
            <a:picLocks noChangeAspect="1"/>
          </p:cNvPicPr>
          <p:nvPr/>
        </p:nvPicPr>
        <p:blipFill>
          <a:blip r:embed="rId4"/>
          <a:srcRect l="37454" b="6468"/>
          <a:stretch>
            <a:fillRect/>
          </a:stretch>
        </p:blipFill>
        <p:spPr>
          <a:xfrm>
            <a:off x="2298065" y="1674813"/>
            <a:ext cx="1392238" cy="3192462"/>
          </a:xfrm>
          <a:prstGeom prst="rect">
            <a:avLst/>
          </a:prstGeom>
        </p:spPr>
      </p:pic>
      <p:sp>
        <p:nvSpPr>
          <p:cNvPr id="10" name="形状2"/>
          <p:cNvSpPr txBox="1"/>
          <p:nvPr/>
        </p:nvSpPr>
        <p:spPr>
          <a:xfrm flipH="1">
            <a:off x="1793875" y="3043555"/>
            <a:ext cx="750888" cy="360363"/>
          </a:xfrm>
          <a:prstGeom prst="leftArrow">
            <a:avLst>
              <a:gd name="adj1" fmla="val 50000"/>
              <a:gd name="adj2" fmla="val 50000"/>
            </a:avLst>
          </a:prstGeom>
          <a:solidFill>
            <a:srgbClr val="C00000">
              <a:alpha val="100000"/>
            </a:srgbClr>
          </a:solidFill>
          <a:ln w="9525">
            <a:solidFill>
              <a:srgbClr val="FFFFFF">
                <a:alpha val="0"/>
              </a:srgbClr>
            </a:solidFill>
          </a:ln>
          <a:effectLst>
            <a:outerShdw blurRad="50800" dist="38100" dir="13500000" rotWithShape="0">
              <a:srgbClr val="000000">
                <a:alpha val="40000"/>
              </a:srgbClr>
            </a:outerShdw>
          </a:effectLst>
        </p:spPr>
        <p:txBody>
          <a:bodyPr anchor="ctr"/>
          <a:lstStyle/>
          <a:p>
            <a:pPr marL="0" algn="ctr"/>
            <a:endParaRPr/>
          </a:p>
        </p:txBody>
      </p:sp>
      <p:sp>
        <p:nvSpPr>
          <p:cNvPr id="11" name="文本1"/>
          <p:cNvSpPr txBox="1"/>
          <p:nvPr/>
        </p:nvSpPr>
        <p:spPr>
          <a:xfrm>
            <a:off x="1574165" y="3258820"/>
            <a:ext cx="777240" cy="666115"/>
          </a:xfrm>
          <a:prstGeom prst="rect">
            <a:avLst/>
          </a:prstGeom>
          <a:noFill/>
        </p:spPr>
        <p:txBody>
          <a:bodyPr anchor="t"/>
          <a:lstStyle/>
          <a:p>
            <a:pPr marL="0" algn="l">
              <a:lnSpc>
                <a:spcPts val="3000"/>
              </a:lnSpc>
            </a:pPr>
            <a:r>
              <a:rPr lang="zh-CN" altLang="en-US" sz="2000" b="1" i="1">
                <a:solidFill>
                  <a:srgbClr val="FF0000">
                    <a:alpha val="100000"/>
                  </a:srgbClr>
                </a:solidFill>
                <a:latin typeface="Times New Roman" panose="02020603050405020304"/>
                <a:ea typeface="Times New Roman" panose="02020603050405020304"/>
              </a:rPr>
              <a:t>G</a:t>
            </a:r>
          </a:p>
        </p:txBody>
      </p:sp>
      <p:sp>
        <p:nvSpPr>
          <p:cNvPr id="12" name="文本2"/>
          <p:cNvSpPr txBox="1"/>
          <p:nvPr/>
        </p:nvSpPr>
        <p:spPr>
          <a:xfrm>
            <a:off x="3225800" y="3215640"/>
            <a:ext cx="839470" cy="666115"/>
          </a:xfrm>
          <a:prstGeom prst="rect">
            <a:avLst/>
          </a:prstGeom>
          <a:noFill/>
        </p:spPr>
        <p:txBody>
          <a:bodyPr anchor="t"/>
          <a:lstStyle/>
          <a:p>
            <a:pPr marL="0" algn="l">
              <a:lnSpc>
                <a:spcPts val="4000"/>
              </a:lnSpc>
            </a:pPr>
            <a:r>
              <a:rPr lang="zh-CN" altLang="en-US" sz="2000" b="1" i="1">
                <a:solidFill>
                  <a:srgbClr val="FF0000">
                    <a:alpha val="100000"/>
                  </a:srgbClr>
                </a:solidFill>
                <a:latin typeface="Times New Roman" panose="02020603050405020304"/>
                <a:ea typeface="Times New Roman" panose="02020603050405020304"/>
              </a:rPr>
              <a:t>F</a:t>
            </a:r>
            <a:r>
              <a:rPr lang="zh-CN" altLang="en-US" sz="2660" b="1" i="0" baseline="-25000">
                <a:solidFill>
                  <a:srgbClr val="FF0000">
                    <a:alpha val="100000"/>
                  </a:srgbClr>
                </a:solidFill>
                <a:latin typeface="微软雅黑" panose="020B0503020204020204" charset="-122"/>
                <a:ea typeface="微软雅黑" panose="020B0503020204020204" charset="-122"/>
              </a:rPr>
              <a:t>示</a:t>
            </a:r>
          </a:p>
        </p:txBody>
      </p:sp>
      <p:sp>
        <p:nvSpPr>
          <p:cNvPr id="13" name="形状3"/>
          <p:cNvSpPr txBox="1"/>
          <p:nvPr/>
        </p:nvSpPr>
        <p:spPr>
          <a:xfrm flipH="1">
            <a:off x="7668260" y="2547620"/>
            <a:ext cx="803275" cy="360363"/>
          </a:xfrm>
          <a:prstGeom prst="leftArrow">
            <a:avLst>
              <a:gd name="adj1" fmla="val 50000"/>
              <a:gd name="adj2" fmla="val 50000"/>
            </a:avLst>
          </a:prstGeom>
          <a:solidFill>
            <a:srgbClr val="0070C0">
              <a:alpha val="100000"/>
            </a:srgbClr>
          </a:solidFill>
          <a:ln w="9525">
            <a:solidFill>
              <a:srgbClr val="FFFFFF">
                <a:alpha val="0"/>
              </a:srgbClr>
            </a:solidFill>
          </a:ln>
          <a:effectLst>
            <a:outerShdw blurRad="50800" dist="38100" dir="13500000" rotWithShape="0">
              <a:srgbClr val="000000">
                <a:alpha val="40000"/>
              </a:srgbClr>
            </a:outerShdw>
          </a:effectLst>
        </p:spPr>
        <p:txBody>
          <a:bodyPr anchor="ctr"/>
          <a:lstStyle/>
          <a:p>
            <a:pPr marL="0" algn="ctr"/>
            <a:endParaRPr/>
          </a:p>
        </p:txBody>
      </p:sp>
      <p:sp>
        <p:nvSpPr>
          <p:cNvPr id="14" name="文本3"/>
          <p:cNvSpPr txBox="1"/>
          <p:nvPr/>
        </p:nvSpPr>
        <p:spPr>
          <a:xfrm>
            <a:off x="8565515" y="1439863"/>
            <a:ext cx="698500" cy="3767455"/>
          </a:xfrm>
          <a:prstGeom prst="rect">
            <a:avLst/>
          </a:prstGeom>
          <a:noFill/>
        </p:spPr>
        <p:txBody>
          <a:bodyPr anchor="t"/>
          <a:lstStyle/>
          <a:p>
            <a:pPr marL="0" algn="l">
              <a:lnSpc>
                <a:spcPts val="3000"/>
              </a:lnSpc>
            </a:pPr>
            <a:r>
              <a:rPr lang="zh-CN" altLang="en-US" sz="2800" b="0" i="0">
                <a:solidFill>
                  <a:srgbClr val="FF0000">
                    <a:alpha val="100000"/>
                  </a:srgbClr>
                </a:solidFill>
                <a:latin typeface="黑体" panose="02010600030101010101" charset="-122"/>
                <a:ea typeface="黑体" panose="02010600030101010101" charset="-122"/>
              </a:rPr>
              <a:t>金属块受浮力的作用</a:t>
            </a:r>
          </a:p>
        </p:txBody>
      </p:sp>
      <p:sp>
        <p:nvSpPr>
          <p:cNvPr id="17" name="形状6"/>
          <p:cNvSpPr txBox="1"/>
          <p:nvPr/>
        </p:nvSpPr>
        <p:spPr>
          <a:xfrm rot="10800000">
            <a:off x="9643110" y="1936750"/>
            <a:ext cx="28575" cy="555625"/>
          </a:xfrm>
          <a:prstGeom prst="straightConnector1">
            <a:avLst/>
          </a:prstGeom>
          <a:solidFill>
            <a:srgbClr val="FFFFFF">
              <a:alpha val="0"/>
            </a:srgbClr>
          </a:solidFill>
          <a:ln w="28575">
            <a:solidFill>
              <a:srgbClr val="FF0000">
                <a:alpha val="100000"/>
              </a:srgbClr>
            </a:solidFill>
            <a:prstDash val="solid"/>
            <a:tailEnd type="arrow" w="med" len="med"/>
          </a:ln>
        </p:spPr>
        <p:txBody>
          <a:bodyPr anchor="ctr"/>
          <a:lstStyle/>
          <a:p>
            <a:pPr marL="0" algn="ctr"/>
            <a:endParaRPr/>
          </a:p>
        </p:txBody>
      </p:sp>
      <p:sp>
        <p:nvSpPr>
          <p:cNvPr id="18" name="文本4"/>
          <p:cNvSpPr txBox="1"/>
          <p:nvPr/>
        </p:nvSpPr>
        <p:spPr>
          <a:xfrm>
            <a:off x="9774238" y="4201160"/>
            <a:ext cx="941387" cy="712470"/>
          </a:xfrm>
          <a:prstGeom prst="rect">
            <a:avLst/>
          </a:prstGeom>
          <a:noFill/>
        </p:spPr>
        <p:txBody>
          <a:bodyPr anchor="t"/>
          <a:lstStyle/>
          <a:p>
            <a:pPr marL="0" algn="l">
              <a:lnSpc>
                <a:spcPts val="3300"/>
              </a:lnSpc>
            </a:pPr>
            <a:r>
              <a:rPr lang="zh-CN" altLang="en-US" sz="2800" b="1" i="1">
                <a:solidFill>
                  <a:srgbClr val="0000FF">
                    <a:alpha val="100000"/>
                  </a:srgbClr>
                </a:solidFill>
                <a:latin typeface="Times New Roman" panose="02020603050405020304"/>
                <a:ea typeface="Times New Roman" panose="02020603050405020304"/>
              </a:rPr>
              <a:t>G</a:t>
            </a:r>
          </a:p>
        </p:txBody>
      </p:sp>
      <p:sp>
        <p:nvSpPr>
          <p:cNvPr id="19" name="文本5"/>
          <p:cNvSpPr txBox="1"/>
          <p:nvPr/>
        </p:nvSpPr>
        <p:spPr>
          <a:xfrm>
            <a:off x="9775825" y="1598295"/>
            <a:ext cx="842010"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微软雅黑" panose="020B0503020204020204" charset="-122"/>
                <a:ea typeface="微软雅黑" panose="020B0503020204020204" charset="-122"/>
              </a:rPr>
              <a:t>浮</a:t>
            </a:r>
          </a:p>
        </p:txBody>
      </p:sp>
      <p:sp>
        <p:nvSpPr>
          <p:cNvPr id="20" name="文本6"/>
          <p:cNvSpPr txBox="1"/>
          <p:nvPr/>
        </p:nvSpPr>
        <p:spPr>
          <a:xfrm>
            <a:off x="9809163" y="2166620"/>
            <a:ext cx="842010"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微软雅黑" panose="020B0503020204020204" charset="-122"/>
                <a:ea typeface="微软雅黑" panose="020B0503020204020204" charset="-122"/>
              </a:rPr>
              <a:t>示</a:t>
            </a:r>
          </a:p>
        </p:txBody>
      </p:sp>
      <p:sp>
        <p:nvSpPr>
          <p:cNvPr id="21" name="文本7"/>
          <p:cNvSpPr txBox="1"/>
          <p:nvPr/>
        </p:nvSpPr>
        <p:spPr>
          <a:xfrm>
            <a:off x="7946390" y="5227955"/>
            <a:ext cx="2030730"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微软雅黑" panose="020B0503020204020204" charset="-122"/>
                <a:ea typeface="微软雅黑" panose="020B0503020204020204" charset="-122"/>
              </a:rPr>
              <a:t>浮</a:t>
            </a:r>
            <a:r>
              <a:rPr lang="zh-CN" altLang="en-US" sz="2800" b="1" i="0">
                <a:solidFill>
                  <a:srgbClr val="FF0000">
                    <a:alpha val="100000"/>
                  </a:srgbClr>
                </a:solidFill>
                <a:latin typeface="Times New Roman" panose="02020603050405020304"/>
                <a:ea typeface="Times New Roman" panose="02020603050405020304"/>
              </a:rPr>
              <a:t>=</a:t>
            </a:r>
            <a:r>
              <a:rPr lang="zh-CN" altLang="en-US" sz="2800" b="1" i="1">
                <a:solidFill>
                  <a:srgbClr val="FF0000">
                    <a:alpha val="100000"/>
                  </a:srgbClr>
                </a:solidFill>
                <a:latin typeface="Times New Roman" panose="02020603050405020304"/>
                <a:ea typeface="Times New Roman" panose="02020603050405020304"/>
              </a:rPr>
              <a:t>G </a:t>
            </a:r>
            <a:r>
              <a:rPr lang="zh-CN" altLang="en-US" sz="2800" b="1" i="0">
                <a:solidFill>
                  <a:srgbClr val="FF0000">
                    <a:alpha val="100000"/>
                  </a:srgbClr>
                </a:solidFill>
                <a:latin typeface="Times New Roman" panose="02020603050405020304"/>
                <a:ea typeface="Times New Roman" panose="02020603050405020304"/>
              </a:rPr>
              <a:t>-</a:t>
            </a:r>
            <a:r>
              <a:rPr lang="zh-CN" altLang="en-US" sz="2800" b="1" i="1">
                <a:solidFill>
                  <a:srgbClr val="FF0000">
                    <a:alpha val="100000"/>
                  </a:srgbClr>
                </a:solidFill>
                <a:latin typeface="Times New Roman" panose="02020603050405020304"/>
                <a:ea typeface="Times New Roman" panose="02020603050405020304"/>
              </a:rPr>
              <a:t>F</a:t>
            </a:r>
            <a:r>
              <a:rPr lang="zh-CN" altLang="en-US" sz="3725" b="1" i="0" baseline="-25000">
                <a:solidFill>
                  <a:srgbClr val="FF0000">
                    <a:alpha val="100000"/>
                  </a:srgbClr>
                </a:solidFill>
                <a:latin typeface="微软雅黑" panose="020B0503020204020204" charset="-122"/>
                <a:ea typeface="微软雅黑" panose="020B0503020204020204" charset="-122"/>
              </a:rPr>
              <a:t>示</a:t>
            </a:r>
          </a:p>
        </p:txBody>
      </p:sp>
      <p:sp>
        <p:nvSpPr>
          <p:cNvPr id="22" name="文本8"/>
          <p:cNvSpPr txBox="1"/>
          <p:nvPr/>
        </p:nvSpPr>
        <p:spPr>
          <a:xfrm>
            <a:off x="1650365" y="5227955"/>
            <a:ext cx="654304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弹簧测力计测出浮力大小（</a:t>
            </a:r>
            <a:r>
              <a:rPr lang="zh-CN" altLang="en-US" sz="2800" b="0" i="0">
                <a:solidFill>
                  <a:srgbClr val="FF0000">
                    <a:alpha val="100000"/>
                  </a:srgbClr>
                </a:solidFill>
                <a:latin typeface="黑体" panose="02010600030101010101" charset="-122"/>
                <a:ea typeface="黑体" panose="02010600030101010101" charset="-122"/>
              </a:rPr>
              <a:t>二力平衡</a:t>
            </a:r>
            <a:r>
              <a:rPr lang="zh-CN" altLang="en-US" sz="2800" b="0" i="0">
                <a:solidFill>
                  <a:srgbClr val="000000">
                    <a:alpha val="100000"/>
                  </a:srgbClr>
                </a:solidFill>
                <a:latin typeface="宋体" panose="02010600030101010101" pitchFamily="2" charset="-122"/>
                <a:ea typeface="宋体" panose="02010600030101010101" pitchFamily="2" charset="-122"/>
              </a:rPr>
              <a:t>）</a:t>
            </a:r>
            <a:r>
              <a:rPr lang="zh-CN" altLang="en-US" sz="2800" b="0" i="0">
                <a:solidFill>
                  <a:srgbClr val="000000">
                    <a:alpha val="100000"/>
                  </a:srgbClr>
                </a:solidFill>
                <a:latin typeface="Times New Roman" panose="02020603050405020304"/>
                <a:ea typeface="Times New Roman" panose="02020603050405020304"/>
              </a:rPr>
              <a:t>:</a:t>
            </a:r>
          </a:p>
        </p:txBody>
      </p:sp>
      <p:sp>
        <p:nvSpPr>
          <p:cNvPr id="23" name="形状7"/>
          <p:cNvSpPr txBox="1"/>
          <p:nvPr/>
        </p:nvSpPr>
        <p:spPr>
          <a:xfrm>
            <a:off x="4226560" y="1591945"/>
            <a:ext cx="3034665" cy="3180715"/>
          </a:xfrm>
          <a:prstGeom prst="roundRect">
            <a:avLst>
              <a:gd name="adj" fmla="val 16667"/>
            </a:avLst>
          </a:prstGeom>
          <a:solidFill>
            <a:srgbClr val="FFFFFF">
              <a:alpha val="100000"/>
            </a:srgbClr>
          </a:solidFill>
          <a:ln w="12700">
            <a:solidFill>
              <a:srgbClr val="70AD47">
                <a:alpha val="100000"/>
              </a:srgbClr>
            </a:solidFill>
            <a:prstDash val="sysDash"/>
            <a:headEnd type="none" w="med" len="med"/>
            <a:tailEnd type="none" w="med" len="med"/>
          </a:ln>
        </p:spPr>
        <p:txBody>
          <a:bodyPr anchor="ctr"/>
          <a:lstStyle/>
          <a:p>
            <a:pPr marL="0" algn="ctr"/>
            <a:endParaRPr/>
          </a:p>
        </p:txBody>
      </p:sp>
      <p:sp>
        <p:nvSpPr>
          <p:cNvPr id="24" name="文本9"/>
          <p:cNvSpPr txBox="1"/>
          <p:nvPr/>
        </p:nvSpPr>
        <p:spPr>
          <a:xfrm>
            <a:off x="4223385" y="1640205"/>
            <a:ext cx="3225165" cy="1424619"/>
          </a:xfrm>
          <a:prstGeom prst="rect">
            <a:avLst/>
          </a:prstGeom>
          <a:noFill/>
        </p:spPr>
        <p:txBody>
          <a:bodyPr anchor="t"/>
          <a:lstStyle/>
          <a:p>
            <a:pPr marL="0" algn="l">
              <a:lnSpc>
                <a:spcPts val="4300"/>
              </a:lnSpc>
            </a:pPr>
            <a:r>
              <a:rPr lang="zh-CN" altLang="en-US" sz="2400" b="0" i="0">
                <a:solidFill>
                  <a:srgbClr val="000000">
                    <a:alpha val="100000"/>
                  </a:srgbClr>
                </a:solidFill>
                <a:latin typeface="Times New Roman" panose="02020603050405020304"/>
                <a:ea typeface="Times New Roman" panose="02020603050405020304"/>
              </a:rPr>
              <a:t>1.</a:t>
            </a:r>
            <a:r>
              <a:rPr lang="zh-CN" altLang="en-US" sz="2400" b="0" i="0">
                <a:solidFill>
                  <a:srgbClr val="000000">
                    <a:alpha val="100000"/>
                  </a:srgbClr>
                </a:solidFill>
                <a:latin typeface="微软雅黑" panose="020B0503020204020204" charset="-122"/>
                <a:ea typeface="微软雅黑" panose="020B0503020204020204" charset="-122"/>
              </a:rPr>
              <a:t>用弹簧测力计测出金属块的重力记为</a:t>
            </a:r>
            <a:r>
              <a:rPr lang="zh-CN" altLang="en-US" sz="2400" b="0" i="1">
                <a:solidFill>
                  <a:srgbClr val="000000">
                    <a:alpha val="100000"/>
                  </a:srgbClr>
                </a:solidFill>
                <a:latin typeface="Times New Roman" panose="02020603050405020304"/>
                <a:ea typeface="Times New Roman" panose="02020603050405020304"/>
              </a:rPr>
              <a:t>G</a:t>
            </a:r>
          </a:p>
        </p:txBody>
      </p:sp>
      <p:sp>
        <p:nvSpPr>
          <p:cNvPr id="25" name="文本10"/>
          <p:cNvSpPr txBox="1"/>
          <p:nvPr/>
        </p:nvSpPr>
        <p:spPr>
          <a:xfrm>
            <a:off x="4262755" y="2897505"/>
            <a:ext cx="3185795" cy="1943735"/>
          </a:xfrm>
          <a:prstGeom prst="rect">
            <a:avLst/>
          </a:prstGeom>
          <a:noFill/>
        </p:spPr>
        <p:txBody>
          <a:bodyPr anchor="t"/>
          <a:lstStyle/>
          <a:p>
            <a:pPr marL="0" algn="l">
              <a:lnSpc>
                <a:spcPts val="3700"/>
              </a:lnSpc>
            </a:pPr>
            <a:r>
              <a:rPr lang="zh-CN" altLang="en-US" sz="2400" b="0" i="0">
                <a:solidFill>
                  <a:srgbClr val="000000">
                    <a:alpha val="100000"/>
                  </a:srgbClr>
                </a:solidFill>
                <a:latin typeface="Times New Roman" panose="02020603050405020304"/>
                <a:ea typeface="Times New Roman" panose="02020603050405020304"/>
              </a:rPr>
              <a:t>2.</a:t>
            </a:r>
            <a:r>
              <a:rPr lang="zh-CN" altLang="en-US" sz="2400" b="0" i="0">
                <a:solidFill>
                  <a:srgbClr val="000000">
                    <a:alpha val="100000"/>
                  </a:srgbClr>
                </a:solidFill>
                <a:latin typeface="微软雅黑" panose="020B0503020204020204" charset="-122"/>
                <a:ea typeface="微软雅黑" panose="020B0503020204020204" charset="-122"/>
              </a:rPr>
              <a:t>把金属块浸没在水中，读出弹簧测力计的示数记为</a:t>
            </a:r>
            <a:r>
              <a:rPr lang="zh-CN" altLang="en-US" sz="2400" b="0" i="1">
                <a:solidFill>
                  <a:srgbClr val="000000">
                    <a:alpha val="100000"/>
                  </a:srgbClr>
                </a:solidFill>
                <a:latin typeface="Times New Roman" panose="02020603050405020304"/>
                <a:ea typeface="Times New Roman" panose="02020603050405020304"/>
              </a:rPr>
              <a:t>F</a:t>
            </a:r>
            <a:r>
              <a:rPr lang="zh-CN" altLang="en-US" sz="3190" b="0" i="0" baseline="-25000">
                <a:solidFill>
                  <a:srgbClr val="000000">
                    <a:alpha val="100000"/>
                  </a:srgbClr>
                </a:solidFill>
                <a:latin typeface="微软雅黑" panose="020B0503020204020204" charset="-122"/>
                <a:ea typeface="微软雅黑" panose="020B0503020204020204" charset="-122"/>
              </a:rPr>
              <a:t>示</a:t>
            </a:r>
          </a:p>
        </p:txBody>
      </p:sp>
      <p:sp>
        <p:nvSpPr>
          <p:cNvPr id="26" name="形状8"/>
          <p:cNvSpPr txBox="1"/>
          <p:nvPr/>
        </p:nvSpPr>
        <p:spPr>
          <a:xfrm>
            <a:off x="6036945" y="4340225"/>
            <a:ext cx="1527810" cy="570865"/>
          </a:xfrm>
          <a:prstGeom prst="wedgeRectCallout">
            <a:avLst>
              <a:gd name="adj1" fmla="val -20833"/>
              <a:gd name="adj2" fmla="val 62500"/>
            </a:avLst>
          </a:prstGeom>
          <a:solidFill>
            <a:srgbClr val="ED7D31">
              <a:alpha val="100000"/>
            </a:srgbClr>
          </a:solidFill>
          <a:ln w="9525">
            <a:solidFill>
              <a:srgbClr val="FFFFFF">
                <a:alpha val="0"/>
              </a:srgbClr>
            </a:solidFill>
          </a:ln>
        </p:spPr>
        <p:txBody>
          <a:bodyPr anchor="ctr"/>
          <a:lstStyle/>
          <a:p>
            <a:pPr marL="0" algn="ctr"/>
            <a:endParaRPr/>
          </a:p>
        </p:txBody>
      </p:sp>
      <p:sp>
        <p:nvSpPr>
          <p:cNvPr id="27" name="形状9"/>
          <p:cNvSpPr txBox="1"/>
          <p:nvPr/>
        </p:nvSpPr>
        <p:spPr>
          <a:xfrm>
            <a:off x="1654175" y="5205730"/>
            <a:ext cx="8195310" cy="647700"/>
          </a:xfrm>
          <a:prstGeom prst="rect">
            <a:avLst/>
          </a:prstGeom>
          <a:solidFill>
            <a:srgbClr val="FFFFFF">
              <a:alpha val="0"/>
            </a:srgbClr>
          </a:solidFill>
          <a:ln w="28575">
            <a:solidFill>
              <a:srgbClr val="70AD47">
                <a:alpha val="100000"/>
              </a:srgbClr>
            </a:solidFill>
            <a:prstDash val="solid"/>
          </a:ln>
        </p:spPr>
        <p:txBody>
          <a:bodyPr anchor="ctr"/>
          <a:lstStyle/>
          <a:p>
            <a:pPr marL="0" algn="ctr"/>
            <a:endParaRPr/>
          </a:p>
        </p:txBody>
      </p:sp>
      <p:sp>
        <p:nvSpPr>
          <p:cNvPr id="28" name="文本11"/>
          <p:cNvSpPr txBox="1"/>
          <p:nvPr/>
        </p:nvSpPr>
        <p:spPr>
          <a:xfrm>
            <a:off x="6086475" y="4324985"/>
            <a:ext cx="1669415" cy="650875"/>
          </a:xfrm>
          <a:prstGeom prst="rect">
            <a:avLst/>
          </a:prstGeom>
          <a:noFill/>
        </p:spPr>
        <p:txBody>
          <a:bodyPr anchor="t"/>
          <a:lstStyle/>
          <a:p>
            <a:pPr marL="0" algn="l">
              <a:lnSpc>
                <a:spcPts val="2800"/>
              </a:lnSpc>
            </a:pPr>
            <a:r>
              <a:rPr lang="zh-CN" altLang="en-US" sz="2400" b="1" i="0">
                <a:solidFill>
                  <a:srgbClr val="FFFFFF">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rPr>
              <a:t>示数变小</a:t>
            </a:r>
          </a:p>
        </p:txBody>
      </p:sp>
      <p:sp>
        <p:nvSpPr>
          <p:cNvPr id="29" name="文本12"/>
          <p:cNvSpPr txBox="1"/>
          <p:nvPr/>
        </p:nvSpPr>
        <p:spPr>
          <a:xfrm>
            <a:off x="2150745" y="6098540"/>
            <a:ext cx="7691755" cy="712470"/>
          </a:xfrm>
          <a:prstGeom prst="rect">
            <a:avLst/>
          </a:prstGeom>
          <a:noFill/>
        </p:spPr>
        <p:txBody>
          <a:bodyPr anchor="t"/>
          <a:lstStyle/>
          <a:p>
            <a:pPr marL="0" algn="l">
              <a:lnSpc>
                <a:spcPts val="3300"/>
              </a:lnSpc>
            </a:pPr>
            <a:r>
              <a:rPr lang="zh-CN" altLang="en-US" sz="2800" b="0" i="0">
                <a:solidFill>
                  <a:srgbClr val="FF0000">
                    <a:alpha val="100000"/>
                  </a:srgbClr>
                </a:solidFill>
                <a:latin typeface="黑体" panose="02010600030101010101" charset="-122"/>
                <a:ea typeface="黑体" panose="02010600030101010101" charset="-122"/>
              </a:rPr>
              <a:t>说明浸没在水中的金属块受到了水的浮力作用。</a:t>
            </a:r>
          </a:p>
        </p:txBody>
      </p:sp>
      <p:sp>
        <p:nvSpPr>
          <p:cNvPr id="30" name="文本13"/>
          <p:cNvSpPr txBox="1"/>
          <p:nvPr/>
        </p:nvSpPr>
        <p:spPr>
          <a:xfrm>
            <a:off x="3429838" y="576139"/>
            <a:ext cx="7870822" cy="619069"/>
          </a:xfrm>
          <a:prstGeom prst="rect">
            <a:avLst/>
          </a:prstGeom>
          <a:noFill/>
        </p:spPr>
        <p:txBody>
          <a:bodyPr anchor="t"/>
          <a:lstStyle/>
          <a:p>
            <a:pPr marL="0" algn="l">
              <a:lnSpc>
                <a:spcPts val="3300"/>
              </a:lnSpc>
            </a:pPr>
            <a:r>
              <a:rPr lang="zh-CN" altLang="en-US" sz="2800" b="1" i="0">
                <a:solidFill>
                  <a:srgbClr val="005790">
                    <a:alpha val="100000"/>
                  </a:srgbClr>
                </a:solidFill>
                <a:latin typeface="宋体" panose="02010600030101010101" pitchFamily="2" charset="-122"/>
                <a:ea typeface="宋体" panose="02010600030101010101" pitchFamily="2" charset="-122"/>
              </a:rPr>
              <a:t>比较金属块在空气和水中称量时弹簧测力计示数</a:t>
            </a:r>
          </a:p>
        </p:txBody>
      </p:sp>
      <p:grpSp>
        <p:nvGrpSpPr>
          <p:cNvPr id="31" name="组合2"/>
          <p:cNvGrpSpPr/>
          <p:nvPr/>
        </p:nvGrpSpPr>
        <p:grpSpPr>
          <a:xfrm>
            <a:off x="1650568" y="651624"/>
            <a:ext cx="1941833" cy="735245"/>
            <a:chOff x="0" y="0"/>
            <a:chExt cx="1941833" cy="735245"/>
          </a:xfrm>
        </p:grpSpPr>
        <p:pic>
          <p:nvPicPr>
            <p:cNvPr id="32" name="图片5"/>
            <p:cNvPicPr>
              <a:picLocks noChangeAspect="1"/>
            </p:cNvPicPr>
            <p:nvPr/>
          </p:nvPicPr>
          <p:blipFill>
            <a:blip r:embed="rId5"/>
            <a:srcRect l="14516" b="4761"/>
            <a:stretch>
              <a:fillRect/>
            </a:stretch>
          </p:blipFill>
          <p:spPr>
            <a:xfrm>
              <a:off x="0" y="0"/>
              <a:ext cx="598351" cy="573404"/>
            </a:xfrm>
            <a:prstGeom prst="rect">
              <a:avLst/>
            </a:prstGeom>
            <a:ln w="9525">
              <a:solidFill>
                <a:srgbClr val="FFFFFF">
                  <a:alpha val="0"/>
                </a:srgbClr>
              </a:solidFill>
              <a:prstDash val="solid"/>
            </a:ln>
          </p:spPr>
        </p:pic>
        <p:sp>
          <p:nvSpPr>
            <p:cNvPr id="33" name="文本15"/>
            <p:cNvSpPr txBox="1"/>
            <p:nvPr/>
          </p:nvSpPr>
          <p:spPr>
            <a:xfrm>
              <a:off x="503993" y="1905"/>
              <a:ext cx="1437840" cy="733340"/>
            </a:xfrm>
            <a:prstGeom prst="rect">
              <a:avLst/>
            </a:prstGeom>
            <a:noFill/>
          </p:spPr>
          <p:txBody>
            <a:bodyPr anchor="t"/>
            <a:lstStyle/>
            <a:p>
              <a:pPr marL="0" algn="l">
                <a:lnSpc>
                  <a:spcPts val="4200"/>
                </a:lnSpc>
              </a:pPr>
              <a:r>
                <a:rPr lang="zh-CN" altLang="en-US" sz="2800" b="1" i="0">
                  <a:solidFill>
                    <a:srgbClr val="5090BF">
                      <a:alpha val="100000"/>
                    </a:srgbClr>
                  </a:solidFill>
                  <a:latin typeface="等线" panose="02010600030101010101" charset="-122"/>
                  <a:ea typeface="等线" panose="02010600030101010101" charset="-122"/>
                </a:rPr>
                <a:t>活动一</a:t>
              </a:r>
            </a:p>
          </p:txBody>
        </p:sp>
      </p:grpSp>
      <p:sp>
        <p:nvSpPr>
          <p:cNvPr id="34" name="矩形 33"/>
          <p:cNvSpPr/>
          <p:nvPr/>
        </p:nvSpPr>
        <p:spPr>
          <a:xfrm>
            <a:off x="9525000" y="3384550"/>
            <a:ext cx="435610" cy="300990"/>
          </a:xfrm>
          <a:prstGeom prst="rect">
            <a:avLst/>
          </a:prstGeom>
          <a:solidFill>
            <a:srgbClr val="DAD3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形状5"/>
          <p:cNvSpPr txBox="1"/>
          <p:nvPr/>
        </p:nvSpPr>
        <p:spPr>
          <a:xfrm rot="10800000">
            <a:off x="9655810" y="2357438"/>
            <a:ext cx="28575" cy="1154113"/>
          </a:xfrm>
          <a:prstGeom prst="straightConnector1">
            <a:avLst/>
          </a:prstGeom>
          <a:solidFill>
            <a:srgbClr val="FFFFFF">
              <a:alpha val="0"/>
            </a:srgbClr>
          </a:solidFill>
          <a:ln w="28575">
            <a:solidFill>
              <a:srgbClr val="FF0000">
                <a:alpha val="100000"/>
              </a:srgbClr>
            </a:solidFill>
            <a:prstDash val="solid"/>
            <a:tailEnd type="arrow" w="med" len="med"/>
          </a:ln>
        </p:spPr>
        <p:txBody>
          <a:bodyPr anchor="ctr"/>
          <a:lstStyle/>
          <a:p>
            <a:pPr marL="0" algn="ctr"/>
            <a:endParaRPr/>
          </a:p>
        </p:txBody>
      </p:sp>
      <p:sp>
        <p:nvSpPr>
          <p:cNvPr id="15" name="形状4"/>
          <p:cNvSpPr txBox="1"/>
          <p:nvPr/>
        </p:nvSpPr>
        <p:spPr>
          <a:xfrm flipH="1">
            <a:off x="9684744" y="3511353"/>
            <a:ext cx="28575" cy="1155700"/>
          </a:xfrm>
          <a:prstGeom prst="straightConnector1">
            <a:avLst/>
          </a:prstGeom>
          <a:solidFill>
            <a:srgbClr val="FFFFFF">
              <a:alpha val="0"/>
            </a:srgbClr>
          </a:solidFill>
          <a:ln w="28575">
            <a:solidFill>
              <a:srgbClr val="0000FF">
                <a:alpha val="100000"/>
              </a:srgbClr>
            </a:solidFill>
            <a:prstDash val="solid"/>
            <a:tailEnd type="arrow" w="med" len="med"/>
          </a:ln>
        </p:spPr>
        <p:txBody>
          <a:bodyPr anchor="ctr"/>
          <a:lstStyle/>
          <a:p>
            <a:pPr marL="0" algn="ct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
                                        <p:tgtEl>
                                          <p:spTgt spid="1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down)">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1"/>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
                                        <p:tgtEl>
                                          <p:spTgt spid="2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1"/>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wipe(left)">
                                      <p:cBhvr>
                                        <p:cTn id="11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bldLvl="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4" grpId="0" animBg="1"/>
      <p:bldP spid="16"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 name="图片2"/>
          <p:cNvPicPr>
            <a:picLocks noChangeAspect="1"/>
          </p:cNvPicPr>
          <p:nvPr/>
        </p:nvPicPr>
        <p:blipFill>
          <a:blip r:embed="rId3"/>
          <a:srcRect l="12600" t="11700" r="11900" b="16400"/>
          <a:stretch>
            <a:fillRect/>
          </a:stretch>
        </p:blipFill>
        <p:spPr>
          <a:xfrm>
            <a:off x="265430" y="277495"/>
            <a:ext cx="847725" cy="807085"/>
          </a:xfrm>
          <a:prstGeom prst="rect">
            <a:avLst/>
          </a:prstGeom>
        </p:spPr>
      </p:pic>
      <p:grpSp>
        <p:nvGrpSpPr>
          <p:cNvPr id="5" name="组合1"/>
          <p:cNvGrpSpPr/>
          <p:nvPr/>
        </p:nvGrpSpPr>
        <p:grpSpPr>
          <a:xfrm>
            <a:off x="11300460" y="126757"/>
            <a:ext cx="711546" cy="932030"/>
            <a:chOff x="0" y="0"/>
            <a:chExt cx="711546" cy="932030"/>
          </a:xfrm>
        </p:grpSpPr>
        <p:sp>
          <p:nvSpPr>
            <p:cNvPr id="6" name="形状2"/>
            <p:cNvSpPr txBox="1"/>
            <p:nvPr/>
          </p:nvSpPr>
          <p:spPr>
            <a:xfrm>
              <a:off x="0" y="205983"/>
              <a:ext cx="572770" cy="527685"/>
            </a:xfrm>
            <a:prstGeom prst="ellipse">
              <a:avLst/>
            </a:prstGeom>
            <a:solidFill>
              <a:srgbClr val="3C8C6B">
                <a:alpha val="100000"/>
              </a:srgbClr>
            </a:solidFill>
            <a:ln w="9525">
              <a:solidFill>
                <a:srgbClr val="FFFFFF">
                  <a:alpha val="0"/>
                </a:srgbClr>
              </a:solidFill>
              <a:prstDash val="solid"/>
              <a:headEnd type="none" w="med" len="med"/>
              <a:tailEnd type="none" w="med" len="med"/>
            </a:ln>
            <a:effectLst>
              <a:outerShdw blurRad="50800" dist="38100" dir="8100000" rotWithShape="0">
                <a:srgbClr val="000000">
                  <a:alpha val="40000"/>
                </a:srgbClr>
              </a:outerShdw>
            </a:effectLst>
          </p:spPr>
          <p:txBody>
            <a:bodyPr anchor="ctr"/>
            <a:lstStyle/>
            <a:p>
              <a:pPr marL="0" algn="ctr"/>
              <a:endParaRPr/>
            </a:p>
          </p:txBody>
        </p:sp>
        <p:sp>
          <p:nvSpPr>
            <p:cNvPr id="7" name="文本3"/>
            <p:cNvSpPr txBox="1"/>
            <p:nvPr/>
          </p:nvSpPr>
          <p:spPr>
            <a:xfrm>
              <a:off x="76260" y="0"/>
              <a:ext cx="635286" cy="932030"/>
            </a:xfrm>
            <a:prstGeom prst="rect">
              <a:avLst/>
            </a:prstGeom>
            <a:noFill/>
          </p:spPr>
          <p:txBody>
            <a:bodyPr anchor="ctr"/>
            <a:lstStyle/>
            <a:p>
              <a:pPr marL="0" algn="ctr">
                <a:lnSpc>
                  <a:spcPts val="4300"/>
                </a:lnSpc>
              </a:pPr>
              <a:r>
                <a:rPr lang="zh-CN" altLang="en-US" sz="3600" b="1" i="0">
                  <a:solidFill>
                    <a:srgbClr val="E0C26C">
                      <a:alpha val="100000"/>
                    </a:srgbClr>
                  </a:solidFill>
                  <a:latin typeface="Arial" panose="020B0604020202020204"/>
                  <a:ea typeface="Arial" panose="020B0604020202020204"/>
                </a:rPr>
                <a:t>1</a:t>
              </a:r>
            </a:p>
          </p:txBody>
        </p:sp>
      </p:grpSp>
      <p:sp>
        <p:nvSpPr>
          <p:cNvPr id="8" name="文本1"/>
          <p:cNvSpPr txBox="1"/>
          <p:nvPr/>
        </p:nvSpPr>
        <p:spPr>
          <a:xfrm>
            <a:off x="3216910" y="1534795"/>
            <a:ext cx="6211570" cy="755650"/>
          </a:xfrm>
          <a:prstGeom prst="rect">
            <a:avLst/>
          </a:prstGeom>
          <a:noFill/>
        </p:spPr>
        <p:txBody>
          <a:bodyPr anchor="t"/>
          <a:lstStyle/>
          <a:p>
            <a:pPr marL="0" algn="l">
              <a:lnSpc>
                <a:spcPts val="3700"/>
              </a:lnSpc>
            </a:pPr>
            <a:r>
              <a:rPr lang="zh-CN" altLang="en-US" sz="2800" b="0" i="0">
                <a:solidFill>
                  <a:srgbClr val="000000">
                    <a:alpha val="100000"/>
                  </a:srgbClr>
                </a:solidFill>
                <a:latin typeface="宋体" panose="02010600030101010101" pitchFamily="2" charset="-122"/>
                <a:ea typeface="宋体" panose="02010600030101010101" pitchFamily="2" charset="-122"/>
              </a:rPr>
              <a:t>浸在气体中的物体受到浮力作用吗？</a:t>
            </a:r>
          </a:p>
        </p:txBody>
      </p:sp>
      <p:pic>
        <p:nvPicPr>
          <p:cNvPr id="9" name="图片3"/>
          <p:cNvPicPr>
            <a:picLocks noChangeAspect="1"/>
          </p:cNvPicPr>
          <p:nvPr/>
        </p:nvPicPr>
        <p:blipFill>
          <a:blip r:embed="rId4"/>
          <a:srcRect t="4854" r="33882"/>
          <a:stretch>
            <a:fillRect/>
          </a:stretch>
        </p:blipFill>
        <p:spPr>
          <a:xfrm>
            <a:off x="1136650" y="2528570"/>
            <a:ext cx="3107690" cy="2978785"/>
          </a:xfrm>
          <a:prstGeom prst="rect">
            <a:avLst/>
          </a:prstGeom>
        </p:spPr>
      </p:pic>
      <p:pic>
        <p:nvPicPr>
          <p:cNvPr id="10" name="图片4"/>
          <p:cNvPicPr>
            <a:picLocks noChangeAspect="1"/>
          </p:cNvPicPr>
          <p:nvPr/>
        </p:nvPicPr>
        <p:blipFill>
          <a:blip r:embed="rId5"/>
          <a:srcRect t="2736" r="51823" b="29126"/>
          <a:stretch>
            <a:fillRect/>
          </a:stretch>
        </p:blipFill>
        <p:spPr>
          <a:xfrm>
            <a:off x="4404360" y="2528570"/>
            <a:ext cx="3183890" cy="3002915"/>
          </a:xfrm>
          <a:prstGeom prst="rect">
            <a:avLst/>
          </a:prstGeom>
        </p:spPr>
      </p:pic>
      <p:pic>
        <p:nvPicPr>
          <p:cNvPr id="11" name="图片5"/>
          <p:cNvPicPr>
            <a:picLocks noChangeAspect="1"/>
          </p:cNvPicPr>
          <p:nvPr/>
        </p:nvPicPr>
        <p:blipFill>
          <a:blip r:embed="rId6"/>
          <a:srcRect l="21176" t="12268" r="50882" b="44395"/>
          <a:stretch>
            <a:fillRect/>
          </a:stretch>
        </p:blipFill>
        <p:spPr>
          <a:xfrm>
            <a:off x="7748270" y="2528570"/>
            <a:ext cx="3020695" cy="3002915"/>
          </a:xfrm>
          <a:prstGeom prst="rect">
            <a:avLst/>
          </a:prstGeom>
        </p:spPr>
      </p:pic>
      <p:sp>
        <p:nvSpPr>
          <p:cNvPr id="12" name="文本2"/>
          <p:cNvSpPr txBox="1"/>
          <p:nvPr/>
        </p:nvSpPr>
        <p:spPr>
          <a:xfrm>
            <a:off x="1310640" y="5836920"/>
            <a:ext cx="9044940" cy="712470"/>
          </a:xfrm>
          <a:prstGeom prst="rect">
            <a:avLst/>
          </a:prstGeom>
          <a:noFill/>
        </p:spPr>
        <p:txBody>
          <a:bodyPr anchor="t"/>
          <a:lstStyle/>
          <a:p>
            <a:pPr marL="0" algn="l">
              <a:lnSpc>
                <a:spcPts val="3300"/>
              </a:lnSpc>
            </a:pPr>
            <a:r>
              <a:rPr lang="zh-CN" altLang="en-US" sz="2800" b="0" i="0">
                <a:solidFill>
                  <a:srgbClr val="000000">
                    <a:alpha val="100000"/>
                  </a:srgbClr>
                </a:solidFill>
                <a:latin typeface="宋体" panose="02010600030101010101" pitchFamily="2" charset="-122"/>
                <a:ea typeface="宋体" panose="02010600030101010101" pitchFamily="2" charset="-122"/>
              </a:rPr>
              <a:t>浸在气体中的物体也受到气体对物体竖直向上的浮力。</a:t>
            </a:r>
          </a:p>
        </p:txBody>
      </p:sp>
      <p:grpSp>
        <p:nvGrpSpPr>
          <p:cNvPr id="13" name="组合2"/>
          <p:cNvGrpSpPr/>
          <p:nvPr/>
        </p:nvGrpSpPr>
        <p:grpSpPr>
          <a:xfrm>
            <a:off x="9166225" y="2479040"/>
            <a:ext cx="980440" cy="2558415"/>
            <a:chOff x="0" y="0"/>
            <a:chExt cx="980440" cy="2558415"/>
          </a:xfrm>
        </p:grpSpPr>
        <p:sp>
          <p:nvSpPr>
            <p:cNvPr id="14" name="形状3"/>
            <p:cNvSpPr txBox="1"/>
            <p:nvPr/>
          </p:nvSpPr>
          <p:spPr>
            <a:xfrm flipH="1">
              <a:off x="0" y="1214120"/>
              <a:ext cx="9525" cy="1164590"/>
            </a:xfrm>
            <a:prstGeom prst="straightConnector1">
              <a:avLst/>
            </a:prstGeom>
            <a:solidFill>
              <a:srgbClr val="FFFFFF">
                <a:alpha val="0"/>
              </a:srgbClr>
            </a:solidFill>
            <a:ln w="28575">
              <a:solidFill>
                <a:srgbClr val="BDD7EE">
                  <a:alpha val="100000"/>
                </a:srgbClr>
              </a:solidFill>
              <a:prstDash val="solid"/>
              <a:headEnd type="oval" w="med" len="med"/>
              <a:tailEnd type="arrow" w="lg" len="lg"/>
            </a:ln>
          </p:spPr>
          <p:txBody>
            <a:bodyPr anchor="ctr"/>
            <a:lstStyle/>
            <a:p>
              <a:pPr marL="0" algn="ctr"/>
              <a:endParaRPr/>
            </a:p>
          </p:txBody>
        </p:sp>
        <p:sp>
          <p:nvSpPr>
            <p:cNvPr id="15" name="形状4"/>
            <p:cNvSpPr txBox="1"/>
            <p:nvPr/>
          </p:nvSpPr>
          <p:spPr>
            <a:xfrm rot="10800000">
              <a:off x="0" y="49530"/>
              <a:ext cx="9525" cy="1164590"/>
            </a:xfrm>
            <a:prstGeom prst="straightConnector1">
              <a:avLst/>
            </a:prstGeom>
            <a:solidFill>
              <a:srgbClr val="FFFFFF">
                <a:alpha val="0"/>
              </a:srgbClr>
            </a:solidFill>
            <a:ln w="28575">
              <a:solidFill>
                <a:srgbClr val="BDD7EE">
                  <a:alpha val="100000"/>
                </a:srgbClr>
              </a:solidFill>
              <a:prstDash val="solid"/>
              <a:headEnd type="oval" w="med" len="med"/>
              <a:tailEnd type="arrow" w="lg" len="lg"/>
            </a:ln>
          </p:spPr>
          <p:txBody>
            <a:bodyPr anchor="ctr"/>
            <a:lstStyle/>
            <a:p>
              <a:pPr marL="0" algn="ctr"/>
              <a:endParaRPr/>
            </a:p>
          </p:txBody>
        </p:sp>
        <p:sp>
          <p:nvSpPr>
            <p:cNvPr id="16" name="文本4"/>
            <p:cNvSpPr txBox="1"/>
            <p:nvPr/>
          </p:nvSpPr>
          <p:spPr>
            <a:xfrm>
              <a:off x="71755" y="1907540"/>
              <a:ext cx="908685" cy="650875"/>
            </a:xfrm>
            <a:prstGeom prst="rect">
              <a:avLst/>
            </a:prstGeom>
            <a:noFill/>
          </p:spPr>
          <p:txBody>
            <a:bodyPr anchor="t"/>
            <a:lstStyle/>
            <a:p>
              <a:pPr marL="0" algn="l">
                <a:lnSpc>
                  <a:spcPts val="3800"/>
                </a:lnSpc>
              </a:pPr>
              <a:r>
                <a:rPr lang="zh-CN" altLang="en-US" sz="2400" b="1" i="1">
                  <a:solidFill>
                    <a:srgbClr val="BDD7EE">
                      <a:alpha val="100000"/>
                    </a:srgbClr>
                  </a:solidFill>
                  <a:latin typeface="Times New Roman" panose="02020603050405020304"/>
                  <a:ea typeface="Times New Roman" panose="02020603050405020304"/>
                </a:rPr>
                <a:t>G</a:t>
              </a:r>
              <a:r>
                <a:rPr lang="zh-CN" altLang="en-US" sz="3190" b="1" i="0" baseline="-25000">
                  <a:solidFill>
                    <a:srgbClr val="BDD7EE">
                      <a:alpha val="100000"/>
                    </a:srgbClr>
                  </a:solidFill>
                  <a:latin typeface="宋体" panose="02010600030101010101" pitchFamily="2" charset="-122"/>
                  <a:ea typeface="宋体" panose="02010600030101010101" pitchFamily="2" charset="-122"/>
                </a:rPr>
                <a:t>物</a:t>
              </a:r>
            </a:p>
          </p:txBody>
        </p:sp>
        <p:sp>
          <p:nvSpPr>
            <p:cNvPr id="17" name="文本5"/>
            <p:cNvSpPr txBox="1"/>
            <p:nvPr/>
          </p:nvSpPr>
          <p:spPr>
            <a:xfrm>
              <a:off x="71755" y="0"/>
              <a:ext cx="810260" cy="650875"/>
            </a:xfrm>
            <a:prstGeom prst="rect">
              <a:avLst/>
            </a:prstGeom>
            <a:noFill/>
          </p:spPr>
          <p:txBody>
            <a:bodyPr anchor="t"/>
            <a:lstStyle/>
            <a:p>
              <a:pPr marL="0" algn="l">
                <a:lnSpc>
                  <a:spcPts val="3800"/>
                </a:lnSpc>
              </a:pPr>
              <a:r>
                <a:rPr lang="zh-CN" altLang="en-US" sz="2400" b="1" i="1">
                  <a:solidFill>
                    <a:srgbClr val="BDD7EE">
                      <a:alpha val="100000"/>
                    </a:srgbClr>
                  </a:solidFill>
                  <a:latin typeface="Times New Roman" panose="02020603050405020304"/>
                  <a:ea typeface="Times New Roman" panose="02020603050405020304"/>
                </a:rPr>
                <a:t>F</a:t>
              </a:r>
              <a:r>
                <a:rPr lang="zh-CN" altLang="en-US" sz="3190" b="1" i="0" baseline="-25000">
                  <a:solidFill>
                    <a:srgbClr val="BDD7EE">
                      <a:alpha val="100000"/>
                    </a:srgbClr>
                  </a:solidFill>
                  <a:latin typeface="宋体" panose="02010600030101010101" pitchFamily="2" charset="-122"/>
                  <a:ea typeface="宋体" panose="02010600030101010101" pitchFamily="2" charset="-122"/>
                </a:rPr>
                <a:t>浮</a:t>
              </a:r>
            </a:p>
          </p:txBody>
        </p:sp>
      </p:grpSp>
      <p:grpSp>
        <p:nvGrpSpPr>
          <p:cNvPr id="18" name="组合3"/>
          <p:cNvGrpSpPr/>
          <p:nvPr/>
        </p:nvGrpSpPr>
        <p:grpSpPr>
          <a:xfrm>
            <a:off x="1202690" y="1065241"/>
            <a:ext cx="1837690" cy="619068"/>
            <a:chOff x="0" y="0"/>
            <a:chExt cx="1837690" cy="619068"/>
          </a:xfrm>
        </p:grpSpPr>
        <p:pic>
          <p:nvPicPr>
            <p:cNvPr id="19" name="图片6"/>
            <p:cNvPicPr>
              <a:picLocks noChangeAspect="1"/>
            </p:cNvPicPr>
            <p:nvPr/>
          </p:nvPicPr>
          <p:blipFill>
            <a:blip r:embed="rId7"/>
            <a:stretch>
              <a:fillRect/>
            </a:stretch>
          </p:blipFill>
          <p:spPr>
            <a:xfrm>
              <a:off x="0" y="79029"/>
              <a:ext cx="536575" cy="537210"/>
            </a:xfrm>
            <a:prstGeom prst="rect">
              <a:avLst/>
            </a:prstGeom>
          </p:spPr>
        </p:pic>
        <p:sp>
          <p:nvSpPr>
            <p:cNvPr id="20" name="形状5"/>
            <p:cNvSpPr txBox="1"/>
            <p:nvPr/>
          </p:nvSpPr>
          <p:spPr>
            <a:xfrm>
              <a:off x="536575" y="101889"/>
              <a:ext cx="1301115" cy="514350"/>
            </a:xfrm>
            <a:prstGeom prst="parallelogram">
              <a:avLst>
                <a:gd name="adj" fmla="val 25000"/>
              </a:avLst>
            </a:prstGeom>
            <a:solidFill>
              <a:srgbClr val="FFBF53">
                <a:alpha val="100000"/>
              </a:srgbClr>
            </a:solidFill>
            <a:ln w="9525">
              <a:solidFill>
                <a:srgbClr val="FFFFFF">
                  <a:alpha val="0"/>
                </a:srgbClr>
              </a:solidFill>
            </a:ln>
          </p:spPr>
          <p:txBody>
            <a:bodyPr anchor="ctr"/>
            <a:lstStyle/>
            <a:p>
              <a:pPr marL="0" algn="ctr"/>
              <a:endParaRPr/>
            </a:p>
          </p:txBody>
        </p:sp>
        <p:sp>
          <p:nvSpPr>
            <p:cNvPr id="21" name="文本6"/>
            <p:cNvSpPr txBox="1"/>
            <p:nvPr/>
          </p:nvSpPr>
          <p:spPr>
            <a:xfrm>
              <a:off x="694759" y="0"/>
              <a:ext cx="977128" cy="619068"/>
            </a:xfrm>
            <a:prstGeom prst="rect">
              <a:avLst/>
            </a:prstGeom>
            <a:noFill/>
          </p:spPr>
          <p:txBody>
            <a:bodyPr anchor="ctr"/>
            <a:lstStyle/>
            <a:p>
              <a:pPr marL="0" algn="ctr">
                <a:lnSpc>
                  <a:spcPts val="3300"/>
                </a:lnSpc>
              </a:pPr>
              <a:r>
                <a:rPr lang="zh-CN" altLang="en-US" sz="2800" b="1" i="0">
                  <a:solidFill>
                    <a:srgbClr val="FFFFFF">
                      <a:alpha val="100000"/>
                    </a:srgbClr>
                  </a:solidFill>
                  <a:latin typeface="微软雅黑" panose="020B0503020204020204" charset="-122"/>
                  <a:ea typeface="微软雅黑" panose="020B0503020204020204" charset="-122"/>
                </a:rPr>
                <a:t>思考</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 name="图片2"/>
          <p:cNvPicPr>
            <a:picLocks noChangeAspect="1"/>
          </p:cNvPicPr>
          <p:nvPr/>
        </p:nvPicPr>
        <p:blipFill>
          <a:blip r:embed="rId3"/>
          <a:srcRect l="12600" t="11700" r="11900" b="16400"/>
          <a:stretch>
            <a:fillRect/>
          </a:stretch>
        </p:blipFill>
        <p:spPr>
          <a:xfrm>
            <a:off x="265430" y="277495"/>
            <a:ext cx="847725" cy="807085"/>
          </a:xfrm>
          <a:prstGeom prst="rect">
            <a:avLst/>
          </a:prstGeom>
        </p:spPr>
      </p:pic>
      <p:grpSp>
        <p:nvGrpSpPr>
          <p:cNvPr id="5" name="组合1"/>
          <p:cNvGrpSpPr/>
          <p:nvPr/>
        </p:nvGrpSpPr>
        <p:grpSpPr>
          <a:xfrm>
            <a:off x="11300460" y="126757"/>
            <a:ext cx="711546" cy="932030"/>
            <a:chOff x="0" y="0"/>
            <a:chExt cx="711546" cy="932030"/>
          </a:xfrm>
        </p:grpSpPr>
        <p:sp>
          <p:nvSpPr>
            <p:cNvPr id="6" name="形状2"/>
            <p:cNvSpPr txBox="1"/>
            <p:nvPr/>
          </p:nvSpPr>
          <p:spPr>
            <a:xfrm>
              <a:off x="0" y="205983"/>
              <a:ext cx="572770" cy="527685"/>
            </a:xfrm>
            <a:prstGeom prst="ellipse">
              <a:avLst/>
            </a:prstGeom>
            <a:solidFill>
              <a:srgbClr val="3C8C6B">
                <a:alpha val="100000"/>
              </a:srgbClr>
            </a:solidFill>
            <a:ln w="9525">
              <a:solidFill>
                <a:srgbClr val="FFFFFF">
                  <a:alpha val="0"/>
                </a:srgbClr>
              </a:solidFill>
              <a:prstDash val="solid"/>
              <a:headEnd type="none" w="med" len="med"/>
              <a:tailEnd type="none" w="med" len="med"/>
            </a:ln>
            <a:effectLst>
              <a:outerShdw blurRad="50800" dist="38100" dir="8100000" rotWithShape="0">
                <a:srgbClr val="000000">
                  <a:alpha val="40000"/>
                </a:srgbClr>
              </a:outerShdw>
            </a:effectLst>
          </p:spPr>
          <p:txBody>
            <a:bodyPr anchor="ctr"/>
            <a:lstStyle/>
            <a:p>
              <a:pPr marL="0" algn="ctr"/>
              <a:endParaRPr/>
            </a:p>
          </p:txBody>
        </p:sp>
        <p:sp>
          <p:nvSpPr>
            <p:cNvPr id="7" name="文本7"/>
            <p:cNvSpPr txBox="1"/>
            <p:nvPr/>
          </p:nvSpPr>
          <p:spPr>
            <a:xfrm>
              <a:off x="76260" y="0"/>
              <a:ext cx="635286" cy="932030"/>
            </a:xfrm>
            <a:prstGeom prst="rect">
              <a:avLst/>
            </a:prstGeom>
            <a:noFill/>
          </p:spPr>
          <p:txBody>
            <a:bodyPr anchor="ctr"/>
            <a:lstStyle/>
            <a:p>
              <a:pPr marL="0" algn="ctr">
                <a:lnSpc>
                  <a:spcPts val="4300"/>
                </a:lnSpc>
              </a:pPr>
              <a:r>
                <a:rPr lang="zh-CN" altLang="en-US" sz="3600" b="1" i="0">
                  <a:solidFill>
                    <a:srgbClr val="E0C26C">
                      <a:alpha val="100000"/>
                    </a:srgbClr>
                  </a:solidFill>
                  <a:latin typeface="Arial" panose="020B0604020202020204"/>
                  <a:ea typeface="Arial" panose="020B0604020202020204"/>
                </a:rPr>
                <a:t>1</a:t>
              </a:r>
            </a:p>
          </p:txBody>
        </p:sp>
      </p:grpSp>
      <p:sp>
        <p:nvSpPr>
          <p:cNvPr id="8" name="文本1"/>
          <p:cNvSpPr txBox="1"/>
          <p:nvPr/>
        </p:nvSpPr>
        <p:spPr>
          <a:xfrm>
            <a:off x="1832610" y="3057282"/>
            <a:ext cx="2941320" cy="749786"/>
          </a:xfrm>
          <a:prstGeom prst="rect">
            <a:avLst/>
          </a:prstGeom>
          <a:noFill/>
        </p:spPr>
        <p:txBody>
          <a:bodyPr anchor="ctr"/>
          <a:lstStyle/>
          <a:p>
            <a:pPr marL="0" algn="l">
              <a:lnSpc>
                <a:spcPts val="5300"/>
              </a:lnSpc>
            </a:pPr>
            <a:r>
              <a:rPr lang="zh-CN" altLang="en-US" sz="2800" b="0" i="0">
                <a:solidFill>
                  <a:srgbClr val="000000">
                    <a:alpha val="100000"/>
                  </a:srgbClr>
                </a:solidFill>
                <a:latin typeface="宋体" panose="02010600030101010101" pitchFamily="2" charset="-122"/>
                <a:ea typeface="宋体" panose="02010600030101010101" pitchFamily="2" charset="-122"/>
              </a:rPr>
              <a:t>符号：</a:t>
            </a:r>
            <a:r>
              <a:rPr lang="zh-CN" altLang="en-US" sz="2800" b="0" i="0">
                <a:solidFill>
                  <a:srgbClr val="FFFFFF">
                    <a:alpha val="100000"/>
                  </a:srgbClr>
                </a:solidFill>
                <a:latin typeface="Times New Roman" panose="02020603050405020304"/>
                <a:ea typeface="Times New Roman" panose="02020603050405020304"/>
              </a:rPr>
              <a:t> </a:t>
            </a:r>
            <a:r>
              <a:rPr lang="zh-CN" altLang="en-US" sz="2800" b="0"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宋体" panose="02010600030101010101" pitchFamily="2" charset="-122"/>
                <a:ea typeface="宋体" panose="02010600030101010101" pitchFamily="2" charset="-122"/>
              </a:rPr>
              <a:t>浮</a:t>
            </a:r>
          </a:p>
        </p:txBody>
      </p:sp>
      <p:sp>
        <p:nvSpPr>
          <p:cNvPr id="9" name="文本2"/>
          <p:cNvSpPr txBox="1"/>
          <p:nvPr/>
        </p:nvSpPr>
        <p:spPr>
          <a:xfrm>
            <a:off x="1832610" y="5132617"/>
            <a:ext cx="7482205" cy="806625"/>
          </a:xfrm>
          <a:prstGeom prst="rect">
            <a:avLst/>
          </a:prstGeom>
          <a:noFill/>
        </p:spPr>
        <p:txBody>
          <a:bodyPr anchor="ctr"/>
          <a:lstStyle/>
          <a:p>
            <a:pPr marL="0" algn="l">
              <a:lnSpc>
                <a:spcPts val="5800"/>
              </a:lnSpc>
            </a:pPr>
            <a:r>
              <a:rPr lang="zh-CN" altLang="en-US" sz="2800" b="0" i="0">
                <a:solidFill>
                  <a:srgbClr val="000000">
                    <a:alpha val="100000"/>
                  </a:srgbClr>
                </a:solidFill>
                <a:latin typeface="宋体" panose="02010600030101010101" pitchFamily="2" charset="-122"/>
                <a:ea typeface="宋体" panose="02010600030101010101" pitchFamily="2" charset="-122"/>
              </a:rPr>
              <a:t>用弹簧测力计测浮力：</a:t>
            </a:r>
            <a:r>
              <a:rPr lang="zh-CN" altLang="en-US" sz="2800" b="0" i="1">
                <a:solidFill>
                  <a:srgbClr val="FF0000">
                    <a:alpha val="100000"/>
                  </a:srgbClr>
                </a:solidFill>
                <a:latin typeface="Times New Roman" panose="02020603050405020304"/>
                <a:ea typeface="Times New Roman" panose="02020603050405020304"/>
              </a:rPr>
              <a:t>F</a:t>
            </a:r>
            <a:r>
              <a:rPr lang="zh-CN" altLang="en-US" sz="3725" b="0" i="0" baseline="-25000">
                <a:solidFill>
                  <a:srgbClr val="FF0000">
                    <a:alpha val="100000"/>
                  </a:srgbClr>
                </a:solidFill>
                <a:latin typeface="宋体" panose="02010600030101010101" pitchFamily="2" charset="-122"/>
                <a:ea typeface="宋体" panose="02010600030101010101" pitchFamily="2" charset="-122"/>
              </a:rPr>
              <a:t>浮</a:t>
            </a:r>
            <a:r>
              <a:rPr lang="zh-CN" altLang="en-US" sz="2800" b="0" i="0">
                <a:solidFill>
                  <a:srgbClr val="FF0000">
                    <a:alpha val="100000"/>
                  </a:srgbClr>
                </a:solidFill>
                <a:latin typeface="Times New Roman" panose="02020603050405020304"/>
                <a:ea typeface="Times New Roman" panose="02020603050405020304"/>
              </a:rPr>
              <a:t>=</a:t>
            </a:r>
            <a:r>
              <a:rPr lang="zh-CN" altLang="en-US" sz="2800" b="0" i="1">
                <a:solidFill>
                  <a:srgbClr val="FF0000">
                    <a:alpha val="100000"/>
                  </a:srgbClr>
                </a:solidFill>
                <a:latin typeface="Times New Roman" panose="02020603050405020304"/>
                <a:ea typeface="Times New Roman" panose="02020603050405020304"/>
              </a:rPr>
              <a:t>G</a:t>
            </a:r>
            <a:r>
              <a:rPr lang="zh-CN" altLang="en-US" sz="2800" b="0" i="0">
                <a:solidFill>
                  <a:srgbClr val="FF0000">
                    <a:alpha val="100000"/>
                  </a:srgbClr>
                </a:solidFill>
                <a:latin typeface="宋体" panose="02010600030101010101" pitchFamily="2" charset="-122"/>
                <a:ea typeface="宋体" panose="02010600030101010101" pitchFamily="2" charset="-122"/>
              </a:rPr>
              <a:t>－</a:t>
            </a:r>
            <a:r>
              <a:rPr lang="zh-CN" altLang="en-US" sz="2800" b="0" i="1">
                <a:solidFill>
                  <a:srgbClr val="FF0000">
                    <a:alpha val="100000"/>
                  </a:srgbClr>
                </a:solidFill>
                <a:latin typeface="Times New Roman" panose="02020603050405020304"/>
                <a:ea typeface="Times New Roman" panose="02020603050405020304"/>
              </a:rPr>
              <a:t>F</a:t>
            </a:r>
            <a:r>
              <a:rPr lang="zh-CN" altLang="en-US" sz="2800" b="0" i="0">
                <a:solidFill>
                  <a:srgbClr val="000000">
                    <a:alpha val="100000"/>
                  </a:srgbClr>
                </a:solidFill>
                <a:latin typeface="宋体" panose="02010600030101010101" pitchFamily="2" charset="-122"/>
                <a:ea typeface="宋体" panose="02010600030101010101" pitchFamily="2" charset="-122"/>
              </a:rPr>
              <a:t>（称重法）</a:t>
            </a:r>
          </a:p>
        </p:txBody>
      </p:sp>
      <p:sp>
        <p:nvSpPr>
          <p:cNvPr id="10" name="文本3"/>
          <p:cNvSpPr txBox="1"/>
          <p:nvPr/>
        </p:nvSpPr>
        <p:spPr>
          <a:xfrm>
            <a:off x="1832797" y="3710305"/>
            <a:ext cx="3840480" cy="800100"/>
          </a:xfrm>
          <a:prstGeom prst="rect">
            <a:avLst/>
          </a:prstGeom>
          <a:noFill/>
        </p:spPr>
        <p:txBody>
          <a:bodyPr anchor="ctr"/>
          <a:lstStyle/>
          <a:p>
            <a:pPr marL="0" algn="l">
              <a:lnSpc>
                <a:spcPts val="4000"/>
              </a:lnSpc>
            </a:pPr>
            <a:r>
              <a:rPr lang="zh-CN" altLang="en-US" sz="2800" b="0" i="0">
                <a:solidFill>
                  <a:srgbClr val="000000">
                    <a:alpha val="100000"/>
                  </a:srgbClr>
                </a:solidFill>
                <a:latin typeface="宋体" panose="02010600030101010101" pitchFamily="2" charset="-122"/>
                <a:ea typeface="宋体" panose="02010600030101010101" pitchFamily="2" charset="-122"/>
              </a:rPr>
              <a:t>方向：</a:t>
            </a:r>
            <a:r>
              <a:rPr lang="zh-CN" altLang="en-US" sz="2800" b="0" i="0">
                <a:solidFill>
                  <a:srgbClr val="000000">
                    <a:alpha val="100000"/>
                  </a:srgbClr>
                </a:solidFill>
                <a:latin typeface="Times New Roman" panose="02020603050405020304"/>
                <a:ea typeface="Times New Roman" panose="02020603050405020304"/>
              </a:rPr>
              <a:t>  </a:t>
            </a:r>
            <a:r>
              <a:rPr lang="zh-CN" altLang="en-US" sz="2800" b="0" i="0">
                <a:solidFill>
                  <a:srgbClr val="FF0000">
                    <a:alpha val="100000"/>
                  </a:srgbClr>
                </a:solidFill>
                <a:latin typeface="宋体" panose="02010600030101010101" pitchFamily="2" charset="-122"/>
                <a:ea typeface="宋体" panose="02010600030101010101" pitchFamily="2" charset="-122"/>
              </a:rPr>
              <a:t>竖直向上</a:t>
            </a:r>
          </a:p>
        </p:txBody>
      </p:sp>
      <p:sp>
        <p:nvSpPr>
          <p:cNvPr id="11" name="文本4"/>
          <p:cNvSpPr txBox="1"/>
          <p:nvPr/>
        </p:nvSpPr>
        <p:spPr>
          <a:xfrm>
            <a:off x="1832610" y="4318635"/>
            <a:ext cx="4609465" cy="876300"/>
          </a:xfrm>
          <a:prstGeom prst="rect">
            <a:avLst/>
          </a:prstGeom>
          <a:noFill/>
        </p:spPr>
        <p:txBody>
          <a:bodyPr anchor="ctr"/>
          <a:lstStyle/>
          <a:p>
            <a:pPr marL="0" algn="l">
              <a:lnSpc>
                <a:spcPts val="4000"/>
              </a:lnSpc>
            </a:pPr>
            <a:r>
              <a:rPr lang="zh-CN" altLang="en-US" sz="2800" b="0" i="0">
                <a:solidFill>
                  <a:srgbClr val="000000">
                    <a:alpha val="100000"/>
                  </a:srgbClr>
                </a:solidFill>
                <a:latin typeface="宋体" panose="02010600030101010101" pitchFamily="2" charset="-122"/>
                <a:ea typeface="宋体" panose="02010600030101010101" pitchFamily="2" charset="-122"/>
              </a:rPr>
              <a:t>施力物体：</a:t>
            </a:r>
            <a:r>
              <a:rPr lang="zh-CN" altLang="en-US" sz="2800" b="0" i="0">
                <a:solidFill>
                  <a:srgbClr val="FF0000">
                    <a:alpha val="100000"/>
                  </a:srgbClr>
                </a:solidFill>
                <a:latin typeface="宋体" panose="02010600030101010101" pitchFamily="2" charset="-122"/>
                <a:ea typeface="宋体" panose="02010600030101010101" pitchFamily="2" charset="-122"/>
              </a:rPr>
              <a:t>液体</a:t>
            </a:r>
            <a:r>
              <a:rPr lang="zh-CN" altLang="en-US" sz="2800" b="0" i="0">
                <a:solidFill>
                  <a:srgbClr val="000000">
                    <a:alpha val="100000"/>
                  </a:srgbClr>
                </a:solidFill>
                <a:latin typeface="宋体" panose="02010600030101010101" pitchFamily="2" charset="-122"/>
                <a:ea typeface="宋体" panose="02010600030101010101" pitchFamily="2" charset="-122"/>
              </a:rPr>
              <a:t>（或气体）</a:t>
            </a:r>
          </a:p>
        </p:txBody>
      </p:sp>
      <p:sp>
        <p:nvSpPr>
          <p:cNvPr id="12" name="文本5"/>
          <p:cNvSpPr txBox="1"/>
          <p:nvPr/>
        </p:nvSpPr>
        <p:spPr>
          <a:xfrm>
            <a:off x="1832610" y="1666875"/>
            <a:ext cx="9408795" cy="1487170"/>
          </a:xfrm>
          <a:prstGeom prst="rect">
            <a:avLst/>
          </a:prstGeom>
          <a:noFill/>
        </p:spPr>
        <p:txBody>
          <a:bodyPr anchor="t"/>
          <a:lstStyle/>
          <a:p>
            <a:pPr marL="0" algn="l">
              <a:lnSpc>
                <a:spcPts val="4700"/>
              </a:lnSpc>
            </a:pPr>
            <a:r>
              <a:rPr lang="zh-CN" altLang="en-US" sz="2800" b="0" i="0">
                <a:solidFill>
                  <a:srgbClr val="000000">
                    <a:alpha val="100000"/>
                  </a:srgbClr>
                </a:solidFill>
                <a:latin typeface="宋体" panose="02010600030101010101" pitchFamily="2" charset="-122"/>
                <a:ea typeface="宋体" panose="02010600030101010101" pitchFamily="2" charset="-122"/>
              </a:rPr>
              <a:t>浮力：浸在液体（或气体）中的物体受到液体（或气体）对物体竖直向上的力叫浮力。</a:t>
            </a:r>
          </a:p>
        </p:txBody>
      </p:sp>
      <p:sp>
        <p:nvSpPr>
          <p:cNvPr id="13" name="文本6"/>
          <p:cNvSpPr txBox="1"/>
          <p:nvPr/>
        </p:nvSpPr>
        <p:spPr>
          <a:xfrm>
            <a:off x="2369820" y="1172210"/>
            <a:ext cx="1203325" cy="733340"/>
          </a:xfrm>
          <a:prstGeom prst="rect">
            <a:avLst/>
          </a:prstGeom>
          <a:noFill/>
        </p:spPr>
        <p:txBody>
          <a:bodyPr anchor="t"/>
          <a:lstStyle/>
          <a:p>
            <a:pPr marL="0" algn="l">
              <a:lnSpc>
                <a:spcPts val="4200"/>
              </a:lnSpc>
            </a:pPr>
            <a:r>
              <a:rPr lang="zh-CN" altLang="en-US" sz="2800" b="1" i="0">
                <a:solidFill>
                  <a:srgbClr val="ED7D31">
                    <a:alpha val="100000"/>
                  </a:srgbClr>
                </a:solidFill>
                <a:latin typeface="等线" panose="02010600030101010101" charset="-122"/>
                <a:ea typeface="等线" panose="02010600030101010101" charset="-122"/>
              </a:rPr>
              <a:t>小结</a:t>
            </a:r>
          </a:p>
        </p:txBody>
      </p:sp>
      <p:pic>
        <p:nvPicPr>
          <p:cNvPr id="14" name="图片3"/>
          <p:cNvPicPr>
            <a:picLocks noChangeAspect="1"/>
          </p:cNvPicPr>
          <p:nvPr/>
        </p:nvPicPr>
        <p:blipFill>
          <a:blip r:embed="rId4"/>
          <a:stretch>
            <a:fillRect/>
          </a:stretch>
        </p:blipFill>
        <p:spPr>
          <a:xfrm>
            <a:off x="1517650" y="827405"/>
            <a:ext cx="972820" cy="972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0" y="3428"/>
            <a:ext cx="12192000" cy="6854572"/>
          </a:xfrm>
          <a:prstGeom prst="rect">
            <a:avLst/>
          </a:prstGeom>
        </p:spPr>
      </p:pic>
      <p:sp>
        <p:nvSpPr>
          <p:cNvPr id="3" name="形状1"/>
          <p:cNvSpPr txBox="1"/>
          <p:nvPr/>
        </p:nvSpPr>
        <p:spPr>
          <a:xfrm>
            <a:off x="236220" y="260350"/>
            <a:ext cx="11726545" cy="6374765"/>
          </a:xfrm>
          <a:prstGeom prst="rect">
            <a:avLst/>
          </a:prstGeom>
          <a:solidFill>
            <a:srgbClr val="FFFFFF">
              <a:alpha val="100000"/>
            </a:srgbClr>
          </a:solidFill>
          <a:ln w="12700">
            <a:solidFill>
              <a:srgbClr val="000000">
                <a:alpha val="100000"/>
              </a:srgbClr>
            </a:solidFill>
            <a:prstDash val="solid"/>
          </a:ln>
          <a:effectLst>
            <a:outerShdw blurRad="50800" dist="38100" dir="8100000" rotWithShape="0">
              <a:srgbClr val="000000">
                <a:alpha val="40000"/>
              </a:srgbClr>
            </a:outerShdw>
          </a:effectLst>
        </p:spPr>
        <p:txBody>
          <a:bodyPr anchor="ctr"/>
          <a:lstStyle/>
          <a:p>
            <a:pPr marL="0" algn="ctr"/>
            <a:endParaRPr/>
          </a:p>
        </p:txBody>
      </p:sp>
      <p:pic>
        <p:nvPicPr>
          <p:cNvPr id="4" name="图片2"/>
          <p:cNvPicPr>
            <a:picLocks noChangeAspect="1"/>
          </p:cNvPicPr>
          <p:nvPr/>
        </p:nvPicPr>
        <p:blipFill>
          <a:blip r:embed="rId3"/>
          <a:srcRect l="12600" t="11700" r="11900" b="16400"/>
          <a:stretch>
            <a:fillRect/>
          </a:stretch>
        </p:blipFill>
        <p:spPr>
          <a:xfrm>
            <a:off x="265430" y="277495"/>
            <a:ext cx="847725" cy="807085"/>
          </a:xfrm>
          <a:prstGeom prst="rect">
            <a:avLst/>
          </a:prstGeom>
        </p:spPr>
      </p:pic>
      <p:grpSp>
        <p:nvGrpSpPr>
          <p:cNvPr id="5" name="组合1"/>
          <p:cNvGrpSpPr/>
          <p:nvPr/>
        </p:nvGrpSpPr>
        <p:grpSpPr>
          <a:xfrm>
            <a:off x="11300460" y="126757"/>
            <a:ext cx="711546" cy="932030"/>
            <a:chOff x="0" y="0"/>
            <a:chExt cx="711546" cy="932030"/>
          </a:xfrm>
        </p:grpSpPr>
        <p:sp>
          <p:nvSpPr>
            <p:cNvPr id="6" name="形状2"/>
            <p:cNvSpPr txBox="1"/>
            <p:nvPr/>
          </p:nvSpPr>
          <p:spPr>
            <a:xfrm>
              <a:off x="0" y="205983"/>
              <a:ext cx="572770" cy="527685"/>
            </a:xfrm>
            <a:prstGeom prst="ellipse">
              <a:avLst/>
            </a:prstGeom>
            <a:solidFill>
              <a:srgbClr val="3C8C6B">
                <a:alpha val="100000"/>
              </a:srgbClr>
            </a:solidFill>
            <a:ln w="9525">
              <a:solidFill>
                <a:srgbClr val="FFFFFF">
                  <a:alpha val="0"/>
                </a:srgbClr>
              </a:solidFill>
              <a:prstDash val="solid"/>
              <a:headEnd type="none" w="med" len="med"/>
              <a:tailEnd type="none" w="med" len="med"/>
            </a:ln>
            <a:effectLst>
              <a:outerShdw blurRad="50800" dist="38100" dir="8100000" rotWithShape="0">
                <a:srgbClr val="000000">
                  <a:alpha val="40000"/>
                </a:srgbClr>
              </a:outerShdw>
            </a:effectLst>
          </p:spPr>
          <p:txBody>
            <a:bodyPr anchor="ctr"/>
            <a:lstStyle/>
            <a:p>
              <a:pPr marL="0" algn="ctr"/>
              <a:endParaRPr/>
            </a:p>
          </p:txBody>
        </p:sp>
        <p:sp>
          <p:nvSpPr>
            <p:cNvPr id="7" name="文本3"/>
            <p:cNvSpPr txBox="1"/>
            <p:nvPr/>
          </p:nvSpPr>
          <p:spPr>
            <a:xfrm>
              <a:off x="76260" y="0"/>
              <a:ext cx="635286" cy="932030"/>
            </a:xfrm>
            <a:prstGeom prst="rect">
              <a:avLst/>
            </a:prstGeom>
            <a:noFill/>
          </p:spPr>
          <p:txBody>
            <a:bodyPr anchor="ctr"/>
            <a:lstStyle/>
            <a:p>
              <a:pPr marL="0" algn="ctr">
                <a:lnSpc>
                  <a:spcPts val="4300"/>
                </a:lnSpc>
              </a:pPr>
              <a:r>
                <a:rPr lang="zh-CN" altLang="en-US" sz="3600" b="1" i="0">
                  <a:solidFill>
                    <a:srgbClr val="E0C26C">
                      <a:alpha val="100000"/>
                    </a:srgbClr>
                  </a:solidFill>
                  <a:latin typeface="Arial" panose="020B0604020202020204"/>
                  <a:ea typeface="Arial" panose="020B0604020202020204"/>
                </a:rPr>
                <a:t>1</a:t>
              </a:r>
            </a:p>
          </p:txBody>
        </p:sp>
      </p:grpSp>
      <p:sp>
        <p:nvSpPr>
          <p:cNvPr id="8" name="文本1"/>
          <p:cNvSpPr txBox="1"/>
          <p:nvPr/>
        </p:nvSpPr>
        <p:spPr>
          <a:xfrm>
            <a:off x="1851660" y="4762500"/>
            <a:ext cx="8810625" cy="836930"/>
          </a:xfrm>
          <a:prstGeom prst="rect">
            <a:avLst/>
          </a:prstGeom>
          <a:noFill/>
        </p:spPr>
        <p:txBody>
          <a:bodyPr anchor="ctr"/>
          <a:lstStyle/>
          <a:p>
            <a:pPr marL="0" algn="l">
              <a:lnSpc>
                <a:spcPts val="4000"/>
              </a:lnSpc>
            </a:pPr>
            <a:r>
              <a:rPr lang="zh-CN" altLang="en-US" sz="2800" b="0" i="0">
                <a:solidFill>
                  <a:srgbClr val="000000">
                    <a:alpha val="100000"/>
                  </a:srgbClr>
                </a:solidFill>
                <a:latin typeface="宋体" panose="02010600030101010101" pitchFamily="2" charset="-122"/>
                <a:ea typeface="宋体" panose="02010600030101010101" pitchFamily="2" charset="-122"/>
              </a:rPr>
              <a:t>浸在液体</a:t>
            </a:r>
            <a:r>
              <a:rPr lang="zh-CN" altLang="en-US" sz="2800" b="0" i="0">
                <a:solidFill>
                  <a:srgbClr val="FF0000">
                    <a:alpha val="100000"/>
                  </a:srgbClr>
                </a:solidFill>
                <a:latin typeface="宋体" panose="02010600030101010101" pitchFamily="2" charset="-122"/>
                <a:ea typeface="宋体" panose="02010600030101010101" pitchFamily="2" charset="-122"/>
              </a:rPr>
              <a:t>中的物体受到液体对物体向各个方向的压力</a:t>
            </a:r>
            <a:r>
              <a:rPr lang="zh-CN" altLang="en-US" sz="2800" b="0" i="0">
                <a:solidFill>
                  <a:srgbClr val="000000">
                    <a:alpha val="100000"/>
                  </a:srgbClr>
                </a:solidFill>
                <a:latin typeface="宋体" panose="02010600030101010101" pitchFamily="2" charset="-122"/>
                <a:ea typeface="宋体" panose="02010600030101010101" pitchFamily="2" charset="-122"/>
              </a:rPr>
              <a:t>。</a:t>
            </a:r>
          </a:p>
        </p:txBody>
      </p:sp>
      <p:pic>
        <p:nvPicPr>
          <p:cNvPr id="9" name="图片3"/>
          <p:cNvPicPr>
            <a:picLocks noChangeAspect="1"/>
          </p:cNvPicPr>
          <p:nvPr/>
        </p:nvPicPr>
        <p:blipFill>
          <a:blip r:embed="rId4"/>
          <a:stretch>
            <a:fillRect/>
          </a:stretch>
        </p:blipFill>
        <p:spPr>
          <a:xfrm>
            <a:off x="2865120" y="2090420"/>
            <a:ext cx="6461125" cy="2384425"/>
          </a:xfrm>
          <a:prstGeom prst="rect">
            <a:avLst/>
          </a:prstGeom>
          <a:ln w="9525">
            <a:solidFill>
              <a:srgbClr val="FFFFFF">
                <a:alpha val="0"/>
              </a:srgbClr>
            </a:solidFill>
            <a:prstDash val="solid"/>
          </a:ln>
        </p:spPr>
      </p:pic>
      <p:sp>
        <p:nvSpPr>
          <p:cNvPr id="10" name="文本2"/>
          <p:cNvSpPr txBox="1"/>
          <p:nvPr/>
        </p:nvSpPr>
        <p:spPr>
          <a:xfrm>
            <a:off x="3218815" y="856615"/>
            <a:ext cx="5453380" cy="774065"/>
          </a:xfrm>
          <a:prstGeom prst="rect">
            <a:avLst/>
          </a:prstGeom>
          <a:noFill/>
        </p:spPr>
        <p:txBody>
          <a:bodyPr anchor="t"/>
          <a:lstStyle/>
          <a:p>
            <a:pPr marL="0" algn="ctr">
              <a:lnSpc>
                <a:spcPts val="3800"/>
              </a:lnSpc>
            </a:pPr>
            <a:r>
              <a:rPr lang="zh-CN" altLang="en-US" sz="3200" b="1" i="0">
                <a:solidFill>
                  <a:srgbClr val="3F999C">
                    <a:alpha val="100000"/>
                  </a:srgbClr>
                </a:solidFill>
                <a:latin typeface="微软雅黑" panose="020B0503020204020204" charset="-122"/>
                <a:ea typeface="微软雅黑" panose="020B0503020204020204" charset="-122"/>
              </a:rPr>
              <a:t>知识点二：浮力产生的原因</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1716</Words>
  <Application>Microsoft Office PowerPoint</Application>
  <PresentationFormat>宽屏</PresentationFormat>
  <Paragraphs>250</Paragraphs>
  <Slides>29</Slides>
  <Notes>0</Notes>
  <HiddenSlides>0</HiddenSlides>
  <MMClips>3</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宋体</vt:lpstr>
      <vt:lpstr>等线</vt:lpstr>
      <vt:lpstr>微软雅黑</vt:lpstr>
      <vt:lpstr>华文中宋</vt:lpstr>
      <vt:lpstr>Arial</vt:lpstr>
      <vt:lpstr>黑体</vt:lpstr>
      <vt:lpstr>Times New Roman</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1</cp:revision>
  <dcterms:created xsi:type="dcterms:W3CDTF">2025-05-12T01:24:00Z</dcterms:created>
  <dcterms:modified xsi:type="dcterms:W3CDTF">2025-05-26T12:49:00Z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icationName">
    <vt:lpwstr>EasiNote5</vt:lpwstr>
  </property>
  <property fmtid="{D5CDD505-2E9C-101B-9397-08002B2CF9AE}" pid="3" name="ApplicationVersion">
    <vt:lpwstr>5.2.4.8772</vt:lpwstr>
  </property>
  <property fmtid="{D5CDD505-2E9C-101B-9397-08002B2CF9AE}" pid="4" name="EasiNoteAuthor">
    <vt:lpwstr>ttliljgjwsktpomotylytss928o16881</vt:lpwstr>
  </property>
  <property fmtid="{D5CDD505-2E9C-101B-9397-08002B2CF9AE}" pid="5" name="EasiNoteCoursewareInfo">
    <vt:lpwstr>b1375de4-f7b1-418b-bf4e-a8185d7092a7:1</vt:lpwstr>
  </property>
  <property fmtid="{D5CDD505-2E9C-101B-9397-08002B2CF9AE}" pid="6" name="EasiNoteDocumentName">
    <vt:lpwstr>9.1 浮力 打骨头</vt:lpwstr>
  </property>
  <property fmtid="{D5CDD505-2E9C-101B-9397-08002B2CF9AE}" pid="7" name="EasiNoteUpstreamCoursewareInfo_0">
    <vt:lpwstr>4eeca8f8-e9ae-4915-a6cb-4b2bf1de90b3</vt:lpwstr>
  </property>
  <property fmtid="{D5CDD505-2E9C-101B-9397-08002B2CF9AE}" pid="8" name="ICV">
    <vt:lpwstr>354FC9D9FDDD402CA2AAD1447E34ABDB_12</vt:lpwstr>
  </property>
  <property fmtid="{D5CDD505-2E9C-101B-9397-08002B2CF9AE}" pid="9" name="KSOProductBuildVer">
    <vt:lpwstr>2052-12.1.0.20784</vt:lpwstr>
  </property>
</Properties>
</file>