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59" r:id="rId2"/>
    <p:sldId id="560" r:id="rId3"/>
    <p:sldId id="561" r:id="rId4"/>
    <p:sldId id="578" r:id="rId5"/>
    <p:sldId id="579" r:id="rId6"/>
    <p:sldId id="570" r:id="rId7"/>
    <p:sldId id="571" r:id="rId8"/>
    <p:sldId id="588" r:id="rId9"/>
    <p:sldId id="572" r:id="rId10"/>
    <p:sldId id="589" r:id="rId11"/>
    <p:sldId id="576" r:id="rId12"/>
    <p:sldId id="577" r:id="rId13"/>
    <p:sldId id="581" r:id="rId14"/>
    <p:sldId id="582" r:id="rId15"/>
    <p:sldId id="590" r:id="rId16"/>
    <p:sldId id="583" r:id="rId17"/>
    <p:sldId id="584" r:id="rId18"/>
    <p:sldId id="586" r:id="rId19"/>
    <p:sldId id="591" r:id="rId20"/>
    <p:sldId id="587" r:id="rId21"/>
    <p:sldId id="592" r:id="rId22"/>
    <p:sldId id="563" r:id="rId23"/>
    <p:sldId id="564" r:id="rId24"/>
    <p:sldId id="565" r:id="rId25"/>
    <p:sldId id="593" r:id="rId26"/>
    <p:sldId id="566" r:id="rId27"/>
    <p:sldId id="594" r:id="rId28"/>
    <p:sldId id="585" r:id="rId29"/>
    <p:sldId id="568" r:id="rId30"/>
    <p:sldId id="569" r:id="rId31"/>
  </p:sldIdLst>
  <p:sldSz cx="9144000" cy="5143500" type="screen16x9"/>
  <p:notesSz cx="6858000" cy="9144000"/>
  <p:embeddedFontLst>
    <p:embeddedFont>
      <p:font typeface="Century Schoolbook" panose="02040604050505020304" pitchFamily="18" charset="0"/>
      <p:regular r:id="rId34"/>
      <p:bold r:id="rId35"/>
      <p:italic r:id="rId36"/>
      <p:boldItalic r:id="rId37"/>
    </p:embeddedFont>
    <p:embeddedFont>
      <p:font typeface="黑体" panose="02010609060101010101" pitchFamily="49" charset="-122"/>
      <p:regular r:id="rId3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840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980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14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image.baidu.com/i?ct=503316480&amp;z=0&amp;tn=baiduimagedetail&amp;word=%D0%A1%BF%D7%B3%C9%CF%F1&amp;in=26494&amp;cl=2&amp;cm=1&amp;sc=0&amp;lm=-1&amp;pn=16&amp;rn=1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hyperlink" Target="http://image.baidu.com/i?ct=503316480&amp;z=0&amp;tn=baiduimagedetail&amp;word=%C6%BD%C3%E6%BE%B5%B3%C9%CF%F1&amp;in=1357&amp;cl=2&amp;cm=1&amp;sc=0&amp;lm=-1&amp;pn=36&amp;rn=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.baidu.com/i?ct=503316480&amp;z=0&amp;tn=baiduimagedetail&amp;word=%CD%B9%CD%B8%BE%B5%B3%C9%CF%F1&amp;in=3580&amp;cl=2&amp;cm=1&amp;sc=0&amp;lm=-1&amp;pn=20&amp;rn=1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://image.baidu.com/i?ct=503316480&amp;z=0&amp;tn=baiduimagedetail&amp;word=%B9%E2%B5%C4%D5%DB%C9%E4&amp;in=8484&amp;cl=2&amp;cm=1&amp;sc=0&amp;lm=-1&amp;pn=70&amp;rn=1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9592" y="1131590"/>
            <a:ext cx="75594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latin typeface="+mj-ea"/>
                <a:ea typeface="+mj-ea"/>
              </a:rPr>
              <a:t>第</a:t>
            </a:r>
            <a:r>
              <a:rPr lang="en-US" altLang="zh-CN" sz="4400" dirty="0">
                <a:latin typeface="+mj-ea"/>
                <a:ea typeface="+mj-ea"/>
              </a:rPr>
              <a:t>4</a:t>
            </a:r>
            <a:r>
              <a:rPr lang="zh-CN" altLang="en-US" sz="4400" dirty="0">
                <a:latin typeface="+mj-ea"/>
                <a:ea typeface="+mj-ea"/>
              </a:rPr>
              <a:t>章 光的世界</a:t>
            </a:r>
            <a:endParaRPr lang="en-US" altLang="zh-CN" sz="4400" dirty="0">
              <a:latin typeface="+mj-ea"/>
              <a:ea typeface="+mj-ea"/>
            </a:endParaRPr>
          </a:p>
          <a:p>
            <a:pPr algn="ctr"/>
            <a:endParaRPr lang="en-US" altLang="zh-CN" sz="3600" dirty="0">
              <a:latin typeface="+mj-ea"/>
              <a:ea typeface="+mj-ea"/>
            </a:endParaRPr>
          </a:p>
          <a:p>
            <a:pPr algn="ctr"/>
            <a:r>
              <a:rPr lang="zh-CN" altLang="en-US" sz="4000" dirty="0">
                <a:latin typeface="+mj-ea"/>
                <a:ea typeface="+mj-ea"/>
              </a:rPr>
              <a:t>第</a:t>
            </a:r>
            <a:r>
              <a:rPr lang="en-US" altLang="zh-CN" sz="4000" dirty="0">
                <a:latin typeface="+mj-ea"/>
                <a:ea typeface="+mj-ea"/>
              </a:rPr>
              <a:t>5</a:t>
            </a:r>
            <a:r>
              <a:rPr lang="zh-CN" altLang="en-US" sz="4000" dirty="0">
                <a:latin typeface="+mj-ea"/>
                <a:ea typeface="+mj-ea"/>
              </a:rPr>
              <a:t>节 科学探究：凸透镜成像</a:t>
            </a:r>
            <a:endParaRPr lang="en-US" altLang="zh-CN" sz="4000" dirty="0">
              <a:latin typeface="+mj-ea"/>
              <a:ea typeface="+mj-ea"/>
            </a:endParaRPr>
          </a:p>
          <a:p>
            <a:pPr algn="ctr"/>
            <a:endParaRPr lang="zh-CN" altLang="en-US" sz="4000" dirty="0">
              <a:latin typeface="+mj-ea"/>
              <a:ea typeface="+mj-ea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课时 凸透镜成像规律的应用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/>
          <p:nvPr/>
        </p:nvSpPr>
        <p:spPr>
          <a:xfrm>
            <a:off x="971600" y="1131590"/>
            <a:ext cx="5879306" cy="2910411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67627" tIns="35242" rIns="67627" bIns="35242">
            <a:spAutoFit/>
          </a:bodyPr>
          <a:lstStyle/>
          <a:p>
            <a:pPr marL="342900" indent="-342900" eaLnBrk="1" hangingPunct="1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</a:rPr>
              <a:t>3.</a:t>
            </a:r>
            <a:r>
              <a:rPr lang="zh-CN" altLang="en-US" sz="3200" dirty="0">
                <a:latin typeface="宋体" panose="02010600030101010101" pitchFamily="2" charset="-122"/>
              </a:rPr>
              <a:t>照相机的成像特点：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C00000"/>
                </a:solidFill>
                <a:sym typeface="+mn-ea"/>
              </a:rPr>
              <a:t>（</a:t>
            </a:r>
            <a:r>
              <a:rPr lang="en-US" altLang="zh-CN" sz="3200" b="1" dirty="0">
                <a:solidFill>
                  <a:srgbClr val="C00000"/>
                </a:solidFill>
                <a:sym typeface="+mn-ea"/>
              </a:rPr>
              <a:t>1</a:t>
            </a:r>
            <a:r>
              <a:rPr lang="zh-CN" altLang="en-US" sz="3200" b="1" dirty="0">
                <a:solidFill>
                  <a:srgbClr val="C00000"/>
                </a:solidFill>
                <a:sym typeface="+mn-ea"/>
              </a:rPr>
              <a:t>）倒立、缩小的实像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。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3200" dirty="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）像距小于物距。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3200" dirty="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）像与物位于凸透镜的两侧。</a:t>
            </a:r>
          </a:p>
        </p:txBody>
      </p:sp>
    </p:spTree>
    <p:extLst>
      <p:ext uri="{BB962C8B-B14F-4D97-AF65-F5344CB8AC3E}">
        <p14:creationId xmlns:p14="http://schemas.microsoft.com/office/powerpoint/2010/main" val="89659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813288"/>
            <a:ext cx="7018020" cy="185785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5" y="1707654"/>
            <a:ext cx="2829611" cy="159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1118" y="1759117"/>
            <a:ext cx="2753678" cy="154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55188" y="3299310"/>
            <a:ext cx="7544276" cy="1540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600" dirty="0"/>
              <a:t>若想使底片上的像变大，应使相机靠近物体，同时使镜头远离底片（增大暗箱长度）。即应用当</a:t>
            </a:r>
            <a:r>
              <a:rPr lang="zh-CN" altLang="en-US" sz="2600" dirty="0">
                <a:solidFill>
                  <a:srgbClr val="FF0000"/>
                </a:solidFill>
              </a:rPr>
              <a:t>物距变小时，像和像距都变大</a:t>
            </a:r>
            <a:r>
              <a:rPr lang="zh-CN" altLang="en-US" sz="2600" dirty="0"/>
              <a:t>这一原理。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694106" y="1096296"/>
            <a:ext cx="46279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如何拍出更大、更清晰的像？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2" descr="P_35377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05237" y="874871"/>
            <a:ext cx="2594372" cy="42124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Line 3"/>
          <p:cNvSpPr/>
          <p:nvPr/>
        </p:nvSpPr>
        <p:spPr>
          <a:xfrm>
            <a:off x="5543312" y="3304937"/>
            <a:ext cx="809625" cy="216694"/>
          </a:xfrm>
          <a:prstGeom prst="line">
            <a:avLst/>
          </a:prstGeom>
          <a:ln w="28575" cap="flat" cmpd="sng">
            <a:solidFill>
              <a:srgbClr val="0033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" name="Line 4"/>
          <p:cNvSpPr/>
          <p:nvPr/>
        </p:nvSpPr>
        <p:spPr>
          <a:xfrm flipV="1">
            <a:off x="5867162" y="1846421"/>
            <a:ext cx="756047" cy="54769"/>
          </a:xfrm>
          <a:prstGeom prst="line">
            <a:avLst/>
          </a:prstGeom>
          <a:ln w="28575" cap="flat" cmpd="sng">
            <a:solidFill>
              <a:srgbClr val="0033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" name="Line 5"/>
          <p:cNvSpPr/>
          <p:nvPr/>
        </p:nvSpPr>
        <p:spPr>
          <a:xfrm>
            <a:off x="5760006" y="1198721"/>
            <a:ext cx="701278" cy="0"/>
          </a:xfrm>
          <a:prstGeom prst="line">
            <a:avLst/>
          </a:prstGeom>
          <a:ln w="28575" cap="flat" cmpd="sng">
            <a:solidFill>
              <a:srgbClr val="0033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" name="Text Box 6"/>
          <p:cNvSpPr txBox="1"/>
          <p:nvPr/>
        </p:nvSpPr>
        <p:spPr>
          <a:xfrm>
            <a:off x="4747201" y="2729871"/>
            <a:ext cx="2339102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</a:rPr>
              <a:t>投影片放置处</a:t>
            </a:r>
          </a:p>
        </p:txBody>
      </p:sp>
      <p:sp>
        <p:nvSpPr>
          <p:cNvPr id="6" name="Text Box 7"/>
          <p:cNvSpPr txBox="1"/>
          <p:nvPr/>
        </p:nvSpPr>
        <p:spPr>
          <a:xfrm>
            <a:off x="4686240" y="1639580"/>
            <a:ext cx="1261884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</a:rPr>
              <a:t>凸透镜</a:t>
            </a:r>
          </a:p>
        </p:txBody>
      </p:sp>
      <p:sp>
        <p:nvSpPr>
          <p:cNvPr id="7" name="Text Box 8"/>
          <p:cNvSpPr txBox="1"/>
          <p:nvPr/>
        </p:nvSpPr>
        <p:spPr>
          <a:xfrm>
            <a:off x="4654868" y="967888"/>
            <a:ext cx="1261884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</a:rPr>
              <a:t>平面镜</a:t>
            </a:r>
          </a:p>
        </p:txBody>
      </p:sp>
      <p:sp>
        <p:nvSpPr>
          <p:cNvPr id="24579" name="Rectangle 5"/>
          <p:cNvSpPr/>
          <p:nvPr/>
        </p:nvSpPr>
        <p:spPr>
          <a:xfrm>
            <a:off x="940929" y="2030571"/>
            <a:ext cx="30614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800" dirty="0">
                <a:solidFill>
                  <a:srgbClr val="0066CC"/>
                </a:solidFill>
                <a:latin typeface="+mj-ea"/>
                <a:ea typeface="+mj-ea"/>
              </a:rPr>
              <a:t>1</a:t>
            </a:r>
            <a:r>
              <a:rPr lang="zh-CN" altLang="en-US" sz="2800" dirty="0">
                <a:solidFill>
                  <a:srgbClr val="0066CC"/>
                </a:solidFill>
                <a:latin typeface="+mj-ea"/>
                <a:ea typeface="+mj-ea"/>
              </a:rPr>
              <a:t>．投影仪的构造</a:t>
            </a:r>
          </a:p>
        </p:txBody>
      </p:sp>
      <p:sp>
        <p:nvSpPr>
          <p:cNvPr id="8194" name="矩形 209923"/>
          <p:cNvSpPr/>
          <p:nvPr/>
        </p:nvSpPr>
        <p:spPr>
          <a:xfrm>
            <a:off x="940929" y="1060750"/>
            <a:ext cx="2639616" cy="7934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+mj-ea"/>
                <a:ea typeface="+mj-ea"/>
              </a:rPr>
              <a:t>三、投影仪</a:t>
            </a:r>
            <a:endParaRPr lang="en-US" altLang="zh-CN" sz="3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投影机"/>
          <p:cNvPicPr>
            <a:picLocks noGrp="1" noRot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760" y="1165277"/>
            <a:ext cx="5237560" cy="3352800"/>
          </a:xfrm>
          <a:prstGeom prst="rect">
            <a:avLst/>
          </a:prstGeom>
          <a:noFill/>
          <a:ln w="57150" cap="flat" cmpd="thickThin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5603" name="Line 4"/>
          <p:cNvSpPr/>
          <p:nvPr/>
        </p:nvSpPr>
        <p:spPr>
          <a:xfrm flipH="1">
            <a:off x="4221004" y="3001220"/>
            <a:ext cx="971550" cy="0"/>
          </a:xfrm>
          <a:prstGeom prst="line">
            <a:avLst/>
          </a:prstGeom>
          <a:ln w="53975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04" name="AutoShape 5"/>
          <p:cNvSpPr/>
          <p:nvPr/>
        </p:nvSpPr>
        <p:spPr>
          <a:xfrm>
            <a:off x="3032760" y="3595342"/>
            <a:ext cx="540544" cy="432197"/>
          </a:xfrm>
          <a:prstGeom prst="wedgeRoundRectCallout">
            <a:avLst>
              <a:gd name="adj1" fmla="val 196917"/>
              <a:gd name="adj2" fmla="val -190773"/>
              <a:gd name="adj3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zh-CN" altLang="en-US" sz="2700" dirty="0">
                <a:solidFill>
                  <a:schemeClr val="bg1"/>
                </a:solidFill>
                <a:latin typeface="Arial" panose="020B0604020202020204" pitchFamily="34" charset="0"/>
              </a:rPr>
              <a:t>物</a:t>
            </a:r>
          </a:p>
        </p:txBody>
      </p:sp>
      <p:sp>
        <p:nvSpPr>
          <p:cNvPr id="25605" name="AutoShape 6"/>
          <p:cNvSpPr/>
          <p:nvPr/>
        </p:nvSpPr>
        <p:spPr>
          <a:xfrm flipH="1">
            <a:off x="5323523" y="2548969"/>
            <a:ext cx="1026319" cy="363957"/>
          </a:xfrm>
          <a:prstGeom prst="borderCallout1">
            <a:avLst>
              <a:gd name="adj1" fmla="val 31718"/>
              <a:gd name="adj2" fmla="val 105565"/>
              <a:gd name="adj3" fmla="val -96752"/>
              <a:gd name="adj4" fmla="val 140971"/>
            </a:avLst>
          </a:prstGeom>
          <a:solidFill>
            <a:schemeClr val="accent1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凸透镜</a:t>
            </a:r>
          </a:p>
        </p:txBody>
      </p:sp>
      <p:sp>
        <p:nvSpPr>
          <p:cNvPr id="25606" name="Rectangle 7"/>
          <p:cNvSpPr/>
          <p:nvPr/>
        </p:nvSpPr>
        <p:spPr>
          <a:xfrm>
            <a:off x="7894082" y="2110276"/>
            <a:ext cx="53578" cy="10668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>
            <a:spAutoFit/>
          </a:bodyPr>
          <a:lstStyle/>
          <a:p>
            <a:pPr eaLnBrk="1" hangingPunct="1"/>
            <a:endParaRPr lang="zh-CN" altLang="en-US" sz="100" dirty="0">
              <a:latin typeface="Arial" panose="020B0604020202020204" pitchFamily="34" charset="0"/>
            </a:endParaRPr>
          </a:p>
        </p:txBody>
      </p:sp>
      <p:grpSp>
        <p:nvGrpSpPr>
          <p:cNvPr id="25607" name="Group 8"/>
          <p:cNvGrpSpPr/>
          <p:nvPr/>
        </p:nvGrpSpPr>
        <p:grpSpPr>
          <a:xfrm>
            <a:off x="5323523" y="4027539"/>
            <a:ext cx="1937147" cy="460771"/>
            <a:chOff x="0" y="0"/>
            <a:chExt cx="1627" cy="387"/>
          </a:xfrm>
        </p:grpSpPr>
        <p:sp>
          <p:nvSpPr>
            <p:cNvPr id="25614" name="Line 9"/>
            <p:cNvSpPr/>
            <p:nvPr/>
          </p:nvSpPr>
          <p:spPr>
            <a:xfrm>
              <a:off x="0" y="0"/>
              <a:ext cx="544" cy="9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15" name="Text Box 10"/>
            <p:cNvSpPr txBox="1"/>
            <p:nvPr/>
          </p:nvSpPr>
          <p:spPr>
            <a:xfrm>
              <a:off x="544" y="0"/>
              <a:ext cx="1083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4080C"/>
                  </a:solidFill>
                  <a:latin typeface="Arial" panose="020B0604020202020204" pitchFamily="34" charset="0"/>
                </a:rPr>
                <a:t>凹面镜</a:t>
              </a:r>
            </a:p>
          </p:txBody>
        </p:sp>
      </p:grpSp>
      <p:sp>
        <p:nvSpPr>
          <p:cNvPr id="25608" name="AutoShape 11"/>
          <p:cNvSpPr/>
          <p:nvPr/>
        </p:nvSpPr>
        <p:spPr>
          <a:xfrm>
            <a:off x="8056007" y="895004"/>
            <a:ext cx="540544" cy="539354"/>
          </a:xfrm>
          <a:prstGeom prst="wedgeRoundRectCallout">
            <a:avLst>
              <a:gd name="adj1" fmla="val -75773"/>
              <a:gd name="adj2" fmla="val 132560"/>
              <a:gd name="adj3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zh-CN" altLang="en-US" sz="3300" dirty="0">
                <a:solidFill>
                  <a:schemeClr val="bg1"/>
                </a:solidFill>
                <a:latin typeface="Arial" panose="020B0604020202020204" pitchFamily="34" charset="0"/>
              </a:rPr>
              <a:t>像</a:t>
            </a:r>
          </a:p>
        </p:txBody>
      </p:sp>
      <p:sp>
        <p:nvSpPr>
          <p:cNvPr id="25610" name="Line 13"/>
          <p:cNvSpPr/>
          <p:nvPr/>
        </p:nvSpPr>
        <p:spPr>
          <a:xfrm flipV="1">
            <a:off x="7894082" y="1380779"/>
            <a:ext cx="0" cy="1350169"/>
          </a:xfrm>
          <a:prstGeom prst="line">
            <a:avLst/>
          </a:prstGeom>
          <a:ln w="57150" cap="flat" cmpd="sng">
            <a:solidFill>
              <a:srgbClr val="FF00FF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100" name="文本框 99"/>
          <p:cNvSpPr txBox="1"/>
          <p:nvPr/>
        </p:nvSpPr>
        <p:spPr>
          <a:xfrm>
            <a:off x="467544" y="1417778"/>
            <a:ext cx="237429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zh-CN" sz="28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2.投影仪的</a:t>
            </a:r>
          </a:p>
          <a:p>
            <a:pPr indent="266700">
              <a:lnSpc>
                <a:spcPct val="150000"/>
              </a:lnSpc>
            </a:pPr>
            <a:r>
              <a:rPr lang="zh-CN" sz="2800" b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成像原理</a:t>
            </a:r>
            <a:endParaRPr lang="zh-CN" altLang="en-US" sz="2800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/>
          <p:nvPr/>
        </p:nvSpPr>
        <p:spPr>
          <a:xfrm>
            <a:off x="1115616" y="1635646"/>
            <a:ext cx="6886704" cy="14740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dirty="0">
                <a:latin typeface="Arial" panose="020B0604020202020204" pitchFamily="34" charset="0"/>
              </a:rPr>
              <a:t>   </a:t>
            </a:r>
            <a:r>
              <a:rPr lang="zh-CN" altLang="en-US" sz="3200" dirty="0">
                <a:latin typeface="Arial" panose="020B0604020202020204" pitchFamily="34" charset="0"/>
              </a:rPr>
              <a:t>投影仪的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镜头</a:t>
            </a:r>
            <a:r>
              <a:rPr lang="zh-CN" altLang="en-US" sz="3200" dirty="0">
                <a:latin typeface="Arial" panose="020B0604020202020204" pitchFamily="34" charset="0"/>
              </a:rPr>
              <a:t>相当于一个</a:t>
            </a:r>
            <a:r>
              <a:rPr lang="zh-CN" altLang="en-US" sz="3200" u="sng" dirty="0">
                <a:latin typeface="Arial" panose="020B0604020202020204" pitchFamily="34" charset="0"/>
              </a:rPr>
              <a:t>             </a:t>
            </a:r>
            <a:r>
              <a:rPr lang="zh-CN" altLang="en-US" sz="3200" dirty="0">
                <a:latin typeface="Arial" panose="020B0604020202020204" pitchFamily="34" charset="0"/>
              </a:rPr>
              <a:t>，</a:t>
            </a:r>
            <a:endParaRPr lang="en-US" altLang="zh-CN" sz="32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屏幕</a:t>
            </a:r>
            <a:r>
              <a:rPr lang="zh-CN" altLang="en-US" sz="3200" dirty="0">
                <a:latin typeface="Arial" panose="020B0604020202020204" pitchFamily="34" charset="0"/>
              </a:rPr>
              <a:t>相当于</a:t>
            </a:r>
            <a:r>
              <a:rPr lang="zh-CN" altLang="en-US" sz="3200" u="sng" dirty="0">
                <a:latin typeface="Arial" panose="020B0604020202020204" pitchFamily="34" charset="0"/>
              </a:rPr>
              <a:t>             </a:t>
            </a:r>
            <a:r>
              <a:rPr lang="zh-CN" altLang="en-US" sz="3200" dirty="0">
                <a:latin typeface="Arial" panose="020B0604020202020204" pitchFamily="34" charset="0"/>
              </a:rPr>
              <a:t>。</a:t>
            </a:r>
          </a:p>
        </p:txBody>
      </p:sp>
      <p:sp>
        <p:nvSpPr>
          <p:cNvPr id="3" name="Text Box 14"/>
          <p:cNvSpPr txBox="1"/>
          <p:nvPr/>
        </p:nvSpPr>
        <p:spPr>
          <a:xfrm>
            <a:off x="6050048" y="1755422"/>
            <a:ext cx="144016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凸透镜</a:t>
            </a:r>
          </a:p>
        </p:txBody>
      </p:sp>
      <p:sp>
        <p:nvSpPr>
          <p:cNvPr id="4" name="Text Box 15"/>
          <p:cNvSpPr txBox="1"/>
          <p:nvPr/>
        </p:nvSpPr>
        <p:spPr>
          <a:xfrm>
            <a:off x="3523624" y="2427734"/>
            <a:ext cx="1014157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光屏</a:t>
            </a:r>
          </a:p>
        </p:txBody>
      </p:sp>
    </p:spTree>
    <p:extLst>
      <p:ext uri="{BB962C8B-B14F-4D97-AF65-F5344CB8AC3E}">
        <p14:creationId xmlns:p14="http://schemas.microsoft.com/office/powerpoint/2010/main" val="41364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图片 10243" descr="投影仪光路2"/>
          <p:cNvPicPr>
            <a:picLocks noChangeAspect="1"/>
          </p:cNvPicPr>
          <p:nvPr/>
        </p:nvPicPr>
        <p:blipFill>
          <a:blip r:embed="rId2"/>
          <a:srcRect l="21985" r="22678"/>
          <a:stretch>
            <a:fillRect/>
          </a:stretch>
        </p:blipFill>
        <p:spPr>
          <a:xfrm>
            <a:off x="1033225" y="852488"/>
            <a:ext cx="1824038" cy="4051697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" name="直接箭头连接符 1"/>
          <p:cNvCxnSpPr/>
          <p:nvPr/>
        </p:nvCxnSpPr>
        <p:spPr>
          <a:xfrm>
            <a:off x="1689259" y="4021931"/>
            <a:ext cx="429816" cy="16669"/>
          </a:xfrm>
          <a:prstGeom prst="straightConnector1">
            <a:avLst/>
          </a:prstGeom>
          <a:ln w="444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4463072" y="1200107"/>
            <a:ext cx="3268437" cy="3452586"/>
            <a:chOff x="4613" y="1288"/>
            <a:chExt cx="7987" cy="8437"/>
          </a:xfrm>
        </p:grpSpPr>
        <p:pic>
          <p:nvPicPr>
            <p:cNvPr id="29698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5" y="6913"/>
              <a:ext cx="3360" cy="27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5" name="AutoShape 2" descr="幕色海滩"/>
            <p:cNvSpPr/>
            <p:nvPr/>
          </p:nvSpPr>
          <p:spPr>
            <a:xfrm rot="5400000" flipH="1">
              <a:off x="6300" y="6125"/>
              <a:ext cx="338" cy="1238"/>
            </a:xfrm>
            <a:prstGeom prst="upArrow">
              <a:avLst>
                <a:gd name="adj1" fmla="val 50000"/>
                <a:gd name="adj2" fmla="val 39908"/>
              </a:avLst>
            </a:prstGeom>
            <a:blipFill rotWithShape="1">
              <a:blip r:embed="rId4"/>
              <a:stretch>
                <a:fillRect/>
              </a:stretch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zh-CN" sz="100" dirty="0">
                <a:latin typeface="Century Schoolbook" panose="02040604050505020304" pitchFamily="18" charset="0"/>
              </a:endParaRPr>
            </a:p>
          </p:txBody>
        </p:sp>
        <p:cxnSp>
          <p:nvCxnSpPr>
            <p:cNvPr id="29700" name="直接连接符 5"/>
            <p:cNvCxnSpPr/>
            <p:nvPr/>
          </p:nvCxnSpPr>
          <p:spPr>
            <a:xfrm>
              <a:off x="4613" y="1288"/>
              <a:ext cx="6975" cy="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29701" name="直接连接符 6"/>
            <p:cNvCxnSpPr/>
            <p:nvPr/>
          </p:nvCxnSpPr>
          <p:spPr>
            <a:xfrm>
              <a:off x="11588" y="1288"/>
              <a:ext cx="0" cy="8437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3318" name="AutoShape 2" descr="幕色海滩"/>
            <p:cNvSpPr/>
            <p:nvPr/>
          </p:nvSpPr>
          <p:spPr>
            <a:xfrm flipH="1" flipV="1">
              <a:off x="11025" y="1963"/>
              <a:ext cx="1125" cy="3150"/>
            </a:xfrm>
            <a:prstGeom prst="upArrow">
              <a:avLst>
                <a:gd name="adj1" fmla="val 50000"/>
                <a:gd name="adj2" fmla="val 39951"/>
              </a:avLst>
            </a:prstGeom>
            <a:blipFill rotWithShape="1">
              <a:blip r:embed="rId5"/>
              <a:stretch>
                <a:fillRect/>
              </a:stretch>
            </a:blip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zh-CN" sz="100" dirty="0">
                <a:latin typeface="Century Schoolbook" panose="02040604050505020304" pitchFamily="18" charset="0"/>
              </a:endParaRPr>
            </a:p>
          </p:txBody>
        </p:sp>
        <p:sp>
          <p:nvSpPr>
            <p:cNvPr id="29703" name="Oval 9"/>
            <p:cNvSpPr/>
            <p:nvPr/>
          </p:nvSpPr>
          <p:spPr>
            <a:xfrm>
              <a:off x="5288" y="4663"/>
              <a:ext cx="2362" cy="450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9999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33CCCC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zh-CN" sz="100" dirty="0">
                <a:latin typeface="Arial" panose="020B0604020202020204" pitchFamily="34" charset="0"/>
              </a:endParaRPr>
            </a:p>
          </p:txBody>
        </p:sp>
        <p:cxnSp>
          <p:nvCxnSpPr>
            <p:cNvPr id="13320" name="直接箭头连接符 9"/>
            <p:cNvCxnSpPr/>
            <p:nvPr/>
          </p:nvCxnSpPr>
          <p:spPr>
            <a:xfrm flipV="1">
              <a:off x="5850" y="2975"/>
              <a:ext cx="1238" cy="3713"/>
            </a:xfrm>
            <a:prstGeom prst="straightConnector1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3321" name="直接箭头连接符 10"/>
            <p:cNvCxnSpPr>
              <a:stCxn id="13315" idx="3"/>
            </p:cNvCxnSpPr>
            <p:nvPr/>
          </p:nvCxnSpPr>
          <p:spPr>
            <a:xfrm flipH="1" flipV="1">
              <a:off x="6075" y="4005"/>
              <a:ext cx="878" cy="2588"/>
            </a:xfrm>
            <a:prstGeom prst="straightConnector1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29706" name="L 形 11"/>
            <p:cNvSpPr/>
            <p:nvPr/>
          </p:nvSpPr>
          <p:spPr>
            <a:xfrm rot="5400000">
              <a:off x="4163" y="5675"/>
              <a:ext cx="2137" cy="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156" y="0"/>
                </a:cxn>
                <a:cxn ang="0">
                  <a:pos x="107156" y="107156"/>
                </a:cxn>
                <a:cxn ang="0">
                  <a:pos x="1357313" y="107156"/>
                </a:cxn>
                <a:cxn ang="0">
                  <a:pos x="1357313" y="214312"/>
                </a:cxn>
                <a:cxn ang="0">
                  <a:pos x="0" y="214312"/>
                </a:cxn>
                <a:cxn ang="0">
                  <a:pos x="0" y="0"/>
                </a:cxn>
              </a:cxnLst>
              <a:rect l="0" t="0" r="0" b="0"/>
              <a:pathLst>
                <a:path w="1357313" h="214312">
                  <a:moveTo>
                    <a:pt x="0" y="0"/>
                  </a:moveTo>
                  <a:lnTo>
                    <a:pt x="107156" y="0"/>
                  </a:lnTo>
                  <a:lnTo>
                    <a:pt x="107156" y="107156"/>
                  </a:lnTo>
                  <a:lnTo>
                    <a:pt x="1357313" y="107156"/>
                  </a:lnTo>
                  <a:lnTo>
                    <a:pt x="1357313" y="214312"/>
                  </a:lnTo>
                  <a:lnTo>
                    <a:pt x="0" y="214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00000"/>
              </a:schemeClr>
            </a:solidFill>
            <a:ln w="25400" cap="flat" cmpd="sng">
              <a:solidFill>
                <a:srgbClr val="BB6126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cxnSp>
          <p:nvCxnSpPr>
            <p:cNvPr id="13324" name="直接连接符 13"/>
            <p:cNvCxnSpPr>
              <a:stCxn id="13315" idx="3"/>
            </p:cNvCxnSpPr>
            <p:nvPr/>
          </p:nvCxnSpPr>
          <p:spPr>
            <a:xfrm flipV="1">
              <a:off x="5288" y="2638"/>
              <a:ext cx="2137" cy="2137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25" name="直接连接符 14"/>
            <p:cNvCxnSpPr>
              <a:stCxn id="13315" idx="3"/>
            </p:cNvCxnSpPr>
            <p:nvPr/>
          </p:nvCxnSpPr>
          <p:spPr>
            <a:xfrm>
              <a:off x="5400" y="4213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26" name="直接连接符 15"/>
            <p:cNvCxnSpPr>
              <a:stCxn id="13315" idx="3"/>
            </p:cNvCxnSpPr>
            <p:nvPr/>
          </p:nvCxnSpPr>
          <p:spPr>
            <a:xfrm>
              <a:off x="5640" y="3988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27" name="直接连接符 16"/>
            <p:cNvCxnSpPr>
              <a:stCxn id="13315" idx="3"/>
            </p:cNvCxnSpPr>
            <p:nvPr/>
          </p:nvCxnSpPr>
          <p:spPr>
            <a:xfrm>
              <a:off x="5850" y="3763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28" name="直接连接符 17"/>
            <p:cNvCxnSpPr>
              <a:stCxn id="13315" idx="3"/>
            </p:cNvCxnSpPr>
            <p:nvPr/>
          </p:nvCxnSpPr>
          <p:spPr>
            <a:xfrm>
              <a:off x="6075" y="3538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29" name="直接连接符 18"/>
            <p:cNvCxnSpPr>
              <a:stCxn id="13315" idx="3"/>
            </p:cNvCxnSpPr>
            <p:nvPr/>
          </p:nvCxnSpPr>
          <p:spPr>
            <a:xfrm>
              <a:off x="6300" y="3313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30" name="直接连接符 19"/>
            <p:cNvCxnSpPr>
              <a:stCxn id="13315" idx="3"/>
            </p:cNvCxnSpPr>
            <p:nvPr/>
          </p:nvCxnSpPr>
          <p:spPr>
            <a:xfrm>
              <a:off x="6540" y="3088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31" name="直接连接符 20"/>
            <p:cNvCxnSpPr>
              <a:stCxn id="13315" idx="3"/>
            </p:cNvCxnSpPr>
            <p:nvPr/>
          </p:nvCxnSpPr>
          <p:spPr>
            <a:xfrm>
              <a:off x="6750" y="2863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32" name="直接连接符 25"/>
            <p:cNvCxnSpPr>
              <a:stCxn id="13315" idx="3"/>
            </p:cNvCxnSpPr>
            <p:nvPr/>
          </p:nvCxnSpPr>
          <p:spPr>
            <a:xfrm>
              <a:off x="6975" y="2638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33" name="直接连接符 26"/>
            <p:cNvCxnSpPr>
              <a:stCxn id="13315" idx="3"/>
            </p:cNvCxnSpPr>
            <p:nvPr/>
          </p:nvCxnSpPr>
          <p:spPr>
            <a:xfrm>
              <a:off x="7230" y="2413"/>
              <a:ext cx="0" cy="450"/>
            </a:xfrm>
            <a:prstGeom prst="line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3334" name="直接箭头连接符 31"/>
            <p:cNvCxnSpPr>
              <a:stCxn id="13315" idx="3"/>
            </p:cNvCxnSpPr>
            <p:nvPr/>
          </p:nvCxnSpPr>
          <p:spPr>
            <a:xfrm flipV="1">
              <a:off x="7088" y="1963"/>
              <a:ext cx="4387" cy="1012"/>
            </a:xfrm>
            <a:prstGeom prst="straightConnector1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3335" name="直接箭头连接符 36"/>
            <p:cNvCxnSpPr>
              <a:stCxn id="13315" idx="3"/>
            </p:cNvCxnSpPr>
            <p:nvPr/>
          </p:nvCxnSpPr>
          <p:spPr>
            <a:xfrm>
              <a:off x="6075" y="3988"/>
              <a:ext cx="5400" cy="1012"/>
            </a:xfrm>
            <a:prstGeom prst="straightConnector1">
              <a:avLst/>
            </a:prstGeom>
            <a:ln w="12700" cap="flat" cmpd="sng">
              <a:solidFill>
                <a:srgbClr val="FF6903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29720" name="TextBox 41"/>
            <p:cNvSpPr txBox="1"/>
            <p:nvPr/>
          </p:nvSpPr>
          <p:spPr>
            <a:xfrm>
              <a:off x="12116" y="3184"/>
              <a:ext cx="484" cy="28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 wrap="none">
              <a:spAutoFit/>
            </a:bodyPr>
            <a:lstStyle/>
            <a:p>
              <a:pPr algn="ctr" eaLnBrk="1" hangingPunct="1"/>
              <a:r>
                <a:rPr lang="zh-CN" altLang="en-US" sz="100" dirty="0">
                  <a:latin typeface="Arial" panose="020B0604020202020204" pitchFamily="34" charset="0"/>
                </a:rPr>
                <a:t>屏幕</a:t>
              </a:r>
            </a:p>
          </p:txBody>
        </p:sp>
        <p:sp>
          <p:nvSpPr>
            <p:cNvPr id="13338" name="Text Box 7"/>
            <p:cNvSpPr txBox="1"/>
            <p:nvPr/>
          </p:nvSpPr>
          <p:spPr>
            <a:xfrm>
              <a:off x="7088" y="6395"/>
              <a:ext cx="774" cy="7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zh-CN" sz="1500" i="1" dirty="0">
                  <a:solidFill>
                    <a:srgbClr val="FF0000"/>
                  </a:solidFill>
                  <a:latin typeface="Century Schoolbook" panose="02040604050505020304" pitchFamily="18" charset="0"/>
                </a:rPr>
                <a:t>A</a:t>
              </a:r>
            </a:p>
          </p:txBody>
        </p:sp>
        <p:sp>
          <p:nvSpPr>
            <p:cNvPr id="13339" name="Text Box 7"/>
            <p:cNvSpPr txBox="1"/>
            <p:nvPr/>
          </p:nvSpPr>
          <p:spPr>
            <a:xfrm>
              <a:off x="5268" y="6395"/>
              <a:ext cx="784" cy="7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zh-CN" sz="1500" i="1" dirty="0">
                  <a:solidFill>
                    <a:srgbClr val="FF0000"/>
                  </a:solidFill>
                  <a:latin typeface="Century Schoolbook" panose="02040604050505020304" pitchFamily="18" charset="0"/>
                </a:rPr>
                <a:t>B</a:t>
              </a:r>
            </a:p>
          </p:txBody>
        </p:sp>
        <p:sp>
          <p:nvSpPr>
            <p:cNvPr id="13340" name="Text Box 7"/>
            <p:cNvSpPr txBox="1"/>
            <p:nvPr/>
          </p:nvSpPr>
          <p:spPr>
            <a:xfrm>
              <a:off x="11588" y="5113"/>
              <a:ext cx="903" cy="7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zh-CN" sz="1500" i="1" dirty="0">
                  <a:solidFill>
                    <a:srgbClr val="FF0000"/>
                  </a:solidFill>
                  <a:latin typeface="Century Schoolbook" panose="02040604050505020304" pitchFamily="18" charset="0"/>
                </a:rPr>
                <a:t>A'</a:t>
              </a:r>
            </a:p>
          </p:txBody>
        </p:sp>
        <p:sp>
          <p:nvSpPr>
            <p:cNvPr id="13341" name="Text Box 7"/>
            <p:cNvSpPr txBox="1"/>
            <p:nvPr/>
          </p:nvSpPr>
          <p:spPr>
            <a:xfrm>
              <a:off x="11588" y="1400"/>
              <a:ext cx="912" cy="7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zh-CN" sz="1500" i="1" dirty="0">
                  <a:solidFill>
                    <a:srgbClr val="FF0000"/>
                  </a:solidFill>
                  <a:latin typeface="Century Schoolbook" panose="02040604050505020304" pitchFamily="18" charset="0"/>
                </a:rPr>
                <a:t>B'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1240371"/>
            <a:ext cx="4315301" cy="165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文本框 99"/>
          <p:cNvSpPr txBox="1"/>
          <p:nvPr/>
        </p:nvSpPr>
        <p:spPr>
          <a:xfrm>
            <a:off x="899592" y="1131590"/>
            <a:ext cx="3810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投影仪的成像特点</a:t>
            </a:r>
            <a:endParaRPr lang="zh-CN" alt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0" name="Text Box 6"/>
          <p:cNvSpPr txBox="1"/>
          <p:nvPr/>
        </p:nvSpPr>
        <p:spPr>
          <a:xfrm>
            <a:off x="940017" y="2598193"/>
            <a:ext cx="5879306" cy="1909176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67627" tIns="35242" rIns="67627" bIns="35242">
            <a:spAutoFit/>
          </a:bodyPr>
          <a:lstStyle/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）投影仪成倒立、放大的实像。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）像距大于物距。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）像与物位于凸透镜的两侧。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09604012##凸透镜成实像情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779662"/>
            <a:ext cx="6265069" cy="1928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2" name="Rectangle 2"/>
          <p:cNvSpPr>
            <a:spLocks noGrp="1"/>
          </p:cNvSpPr>
          <p:nvPr/>
        </p:nvSpPr>
        <p:spPr>
          <a:xfrm>
            <a:off x="1006778" y="1833002"/>
            <a:ext cx="1222772" cy="573881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en-US" altLang="zh-CN" sz="2800" dirty="0">
                <a:solidFill>
                  <a:srgbClr val="0066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800" dirty="0">
                <a:solidFill>
                  <a:srgbClr val="0066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实像</a:t>
            </a:r>
          </a:p>
        </p:txBody>
      </p:sp>
      <p:sp>
        <p:nvSpPr>
          <p:cNvPr id="30724" name="Text Box 4"/>
          <p:cNvSpPr txBox="1"/>
          <p:nvPr/>
        </p:nvSpPr>
        <p:spPr>
          <a:xfrm>
            <a:off x="1006778" y="3708475"/>
            <a:ext cx="7776864" cy="523220"/>
          </a:xfrm>
          <a:prstGeom prst="rect">
            <a:avLst/>
          </a:prstGeom>
          <a:solidFill>
            <a:srgbClr val="ADEBEB"/>
          </a:solidFill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实像：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是实际光线会聚而形成的</a:t>
            </a:r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能呈现在光屏上。</a:t>
            </a:r>
            <a:r>
              <a:rPr lang="zh-CN" altLang="en-US" sz="2800" dirty="0">
                <a:solidFill>
                  <a:schemeClr val="accent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06778" y="1131590"/>
            <a:ext cx="3050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Times New Roman" pitchFamily="18" charset="0"/>
                <a:ea typeface="+mn-ea"/>
                <a:cs typeface="Times New Roman" pitchFamily="18" charset="0"/>
              </a:rPr>
              <a:t>四、</a:t>
            </a:r>
            <a:r>
              <a:rPr lang="zh-CN" altLang="en-US" sz="3200" b="1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实像和虚像</a:t>
            </a:r>
            <a:r>
              <a:rPr lang="zh-CN" altLang="en-US" sz="3200" b="1" dirty="0"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=1200772538,1471556232&amp;gp=42">
            <a:hlinkClick r:id="rId2"/>
          </p:cNvPr>
          <p:cNvPicPr>
            <a:picLocks noChangeAspect="1"/>
          </p:cNvPicPr>
          <p:nvPr/>
        </p:nvPicPr>
        <p:blipFill>
          <a:blip r:embed="rId3">
            <a:lum bright="-12000" contrast="36000"/>
          </a:blip>
          <a:stretch>
            <a:fillRect/>
          </a:stretch>
        </p:blipFill>
        <p:spPr>
          <a:xfrm>
            <a:off x="1110240" y="1307320"/>
            <a:ext cx="2782320" cy="1224136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9"/>
          <p:cNvGrpSpPr/>
          <p:nvPr/>
        </p:nvGrpSpPr>
        <p:grpSpPr>
          <a:xfrm>
            <a:off x="5430089" y="1157310"/>
            <a:ext cx="2390877" cy="1385454"/>
            <a:chOff x="340" y="663"/>
            <a:chExt cx="2631" cy="1724"/>
          </a:xfrm>
        </p:grpSpPr>
        <p:pic>
          <p:nvPicPr>
            <p:cNvPr id="4" name="Picture 10" descr="plant2-3_S"/>
            <p:cNvPicPr>
              <a:picLocks noChangeAspect="1"/>
            </p:cNvPicPr>
            <p:nvPr/>
          </p:nvPicPr>
          <p:blipFill>
            <a:blip r:embed="rId4">
              <a:lum bright="16000" contrast="-70000"/>
            </a:blip>
            <a:stretch>
              <a:fillRect/>
            </a:stretch>
          </p:blipFill>
          <p:spPr>
            <a:xfrm>
              <a:off x="340" y="663"/>
              <a:ext cx="2631" cy="1724"/>
            </a:xfrm>
            <a:prstGeom prst="rect">
              <a:avLst/>
            </a:prstGeom>
            <a:noFill/>
            <a:ln w="9525" cap="flat" cmpd="sng">
              <a:solidFill>
                <a:srgbClr val="CC0066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5" name="Line 11"/>
            <p:cNvSpPr/>
            <p:nvPr/>
          </p:nvSpPr>
          <p:spPr>
            <a:xfrm>
              <a:off x="703" y="1071"/>
              <a:ext cx="1088" cy="273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6" name="Line 12"/>
            <p:cNvSpPr/>
            <p:nvPr/>
          </p:nvSpPr>
          <p:spPr>
            <a:xfrm flipV="1">
              <a:off x="748" y="1570"/>
              <a:ext cx="1043" cy="318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7" name="Line 13"/>
            <p:cNvSpPr/>
            <p:nvPr/>
          </p:nvSpPr>
          <p:spPr>
            <a:xfrm>
              <a:off x="703" y="1071"/>
              <a:ext cx="2041" cy="499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8" name="Line 14"/>
            <p:cNvSpPr/>
            <p:nvPr/>
          </p:nvSpPr>
          <p:spPr>
            <a:xfrm flipV="1">
              <a:off x="748" y="1253"/>
              <a:ext cx="1996" cy="635"/>
            </a:xfrm>
            <a:prstGeom prst="line">
              <a:avLst/>
            </a:prstGeom>
            <a:ln w="9525" cap="flat" cmpd="sng">
              <a:solidFill>
                <a:srgbClr val="CC0066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9" name="AutoShape 15"/>
            <p:cNvSpPr/>
            <p:nvPr/>
          </p:nvSpPr>
          <p:spPr>
            <a:xfrm>
              <a:off x="748" y="1071"/>
              <a:ext cx="45" cy="816"/>
            </a:xfrm>
            <a:prstGeom prst="upArrow">
              <a:avLst>
                <a:gd name="adj1" fmla="val 50000"/>
                <a:gd name="adj2" fmla="val 452661"/>
              </a:avLst>
            </a:prstGeom>
            <a:solidFill>
              <a:schemeClr val="accent1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pPr eaLnBrk="1" hangingPunct="1"/>
              <a:endParaRPr lang="zh-CN" altLang="en-US" sz="100" dirty="0">
                <a:latin typeface="Arial" panose="020B0604020202020204" pitchFamily="34" charset="0"/>
              </a:endParaRPr>
            </a:p>
          </p:txBody>
        </p:sp>
        <p:sp>
          <p:nvSpPr>
            <p:cNvPr id="10" name="AutoShape 16"/>
            <p:cNvSpPr/>
            <p:nvPr/>
          </p:nvSpPr>
          <p:spPr>
            <a:xfrm rot="10800000">
              <a:off x="2699" y="1253"/>
              <a:ext cx="45" cy="317"/>
            </a:xfrm>
            <a:prstGeom prst="upArrow">
              <a:avLst>
                <a:gd name="adj1" fmla="val 50000"/>
                <a:gd name="adj2" fmla="val 175850"/>
              </a:avLst>
            </a:prstGeom>
            <a:solidFill>
              <a:schemeClr val="accent1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pPr eaLnBrk="1" hangingPunct="1"/>
              <a:endParaRPr lang="zh-CN" altLang="en-US" sz="100" dirty="0">
                <a:latin typeface="Arial" panose="020B0604020202020204" pitchFamily="34" charset="0"/>
              </a:endParaRPr>
            </a:p>
          </p:txBody>
        </p:sp>
        <p:sp>
          <p:nvSpPr>
            <p:cNvPr id="11" name="Text Box 17"/>
            <p:cNvSpPr txBox="1"/>
            <p:nvPr/>
          </p:nvSpPr>
          <p:spPr>
            <a:xfrm>
              <a:off x="703" y="846"/>
              <a:ext cx="319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00" dirty="0"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12" name="Text Box 18"/>
            <p:cNvSpPr txBox="1"/>
            <p:nvPr/>
          </p:nvSpPr>
          <p:spPr>
            <a:xfrm>
              <a:off x="657" y="1888"/>
              <a:ext cx="319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00" dirty="0"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13" name="Text Box 19"/>
            <p:cNvSpPr txBox="1"/>
            <p:nvPr/>
          </p:nvSpPr>
          <p:spPr>
            <a:xfrm>
              <a:off x="2608" y="1525"/>
              <a:ext cx="317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00" dirty="0">
                  <a:latin typeface="Arial" panose="020B0604020202020204" pitchFamily="34" charset="0"/>
                </a:rPr>
                <a:t>A’</a:t>
              </a:r>
            </a:p>
          </p:txBody>
        </p:sp>
        <p:sp>
          <p:nvSpPr>
            <p:cNvPr id="14" name="Text Box 20"/>
            <p:cNvSpPr txBox="1"/>
            <p:nvPr/>
          </p:nvSpPr>
          <p:spPr>
            <a:xfrm>
              <a:off x="2608" y="1071"/>
              <a:ext cx="317" cy="2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00" dirty="0">
                  <a:latin typeface="Arial" panose="020B0604020202020204" pitchFamily="34" charset="0"/>
                </a:rPr>
                <a:t>B’</a:t>
              </a:r>
            </a:p>
          </p:txBody>
        </p:sp>
      </p:grpSp>
      <p:grpSp>
        <p:nvGrpSpPr>
          <p:cNvPr id="15" name="Group 21"/>
          <p:cNvGrpSpPr/>
          <p:nvPr/>
        </p:nvGrpSpPr>
        <p:grpSpPr>
          <a:xfrm>
            <a:off x="3002789" y="2905282"/>
            <a:ext cx="3616518" cy="1757790"/>
            <a:chOff x="1202" y="754"/>
            <a:chExt cx="3538" cy="2219"/>
          </a:xfrm>
        </p:grpSpPr>
        <p:pic>
          <p:nvPicPr>
            <p:cNvPr id="16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2" y="820"/>
              <a:ext cx="3538" cy="206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AutoShape 23"/>
            <p:cNvSpPr/>
            <p:nvPr/>
          </p:nvSpPr>
          <p:spPr>
            <a:xfrm>
              <a:off x="3034" y="2121"/>
              <a:ext cx="505" cy="38"/>
            </a:xfrm>
            <a:prstGeom prst="leftArrow">
              <a:avLst>
                <a:gd name="adj1" fmla="val 50000"/>
                <a:gd name="adj2" fmla="val 331806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00" dirty="0">
                <a:latin typeface="Arial" panose="020B0604020202020204" pitchFamily="34" charset="0"/>
              </a:endParaRPr>
            </a:p>
          </p:txBody>
        </p:sp>
        <p:sp>
          <p:nvSpPr>
            <p:cNvPr id="18" name="AutoShape 24"/>
            <p:cNvSpPr/>
            <p:nvPr/>
          </p:nvSpPr>
          <p:spPr>
            <a:xfrm rot="1796034">
              <a:off x="3098" y="1202"/>
              <a:ext cx="316" cy="77"/>
            </a:xfrm>
            <a:prstGeom prst="leftArrow">
              <a:avLst>
                <a:gd name="adj1" fmla="val 50000"/>
                <a:gd name="adj2" fmla="val 102445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00" dirty="0">
                <a:latin typeface="Arial" panose="020B0604020202020204" pitchFamily="34" charset="0"/>
              </a:endParaRPr>
            </a:p>
          </p:txBody>
        </p:sp>
        <p:sp>
          <p:nvSpPr>
            <p:cNvPr id="19" name="AutoShape 25"/>
            <p:cNvSpPr/>
            <p:nvPr/>
          </p:nvSpPr>
          <p:spPr>
            <a:xfrm>
              <a:off x="1708" y="1011"/>
              <a:ext cx="62" cy="918"/>
            </a:xfrm>
            <a:prstGeom prst="downArrow">
              <a:avLst>
                <a:gd name="adj1" fmla="val 50000"/>
                <a:gd name="adj2" fmla="val 369612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pPr eaLnBrk="1" hangingPunct="1"/>
              <a:endParaRPr lang="zh-CN" altLang="en-US" sz="100" dirty="0">
                <a:latin typeface="Arial" panose="020B0604020202020204" pitchFamily="34" charset="0"/>
              </a:endParaRPr>
            </a:p>
          </p:txBody>
        </p:sp>
        <p:sp>
          <p:nvSpPr>
            <p:cNvPr id="20" name="Line 26"/>
            <p:cNvSpPr/>
            <p:nvPr/>
          </p:nvSpPr>
          <p:spPr>
            <a:xfrm flipH="1" flipV="1">
              <a:off x="3155" y="1213"/>
              <a:ext cx="365" cy="918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1" name="Line 27"/>
            <p:cNvSpPr/>
            <p:nvPr/>
          </p:nvSpPr>
          <p:spPr>
            <a:xfrm flipV="1">
              <a:off x="3032" y="1311"/>
              <a:ext cx="305" cy="788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2" name="Line 28"/>
            <p:cNvSpPr/>
            <p:nvPr/>
          </p:nvSpPr>
          <p:spPr>
            <a:xfrm flipH="1">
              <a:off x="1752" y="1279"/>
              <a:ext cx="1585" cy="62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" name="Line 29"/>
            <p:cNvSpPr/>
            <p:nvPr/>
          </p:nvSpPr>
          <p:spPr>
            <a:xfrm flipH="1" flipV="1">
              <a:off x="1813" y="984"/>
              <a:ext cx="1280" cy="164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4" name="Text Box 30"/>
            <p:cNvSpPr txBox="1"/>
            <p:nvPr/>
          </p:nvSpPr>
          <p:spPr>
            <a:xfrm>
              <a:off x="2788" y="2032"/>
              <a:ext cx="490" cy="9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500" dirty="0">
                  <a:solidFill>
                    <a:srgbClr val="FF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5" name="Text Box 31"/>
            <p:cNvSpPr txBox="1"/>
            <p:nvPr/>
          </p:nvSpPr>
          <p:spPr>
            <a:xfrm>
              <a:off x="3519" y="2032"/>
              <a:ext cx="490" cy="9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500" dirty="0">
                  <a:solidFill>
                    <a:srgbClr val="FF0000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26" name="Text Box 32"/>
            <p:cNvSpPr txBox="1"/>
            <p:nvPr/>
          </p:nvSpPr>
          <p:spPr>
            <a:xfrm>
              <a:off x="1567" y="1935"/>
              <a:ext cx="488" cy="9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500" dirty="0">
                  <a:solidFill>
                    <a:srgbClr val="FF0000"/>
                  </a:solidFill>
                  <a:latin typeface="Arial" panose="020B0604020202020204" pitchFamily="34" charset="0"/>
                </a:rPr>
                <a:t>A</a:t>
              </a:r>
              <a:r>
                <a:rPr lang="en-US" altLang="zh-CN" sz="100" dirty="0">
                  <a:solidFill>
                    <a:srgbClr val="FF0000"/>
                  </a:solidFill>
                  <a:latin typeface="Arial" panose="020B0604020202020204" pitchFamily="34" charset="0"/>
                </a:rPr>
                <a:t>‘</a:t>
              </a:r>
            </a:p>
          </p:txBody>
        </p:sp>
        <p:sp>
          <p:nvSpPr>
            <p:cNvPr id="27" name="Text Box 33"/>
            <p:cNvSpPr txBox="1"/>
            <p:nvPr/>
          </p:nvSpPr>
          <p:spPr>
            <a:xfrm>
              <a:off x="1631" y="754"/>
              <a:ext cx="487" cy="9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500" dirty="0">
                  <a:solidFill>
                    <a:srgbClr val="FF0000"/>
                  </a:solidFill>
                  <a:latin typeface="Arial" panose="020B0604020202020204" pitchFamily="34" charset="0"/>
                </a:rPr>
                <a:t>B</a:t>
              </a:r>
              <a:r>
                <a:rPr lang="en-US" altLang="zh-CN" sz="100" dirty="0">
                  <a:solidFill>
                    <a:srgbClr val="FF0000"/>
                  </a:solidFill>
                  <a:latin typeface="Arial" panose="020B0604020202020204" pitchFamily="34" charset="0"/>
                </a:rPr>
                <a:t>‘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33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65545" y="1390347"/>
            <a:ext cx="7959090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/>
              <a:t>1.</a:t>
            </a:r>
            <a:r>
              <a:rPr lang="zh-CN" altLang="en-US" sz="2400" dirty="0"/>
              <a:t>了解透镜在照相机、投影仪和放大镜中的应用。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2. </a:t>
            </a:r>
            <a:r>
              <a:rPr lang="zh-CN" altLang="en-US" sz="2400" dirty="0"/>
              <a:t>通过探究活动，体验科学探究的全过程和方法。学习从物理现象中归纳科学规律的方法。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3. </a:t>
            </a:r>
            <a:r>
              <a:rPr lang="zh-CN" altLang="en-US" sz="2400" dirty="0"/>
              <a:t>有对科学的求知欲，乐于探索自然现象和生活中的物理道理。初步建立将科学技术运用于实际的意识。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图片 17409" descr="09604013##凸透镜成虚像情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3592"/>
            <a:ext cx="5481638" cy="23883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5" name="Rectangle 2"/>
          <p:cNvSpPr>
            <a:spLocks noGrp="1"/>
          </p:cNvSpPr>
          <p:nvPr/>
        </p:nvSpPr>
        <p:spPr>
          <a:xfrm>
            <a:off x="929660" y="1123592"/>
            <a:ext cx="2072144" cy="470991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en-US" altLang="zh-CN" sz="2800" dirty="0">
                <a:solidFill>
                  <a:srgbClr val="0066CC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</a:rPr>
              <a:t>虚像</a:t>
            </a:r>
          </a:p>
        </p:txBody>
      </p:sp>
      <p:sp>
        <p:nvSpPr>
          <p:cNvPr id="30725" name="Text Box 5"/>
          <p:cNvSpPr txBox="1"/>
          <p:nvPr/>
        </p:nvSpPr>
        <p:spPr>
          <a:xfrm>
            <a:off x="6444208" y="1275606"/>
            <a:ext cx="2376264" cy="2492990"/>
          </a:xfrm>
          <a:prstGeom prst="rect">
            <a:avLst/>
          </a:prstGeom>
          <a:solidFill>
            <a:srgbClr val="ADEBEB"/>
          </a:solidFill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虚像：</a:t>
            </a:r>
            <a:r>
              <a:rPr lang="zh-CN" altLang="en-US" sz="2400" dirty="0">
                <a:latin typeface="Arial" panose="020B0604020202020204" pitchFamily="34" charset="0"/>
              </a:rPr>
              <a:t>是反射光线或折射光线的反向延长线相交而形成的</a:t>
            </a:r>
            <a:r>
              <a:rPr lang="en-US" altLang="zh-CN" sz="2400" dirty="0">
                <a:latin typeface="Arial" panose="020B0604020202020204" pitchFamily="34" charset="0"/>
              </a:rPr>
              <a:t>,</a:t>
            </a:r>
            <a:r>
              <a:rPr lang="zh-CN" altLang="en-US" sz="2400" dirty="0">
                <a:latin typeface="Arial" panose="020B0604020202020204" pitchFamily="34" charset="0"/>
              </a:rPr>
              <a:t>不能呈现在光屏上。</a:t>
            </a:r>
            <a:r>
              <a:rPr lang="en-US" altLang="zh-CN" sz="2400" dirty="0">
                <a:latin typeface="Arial" panose="020B0604020202020204" pitchFamily="34" charset="0"/>
              </a:rPr>
              <a:t> </a:t>
            </a:r>
            <a:endParaRPr lang="en-US" altLang="zh-CN" sz="24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/>
          <p:nvPr/>
        </p:nvSpPr>
        <p:spPr>
          <a:xfrm>
            <a:off x="1187624" y="2899177"/>
            <a:ext cx="199126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chemeClr val="hlink"/>
                </a:solidFill>
                <a:latin typeface="Arial" panose="020B0604020202020204" pitchFamily="34" charset="0"/>
              </a:rPr>
              <a:t>平面镜成像</a:t>
            </a:r>
          </a:p>
        </p:txBody>
      </p:sp>
      <p:sp>
        <p:nvSpPr>
          <p:cNvPr id="3" name="Text Box 7"/>
          <p:cNvSpPr txBox="1"/>
          <p:nvPr/>
        </p:nvSpPr>
        <p:spPr>
          <a:xfrm>
            <a:off x="6930367" y="2877898"/>
            <a:ext cx="201622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chemeClr val="hlink"/>
                </a:solidFill>
                <a:latin typeface="Arial" panose="020B0604020202020204" pitchFamily="34" charset="0"/>
              </a:rPr>
              <a:t>放大镜的像</a:t>
            </a:r>
          </a:p>
        </p:txBody>
      </p:sp>
      <p:pic>
        <p:nvPicPr>
          <p:cNvPr id="4" name="Picture 37" descr="u=63497819,997978172&amp;gp=48">
            <a:hlinkClick r:id="rId2"/>
          </p:cNvPr>
          <p:cNvPicPr>
            <a:picLocks noChangeAspect="1"/>
          </p:cNvPicPr>
          <p:nvPr/>
        </p:nvPicPr>
        <p:blipFill>
          <a:blip r:embed="rId3">
            <a:lum bright="-17999" contrast="24000"/>
          </a:blip>
          <a:stretch>
            <a:fillRect/>
          </a:stretch>
        </p:blipFill>
        <p:spPr>
          <a:xfrm>
            <a:off x="971600" y="1298290"/>
            <a:ext cx="2696010" cy="130130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38" descr="u=4288477141,2936925136&amp;gp=40">
            <a:hlinkClick r:id="rId4"/>
          </p:cNvPr>
          <p:cNvPicPr>
            <a:picLocks noChangeAspect="1"/>
          </p:cNvPicPr>
          <p:nvPr/>
        </p:nvPicPr>
        <p:blipFill>
          <a:blip r:embed="rId5">
            <a:lum bright="-12000" contrast="18000"/>
          </a:blip>
          <a:stretch>
            <a:fillRect/>
          </a:stretch>
        </p:blipFill>
        <p:spPr>
          <a:xfrm>
            <a:off x="4109000" y="1373981"/>
            <a:ext cx="2492909" cy="11601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39" descr="u=1190829194,11050534&amp;gp=0">
            <a:hlinkClick r:id="rId6"/>
          </p:cNvPr>
          <p:cNvPicPr>
            <a:picLocks noChangeAspect="1"/>
          </p:cNvPicPr>
          <p:nvPr/>
        </p:nvPicPr>
        <p:blipFill>
          <a:blip r:embed="rId7">
            <a:lum bright="-23999" contrast="36000"/>
          </a:blip>
          <a:stretch>
            <a:fillRect/>
          </a:stretch>
        </p:blipFill>
        <p:spPr>
          <a:xfrm>
            <a:off x="6948264" y="1469537"/>
            <a:ext cx="2011011" cy="96908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40"/>
          <p:cNvSpPr txBox="1"/>
          <p:nvPr/>
        </p:nvSpPr>
        <p:spPr>
          <a:xfrm>
            <a:off x="4239330" y="2877898"/>
            <a:ext cx="223224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chemeClr val="hlink"/>
                </a:solidFill>
                <a:latin typeface="Arial" panose="020B0604020202020204" pitchFamily="34" charset="0"/>
              </a:rPr>
              <a:t>“</a:t>
            </a:r>
            <a:r>
              <a:rPr lang="zh-CN" altLang="en-US" sz="2800" dirty="0">
                <a:solidFill>
                  <a:schemeClr val="hlink"/>
                </a:solidFill>
                <a:latin typeface="Arial" panose="020B0604020202020204" pitchFamily="34" charset="0"/>
              </a:rPr>
              <a:t>折射成像”</a:t>
            </a:r>
          </a:p>
        </p:txBody>
      </p:sp>
    </p:spTree>
    <p:extLst>
      <p:ext uri="{BB962C8B-B14F-4D97-AF65-F5344CB8AC3E}">
        <p14:creationId xmlns:p14="http://schemas.microsoft.com/office/powerpoint/2010/main" val="371214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99592" y="1131590"/>
            <a:ext cx="7664450" cy="34150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一凸透镜焦距是</a:t>
            </a: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cm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，当物体距焦点</a:t>
            </a: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cm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时，则物体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成像情况是（     ）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．一定成放大的实像     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．一定成放大的虚像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．可能成放大的实像，也可能成放大的虚像 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．一定能用光屏承接像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16819" y="1753425"/>
            <a:ext cx="457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94839" y="1213477"/>
            <a:ext cx="8388350" cy="341503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2.</a:t>
            </a:r>
            <a:r>
              <a:rPr lang="zh-CN" altLang="en-US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某校学生进行“珍爱生命，远离毒品”的法制教育时放映</a:t>
            </a:r>
          </a:p>
          <a:p>
            <a:pPr marL="342900" indent="-342900"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幻灯片，发现屏幕上的画面小了点，应怎样调节（    ）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A</a:t>
            </a:r>
            <a:r>
              <a:rPr lang="zh-CN" altLang="en-US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．放映机离屏幕远些，胶片离镜头远些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B</a:t>
            </a:r>
            <a:r>
              <a:rPr lang="zh-CN" altLang="en-US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．放映机离屏幕远些，胶片离镜头近些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C</a:t>
            </a:r>
            <a:r>
              <a:rPr lang="zh-CN" altLang="en-US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．放映机离屏幕近些，胶片离镜头远些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D</a:t>
            </a:r>
            <a:r>
              <a:rPr lang="zh-CN" altLang="en-US" sz="24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．放映机离屏幕近些，胶片离镜头近些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90130" y="1851670"/>
            <a:ext cx="4578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1059582"/>
            <a:ext cx="83686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小聪用如图所示的装置探究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“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凸透镜成像规律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，凸透镜的焦距</a:t>
            </a:r>
            <a:r>
              <a:rPr lang="en-US" sz="2400" i="1" dirty="0">
                <a:latin typeface="Times New Roman" pitchFamily="18" charset="0"/>
                <a:ea typeface="+mn-ea"/>
                <a:cs typeface="Times New Roman" pitchFamily="18" charset="0"/>
              </a:rPr>
              <a:t>f 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=10cm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  <a:p>
            <a:pPr fontAlgn="ctr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  </a:t>
            </a:r>
            <a:endParaRPr lang="zh-CN" alt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ctr"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）实验中随着蜡烛的燃烧，光屏上依然得到烛焰清晰的像，但光屏上像的位置却偏高，为了使像仍成在光屏的中央，应向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____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（选填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“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上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或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“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下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）调节透镜。</a:t>
            </a:r>
          </a:p>
        </p:txBody>
      </p:sp>
      <p:pic>
        <p:nvPicPr>
          <p:cNvPr id="10" name="图片 9" descr="@@@8b9348b2-6fcf-45b0-9599-89db82721e9b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0229" y="1822862"/>
            <a:ext cx="2934335" cy="94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971600" y="3935601"/>
            <a:ext cx="457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80246" y="1347614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）调整后，图中光屏上烛焰像的性质是</a:t>
            </a:r>
            <a:r>
              <a:rPr lang="en-US" altLang="zh-CN" sz="2800" u="sng" dirty="0"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，此性质的应用是</a:t>
            </a:r>
            <a:endParaRPr lang="en-US" altLang="zh-CN" sz="28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2800" u="sng" dirty="0"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（举一例）。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1630141" y="2140310"/>
            <a:ext cx="3202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倒立、放大的实像</a:t>
            </a:r>
            <a:endParaRPr lang="en-US" altLang="zh-CN" sz="28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文本框 4"/>
          <p:cNvSpPr txBox="1"/>
          <p:nvPr/>
        </p:nvSpPr>
        <p:spPr>
          <a:xfrm>
            <a:off x="1187624" y="2787774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幻灯机</a:t>
            </a:r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或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投影仪</a:t>
            </a:r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28630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9086" y="1131590"/>
            <a:ext cx="8427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fontAlgn="ctr" latinLnBrk="0" hangingPunct="1"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）实验结束同学们在交流时发现，将蜡烛从光具座的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+mn-ea"/>
              </a:rPr>
              <a:t>cm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刻线逐渐向凸透镜靠近时，在这个过程中经过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30cm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刻度线时，所成实像由缩小变成放大，经过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40cm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刻度线时，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  <a:sym typeface="+mn-ea"/>
              </a:rPr>
              <a:t>所成像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由实像变成虚像，于是同学们猜想：当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时，凸透镜可能成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fontAlgn="ctr" latinLnBrk="0" hangingPunct="1">
              <a:lnSpc>
                <a:spcPct val="150000"/>
              </a:lnSpc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的实像，当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时，凸透镜可能不成像。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976" y="3469966"/>
            <a:ext cx="797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solidFill>
                  <a:srgbClr val="FF0000"/>
                </a:solidFill>
                <a:latin typeface="+mj-ea"/>
                <a:ea typeface="+mj-ea"/>
              </a:rPr>
              <a:t>等大</a:t>
            </a:r>
            <a:endParaRPr lang="en-US" altLang="zh-CN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1970" y="1193828"/>
            <a:ext cx="8427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ctr" latinLnBrk="0" hangingPunct="1">
              <a:lnSpc>
                <a:spcPct val="150000"/>
              </a:lnSpc>
            </a:pP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（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）请你利用现有器材证明当</a:t>
            </a:r>
            <a:r>
              <a:rPr lang="en-US" sz="2400" i="1" dirty="0">
                <a:latin typeface="Times New Roman" pitchFamily="18" charset="0"/>
                <a:ea typeface="+mn-ea"/>
                <a:cs typeface="Times New Roman" pitchFamily="18" charset="0"/>
              </a:rPr>
              <a:t>u</a:t>
            </a: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sz="2400" i="1" dirty="0">
                <a:latin typeface="Times New Roman" pitchFamily="18" charset="0"/>
                <a:ea typeface="+mn-ea"/>
                <a:cs typeface="Times New Roman" pitchFamily="18" charset="0"/>
              </a:rPr>
              <a:t>f 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时，凸透镜不成像，写出你的操作过程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_______________________________________________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___</a:t>
            </a: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400" u="sng" dirty="0"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</a:p>
          <a:p>
            <a:pPr eaLnBrk="1" fontAlgn="ctr" latinLnBrk="0" hangingPunct="1">
              <a:lnSpc>
                <a:spcPct val="150000"/>
              </a:lnSpc>
            </a:pPr>
            <a:r>
              <a:rPr lang="en-US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________________________________________________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__</a:t>
            </a:r>
            <a:endParaRPr lang="en-US" alt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eaLnBrk="1" fontAlgn="ctr" latinLnBrk="0" hangingPunct="1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ea typeface="+mn-ea"/>
                <a:cs typeface="Times New Roman" pitchFamily="18" charset="0"/>
              </a:rPr>
              <a:t>_________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______________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3209" y="2346539"/>
            <a:ext cx="78797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400" dirty="0" err="1">
                <a:solidFill>
                  <a:srgbClr val="FF0000"/>
                </a:solidFill>
                <a:latin typeface="+mj-ea"/>
                <a:ea typeface="+mj-ea"/>
              </a:rPr>
              <a:t>调节蜡烛的到凸透镜的距离，使其等于凸透镜的焦距</a:t>
            </a:r>
            <a:r>
              <a:rPr lang="en-US" altLang="zh-CN" sz="2400" dirty="0">
                <a:solidFill>
                  <a:srgbClr val="FF0000"/>
                </a:solidFill>
                <a:latin typeface="+mj-ea"/>
                <a:ea typeface="+mj-ea"/>
              </a:rPr>
              <a:t>，</a:t>
            </a: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2400" dirty="0" err="1">
                <a:solidFill>
                  <a:srgbClr val="FF0000"/>
                </a:solidFill>
                <a:latin typeface="+mj-ea"/>
                <a:ea typeface="+mj-ea"/>
              </a:rPr>
              <a:t>此时</a:t>
            </a:r>
            <a:r>
              <a:rPr lang="en-US" altLang="zh-CN" sz="2400" dirty="0" err="1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观</a:t>
            </a:r>
            <a:r>
              <a:rPr lang="en-US" altLang="zh-CN" sz="2400" dirty="0" err="1">
                <a:solidFill>
                  <a:srgbClr val="FF0000"/>
                </a:solidFill>
                <a:latin typeface="+mj-ea"/>
                <a:ea typeface="+mj-ea"/>
              </a:rPr>
              <a:t>察蜡烛的像是否能够在光屏上呈现，若能，则可以</a:t>
            </a:r>
            <a:endParaRPr lang="en-US" altLang="zh-CN" sz="2400" dirty="0">
              <a:solidFill>
                <a:srgbClr val="FF0000"/>
              </a:solidFill>
              <a:latin typeface="+mj-ea"/>
              <a:ea typeface="+mj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2400" dirty="0" err="1">
                <a:solidFill>
                  <a:srgbClr val="FF0000"/>
                </a:solidFill>
                <a:latin typeface="+mj-ea"/>
                <a:ea typeface="+mj-ea"/>
              </a:rPr>
              <a:t>成像，否则，不能成像</a:t>
            </a:r>
            <a:endParaRPr lang="en-US" altLang="zh-CN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422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90270" y="1362149"/>
            <a:ext cx="7119587" cy="2857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147338" y="1851670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43608" y="1779662"/>
            <a:ext cx="5688632" cy="735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凸透镜成像的规律。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47664" y="1995686"/>
            <a:ext cx="6264696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267" y="1707654"/>
            <a:ext cx="409353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1720140"/>
            <a:ext cx="2736304" cy="320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450440" y="915566"/>
            <a:ext cx="2398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+mj-ea"/>
                <a:ea typeface="+mj-ea"/>
                <a:sym typeface="+mn-ea"/>
              </a:rPr>
              <a:t>一、放大镜</a:t>
            </a:r>
            <a:r>
              <a:rPr lang="zh-CN" altLang="en-US" sz="3200" b="1" dirty="0">
                <a:latin typeface="+mj-ea"/>
                <a:ea typeface="+mj-ea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8"/>
          <p:cNvSpPr/>
          <p:nvPr/>
        </p:nvSpPr>
        <p:spPr>
          <a:xfrm>
            <a:off x="971600" y="1349162"/>
            <a:ext cx="5022056" cy="2200601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67627" tIns="35242" rIns="67627" bIns="35242">
            <a:spAutoFit/>
          </a:bodyPr>
          <a:lstStyle/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400" dirty="0">
                <a:latin typeface="宋体" panose="02010600030101010101" pitchFamily="2" charset="-122"/>
              </a:rPr>
              <a:t>放大镜的成像特点：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）放大镜成正立、放大的虚像。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）物距小于像距。</a:t>
            </a:r>
          </a:p>
          <a:p>
            <a:pPr marL="342900" indent="-342900"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（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3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）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像与物位于凸透镜的同侧。</a:t>
            </a:r>
          </a:p>
        </p:txBody>
      </p:sp>
      <p:pic>
        <p:nvPicPr>
          <p:cNvPr id="12292" name="图片 4" descr="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1558243"/>
            <a:ext cx="3060766" cy="199300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209923"/>
          <p:cNvSpPr/>
          <p:nvPr/>
        </p:nvSpPr>
        <p:spPr>
          <a:xfrm>
            <a:off x="884006" y="842839"/>
            <a:ext cx="3778041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+mj-ea"/>
                <a:ea typeface="+mj-ea"/>
              </a:rPr>
              <a:t>二、照相机</a:t>
            </a:r>
            <a:endParaRPr lang="en-US" altLang="zh-CN" sz="28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latin typeface="+mj-ea"/>
                <a:ea typeface="+mj-ea"/>
              </a:rPr>
              <a:t>照相机的构造</a:t>
            </a:r>
          </a:p>
        </p:txBody>
      </p:sp>
      <p:grpSp>
        <p:nvGrpSpPr>
          <p:cNvPr id="8195" name="组合 209956"/>
          <p:cNvGrpSpPr/>
          <p:nvPr/>
        </p:nvGrpSpPr>
        <p:grpSpPr>
          <a:xfrm>
            <a:off x="4295061" y="2228851"/>
            <a:ext cx="3281363" cy="2484834"/>
            <a:chOff x="3241" y="1979"/>
            <a:chExt cx="1811" cy="1830"/>
          </a:xfrm>
        </p:grpSpPr>
        <p:sp>
          <p:nvSpPr>
            <p:cNvPr id="8196" name="矩形 209957"/>
            <p:cNvSpPr/>
            <p:nvPr/>
          </p:nvSpPr>
          <p:spPr>
            <a:xfrm>
              <a:off x="3251" y="1990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8000"/>
                </a:srgbClr>
              </a:solidFill>
              <a:prstDash val="solid"/>
              <a:miter/>
              <a:headEnd type="none" w="med" len="med"/>
              <a:tailEnd type="none" w="lg" len="lg"/>
            </a:ln>
          </p:spPr>
          <p:txBody>
            <a:bodyPr anchor="t" anchorCtr="0"/>
            <a:lstStyle/>
            <a:p>
              <a:pPr algn="ctr"/>
              <a:endParaRPr lang="zh-CN" altLang="en-US" sz="1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8197" name="矩形 209958"/>
            <p:cNvSpPr/>
            <p:nvPr/>
          </p:nvSpPr>
          <p:spPr>
            <a:xfrm>
              <a:off x="3241" y="1979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8000"/>
                  </a:srgbClr>
                </a:gs>
                <a:gs pos="50000">
                  <a:srgbClr val="FFFFFF">
                    <a:alpha val="82001"/>
                  </a:srgbClr>
                </a:gs>
                <a:gs pos="100000">
                  <a:srgbClr val="FFFFFF">
                    <a:alpha val="58000"/>
                  </a:srgbClr>
                </a:gs>
              </a:gsLst>
              <a:lin ang="5400000" scaled="1"/>
              <a:tileRect/>
            </a:gradFill>
            <a:ln w="19050">
              <a:noFill/>
            </a:ln>
          </p:spPr>
          <p:txBody>
            <a:bodyPr wrap="none" anchor="ctr" anchorCtr="0"/>
            <a:lstStyle/>
            <a:p>
              <a:pPr algn="ctr"/>
              <a:endParaRPr lang="zh-CN" sz="1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198" name="组合 209953"/>
          <p:cNvGrpSpPr/>
          <p:nvPr/>
        </p:nvGrpSpPr>
        <p:grpSpPr>
          <a:xfrm>
            <a:off x="1639967" y="2228851"/>
            <a:ext cx="2531269" cy="2484834"/>
            <a:chOff x="3241" y="1979"/>
            <a:chExt cx="1811" cy="1830"/>
          </a:xfrm>
        </p:grpSpPr>
        <p:sp>
          <p:nvSpPr>
            <p:cNvPr id="8199" name="矩形 209954"/>
            <p:cNvSpPr/>
            <p:nvPr/>
          </p:nvSpPr>
          <p:spPr>
            <a:xfrm>
              <a:off x="3251" y="1990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8000"/>
                </a:srgbClr>
              </a:solidFill>
              <a:prstDash val="solid"/>
              <a:miter/>
              <a:headEnd type="none" w="med" len="med"/>
              <a:tailEnd type="none" w="lg" len="lg"/>
            </a:ln>
          </p:spPr>
          <p:txBody>
            <a:bodyPr anchor="t" anchorCtr="0"/>
            <a:lstStyle/>
            <a:p>
              <a:pPr algn="ctr"/>
              <a:endParaRPr lang="zh-CN" altLang="en-US" sz="1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8200" name="矩形 209955"/>
            <p:cNvSpPr/>
            <p:nvPr/>
          </p:nvSpPr>
          <p:spPr>
            <a:xfrm>
              <a:off x="3241" y="1979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8000"/>
                  </a:srgbClr>
                </a:gs>
                <a:gs pos="50000">
                  <a:srgbClr val="FFFFFF">
                    <a:alpha val="82001"/>
                  </a:srgbClr>
                </a:gs>
                <a:gs pos="100000">
                  <a:srgbClr val="FFFFFF">
                    <a:alpha val="58000"/>
                  </a:srgbClr>
                </a:gs>
              </a:gsLst>
              <a:lin ang="5400000" scaled="1"/>
              <a:tileRect/>
            </a:gradFill>
            <a:ln w="19050">
              <a:noFill/>
            </a:ln>
          </p:spPr>
          <p:txBody>
            <a:bodyPr wrap="none" anchor="ctr" anchorCtr="0"/>
            <a:lstStyle/>
            <a:p>
              <a:pPr algn="ctr"/>
              <a:endParaRPr lang="zh-CN" sz="1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201" name="组合 209935"/>
          <p:cNvGrpSpPr/>
          <p:nvPr/>
        </p:nvGrpSpPr>
        <p:grpSpPr>
          <a:xfrm>
            <a:off x="4086701" y="2302669"/>
            <a:ext cx="4048124" cy="2375297"/>
            <a:chOff x="2288" y="981"/>
            <a:chExt cx="3400" cy="1995"/>
          </a:xfrm>
        </p:grpSpPr>
        <p:pic>
          <p:nvPicPr>
            <p:cNvPr id="8202" name="图片 209924" descr="照相机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25" y="1173"/>
              <a:ext cx="2404" cy="180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203" name="直接连接符 209925"/>
            <p:cNvSpPr/>
            <p:nvPr/>
          </p:nvSpPr>
          <p:spPr>
            <a:xfrm flipH="1">
              <a:off x="3152" y="1488"/>
              <a:ext cx="544" cy="0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sp>
        <p:sp>
          <p:nvSpPr>
            <p:cNvPr id="8204" name="矩形 209926"/>
            <p:cNvSpPr/>
            <p:nvPr/>
          </p:nvSpPr>
          <p:spPr>
            <a:xfrm>
              <a:off x="2508" y="1328"/>
              <a:ext cx="1003" cy="330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快门    </a:t>
              </a:r>
            </a:p>
          </p:txBody>
        </p:sp>
        <p:sp>
          <p:nvSpPr>
            <p:cNvPr id="8205" name="直接连接符 209927"/>
            <p:cNvSpPr/>
            <p:nvPr/>
          </p:nvSpPr>
          <p:spPr>
            <a:xfrm flipH="1">
              <a:off x="3198" y="1837"/>
              <a:ext cx="952" cy="0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sp>
        <p:sp>
          <p:nvSpPr>
            <p:cNvPr id="8206" name="矩形 209928"/>
            <p:cNvSpPr/>
            <p:nvPr/>
          </p:nvSpPr>
          <p:spPr>
            <a:xfrm>
              <a:off x="2288" y="1679"/>
              <a:ext cx="1427" cy="330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调焦环      </a:t>
              </a:r>
            </a:p>
          </p:txBody>
        </p:sp>
        <p:sp>
          <p:nvSpPr>
            <p:cNvPr id="8207" name="直接连接符 209929"/>
            <p:cNvSpPr/>
            <p:nvPr/>
          </p:nvSpPr>
          <p:spPr>
            <a:xfrm flipH="1" flipV="1">
              <a:off x="3325" y="1156"/>
              <a:ext cx="756" cy="348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sp>
        <p:sp>
          <p:nvSpPr>
            <p:cNvPr id="8208" name="矩形 209930"/>
            <p:cNvSpPr/>
            <p:nvPr/>
          </p:nvSpPr>
          <p:spPr>
            <a:xfrm>
              <a:off x="2504" y="981"/>
              <a:ext cx="1215" cy="330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取景窗    </a:t>
              </a:r>
            </a:p>
          </p:txBody>
        </p:sp>
        <p:sp>
          <p:nvSpPr>
            <p:cNvPr id="8209" name="直接连接符 209931"/>
            <p:cNvSpPr/>
            <p:nvPr/>
          </p:nvSpPr>
          <p:spPr>
            <a:xfrm>
              <a:off x="4593" y="1933"/>
              <a:ext cx="321" cy="642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sp>
        <p:sp>
          <p:nvSpPr>
            <p:cNvPr id="8210" name="矩形 209932"/>
            <p:cNvSpPr/>
            <p:nvPr/>
          </p:nvSpPr>
          <p:spPr>
            <a:xfrm>
              <a:off x="4896" y="2115"/>
              <a:ext cx="792" cy="834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光</a:t>
              </a:r>
            </a:p>
            <a:p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圈</a:t>
              </a:r>
            </a:p>
            <a:p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环    </a:t>
              </a:r>
            </a:p>
          </p:txBody>
        </p:sp>
        <p:sp>
          <p:nvSpPr>
            <p:cNvPr id="8211" name="直接连接符 209933"/>
            <p:cNvSpPr/>
            <p:nvPr/>
          </p:nvSpPr>
          <p:spPr>
            <a:xfrm flipH="1">
              <a:off x="3061" y="2416"/>
              <a:ext cx="697" cy="0"/>
            </a:xfrm>
            <a:prstGeom prst="line">
              <a:avLst/>
            </a:prstGeom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</p:spPr>
        </p:sp>
        <p:sp>
          <p:nvSpPr>
            <p:cNvPr id="8212" name="矩形 209934"/>
            <p:cNvSpPr/>
            <p:nvPr/>
          </p:nvSpPr>
          <p:spPr>
            <a:xfrm>
              <a:off x="2361" y="2259"/>
              <a:ext cx="1216" cy="330"/>
            </a:xfrm>
            <a:prstGeom prst="rect">
              <a:avLst/>
            </a:prstGeom>
            <a:noFill/>
            <a:ln w="22225">
              <a:noFill/>
            </a:ln>
          </p:spPr>
          <p:txBody>
            <a:bodyPr wrap="none" anchor="t" anchorCtr="0">
              <a:spAutoFit/>
            </a:bodyPr>
            <a:lstStyle/>
            <a:p>
              <a:pPr algn="ctr"/>
              <a:r>
                <a:rPr lang="zh-CN" altLang="en-US" sz="1950" b="1" dirty="0">
                  <a:solidFill>
                    <a:schemeClr val="tx1"/>
                  </a:solidFill>
                  <a:latin typeface="+mj-ea"/>
                  <a:ea typeface="+mj-ea"/>
                </a:rPr>
                <a:t>镜头      </a:t>
              </a:r>
            </a:p>
          </p:txBody>
        </p:sp>
      </p:grpSp>
      <p:pic>
        <p:nvPicPr>
          <p:cNvPr id="8213" name="图片 209940" descr="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764" y="2924176"/>
            <a:ext cx="2038350" cy="13942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14" name="直接连接符 209941"/>
          <p:cNvSpPr/>
          <p:nvPr/>
        </p:nvSpPr>
        <p:spPr>
          <a:xfrm flipH="1" flipV="1">
            <a:off x="2450783" y="2674144"/>
            <a:ext cx="301228" cy="357188"/>
          </a:xfrm>
          <a:prstGeom prst="line">
            <a:avLst/>
          </a:prstGeom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</p:spPr>
      </p:sp>
      <p:sp>
        <p:nvSpPr>
          <p:cNvPr id="8215" name="矩形 209942"/>
          <p:cNvSpPr/>
          <p:nvPr/>
        </p:nvSpPr>
        <p:spPr>
          <a:xfrm>
            <a:off x="1917798" y="2350294"/>
            <a:ext cx="1194558" cy="392415"/>
          </a:xfrm>
          <a:prstGeom prst="rect">
            <a:avLst/>
          </a:prstGeom>
          <a:noFill/>
          <a:ln w="222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1950" b="1" dirty="0">
                <a:solidFill>
                  <a:schemeClr val="tx1"/>
                </a:solidFill>
                <a:latin typeface="+mj-ea"/>
                <a:ea typeface="+mj-ea"/>
              </a:rPr>
              <a:t>胶片    </a:t>
            </a:r>
          </a:p>
        </p:txBody>
      </p:sp>
      <p:sp>
        <p:nvSpPr>
          <p:cNvPr id="8216" name="直接连接符 209943"/>
          <p:cNvSpPr/>
          <p:nvPr/>
        </p:nvSpPr>
        <p:spPr>
          <a:xfrm flipV="1">
            <a:off x="3359229" y="2672953"/>
            <a:ext cx="53579" cy="270272"/>
          </a:xfrm>
          <a:prstGeom prst="line">
            <a:avLst/>
          </a:prstGeom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</p:spPr>
      </p:sp>
      <p:sp>
        <p:nvSpPr>
          <p:cNvPr id="8217" name="矩形 209944"/>
          <p:cNvSpPr/>
          <p:nvPr/>
        </p:nvSpPr>
        <p:spPr>
          <a:xfrm>
            <a:off x="2854476" y="2356009"/>
            <a:ext cx="1446230" cy="392415"/>
          </a:xfrm>
          <a:prstGeom prst="rect">
            <a:avLst/>
          </a:prstGeom>
          <a:noFill/>
          <a:ln w="222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1950" b="1" dirty="0">
                <a:solidFill>
                  <a:schemeClr val="tx1"/>
                </a:solidFill>
                <a:latin typeface="+mj-ea"/>
                <a:ea typeface="+mj-ea"/>
              </a:rPr>
              <a:t>取景窗    </a:t>
            </a:r>
          </a:p>
        </p:txBody>
      </p:sp>
      <p:sp>
        <p:nvSpPr>
          <p:cNvPr id="8218" name="直接连接符 209945"/>
          <p:cNvSpPr/>
          <p:nvPr/>
        </p:nvSpPr>
        <p:spPr>
          <a:xfrm flipV="1">
            <a:off x="2297192" y="3409951"/>
            <a:ext cx="325041" cy="215503"/>
          </a:xfrm>
          <a:prstGeom prst="line">
            <a:avLst/>
          </a:prstGeom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</p:spPr>
      </p:sp>
      <p:sp>
        <p:nvSpPr>
          <p:cNvPr id="8219" name="矩形 209946"/>
          <p:cNvSpPr/>
          <p:nvPr/>
        </p:nvSpPr>
        <p:spPr>
          <a:xfrm>
            <a:off x="1578469" y="3499247"/>
            <a:ext cx="1194558" cy="392415"/>
          </a:xfrm>
          <a:prstGeom prst="rect">
            <a:avLst/>
          </a:prstGeom>
          <a:noFill/>
          <a:ln w="222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1950" b="1" dirty="0">
                <a:solidFill>
                  <a:schemeClr val="tx1"/>
                </a:solidFill>
                <a:latin typeface="+mj-ea"/>
                <a:ea typeface="+mj-ea"/>
              </a:rPr>
              <a:t>快门    </a:t>
            </a:r>
          </a:p>
        </p:txBody>
      </p:sp>
      <p:sp>
        <p:nvSpPr>
          <p:cNvPr id="8220" name="直接连接符 209947"/>
          <p:cNvSpPr/>
          <p:nvPr/>
        </p:nvSpPr>
        <p:spPr>
          <a:xfrm>
            <a:off x="2441258" y="4004072"/>
            <a:ext cx="323850" cy="0"/>
          </a:xfrm>
          <a:prstGeom prst="line">
            <a:avLst/>
          </a:prstGeom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</p:spPr>
      </p:sp>
      <p:sp>
        <p:nvSpPr>
          <p:cNvPr id="8221" name="矩形 209948"/>
          <p:cNvSpPr/>
          <p:nvPr/>
        </p:nvSpPr>
        <p:spPr>
          <a:xfrm>
            <a:off x="1501876" y="3806428"/>
            <a:ext cx="1446230" cy="392415"/>
          </a:xfrm>
          <a:prstGeom prst="rect">
            <a:avLst/>
          </a:prstGeom>
          <a:noFill/>
          <a:ln w="222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1950" b="1" dirty="0">
                <a:solidFill>
                  <a:schemeClr val="tx1"/>
                </a:solidFill>
                <a:latin typeface="+mj-ea"/>
                <a:ea typeface="+mj-ea"/>
              </a:rPr>
              <a:t>调焦环    </a:t>
            </a:r>
          </a:p>
        </p:txBody>
      </p:sp>
      <p:sp>
        <p:nvSpPr>
          <p:cNvPr id="8222" name="直接连接符 209949"/>
          <p:cNvSpPr/>
          <p:nvPr/>
        </p:nvSpPr>
        <p:spPr>
          <a:xfrm flipH="1">
            <a:off x="2460308" y="4219576"/>
            <a:ext cx="269081" cy="216694"/>
          </a:xfrm>
          <a:prstGeom prst="line">
            <a:avLst/>
          </a:prstGeom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</p:spPr>
      </p:sp>
      <p:sp>
        <p:nvSpPr>
          <p:cNvPr id="8223" name="矩形 209950"/>
          <p:cNvSpPr/>
          <p:nvPr/>
        </p:nvSpPr>
        <p:spPr>
          <a:xfrm>
            <a:off x="1702294" y="4238625"/>
            <a:ext cx="1194558" cy="392415"/>
          </a:xfrm>
          <a:prstGeom prst="rect">
            <a:avLst/>
          </a:prstGeom>
          <a:noFill/>
          <a:ln w="222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1950" b="1" dirty="0">
                <a:solidFill>
                  <a:schemeClr val="tx1"/>
                </a:solidFill>
                <a:latin typeface="+mj-ea"/>
                <a:ea typeface="+mj-ea"/>
              </a:rPr>
              <a:t>镜头    </a:t>
            </a:r>
          </a:p>
        </p:txBody>
      </p:sp>
      <p:sp>
        <p:nvSpPr>
          <p:cNvPr id="8224" name="直接连接符 209951"/>
          <p:cNvSpPr/>
          <p:nvPr/>
        </p:nvSpPr>
        <p:spPr>
          <a:xfrm>
            <a:off x="3250883" y="3615928"/>
            <a:ext cx="208359" cy="198835"/>
          </a:xfrm>
          <a:prstGeom prst="line">
            <a:avLst/>
          </a:prstGeom>
          <a:ln w="22225" cap="flat" cmpd="sng">
            <a:solidFill>
              <a:srgbClr val="0000FF"/>
            </a:solidFill>
            <a:prstDash val="solid"/>
            <a:round/>
            <a:headEnd type="none" w="med" len="med"/>
            <a:tailEnd type="none" w="lg" len="lg"/>
          </a:ln>
        </p:spPr>
      </p:sp>
      <p:sp>
        <p:nvSpPr>
          <p:cNvPr id="8225" name="矩形 209952"/>
          <p:cNvSpPr/>
          <p:nvPr/>
        </p:nvSpPr>
        <p:spPr>
          <a:xfrm>
            <a:off x="3103056" y="3724275"/>
            <a:ext cx="1319592" cy="392415"/>
          </a:xfrm>
          <a:prstGeom prst="rect">
            <a:avLst/>
          </a:prstGeom>
          <a:noFill/>
          <a:ln w="22225">
            <a:noFill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1950" b="1" dirty="0">
                <a:solidFill>
                  <a:schemeClr val="tx1"/>
                </a:solidFill>
                <a:latin typeface="+mj-ea"/>
                <a:ea typeface="+mj-ea"/>
              </a:rPr>
              <a:t>光圈环   </a:t>
            </a:r>
          </a:p>
        </p:txBody>
      </p:sp>
      <p:sp>
        <p:nvSpPr>
          <p:cNvPr id="8230" name="矩形 209965"/>
          <p:cNvSpPr/>
          <p:nvPr/>
        </p:nvSpPr>
        <p:spPr>
          <a:xfrm rot="372906">
            <a:off x="6200061" y="2950369"/>
            <a:ext cx="325041" cy="108347"/>
          </a:xfrm>
          <a:prstGeom prst="rect">
            <a:avLst/>
          </a:prstGeom>
          <a:solidFill>
            <a:schemeClr val="bg1"/>
          </a:solidFill>
          <a:ln w="22225" cap="flat" cmpd="sng">
            <a:solidFill>
              <a:schemeClr val="bg1"/>
            </a:solidFill>
            <a:prstDash val="solid"/>
            <a:miter/>
            <a:headEnd type="none" w="med" len="med"/>
            <a:tailEnd type="none" w="lg" len="lg"/>
          </a:ln>
        </p:spPr>
        <p:txBody>
          <a:bodyPr anchor="t" anchorCtr="0"/>
          <a:lstStyle/>
          <a:p>
            <a:pPr algn="ctr"/>
            <a:endParaRPr lang="zh-CN" altLang="en-US" sz="10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9644" y="2454468"/>
            <a:ext cx="2871311" cy="214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966774" y="1059582"/>
            <a:ext cx="7544604" cy="1301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/>
              <a:t>镜头</a:t>
            </a:r>
            <a:r>
              <a:rPr lang="en-US" altLang="zh-CN" sz="2800" b="1" dirty="0"/>
              <a:t>   </a:t>
            </a:r>
            <a:r>
              <a:rPr lang="zh-CN" altLang="en-US" sz="2800" b="1" dirty="0"/>
              <a:t>由</a:t>
            </a:r>
            <a:r>
              <a:rPr lang="zh-CN" altLang="en-US" sz="2800" b="1" dirty="0">
                <a:solidFill>
                  <a:srgbClr val="0070C0"/>
                </a:solidFill>
              </a:rPr>
              <a:t>一组透</a:t>
            </a:r>
            <a:r>
              <a:rPr lang="zh-CN" altLang="en-US" sz="2800" b="1" dirty="0"/>
              <a:t>镜组成，相当于一个</a:t>
            </a:r>
            <a:r>
              <a:rPr lang="zh-CN" altLang="en-US" sz="2800" b="1" dirty="0">
                <a:solidFill>
                  <a:srgbClr val="0070C0"/>
                </a:solidFill>
              </a:rPr>
              <a:t>凸透镜</a:t>
            </a:r>
            <a:r>
              <a:rPr lang="zh-CN" altLang="en-US" sz="2800" b="1" dirty="0"/>
              <a:t>，起到成像作用。</a:t>
            </a: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5580112" y="2454468"/>
            <a:ext cx="3138011" cy="222742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467544" y="1798246"/>
            <a:ext cx="8568952" cy="11894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0D0D0D"/>
                </a:solidFill>
                <a:latin typeface="宋体" panose="02010600030101010101" pitchFamily="2" charset="-122"/>
              </a:rPr>
              <a:t>来自物体的光经过照相机镜头后，在胶片上会聚成被摄物体的像。胶卷上涂着一层对光敏感的物质，它在曝光后发生化学变化，物体的像就被记录在胶卷上。数码相机用</a:t>
            </a:r>
            <a:r>
              <a:rPr lang="zh-CN" altLang="en-US" sz="2400" b="1" dirty="0">
                <a:solidFill>
                  <a:srgbClr val="0066CC"/>
                </a:solidFill>
                <a:latin typeface="宋体" panose="02010600030101010101" pitchFamily="2" charset="-122"/>
              </a:rPr>
              <a:t>电子感光器件和存储器件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替代胶片作为成像的光屏并记录像的信息。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827584" y="1059582"/>
            <a:ext cx="3456384" cy="65684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2.</a:t>
            </a:r>
            <a:r>
              <a:rPr lang="zh-CN" altLang="en-US" sz="28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照相机的成像原理</a:t>
            </a:r>
          </a:p>
        </p:txBody>
      </p:sp>
    </p:spTree>
    <p:extLst>
      <p:ext uri="{BB962C8B-B14F-4D97-AF65-F5344CB8AC3E}">
        <p14:creationId xmlns:p14="http://schemas.microsoft.com/office/powerpoint/2010/main" val="38999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6147" descr="6-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1203598"/>
            <a:ext cx="5478066" cy="2003822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" name="直接箭头连接符 1"/>
          <p:cNvCxnSpPr/>
          <p:nvPr/>
        </p:nvCxnSpPr>
        <p:spPr>
          <a:xfrm flipV="1">
            <a:off x="2550318" y="2182292"/>
            <a:ext cx="3070622" cy="34529"/>
          </a:xfrm>
          <a:prstGeom prst="straightConnector1">
            <a:avLst/>
          </a:prstGeom>
          <a:ln w="47625" cmpd="sng">
            <a:solidFill>
              <a:srgbClr val="FF0000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/>
          <p:nvPr/>
        </p:nvCxnSpPr>
        <p:spPr>
          <a:xfrm flipV="1">
            <a:off x="5654278" y="2148954"/>
            <a:ext cx="1384697" cy="34529"/>
          </a:xfrm>
          <a:prstGeom prst="straightConnector1">
            <a:avLst/>
          </a:prstGeom>
          <a:ln w="47625" cmpd="sng">
            <a:solidFill>
              <a:srgbClr val="FF0000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2888456" y="1709613"/>
            <a:ext cx="1479947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sym typeface="Arial" panose="020B0604020202020204" pitchFamily="34" charset="0"/>
              </a:rPr>
              <a:t>物距（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  <a:sym typeface="Arial" panose="020B0604020202020204" pitchFamily="34" charset="0"/>
              </a:rPr>
              <a:t>u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  <a:sym typeface="Arial" panose="020B0604020202020204" pitchFamily="34" charset="0"/>
              </a:rPr>
              <a:t>）</a:t>
            </a:r>
            <a:endParaRPr lang="zh-CN" altLang="en-US" sz="2800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75392" y="1510687"/>
            <a:ext cx="1563290" cy="5232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像距（</a:t>
            </a:r>
            <a:r>
              <a:rPr lang="en-US" altLang="zh-CN" sz="2800" i="1" dirty="0">
                <a:latin typeface="Times New Roman" panose="02020603050405020304" pitchFamily="18" charset="0"/>
                <a:ea typeface="楷体_GB2312" pitchFamily="49" charset="-122"/>
              </a:rPr>
              <a:t>v</a:t>
            </a:r>
            <a:r>
              <a:rPr lang="zh-CN" altLang="en-US" sz="2800" dirty="0">
                <a:latin typeface="Times New Roman" panose="02020603050405020304" pitchFamily="18" charset="0"/>
                <a:ea typeface="楷体_GB2312" pitchFamily="49" charset="-122"/>
              </a:rPr>
              <a:t>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09775" y="3413639"/>
            <a:ext cx="5184576" cy="968663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物距（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u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）：物体到透镜光心的距离。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像距（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v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）：像到透镜光心的距离。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ldLvl="0" animBg="1"/>
      <p:bldP spid="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845,&quot;width&quot;:5447.499212598425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1341</Words>
  <Application>Microsoft Office PowerPoint</Application>
  <PresentationFormat>全屏显示(16:9)</PresentationFormat>
  <Paragraphs>116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宋体</vt:lpstr>
      <vt:lpstr>Calibri</vt:lpstr>
      <vt:lpstr>Times New Roman</vt:lpstr>
      <vt:lpstr>黑体</vt:lpstr>
      <vt:lpstr>Century Schoolbook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770</cp:revision>
  <dcterms:created xsi:type="dcterms:W3CDTF">2018-11-06T06:39:00Z</dcterms:created>
  <dcterms:modified xsi:type="dcterms:W3CDTF">2026-08-14T00:04:08Z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