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2020/11/15</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3073"/>
          <p:cNvSpPr>
            <a:spLocks noGrp="1"/>
          </p:cNvSpPr>
          <p:nvPr>
            <p:ph type="ctrTitle"/>
          </p:nvPr>
        </p:nvSpPr>
        <p:spPr>
          <a:xfrm>
            <a:off x="971600" y="692697"/>
            <a:ext cx="7380312" cy="1470025"/>
          </a:xfrm>
        </p:spPr>
        <p:txBody>
          <a:bodyPr anchor="ctr"/>
          <a:lstStyle/>
          <a:p>
            <a:pPr defTabSz="914400">
              <a:buClrTx/>
              <a:buSzTx/>
              <a:buFontTx/>
            </a:pPr>
            <a:r>
              <a:rPr lang="en-US" altLang="zh-CN" sz="4400" kern="1200" baseline="0" dirty="0">
                <a:solidFill>
                  <a:srgbClr val="FF0000"/>
                </a:solidFill>
                <a:latin typeface="黑体" pitchFamily="49" charset="-122"/>
                <a:ea typeface="黑体" pitchFamily="49" charset="-122"/>
              </a:rPr>
              <a:t>12.5</a:t>
            </a:r>
            <a:r>
              <a:rPr lang="zh-CN" altLang="zh-CN" sz="4400" kern="1200" baseline="0" dirty="0">
                <a:solidFill>
                  <a:srgbClr val="FF0000"/>
                </a:solidFill>
                <a:latin typeface="黑体" pitchFamily="49" charset="-122"/>
                <a:ea typeface="黑体" pitchFamily="49" charset="-122"/>
              </a:rPr>
              <a:t>全球变暖 与水资源危机</a:t>
            </a:r>
          </a:p>
        </p:txBody>
      </p:sp>
      <p:pic>
        <p:nvPicPr>
          <p:cNvPr id="4099" name="图片 1" descr="3554136_111418289947_2"/>
          <p:cNvPicPr>
            <a:picLocks noChangeAspect="1"/>
          </p:cNvPicPr>
          <p:nvPr/>
        </p:nvPicPr>
        <p:blipFill>
          <a:blip r:embed="rId3"/>
          <a:stretch>
            <a:fillRect/>
          </a:stretch>
        </p:blipFill>
        <p:spPr>
          <a:xfrm>
            <a:off x="2328423" y="2706807"/>
            <a:ext cx="4286250" cy="3124200"/>
          </a:xfrm>
          <a:prstGeom prst="rect">
            <a:avLst/>
          </a:prstGeom>
          <a:noFill/>
          <a:ln w="9525">
            <a:noFill/>
          </a:ln>
        </p:spPr>
      </p:pic>
    </p:spTree>
    <p:custDataLst>
      <p:tags r:id="rId1"/>
    </p:custDataLst>
    <p:extLst>
      <p:ext uri="{BB962C8B-B14F-4D97-AF65-F5344CB8AC3E}">
        <p14:creationId xmlns:p14="http://schemas.microsoft.com/office/powerpoint/2010/main" val="2833709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图片 59396" descr="图片1"/>
          <p:cNvPicPr>
            <a:picLocks noChangeAspect="1"/>
          </p:cNvPicPr>
          <p:nvPr/>
        </p:nvPicPr>
        <p:blipFill>
          <a:blip r:embed="rId2"/>
          <a:stretch>
            <a:fillRect/>
          </a:stretch>
        </p:blipFill>
        <p:spPr>
          <a:xfrm>
            <a:off x="1143000" y="-6350"/>
            <a:ext cx="6858000" cy="6870700"/>
          </a:xfrm>
          <a:prstGeom prst="rect">
            <a:avLst/>
          </a:prstGeom>
          <a:noFill/>
          <a:ln w="9525">
            <a:noFill/>
          </a:ln>
        </p:spPr>
      </p:pic>
      <p:sp>
        <p:nvSpPr>
          <p:cNvPr id="59394" name="标题 59393"/>
          <p:cNvSpPr>
            <a:spLocks noGrp="1" noRot="1"/>
          </p:cNvSpPr>
          <p:nvPr>
            <p:ph type="title"/>
          </p:nvPr>
        </p:nvSpPr>
        <p:spPr>
          <a:xfrm>
            <a:off x="1143002" y="117475"/>
            <a:ext cx="6405563" cy="1143000"/>
          </a:xfrm>
        </p:spPr>
        <p:txBody>
          <a:bodyPr anchor="ctr"/>
          <a:lstStyle/>
          <a:p>
            <a:r>
              <a:rPr lang="zh-CN" altLang="en-US" sz="3200" b="1">
                <a:latin typeface="新宋体" panose="02010609030101010101" charset="-122"/>
                <a:ea typeface="新宋体" panose="02010609030101010101" charset="-122"/>
              </a:rPr>
              <a:t>节约用水的措施</a:t>
            </a:r>
          </a:p>
        </p:txBody>
      </p:sp>
      <p:sp>
        <p:nvSpPr>
          <p:cNvPr id="59395" name="文本占位符 59394"/>
          <p:cNvSpPr>
            <a:spLocks noGrp="1" noRot="1"/>
          </p:cNvSpPr>
          <p:nvPr>
            <p:ph type="body" idx="1"/>
          </p:nvPr>
        </p:nvSpPr>
        <p:spPr>
          <a:xfrm>
            <a:off x="1385887" y="969647"/>
            <a:ext cx="6643688" cy="3084195"/>
          </a:xfrm>
        </p:spPr>
        <p:txBody>
          <a:bodyPr>
            <a:normAutofit fontScale="85000" lnSpcReduction="20000"/>
          </a:bodyPr>
          <a:lstStyle/>
          <a:p>
            <a:r>
              <a:rPr lang="zh-CN" altLang="en-US" b="1">
                <a:latin typeface="新宋体" panose="02010609030101010101" charset="-122"/>
                <a:ea typeface="新宋体" panose="02010609030101010101" charset="-122"/>
              </a:rPr>
              <a:t>宣传节水的重要性、迫切性，提高人们节水意识</a:t>
            </a:r>
          </a:p>
          <a:p>
            <a:r>
              <a:rPr lang="zh-CN" altLang="en-US" b="1">
                <a:latin typeface="新宋体" panose="02010609030101010101" charset="-122"/>
                <a:ea typeface="新宋体" panose="02010609030101010101" charset="-122"/>
              </a:rPr>
              <a:t>废污水再利用：如工厂重复利用内部已使用过的水；城市污水经处理净化后可回收利用</a:t>
            </a:r>
          </a:p>
          <a:p>
            <a:r>
              <a:rPr lang="zh-CN" altLang="en-US" b="1">
                <a:latin typeface="新宋体" panose="02010609030101010101" charset="-122"/>
                <a:ea typeface="新宋体" panose="02010609030101010101" charset="-122"/>
              </a:rPr>
              <a:t>加强输水管道检漏工作</a:t>
            </a:r>
          </a:p>
          <a:p>
            <a:r>
              <a:rPr lang="zh-CN" altLang="en-US" b="1">
                <a:latin typeface="新宋体" panose="02010609030101010101" charset="-122"/>
                <a:ea typeface="新宋体" panose="02010609030101010101" charset="-122"/>
              </a:rPr>
              <a:t>推广节水器具</a:t>
            </a:r>
          </a:p>
          <a:p>
            <a:r>
              <a:rPr lang="zh-CN" altLang="en-US" b="1">
                <a:latin typeface="新宋体" panose="02010609030101010101" charset="-122"/>
                <a:ea typeface="新宋体" panose="02010609030101010101" charset="-122"/>
              </a:rPr>
              <a:t>农业上推广节水灌溉技术</a:t>
            </a:r>
          </a:p>
        </p:txBody>
      </p:sp>
      <p:sp>
        <p:nvSpPr>
          <p:cNvPr id="59396" name="矩形 59395"/>
          <p:cNvSpPr/>
          <p:nvPr/>
        </p:nvSpPr>
        <p:spPr>
          <a:xfrm>
            <a:off x="1385887" y="4190050"/>
            <a:ext cx="5778104" cy="1384995"/>
          </a:xfrm>
          <a:prstGeom prst="rect">
            <a:avLst/>
          </a:prstGeom>
          <a:noFill/>
          <a:ln w="9525">
            <a:noFill/>
          </a:ln>
        </p:spPr>
        <p:txBody>
          <a:bodyPr>
            <a:spAutoFit/>
          </a:bodyPr>
          <a:lstStyle/>
          <a:p>
            <a:r>
              <a:rPr lang="zh-CN" altLang="en-US" sz="2800" b="1">
                <a:latin typeface="黑体" panose="02010609060101010101" pitchFamily="49" charset="-122"/>
                <a:ea typeface="黑体" panose="02010609060101010101" pitchFamily="49" charset="-122"/>
              </a:rPr>
              <a:t>     </a:t>
            </a:r>
            <a:r>
              <a:rPr lang="zh-CN" altLang="en-US" sz="2800" b="1">
                <a:latin typeface="新宋体" panose="02010609030101010101" charset="-122"/>
                <a:ea typeface="新宋体" panose="02010609030101010101" charset="-122"/>
              </a:rPr>
              <a:t>植树造林、退耕还林还草、退耕还湖、控制人口数量等一系列措施来珍惜每一滴水</a:t>
            </a:r>
          </a:p>
        </p:txBody>
      </p:sp>
    </p:spTree>
    <p:extLst>
      <p:ext uri="{BB962C8B-B14F-4D97-AF65-F5344CB8AC3E}">
        <p14:creationId xmlns:p14="http://schemas.microsoft.com/office/powerpoint/2010/main" val="78228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9396">
                                            <p:txEl>
                                              <p:pRg st="0" end="0"/>
                                            </p:txEl>
                                          </p:spTgt>
                                        </p:tgtEl>
                                        <p:attrNameLst>
                                          <p:attrName>style.visibility</p:attrName>
                                        </p:attrNameLst>
                                      </p:cBhvr>
                                      <p:to>
                                        <p:strVal val="visible"/>
                                      </p:to>
                                    </p:set>
                                    <p:anim calcmode="discrete" valueType="clr">
                                      <p:cBhvr override="childStyle">
                                        <p:cTn id="7" dur="80"/>
                                        <p:tgtEl>
                                          <p:spTgt spid="593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93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p:nvPr/>
        </p:nvSpPr>
        <p:spPr>
          <a:xfrm>
            <a:off x="1571626" y="1884365"/>
            <a:ext cx="5993606" cy="2606675"/>
          </a:xfrm>
          <a:prstGeom prst="roundRect">
            <a:avLst>
              <a:gd name="adj" fmla="val 16667"/>
            </a:avLst>
          </a:prstGeom>
          <a:solidFill>
            <a:schemeClr val="bg1">
              <a:alpha val="70195"/>
            </a:schemeClr>
          </a:solidFill>
          <a:ln w="25400" cap="flat" cmpd="sng">
            <a:solidFill>
              <a:srgbClr val="00FFFF"/>
            </a:solidFill>
            <a:prstDash val="solid"/>
            <a:headEnd type="none" w="med" len="med"/>
            <a:tailEnd type="none" w="med" len="med"/>
          </a:ln>
          <a:effectLst>
            <a:outerShdw dist="35921" dir="2699999" algn="ctr" rotWithShape="0">
              <a:srgbClr val="005E9E">
                <a:alpha val="50000"/>
              </a:srgbClr>
            </a:outerShdw>
          </a:effectLst>
        </p:spPr>
        <p:txBody>
          <a:bodyPr wrap="none" anchor="ctr"/>
          <a:lstStyle/>
          <a:p>
            <a:pPr algn="ctr" eaLnBrk="1" hangingPunct="1"/>
            <a:r>
              <a:rPr lang="zh-CN" altLang="en-US" sz="2800">
                <a:solidFill>
                  <a:srgbClr val="FF0000"/>
                </a:solidFill>
                <a:latin typeface="Comic Sans MS" panose="030F0702030302020204" pitchFamily="66" charset="0"/>
              </a:rPr>
              <a:t>天子重英豪，文章教儿曹。</a:t>
            </a:r>
            <a:endParaRPr lang="en-US" altLang="zh-CN" sz="2800">
              <a:solidFill>
                <a:srgbClr val="FF0000"/>
              </a:solidFill>
              <a:latin typeface="Comic Sans MS" pitchFamily="66" charset="0"/>
            </a:endParaRPr>
          </a:p>
          <a:p>
            <a:pPr algn="ctr" eaLnBrk="1" hangingPunct="1"/>
            <a:r>
              <a:rPr lang="zh-CN" altLang="en-US" sz="2800">
                <a:solidFill>
                  <a:srgbClr val="FF0000"/>
                </a:solidFill>
                <a:latin typeface="Comic Sans MS" panose="030F0702030302020204" pitchFamily="66" charset="0"/>
              </a:rPr>
              <a:t>万般皆下品，惟有读书高。</a:t>
            </a:r>
            <a:endParaRPr lang="zh-CN" altLang="en-US" sz="2800">
              <a:solidFill>
                <a:srgbClr val="FF0000"/>
              </a:solidFill>
              <a:latin typeface="宋体" pitchFamily="2" charset="-122"/>
            </a:endParaRPr>
          </a:p>
        </p:txBody>
      </p:sp>
      <p:pic>
        <p:nvPicPr>
          <p:cNvPr id="24579" name="矩形 5"/>
          <p:cNvPicPr/>
          <p:nvPr/>
        </p:nvPicPr>
        <p:blipFill>
          <a:blip r:embed="rId2"/>
          <a:stretch>
            <a:fillRect/>
          </a:stretch>
        </p:blipFill>
        <p:spPr>
          <a:xfrm>
            <a:off x="3419475" y="639765"/>
            <a:ext cx="2258616" cy="1176337"/>
          </a:xfrm>
          <a:prstGeom prst="rect">
            <a:avLst/>
          </a:prstGeom>
          <a:noFill/>
          <a:ln w="9525">
            <a:noFill/>
          </a:ln>
        </p:spPr>
      </p:pic>
      <p:pic>
        <p:nvPicPr>
          <p:cNvPr id="24580" name="New picture" hidden="1"/>
          <p:cNvPicPr/>
          <p:nvPr/>
        </p:nvPicPr>
        <p:blipFill>
          <a:blip r:embed="rId3"/>
          <a:stretch>
            <a:fillRect/>
          </a:stretch>
        </p:blipFill>
        <p:spPr>
          <a:xfrm>
            <a:off x="9467850" y="11480800"/>
            <a:ext cx="342900" cy="482600"/>
          </a:xfrm>
          <a:prstGeom prst="cube">
            <a:avLst/>
          </a:prstGeom>
        </p:spPr>
      </p:pic>
    </p:spTree>
    <p:extLst>
      <p:ext uri="{BB962C8B-B14F-4D97-AF65-F5344CB8AC3E}">
        <p14:creationId xmlns:p14="http://schemas.microsoft.com/office/powerpoint/2010/main" val="1908668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矩形 150531"/>
          <p:cNvSpPr/>
          <p:nvPr/>
        </p:nvSpPr>
        <p:spPr>
          <a:xfrm>
            <a:off x="1040130" y="911545"/>
            <a:ext cx="7063264" cy="5909310"/>
          </a:xfrm>
          <a:prstGeom prst="rect">
            <a:avLst/>
          </a:prstGeom>
          <a:noFill/>
          <a:ln w="9525">
            <a:noFill/>
          </a:ln>
        </p:spPr>
        <p:txBody>
          <a:bodyPr wrap="square" anchor="ctr">
            <a:spAutoFit/>
          </a:bodyPr>
          <a:lstStyle/>
          <a:p>
            <a:pPr>
              <a:lnSpc>
                <a:spcPct val="150000"/>
              </a:lnSpc>
            </a:pPr>
            <a:r>
              <a:rPr lang="en-US" altLang="zh-CN" sz="2800" b="1">
                <a:solidFill>
                  <a:srgbClr val="0000FF"/>
                </a:solidFill>
                <a:latin typeface="新宋体" panose="02010609030101010101" charset="-122"/>
                <a:ea typeface="新宋体" panose="02010609030101010101" charset="-122"/>
                <a:cs typeface="新宋体" panose="02010609030101010101" charset="-122"/>
              </a:rPr>
              <a:t>1.</a:t>
            </a:r>
            <a:r>
              <a:rPr lang="zh-CN" altLang="en-US" sz="2800" b="1">
                <a:solidFill>
                  <a:srgbClr val="0000FF"/>
                </a:solidFill>
                <a:latin typeface="新宋体" panose="02010609030101010101" charset="-122"/>
                <a:ea typeface="新宋体" panose="02010609030101010101" charset="-122"/>
                <a:cs typeface="新宋体" panose="02010609030101010101" charset="-122"/>
              </a:rPr>
              <a:t>知道全球变暖和水资源危机是威胁人类生存的两大因素。</a:t>
            </a:r>
          </a:p>
          <a:p>
            <a:pPr>
              <a:lnSpc>
                <a:spcPct val="150000"/>
              </a:lnSpc>
            </a:pPr>
            <a:r>
              <a:rPr lang="en-US" altLang="zh-CN" sz="2800" b="1">
                <a:solidFill>
                  <a:srgbClr val="0000FF"/>
                </a:solidFill>
                <a:latin typeface="新宋体" panose="02010609030101010101" charset="-122"/>
                <a:ea typeface="新宋体" panose="02010609030101010101" charset="-122"/>
                <a:cs typeface="新宋体" panose="02010609030101010101" charset="-122"/>
              </a:rPr>
              <a:t>2.</a:t>
            </a:r>
            <a:r>
              <a:rPr lang="zh-CN" altLang="en-US" sz="2800" b="1">
                <a:solidFill>
                  <a:srgbClr val="0000FF"/>
                </a:solidFill>
                <a:latin typeface="新宋体" panose="02010609030101010101" charset="-122"/>
                <a:ea typeface="新宋体" panose="02010609030101010101" charset="-122"/>
                <a:cs typeface="新宋体" panose="02010609030101010101" charset="-122"/>
              </a:rPr>
              <a:t>知道全球变暖带来的一系列不利影响。</a:t>
            </a:r>
          </a:p>
          <a:p>
            <a:pPr>
              <a:lnSpc>
                <a:spcPct val="150000"/>
              </a:lnSpc>
            </a:pPr>
            <a:r>
              <a:rPr lang="en-US" altLang="zh-CN" sz="2800" b="1">
                <a:solidFill>
                  <a:srgbClr val="0000FF"/>
                </a:solidFill>
                <a:latin typeface="新宋体" panose="02010609030101010101" charset="-122"/>
                <a:ea typeface="新宋体" panose="02010609030101010101" charset="-122"/>
                <a:cs typeface="新宋体" panose="02010609030101010101" charset="-122"/>
              </a:rPr>
              <a:t>3</a:t>
            </a:r>
            <a:r>
              <a:rPr lang="zh-CN" altLang="en-US" sz="2800" b="1">
                <a:solidFill>
                  <a:srgbClr val="0000FF"/>
                </a:solidFill>
                <a:latin typeface="新宋体" panose="02010609030101010101" charset="-122"/>
                <a:ea typeface="新宋体" panose="02010609030101010101" charset="-122"/>
                <a:cs typeface="新宋体" panose="02010609030101010101" charset="-122"/>
              </a:rPr>
              <a:t>．认识水与人类的关系，了解常见的水污染源及水污染现状，认识水污染与缺水是当今世界最严重的社会问题。</a:t>
            </a:r>
          </a:p>
          <a:p>
            <a:pPr>
              <a:lnSpc>
                <a:spcPct val="150000"/>
              </a:lnSpc>
            </a:pPr>
            <a:r>
              <a:rPr lang="en-US" altLang="zh-CN" sz="2800" b="1">
                <a:solidFill>
                  <a:srgbClr val="0000FF"/>
                </a:solidFill>
                <a:latin typeface="新宋体" panose="02010609030101010101" charset="-122"/>
                <a:ea typeface="新宋体" panose="02010609030101010101" charset="-122"/>
                <a:cs typeface="新宋体" panose="02010609030101010101" charset="-122"/>
              </a:rPr>
              <a:t>4</a:t>
            </a:r>
            <a:r>
              <a:rPr lang="zh-CN" altLang="en-US" sz="2800" b="1">
                <a:solidFill>
                  <a:srgbClr val="0000FF"/>
                </a:solidFill>
                <a:latin typeface="新宋体" panose="02010609030101010101" charset="-122"/>
                <a:ea typeface="新宋体" panose="02010609030101010101" charset="-122"/>
                <a:cs typeface="新宋体" panose="02010609030101010101" charset="-122"/>
              </a:rPr>
              <a:t>．认识合理利用和保护水资源的重要性，有节约用水的意识；有保护环境、防治水污染的紧迫感。</a:t>
            </a:r>
          </a:p>
        </p:txBody>
      </p:sp>
      <p:pic>
        <p:nvPicPr>
          <p:cNvPr id="150541" name="图片 150540"/>
          <p:cNvPicPr>
            <a:picLocks noChangeAspect="1"/>
          </p:cNvPicPr>
          <p:nvPr/>
        </p:nvPicPr>
        <p:blipFill>
          <a:blip r:embed="rId2"/>
          <a:stretch>
            <a:fillRect/>
          </a:stretch>
        </p:blipFill>
        <p:spPr>
          <a:xfrm>
            <a:off x="3562709" y="404664"/>
            <a:ext cx="2018109" cy="873125"/>
          </a:xfrm>
          <a:prstGeom prst="rect">
            <a:avLst/>
          </a:prstGeom>
          <a:noFill/>
          <a:ln w="9525">
            <a:noFill/>
          </a:ln>
        </p:spPr>
      </p:pic>
    </p:spTree>
    <p:extLst>
      <p:ext uri="{BB962C8B-B14F-4D97-AF65-F5344CB8AC3E}">
        <p14:creationId xmlns:p14="http://schemas.microsoft.com/office/powerpoint/2010/main" val="22685777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200400" y="363221"/>
            <a:ext cx="2514600" cy="808039"/>
          </a:xfrm>
          <a:solidFill>
            <a:srgbClr val="66FF33">
              <a:alpha val="100000"/>
            </a:srgbClr>
          </a:solidFill>
        </p:spPr>
        <p:txBody>
          <a:bodyPr vert="horz" wrap="square" lIns="91440" tIns="45720" rIns="91440" bIns="45720" anchor="ctr">
            <a:normAutofit/>
          </a:bodyPr>
          <a:lstStyle/>
          <a:p>
            <a:r>
              <a:rPr lang="zh-CN" altLang="en-US" sz="3600" b="1">
                <a:solidFill>
                  <a:srgbClr val="FF00FF"/>
                </a:solidFill>
                <a:latin typeface="新宋体" panose="02010609030101010101" charset="-122"/>
                <a:ea typeface="新宋体" panose="02010609030101010101" charset="-122"/>
              </a:rPr>
              <a:t>自主学习</a:t>
            </a:r>
          </a:p>
        </p:txBody>
      </p:sp>
      <p:sp>
        <p:nvSpPr>
          <p:cNvPr id="22531" name="Rectangle 3"/>
          <p:cNvSpPr>
            <a:spLocks noGrp="1"/>
          </p:cNvSpPr>
          <p:nvPr>
            <p:ph idx="1"/>
          </p:nvPr>
        </p:nvSpPr>
        <p:spPr>
          <a:xfrm>
            <a:off x="539552" y="1124744"/>
            <a:ext cx="7886700" cy="1162685"/>
          </a:xfrm>
        </p:spPr>
        <p:txBody>
          <a:bodyPr vert="horz" wrap="square" lIns="91440" tIns="45720" rIns="91440" bIns="45720" anchor="t">
            <a:normAutofit/>
          </a:bodyPr>
          <a:lstStyle/>
          <a:p>
            <a:pPr>
              <a:lnSpc>
                <a:spcPct val="90000"/>
              </a:lnSpc>
            </a:pPr>
            <a:r>
              <a:rPr lang="zh-CN" altLang="en-US" sz="2800" dirty="0"/>
              <a:t>认真阅读书中</a:t>
            </a:r>
            <a:r>
              <a:rPr lang="en-US" altLang="zh-CN" sz="2800" dirty="0"/>
              <a:t>P27  -- - --  P30</a:t>
            </a:r>
            <a:r>
              <a:rPr lang="zh-CN" altLang="en-US" sz="2800" dirty="0"/>
              <a:t>页（五分钟）回答下列问题：</a:t>
            </a:r>
          </a:p>
          <a:p>
            <a:pPr>
              <a:lnSpc>
                <a:spcPct val="90000"/>
              </a:lnSpc>
            </a:pPr>
            <a:endParaRPr lang="zh-CN" altLang="en-US" sz="2800" dirty="0"/>
          </a:p>
        </p:txBody>
      </p:sp>
      <p:sp>
        <p:nvSpPr>
          <p:cNvPr id="15362" name="Text Box 2"/>
          <p:cNvSpPr txBox="1"/>
          <p:nvPr/>
        </p:nvSpPr>
        <p:spPr>
          <a:xfrm>
            <a:off x="827584" y="1916832"/>
            <a:ext cx="7200800" cy="523220"/>
          </a:xfrm>
          <a:prstGeom prst="rect">
            <a:avLst/>
          </a:prstGeom>
          <a:noFill/>
          <a:ln w="9525">
            <a:noFill/>
          </a:ln>
        </p:spPr>
        <p:txBody>
          <a:bodyPr wrap="square">
            <a:spAutoFit/>
          </a:bodyPr>
          <a:lstStyle/>
          <a:p>
            <a:pPr>
              <a:spcBef>
                <a:spcPct val="50000"/>
              </a:spcBef>
            </a:pPr>
            <a:r>
              <a:rPr lang="zh-CN" altLang="en-US" sz="2800" b="1" dirty="0">
                <a:solidFill>
                  <a:srgbClr val="FF0000"/>
                </a:solidFill>
                <a:latin typeface="新宋体" panose="02010609030101010101" charset="-122"/>
                <a:ea typeface="新宋体" panose="02010609030101010101" charset="-122"/>
              </a:rPr>
              <a:t>通过小组合作学习讨论，回答下列问题：</a:t>
            </a:r>
          </a:p>
        </p:txBody>
      </p:sp>
      <p:sp>
        <p:nvSpPr>
          <p:cNvPr id="15363" name="Text Box 3"/>
          <p:cNvSpPr txBox="1"/>
          <p:nvPr/>
        </p:nvSpPr>
        <p:spPr>
          <a:xfrm>
            <a:off x="726282" y="2731771"/>
            <a:ext cx="8081486" cy="3785652"/>
          </a:xfrm>
          <a:prstGeom prst="rect">
            <a:avLst/>
          </a:prstGeom>
          <a:noFill/>
          <a:ln w="9525">
            <a:noFill/>
          </a:ln>
        </p:spPr>
        <p:txBody>
          <a:bodyPr wrap="square">
            <a:spAutoFit/>
          </a:bodyPr>
          <a:lstStyle/>
          <a:p>
            <a:r>
              <a:rPr lang="zh-CN" altLang="en-US" sz="2400" b="1">
                <a:solidFill>
                  <a:srgbClr val="3333FF"/>
                </a:solidFill>
                <a:latin typeface="新宋体" panose="02010609030101010101" charset="-122"/>
                <a:ea typeface="新宋体" panose="02010609030101010101" charset="-122"/>
                <a:cs typeface="新宋体" panose="02010609030101010101" charset="-122"/>
              </a:rPr>
              <a:t>问题</a:t>
            </a:r>
            <a:r>
              <a:rPr lang="en-US" altLang="zh-CN" sz="2400" b="1">
                <a:solidFill>
                  <a:srgbClr val="3333FF"/>
                </a:solidFill>
                <a:latin typeface="新宋体" panose="02010609030101010101" charset="-122"/>
                <a:ea typeface="新宋体" panose="02010609030101010101" charset="-122"/>
                <a:cs typeface="新宋体" panose="02010609030101010101" charset="-122"/>
              </a:rPr>
              <a:t>1</a:t>
            </a:r>
            <a:r>
              <a:rPr lang="zh-CN" altLang="en-US" sz="2400" b="1">
                <a:solidFill>
                  <a:srgbClr val="3333FF"/>
                </a:solidFill>
                <a:latin typeface="新宋体" panose="02010609030101010101" charset="-122"/>
                <a:ea typeface="新宋体" panose="02010609030101010101" charset="-122"/>
                <a:cs typeface="新宋体" panose="02010609030101010101" charset="-122"/>
              </a:rPr>
              <a:t>：全球气候变暖给人类带来了哪些不利影响？</a:t>
            </a:r>
          </a:p>
          <a:p>
            <a:endParaRPr lang="zh-CN" altLang="en-US" sz="2400" b="1">
              <a:solidFill>
                <a:srgbClr val="3333FF"/>
              </a:solidFill>
              <a:latin typeface="新宋体" panose="02010609030101010101" charset="-122"/>
              <a:ea typeface="新宋体" panose="02010609030101010101" charset="-122"/>
              <a:cs typeface="新宋体" panose="02010609030101010101" charset="-122"/>
            </a:endParaRPr>
          </a:p>
          <a:p>
            <a:r>
              <a:rPr lang="zh-CN" altLang="en-US" sz="2400" b="1">
                <a:solidFill>
                  <a:srgbClr val="3333FF"/>
                </a:solidFill>
                <a:latin typeface="新宋体" panose="02010609030101010101" charset="-122"/>
                <a:ea typeface="新宋体" panose="02010609030101010101" charset="-122"/>
                <a:cs typeface="新宋体" panose="02010609030101010101" charset="-122"/>
              </a:rPr>
              <a:t>问题</a:t>
            </a:r>
            <a:r>
              <a:rPr lang="en-US" altLang="zh-CN" sz="2400" b="1">
                <a:solidFill>
                  <a:srgbClr val="3333FF"/>
                </a:solidFill>
                <a:latin typeface="新宋体" panose="02010609030101010101" charset="-122"/>
                <a:ea typeface="新宋体" panose="02010609030101010101" charset="-122"/>
                <a:cs typeface="新宋体" panose="02010609030101010101" charset="-122"/>
              </a:rPr>
              <a:t>2</a:t>
            </a:r>
            <a:r>
              <a:rPr lang="zh-CN" altLang="en-US" sz="2400" b="1">
                <a:solidFill>
                  <a:srgbClr val="3333FF"/>
                </a:solidFill>
                <a:latin typeface="新宋体" panose="02010609030101010101" charset="-122"/>
                <a:ea typeface="新宋体" panose="02010609030101010101" charset="-122"/>
                <a:cs typeface="新宋体" panose="02010609030101010101" charset="-122"/>
              </a:rPr>
              <a:t>：要减缓全球变暖你觉得可以采取哪些措施？</a:t>
            </a:r>
          </a:p>
          <a:p>
            <a:endParaRPr lang="zh-CN" altLang="en-US" sz="2400" b="1">
              <a:solidFill>
                <a:srgbClr val="3333FF"/>
              </a:solidFill>
              <a:latin typeface="新宋体" panose="02010609030101010101" charset="-122"/>
              <a:ea typeface="新宋体" panose="02010609030101010101" charset="-122"/>
              <a:cs typeface="新宋体" panose="02010609030101010101" charset="-122"/>
            </a:endParaRPr>
          </a:p>
          <a:p>
            <a:r>
              <a:rPr lang="zh-CN" altLang="en-US" sz="2400" b="1">
                <a:solidFill>
                  <a:srgbClr val="3333FF"/>
                </a:solidFill>
                <a:latin typeface="新宋体" panose="02010609030101010101" charset="-122"/>
                <a:ea typeface="新宋体" panose="02010609030101010101" charset="-122"/>
                <a:cs typeface="新宋体" panose="02010609030101010101" charset="-122"/>
              </a:rPr>
              <a:t>问题</a:t>
            </a:r>
            <a:r>
              <a:rPr lang="en-US" altLang="zh-CN" sz="2400" b="1">
                <a:solidFill>
                  <a:srgbClr val="3333FF"/>
                </a:solidFill>
                <a:latin typeface="新宋体" panose="02010609030101010101" charset="-122"/>
                <a:ea typeface="新宋体" panose="02010609030101010101" charset="-122"/>
                <a:cs typeface="新宋体" panose="02010609030101010101" charset="-122"/>
              </a:rPr>
              <a:t>3</a:t>
            </a:r>
            <a:r>
              <a:rPr lang="zh-CN" altLang="en-US" sz="2400" b="1">
                <a:solidFill>
                  <a:srgbClr val="3333FF"/>
                </a:solidFill>
                <a:latin typeface="新宋体" panose="02010609030101010101" charset="-122"/>
                <a:ea typeface="新宋体" panose="02010609030101010101" charset="-122"/>
                <a:cs typeface="新宋体" panose="02010609030101010101" charset="-122"/>
              </a:rPr>
              <a:t>：通过阅读课本和联系实际，你觉得造成水资源严重缺乏的原因有哪些？</a:t>
            </a:r>
          </a:p>
          <a:p>
            <a:endParaRPr lang="zh-CN" altLang="en-US" sz="2400" b="1">
              <a:solidFill>
                <a:srgbClr val="3333FF"/>
              </a:solidFill>
              <a:latin typeface="新宋体" panose="02010609030101010101" charset="-122"/>
              <a:ea typeface="新宋体" panose="02010609030101010101" charset="-122"/>
              <a:cs typeface="新宋体" panose="02010609030101010101" charset="-122"/>
            </a:endParaRPr>
          </a:p>
          <a:p>
            <a:r>
              <a:rPr lang="zh-CN" altLang="en-US" sz="2400" b="1">
                <a:solidFill>
                  <a:srgbClr val="3333FF"/>
                </a:solidFill>
                <a:latin typeface="新宋体" panose="02010609030101010101" charset="-122"/>
                <a:ea typeface="新宋体" panose="02010609030101010101" charset="-122"/>
                <a:cs typeface="新宋体" panose="02010609030101010101" charset="-122"/>
              </a:rPr>
              <a:t>问题</a:t>
            </a:r>
            <a:r>
              <a:rPr lang="en-US" altLang="zh-CN" sz="2400" b="1">
                <a:solidFill>
                  <a:srgbClr val="3333FF"/>
                </a:solidFill>
                <a:latin typeface="新宋体" panose="02010609030101010101" charset="-122"/>
                <a:ea typeface="新宋体" panose="02010609030101010101" charset="-122"/>
                <a:cs typeface="新宋体" panose="02010609030101010101" charset="-122"/>
              </a:rPr>
              <a:t>4</a:t>
            </a:r>
            <a:r>
              <a:rPr lang="zh-CN" altLang="en-US" sz="2400" b="1">
                <a:solidFill>
                  <a:srgbClr val="3333FF"/>
                </a:solidFill>
                <a:latin typeface="新宋体" panose="02010609030101010101" charset="-122"/>
                <a:ea typeface="新宋体" panose="02010609030101010101" charset="-122"/>
                <a:cs typeface="新宋体" panose="02010609030101010101" charset="-122"/>
              </a:rPr>
              <a:t>：面对这些，我们该怎么做呢？在保护水资源问题上，政府、企业、公众</a:t>
            </a:r>
          </a:p>
          <a:p>
            <a:r>
              <a:rPr lang="zh-CN" altLang="en-US" sz="2400" b="1">
                <a:solidFill>
                  <a:srgbClr val="3333FF"/>
                </a:solidFill>
                <a:latin typeface="新宋体" panose="02010609030101010101" charset="-122"/>
                <a:ea typeface="新宋体" panose="02010609030101010101" charset="-122"/>
                <a:cs typeface="新宋体" panose="02010609030101010101" charset="-122"/>
              </a:rPr>
              <a:t>       应该采取哪些措施？请各小组分角色讨论</a:t>
            </a:r>
          </a:p>
        </p:txBody>
      </p:sp>
    </p:spTree>
    <p:extLst>
      <p:ext uri="{BB962C8B-B14F-4D97-AF65-F5344CB8AC3E}">
        <p14:creationId xmlns:p14="http://schemas.microsoft.com/office/powerpoint/2010/main" val="1820390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p:nvPr/>
        </p:nvSpPr>
        <p:spPr>
          <a:xfrm>
            <a:off x="1371600" y="715964"/>
            <a:ext cx="6000750" cy="1077218"/>
          </a:xfrm>
          <a:prstGeom prst="rect">
            <a:avLst/>
          </a:prstGeom>
          <a:noFill/>
          <a:ln w="9525">
            <a:noFill/>
          </a:ln>
        </p:spPr>
        <p:txBody>
          <a:bodyPr>
            <a:spAutoFit/>
          </a:bodyPr>
          <a:lstStyle/>
          <a:p>
            <a:pPr>
              <a:spcBef>
                <a:spcPct val="50000"/>
              </a:spcBef>
            </a:pPr>
            <a:r>
              <a:rPr lang="zh-CN" altLang="en-US" sz="3200">
                <a:solidFill>
                  <a:srgbClr val="FF0000"/>
                </a:solidFill>
                <a:latin typeface="黑体" panose="02010609060101010101" pitchFamily="49" charset="-122"/>
                <a:ea typeface="黑体" panose="02010609060101010101" pitchFamily="49" charset="-122"/>
              </a:rPr>
              <a:t>通过小组合作学习讨论，回答下列问题：</a:t>
            </a:r>
          </a:p>
        </p:txBody>
      </p:sp>
      <p:sp>
        <p:nvSpPr>
          <p:cNvPr id="15363" name="Text Box 3"/>
          <p:cNvSpPr txBox="1"/>
          <p:nvPr/>
        </p:nvSpPr>
        <p:spPr>
          <a:xfrm>
            <a:off x="1428750" y="1752602"/>
            <a:ext cx="6000750" cy="4524315"/>
          </a:xfrm>
          <a:prstGeom prst="rect">
            <a:avLst/>
          </a:prstGeom>
          <a:noFill/>
          <a:ln w="9525">
            <a:noFill/>
          </a:ln>
        </p:spPr>
        <p:txBody>
          <a:bodyPr>
            <a:spAutoFit/>
          </a:bodyPr>
          <a:lstStyle/>
          <a:p>
            <a:r>
              <a:rPr lang="zh-CN" altLang="en-US" sz="2400" b="1">
                <a:solidFill>
                  <a:srgbClr val="3333FF"/>
                </a:solidFill>
                <a:latin typeface="Arial" panose="020B0604020202020204" pitchFamily="34" charset="0"/>
              </a:rPr>
              <a:t>问题</a:t>
            </a:r>
            <a:r>
              <a:rPr lang="en-US" altLang="zh-CN" sz="2400" b="1">
                <a:solidFill>
                  <a:srgbClr val="3333FF"/>
                </a:solidFill>
                <a:latin typeface="Arial" panose="020B0604020202020204" pitchFamily="34" charset="0"/>
              </a:rPr>
              <a:t>1</a:t>
            </a:r>
            <a:r>
              <a:rPr lang="zh-CN" altLang="en-US" sz="2400" b="1">
                <a:solidFill>
                  <a:srgbClr val="3333FF"/>
                </a:solidFill>
                <a:latin typeface="Arial" panose="020B0604020202020204" pitchFamily="34" charset="0"/>
              </a:rPr>
              <a:t>：全球气候变暖给人类带来了哪些不利影响？</a:t>
            </a:r>
          </a:p>
          <a:p>
            <a:endParaRPr lang="zh-CN" altLang="en-US" sz="2400" b="1">
              <a:solidFill>
                <a:srgbClr val="3333FF"/>
              </a:solidFill>
              <a:latin typeface="Arial" panose="020B0604020202020204" pitchFamily="34" charset="0"/>
            </a:endParaRPr>
          </a:p>
          <a:p>
            <a:r>
              <a:rPr lang="zh-CN" altLang="en-US" sz="2400" b="1">
                <a:solidFill>
                  <a:srgbClr val="3333FF"/>
                </a:solidFill>
                <a:latin typeface="Arial" panose="020B0604020202020204" pitchFamily="34" charset="0"/>
              </a:rPr>
              <a:t>问题</a:t>
            </a:r>
            <a:r>
              <a:rPr lang="en-US" altLang="zh-CN" sz="2400" b="1">
                <a:solidFill>
                  <a:srgbClr val="3333FF"/>
                </a:solidFill>
                <a:latin typeface="Arial" panose="020B0604020202020204" pitchFamily="34" charset="0"/>
              </a:rPr>
              <a:t>2</a:t>
            </a:r>
            <a:r>
              <a:rPr lang="zh-CN" altLang="en-US" sz="2400" b="1">
                <a:solidFill>
                  <a:srgbClr val="3333FF"/>
                </a:solidFill>
                <a:latin typeface="Arial" panose="020B0604020202020204" pitchFamily="34" charset="0"/>
              </a:rPr>
              <a:t>：要减缓全球变暖你觉得可以采取哪些措施？</a:t>
            </a:r>
          </a:p>
          <a:p>
            <a:endParaRPr lang="zh-CN" altLang="en-US" sz="2400" b="1">
              <a:solidFill>
                <a:srgbClr val="3333FF"/>
              </a:solidFill>
              <a:latin typeface="Arial" panose="020B0604020202020204" pitchFamily="34" charset="0"/>
            </a:endParaRPr>
          </a:p>
          <a:p>
            <a:r>
              <a:rPr lang="zh-CN" altLang="en-US" sz="2400" b="1">
                <a:solidFill>
                  <a:srgbClr val="3333FF"/>
                </a:solidFill>
                <a:latin typeface="Arial" panose="020B0604020202020204" pitchFamily="34" charset="0"/>
              </a:rPr>
              <a:t>问题</a:t>
            </a:r>
            <a:r>
              <a:rPr lang="en-US" altLang="zh-CN" sz="2400" b="1">
                <a:solidFill>
                  <a:srgbClr val="3333FF"/>
                </a:solidFill>
                <a:latin typeface="Arial" panose="020B0604020202020204" pitchFamily="34" charset="0"/>
              </a:rPr>
              <a:t>3</a:t>
            </a:r>
            <a:r>
              <a:rPr lang="zh-CN" altLang="en-US" sz="2400" b="1">
                <a:solidFill>
                  <a:srgbClr val="3333FF"/>
                </a:solidFill>
                <a:latin typeface="Arial" panose="020B0604020202020204" pitchFamily="34" charset="0"/>
              </a:rPr>
              <a:t>：通过阅读课本和联系实际，你觉得造成水资源严重缺乏的原因有哪些？</a:t>
            </a:r>
          </a:p>
          <a:p>
            <a:endParaRPr lang="zh-CN" altLang="en-US" sz="2400" b="1">
              <a:solidFill>
                <a:srgbClr val="3333FF"/>
              </a:solidFill>
              <a:latin typeface="Arial" panose="020B0604020202020204" pitchFamily="34" charset="0"/>
            </a:endParaRPr>
          </a:p>
          <a:p>
            <a:r>
              <a:rPr lang="zh-CN" altLang="en-US" sz="2400" b="1">
                <a:solidFill>
                  <a:srgbClr val="3333FF"/>
                </a:solidFill>
                <a:latin typeface="Arial" panose="020B0604020202020204" pitchFamily="34" charset="0"/>
              </a:rPr>
              <a:t>问题</a:t>
            </a:r>
            <a:r>
              <a:rPr lang="en-US" altLang="zh-CN" sz="2400" b="1">
                <a:solidFill>
                  <a:srgbClr val="3333FF"/>
                </a:solidFill>
                <a:latin typeface="Arial" panose="020B0604020202020204" pitchFamily="34" charset="0"/>
              </a:rPr>
              <a:t>4</a:t>
            </a:r>
            <a:r>
              <a:rPr lang="zh-CN" altLang="en-US" sz="2400" b="1">
                <a:solidFill>
                  <a:srgbClr val="3333FF"/>
                </a:solidFill>
                <a:latin typeface="Arial" panose="020B0604020202020204" pitchFamily="34" charset="0"/>
              </a:rPr>
              <a:t>：面对这些，我们该怎么做呢？在保护水资源问题上，政府、企业、公众应该采取哪些措施？请各小组分角色讨论</a:t>
            </a:r>
          </a:p>
        </p:txBody>
      </p:sp>
    </p:spTree>
    <p:extLst>
      <p:ext uri="{BB962C8B-B14F-4D97-AF65-F5344CB8AC3E}">
        <p14:creationId xmlns:p14="http://schemas.microsoft.com/office/powerpoint/2010/main" val="618803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6145" descr="untitled"/>
          <p:cNvPicPr>
            <a:picLocks noChangeAspect="1"/>
          </p:cNvPicPr>
          <p:nvPr/>
        </p:nvPicPr>
        <p:blipFill>
          <a:blip r:embed="rId2"/>
          <a:stretch>
            <a:fillRect/>
          </a:stretch>
        </p:blipFill>
        <p:spPr>
          <a:xfrm>
            <a:off x="6110527" y="192723"/>
            <a:ext cx="2799160" cy="2787651"/>
          </a:xfrm>
          <a:prstGeom prst="rect">
            <a:avLst/>
          </a:prstGeom>
          <a:noFill/>
          <a:ln w="9525">
            <a:noFill/>
          </a:ln>
        </p:spPr>
      </p:pic>
      <p:sp>
        <p:nvSpPr>
          <p:cNvPr id="6147" name="矩形 6146"/>
          <p:cNvSpPr>
            <a:spLocks noGrp="1" noRot="1"/>
          </p:cNvSpPr>
          <p:nvPr/>
        </p:nvSpPr>
        <p:spPr>
          <a:xfrm>
            <a:off x="683568" y="192723"/>
            <a:ext cx="4738191" cy="777875"/>
          </a:xfrm>
          <a:prstGeom prst="rect">
            <a:avLst/>
          </a:prstGeom>
          <a:noFill/>
          <a:ln w="9525">
            <a:noFill/>
          </a:ln>
        </p:spPr>
        <p:txBody>
          <a:bodyPr vert="horz" wrap="square" anchor="ctr"/>
          <a:lstStyle>
            <a:lvl1pPr marL="0" lvl="0" indent="0" algn="l" defTabSz="914400" eaLnBrk="0" fontAlgn="base" latinLnBrk="0" hangingPunct="0">
              <a:lnSpc>
                <a:spcPct val="100000"/>
              </a:lnSpc>
              <a:spcBef>
                <a:spcPct val="0"/>
              </a:spcBef>
              <a:spcAft>
                <a:spcPct val="0"/>
              </a:spcAft>
              <a:buNone/>
              <a:defRPr sz="2400" b="1" u="none" kern="1200" baseline="0">
                <a:solidFill>
                  <a:schemeClr val="bg1"/>
                </a:solidFill>
                <a:latin typeface="黑体" panose="02010609060101010101" pitchFamily="49" charset="-122"/>
                <a:ea typeface="黑体" panose="02010609060101010101" pitchFamily="49" charset="-122"/>
              </a:defRPr>
            </a:lvl1pPr>
          </a:lstStyle>
          <a:p>
            <a:pPr lvl="0"/>
            <a:r>
              <a:rPr lang="zh-CN" altLang="en-US" sz="3200" b="0" dirty="0">
                <a:solidFill>
                  <a:srgbClr val="9900CC"/>
                </a:solidFill>
                <a:effectLst>
                  <a:outerShdw blurRad="38100" dist="38100" dir="2700000">
                    <a:srgbClr val="000000"/>
                  </a:outerShdw>
                </a:effectLst>
                <a:latin typeface="新宋体" panose="02010609030101010101" charset="-122"/>
                <a:ea typeface="新宋体" panose="02010609030101010101" charset="-122"/>
              </a:rPr>
              <a:t>一：全球气候变暖的原因</a:t>
            </a:r>
            <a:endParaRPr lang="zh-CN" altLang="en-US" sz="3200" b="0" dirty="0">
              <a:effectLst>
                <a:outerShdw blurRad="38100" dist="38100" dir="2700000">
                  <a:srgbClr val="FFFFFF"/>
                </a:outerShdw>
              </a:effectLst>
              <a:latin typeface="新宋体" panose="02010609030101010101" charset="-122"/>
              <a:ea typeface="新宋体" panose="02010609030101010101" charset="-122"/>
            </a:endParaRPr>
          </a:p>
        </p:txBody>
      </p:sp>
      <p:sp>
        <p:nvSpPr>
          <p:cNvPr id="6148" name="矩形 6147"/>
          <p:cNvSpPr>
            <a:spLocks noGrp="1" noRot="1"/>
          </p:cNvSpPr>
          <p:nvPr/>
        </p:nvSpPr>
        <p:spPr>
          <a:xfrm>
            <a:off x="1483995" y="1426213"/>
            <a:ext cx="3360420" cy="601345"/>
          </a:xfrm>
          <a:prstGeom prst="rect">
            <a:avLst/>
          </a:prstGeom>
          <a:noFill/>
          <a:ln w="9525">
            <a:noFill/>
          </a:ln>
        </p:spPr>
        <p:txBody>
          <a:bodyPr vert="horz" wrap="square" anchor="t"/>
          <a:lstStyle>
            <a:lvl1pPr marL="342900" lvl="0" indent="-342900" algn="l" defTabSz="914400" eaLnBrk="0" fontAlgn="base" latinLnBrk="0" hangingPunct="0">
              <a:lnSpc>
                <a:spcPct val="100000"/>
              </a:lnSpc>
              <a:spcBef>
                <a:spcPct val="20000"/>
              </a:spcBef>
              <a:spcAft>
                <a:spcPct val="0"/>
              </a:spcAft>
              <a:buFont typeface="Wingdings" panose="05000000000000000000" pitchFamily="2" charset="2"/>
              <a:buChar char="n"/>
              <a:defRPr sz="2000" u="none" kern="1200" baseline="0">
                <a:solidFill>
                  <a:schemeClr val="tx1"/>
                </a:solidFill>
                <a:latin typeface="黑体" panose="02010609060101010101" pitchFamily="49" charset="-122"/>
                <a:ea typeface="黑体" panose="02010609060101010101" pitchFamily="49" charset="-122"/>
              </a:defRPr>
            </a:lvl1pPr>
            <a:lvl2pPr marL="742950" lvl="1" indent="-285750" algn="l" defTabSz="914400" eaLnBrk="0" fontAlgn="base" latinLnBrk="0" hangingPunct="0">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黑体" panose="02010609060101010101" pitchFamily="49" charset="-122"/>
                <a:ea typeface="黑体" panose="02010609060101010101" pitchFamily="49" charset="-122"/>
              </a:defRPr>
            </a:lvl2pPr>
            <a:lvl3pPr marL="1143000" lvl="2" indent="-228600" algn="l" defTabSz="914400" eaLnBrk="0" fontAlgn="base" latinLnBrk="0" hangingPunct="0">
              <a:lnSpc>
                <a:spcPct val="100000"/>
              </a:lnSpc>
              <a:spcBef>
                <a:spcPct val="20000"/>
              </a:spcBef>
              <a:spcAft>
                <a:spcPct val="0"/>
              </a:spcAft>
              <a:buFont typeface="Wingdings" panose="05000000000000000000" pitchFamily="2" charset="2"/>
              <a:buChar char="•"/>
              <a:defRPr sz="1600" b="0" i="0" u="none" kern="1200" baseline="0">
                <a:solidFill>
                  <a:schemeClr val="tx1"/>
                </a:solidFill>
                <a:latin typeface="黑体" panose="02010609060101010101" pitchFamily="49" charset="-122"/>
                <a:ea typeface="黑体" panose="02010609060101010101" pitchFamily="49" charset="-122"/>
              </a:defRPr>
            </a:lvl3pPr>
            <a:lvl4pPr marL="1600200" lvl="3" indent="-228600" algn="l" defTabSz="914400" eaLnBrk="0" fontAlgn="base" latinLnBrk="0" hangingPunct="0">
              <a:lnSpc>
                <a:spcPct val="100000"/>
              </a:lnSpc>
              <a:spcBef>
                <a:spcPct val="20000"/>
              </a:spcBef>
              <a:spcAft>
                <a:spcPct val="0"/>
              </a:spcAft>
              <a:buFont typeface="Wingdings" panose="05000000000000000000" pitchFamily="2" charset="2"/>
              <a:buChar char="–"/>
              <a:defRPr sz="1400" b="0" i="0" u="none" kern="1200" baseline="0">
                <a:solidFill>
                  <a:schemeClr val="tx1"/>
                </a:solidFill>
                <a:latin typeface="黑体" panose="02010609060101010101" pitchFamily="49" charset="-122"/>
                <a:ea typeface="黑体" panose="02010609060101010101" pitchFamily="49" charset="-122"/>
              </a:defRPr>
            </a:lvl4pPr>
            <a:lvl5pPr marL="2057400" lvl="4" indent="-228600" algn="l" defTabSz="914400" eaLnBrk="0" fontAlgn="base" latinLnBrk="0" hangingPunct="0">
              <a:lnSpc>
                <a:spcPct val="100000"/>
              </a:lnSpc>
              <a:spcBef>
                <a:spcPct val="20000"/>
              </a:spcBef>
              <a:spcAft>
                <a:spcPct val="0"/>
              </a:spcAft>
              <a:buFont typeface="Wingdings" panose="05000000000000000000" pitchFamily="2" charset="2"/>
              <a:buChar char="»"/>
              <a:defRPr sz="1400" b="0" i="0" u="none" kern="1200" baseline="0">
                <a:solidFill>
                  <a:schemeClr val="tx1"/>
                </a:solidFill>
                <a:latin typeface="黑体" panose="02010609060101010101" pitchFamily="49" charset="-122"/>
                <a:ea typeface="黑体" panose="02010609060101010101" pitchFamily="49" charset="-122"/>
              </a:defRPr>
            </a:lvl5pPr>
          </a:lstStyle>
          <a:p>
            <a:pPr lvl="0">
              <a:lnSpc>
                <a:spcPct val="90000"/>
              </a:lnSpc>
              <a:buNone/>
            </a:pPr>
            <a:r>
              <a:rPr lang="en-US" altLang="zh-CN" sz="2800" b="1">
                <a:solidFill>
                  <a:srgbClr val="0000FF"/>
                </a:solidFill>
                <a:latin typeface="新宋体" panose="02010609030101010101" charset="-122"/>
                <a:ea typeface="新宋体" panose="02010609030101010101" charset="-122"/>
                <a:cs typeface="新宋体" panose="02010609030101010101" charset="-122"/>
              </a:rPr>
              <a:t>1.</a:t>
            </a:r>
            <a:r>
              <a:rPr lang="zh-CN" altLang="en-US" sz="2800" b="1">
                <a:solidFill>
                  <a:srgbClr val="0000FF"/>
                </a:solidFill>
                <a:effectLst>
                  <a:outerShdw blurRad="38100" dist="38100" dir="2700000">
                    <a:srgbClr val="000000"/>
                  </a:outerShdw>
                </a:effectLst>
                <a:latin typeface="新宋体" panose="02010609030101010101" charset="-122"/>
                <a:ea typeface="新宋体" panose="02010609030101010101" charset="-122"/>
                <a:cs typeface="新宋体" panose="02010609030101010101" charset="-122"/>
              </a:rPr>
              <a:t>人口剧增因素</a:t>
            </a:r>
            <a:r>
              <a:rPr lang="zh-CN" altLang="en-US" sz="2800">
                <a:solidFill>
                  <a:srgbClr val="0000FF"/>
                </a:solidFill>
                <a:latin typeface="新宋体" panose="02010609030101010101" charset="-122"/>
                <a:ea typeface="新宋体" panose="02010609030101010101" charset="-122"/>
                <a:cs typeface="新宋体" panose="02010609030101010101" charset="-122"/>
              </a:rPr>
              <a:t> </a:t>
            </a:r>
          </a:p>
          <a:p>
            <a:pPr lvl="0">
              <a:lnSpc>
                <a:spcPct val="90000"/>
              </a:lnSpc>
              <a:buNone/>
            </a:pPr>
            <a:r>
              <a:rPr lang="zh-CN" altLang="en-US" sz="2800">
                <a:solidFill>
                  <a:srgbClr val="0000FF"/>
                </a:solidFill>
                <a:latin typeface="新宋体" panose="02010609030101010101" charset="-122"/>
                <a:ea typeface="新宋体" panose="02010609030101010101" charset="-122"/>
                <a:cs typeface="新宋体" panose="02010609030101010101" charset="-122"/>
              </a:rPr>
              <a:t>    </a:t>
            </a:r>
          </a:p>
        </p:txBody>
      </p:sp>
      <p:sp>
        <p:nvSpPr>
          <p:cNvPr id="7170" name="矩形 1"/>
          <p:cNvSpPr/>
          <p:nvPr/>
        </p:nvSpPr>
        <p:spPr>
          <a:xfrm>
            <a:off x="1585913" y="2027558"/>
            <a:ext cx="2647950" cy="1384995"/>
          </a:xfrm>
          <a:prstGeom prst="rect">
            <a:avLst/>
          </a:prstGeom>
          <a:noFill/>
          <a:ln w="9525">
            <a:noFill/>
          </a:ln>
        </p:spPr>
        <p:txBody>
          <a:bodyPr vert="horz" wrap="square" anchor="t">
            <a:spAutoFit/>
          </a:bodyPr>
          <a:lstStyle/>
          <a:p>
            <a:r>
              <a:rPr lang="en-US" altLang="zh-CN" sz="2800" b="1">
                <a:solidFill>
                  <a:srgbClr val="0000FF"/>
                </a:solidFill>
                <a:latin typeface="新宋体" panose="02010609030101010101" charset="-122"/>
                <a:ea typeface="新宋体" panose="02010609030101010101" charset="-122"/>
                <a:cs typeface="新宋体" panose="02010609030101010101" charset="-122"/>
                <a:sym typeface="Calibri"/>
              </a:rPr>
              <a:t>2.</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大气环境污染因素 </a:t>
            </a:r>
            <a:endParaRPr lang="zh-CN" altLang="en-US" sz="3200" b="1">
              <a:solidFill>
                <a:srgbClr val="0000FF"/>
              </a:solidFill>
              <a:latin typeface="Calibri"/>
              <a:ea typeface="宋体" pitchFamily="2" charset="-122"/>
              <a:sym typeface="宋体" pitchFamily="2" charset="-122"/>
            </a:endParaRPr>
          </a:p>
          <a:p>
            <a:r>
              <a:rPr lang="zh-CN" altLang="en-US" sz="2800" b="1">
                <a:solidFill>
                  <a:srgbClr val="0000FF"/>
                </a:solidFill>
                <a:latin typeface="Calibri"/>
                <a:ea typeface="宋体" panose="02010600030101010101" pitchFamily="2" charset="-122"/>
                <a:sym typeface="宋体" panose="02010600030101010101" pitchFamily="2" charset="-122"/>
              </a:rPr>
              <a:t>　　</a:t>
            </a:r>
            <a:endParaRPr lang="zh-CN" altLang="en-US" sz="2800">
              <a:solidFill>
                <a:srgbClr val="0000FF"/>
              </a:solidFill>
              <a:latin typeface="Calibri"/>
              <a:ea typeface="宋体" pitchFamily="2" charset="-122"/>
              <a:sym typeface="宋体" pitchFamily="2" charset="-122"/>
            </a:endParaRPr>
          </a:p>
        </p:txBody>
      </p:sp>
      <p:sp>
        <p:nvSpPr>
          <p:cNvPr id="8194" name="矩形 1"/>
          <p:cNvSpPr/>
          <p:nvPr/>
        </p:nvSpPr>
        <p:spPr>
          <a:xfrm>
            <a:off x="1585914" y="2691767"/>
            <a:ext cx="7323773" cy="3108543"/>
          </a:xfrm>
          <a:prstGeom prst="rect">
            <a:avLst/>
          </a:prstGeom>
          <a:noFill/>
          <a:ln w="9525">
            <a:noFill/>
          </a:ln>
        </p:spPr>
        <p:txBody>
          <a:bodyPr vert="horz" wrap="square" anchor="t">
            <a:spAutoFit/>
          </a:bodyPr>
          <a:lstStyle/>
          <a:p>
            <a:r>
              <a:rPr lang="en-US" altLang="zh-CN" sz="2800">
                <a:solidFill>
                  <a:srgbClr val="0000FF"/>
                </a:solidFill>
                <a:latin typeface="新宋体" panose="02010609030101010101" charset="-122"/>
                <a:ea typeface="新宋体" panose="02010609030101010101" charset="-122"/>
                <a:cs typeface="新宋体" panose="02010609030101010101" charset="-122"/>
                <a:sym typeface="Calibri"/>
              </a:rPr>
              <a:t>3.</a:t>
            </a:r>
            <a:r>
              <a:rPr lang="zh-CN" altLang="en-US" sz="2800">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海洋生态环境恶化因素</a:t>
            </a:r>
          </a:p>
          <a:p>
            <a:r>
              <a:rPr lang="zh-CN" altLang="en-US" sz="2800">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  </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另外，陆地活动场所产生的大量有毒性化学废料和固体废物等不断地排入海洋；发生在海水中的重大泄</a:t>
            </a:r>
            <a:r>
              <a:rPr lang="en-US" altLang="zh-CN" sz="2800" b="1">
                <a:solidFill>
                  <a:srgbClr val="0000FF"/>
                </a:solidFill>
                <a:latin typeface="新宋体" panose="02010609030101010101" charset="-122"/>
                <a:ea typeface="新宋体" panose="02010609030101010101" charset="-122"/>
                <a:cs typeface="新宋体" panose="02010609030101010101" charset="-122"/>
                <a:sym typeface="Calibri"/>
              </a:rPr>
              <a:t>(</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漏</a:t>
            </a:r>
            <a:r>
              <a:rPr lang="en-US" altLang="zh-CN" sz="2800" b="1">
                <a:solidFill>
                  <a:srgbClr val="0000FF"/>
                </a:solidFill>
                <a:latin typeface="新宋体" panose="02010609030101010101" charset="-122"/>
                <a:ea typeface="新宋体" panose="02010609030101010101" charset="-122"/>
                <a:cs typeface="新宋体" panose="02010609030101010101" charset="-122"/>
                <a:sym typeface="Calibri"/>
              </a:rPr>
              <a:t>)</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油事件等以及由人类活动而引发的沿海地区生态环境的破坏等都是导致海水生态环境遭破坏的主要因素 　</a:t>
            </a:r>
          </a:p>
          <a:p>
            <a:endPar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endParaRPr>
          </a:p>
        </p:txBody>
      </p:sp>
      <p:sp>
        <p:nvSpPr>
          <p:cNvPr id="9218" name="矩形 1"/>
          <p:cNvSpPr/>
          <p:nvPr/>
        </p:nvSpPr>
        <p:spPr>
          <a:xfrm>
            <a:off x="1585915" y="4998086"/>
            <a:ext cx="4524851" cy="2092881"/>
          </a:xfrm>
          <a:prstGeom prst="rect">
            <a:avLst/>
          </a:prstGeom>
          <a:noFill/>
          <a:ln w="9525">
            <a:noFill/>
          </a:ln>
        </p:spPr>
        <p:txBody>
          <a:bodyPr vert="horz" wrap="square" anchor="t">
            <a:spAutoFit/>
          </a:bodyPr>
          <a:lstStyle/>
          <a:p>
            <a:r>
              <a:rPr lang="zh-CN" altLang="en-US" sz="2800" b="1">
                <a:solidFill>
                  <a:srgbClr val="0000FF"/>
                </a:solidFill>
                <a:latin typeface="新宋体" panose="02010609030101010101" charset="-122"/>
                <a:ea typeface="新宋体" panose="02010609030101010101" charset="-122"/>
                <a:cs typeface="新宋体" panose="02010609030101010101" charset="-122"/>
                <a:sym typeface="Calibri"/>
              </a:rPr>
              <a:t>4</a:t>
            </a:r>
            <a:r>
              <a:rPr lang="en-US" altLang="zh-CN" sz="2800" b="1">
                <a:solidFill>
                  <a:srgbClr val="0000FF"/>
                </a:solidFill>
                <a:latin typeface="新宋体" panose="02010609030101010101" charset="-122"/>
                <a:ea typeface="新宋体" panose="02010609030101010101" charset="-122"/>
                <a:cs typeface="新宋体" panose="02010609030101010101" charset="-122"/>
                <a:sym typeface="Calibri"/>
              </a:rPr>
              <a:t>.</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森林资源锐减因素</a:t>
            </a:r>
          </a:p>
          <a:p>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 </a:t>
            </a:r>
          </a:p>
          <a:p>
            <a:r>
              <a:rPr lang="zh-CN" altLang="en-US" sz="2800" b="1">
                <a:solidFill>
                  <a:srgbClr val="0000FF"/>
                </a:solidFill>
                <a:latin typeface="新宋体" panose="02010609030101010101" charset="-122"/>
                <a:ea typeface="新宋体" panose="02010609030101010101" charset="-122"/>
                <a:cs typeface="新宋体" panose="02010609030101010101" charset="-122"/>
                <a:sym typeface="Calibri"/>
              </a:rPr>
              <a:t>5</a:t>
            </a:r>
            <a:r>
              <a:rPr lang="en-US" altLang="zh-CN" sz="2800" b="1">
                <a:solidFill>
                  <a:srgbClr val="0000FF"/>
                </a:solidFill>
                <a:latin typeface="新宋体" panose="02010609030101010101" charset="-122"/>
                <a:ea typeface="新宋体" panose="02010609030101010101" charset="-122"/>
                <a:cs typeface="新宋体" panose="02010609030101010101" charset="-122"/>
                <a:sym typeface="Tahoma" panose="020B0604030504040204" pitchFamily="34" charset="0"/>
              </a:rPr>
              <a:t>.</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Tahoma" panose="020B0604030504040204" pitchFamily="34" charset="0"/>
              </a:rPr>
              <a:t>物种加速灭绝因素</a:t>
            </a:r>
          </a:p>
          <a:p>
            <a:r>
              <a:rPr lang="zh-CN" altLang="en-US" sz="2800" b="1">
                <a:solidFill>
                  <a:srgbClr val="0000FF"/>
                </a:solidFill>
                <a:latin typeface="新宋体" panose="02010609030101010101" charset="-122"/>
                <a:ea typeface="新宋体" panose="02010609030101010101" charset="-122"/>
                <a:cs typeface="新宋体" panose="02010609030101010101" charset="-122"/>
                <a:sym typeface="Calibri"/>
              </a:rPr>
              <a:t>6</a:t>
            </a:r>
            <a:r>
              <a:rPr lang="en-US" altLang="zh-CN" sz="2800" b="1">
                <a:solidFill>
                  <a:srgbClr val="0000FF"/>
                </a:solidFill>
                <a:latin typeface="新宋体" panose="02010609030101010101" charset="-122"/>
                <a:ea typeface="新宋体" panose="02010609030101010101" charset="-122"/>
                <a:cs typeface="新宋体" panose="02010609030101010101" charset="-122"/>
                <a:sym typeface="Calibri"/>
              </a:rPr>
              <a:t>.</a:t>
            </a:r>
            <a:r>
              <a:rPr lang="zh-CN" altLang="en-US" sz="2800" b="1">
                <a:solidFill>
                  <a:srgbClr val="0000FF"/>
                </a:solidFill>
                <a:latin typeface="新宋体" panose="02010609030101010101" charset="-122"/>
                <a:ea typeface="新宋体" panose="02010609030101010101" charset="-122"/>
                <a:cs typeface="新宋体" panose="02010609030101010101" charset="-122"/>
                <a:sym typeface="宋体" panose="02010600030101010101" pitchFamily="2" charset="-122"/>
              </a:rPr>
              <a:t>酸雨危害因素</a:t>
            </a:r>
            <a:endParaRPr lang="zh-CN" altLang="en-US" sz="2400" b="1">
              <a:solidFill>
                <a:srgbClr val="0000FF"/>
              </a:solidFill>
              <a:latin typeface="Calibri"/>
              <a:ea typeface="宋体" pitchFamily="2" charset="-122"/>
              <a:sym typeface="宋体" pitchFamily="2" charset="-122"/>
            </a:endParaRPr>
          </a:p>
          <a:p>
            <a:endParaRPr lang="zh-CN" altLang="en-US">
              <a:solidFill>
                <a:srgbClr val="0000FF"/>
              </a:solidFill>
              <a:latin typeface="Calibri"/>
              <a:ea typeface="宋体" pitchFamily="2" charset="-122"/>
              <a:sym typeface="宋体" pitchFamily="2" charset="-122"/>
            </a:endParaRPr>
          </a:p>
        </p:txBody>
      </p:sp>
    </p:spTree>
    <p:extLst>
      <p:ext uri="{BB962C8B-B14F-4D97-AF65-F5344CB8AC3E}">
        <p14:creationId xmlns:p14="http://schemas.microsoft.com/office/powerpoint/2010/main" val="4236298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additive="base">
                                        <p:cTn id="18" dur="500" fill="hold"/>
                                        <p:tgtEl>
                                          <p:spTgt spid="7170"/>
                                        </p:tgtEl>
                                        <p:attrNameLst>
                                          <p:attrName>ppt_x</p:attrName>
                                        </p:attrNameLst>
                                      </p:cBhvr>
                                      <p:tavLst>
                                        <p:tav tm="0">
                                          <p:val>
                                            <p:strVal val="#ppt_x"/>
                                          </p:val>
                                        </p:tav>
                                        <p:tav tm="100000">
                                          <p:val>
                                            <p:strVal val="#ppt_x"/>
                                          </p:val>
                                        </p:tav>
                                      </p:tavLst>
                                    </p:anim>
                                    <p:anim calcmode="lin" valueType="num">
                                      <p:cBhvr additive="base">
                                        <p:cTn id="1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4"/>
                                        </p:tgtEl>
                                        <p:attrNameLst>
                                          <p:attrName>style.visibility</p:attrName>
                                        </p:attrNameLst>
                                      </p:cBhvr>
                                      <p:to>
                                        <p:strVal val="visible"/>
                                      </p:to>
                                    </p:set>
                                    <p:anim calcmode="lin" valueType="num">
                                      <p:cBhvr additive="base">
                                        <p:cTn id="24" dur="500" fill="hold"/>
                                        <p:tgtEl>
                                          <p:spTgt spid="8194"/>
                                        </p:tgtEl>
                                        <p:attrNameLst>
                                          <p:attrName>ppt_x</p:attrName>
                                        </p:attrNameLst>
                                      </p:cBhvr>
                                      <p:tavLst>
                                        <p:tav tm="0">
                                          <p:val>
                                            <p:strVal val="#ppt_x"/>
                                          </p:val>
                                        </p:tav>
                                        <p:tav tm="100000">
                                          <p:val>
                                            <p:strVal val="#ppt_x"/>
                                          </p:val>
                                        </p:tav>
                                      </p:tavLst>
                                    </p:anim>
                                    <p:anim calcmode="lin" valueType="num">
                                      <p:cBhvr additive="base">
                                        <p:cTn id="25"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additive="base">
                                        <p:cTn id="30" dur="500" fill="hold"/>
                                        <p:tgtEl>
                                          <p:spTgt spid="9218"/>
                                        </p:tgtEl>
                                        <p:attrNameLst>
                                          <p:attrName>ppt_x</p:attrName>
                                        </p:attrNameLst>
                                      </p:cBhvr>
                                      <p:tavLst>
                                        <p:tav tm="0">
                                          <p:val>
                                            <p:strVal val="#ppt_x"/>
                                          </p:val>
                                        </p:tav>
                                        <p:tav tm="100000">
                                          <p:val>
                                            <p:strVal val="#ppt_x"/>
                                          </p:val>
                                        </p:tav>
                                      </p:tavLst>
                                    </p:anim>
                                    <p:anim calcmode="lin" valueType="num">
                                      <p:cBhvr additive="base">
                                        <p:cTn id="31"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7170" grpId="0"/>
      <p:bldP spid="8194" grpId="0"/>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p:nvPr/>
        </p:nvSpPr>
        <p:spPr>
          <a:xfrm>
            <a:off x="1223964" y="44450"/>
            <a:ext cx="3996929" cy="1446550"/>
          </a:xfrm>
          <a:prstGeom prst="rect">
            <a:avLst/>
          </a:prstGeom>
          <a:noFill/>
          <a:ln w="9525">
            <a:noFill/>
          </a:ln>
        </p:spPr>
        <p:txBody>
          <a:bodyPr vert="horz" wrap="square" anchor="t">
            <a:spAutoFit/>
          </a:bodyPr>
          <a:lstStyle/>
          <a:p>
            <a:r>
              <a:rPr lang="zh-CN" altLang="en-US" sz="4400" b="1">
                <a:solidFill>
                  <a:schemeClr val="bg1"/>
                </a:solidFill>
                <a:latin typeface="Calibri"/>
                <a:ea typeface="宋体" panose="02010600030101010101" pitchFamily="2" charset="-122"/>
                <a:sym typeface="宋体" panose="02010600030101010101" pitchFamily="2" charset="-122"/>
              </a:rPr>
              <a:t>全球气候变暖的影响</a:t>
            </a:r>
          </a:p>
        </p:txBody>
      </p:sp>
      <p:sp>
        <p:nvSpPr>
          <p:cNvPr id="10243" name="矩形 13"/>
          <p:cNvSpPr/>
          <p:nvPr/>
        </p:nvSpPr>
        <p:spPr>
          <a:xfrm>
            <a:off x="755576" y="1988840"/>
            <a:ext cx="3492573" cy="3108543"/>
          </a:xfrm>
          <a:prstGeom prst="rect">
            <a:avLst/>
          </a:prstGeom>
          <a:noFill/>
          <a:ln w="9525">
            <a:noFill/>
          </a:ln>
        </p:spPr>
        <p:txBody>
          <a:bodyPr vert="horz" wrap="square" anchor="t">
            <a:spAutoFit/>
          </a:bodyPr>
          <a:lstStyle/>
          <a:p>
            <a:r>
              <a:rPr lang="zh-CN" altLang="en-US" sz="2800" b="1" dirty="0">
                <a:solidFill>
                  <a:srgbClr val="0000FF"/>
                </a:solidFill>
                <a:latin typeface="新宋体" panose="02010609030101010101" charset="-122"/>
                <a:ea typeface="新宋体" panose="02010609030101010101" charset="-122"/>
                <a:sym typeface="宋体" panose="02010600030101010101" pitchFamily="2" charset="-122"/>
              </a:rPr>
              <a:t>气候变得更暖和，冰川消融，海平面将升高，引起海岸滩涂湿地、红树林和珊瑚礁等生态群丧失，给海岸带生态环境带来了极大的灾难。</a:t>
            </a:r>
          </a:p>
        </p:txBody>
      </p:sp>
      <p:sp>
        <p:nvSpPr>
          <p:cNvPr id="10244" name="文本框 10243"/>
          <p:cNvSpPr txBox="1"/>
          <p:nvPr/>
        </p:nvSpPr>
        <p:spPr>
          <a:xfrm>
            <a:off x="755576" y="1052736"/>
            <a:ext cx="3835007" cy="523220"/>
          </a:xfrm>
          <a:prstGeom prst="rect">
            <a:avLst/>
          </a:prstGeom>
          <a:noFill/>
          <a:ln w="9525">
            <a:noFill/>
          </a:ln>
        </p:spPr>
        <p:txBody>
          <a:bodyPr wrap="square">
            <a:spAutoFit/>
          </a:bodyPr>
          <a:lstStyle/>
          <a:p>
            <a:r>
              <a:rPr lang="zh-CN" altLang="en-US" sz="2800" b="1" dirty="0">
                <a:solidFill>
                  <a:srgbClr val="0000FF"/>
                </a:solidFill>
                <a:latin typeface="新宋体" panose="02010609030101010101" charset="-122"/>
                <a:ea typeface="新宋体" panose="02010609030101010101" charset="-122"/>
                <a:cs typeface="新宋体" panose="02010609030101010101" charset="-122"/>
              </a:rPr>
              <a:t>1.海平面上升的影响</a:t>
            </a:r>
          </a:p>
        </p:txBody>
      </p:sp>
      <p:pic>
        <p:nvPicPr>
          <p:cNvPr id="10245" name="Picture 14" descr="http://www.lvzidan.org/wp-content/uploads/2011/01/771-300x300.jpg"/>
          <p:cNvPicPr>
            <a:picLocks noChangeAspect="1"/>
          </p:cNvPicPr>
          <p:nvPr/>
        </p:nvPicPr>
        <p:blipFill>
          <a:blip r:embed="rId2"/>
          <a:stretch>
            <a:fillRect/>
          </a:stretch>
        </p:blipFill>
        <p:spPr>
          <a:xfrm>
            <a:off x="4806394" y="911226"/>
            <a:ext cx="3654038" cy="3213100"/>
          </a:xfrm>
          <a:prstGeom prst="rect">
            <a:avLst/>
          </a:prstGeom>
          <a:noFill/>
          <a:ln w="9525">
            <a:noFill/>
          </a:ln>
        </p:spPr>
      </p:pic>
      <p:pic>
        <p:nvPicPr>
          <p:cNvPr id="10246" name="Picture 16" descr="http://www.cntnn.com/uploadfiles/2009-12-25/remote_20091225153127267366.jpg"/>
          <p:cNvPicPr>
            <a:picLocks noChangeAspect="1"/>
          </p:cNvPicPr>
          <p:nvPr/>
        </p:nvPicPr>
        <p:blipFill>
          <a:blip r:embed="rId3"/>
          <a:stretch>
            <a:fillRect/>
          </a:stretch>
        </p:blipFill>
        <p:spPr>
          <a:xfrm>
            <a:off x="4194575" y="3860801"/>
            <a:ext cx="4265857" cy="3181351"/>
          </a:xfrm>
          <a:prstGeom prst="rect">
            <a:avLst/>
          </a:prstGeom>
          <a:noFill/>
          <a:ln w="9525">
            <a:noFill/>
          </a:ln>
        </p:spPr>
      </p:pic>
      <p:sp>
        <p:nvSpPr>
          <p:cNvPr id="2" name="矩形 1"/>
          <p:cNvSpPr/>
          <p:nvPr/>
        </p:nvSpPr>
        <p:spPr>
          <a:xfrm>
            <a:off x="80964" y="44451"/>
            <a:ext cx="7515372" cy="646331"/>
          </a:xfrm>
          <a:prstGeom prst="rect">
            <a:avLst/>
          </a:prstGeom>
          <a:noFill/>
          <a:ln w="9525">
            <a:noFill/>
          </a:ln>
        </p:spPr>
        <p:txBody>
          <a:bodyPr vert="horz" wrap="square" anchor="t">
            <a:spAutoFit/>
          </a:bodyPr>
          <a:lstStyle/>
          <a:p>
            <a:r>
              <a:rPr lang="zh-CN" altLang="en-US" sz="3600" b="1" dirty="0">
                <a:solidFill>
                  <a:schemeClr val="tx1"/>
                </a:solidFill>
                <a:latin typeface="新宋体" panose="02010609030101010101" charset="-122"/>
                <a:ea typeface="新宋体" panose="02010609030101010101" charset="-122"/>
                <a:sym typeface="宋体" panose="02010600030101010101" pitchFamily="2" charset="-122"/>
              </a:rPr>
              <a:t>二：全球气候变暖的影响</a:t>
            </a:r>
          </a:p>
        </p:txBody>
      </p:sp>
    </p:spTree>
    <p:extLst>
      <p:ext uri="{BB962C8B-B14F-4D97-AF65-F5344CB8AC3E}">
        <p14:creationId xmlns:p14="http://schemas.microsoft.com/office/powerpoint/2010/main" val="881070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 fill="hold"/>
                                        <p:tgtEl>
                                          <p:spTgt spid="10246"/>
                                        </p:tgtEl>
                                        <p:attrNameLst>
                                          <p:attrName>ppt_x</p:attrName>
                                        </p:attrNameLst>
                                      </p:cBhvr>
                                      <p:tavLst>
                                        <p:tav tm="0">
                                          <p:val>
                                            <p:strVal val="#ppt_x"/>
                                          </p:val>
                                        </p:tav>
                                        <p:tav tm="100000">
                                          <p:val>
                                            <p:strVal val="#ppt_x"/>
                                          </p:val>
                                        </p:tav>
                                      </p:tavLst>
                                    </p:anim>
                                    <p:anim calcmode="lin" valueType="num">
                                      <p:cBhvr additive="base">
                                        <p:cTn id="1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p:nvPr/>
        </p:nvSpPr>
        <p:spPr>
          <a:xfrm>
            <a:off x="539552" y="476672"/>
            <a:ext cx="4320480" cy="4154984"/>
          </a:xfrm>
          <a:prstGeom prst="rect">
            <a:avLst/>
          </a:prstGeom>
          <a:noFill/>
          <a:ln w="9525">
            <a:noFill/>
          </a:ln>
        </p:spPr>
        <p:txBody>
          <a:bodyPr vert="horz" wrap="square" anchor="t">
            <a:spAutoFit/>
          </a:bodyPr>
          <a:lstStyle/>
          <a:p>
            <a:pPr>
              <a:lnSpc>
                <a:spcPct val="150000"/>
              </a:lnSpc>
            </a:pPr>
            <a:r>
              <a:rPr lang="en-US" altLang="zh-CN" sz="3200" b="1" dirty="0">
                <a:solidFill>
                  <a:srgbClr val="0000FF"/>
                </a:solidFill>
                <a:latin typeface="新宋体" panose="02010609030101010101" charset="-122"/>
                <a:ea typeface="新宋体" panose="02010609030101010101" charset="-122"/>
                <a:cs typeface="新宋体" panose="02010609030101010101" charset="-122"/>
              </a:rPr>
              <a:t>2</a:t>
            </a:r>
            <a:r>
              <a:rPr lang="zh-CN" altLang="en-US" sz="3200" b="1" dirty="0">
                <a:solidFill>
                  <a:srgbClr val="0000FF"/>
                </a:solidFill>
                <a:latin typeface="新宋体" panose="02010609030101010101" charset="-122"/>
                <a:ea typeface="新宋体" panose="02010609030101010101" charset="-122"/>
                <a:cs typeface="新宋体" panose="02010609030101010101" charset="-122"/>
              </a:rPr>
              <a:t>、对动、植物的影响</a:t>
            </a:r>
            <a:endParaRPr lang="zh-CN" altLang="en-US" sz="2800" b="1" dirty="0">
              <a:solidFill>
                <a:srgbClr val="0000FF"/>
              </a:solidFill>
              <a:latin typeface="Arial" pitchFamily="34" charset="0"/>
            </a:endParaRPr>
          </a:p>
          <a:p>
            <a:pPr>
              <a:lnSpc>
                <a:spcPct val="150000"/>
              </a:lnSpc>
            </a:pPr>
            <a:r>
              <a:rPr lang="zh-CN" altLang="en-US" sz="1600" dirty="0">
                <a:solidFill>
                  <a:srgbClr val="0000FF"/>
                </a:solidFill>
                <a:latin typeface="Arial" panose="020B0604020202020204" pitchFamily="34" charset="0"/>
              </a:rPr>
              <a:t>　</a:t>
            </a:r>
            <a:r>
              <a:rPr lang="zh-CN" altLang="en-US" sz="2400" b="1" dirty="0">
                <a:solidFill>
                  <a:srgbClr val="0000FF"/>
                </a:solidFill>
                <a:latin typeface="新宋体" panose="02010609030101010101" charset="-122"/>
                <a:ea typeface="新宋体" panose="02010609030101010101" charset="-122"/>
                <a:cs typeface="新宋体" panose="02010609030101010101" charset="-122"/>
              </a:rPr>
              <a:t>　首先，全球气候变暖导致海平面上升，降水重新分布，改变了当前的世界气候格局。 其次，全球气候变暖影响和破坏了生物链、食物链，带来更为严重的自然恶果。</a:t>
            </a:r>
          </a:p>
        </p:txBody>
      </p:sp>
      <p:sp>
        <p:nvSpPr>
          <p:cNvPr id="11267" name="矩形 2"/>
          <p:cNvSpPr/>
          <p:nvPr/>
        </p:nvSpPr>
        <p:spPr>
          <a:xfrm>
            <a:off x="5076056" y="548680"/>
            <a:ext cx="3875372" cy="5078313"/>
          </a:xfrm>
          <a:prstGeom prst="rect">
            <a:avLst/>
          </a:prstGeom>
          <a:noFill/>
          <a:ln w="9525">
            <a:noFill/>
          </a:ln>
        </p:spPr>
        <p:txBody>
          <a:bodyPr vert="horz" wrap="square" anchor="t">
            <a:spAutoFit/>
          </a:bodyPr>
          <a:lstStyle/>
          <a:p>
            <a:pPr>
              <a:lnSpc>
                <a:spcPct val="150000"/>
              </a:lnSpc>
            </a:pPr>
            <a:r>
              <a:rPr lang="zh-CN" altLang="en-US" sz="2400" b="1" dirty="0">
                <a:solidFill>
                  <a:srgbClr val="FF3300"/>
                </a:solidFill>
                <a:latin typeface="新宋体" panose="02010609030101010101" charset="-122"/>
                <a:ea typeface="新宋体" panose="02010609030101010101" charset="-122"/>
              </a:rPr>
              <a:t>例如，有一种候鸟，每年从澳大利亚飞到我国东北过夏天，但由于全球气候变暖使我国东北气温升高，夏天延长，这种鸟离开东北的时间相应变迟，再次回到东北的时间也相应延后。结果导致这种候鸟所吃的一种害虫泛滥成灾，毁坏了大片森林。</a:t>
            </a:r>
          </a:p>
        </p:txBody>
      </p:sp>
    </p:spTree>
    <p:extLst>
      <p:ext uri="{BB962C8B-B14F-4D97-AF65-F5344CB8AC3E}">
        <p14:creationId xmlns:p14="http://schemas.microsoft.com/office/powerpoint/2010/main" val="2337637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heckerboard(across)">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p:nvPr/>
        </p:nvSpPr>
        <p:spPr>
          <a:xfrm>
            <a:off x="179512" y="13922"/>
            <a:ext cx="4985861" cy="4339650"/>
          </a:xfrm>
          <a:prstGeom prst="rect">
            <a:avLst/>
          </a:prstGeom>
          <a:noFill/>
          <a:ln w="9525">
            <a:noFill/>
          </a:ln>
        </p:spPr>
        <p:txBody>
          <a:bodyPr vert="horz" wrap="square" anchor="t">
            <a:spAutoFit/>
          </a:bodyPr>
          <a:lstStyle/>
          <a:p>
            <a:r>
              <a:rPr lang="en-US" altLang="zh-CN" sz="3600" b="1" dirty="0">
                <a:solidFill>
                  <a:srgbClr val="FF3300"/>
                </a:solidFill>
                <a:effectLst>
                  <a:outerShdw blurRad="38100" dist="38100" dir="2700000">
                    <a:srgbClr val="000000"/>
                  </a:outerShdw>
                </a:effectLst>
                <a:latin typeface="Arial" panose="020B0604020202020204" pitchFamily="34" charset="0"/>
              </a:rPr>
              <a:t>3</a:t>
            </a:r>
            <a:r>
              <a:rPr lang="zh-CN" altLang="en-US" sz="3600" b="1" dirty="0">
                <a:solidFill>
                  <a:srgbClr val="FF3300"/>
                </a:solidFill>
                <a:effectLst>
                  <a:outerShdw blurRad="38100" dist="38100" dir="2700000">
                    <a:srgbClr val="000000"/>
                  </a:outerShdw>
                </a:effectLst>
                <a:latin typeface="Arial" panose="020B0604020202020204" pitchFamily="34" charset="0"/>
              </a:rPr>
              <a:t>、对农业的影响</a:t>
            </a:r>
          </a:p>
          <a:p>
            <a:r>
              <a:rPr lang="zh-CN" altLang="en-US" dirty="0">
                <a:solidFill>
                  <a:srgbClr val="FF3300"/>
                </a:solidFill>
                <a:latin typeface="Arial" panose="020B0604020202020204" pitchFamily="34" charset="0"/>
              </a:rPr>
              <a:t>　　</a:t>
            </a:r>
            <a:r>
              <a:rPr lang="zh-CN" altLang="en-US" sz="2400" b="1" dirty="0">
                <a:solidFill>
                  <a:srgbClr val="0000FF"/>
                </a:solidFill>
                <a:latin typeface="新宋体" panose="02010609030101010101" charset="-122"/>
                <a:ea typeface="新宋体" panose="02010609030101010101" charset="-122"/>
              </a:rPr>
              <a:t>全球气候变暖对农作物生长的影响有利有弊。其一，全球气温变化直接影响全球的水循环，使某些地区出现旱灾或洪灾，导致农作物减产，且温度过高也不利于种子生长。其二，降水量增加尤其在干旱地区会积极促进农作物生长。全球气候变暖伴随的二氧化碳含量升高也会促进农作物的光合作用，从而提高产量。</a:t>
            </a:r>
          </a:p>
        </p:txBody>
      </p:sp>
      <p:pic>
        <p:nvPicPr>
          <p:cNvPr id="12291" name="Picture 4" descr="http://hiphotos.baidu.com/797hi/pic/item/896251d957a3ca0232fa1c5a.jpg"/>
          <p:cNvPicPr>
            <a:picLocks noChangeAspect="1"/>
          </p:cNvPicPr>
          <p:nvPr/>
        </p:nvPicPr>
        <p:blipFill>
          <a:blip r:embed="rId2"/>
          <a:stretch>
            <a:fillRect/>
          </a:stretch>
        </p:blipFill>
        <p:spPr>
          <a:xfrm>
            <a:off x="5835491" y="507368"/>
            <a:ext cx="2733199" cy="3217545"/>
          </a:xfrm>
          <a:prstGeom prst="rect">
            <a:avLst/>
          </a:prstGeom>
          <a:noFill/>
          <a:ln w="9525">
            <a:noFill/>
          </a:ln>
        </p:spPr>
      </p:pic>
      <p:sp>
        <p:nvSpPr>
          <p:cNvPr id="13314" name="矩形 1"/>
          <p:cNvSpPr/>
          <p:nvPr/>
        </p:nvSpPr>
        <p:spPr>
          <a:xfrm>
            <a:off x="658308" y="4005064"/>
            <a:ext cx="8027194" cy="2954655"/>
          </a:xfrm>
          <a:prstGeom prst="rect">
            <a:avLst/>
          </a:prstGeom>
          <a:noFill/>
          <a:ln w="9525">
            <a:noFill/>
          </a:ln>
        </p:spPr>
        <p:txBody>
          <a:bodyPr vert="horz" wrap="square" anchor="t">
            <a:spAutoFit/>
          </a:bodyPr>
          <a:lstStyle/>
          <a:p>
            <a:pPr>
              <a:lnSpc>
                <a:spcPct val="150000"/>
              </a:lnSpc>
            </a:pPr>
            <a:r>
              <a:rPr lang="en-US" altLang="zh-CN" sz="2800" b="1" dirty="0">
                <a:solidFill>
                  <a:srgbClr val="FF3300"/>
                </a:solidFill>
                <a:latin typeface="Arial" panose="020B0604020202020204" pitchFamily="34" charset="0"/>
              </a:rPr>
              <a:t>4</a:t>
            </a:r>
            <a:r>
              <a:rPr lang="zh-CN" altLang="en-US" sz="2800" b="1" dirty="0">
                <a:solidFill>
                  <a:srgbClr val="FF3300"/>
                </a:solidFill>
                <a:latin typeface="Arial" panose="020B0604020202020204" pitchFamily="34" charset="0"/>
              </a:rPr>
              <a:t>、对人体健康的影响</a:t>
            </a:r>
            <a:r>
              <a:rPr lang="zh-CN" altLang="en-US" sz="2800" dirty="0">
                <a:solidFill>
                  <a:srgbClr val="FF3300"/>
                </a:solidFill>
                <a:latin typeface="Arial" panose="020B0604020202020204" pitchFamily="34" charset="0"/>
              </a:rPr>
              <a:t>　　</a:t>
            </a:r>
            <a:endParaRPr lang="zh-CN" altLang="en-US" sz="2400" dirty="0">
              <a:solidFill>
                <a:srgbClr val="FF3300"/>
              </a:solidFill>
              <a:latin typeface="Arial" pitchFamily="34" charset="0"/>
            </a:endParaRPr>
          </a:p>
          <a:p>
            <a:pPr>
              <a:lnSpc>
                <a:spcPct val="150000"/>
              </a:lnSpc>
            </a:pPr>
            <a:r>
              <a:rPr lang="zh-CN" altLang="en-US" sz="2400" b="1" dirty="0">
                <a:solidFill>
                  <a:srgbClr val="FF3300"/>
                </a:solidFill>
                <a:latin typeface="新宋体" panose="02010609030101010101" charset="-122"/>
                <a:ea typeface="新宋体" panose="02010609030101010101" charset="-122"/>
                <a:cs typeface="新宋体" panose="02010609030101010101" charset="-122"/>
              </a:rPr>
              <a:t>（</a:t>
            </a:r>
            <a:r>
              <a:rPr lang="en-US" altLang="zh-CN" sz="2400" b="1" dirty="0">
                <a:solidFill>
                  <a:srgbClr val="0000FF"/>
                </a:solidFill>
                <a:latin typeface="新宋体" panose="02010609030101010101" charset="-122"/>
                <a:ea typeface="新宋体" panose="02010609030101010101" charset="-122"/>
                <a:cs typeface="新宋体" panose="02010609030101010101" charset="-122"/>
              </a:rPr>
              <a:t>1</a:t>
            </a:r>
            <a:r>
              <a:rPr lang="zh-CN" altLang="en-US" sz="2400" b="1" dirty="0">
                <a:solidFill>
                  <a:srgbClr val="0000FF"/>
                </a:solidFill>
                <a:latin typeface="新宋体" panose="02010609030101010101" charset="-122"/>
                <a:ea typeface="新宋体" panose="02010609030101010101" charset="-122"/>
                <a:cs typeface="新宋体" panose="02010609030101010101" charset="-122"/>
              </a:rPr>
              <a:t>）每年都会夺去很多人的生命，其中又以新生儿和老人的危险性最大。 </a:t>
            </a:r>
          </a:p>
          <a:p>
            <a:pPr>
              <a:lnSpc>
                <a:spcPct val="150000"/>
              </a:lnSpc>
            </a:pPr>
            <a:r>
              <a:rPr lang="zh-CN" altLang="en-US" sz="2400" b="1" dirty="0">
                <a:solidFill>
                  <a:srgbClr val="0000FF"/>
                </a:solidFill>
                <a:latin typeface="新宋体" panose="02010609030101010101" charset="-122"/>
                <a:ea typeface="新宋体" panose="02010609030101010101" charset="-122"/>
                <a:cs typeface="新宋体" panose="02010609030101010101" charset="-122"/>
              </a:rPr>
              <a:t>（</a:t>
            </a:r>
            <a:r>
              <a:rPr lang="en-US" altLang="zh-CN" sz="2400" b="1" dirty="0">
                <a:solidFill>
                  <a:srgbClr val="0000FF"/>
                </a:solidFill>
                <a:latin typeface="新宋体" panose="02010609030101010101" charset="-122"/>
                <a:ea typeface="新宋体" panose="02010609030101010101" charset="-122"/>
                <a:cs typeface="新宋体" panose="02010609030101010101" charset="-122"/>
              </a:rPr>
              <a:t>2</a:t>
            </a:r>
            <a:r>
              <a:rPr lang="zh-CN" altLang="en-US" sz="2400" b="1" dirty="0">
                <a:solidFill>
                  <a:srgbClr val="0000FF"/>
                </a:solidFill>
                <a:latin typeface="新宋体" panose="02010609030101010101" charset="-122"/>
                <a:ea typeface="新宋体" panose="02010609030101010101" charset="-122"/>
                <a:cs typeface="新宋体" panose="02010609030101010101" charset="-122"/>
              </a:rPr>
              <a:t>）全球气候变暖导致臭氧浓度增加。</a:t>
            </a:r>
          </a:p>
          <a:p>
            <a:pPr>
              <a:lnSpc>
                <a:spcPct val="150000"/>
              </a:lnSpc>
            </a:pPr>
            <a:r>
              <a:rPr lang="zh-CN" altLang="en-US" sz="2400" b="1" dirty="0">
                <a:solidFill>
                  <a:srgbClr val="0000FF"/>
                </a:solidFill>
                <a:latin typeface="新宋体" panose="02010609030101010101" charset="-122"/>
                <a:ea typeface="新宋体" panose="02010609030101010101" charset="-122"/>
                <a:cs typeface="新宋体" panose="02010609030101010101" charset="-122"/>
              </a:rPr>
              <a:t>（</a:t>
            </a:r>
            <a:r>
              <a:rPr lang="en-US" altLang="zh-CN" sz="2400" b="1" dirty="0">
                <a:solidFill>
                  <a:srgbClr val="0000FF"/>
                </a:solidFill>
                <a:latin typeface="新宋体" panose="02010609030101010101" charset="-122"/>
                <a:ea typeface="新宋体" panose="02010609030101010101" charset="-122"/>
                <a:cs typeface="新宋体" panose="02010609030101010101" charset="-122"/>
              </a:rPr>
              <a:t>3</a:t>
            </a:r>
            <a:r>
              <a:rPr lang="zh-CN" altLang="en-US" sz="2400" b="1" dirty="0">
                <a:solidFill>
                  <a:srgbClr val="0000FF"/>
                </a:solidFill>
                <a:latin typeface="新宋体" panose="02010609030101010101" charset="-122"/>
                <a:ea typeface="新宋体" panose="02010609030101010101" charset="-122"/>
                <a:cs typeface="新宋体" panose="02010609030101010101" charset="-122"/>
              </a:rPr>
              <a:t>）全球气候变暖还会造成某些传染性疾病传播。</a:t>
            </a:r>
          </a:p>
        </p:txBody>
      </p:sp>
    </p:spTree>
    <p:extLst>
      <p:ext uri="{BB962C8B-B14F-4D97-AF65-F5344CB8AC3E}">
        <p14:creationId xmlns:p14="http://schemas.microsoft.com/office/powerpoint/2010/main" val="2708248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55297"/>
          <p:cNvSpPr>
            <a:spLocks noGrp="1" noRot="1"/>
          </p:cNvSpPr>
          <p:nvPr>
            <p:ph type="title"/>
          </p:nvPr>
        </p:nvSpPr>
        <p:spPr>
          <a:xfrm>
            <a:off x="289086" y="2"/>
            <a:ext cx="6060281" cy="1012825"/>
          </a:xfrm>
        </p:spPr>
        <p:txBody>
          <a:bodyPr lIns="90000" tIns="46800" rIns="90000" bIns="46800" anchor="ctr"/>
          <a:lstStyle/>
          <a:p>
            <a:r>
              <a:rPr lang="zh-CN" altLang="en-US" sz="3600" b="1">
                <a:latin typeface="新宋体" panose="02010609030101010101" charset="-122"/>
                <a:ea typeface="新宋体" panose="02010609030101010101" charset="-122"/>
              </a:rPr>
              <a:t>三：水资源危机</a:t>
            </a:r>
          </a:p>
        </p:txBody>
      </p:sp>
      <p:pic>
        <p:nvPicPr>
          <p:cNvPr id="55299" name="图片 55298" descr="赤潮2"/>
          <p:cNvPicPr>
            <a:picLocks noChangeAspect="1"/>
          </p:cNvPicPr>
          <p:nvPr/>
        </p:nvPicPr>
        <p:blipFill>
          <a:blip r:embed="rId2"/>
          <a:stretch>
            <a:fillRect/>
          </a:stretch>
        </p:blipFill>
        <p:spPr>
          <a:xfrm>
            <a:off x="41910" y="1012825"/>
            <a:ext cx="3672840" cy="3642360"/>
          </a:xfrm>
          <a:prstGeom prst="rect">
            <a:avLst/>
          </a:prstGeom>
          <a:noFill/>
          <a:ln w="9525">
            <a:noFill/>
          </a:ln>
        </p:spPr>
      </p:pic>
      <p:sp>
        <p:nvSpPr>
          <p:cNvPr id="55300" name="文本框 55299"/>
          <p:cNvSpPr txBox="1"/>
          <p:nvPr/>
        </p:nvSpPr>
        <p:spPr>
          <a:xfrm>
            <a:off x="534829" y="5044761"/>
            <a:ext cx="1587104" cy="586957"/>
          </a:xfrm>
          <a:prstGeom prst="rect">
            <a:avLst/>
          </a:prstGeom>
          <a:noFill/>
          <a:ln w="9525">
            <a:noFill/>
          </a:ln>
        </p:spPr>
        <p:txBody>
          <a:bodyPr lIns="90000" tIns="46800" rIns="90000" bIns="46800">
            <a:spAutoFit/>
          </a:bodyPr>
          <a:lstStyle/>
          <a:p>
            <a:pPr>
              <a:buSzTx/>
            </a:pPr>
            <a:r>
              <a:rPr lang="zh-CN" altLang="en-US" sz="3200" b="1">
                <a:latin typeface="Arial" panose="020B0604020202020204" pitchFamily="34" charset="0"/>
              </a:rPr>
              <a:t>赤潮</a:t>
            </a:r>
          </a:p>
        </p:txBody>
      </p:sp>
      <p:sp>
        <p:nvSpPr>
          <p:cNvPr id="56322" name="文本占位符 56321"/>
          <p:cNvSpPr>
            <a:spLocks noGrp="1" noRot="1"/>
          </p:cNvSpPr>
          <p:nvPr>
            <p:ph type="body" idx="1"/>
          </p:nvPr>
        </p:nvSpPr>
        <p:spPr>
          <a:xfrm>
            <a:off x="3607117" y="1012825"/>
            <a:ext cx="5169218" cy="4032251"/>
          </a:xfrm>
        </p:spPr>
        <p:txBody>
          <a:bodyPr lIns="90000" tIns="46800" rIns="90000" bIns="46800">
            <a:normAutofit fontScale="85000" lnSpcReduction="10000"/>
          </a:bodyPr>
          <a:lstStyle/>
          <a:p>
            <a:r>
              <a:rPr lang="zh-CN" altLang="en-US" sz="4000" b="1">
                <a:solidFill>
                  <a:srgbClr val="000000"/>
                </a:solidFill>
                <a:latin typeface="新宋体" panose="02010609030101010101" charset="-122"/>
                <a:ea typeface="新宋体" panose="02010609030101010101" charset="-122"/>
              </a:rPr>
              <a:t>危害</a:t>
            </a:r>
            <a:r>
              <a:rPr lang="zh-CN" altLang="en-US" sz="2400" b="1">
                <a:solidFill>
                  <a:srgbClr val="000000"/>
                </a:solidFill>
                <a:latin typeface="新宋体" panose="02010609030101010101" charset="-122"/>
                <a:ea typeface="新宋体" panose="02010609030101010101" charset="-122"/>
              </a:rPr>
              <a:t>　发生赤潮的海区的生态系统由于赤潮而遭到破坏。其危害主要有：①赤潮生物大量繁殖，覆盖海面，或附着在鱼类的鳃上，它们呼吸困难。②赤潮生物在生长繁殖的代谢过程和死亡的赤潮生物被微生物分解等过程中，消耗了海水中的溶解氧，使海水严重缺氧，鱼、贝窒息而死；赤潮生物的死亡，促使细菌大量繁殖，有些细菌能产生有毒物质。③有些赤潮生物体内及其代谢产物含有生物毒素，引起鱼、贝中毒病变或死亡。如链状膝沟藻生的石房蛤毒素是一种剧烈的神经毒素。</a:t>
            </a:r>
            <a:r>
              <a:rPr lang="zh-CN" altLang="en-US" b="1"/>
              <a:t>　</a:t>
            </a:r>
          </a:p>
        </p:txBody>
      </p:sp>
    </p:spTree>
    <p:extLst>
      <p:ext uri="{BB962C8B-B14F-4D97-AF65-F5344CB8AC3E}">
        <p14:creationId xmlns:p14="http://schemas.microsoft.com/office/powerpoint/2010/main" val="985080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1040</Words>
  <Application>Microsoft Office PowerPoint</Application>
  <PresentationFormat>全屏显示(4:3)</PresentationFormat>
  <Paragraphs>60</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12.5全球变暖 与水资源危机</vt:lpstr>
      <vt:lpstr>PowerPoint 演示文稿</vt:lpstr>
      <vt:lpstr>自主学习</vt:lpstr>
      <vt:lpstr>PowerPoint 演示文稿</vt:lpstr>
      <vt:lpstr>PowerPoint 演示文稿</vt:lpstr>
      <vt:lpstr>PowerPoint 演示文稿</vt:lpstr>
      <vt:lpstr>PowerPoint 演示文稿</vt:lpstr>
      <vt:lpstr>PowerPoint 演示文稿</vt:lpstr>
      <vt:lpstr>三：水资源危机</vt:lpstr>
      <vt:lpstr>节约用水的措施</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12.5全球变暖 与水资源危机</dc:title>
  <dc:creator>Administrator</dc:creator>
  <cp:lastModifiedBy>User</cp:lastModifiedBy>
  <cp:revision>1</cp:revision>
  <dcterms:created xsi:type="dcterms:W3CDTF">2020-11-15T01:31:48Z</dcterms:created>
  <dcterms:modified xsi:type="dcterms:W3CDTF">2020-11-15T01:34:13Z</dcterms:modified>
</cp:coreProperties>
</file>