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6"/>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9"/>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73049"/>
            <a:ext cx="3008313" cy="1162051"/>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9"/>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2020/11/15</a:t>
            </a:fld>
            <a:endParaRPr lang="zh-CN" altLang="en-US"/>
          </a:p>
        </p:txBody>
      </p:sp>
      <p:sp>
        <p:nvSpPr>
          <p:cNvPr id="5" name="页脚占位符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标题 3073"/>
          <p:cNvSpPr>
            <a:spLocks noGrp="1"/>
          </p:cNvSpPr>
          <p:nvPr>
            <p:ph type="ctrTitle"/>
          </p:nvPr>
        </p:nvSpPr>
        <p:spPr>
          <a:xfrm>
            <a:off x="971600" y="692697"/>
            <a:ext cx="7380312" cy="1470025"/>
          </a:xfrm>
        </p:spPr>
        <p:txBody>
          <a:bodyPr anchor="ctr"/>
          <a:lstStyle/>
          <a:p>
            <a:pPr defTabSz="914400">
              <a:buClrTx/>
              <a:buSzTx/>
              <a:buFontTx/>
            </a:pPr>
            <a:r>
              <a:rPr lang="en-US" altLang="zh-CN" sz="4400" kern="1200" baseline="0" dirty="0">
                <a:solidFill>
                  <a:srgbClr val="FF0000"/>
                </a:solidFill>
                <a:latin typeface="黑体" pitchFamily="49" charset="-122"/>
                <a:ea typeface="黑体" pitchFamily="49" charset="-122"/>
              </a:rPr>
              <a:t>12.5</a:t>
            </a:r>
            <a:r>
              <a:rPr lang="zh-CN" altLang="zh-CN" sz="4400" kern="1200" baseline="0" dirty="0">
                <a:solidFill>
                  <a:srgbClr val="FF0000"/>
                </a:solidFill>
                <a:latin typeface="黑体" pitchFamily="49" charset="-122"/>
                <a:ea typeface="黑体" pitchFamily="49" charset="-122"/>
              </a:rPr>
              <a:t>全球变暖 与水资源危机</a:t>
            </a:r>
          </a:p>
        </p:txBody>
      </p:sp>
      <p:pic>
        <p:nvPicPr>
          <p:cNvPr id="4099" name="图片 1" descr="3554136_111418289947_2"/>
          <p:cNvPicPr>
            <a:picLocks noChangeAspect="1"/>
          </p:cNvPicPr>
          <p:nvPr/>
        </p:nvPicPr>
        <p:blipFill>
          <a:blip r:embed="rId3"/>
          <a:stretch>
            <a:fillRect/>
          </a:stretch>
        </p:blipFill>
        <p:spPr>
          <a:xfrm>
            <a:off x="2328423" y="2706807"/>
            <a:ext cx="4286250" cy="3124200"/>
          </a:xfrm>
          <a:prstGeom prst="rect">
            <a:avLst/>
          </a:prstGeom>
          <a:noFill/>
          <a:ln w="9525">
            <a:noFill/>
          </a:ln>
        </p:spPr>
      </p:pic>
    </p:spTree>
    <p:custDataLst>
      <p:tags r:id="rId1"/>
    </p:custDataLst>
    <p:extLst>
      <p:ext uri="{BB962C8B-B14F-4D97-AF65-F5344CB8AC3E}">
        <p14:creationId xmlns:p14="http://schemas.microsoft.com/office/powerpoint/2010/main" val="28337090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7" name="图片 59396" descr="图片1"/>
          <p:cNvPicPr>
            <a:picLocks noChangeAspect="1"/>
          </p:cNvPicPr>
          <p:nvPr/>
        </p:nvPicPr>
        <p:blipFill>
          <a:blip r:embed="rId2"/>
          <a:stretch>
            <a:fillRect/>
          </a:stretch>
        </p:blipFill>
        <p:spPr>
          <a:xfrm>
            <a:off x="1143000" y="-6350"/>
            <a:ext cx="6858000" cy="6870700"/>
          </a:xfrm>
          <a:prstGeom prst="rect">
            <a:avLst/>
          </a:prstGeom>
          <a:noFill/>
          <a:ln w="9525">
            <a:noFill/>
          </a:ln>
        </p:spPr>
      </p:pic>
      <p:sp>
        <p:nvSpPr>
          <p:cNvPr id="59394" name="标题 59393"/>
          <p:cNvSpPr>
            <a:spLocks noGrp="1" noRot="1"/>
          </p:cNvSpPr>
          <p:nvPr>
            <p:ph type="title"/>
          </p:nvPr>
        </p:nvSpPr>
        <p:spPr>
          <a:xfrm>
            <a:off x="1143002" y="117475"/>
            <a:ext cx="6405563" cy="1143000"/>
          </a:xfrm>
        </p:spPr>
        <p:txBody>
          <a:bodyPr anchor="ctr"/>
          <a:lstStyle/>
          <a:p>
            <a:r>
              <a:rPr lang="zh-CN" altLang="en-US" sz="3200" b="1">
                <a:latin typeface="新宋体" panose="02010609030101010101" charset="-122"/>
                <a:ea typeface="新宋体" panose="02010609030101010101" charset="-122"/>
              </a:rPr>
              <a:t>节约用水的措施</a:t>
            </a:r>
          </a:p>
        </p:txBody>
      </p:sp>
      <p:sp>
        <p:nvSpPr>
          <p:cNvPr id="59395" name="文本占位符 59394"/>
          <p:cNvSpPr>
            <a:spLocks noGrp="1" noRot="1"/>
          </p:cNvSpPr>
          <p:nvPr>
            <p:ph type="body" idx="1"/>
          </p:nvPr>
        </p:nvSpPr>
        <p:spPr>
          <a:xfrm>
            <a:off x="1385887" y="969647"/>
            <a:ext cx="6643688" cy="3084195"/>
          </a:xfrm>
        </p:spPr>
        <p:txBody>
          <a:bodyPr>
            <a:normAutofit fontScale="85000" lnSpcReduction="20000"/>
          </a:bodyPr>
          <a:lstStyle/>
          <a:p>
            <a:r>
              <a:rPr lang="zh-CN" altLang="en-US" b="1">
                <a:latin typeface="新宋体" panose="02010609030101010101" charset="-122"/>
                <a:ea typeface="新宋体" panose="02010609030101010101" charset="-122"/>
              </a:rPr>
              <a:t>宣传节水的重要性、迫切性，提高人们节水意识</a:t>
            </a:r>
          </a:p>
          <a:p>
            <a:r>
              <a:rPr lang="zh-CN" altLang="en-US" b="1">
                <a:latin typeface="新宋体" panose="02010609030101010101" charset="-122"/>
                <a:ea typeface="新宋体" panose="02010609030101010101" charset="-122"/>
              </a:rPr>
              <a:t>废污水再利用：如工厂重复利用内部已使用过的水；城市污水经处理净化后可回收利用</a:t>
            </a:r>
          </a:p>
          <a:p>
            <a:r>
              <a:rPr lang="zh-CN" altLang="en-US" b="1">
                <a:latin typeface="新宋体" panose="02010609030101010101" charset="-122"/>
                <a:ea typeface="新宋体" panose="02010609030101010101" charset="-122"/>
              </a:rPr>
              <a:t>加强输水管道检漏工作</a:t>
            </a:r>
          </a:p>
          <a:p>
            <a:r>
              <a:rPr lang="zh-CN" altLang="en-US" b="1">
                <a:latin typeface="新宋体" panose="02010609030101010101" charset="-122"/>
                <a:ea typeface="新宋体" panose="02010609030101010101" charset="-122"/>
              </a:rPr>
              <a:t>推广节水器具</a:t>
            </a:r>
          </a:p>
          <a:p>
            <a:r>
              <a:rPr lang="zh-CN" altLang="en-US" b="1">
                <a:latin typeface="新宋体" panose="02010609030101010101" charset="-122"/>
                <a:ea typeface="新宋体" panose="02010609030101010101" charset="-122"/>
              </a:rPr>
              <a:t>农业上推广节水灌溉技术</a:t>
            </a:r>
          </a:p>
        </p:txBody>
      </p:sp>
      <p:sp>
        <p:nvSpPr>
          <p:cNvPr id="59396" name="矩形 59395"/>
          <p:cNvSpPr/>
          <p:nvPr/>
        </p:nvSpPr>
        <p:spPr>
          <a:xfrm>
            <a:off x="1385887" y="4190050"/>
            <a:ext cx="5778104" cy="1384995"/>
          </a:xfrm>
          <a:prstGeom prst="rect">
            <a:avLst/>
          </a:prstGeom>
          <a:noFill/>
          <a:ln w="9525">
            <a:noFill/>
          </a:ln>
        </p:spPr>
        <p:txBody>
          <a:bodyPr>
            <a:spAutoFit/>
          </a:bodyPr>
          <a:lstStyle/>
          <a:p>
            <a:r>
              <a:rPr lang="zh-CN" altLang="en-US" sz="2800" b="1">
                <a:latin typeface="黑体" panose="02010609060101010101" pitchFamily="49" charset="-122"/>
                <a:ea typeface="黑体" panose="02010609060101010101" pitchFamily="49" charset="-122"/>
              </a:rPr>
              <a:t>     </a:t>
            </a:r>
            <a:r>
              <a:rPr lang="zh-CN" altLang="en-US" sz="2800" b="1">
                <a:latin typeface="新宋体" panose="02010609030101010101" charset="-122"/>
                <a:ea typeface="新宋体" panose="02010609030101010101" charset="-122"/>
              </a:rPr>
              <a:t>植树造林、退耕还林还草、退耕还湖、控制人口数量等一系列措施来珍惜每一滴水</a:t>
            </a:r>
          </a:p>
        </p:txBody>
      </p:sp>
    </p:spTree>
    <p:extLst>
      <p:ext uri="{BB962C8B-B14F-4D97-AF65-F5344CB8AC3E}">
        <p14:creationId xmlns:p14="http://schemas.microsoft.com/office/powerpoint/2010/main" val="782288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59396">
                                            <p:txEl>
                                              <p:pRg st="0" end="0"/>
                                            </p:txEl>
                                          </p:spTgt>
                                        </p:tgtEl>
                                        <p:attrNameLst>
                                          <p:attrName>style.visibility</p:attrName>
                                        </p:attrNameLst>
                                      </p:cBhvr>
                                      <p:to>
                                        <p:strVal val="visible"/>
                                      </p:to>
                                    </p:set>
                                    <p:anim calcmode="discrete" valueType="clr">
                                      <p:cBhvr override="childStyle">
                                        <p:cTn id="7" dur="80"/>
                                        <p:tgtEl>
                                          <p:spTgt spid="5939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9396">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59396">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2"/>
          <p:cNvSpPr/>
          <p:nvPr/>
        </p:nvSpPr>
        <p:spPr>
          <a:xfrm>
            <a:off x="1571626" y="1884365"/>
            <a:ext cx="5993606" cy="2606675"/>
          </a:xfrm>
          <a:prstGeom prst="roundRect">
            <a:avLst>
              <a:gd name="adj" fmla="val 16667"/>
            </a:avLst>
          </a:prstGeom>
          <a:solidFill>
            <a:schemeClr val="bg1">
              <a:alpha val="70195"/>
            </a:schemeClr>
          </a:solidFill>
          <a:ln w="25400" cap="flat" cmpd="sng">
            <a:solidFill>
              <a:srgbClr val="00FFFF"/>
            </a:solidFill>
            <a:prstDash val="solid"/>
            <a:headEnd type="none" w="med" len="med"/>
            <a:tailEnd type="none" w="med" len="med"/>
          </a:ln>
          <a:effectLst>
            <a:outerShdw dist="35921" dir="2699999" algn="ctr" rotWithShape="0">
              <a:srgbClr val="005E9E">
                <a:alpha val="50000"/>
              </a:srgbClr>
            </a:outerShdw>
          </a:effectLst>
        </p:spPr>
        <p:txBody>
          <a:bodyPr wrap="none" anchor="ctr"/>
          <a:lstStyle/>
          <a:p>
            <a:pPr algn="ctr" eaLnBrk="1" hangingPunct="1"/>
            <a:r>
              <a:rPr lang="zh-CN" altLang="en-US" sz="2800">
                <a:solidFill>
                  <a:srgbClr val="FF0000"/>
                </a:solidFill>
                <a:latin typeface="Comic Sans MS" panose="030F0702030302020204" pitchFamily="66" charset="0"/>
              </a:rPr>
              <a:t>天子重英豪，文章教儿曹。</a:t>
            </a:r>
            <a:endParaRPr lang="en-US" altLang="zh-CN" sz="2800">
              <a:solidFill>
                <a:srgbClr val="FF0000"/>
              </a:solidFill>
              <a:latin typeface="Comic Sans MS" pitchFamily="66" charset="0"/>
            </a:endParaRPr>
          </a:p>
          <a:p>
            <a:pPr algn="ctr" eaLnBrk="1" hangingPunct="1"/>
            <a:r>
              <a:rPr lang="zh-CN" altLang="en-US" sz="2800">
                <a:solidFill>
                  <a:srgbClr val="FF0000"/>
                </a:solidFill>
                <a:latin typeface="Comic Sans MS" panose="030F0702030302020204" pitchFamily="66" charset="0"/>
              </a:rPr>
              <a:t>万般皆下品，惟有读书高。</a:t>
            </a:r>
            <a:endParaRPr lang="zh-CN" altLang="en-US" sz="2800">
              <a:solidFill>
                <a:srgbClr val="FF0000"/>
              </a:solidFill>
              <a:latin typeface="宋体" pitchFamily="2" charset="-122"/>
            </a:endParaRPr>
          </a:p>
        </p:txBody>
      </p:sp>
      <p:pic>
        <p:nvPicPr>
          <p:cNvPr id="24579" name="矩形 5"/>
          <p:cNvPicPr/>
          <p:nvPr/>
        </p:nvPicPr>
        <p:blipFill>
          <a:blip r:embed="rId2"/>
          <a:stretch>
            <a:fillRect/>
          </a:stretch>
        </p:blipFill>
        <p:spPr>
          <a:xfrm>
            <a:off x="3419475" y="639765"/>
            <a:ext cx="2258616" cy="1176337"/>
          </a:xfrm>
          <a:prstGeom prst="rect">
            <a:avLst/>
          </a:prstGeom>
          <a:noFill/>
          <a:ln w="9525">
            <a:noFill/>
          </a:ln>
        </p:spPr>
      </p:pic>
      <p:pic>
        <p:nvPicPr>
          <p:cNvPr id="24580" name="New picture" hidden="1"/>
          <p:cNvPicPr/>
          <p:nvPr/>
        </p:nvPicPr>
        <p:blipFill>
          <a:blip r:embed="rId3"/>
          <a:stretch>
            <a:fillRect/>
          </a:stretch>
        </p:blipFill>
        <p:spPr>
          <a:xfrm>
            <a:off x="9467850" y="11480800"/>
            <a:ext cx="342900" cy="482600"/>
          </a:xfrm>
          <a:prstGeom prst="cube">
            <a:avLst/>
          </a:prstGeom>
        </p:spPr>
      </p:pic>
    </p:spTree>
    <p:extLst>
      <p:ext uri="{BB962C8B-B14F-4D97-AF65-F5344CB8AC3E}">
        <p14:creationId xmlns:p14="http://schemas.microsoft.com/office/powerpoint/2010/main" val="19086689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2" name="矩形 150531"/>
          <p:cNvSpPr/>
          <p:nvPr/>
        </p:nvSpPr>
        <p:spPr>
          <a:xfrm>
            <a:off x="1040130" y="911545"/>
            <a:ext cx="7063264" cy="5909310"/>
          </a:xfrm>
          <a:prstGeom prst="rect">
            <a:avLst/>
          </a:prstGeom>
          <a:noFill/>
          <a:ln w="9525">
            <a:noFill/>
          </a:ln>
        </p:spPr>
        <p:txBody>
          <a:bodyPr wrap="square" anchor="ctr">
            <a:spAutoFit/>
          </a:bodyPr>
          <a:lstStyle/>
          <a:p>
            <a:pPr>
              <a:lnSpc>
                <a:spcPct val="150000"/>
              </a:lnSpc>
            </a:pPr>
            <a:r>
              <a:rPr lang="en-US" altLang="zh-CN" sz="2800" b="1">
                <a:solidFill>
                  <a:srgbClr val="0000FF"/>
                </a:solidFill>
                <a:latin typeface="新宋体" panose="02010609030101010101" charset="-122"/>
                <a:ea typeface="新宋体" panose="02010609030101010101" charset="-122"/>
                <a:cs typeface="新宋体" panose="02010609030101010101" charset="-122"/>
              </a:rPr>
              <a:t>1.</a:t>
            </a:r>
            <a:r>
              <a:rPr lang="zh-CN" altLang="en-US" sz="2800" b="1">
                <a:solidFill>
                  <a:srgbClr val="0000FF"/>
                </a:solidFill>
                <a:latin typeface="新宋体" panose="02010609030101010101" charset="-122"/>
                <a:ea typeface="新宋体" panose="02010609030101010101" charset="-122"/>
                <a:cs typeface="新宋体" panose="02010609030101010101" charset="-122"/>
              </a:rPr>
              <a:t>知道全球变暖和水资源危机是威胁人类生存的两大因素。</a:t>
            </a:r>
          </a:p>
          <a:p>
            <a:pPr>
              <a:lnSpc>
                <a:spcPct val="150000"/>
              </a:lnSpc>
            </a:pPr>
            <a:r>
              <a:rPr lang="en-US" altLang="zh-CN" sz="2800" b="1">
                <a:solidFill>
                  <a:srgbClr val="0000FF"/>
                </a:solidFill>
                <a:latin typeface="新宋体" panose="02010609030101010101" charset="-122"/>
                <a:ea typeface="新宋体" panose="02010609030101010101" charset="-122"/>
                <a:cs typeface="新宋体" panose="02010609030101010101" charset="-122"/>
              </a:rPr>
              <a:t>2.</a:t>
            </a:r>
            <a:r>
              <a:rPr lang="zh-CN" altLang="en-US" sz="2800" b="1">
                <a:solidFill>
                  <a:srgbClr val="0000FF"/>
                </a:solidFill>
                <a:latin typeface="新宋体" panose="02010609030101010101" charset="-122"/>
                <a:ea typeface="新宋体" panose="02010609030101010101" charset="-122"/>
                <a:cs typeface="新宋体" panose="02010609030101010101" charset="-122"/>
              </a:rPr>
              <a:t>知道全球变暖带来的一系列不利影响。</a:t>
            </a:r>
          </a:p>
          <a:p>
            <a:pPr>
              <a:lnSpc>
                <a:spcPct val="150000"/>
              </a:lnSpc>
            </a:pPr>
            <a:r>
              <a:rPr lang="en-US" altLang="zh-CN" sz="2800" b="1">
                <a:solidFill>
                  <a:srgbClr val="0000FF"/>
                </a:solidFill>
                <a:latin typeface="新宋体" panose="02010609030101010101" charset="-122"/>
                <a:ea typeface="新宋体" panose="02010609030101010101" charset="-122"/>
                <a:cs typeface="新宋体" panose="02010609030101010101" charset="-122"/>
              </a:rPr>
              <a:t>3</a:t>
            </a:r>
            <a:r>
              <a:rPr lang="zh-CN" altLang="en-US" sz="2800" b="1">
                <a:solidFill>
                  <a:srgbClr val="0000FF"/>
                </a:solidFill>
                <a:latin typeface="新宋体" panose="02010609030101010101" charset="-122"/>
                <a:ea typeface="新宋体" panose="02010609030101010101" charset="-122"/>
                <a:cs typeface="新宋体" panose="02010609030101010101" charset="-122"/>
              </a:rPr>
              <a:t>．认识水与人类的关系，了解常见的水污染源及水污染现状，认识水污染与缺水是当今世界最严重的社会问题。</a:t>
            </a:r>
          </a:p>
          <a:p>
            <a:pPr>
              <a:lnSpc>
                <a:spcPct val="150000"/>
              </a:lnSpc>
            </a:pPr>
            <a:r>
              <a:rPr lang="en-US" altLang="zh-CN" sz="2800" b="1">
                <a:solidFill>
                  <a:srgbClr val="0000FF"/>
                </a:solidFill>
                <a:latin typeface="新宋体" panose="02010609030101010101" charset="-122"/>
                <a:ea typeface="新宋体" panose="02010609030101010101" charset="-122"/>
                <a:cs typeface="新宋体" panose="02010609030101010101" charset="-122"/>
              </a:rPr>
              <a:t>4</a:t>
            </a:r>
            <a:r>
              <a:rPr lang="zh-CN" altLang="en-US" sz="2800" b="1">
                <a:solidFill>
                  <a:srgbClr val="0000FF"/>
                </a:solidFill>
                <a:latin typeface="新宋体" panose="02010609030101010101" charset="-122"/>
                <a:ea typeface="新宋体" panose="02010609030101010101" charset="-122"/>
                <a:cs typeface="新宋体" panose="02010609030101010101" charset="-122"/>
              </a:rPr>
              <a:t>．认识合理利用和保护水资源的重要性，有节约用水的意识；有保护环境、防治水污染的紧迫感。</a:t>
            </a:r>
          </a:p>
        </p:txBody>
      </p:sp>
      <p:pic>
        <p:nvPicPr>
          <p:cNvPr id="150541" name="图片 150540"/>
          <p:cNvPicPr>
            <a:picLocks noChangeAspect="1"/>
          </p:cNvPicPr>
          <p:nvPr/>
        </p:nvPicPr>
        <p:blipFill>
          <a:blip r:embed="rId2"/>
          <a:stretch>
            <a:fillRect/>
          </a:stretch>
        </p:blipFill>
        <p:spPr>
          <a:xfrm>
            <a:off x="3562709" y="404664"/>
            <a:ext cx="2018109" cy="873125"/>
          </a:xfrm>
          <a:prstGeom prst="rect">
            <a:avLst/>
          </a:prstGeom>
          <a:noFill/>
          <a:ln w="9525">
            <a:noFill/>
          </a:ln>
        </p:spPr>
      </p:pic>
    </p:spTree>
    <p:extLst>
      <p:ext uri="{BB962C8B-B14F-4D97-AF65-F5344CB8AC3E}">
        <p14:creationId xmlns:p14="http://schemas.microsoft.com/office/powerpoint/2010/main" val="2268577728"/>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15053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p:nvPr>
        </p:nvSpPr>
        <p:spPr>
          <a:xfrm>
            <a:off x="3200400" y="363221"/>
            <a:ext cx="2514600" cy="808039"/>
          </a:xfrm>
          <a:solidFill>
            <a:srgbClr val="66FF33">
              <a:alpha val="100000"/>
            </a:srgbClr>
          </a:solidFill>
        </p:spPr>
        <p:txBody>
          <a:bodyPr vert="horz" wrap="square" lIns="91440" tIns="45720" rIns="91440" bIns="45720" anchor="ctr">
            <a:normAutofit/>
          </a:bodyPr>
          <a:lstStyle/>
          <a:p>
            <a:r>
              <a:rPr lang="zh-CN" altLang="en-US" sz="3600" b="1">
                <a:solidFill>
                  <a:srgbClr val="FF00FF"/>
                </a:solidFill>
                <a:latin typeface="新宋体" panose="02010609030101010101" charset="-122"/>
                <a:ea typeface="新宋体" panose="02010609030101010101" charset="-122"/>
              </a:rPr>
              <a:t>自主学习</a:t>
            </a:r>
          </a:p>
        </p:txBody>
      </p:sp>
      <p:sp>
        <p:nvSpPr>
          <p:cNvPr id="22531" name="Rectangle 3"/>
          <p:cNvSpPr>
            <a:spLocks noGrp="1"/>
          </p:cNvSpPr>
          <p:nvPr>
            <p:ph idx="1"/>
          </p:nvPr>
        </p:nvSpPr>
        <p:spPr>
          <a:xfrm>
            <a:off x="539552" y="1124744"/>
            <a:ext cx="7886700" cy="1162685"/>
          </a:xfrm>
        </p:spPr>
        <p:txBody>
          <a:bodyPr vert="horz" wrap="square" lIns="91440" tIns="45720" rIns="91440" bIns="45720" anchor="t">
            <a:normAutofit/>
          </a:bodyPr>
          <a:lstStyle/>
          <a:p>
            <a:pPr>
              <a:lnSpc>
                <a:spcPct val="90000"/>
              </a:lnSpc>
            </a:pPr>
            <a:r>
              <a:rPr lang="zh-CN" altLang="en-US" sz="2800" dirty="0"/>
              <a:t>认真阅读书中</a:t>
            </a:r>
            <a:r>
              <a:rPr lang="en-US" altLang="zh-CN" sz="2800" dirty="0"/>
              <a:t>P27  -- - --  P30</a:t>
            </a:r>
            <a:r>
              <a:rPr lang="zh-CN" altLang="en-US" sz="2800" dirty="0"/>
              <a:t>页（五分钟）回答下列问题：</a:t>
            </a:r>
          </a:p>
          <a:p>
            <a:pPr>
              <a:lnSpc>
                <a:spcPct val="90000"/>
              </a:lnSpc>
            </a:pPr>
            <a:endParaRPr lang="zh-CN" altLang="en-US" sz="2800" dirty="0"/>
          </a:p>
        </p:txBody>
      </p:sp>
      <p:sp>
        <p:nvSpPr>
          <p:cNvPr id="15362" name="Text Box 2"/>
          <p:cNvSpPr txBox="1"/>
          <p:nvPr/>
        </p:nvSpPr>
        <p:spPr>
          <a:xfrm>
            <a:off x="827584" y="1916832"/>
            <a:ext cx="7200800" cy="523220"/>
          </a:xfrm>
          <a:prstGeom prst="rect">
            <a:avLst/>
          </a:prstGeom>
          <a:noFill/>
          <a:ln w="9525">
            <a:noFill/>
          </a:ln>
        </p:spPr>
        <p:txBody>
          <a:bodyPr wrap="square">
            <a:spAutoFit/>
          </a:bodyPr>
          <a:lstStyle/>
          <a:p>
            <a:pPr>
              <a:spcBef>
                <a:spcPct val="50000"/>
              </a:spcBef>
            </a:pPr>
            <a:r>
              <a:rPr lang="zh-CN" altLang="en-US" sz="2800" b="1" dirty="0">
                <a:solidFill>
                  <a:srgbClr val="FF0000"/>
                </a:solidFill>
                <a:latin typeface="新宋体" panose="02010609030101010101" charset="-122"/>
                <a:ea typeface="新宋体" panose="02010609030101010101" charset="-122"/>
              </a:rPr>
              <a:t>通过小组合作学习讨论，回答下列问题：</a:t>
            </a:r>
          </a:p>
        </p:txBody>
      </p:sp>
      <p:sp>
        <p:nvSpPr>
          <p:cNvPr id="15363" name="Text Box 3"/>
          <p:cNvSpPr txBox="1"/>
          <p:nvPr/>
        </p:nvSpPr>
        <p:spPr>
          <a:xfrm>
            <a:off x="726282" y="2731771"/>
            <a:ext cx="8081486" cy="3785652"/>
          </a:xfrm>
          <a:prstGeom prst="rect">
            <a:avLst/>
          </a:prstGeom>
          <a:noFill/>
          <a:ln w="9525">
            <a:noFill/>
          </a:ln>
        </p:spPr>
        <p:txBody>
          <a:bodyPr wrap="square">
            <a:spAutoFit/>
          </a:bodyPr>
          <a:lstStyle/>
          <a:p>
            <a:r>
              <a:rPr lang="zh-CN" altLang="en-US" sz="2400" b="1">
                <a:solidFill>
                  <a:srgbClr val="3333FF"/>
                </a:solidFill>
                <a:latin typeface="新宋体" panose="02010609030101010101" charset="-122"/>
                <a:ea typeface="新宋体" panose="02010609030101010101" charset="-122"/>
                <a:cs typeface="新宋体" panose="02010609030101010101" charset="-122"/>
              </a:rPr>
              <a:t>问题</a:t>
            </a:r>
            <a:r>
              <a:rPr lang="en-US" altLang="zh-CN" sz="2400" b="1">
                <a:solidFill>
                  <a:srgbClr val="3333FF"/>
                </a:solidFill>
                <a:latin typeface="新宋体" panose="02010609030101010101" charset="-122"/>
                <a:ea typeface="新宋体" panose="02010609030101010101" charset="-122"/>
                <a:cs typeface="新宋体" panose="02010609030101010101" charset="-122"/>
              </a:rPr>
              <a:t>1</a:t>
            </a:r>
            <a:r>
              <a:rPr lang="zh-CN" altLang="en-US" sz="2400" b="1">
                <a:solidFill>
                  <a:srgbClr val="3333FF"/>
                </a:solidFill>
                <a:latin typeface="新宋体" panose="02010609030101010101" charset="-122"/>
                <a:ea typeface="新宋体" panose="02010609030101010101" charset="-122"/>
                <a:cs typeface="新宋体" panose="02010609030101010101" charset="-122"/>
              </a:rPr>
              <a:t>：全球气候变暖给人类带来了哪些不利影响？</a:t>
            </a:r>
          </a:p>
          <a:p>
            <a:endParaRPr lang="zh-CN" altLang="en-US" sz="2400" b="1">
              <a:solidFill>
                <a:srgbClr val="3333FF"/>
              </a:solidFill>
              <a:latin typeface="新宋体" panose="02010609030101010101" charset="-122"/>
              <a:ea typeface="新宋体" panose="02010609030101010101" charset="-122"/>
              <a:cs typeface="新宋体" panose="02010609030101010101" charset="-122"/>
            </a:endParaRPr>
          </a:p>
          <a:p>
            <a:r>
              <a:rPr lang="zh-CN" altLang="en-US" sz="2400" b="1">
                <a:solidFill>
                  <a:srgbClr val="3333FF"/>
                </a:solidFill>
                <a:latin typeface="新宋体" panose="02010609030101010101" charset="-122"/>
                <a:ea typeface="新宋体" panose="02010609030101010101" charset="-122"/>
                <a:cs typeface="新宋体" panose="02010609030101010101" charset="-122"/>
              </a:rPr>
              <a:t>问题</a:t>
            </a:r>
            <a:r>
              <a:rPr lang="en-US" altLang="zh-CN" sz="2400" b="1">
                <a:solidFill>
                  <a:srgbClr val="3333FF"/>
                </a:solidFill>
                <a:latin typeface="新宋体" panose="02010609030101010101" charset="-122"/>
                <a:ea typeface="新宋体" panose="02010609030101010101" charset="-122"/>
                <a:cs typeface="新宋体" panose="02010609030101010101" charset="-122"/>
              </a:rPr>
              <a:t>2</a:t>
            </a:r>
            <a:r>
              <a:rPr lang="zh-CN" altLang="en-US" sz="2400" b="1">
                <a:solidFill>
                  <a:srgbClr val="3333FF"/>
                </a:solidFill>
                <a:latin typeface="新宋体" panose="02010609030101010101" charset="-122"/>
                <a:ea typeface="新宋体" panose="02010609030101010101" charset="-122"/>
                <a:cs typeface="新宋体" panose="02010609030101010101" charset="-122"/>
              </a:rPr>
              <a:t>：要减缓全球变暖你觉得可以采取哪些措施？</a:t>
            </a:r>
          </a:p>
          <a:p>
            <a:endParaRPr lang="zh-CN" altLang="en-US" sz="2400" b="1">
              <a:solidFill>
                <a:srgbClr val="3333FF"/>
              </a:solidFill>
              <a:latin typeface="新宋体" panose="02010609030101010101" charset="-122"/>
              <a:ea typeface="新宋体" panose="02010609030101010101" charset="-122"/>
              <a:cs typeface="新宋体" panose="02010609030101010101" charset="-122"/>
            </a:endParaRPr>
          </a:p>
          <a:p>
            <a:r>
              <a:rPr lang="zh-CN" altLang="en-US" sz="2400" b="1">
                <a:solidFill>
                  <a:srgbClr val="3333FF"/>
                </a:solidFill>
                <a:latin typeface="新宋体" panose="02010609030101010101" charset="-122"/>
                <a:ea typeface="新宋体" panose="02010609030101010101" charset="-122"/>
                <a:cs typeface="新宋体" panose="02010609030101010101" charset="-122"/>
              </a:rPr>
              <a:t>问题</a:t>
            </a:r>
            <a:r>
              <a:rPr lang="en-US" altLang="zh-CN" sz="2400" b="1">
                <a:solidFill>
                  <a:srgbClr val="3333FF"/>
                </a:solidFill>
                <a:latin typeface="新宋体" panose="02010609030101010101" charset="-122"/>
                <a:ea typeface="新宋体" panose="02010609030101010101" charset="-122"/>
                <a:cs typeface="新宋体" panose="02010609030101010101" charset="-122"/>
              </a:rPr>
              <a:t>3</a:t>
            </a:r>
            <a:r>
              <a:rPr lang="zh-CN" altLang="en-US" sz="2400" b="1">
                <a:solidFill>
                  <a:srgbClr val="3333FF"/>
                </a:solidFill>
                <a:latin typeface="新宋体" panose="02010609030101010101" charset="-122"/>
                <a:ea typeface="新宋体" panose="02010609030101010101" charset="-122"/>
                <a:cs typeface="新宋体" panose="02010609030101010101" charset="-122"/>
              </a:rPr>
              <a:t>：通过阅读课本和联系实际，你觉得造成水资源严重缺乏的原因有哪些？</a:t>
            </a:r>
          </a:p>
          <a:p>
            <a:endParaRPr lang="zh-CN" altLang="en-US" sz="2400" b="1">
              <a:solidFill>
                <a:srgbClr val="3333FF"/>
              </a:solidFill>
              <a:latin typeface="新宋体" panose="02010609030101010101" charset="-122"/>
              <a:ea typeface="新宋体" panose="02010609030101010101" charset="-122"/>
              <a:cs typeface="新宋体" panose="02010609030101010101" charset="-122"/>
            </a:endParaRPr>
          </a:p>
          <a:p>
            <a:r>
              <a:rPr lang="zh-CN" altLang="en-US" sz="2400" b="1">
                <a:solidFill>
                  <a:srgbClr val="3333FF"/>
                </a:solidFill>
                <a:latin typeface="新宋体" panose="02010609030101010101" charset="-122"/>
                <a:ea typeface="新宋体" panose="02010609030101010101" charset="-122"/>
                <a:cs typeface="新宋体" panose="02010609030101010101" charset="-122"/>
              </a:rPr>
              <a:t>问题</a:t>
            </a:r>
            <a:r>
              <a:rPr lang="en-US" altLang="zh-CN" sz="2400" b="1">
                <a:solidFill>
                  <a:srgbClr val="3333FF"/>
                </a:solidFill>
                <a:latin typeface="新宋体" panose="02010609030101010101" charset="-122"/>
                <a:ea typeface="新宋体" panose="02010609030101010101" charset="-122"/>
                <a:cs typeface="新宋体" panose="02010609030101010101" charset="-122"/>
              </a:rPr>
              <a:t>4</a:t>
            </a:r>
            <a:r>
              <a:rPr lang="zh-CN" altLang="en-US" sz="2400" b="1">
                <a:solidFill>
                  <a:srgbClr val="3333FF"/>
                </a:solidFill>
                <a:latin typeface="新宋体" panose="02010609030101010101" charset="-122"/>
                <a:ea typeface="新宋体" panose="02010609030101010101" charset="-122"/>
                <a:cs typeface="新宋体" panose="02010609030101010101" charset="-122"/>
              </a:rPr>
              <a:t>：面对这些，我们该怎么做呢？在保护水资源问题上，政府、企业、公众</a:t>
            </a:r>
          </a:p>
          <a:p>
            <a:r>
              <a:rPr lang="zh-CN" altLang="en-US" sz="2400" b="1">
                <a:solidFill>
                  <a:srgbClr val="3333FF"/>
                </a:solidFill>
                <a:latin typeface="新宋体" panose="02010609030101010101" charset="-122"/>
                <a:ea typeface="新宋体" panose="02010609030101010101" charset="-122"/>
                <a:cs typeface="新宋体" panose="02010609030101010101" charset="-122"/>
              </a:rPr>
              <a:t>       应该采取哪些措施？请各小组分角色讨论</a:t>
            </a:r>
          </a:p>
        </p:txBody>
      </p:sp>
    </p:spTree>
    <p:extLst>
      <p:ext uri="{BB962C8B-B14F-4D97-AF65-F5344CB8AC3E}">
        <p14:creationId xmlns:p14="http://schemas.microsoft.com/office/powerpoint/2010/main" val="18203900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p:nvPr/>
        </p:nvSpPr>
        <p:spPr>
          <a:xfrm>
            <a:off x="1371600" y="715964"/>
            <a:ext cx="6000750" cy="1077218"/>
          </a:xfrm>
          <a:prstGeom prst="rect">
            <a:avLst/>
          </a:prstGeom>
          <a:noFill/>
          <a:ln w="9525">
            <a:noFill/>
          </a:ln>
        </p:spPr>
        <p:txBody>
          <a:bodyPr>
            <a:spAutoFit/>
          </a:bodyPr>
          <a:lstStyle/>
          <a:p>
            <a:pPr>
              <a:spcBef>
                <a:spcPct val="50000"/>
              </a:spcBef>
            </a:pPr>
            <a:r>
              <a:rPr lang="zh-CN" altLang="en-US" sz="3200">
                <a:solidFill>
                  <a:srgbClr val="FF0000"/>
                </a:solidFill>
                <a:latin typeface="黑体" panose="02010609060101010101" pitchFamily="49" charset="-122"/>
                <a:ea typeface="黑体" panose="02010609060101010101" pitchFamily="49" charset="-122"/>
              </a:rPr>
              <a:t>通过小组合作学习讨论，回答下列问题：</a:t>
            </a:r>
          </a:p>
        </p:txBody>
      </p:sp>
      <p:sp>
        <p:nvSpPr>
          <p:cNvPr id="15363" name="Text Box 3"/>
          <p:cNvSpPr txBox="1"/>
          <p:nvPr/>
        </p:nvSpPr>
        <p:spPr>
          <a:xfrm>
            <a:off x="1428750" y="1752602"/>
            <a:ext cx="6000750" cy="4524315"/>
          </a:xfrm>
          <a:prstGeom prst="rect">
            <a:avLst/>
          </a:prstGeom>
          <a:noFill/>
          <a:ln w="9525">
            <a:noFill/>
          </a:ln>
        </p:spPr>
        <p:txBody>
          <a:bodyPr>
            <a:spAutoFit/>
          </a:bodyPr>
          <a:lstStyle/>
          <a:p>
            <a:r>
              <a:rPr lang="zh-CN" altLang="en-US" sz="2400" b="1">
                <a:solidFill>
                  <a:srgbClr val="3333FF"/>
                </a:solidFill>
                <a:latin typeface="Arial" panose="020B0604020202020204" pitchFamily="34" charset="0"/>
              </a:rPr>
              <a:t>问题</a:t>
            </a:r>
            <a:r>
              <a:rPr lang="en-US" altLang="zh-CN" sz="2400" b="1">
                <a:solidFill>
                  <a:srgbClr val="3333FF"/>
                </a:solidFill>
                <a:latin typeface="Arial" panose="020B0604020202020204" pitchFamily="34" charset="0"/>
              </a:rPr>
              <a:t>1</a:t>
            </a:r>
            <a:r>
              <a:rPr lang="zh-CN" altLang="en-US" sz="2400" b="1">
                <a:solidFill>
                  <a:srgbClr val="3333FF"/>
                </a:solidFill>
                <a:latin typeface="Arial" panose="020B0604020202020204" pitchFamily="34" charset="0"/>
              </a:rPr>
              <a:t>：全球气候变暖给人类带来了哪些不利影响？</a:t>
            </a:r>
          </a:p>
          <a:p>
            <a:endParaRPr lang="zh-CN" altLang="en-US" sz="2400" b="1">
              <a:solidFill>
                <a:srgbClr val="3333FF"/>
              </a:solidFill>
              <a:latin typeface="Arial" panose="020B0604020202020204" pitchFamily="34" charset="0"/>
            </a:endParaRPr>
          </a:p>
          <a:p>
            <a:r>
              <a:rPr lang="zh-CN" altLang="en-US" sz="2400" b="1">
                <a:solidFill>
                  <a:srgbClr val="3333FF"/>
                </a:solidFill>
                <a:latin typeface="Arial" panose="020B0604020202020204" pitchFamily="34" charset="0"/>
              </a:rPr>
              <a:t>问题</a:t>
            </a:r>
            <a:r>
              <a:rPr lang="en-US" altLang="zh-CN" sz="2400" b="1">
                <a:solidFill>
                  <a:srgbClr val="3333FF"/>
                </a:solidFill>
                <a:latin typeface="Arial" panose="020B0604020202020204" pitchFamily="34" charset="0"/>
              </a:rPr>
              <a:t>2</a:t>
            </a:r>
            <a:r>
              <a:rPr lang="zh-CN" altLang="en-US" sz="2400" b="1">
                <a:solidFill>
                  <a:srgbClr val="3333FF"/>
                </a:solidFill>
                <a:latin typeface="Arial" panose="020B0604020202020204" pitchFamily="34" charset="0"/>
              </a:rPr>
              <a:t>：要减缓全球变暖你觉得可以采取哪些措施？</a:t>
            </a:r>
          </a:p>
          <a:p>
            <a:endParaRPr lang="zh-CN" altLang="en-US" sz="2400" b="1">
              <a:solidFill>
                <a:srgbClr val="3333FF"/>
              </a:solidFill>
              <a:latin typeface="Arial" panose="020B0604020202020204" pitchFamily="34" charset="0"/>
            </a:endParaRPr>
          </a:p>
          <a:p>
            <a:r>
              <a:rPr lang="zh-CN" altLang="en-US" sz="2400" b="1">
                <a:solidFill>
                  <a:srgbClr val="3333FF"/>
                </a:solidFill>
                <a:latin typeface="Arial" panose="020B0604020202020204" pitchFamily="34" charset="0"/>
              </a:rPr>
              <a:t>问题</a:t>
            </a:r>
            <a:r>
              <a:rPr lang="en-US" altLang="zh-CN" sz="2400" b="1">
                <a:solidFill>
                  <a:srgbClr val="3333FF"/>
                </a:solidFill>
                <a:latin typeface="Arial" panose="020B0604020202020204" pitchFamily="34" charset="0"/>
              </a:rPr>
              <a:t>3</a:t>
            </a:r>
            <a:r>
              <a:rPr lang="zh-CN" altLang="en-US" sz="2400" b="1">
                <a:solidFill>
                  <a:srgbClr val="3333FF"/>
                </a:solidFill>
                <a:latin typeface="Arial" panose="020B0604020202020204" pitchFamily="34" charset="0"/>
              </a:rPr>
              <a:t>：通过阅读课本和联系实际，你觉得造成水资源严重缺乏的原因有哪些？</a:t>
            </a:r>
          </a:p>
          <a:p>
            <a:endParaRPr lang="zh-CN" altLang="en-US" sz="2400" b="1">
              <a:solidFill>
                <a:srgbClr val="3333FF"/>
              </a:solidFill>
              <a:latin typeface="Arial" panose="020B0604020202020204" pitchFamily="34" charset="0"/>
            </a:endParaRPr>
          </a:p>
          <a:p>
            <a:r>
              <a:rPr lang="zh-CN" altLang="en-US" sz="2400" b="1">
                <a:solidFill>
                  <a:srgbClr val="3333FF"/>
                </a:solidFill>
                <a:latin typeface="Arial" panose="020B0604020202020204" pitchFamily="34" charset="0"/>
              </a:rPr>
              <a:t>问题</a:t>
            </a:r>
            <a:r>
              <a:rPr lang="en-US" altLang="zh-CN" sz="2400" b="1">
                <a:solidFill>
                  <a:srgbClr val="3333FF"/>
                </a:solidFill>
                <a:latin typeface="Arial" panose="020B0604020202020204" pitchFamily="34" charset="0"/>
              </a:rPr>
              <a:t>4</a:t>
            </a:r>
            <a:r>
              <a:rPr lang="zh-CN" altLang="en-US" sz="2400" b="1">
                <a:solidFill>
                  <a:srgbClr val="3333FF"/>
                </a:solidFill>
                <a:latin typeface="Arial" panose="020B0604020202020204" pitchFamily="34" charset="0"/>
              </a:rPr>
              <a:t>：面对这些，我们该怎么做呢？在保护水资源问题上，政府、企业、公众应该采取哪些措施？请各小组分角色讨论</a:t>
            </a:r>
          </a:p>
        </p:txBody>
      </p:sp>
    </p:spTree>
    <p:extLst>
      <p:ext uri="{BB962C8B-B14F-4D97-AF65-F5344CB8AC3E}">
        <p14:creationId xmlns:p14="http://schemas.microsoft.com/office/powerpoint/2010/main" val="6188038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6145" descr="untitled"/>
          <p:cNvPicPr>
            <a:picLocks noChangeAspect="1"/>
          </p:cNvPicPr>
          <p:nvPr/>
        </p:nvPicPr>
        <p:blipFill>
          <a:blip r:embed="rId2"/>
          <a:stretch>
            <a:fillRect/>
          </a:stretch>
        </p:blipFill>
        <p:spPr>
          <a:xfrm>
            <a:off x="6110527" y="192723"/>
            <a:ext cx="2799160" cy="2787651"/>
          </a:xfrm>
          <a:prstGeom prst="rect">
            <a:avLst/>
          </a:prstGeom>
          <a:noFill/>
          <a:ln w="9525">
            <a:noFill/>
          </a:ln>
        </p:spPr>
      </p:pic>
      <p:sp>
        <p:nvSpPr>
          <p:cNvPr id="6147" name="矩形 6146"/>
          <p:cNvSpPr>
            <a:spLocks noGrp="1" noRot="1"/>
          </p:cNvSpPr>
          <p:nvPr/>
        </p:nvSpPr>
        <p:spPr>
          <a:xfrm>
            <a:off x="683568" y="192723"/>
            <a:ext cx="4738191" cy="777875"/>
          </a:xfrm>
          <a:prstGeom prst="rect">
            <a:avLst/>
          </a:prstGeom>
          <a:noFill/>
          <a:ln w="9525">
            <a:noFill/>
          </a:ln>
        </p:spPr>
        <p:txBody>
          <a:bodyPr vert="horz" wrap="square" anchor="ctr"/>
          <a:lstStyle>
            <a:lvl1pPr marL="0" lvl="0" indent="0" algn="l" defTabSz="914400" eaLnBrk="0" fontAlgn="base" latinLnBrk="0" hangingPunct="0">
              <a:lnSpc>
                <a:spcPct val="100000"/>
              </a:lnSpc>
              <a:spcBef>
                <a:spcPct val="0"/>
              </a:spcBef>
              <a:spcAft>
                <a:spcPct val="0"/>
              </a:spcAft>
              <a:buNone/>
              <a:defRPr sz="2400" b="1" u="none" kern="1200" baseline="0">
                <a:solidFill>
                  <a:schemeClr val="bg1"/>
                </a:solidFill>
                <a:latin typeface="黑体" panose="02010609060101010101" pitchFamily="49" charset="-122"/>
                <a:ea typeface="黑体" panose="02010609060101010101" pitchFamily="49" charset="-122"/>
              </a:defRPr>
            </a:lvl1pPr>
          </a:lstStyle>
          <a:p>
            <a:pPr lvl="0"/>
            <a:r>
              <a:rPr lang="zh-CN" altLang="en-US" sz="3200" b="0" dirty="0">
                <a:solidFill>
                  <a:srgbClr val="9900CC"/>
                </a:solidFill>
                <a:effectLst>
                  <a:outerShdw blurRad="38100" dist="38100" dir="2700000">
                    <a:srgbClr val="000000"/>
                  </a:outerShdw>
                </a:effectLst>
                <a:latin typeface="新宋体" panose="02010609030101010101" charset="-122"/>
                <a:ea typeface="新宋体" panose="02010609030101010101" charset="-122"/>
              </a:rPr>
              <a:t>一：全球气候变暖的原因</a:t>
            </a:r>
            <a:endParaRPr lang="zh-CN" altLang="en-US" sz="3200" b="0" dirty="0">
              <a:effectLst>
                <a:outerShdw blurRad="38100" dist="38100" dir="2700000">
                  <a:srgbClr val="FFFFFF"/>
                </a:outerShdw>
              </a:effectLst>
              <a:latin typeface="新宋体" panose="02010609030101010101" charset="-122"/>
              <a:ea typeface="新宋体" panose="02010609030101010101" charset="-122"/>
            </a:endParaRPr>
          </a:p>
        </p:txBody>
      </p:sp>
      <p:sp>
        <p:nvSpPr>
          <p:cNvPr id="6148" name="矩形 6147"/>
          <p:cNvSpPr>
            <a:spLocks noGrp="1" noRot="1"/>
          </p:cNvSpPr>
          <p:nvPr/>
        </p:nvSpPr>
        <p:spPr>
          <a:xfrm>
            <a:off x="1483995" y="1426213"/>
            <a:ext cx="3360420" cy="601345"/>
          </a:xfrm>
          <a:prstGeom prst="rect">
            <a:avLst/>
          </a:prstGeom>
          <a:noFill/>
          <a:ln w="9525">
            <a:noFill/>
          </a:ln>
        </p:spPr>
        <p:txBody>
          <a:bodyPr vert="horz" wrap="square" anchor="t"/>
          <a:lstStyle>
            <a:lvl1pPr marL="342900" lvl="0" indent="-342900" algn="l" defTabSz="914400" eaLnBrk="0" fontAlgn="base" latinLnBrk="0" hangingPunct="0">
              <a:lnSpc>
                <a:spcPct val="100000"/>
              </a:lnSpc>
              <a:spcBef>
                <a:spcPct val="20000"/>
              </a:spcBef>
              <a:spcAft>
                <a:spcPct val="0"/>
              </a:spcAft>
              <a:buFont typeface="Wingdings" panose="05000000000000000000" pitchFamily="2" charset="2"/>
              <a:buChar char="n"/>
              <a:defRPr sz="2000" u="none" kern="1200" baseline="0">
                <a:solidFill>
                  <a:schemeClr val="tx1"/>
                </a:solidFill>
                <a:latin typeface="黑体" panose="02010609060101010101" pitchFamily="49" charset="-122"/>
                <a:ea typeface="黑体" panose="02010609060101010101" pitchFamily="49" charset="-122"/>
              </a:defRPr>
            </a:lvl1pPr>
            <a:lvl2pPr marL="742950" lvl="1" indent="-285750" algn="l" defTabSz="914400" eaLnBrk="0" fontAlgn="base" latinLnBrk="0" hangingPunct="0">
              <a:lnSpc>
                <a:spcPct val="100000"/>
              </a:lnSpc>
              <a:spcBef>
                <a:spcPct val="20000"/>
              </a:spcBef>
              <a:spcAft>
                <a:spcPct val="0"/>
              </a:spcAft>
              <a:buFont typeface="Wingdings" panose="05000000000000000000" pitchFamily="2" charset="2"/>
              <a:buChar char="–"/>
              <a:defRPr sz="1800" b="0" i="0" u="none" kern="1200" baseline="0">
                <a:solidFill>
                  <a:schemeClr val="tx1"/>
                </a:solidFill>
                <a:latin typeface="黑体" panose="02010609060101010101" pitchFamily="49" charset="-122"/>
                <a:ea typeface="黑体" panose="02010609060101010101" pitchFamily="49" charset="-122"/>
              </a:defRPr>
            </a:lvl2pPr>
            <a:lvl3pPr marL="1143000" lvl="2" indent="-228600" algn="l" defTabSz="914400" eaLnBrk="0" fontAlgn="base" latinLnBrk="0" hangingPunct="0">
              <a:lnSpc>
                <a:spcPct val="100000"/>
              </a:lnSpc>
              <a:spcBef>
                <a:spcPct val="20000"/>
              </a:spcBef>
              <a:spcAft>
                <a:spcPct val="0"/>
              </a:spcAft>
              <a:buFont typeface="Wingdings" panose="05000000000000000000" pitchFamily="2" charset="2"/>
              <a:buChar char="•"/>
              <a:defRPr sz="1600" b="0" i="0" u="none" kern="1200" baseline="0">
                <a:solidFill>
                  <a:schemeClr val="tx1"/>
                </a:solidFill>
                <a:latin typeface="黑体" panose="02010609060101010101" pitchFamily="49" charset="-122"/>
                <a:ea typeface="黑体" panose="02010609060101010101" pitchFamily="49" charset="-122"/>
              </a:defRPr>
            </a:lvl3pPr>
            <a:lvl4pPr marL="1600200" lvl="3" indent="-228600" algn="l" defTabSz="914400" eaLnBrk="0" fontAlgn="base" latinLnBrk="0" hangingPunct="0">
              <a:lnSpc>
                <a:spcPct val="100000"/>
              </a:lnSpc>
              <a:spcBef>
                <a:spcPct val="20000"/>
              </a:spcBef>
              <a:spcAft>
                <a:spcPct val="0"/>
              </a:spcAft>
              <a:buFont typeface="Wingdings" panose="05000000000000000000" pitchFamily="2" charset="2"/>
              <a:buChar char="–"/>
              <a:defRPr sz="1400" b="0" i="0" u="none" kern="1200" baseline="0">
                <a:solidFill>
                  <a:schemeClr val="tx1"/>
                </a:solidFill>
                <a:latin typeface="黑体" panose="02010609060101010101" pitchFamily="49" charset="-122"/>
                <a:ea typeface="黑体" panose="02010609060101010101" pitchFamily="49" charset="-122"/>
              </a:defRPr>
            </a:lvl4pPr>
            <a:lvl5pPr marL="2057400" lvl="4" indent="-228600" algn="l" defTabSz="914400" eaLnBrk="0" fontAlgn="base" latinLnBrk="0" hangingPunct="0">
              <a:lnSpc>
                <a:spcPct val="100000"/>
              </a:lnSpc>
              <a:spcBef>
                <a:spcPct val="20000"/>
              </a:spcBef>
              <a:spcAft>
                <a:spcPct val="0"/>
              </a:spcAft>
              <a:buFont typeface="Wingdings" panose="05000000000000000000" pitchFamily="2" charset="2"/>
              <a:buChar char="»"/>
              <a:defRPr sz="1400" b="0" i="0" u="none" kern="1200" baseline="0">
                <a:solidFill>
                  <a:schemeClr val="tx1"/>
                </a:solidFill>
                <a:latin typeface="黑体" panose="02010609060101010101" pitchFamily="49" charset="-122"/>
                <a:ea typeface="黑体" panose="02010609060101010101" pitchFamily="49" charset="-122"/>
              </a:defRPr>
            </a:lvl5pPr>
          </a:lstStyle>
          <a:p>
            <a:pPr lvl="0">
              <a:lnSpc>
                <a:spcPct val="90000"/>
              </a:lnSpc>
              <a:buNone/>
            </a:pPr>
            <a:r>
              <a:rPr lang="en-US" altLang="zh-CN" sz="2800" b="1">
                <a:solidFill>
                  <a:srgbClr val="0000FF"/>
                </a:solidFill>
                <a:latin typeface="新宋体" panose="02010609030101010101" charset="-122"/>
                <a:ea typeface="新宋体" panose="02010609030101010101" charset="-122"/>
                <a:cs typeface="新宋体" panose="02010609030101010101" charset="-122"/>
              </a:rPr>
              <a:t>1.</a:t>
            </a:r>
            <a:r>
              <a:rPr lang="zh-CN" altLang="en-US" sz="2800" b="1">
                <a:solidFill>
                  <a:srgbClr val="0000FF"/>
                </a:solidFill>
                <a:effectLst>
                  <a:outerShdw blurRad="38100" dist="38100" dir="2700000">
                    <a:srgbClr val="000000"/>
                  </a:outerShdw>
                </a:effectLst>
                <a:latin typeface="新宋体" panose="02010609030101010101" charset="-122"/>
                <a:ea typeface="新宋体" panose="02010609030101010101" charset="-122"/>
                <a:cs typeface="新宋体" panose="02010609030101010101" charset="-122"/>
              </a:rPr>
              <a:t>人口剧增因素</a:t>
            </a:r>
            <a:r>
              <a:rPr lang="zh-CN" altLang="en-US" sz="2800">
                <a:solidFill>
                  <a:srgbClr val="0000FF"/>
                </a:solidFill>
                <a:latin typeface="新宋体" panose="02010609030101010101" charset="-122"/>
                <a:ea typeface="新宋体" panose="02010609030101010101" charset="-122"/>
                <a:cs typeface="新宋体" panose="02010609030101010101" charset="-122"/>
              </a:rPr>
              <a:t> </a:t>
            </a:r>
          </a:p>
          <a:p>
            <a:pPr lvl="0">
              <a:lnSpc>
                <a:spcPct val="90000"/>
              </a:lnSpc>
              <a:buNone/>
            </a:pPr>
            <a:r>
              <a:rPr lang="zh-CN" altLang="en-US" sz="2800">
                <a:solidFill>
                  <a:srgbClr val="0000FF"/>
                </a:solidFill>
                <a:latin typeface="新宋体" panose="02010609030101010101" charset="-122"/>
                <a:ea typeface="新宋体" panose="02010609030101010101" charset="-122"/>
                <a:cs typeface="新宋体" panose="02010609030101010101" charset="-122"/>
              </a:rPr>
              <a:t>    </a:t>
            </a:r>
          </a:p>
        </p:txBody>
      </p:sp>
      <p:sp>
        <p:nvSpPr>
          <p:cNvPr id="7170" name="矩形 1"/>
          <p:cNvSpPr/>
          <p:nvPr/>
        </p:nvSpPr>
        <p:spPr>
          <a:xfrm>
            <a:off x="1585913" y="2027558"/>
            <a:ext cx="2647950" cy="1384995"/>
          </a:xfrm>
          <a:prstGeom prst="rect">
            <a:avLst/>
          </a:prstGeom>
          <a:noFill/>
          <a:ln w="9525">
            <a:noFill/>
          </a:ln>
        </p:spPr>
        <p:txBody>
          <a:bodyPr vert="horz" wrap="square" anchor="t">
            <a:spAutoFit/>
          </a:bodyPr>
          <a:lstStyle/>
          <a:p>
            <a:r>
              <a:rPr lang="en-US" altLang="zh-CN" sz="2800" b="1">
                <a:solidFill>
                  <a:srgbClr val="0000FF"/>
                </a:solidFill>
                <a:latin typeface="新宋体" panose="02010609030101010101" charset="-122"/>
                <a:ea typeface="新宋体" panose="02010609030101010101" charset="-122"/>
                <a:cs typeface="新宋体" panose="02010609030101010101" charset="-122"/>
                <a:sym typeface="Calibri"/>
              </a:rPr>
              <a:t>2.</a:t>
            </a:r>
            <a:r>
              <a:rPr lang="zh-CN" altLang="en-US" sz="2800" b="1">
                <a:solidFill>
                  <a:srgbClr val="0000FF"/>
                </a:solidFill>
                <a:latin typeface="新宋体" panose="02010609030101010101" charset="-122"/>
                <a:ea typeface="新宋体" panose="02010609030101010101" charset="-122"/>
                <a:cs typeface="新宋体" panose="02010609030101010101" charset="-122"/>
                <a:sym typeface="宋体" panose="02010600030101010101" pitchFamily="2" charset="-122"/>
              </a:rPr>
              <a:t>大气环境污染因素 </a:t>
            </a:r>
            <a:endParaRPr lang="zh-CN" altLang="en-US" sz="3200" b="1">
              <a:solidFill>
                <a:srgbClr val="0000FF"/>
              </a:solidFill>
              <a:latin typeface="Calibri"/>
              <a:ea typeface="宋体" pitchFamily="2" charset="-122"/>
              <a:sym typeface="宋体" pitchFamily="2" charset="-122"/>
            </a:endParaRPr>
          </a:p>
          <a:p>
            <a:r>
              <a:rPr lang="zh-CN" altLang="en-US" sz="2800" b="1">
                <a:solidFill>
                  <a:srgbClr val="0000FF"/>
                </a:solidFill>
                <a:latin typeface="Calibri"/>
                <a:ea typeface="宋体" panose="02010600030101010101" pitchFamily="2" charset="-122"/>
                <a:sym typeface="宋体" panose="02010600030101010101" pitchFamily="2" charset="-122"/>
              </a:rPr>
              <a:t>　　</a:t>
            </a:r>
            <a:endParaRPr lang="zh-CN" altLang="en-US" sz="2800">
              <a:solidFill>
                <a:srgbClr val="0000FF"/>
              </a:solidFill>
              <a:latin typeface="Calibri"/>
              <a:ea typeface="宋体" pitchFamily="2" charset="-122"/>
              <a:sym typeface="宋体" pitchFamily="2" charset="-122"/>
            </a:endParaRPr>
          </a:p>
        </p:txBody>
      </p:sp>
      <p:sp>
        <p:nvSpPr>
          <p:cNvPr id="8194" name="矩形 1"/>
          <p:cNvSpPr/>
          <p:nvPr/>
        </p:nvSpPr>
        <p:spPr>
          <a:xfrm>
            <a:off x="1585914" y="2691767"/>
            <a:ext cx="7323773" cy="3108543"/>
          </a:xfrm>
          <a:prstGeom prst="rect">
            <a:avLst/>
          </a:prstGeom>
          <a:noFill/>
          <a:ln w="9525">
            <a:noFill/>
          </a:ln>
        </p:spPr>
        <p:txBody>
          <a:bodyPr vert="horz" wrap="square" anchor="t">
            <a:spAutoFit/>
          </a:bodyPr>
          <a:lstStyle/>
          <a:p>
            <a:r>
              <a:rPr lang="en-US" altLang="zh-CN" sz="2800">
                <a:solidFill>
                  <a:srgbClr val="0000FF"/>
                </a:solidFill>
                <a:latin typeface="新宋体" panose="02010609030101010101" charset="-122"/>
                <a:ea typeface="新宋体" panose="02010609030101010101" charset="-122"/>
                <a:cs typeface="新宋体" panose="02010609030101010101" charset="-122"/>
                <a:sym typeface="Calibri"/>
              </a:rPr>
              <a:t>3.</a:t>
            </a:r>
            <a:r>
              <a:rPr lang="zh-CN" altLang="en-US" sz="2800">
                <a:solidFill>
                  <a:srgbClr val="0000FF"/>
                </a:solidFill>
                <a:latin typeface="新宋体" panose="02010609030101010101" charset="-122"/>
                <a:ea typeface="新宋体" panose="02010609030101010101" charset="-122"/>
                <a:cs typeface="新宋体" panose="02010609030101010101" charset="-122"/>
                <a:sym typeface="宋体" panose="02010600030101010101" pitchFamily="2" charset="-122"/>
              </a:rPr>
              <a:t>海洋生态环境恶化因素</a:t>
            </a:r>
          </a:p>
          <a:p>
            <a:r>
              <a:rPr lang="zh-CN" altLang="en-US" sz="2800">
                <a:solidFill>
                  <a:srgbClr val="0000FF"/>
                </a:solidFill>
                <a:latin typeface="新宋体" panose="02010609030101010101" charset="-122"/>
                <a:ea typeface="新宋体" panose="02010609030101010101" charset="-122"/>
                <a:cs typeface="新宋体" panose="02010609030101010101" charset="-122"/>
                <a:sym typeface="宋体" panose="02010600030101010101" pitchFamily="2" charset="-122"/>
              </a:rPr>
              <a:t>  </a:t>
            </a:r>
            <a:r>
              <a:rPr lang="zh-CN" altLang="en-US" sz="2800" b="1">
                <a:solidFill>
                  <a:srgbClr val="0000FF"/>
                </a:solidFill>
                <a:latin typeface="新宋体" panose="02010609030101010101" charset="-122"/>
                <a:ea typeface="新宋体" panose="02010609030101010101" charset="-122"/>
                <a:cs typeface="新宋体" panose="02010609030101010101" charset="-122"/>
                <a:sym typeface="宋体" panose="02010600030101010101" pitchFamily="2" charset="-122"/>
              </a:rPr>
              <a:t>另外，陆地活动场所产生的大量有毒性化学废料和固体废物等不断地排入海洋；发生在海水中的重大泄</a:t>
            </a:r>
            <a:r>
              <a:rPr lang="en-US" altLang="zh-CN" sz="2800" b="1">
                <a:solidFill>
                  <a:srgbClr val="0000FF"/>
                </a:solidFill>
                <a:latin typeface="新宋体" panose="02010609030101010101" charset="-122"/>
                <a:ea typeface="新宋体" panose="02010609030101010101" charset="-122"/>
                <a:cs typeface="新宋体" panose="02010609030101010101" charset="-122"/>
                <a:sym typeface="Calibri"/>
              </a:rPr>
              <a:t>(</a:t>
            </a:r>
            <a:r>
              <a:rPr lang="zh-CN" altLang="en-US" sz="2800" b="1">
                <a:solidFill>
                  <a:srgbClr val="0000FF"/>
                </a:solidFill>
                <a:latin typeface="新宋体" panose="02010609030101010101" charset="-122"/>
                <a:ea typeface="新宋体" panose="02010609030101010101" charset="-122"/>
                <a:cs typeface="新宋体" panose="02010609030101010101" charset="-122"/>
                <a:sym typeface="宋体" panose="02010600030101010101" pitchFamily="2" charset="-122"/>
              </a:rPr>
              <a:t>漏</a:t>
            </a:r>
            <a:r>
              <a:rPr lang="en-US" altLang="zh-CN" sz="2800" b="1">
                <a:solidFill>
                  <a:srgbClr val="0000FF"/>
                </a:solidFill>
                <a:latin typeface="新宋体" panose="02010609030101010101" charset="-122"/>
                <a:ea typeface="新宋体" panose="02010609030101010101" charset="-122"/>
                <a:cs typeface="新宋体" panose="02010609030101010101" charset="-122"/>
                <a:sym typeface="Calibri"/>
              </a:rPr>
              <a:t>)</a:t>
            </a:r>
            <a:r>
              <a:rPr lang="zh-CN" altLang="en-US" sz="2800" b="1">
                <a:solidFill>
                  <a:srgbClr val="0000FF"/>
                </a:solidFill>
                <a:latin typeface="新宋体" panose="02010609030101010101" charset="-122"/>
                <a:ea typeface="新宋体" panose="02010609030101010101" charset="-122"/>
                <a:cs typeface="新宋体" panose="02010609030101010101" charset="-122"/>
                <a:sym typeface="宋体" panose="02010600030101010101" pitchFamily="2" charset="-122"/>
              </a:rPr>
              <a:t>油事件等以及由人类活动而引发的沿海地区生态环境的破坏等都是导致海水生态环境遭破坏的主要因素 　</a:t>
            </a:r>
          </a:p>
          <a:p>
            <a:endParaRPr lang="zh-CN" altLang="en-US" sz="2800" b="1">
              <a:solidFill>
                <a:srgbClr val="0000FF"/>
              </a:solidFill>
              <a:latin typeface="新宋体" panose="02010609030101010101" charset="-122"/>
              <a:ea typeface="新宋体" panose="02010609030101010101" charset="-122"/>
              <a:cs typeface="新宋体" panose="02010609030101010101" charset="-122"/>
              <a:sym typeface="宋体" panose="02010600030101010101" pitchFamily="2" charset="-122"/>
            </a:endParaRPr>
          </a:p>
        </p:txBody>
      </p:sp>
      <p:sp>
        <p:nvSpPr>
          <p:cNvPr id="9218" name="矩形 1"/>
          <p:cNvSpPr/>
          <p:nvPr/>
        </p:nvSpPr>
        <p:spPr>
          <a:xfrm>
            <a:off x="1585915" y="4998086"/>
            <a:ext cx="4524851" cy="2092881"/>
          </a:xfrm>
          <a:prstGeom prst="rect">
            <a:avLst/>
          </a:prstGeom>
          <a:noFill/>
          <a:ln w="9525">
            <a:noFill/>
          </a:ln>
        </p:spPr>
        <p:txBody>
          <a:bodyPr vert="horz" wrap="square" anchor="t">
            <a:spAutoFit/>
          </a:bodyPr>
          <a:lstStyle/>
          <a:p>
            <a:r>
              <a:rPr lang="zh-CN" altLang="en-US" sz="2800" b="1">
                <a:solidFill>
                  <a:srgbClr val="0000FF"/>
                </a:solidFill>
                <a:latin typeface="新宋体" panose="02010609030101010101" charset="-122"/>
                <a:ea typeface="新宋体" panose="02010609030101010101" charset="-122"/>
                <a:cs typeface="新宋体" panose="02010609030101010101" charset="-122"/>
                <a:sym typeface="Calibri"/>
              </a:rPr>
              <a:t>4</a:t>
            </a:r>
            <a:r>
              <a:rPr lang="en-US" altLang="zh-CN" sz="2800" b="1">
                <a:solidFill>
                  <a:srgbClr val="0000FF"/>
                </a:solidFill>
                <a:latin typeface="新宋体" panose="02010609030101010101" charset="-122"/>
                <a:ea typeface="新宋体" panose="02010609030101010101" charset="-122"/>
                <a:cs typeface="新宋体" panose="02010609030101010101" charset="-122"/>
                <a:sym typeface="Calibri"/>
              </a:rPr>
              <a:t>.</a:t>
            </a:r>
            <a:r>
              <a:rPr lang="zh-CN" altLang="en-US" sz="2800" b="1">
                <a:solidFill>
                  <a:srgbClr val="0000FF"/>
                </a:solidFill>
                <a:latin typeface="新宋体" panose="02010609030101010101" charset="-122"/>
                <a:ea typeface="新宋体" panose="02010609030101010101" charset="-122"/>
                <a:cs typeface="新宋体" panose="02010609030101010101" charset="-122"/>
                <a:sym typeface="宋体" panose="02010600030101010101" pitchFamily="2" charset="-122"/>
              </a:rPr>
              <a:t>森林资源锐减因素</a:t>
            </a:r>
          </a:p>
          <a:p>
            <a:r>
              <a:rPr lang="zh-CN" altLang="en-US" sz="2800" b="1">
                <a:solidFill>
                  <a:srgbClr val="0000FF"/>
                </a:solidFill>
                <a:latin typeface="新宋体" panose="02010609030101010101" charset="-122"/>
                <a:ea typeface="新宋体" panose="02010609030101010101" charset="-122"/>
                <a:cs typeface="新宋体" panose="02010609030101010101" charset="-122"/>
                <a:sym typeface="宋体" panose="02010600030101010101" pitchFamily="2" charset="-122"/>
              </a:rPr>
              <a:t> </a:t>
            </a:r>
          </a:p>
          <a:p>
            <a:r>
              <a:rPr lang="zh-CN" altLang="en-US" sz="2800" b="1">
                <a:solidFill>
                  <a:srgbClr val="0000FF"/>
                </a:solidFill>
                <a:latin typeface="新宋体" panose="02010609030101010101" charset="-122"/>
                <a:ea typeface="新宋体" panose="02010609030101010101" charset="-122"/>
                <a:cs typeface="新宋体" panose="02010609030101010101" charset="-122"/>
                <a:sym typeface="Calibri"/>
              </a:rPr>
              <a:t>5</a:t>
            </a:r>
            <a:r>
              <a:rPr lang="en-US" altLang="zh-CN" sz="2800" b="1">
                <a:solidFill>
                  <a:srgbClr val="0000FF"/>
                </a:solidFill>
                <a:latin typeface="新宋体" panose="02010609030101010101" charset="-122"/>
                <a:ea typeface="新宋体" panose="02010609030101010101" charset="-122"/>
                <a:cs typeface="新宋体" panose="02010609030101010101" charset="-122"/>
                <a:sym typeface="Tahoma" panose="020B0604030504040204" pitchFamily="34" charset="0"/>
              </a:rPr>
              <a:t>.</a:t>
            </a:r>
            <a:r>
              <a:rPr lang="zh-CN" altLang="en-US" sz="2800" b="1">
                <a:solidFill>
                  <a:srgbClr val="0000FF"/>
                </a:solidFill>
                <a:latin typeface="新宋体" panose="02010609030101010101" charset="-122"/>
                <a:ea typeface="新宋体" panose="02010609030101010101" charset="-122"/>
                <a:cs typeface="新宋体" panose="02010609030101010101" charset="-122"/>
                <a:sym typeface="Tahoma" panose="020B0604030504040204" pitchFamily="34" charset="0"/>
              </a:rPr>
              <a:t>物种加速灭绝因素</a:t>
            </a:r>
          </a:p>
          <a:p>
            <a:r>
              <a:rPr lang="zh-CN" altLang="en-US" sz="2800" b="1">
                <a:solidFill>
                  <a:srgbClr val="0000FF"/>
                </a:solidFill>
                <a:latin typeface="新宋体" panose="02010609030101010101" charset="-122"/>
                <a:ea typeface="新宋体" panose="02010609030101010101" charset="-122"/>
                <a:cs typeface="新宋体" panose="02010609030101010101" charset="-122"/>
                <a:sym typeface="Calibri"/>
              </a:rPr>
              <a:t>6</a:t>
            </a:r>
            <a:r>
              <a:rPr lang="en-US" altLang="zh-CN" sz="2800" b="1">
                <a:solidFill>
                  <a:srgbClr val="0000FF"/>
                </a:solidFill>
                <a:latin typeface="新宋体" panose="02010609030101010101" charset="-122"/>
                <a:ea typeface="新宋体" panose="02010609030101010101" charset="-122"/>
                <a:cs typeface="新宋体" panose="02010609030101010101" charset="-122"/>
                <a:sym typeface="Calibri"/>
              </a:rPr>
              <a:t>.</a:t>
            </a:r>
            <a:r>
              <a:rPr lang="zh-CN" altLang="en-US" sz="2800" b="1">
                <a:solidFill>
                  <a:srgbClr val="0000FF"/>
                </a:solidFill>
                <a:latin typeface="新宋体" panose="02010609030101010101" charset="-122"/>
                <a:ea typeface="新宋体" panose="02010609030101010101" charset="-122"/>
                <a:cs typeface="新宋体" panose="02010609030101010101" charset="-122"/>
                <a:sym typeface="宋体" panose="02010600030101010101" pitchFamily="2" charset="-122"/>
              </a:rPr>
              <a:t>酸雨危害因素</a:t>
            </a:r>
            <a:endParaRPr lang="zh-CN" altLang="en-US" sz="2400" b="1">
              <a:solidFill>
                <a:srgbClr val="0000FF"/>
              </a:solidFill>
              <a:latin typeface="Calibri"/>
              <a:ea typeface="宋体" pitchFamily="2" charset="-122"/>
              <a:sym typeface="宋体" pitchFamily="2" charset="-122"/>
            </a:endParaRPr>
          </a:p>
          <a:p>
            <a:endParaRPr lang="zh-CN" altLang="en-US">
              <a:solidFill>
                <a:srgbClr val="0000FF"/>
              </a:solidFill>
              <a:latin typeface="Calibri"/>
              <a:ea typeface="宋体" pitchFamily="2" charset="-122"/>
              <a:sym typeface="宋体" pitchFamily="2" charset="-122"/>
            </a:endParaRPr>
          </a:p>
        </p:txBody>
      </p:sp>
    </p:spTree>
    <p:extLst>
      <p:ext uri="{BB962C8B-B14F-4D97-AF65-F5344CB8AC3E}">
        <p14:creationId xmlns:p14="http://schemas.microsoft.com/office/powerpoint/2010/main" val="42362983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fade">
                                      <p:cBhvr>
                                        <p:cTn id="7" dur="2000"/>
                                        <p:tgtEl>
                                          <p:spTgt spid="6147"/>
                                        </p:tgtEl>
                                      </p:cBhvr>
                                    </p:animEffect>
                                  </p:childTnLst>
                                </p:cTn>
                              </p:par>
                            </p:childTnLst>
                          </p:cTn>
                        </p:par>
                      </p:childTnLst>
                    </p:cTn>
                  </p:par>
                  <p:par>
                    <p:cTn id="8" fill="hold" nodeType="clickPar">
                      <p:stCondLst>
                        <p:cond delay="indefinite"/>
                        <p:cond evt="onBegin" delay="0">
                          <p:tn val="7"/>
                        </p:cond>
                      </p:stCondLst>
                      <p:childTnLst>
                        <p:par>
                          <p:cTn id="9" fill="hold" nodeType="after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148"/>
                                        </p:tgtEl>
                                        <p:attrNameLst>
                                          <p:attrName>style.visibility</p:attrName>
                                        </p:attrNameLst>
                                      </p:cBhvr>
                                      <p:to>
                                        <p:strVal val="visible"/>
                                      </p:to>
                                    </p:set>
                                    <p:anim calcmode="lin" valueType="num">
                                      <p:cBhvr additive="base">
                                        <p:cTn id="12" dur="500" fill="hold"/>
                                        <p:tgtEl>
                                          <p:spTgt spid="6148"/>
                                        </p:tgtEl>
                                        <p:attrNameLst>
                                          <p:attrName>ppt_x</p:attrName>
                                        </p:attrNameLst>
                                      </p:cBhvr>
                                      <p:tavLst>
                                        <p:tav tm="0">
                                          <p:val>
                                            <p:strVal val="#ppt_x"/>
                                          </p:val>
                                        </p:tav>
                                        <p:tav tm="100000">
                                          <p:val>
                                            <p:strVal val="#ppt_x"/>
                                          </p:val>
                                        </p:tav>
                                      </p:tavLst>
                                    </p:anim>
                                    <p:anim calcmode="lin" valueType="num">
                                      <p:cBhvr additive="base">
                                        <p:cTn id="13" dur="500" fill="hold"/>
                                        <p:tgtEl>
                                          <p:spTgt spid="6148"/>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cond evt="onBegin" delay="0">
                          <p:tn val="13"/>
                        </p:cond>
                      </p:stCondLst>
                      <p:childTnLst>
                        <p:par>
                          <p:cTn id="15" fill="hold" nodeType="after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170"/>
                                        </p:tgtEl>
                                        <p:attrNameLst>
                                          <p:attrName>style.visibility</p:attrName>
                                        </p:attrNameLst>
                                      </p:cBhvr>
                                      <p:to>
                                        <p:strVal val="visible"/>
                                      </p:to>
                                    </p:set>
                                    <p:anim calcmode="lin" valueType="num">
                                      <p:cBhvr additive="base">
                                        <p:cTn id="18" dur="500" fill="hold"/>
                                        <p:tgtEl>
                                          <p:spTgt spid="7170"/>
                                        </p:tgtEl>
                                        <p:attrNameLst>
                                          <p:attrName>ppt_x</p:attrName>
                                        </p:attrNameLst>
                                      </p:cBhvr>
                                      <p:tavLst>
                                        <p:tav tm="0">
                                          <p:val>
                                            <p:strVal val="#ppt_x"/>
                                          </p:val>
                                        </p:tav>
                                        <p:tav tm="100000">
                                          <p:val>
                                            <p:strVal val="#ppt_x"/>
                                          </p:val>
                                        </p:tav>
                                      </p:tavLst>
                                    </p:anim>
                                    <p:anim calcmode="lin" valueType="num">
                                      <p:cBhvr additive="base">
                                        <p:cTn id="19"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cond evt="onBegin" delay="0">
                          <p:tn val="19"/>
                        </p:cond>
                      </p:stCondLst>
                      <p:childTnLst>
                        <p:par>
                          <p:cTn id="21" fill="hold" nodeType="after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194"/>
                                        </p:tgtEl>
                                        <p:attrNameLst>
                                          <p:attrName>style.visibility</p:attrName>
                                        </p:attrNameLst>
                                      </p:cBhvr>
                                      <p:to>
                                        <p:strVal val="visible"/>
                                      </p:to>
                                    </p:set>
                                    <p:anim calcmode="lin" valueType="num">
                                      <p:cBhvr additive="base">
                                        <p:cTn id="24" dur="500" fill="hold"/>
                                        <p:tgtEl>
                                          <p:spTgt spid="8194"/>
                                        </p:tgtEl>
                                        <p:attrNameLst>
                                          <p:attrName>ppt_x</p:attrName>
                                        </p:attrNameLst>
                                      </p:cBhvr>
                                      <p:tavLst>
                                        <p:tav tm="0">
                                          <p:val>
                                            <p:strVal val="#ppt_x"/>
                                          </p:val>
                                        </p:tav>
                                        <p:tav tm="100000">
                                          <p:val>
                                            <p:strVal val="#ppt_x"/>
                                          </p:val>
                                        </p:tav>
                                      </p:tavLst>
                                    </p:anim>
                                    <p:anim calcmode="lin" valueType="num">
                                      <p:cBhvr additive="base">
                                        <p:cTn id="25"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cond evt="onBegin" delay="0">
                          <p:tn val="25"/>
                        </p:cond>
                      </p:stCondLst>
                      <p:childTnLst>
                        <p:par>
                          <p:cTn id="27" fill="hold" nodeType="after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218"/>
                                        </p:tgtEl>
                                        <p:attrNameLst>
                                          <p:attrName>style.visibility</p:attrName>
                                        </p:attrNameLst>
                                      </p:cBhvr>
                                      <p:to>
                                        <p:strVal val="visible"/>
                                      </p:to>
                                    </p:set>
                                    <p:anim calcmode="lin" valueType="num">
                                      <p:cBhvr additive="base">
                                        <p:cTn id="30" dur="500" fill="hold"/>
                                        <p:tgtEl>
                                          <p:spTgt spid="9218"/>
                                        </p:tgtEl>
                                        <p:attrNameLst>
                                          <p:attrName>ppt_x</p:attrName>
                                        </p:attrNameLst>
                                      </p:cBhvr>
                                      <p:tavLst>
                                        <p:tav tm="0">
                                          <p:val>
                                            <p:strVal val="#ppt_x"/>
                                          </p:val>
                                        </p:tav>
                                        <p:tav tm="100000">
                                          <p:val>
                                            <p:strVal val="#ppt_x"/>
                                          </p:val>
                                        </p:tav>
                                      </p:tavLst>
                                    </p:anim>
                                    <p:anim calcmode="lin" valueType="num">
                                      <p:cBhvr additive="base">
                                        <p:cTn id="31"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P spid="6148" grpId="0"/>
      <p:bldP spid="7170" grpId="0"/>
      <p:bldP spid="8194" grpId="0"/>
      <p:bldP spid="92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矩形 1"/>
          <p:cNvSpPr/>
          <p:nvPr/>
        </p:nvSpPr>
        <p:spPr>
          <a:xfrm>
            <a:off x="1223964" y="44450"/>
            <a:ext cx="3996929" cy="1446550"/>
          </a:xfrm>
          <a:prstGeom prst="rect">
            <a:avLst/>
          </a:prstGeom>
          <a:noFill/>
          <a:ln w="9525">
            <a:noFill/>
          </a:ln>
        </p:spPr>
        <p:txBody>
          <a:bodyPr vert="horz" wrap="square" anchor="t">
            <a:spAutoFit/>
          </a:bodyPr>
          <a:lstStyle/>
          <a:p>
            <a:r>
              <a:rPr lang="zh-CN" altLang="en-US" sz="4400" b="1">
                <a:solidFill>
                  <a:schemeClr val="bg1"/>
                </a:solidFill>
                <a:latin typeface="Calibri"/>
                <a:ea typeface="宋体" panose="02010600030101010101" pitchFamily="2" charset="-122"/>
                <a:sym typeface="宋体" panose="02010600030101010101" pitchFamily="2" charset="-122"/>
              </a:rPr>
              <a:t>全球气候变暖的影响</a:t>
            </a:r>
          </a:p>
        </p:txBody>
      </p:sp>
      <p:sp>
        <p:nvSpPr>
          <p:cNvPr id="10243" name="矩形 13"/>
          <p:cNvSpPr/>
          <p:nvPr/>
        </p:nvSpPr>
        <p:spPr>
          <a:xfrm>
            <a:off x="755576" y="1988840"/>
            <a:ext cx="3492573" cy="3108543"/>
          </a:xfrm>
          <a:prstGeom prst="rect">
            <a:avLst/>
          </a:prstGeom>
          <a:noFill/>
          <a:ln w="9525">
            <a:noFill/>
          </a:ln>
        </p:spPr>
        <p:txBody>
          <a:bodyPr vert="horz" wrap="square" anchor="t">
            <a:spAutoFit/>
          </a:bodyPr>
          <a:lstStyle/>
          <a:p>
            <a:r>
              <a:rPr lang="zh-CN" altLang="en-US" sz="2800" b="1" dirty="0">
                <a:solidFill>
                  <a:srgbClr val="0000FF"/>
                </a:solidFill>
                <a:latin typeface="新宋体" panose="02010609030101010101" charset="-122"/>
                <a:ea typeface="新宋体" panose="02010609030101010101" charset="-122"/>
                <a:sym typeface="宋体" panose="02010600030101010101" pitchFamily="2" charset="-122"/>
              </a:rPr>
              <a:t>气候变得更暖和，冰川消融，海平面将升高，引起海岸滩涂湿地、红树林和珊瑚礁等生态群丧失，给海岸带生态环境带来了极大的灾难。</a:t>
            </a:r>
          </a:p>
        </p:txBody>
      </p:sp>
      <p:sp>
        <p:nvSpPr>
          <p:cNvPr id="10244" name="文本框 10243"/>
          <p:cNvSpPr txBox="1"/>
          <p:nvPr/>
        </p:nvSpPr>
        <p:spPr>
          <a:xfrm>
            <a:off x="755576" y="1052736"/>
            <a:ext cx="3835007" cy="523220"/>
          </a:xfrm>
          <a:prstGeom prst="rect">
            <a:avLst/>
          </a:prstGeom>
          <a:noFill/>
          <a:ln w="9525">
            <a:noFill/>
          </a:ln>
        </p:spPr>
        <p:txBody>
          <a:bodyPr wrap="square">
            <a:spAutoFit/>
          </a:bodyPr>
          <a:lstStyle/>
          <a:p>
            <a:r>
              <a:rPr lang="zh-CN" altLang="en-US" sz="2800" b="1" dirty="0">
                <a:solidFill>
                  <a:srgbClr val="0000FF"/>
                </a:solidFill>
                <a:latin typeface="新宋体" panose="02010609030101010101" charset="-122"/>
                <a:ea typeface="新宋体" panose="02010609030101010101" charset="-122"/>
                <a:cs typeface="新宋体" panose="02010609030101010101" charset="-122"/>
              </a:rPr>
              <a:t>1.海平面上升的影响</a:t>
            </a:r>
          </a:p>
        </p:txBody>
      </p:sp>
      <p:pic>
        <p:nvPicPr>
          <p:cNvPr id="10245" name="Picture 14" descr="http://www.lvzidan.org/wp-content/uploads/2011/01/771-300x300.jpg"/>
          <p:cNvPicPr>
            <a:picLocks noChangeAspect="1"/>
          </p:cNvPicPr>
          <p:nvPr/>
        </p:nvPicPr>
        <p:blipFill>
          <a:blip r:embed="rId2"/>
          <a:stretch>
            <a:fillRect/>
          </a:stretch>
        </p:blipFill>
        <p:spPr>
          <a:xfrm>
            <a:off x="4806394" y="911226"/>
            <a:ext cx="3654038" cy="3213100"/>
          </a:xfrm>
          <a:prstGeom prst="rect">
            <a:avLst/>
          </a:prstGeom>
          <a:noFill/>
          <a:ln w="9525">
            <a:noFill/>
          </a:ln>
        </p:spPr>
      </p:pic>
      <p:pic>
        <p:nvPicPr>
          <p:cNvPr id="10246" name="Picture 16" descr="http://www.cntnn.com/uploadfiles/2009-12-25/remote_20091225153127267366.jpg"/>
          <p:cNvPicPr>
            <a:picLocks noChangeAspect="1"/>
          </p:cNvPicPr>
          <p:nvPr/>
        </p:nvPicPr>
        <p:blipFill>
          <a:blip r:embed="rId3"/>
          <a:stretch>
            <a:fillRect/>
          </a:stretch>
        </p:blipFill>
        <p:spPr>
          <a:xfrm>
            <a:off x="4194575" y="3860801"/>
            <a:ext cx="4265857" cy="3181351"/>
          </a:xfrm>
          <a:prstGeom prst="rect">
            <a:avLst/>
          </a:prstGeom>
          <a:noFill/>
          <a:ln w="9525">
            <a:noFill/>
          </a:ln>
        </p:spPr>
      </p:pic>
      <p:sp>
        <p:nvSpPr>
          <p:cNvPr id="2" name="矩形 1"/>
          <p:cNvSpPr/>
          <p:nvPr/>
        </p:nvSpPr>
        <p:spPr>
          <a:xfrm>
            <a:off x="80964" y="44451"/>
            <a:ext cx="7515372" cy="646331"/>
          </a:xfrm>
          <a:prstGeom prst="rect">
            <a:avLst/>
          </a:prstGeom>
          <a:noFill/>
          <a:ln w="9525">
            <a:noFill/>
          </a:ln>
        </p:spPr>
        <p:txBody>
          <a:bodyPr vert="horz" wrap="square" anchor="t">
            <a:spAutoFit/>
          </a:bodyPr>
          <a:lstStyle/>
          <a:p>
            <a:r>
              <a:rPr lang="zh-CN" altLang="en-US" sz="3600" b="1" dirty="0">
                <a:solidFill>
                  <a:schemeClr val="tx1"/>
                </a:solidFill>
                <a:latin typeface="新宋体" panose="02010609030101010101" charset="-122"/>
                <a:ea typeface="新宋体" panose="02010609030101010101" charset="-122"/>
                <a:sym typeface="宋体" panose="02010600030101010101" pitchFamily="2" charset="-122"/>
              </a:rPr>
              <a:t>二：全球气候变暖的影响</a:t>
            </a:r>
          </a:p>
        </p:txBody>
      </p:sp>
    </p:spTree>
    <p:extLst>
      <p:ext uri="{BB962C8B-B14F-4D97-AF65-F5344CB8AC3E}">
        <p14:creationId xmlns:p14="http://schemas.microsoft.com/office/powerpoint/2010/main" val="8810700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dissolve">
                                      <p:cBhvr>
                                        <p:cTn id="7" dur="500"/>
                                        <p:tgtEl>
                                          <p:spTgt spid="1024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 presetClass="entr" presetSubtype="4" fill="hold" nodeType="clickEffect">
                                  <p:stCondLst>
                                    <p:cond delay="0"/>
                                  </p:stCondLst>
                                  <p:childTnLst>
                                    <p:set>
                                      <p:cBhvr>
                                        <p:cTn id="11" dur="1" fill="hold">
                                          <p:stCondLst>
                                            <p:cond delay="0"/>
                                          </p:stCondLst>
                                        </p:cTn>
                                        <p:tgtEl>
                                          <p:spTgt spid="10245"/>
                                        </p:tgtEl>
                                        <p:attrNameLst>
                                          <p:attrName>style.visibility</p:attrName>
                                        </p:attrNameLst>
                                      </p:cBhvr>
                                      <p:to>
                                        <p:strVal val="visible"/>
                                      </p:to>
                                    </p:set>
                                    <p:anim calcmode="lin" valueType="num">
                                      <p:cBhvr additive="base">
                                        <p:cTn id="12" dur="500" fill="hold"/>
                                        <p:tgtEl>
                                          <p:spTgt spid="10245"/>
                                        </p:tgtEl>
                                        <p:attrNameLst>
                                          <p:attrName>ppt_x</p:attrName>
                                        </p:attrNameLst>
                                      </p:cBhvr>
                                      <p:tavLst>
                                        <p:tav tm="0">
                                          <p:val>
                                            <p:strVal val="#ppt_x"/>
                                          </p:val>
                                        </p:tav>
                                        <p:tav tm="100000">
                                          <p:val>
                                            <p:strVal val="#ppt_x"/>
                                          </p:val>
                                        </p:tav>
                                      </p:tavLst>
                                    </p:anim>
                                    <p:anim calcmode="lin" valueType="num">
                                      <p:cBhvr additive="base">
                                        <p:cTn id="13" dur="500" fill="hold"/>
                                        <p:tgtEl>
                                          <p:spTgt spid="10245"/>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500"/>
                            </p:stCondLst>
                            <p:childTnLst>
                              <p:par>
                                <p:cTn id="15" presetID="2" presetClass="entr" presetSubtype="4" fill="hold" nodeType="afterEffect">
                                  <p:stCondLst>
                                    <p:cond delay="0"/>
                                  </p:stCondLst>
                                  <p:childTnLst>
                                    <p:set>
                                      <p:cBhvr>
                                        <p:cTn id="16" dur="1" fill="hold">
                                          <p:stCondLst>
                                            <p:cond delay="0"/>
                                          </p:stCondLst>
                                        </p:cTn>
                                        <p:tgtEl>
                                          <p:spTgt spid="10246"/>
                                        </p:tgtEl>
                                        <p:attrNameLst>
                                          <p:attrName>style.visibility</p:attrName>
                                        </p:attrNameLst>
                                      </p:cBhvr>
                                      <p:to>
                                        <p:strVal val="visible"/>
                                      </p:to>
                                    </p:set>
                                    <p:anim calcmode="lin" valueType="num">
                                      <p:cBhvr additive="base">
                                        <p:cTn id="17" dur="500" fill="hold"/>
                                        <p:tgtEl>
                                          <p:spTgt spid="10246"/>
                                        </p:tgtEl>
                                        <p:attrNameLst>
                                          <p:attrName>ppt_x</p:attrName>
                                        </p:attrNameLst>
                                      </p:cBhvr>
                                      <p:tavLst>
                                        <p:tav tm="0">
                                          <p:val>
                                            <p:strVal val="#ppt_x"/>
                                          </p:val>
                                        </p:tav>
                                        <p:tav tm="100000">
                                          <p:val>
                                            <p:strVal val="#ppt_x"/>
                                          </p:val>
                                        </p:tav>
                                      </p:tavLst>
                                    </p:anim>
                                    <p:anim calcmode="lin" valueType="num">
                                      <p:cBhvr additive="base">
                                        <p:cTn id="18" dur="500" fill="hold"/>
                                        <p:tgtEl>
                                          <p:spTgt spid="102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矩形 1"/>
          <p:cNvSpPr/>
          <p:nvPr/>
        </p:nvSpPr>
        <p:spPr>
          <a:xfrm>
            <a:off x="539552" y="476672"/>
            <a:ext cx="4320480" cy="4154984"/>
          </a:xfrm>
          <a:prstGeom prst="rect">
            <a:avLst/>
          </a:prstGeom>
          <a:noFill/>
          <a:ln w="9525">
            <a:noFill/>
          </a:ln>
        </p:spPr>
        <p:txBody>
          <a:bodyPr vert="horz" wrap="square" anchor="t">
            <a:spAutoFit/>
          </a:bodyPr>
          <a:lstStyle/>
          <a:p>
            <a:pPr>
              <a:lnSpc>
                <a:spcPct val="150000"/>
              </a:lnSpc>
            </a:pPr>
            <a:r>
              <a:rPr lang="en-US" altLang="zh-CN" sz="3200" b="1" dirty="0">
                <a:solidFill>
                  <a:srgbClr val="0000FF"/>
                </a:solidFill>
                <a:latin typeface="新宋体" panose="02010609030101010101" charset="-122"/>
                <a:ea typeface="新宋体" panose="02010609030101010101" charset="-122"/>
                <a:cs typeface="新宋体" panose="02010609030101010101" charset="-122"/>
              </a:rPr>
              <a:t>2</a:t>
            </a:r>
            <a:r>
              <a:rPr lang="zh-CN" altLang="en-US" sz="3200" b="1" dirty="0">
                <a:solidFill>
                  <a:srgbClr val="0000FF"/>
                </a:solidFill>
                <a:latin typeface="新宋体" panose="02010609030101010101" charset="-122"/>
                <a:ea typeface="新宋体" panose="02010609030101010101" charset="-122"/>
                <a:cs typeface="新宋体" panose="02010609030101010101" charset="-122"/>
              </a:rPr>
              <a:t>、对动、植物的影响</a:t>
            </a:r>
            <a:endParaRPr lang="zh-CN" altLang="en-US" sz="2800" b="1" dirty="0">
              <a:solidFill>
                <a:srgbClr val="0000FF"/>
              </a:solidFill>
              <a:latin typeface="Arial" pitchFamily="34" charset="0"/>
            </a:endParaRPr>
          </a:p>
          <a:p>
            <a:pPr>
              <a:lnSpc>
                <a:spcPct val="150000"/>
              </a:lnSpc>
            </a:pPr>
            <a:r>
              <a:rPr lang="zh-CN" altLang="en-US" sz="1600" dirty="0">
                <a:solidFill>
                  <a:srgbClr val="0000FF"/>
                </a:solidFill>
                <a:latin typeface="Arial" panose="020B0604020202020204" pitchFamily="34" charset="0"/>
              </a:rPr>
              <a:t>　</a:t>
            </a:r>
            <a:r>
              <a:rPr lang="zh-CN" altLang="en-US" sz="2400" b="1" dirty="0">
                <a:solidFill>
                  <a:srgbClr val="0000FF"/>
                </a:solidFill>
                <a:latin typeface="新宋体" panose="02010609030101010101" charset="-122"/>
                <a:ea typeface="新宋体" panose="02010609030101010101" charset="-122"/>
                <a:cs typeface="新宋体" panose="02010609030101010101" charset="-122"/>
              </a:rPr>
              <a:t>　首先，全球气候变暖导致海平面上升，降水重新分布，改变了当前的世界气候格局。 其次，全球气候变暖影响和破坏了生物链、食物链，带来更为严重的自然恶果。</a:t>
            </a:r>
          </a:p>
        </p:txBody>
      </p:sp>
      <p:sp>
        <p:nvSpPr>
          <p:cNvPr id="11267" name="矩形 2"/>
          <p:cNvSpPr/>
          <p:nvPr/>
        </p:nvSpPr>
        <p:spPr>
          <a:xfrm>
            <a:off x="5076056" y="548680"/>
            <a:ext cx="3875372" cy="5078313"/>
          </a:xfrm>
          <a:prstGeom prst="rect">
            <a:avLst/>
          </a:prstGeom>
          <a:noFill/>
          <a:ln w="9525">
            <a:noFill/>
          </a:ln>
        </p:spPr>
        <p:txBody>
          <a:bodyPr vert="horz" wrap="square" anchor="t">
            <a:spAutoFit/>
          </a:bodyPr>
          <a:lstStyle/>
          <a:p>
            <a:pPr>
              <a:lnSpc>
                <a:spcPct val="150000"/>
              </a:lnSpc>
            </a:pPr>
            <a:r>
              <a:rPr lang="zh-CN" altLang="en-US" sz="2400" b="1" dirty="0">
                <a:solidFill>
                  <a:srgbClr val="FF3300"/>
                </a:solidFill>
                <a:latin typeface="新宋体" panose="02010609030101010101" charset="-122"/>
                <a:ea typeface="新宋体" panose="02010609030101010101" charset="-122"/>
              </a:rPr>
              <a:t>例如，有一种候鸟，每年从澳大利亚飞到我国东北过夏天，但由于全球气候变暖使我国东北气温升高，夏天延长，这种鸟离开东北的时间相应变迟，再次回到东北的时间也相应延后。结果导致这种候鸟所吃的一种害虫泛滥成灾，毁坏了大片森林。</a:t>
            </a:r>
          </a:p>
        </p:txBody>
      </p:sp>
    </p:spTree>
    <p:extLst>
      <p:ext uri="{BB962C8B-B14F-4D97-AF65-F5344CB8AC3E}">
        <p14:creationId xmlns:p14="http://schemas.microsoft.com/office/powerpoint/2010/main" val="23376377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checkerboard(across)">
                                      <p:cBhvr>
                                        <p:cTn id="7" dur="500"/>
                                        <p:tgtEl>
                                          <p:spTgt spid="1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矩形 3"/>
          <p:cNvSpPr/>
          <p:nvPr/>
        </p:nvSpPr>
        <p:spPr>
          <a:xfrm>
            <a:off x="179512" y="13922"/>
            <a:ext cx="4985861" cy="4339650"/>
          </a:xfrm>
          <a:prstGeom prst="rect">
            <a:avLst/>
          </a:prstGeom>
          <a:noFill/>
          <a:ln w="9525">
            <a:noFill/>
          </a:ln>
        </p:spPr>
        <p:txBody>
          <a:bodyPr vert="horz" wrap="square" anchor="t">
            <a:spAutoFit/>
          </a:bodyPr>
          <a:lstStyle/>
          <a:p>
            <a:r>
              <a:rPr lang="en-US" altLang="zh-CN" sz="3600" b="1" dirty="0">
                <a:solidFill>
                  <a:srgbClr val="FF3300"/>
                </a:solidFill>
                <a:effectLst>
                  <a:outerShdw blurRad="38100" dist="38100" dir="2700000">
                    <a:srgbClr val="000000"/>
                  </a:outerShdw>
                </a:effectLst>
                <a:latin typeface="Arial" panose="020B0604020202020204" pitchFamily="34" charset="0"/>
              </a:rPr>
              <a:t>3</a:t>
            </a:r>
            <a:r>
              <a:rPr lang="zh-CN" altLang="en-US" sz="3600" b="1" dirty="0">
                <a:solidFill>
                  <a:srgbClr val="FF3300"/>
                </a:solidFill>
                <a:effectLst>
                  <a:outerShdw blurRad="38100" dist="38100" dir="2700000">
                    <a:srgbClr val="000000"/>
                  </a:outerShdw>
                </a:effectLst>
                <a:latin typeface="Arial" panose="020B0604020202020204" pitchFamily="34" charset="0"/>
              </a:rPr>
              <a:t>、对农业的影响</a:t>
            </a:r>
          </a:p>
          <a:p>
            <a:r>
              <a:rPr lang="zh-CN" altLang="en-US" dirty="0">
                <a:solidFill>
                  <a:srgbClr val="FF3300"/>
                </a:solidFill>
                <a:latin typeface="Arial" panose="020B0604020202020204" pitchFamily="34" charset="0"/>
              </a:rPr>
              <a:t>　　</a:t>
            </a:r>
            <a:r>
              <a:rPr lang="zh-CN" altLang="en-US" sz="2400" b="1" dirty="0">
                <a:solidFill>
                  <a:srgbClr val="0000FF"/>
                </a:solidFill>
                <a:latin typeface="新宋体" panose="02010609030101010101" charset="-122"/>
                <a:ea typeface="新宋体" panose="02010609030101010101" charset="-122"/>
              </a:rPr>
              <a:t>全球气候变暖对农作物生长的影响有利有弊。其一，全球气温变化直接影响全球的水循环，使某些地区出现旱灾或洪灾，导致农作物减产，且温度过高也不利于种子生长。其二，降水量增加尤其在干旱地区会积极促进农作物生长。全球气候变暖伴随的二氧化碳含量升高也会促进农作物的光合作用，从而提高产量。</a:t>
            </a:r>
          </a:p>
        </p:txBody>
      </p:sp>
      <p:pic>
        <p:nvPicPr>
          <p:cNvPr id="12291" name="Picture 4" descr="http://hiphotos.baidu.com/797hi/pic/item/896251d957a3ca0232fa1c5a.jpg"/>
          <p:cNvPicPr>
            <a:picLocks noChangeAspect="1"/>
          </p:cNvPicPr>
          <p:nvPr/>
        </p:nvPicPr>
        <p:blipFill>
          <a:blip r:embed="rId2"/>
          <a:stretch>
            <a:fillRect/>
          </a:stretch>
        </p:blipFill>
        <p:spPr>
          <a:xfrm>
            <a:off x="5835491" y="507368"/>
            <a:ext cx="2733199" cy="3217545"/>
          </a:xfrm>
          <a:prstGeom prst="rect">
            <a:avLst/>
          </a:prstGeom>
          <a:noFill/>
          <a:ln w="9525">
            <a:noFill/>
          </a:ln>
        </p:spPr>
      </p:pic>
      <p:sp>
        <p:nvSpPr>
          <p:cNvPr id="13314" name="矩形 1"/>
          <p:cNvSpPr/>
          <p:nvPr/>
        </p:nvSpPr>
        <p:spPr>
          <a:xfrm>
            <a:off x="658308" y="4005064"/>
            <a:ext cx="8027194" cy="2954655"/>
          </a:xfrm>
          <a:prstGeom prst="rect">
            <a:avLst/>
          </a:prstGeom>
          <a:noFill/>
          <a:ln w="9525">
            <a:noFill/>
          </a:ln>
        </p:spPr>
        <p:txBody>
          <a:bodyPr vert="horz" wrap="square" anchor="t">
            <a:spAutoFit/>
          </a:bodyPr>
          <a:lstStyle/>
          <a:p>
            <a:pPr>
              <a:lnSpc>
                <a:spcPct val="150000"/>
              </a:lnSpc>
            </a:pPr>
            <a:r>
              <a:rPr lang="en-US" altLang="zh-CN" sz="2800" b="1" dirty="0">
                <a:solidFill>
                  <a:srgbClr val="FF3300"/>
                </a:solidFill>
                <a:latin typeface="Arial" panose="020B0604020202020204" pitchFamily="34" charset="0"/>
              </a:rPr>
              <a:t>4</a:t>
            </a:r>
            <a:r>
              <a:rPr lang="zh-CN" altLang="en-US" sz="2800" b="1" dirty="0">
                <a:solidFill>
                  <a:srgbClr val="FF3300"/>
                </a:solidFill>
                <a:latin typeface="Arial" panose="020B0604020202020204" pitchFamily="34" charset="0"/>
              </a:rPr>
              <a:t>、对人体健康的影响</a:t>
            </a:r>
            <a:r>
              <a:rPr lang="zh-CN" altLang="en-US" sz="2800" dirty="0">
                <a:solidFill>
                  <a:srgbClr val="FF3300"/>
                </a:solidFill>
                <a:latin typeface="Arial" panose="020B0604020202020204" pitchFamily="34" charset="0"/>
              </a:rPr>
              <a:t>　　</a:t>
            </a:r>
            <a:endParaRPr lang="zh-CN" altLang="en-US" sz="2400" dirty="0">
              <a:solidFill>
                <a:srgbClr val="FF3300"/>
              </a:solidFill>
              <a:latin typeface="Arial" pitchFamily="34" charset="0"/>
            </a:endParaRPr>
          </a:p>
          <a:p>
            <a:pPr>
              <a:lnSpc>
                <a:spcPct val="150000"/>
              </a:lnSpc>
            </a:pPr>
            <a:r>
              <a:rPr lang="zh-CN" altLang="en-US" sz="2400" b="1" dirty="0">
                <a:solidFill>
                  <a:srgbClr val="FF3300"/>
                </a:solidFill>
                <a:latin typeface="新宋体" panose="02010609030101010101" charset="-122"/>
                <a:ea typeface="新宋体" panose="02010609030101010101" charset="-122"/>
                <a:cs typeface="新宋体" panose="02010609030101010101" charset="-122"/>
              </a:rPr>
              <a:t>（</a:t>
            </a:r>
            <a:r>
              <a:rPr lang="en-US" altLang="zh-CN" sz="2400" b="1" dirty="0">
                <a:solidFill>
                  <a:srgbClr val="0000FF"/>
                </a:solidFill>
                <a:latin typeface="新宋体" panose="02010609030101010101" charset="-122"/>
                <a:ea typeface="新宋体" panose="02010609030101010101" charset="-122"/>
                <a:cs typeface="新宋体" panose="02010609030101010101" charset="-122"/>
              </a:rPr>
              <a:t>1</a:t>
            </a:r>
            <a:r>
              <a:rPr lang="zh-CN" altLang="en-US" sz="2400" b="1" dirty="0">
                <a:solidFill>
                  <a:srgbClr val="0000FF"/>
                </a:solidFill>
                <a:latin typeface="新宋体" panose="02010609030101010101" charset="-122"/>
                <a:ea typeface="新宋体" panose="02010609030101010101" charset="-122"/>
                <a:cs typeface="新宋体" panose="02010609030101010101" charset="-122"/>
              </a:rPr>
              <a:t>）每年都会夺去很多人的生命，其中又以新生儿和老人的危险性最大。 </a:t>
            </a:r>
          </a:p>
          <a:p>
            <a:pPr>
              <a:lnSpc>
                <a:spcPct val="150000"/>
              </a:lnSpc>
            </a:pPr>
            <a:r>
              <a:rPr lang="zh-CN" altLang="en-US" sz="2400" b="1" dirty="0">
                <a:solidFill>
                  <a:srgbClr val="0000FF"/>
                </a:solidFill>
                <a:latin typeface="新宋体" panose="02010609030101010101" charset="-122"/>
                <a:ea typeface="新宋体" panose="02010609030101010101" charset="-122"/>
                <a:cs typeface="新宋体" panose="02010609030101010101" charset="-122"/>
              </a:rPr>
              <a:t>（</a:t>
            </a:r>
            <a:r>
              <a:rPr lang="en-US" altLang="zh-CN" sz="2400" b="1" dirty="0">
                <a:solidFill>
                  <a:srgbClr val="0000FF"/>
                </a:solidFill>
                <a:latin typeface="新宋体" panose="02010609030101010101" charset="-122"/>
                <a:ea typeface="新宋体" panose="02010609030101010101" charset="-122"/>
                <a:cs typeface="新宋体" panose="02010609030101010101" charset="-122"/>
              </a:rPr>
              <a:t>2</a:t>
            </a:r>
            <a:r>
              <a:rPr lang="zh-CN" altLang="en-US" sz="2400" b="1" dirty="0">
                <a:solidFill>
                  <a:srgbClr val="0000FF"/>
                </a:solidFill>
                <a:latin typeface="新宋体" panose="02010609030101010101" charset="-122"/>
                <a:ea typeface="新宋体" panose="02010609030101010101" charset="-122"/>
                <a:cs typeface="新宋体" panose="02010609030101010101" charset="-122"/>
              </a:rPr>
              <a:t>）全球气候变暖导致臭氧浓度增加。</a:t>
            </a:r>
          </a:p>
          <a:p>
            <a:pPr>
              <a:lnSpc>
                <a:spcPct val="150000"/>
              </a:lnSpc>
            </a:pPr>
            <a:r>
              <a:rPr lang="zh-CN" altLang="en-US" sz="2400" b="1" dirty="0">
                <a:solidFill>
                  <a:srgbClr val="0000FF"/>
                </a:solidFill>
                <a:latin typeface="新宋体" panose="02010609030101010101" charset="-122"/>
                <a:ea typeface="新宋体" panose="02010609030101010101" charset="-122"/>
                <a:cs typeface="新宋体" panose="02010609030101010101" charset="-122"/>
              </a:rPr>
              <a:t>（</a:t>
            </a:r>
            <a:r>
              <a:rPr lang="en-US" altLang="zh-CN" sz="2400" b="1" dirty="0">
                <a:solidFill>
                  <a:srgbClr val="0000FF"/>
                </a:solidFill>
                <a:latin typeface="新宋体" panose="02010609030101010101" charset="-122"/>
                <a:ea typeface="新宋体" panose="02010609030101010101" charset="-122"/>
                <a:cs typeface="新宋体" panose="02010609030101010101" charset="-122"/>
              </a:rPr>
              <a:t>3</a:t>
            </a:r>
            <a:r>
              <a:rPr lang="zh-CN" altLang="en-US" sz="2400" b="1" dirty="0">
                <a:solidFill>
                  <a:srgbClr val="0000FF"/>
                </a:solidFill>
                <a:latin typeface="新宋体" panose="02010609030101010101" charset="-122"/>
                <a:ea typeface="新宋体" panose="02010609030101010101" charset="-122"/>
                <a:cs typeface="新宋体" panose="02010609030101010101" charset="-122"/>
              </a:rPr>
              <a:t>）全球气候变暖还会造成某些传染性疾病传播。</a:t>
            </a:r>
          </a:p>
        </p:txBody>
      </p:sp>
    </p:spTree>
    <p:extLst>
      <p:ext uri="{BB962C8B-B14F-4D97-AF65-F5344CB8AC3E}">
        <p14:creationId xmlns:p14="http://schemas.microsoft.com/office/powerpoint/2010/main" val="27082485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标题 55297"/>
          <p:cNvSpPr>
            <a:spLocks noGrp="1" noRot="1"/>
          </p:cNvSpPr>
          <p:nvPr>
            <p:ph type="title"/>
          </p:nvPr>
        </p:nvSpPr>
        <p:spPr>
          <a:xfrm>
            <a:off x="289086" y="2"/>
            <a:ext cx="6060281" cy="1012825"/>
          </a:xfrm>
        </p:spPr>
        <p:txBody>
          <a:bodyPr lIns="90000" tIns="46800" rIns="90000" bIns="46800" anchor="ctr"/>
          <a:lstStyle/>
          <a:p>
            <a:r>
              <a:rPr lang="zh-CN" altLang="en-US" sz="3600" b="1">
                <a:latin typeface="新宋体" panose="02010609030101010101" charset="-122"/>
                <a:ea typeface="新宋体" panose="02010609030101010101" charset="-122"/>
              </a:rPr>
              <a:t>三：水资源危机</a:t>
            </a:r>
          </a:p>
        </p:txBody>
      </p:sp>
      <p:pic>
        <p:nvPicPr>
          <p:cNvPr id="55299" name="图片 55298" descr="赤潮2"/>
          <p:cNvPicPr>
            <a:picLocks noChangeAspect="1"/>
          </p:cNvPicPr>
          <p:nvPr/>
        </p:nvPicPr>
        <p:blipFill>
          <a:blip r:embed="rId2"/>
          <a:stretch>
            <a:fillRect/>
          </a:stretch>
        </p:blipFill>
        <p:spPr>
          <a:xfrm>
            <a:off x="41910" y="1012825"/>
            <a:ext cx="3672840" cy="3642360"/>
          </a:xfrm>
          <a:prstGeom prst="rect">
            <a:avLst/>
          </a:prstGeom>
          <a:noFill/>
          <a:ln w="9525">
            <a:noFill/>
          </a:ln>
        </p:spPr>
      </p:pic>
      <p:sp>
        <p:nvSpPr>
          <p:cNvPr id="55300" name="文本框 55299"/>
          <p:cNvSpPr txBox="1"/>
          <p:nvPr/>
        </p:nvSpPr>
        <p:spPr>
          <a:xfrm>
            <a:off x="534829" y="5044761"/>
            <a:ext cx="1587104" cy="586957"/>
          </a:xfrm>
          <a:prstGeom prst="rect">
            <a:avLst/>
          </a:prstGeom>
          <a:noFill/>
          <a:ln w="9525">
            <a:noFill/>
          </a:ln>
        </p:spPr>
        <p:txBody>
          <a:bodyPr lIns="90000" tIns="46800" rIns="90000" bIns="46800">
            <a:spAutoFit/>
          </a:bodyPr>
          <a:lstStyle/>
          <a:p>
            <a:pPr>
              <a:buSzTx/>
            </a:pPr>
            <a:r>
              <a:rPr lang="zh-CN" altLang="en-US" sz="3200" b="1">
                <a:latin typeface="Arial" panose="020B0604020202020204" pitchFamily="34" charset="0"/>
              </a:rPr>
              <a:t>赤潮</a:t>
            </a:r>
          </a:p>
        </p:txBody>
      </p:sp>
      <p:sp>
        <p:nvSpPr>
          <p:cNvPr id="56322" name="文本占位符 56321"/>
          <p:cNvSpPr>
            <a:spLocks noGrp="1" noRot="1"/>
          </p:cNvSpPr>
          <p:nvPr>
            <p:ph type="body" idx="1"/>
          </p:nvPr>
        </p:nvSpPr>
        <p:spPr>
          <a:xfrm>
            <a:off x="3607117" y="1012825"/>
            <a:ext cx="5169218" cy="4032251"/>
          </a:xfrm>
        </p:spPr>
        <p:txBody>
          <a:bodyPr lIns="90000" tIns="46800" rIns="90000" bIns="46800">
            <a:normAutofit fontScale="85000" lnSpcReduction="10000"/>
          </a:bodyPr>
          <a:lstStyle/>
          <a:p>
            <a:r>
              <a:rPr lang="zh-CN" altLang="en-US" sz="4000" b="1">
                <a:solidFill>
                  <a:srgbClr val="000000"/>
                </a:solidFill>
                <a:latin typeface="新宋体" panose="02010609030101010101" charset="-122"/>
                <a:ea typeface="新宋体" panose="02010609030101010101" charset="-122"/>
              </a:rPr>
              <a:t>危害</a:t>
            </a:r>
            <a:r>
              <a:rPr lang="zh-CN" altLang="en-US" sz="2400" b="1">
                <a:solidFill>
                  <a:srgbClr val="000000"/>
                </a:solidFill>
                <a:latin typeface="新宋体" panose="02010609030101010101" charset="-122"/>
                <a:ea typeface="新宋体" panose="02010609030101010101" charset="-122"/>
              </a:rPr>
              <a:t>　发生赤潮的海区的生态系统由于赤潮而遭到破坏。其危害主要有：①赤潮生物大量繁殖，覆盖海面，或附着在鱼类的鳃上，它们呼吸困难。②赤潮生物在生长繁殖的代谢过程和死亡的赤潮生物被微生物分解等过程中，消耗了海水中的溶解氧，使海水严重缺氧，鱼、贝窒息而死；赤潮生物的死亡，促使细菌大量繁殖，有些细菌能产生有毒物质。③有些赤潮生物体内及其代谢产物含有生物毒素，引起鱼、贝中毒病变或死亡。如链状膝沟藻生的石房蛤毒素是一种剧烈的神经毒素。</a:t>
            </a:r>
            <a:r>
              <a:rPr lang="zh-CN" altLang="en-US" b="1"/>
              <a:t>　</a:t>
            </a:r>
          </a:p>
        </p:txBody>
      </p:sp>
    </p:spTree>
    <p:extLst>
      <p:ext uri="{BB962C8B-B14F-4D97-AF65-F5344CB8AC3E}">
        <p14:creationId xmlns:p14="http://schemas.microsoft.com/office/powerpoint/2010/main" val="9850808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1040</Words>
  <Application>Microsoft Office PowerPoint</Application>
  <PresentationFormat>全屏显示(4:3)</PresentationFormat>
  <Paragraphs>60</Paragraphs>
  <Slides>11</Slides>
  <Notes>0</Notes>
  <HiddenSlides>0</HiddenSlides>
  <MMClips>0</MMClips>
  <ScaleCrop>false</ScaleCrop>
  <HeadingPairs>
    <vt:vector size="4" baseType="variant">
      <vt:variant>
        <vt:lpstr>主题</vt:lpstr>
      </vt:variant>
      <vt:variant>
        <vt:i4>1</vt:i4>
      </vt:variant>
      <vt:variant>
        <vt:lpstr>幻灯片标题</vt:lpstr>
      </vt:variant>
      <vt:variant>
        <vt:i4>11</vt:i4>
      </vt:variant>
    </vt:vector>
  </HeadingPairs>
  <TitlesOfParts>
    <vt:vector size="12" baseType="lpstr">
      <vt:lpstr>Office 主题</vt:lpstr>
      <vt:lpstr>12.5全球变暖 与水资源危机</vt:lpstr>
      <vt:lpstr>PowerPoint 演示文稿</vt:lpstr>
      <vt:lpstr>自主学习</vt:lpstr>
      <vt:lpstr>PowerPoint 演示文稿</vt:lpstr>
      <vt:lpstr>PowerPoint 演示文稿</vt:lpstr>
      <vt:lpstr>PowerPoint 演示文稿</vt:lpstr>
      <vt:lpstr>PowerPoint 演示文稿</vt:lpstr>
      <vt:lpstr>PowerPoint 演示文稿</vt:lpstr>
      <vt:lpstr>三：水资源危机</vt:lpstr>
      <vt:lpstr>节约用水的措施</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12.5全球变暖 与水资源危机</dc:title>
  <dc:creator>Administrator</dc:creator>
  <cp:lastModifiedBy>User</cp:lastModifiedBy>
  <cp:revision>1</cp:revision>
  <dcterms:created xsi:type="dcterms:W3CDTF">2020-11-15T01:31:48Z</dcterms:created>
  <dcterms:modified xsi:type="dcterms:W3CDTF">2020-11-15T01:34:13Z</dcterms:modified>
</cp:coreProperties>
</file>