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8" r:id="rId3"/>
    <p:sldId id="259" r:id="rId4"/>
    <p:sldId id="260" r:id="rId5"/>
    <p:sldId id="261" r:id="rId6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3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9289;&#29702;&#65288;&#23665;&#35199;&#65289;\&#23665;&#35199;&#29289;&#29702;\X202.TIF" TargetMode="Externa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6.xml"/><Relationship Id="rId3" Type="http://schemas.openxmlformats.org/officeDocument/2006/relationships/slide" Target="slide3.xml"/><Relationship Id="rId2" Type="http://schemas.openxmlformats.org/officeDocument/2006/relationships/image" Target="file:///C:\Documents and Settings\Administrator\&#26700;&#38754;\&#29289;&#29702;&#65288;&#23665;&#35199;&#65289;\&#23665;&#35199;&#29289;&#29702;\x203.TIF" TargetMode="Externa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8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19.xml"/><Relationship Id="rId1" Type="http://schemas.openxmlformats.org/officeDocument/2006/relationships/image" Target="../media/image4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1.xml"/><Relationship Id="rId3" Type="http://schemas.openxmlformats.org/officeDocument/2006/relationships/image" Target="file:///C:\Documents and Settings\Administrator\&#26700;&#38754;\&#29289;&#29702;&#65288;&#23665;&#35199;&#65289;\&#23665;&#35199;&#29289;&#29702;\X208.TIF" TargetMode="External"/><Relationship Id="rId2" Type="http://schemas.openxmlformats.org/officeDocument/2006/relationships/image" Target="../media/image10.png"/><Relationship Id="rId1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2" Type="http://schemas.openxmlformats.org/officeDocument/2006/relationships/image" Target="file:///C:\Documents and Settings\Administrator\&#26700;&#38754;\&#29289;&#29702;&#65288;&#23665;&#35199;&#65289;\&#23665;&#35199;&#29289;&#29702;\X209.TIF" TargetMode="Externa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54.xml"/><Relationship Id="rId7" Type="http://schemas.openxmlformats.org/officeDocument/2006/relationships/tags" Target="../tags/tag4.xml"/><Relationship Id="rId6" Type="http://schemas.openxmlformats.org/officeDocument/2006/relationships/slide" Target="slide43.xml"/><Relationship Id="rId5" Type="http://schemas.openxmlformats.org/officeDocument/2006/relationships/tags" Target="../tags/tag3.xml"/><Relationship Id="rId4" Type="http://schemas.openxmlformats.org/officeDocument/2006/relationships/slide" Target="slide24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6.xml"/><Relationship Id="rId11" Type="http://schemas.openxmlformats.org/officeDocument/2006/relationships/slide" Target="slide49.xml"/><Relationship Id="rId10" Type="http://schemas.openxmlformats.org/officeDocument/2006/relationships/slide" Target="slide18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3.xml"/><Relationship Id="rId2" Type="http://schemas.openxmlformats.org/officeDocument/2006/relationships/image" Target="file:///C:\Documents and Settings\Administrator\&#26700;&#38754;\&#29289;&#29702;&#65288;&#23665;&#35199;&#65289;\&#23665;&#35199;&#29289;&#29702;\X211.TIF" TargetMode="External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4.xml"/><Relationship Id="rId2" Type="http://schemas.openxmlformats.org/officeDocument/2006/relationships/image" Target="file:///C:\Documents and Settings\Administrator\&#26700;&#38754;\&#29289;&#29702;&#65288;&#23665;&#35199;&#65289;\&#23665;&#35199;&#29289;&#29702;\X212.TIF" TargetMode="External"/><Relationship Id="rId1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5.xml"/><Relationship Id="rId2" Type="http://schemas.openxmlformats.org/officeDocument/2006/relationships/image" Target="file:///C:\Documents and Settings\Administrator\&#26700;&#38754;\&#29289;&#29702;&#65288;&#23665;&#35199;&#65289;\&#23665;&#35199;&#29289;&#29702;\X213.TIF" TargetMode="External"/><Relationship Id="rId1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2" Type="http://schemas.openxmlformats.org/officeDocument/2006/relationships/image" Target="file:///C:\Documents and Settings\Administrator\&#26700;&#38754;\&#29289;&#29702;&#65288;&#23665;&#35199;&#65289;\&#23665;&#35199;&#29289;&#29702;\X214.TIF" TargetMode="External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7.xml"/><Relationship Id="rId4" Type="http://schemas.openxmlformats.org/officeDocument/2006/relationships/image" Target="file:///C:\Documents and Settings\Administrator\&#26700;&#38754;\&#29289;&#29702;&#65288;&#23665;&#35199;&#65289;\&#23665;&#35199;&#29289;&#29702;\X215.TIF" TargetMode="External"/><Relationship Id="rId3" Type="http://schemas.openxmlformats.org/officeDocument/2006/relationships/image" Target="../media/image16.png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8.xml"/><Relationship Id="rId3" Type="http://schemas.openxmlformats.org/officeDocument/2006/relationships/image" Target="file:///C:\Documents and Settings\Administrator\&#26700;&#38754;\&#29289;&#29702;&#65288;&#23665;&#35199;&#65289;\&#23665;&#35199;&#29289;&#29702;\X216.TIF" TargetMode="External"/><Relationship Id="rId2" Type="http://schemas.openxmlformats.org/officeDocument/2006/relationships/image" Target="../media/image17.png"/><Relationship Id="rId1" Type="http://schemas.openxmlformats.org/officeDocument/2006/relationships/image" Target="../media/image5.tif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9.xml"/><Relationship Id="rId2" Type="http://schemas.openxmlformats.org/officeDocument/2006/relationships/image" Target="file:///C:\Documents and Settings\Administrator\&#26700;&#38754;\&#29289;&#29702;&#65288;&#23665;&#35199;&#65289;\&#23665;&#35199;&#29289;&#29702;\X217.TIF" TargetMode="External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0.xml"/><Relationship Id="rId3" Type="http://schemas.openxmlformats.org/officeDocument/2006/relationships/image" Target="file:///C:\Documents and Settings\Administrator\&#26700;&#38754;\&#29289;&#29702;&#65288;&#23665;&#35199;&#65289;\&#23665;&#35199;&#29289;&#29702;\X218.TIF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6.tiff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.xml"/><Relationship Id="rId3" Type="http://schemas.openxmlformats.org/officeDocument/2006/relationships/image" Target="file:///C:\Documents and Settings\Administrator\&#26700;&#38754;\&#29289;&#29702;&#65288;&#23665;&#35199;&#65289;\&#23665;&#35199;&#29289;&#29702;\x219.TIF" TargetMode="External"/><Relationship Id="rId2" Type="http://schemas.openxmlformats.org/officeDocument/2006/relationships/image" Target="../media/image20.png"/><Relationship Id="rId1" Type="http://schemas.openxmlformats.org/officeDocument/2006/relationships/image" Target="../media/image5.tiff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2" Type="http://schemas.openxmlformats.org/officeDocument/2006/relationships/image" Target="file:///C:\Documents and Settings\Administrator\&#26700;&#38754;\&#29289;&#29702;&#65288;&#23665;&#35199;&#65289;\&#23665;&#35199;&#29289;&#29702;\x220.TIF" TargetMode="External"/><Relationship Id="rId1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4.xml"/><Relationship Id="rId3" Type="http://schemas.openxmlformats.org/officeDocument/2006/relationships/slide" Target="slide5.xml"/><Relationship Id="rId2" Type="http://schemas.openxmlformats.org/officeDocument/2006/relationships/slide" Target="slide15.xml"/><Relationship Id="rId1" Type="http://schemas.openxmlformats.org/officeDocument/2006/relationships/slide" Target="slide1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4.xml"/><Relationship Id="rId2" Type="http://schemas.openxmlformats.org/officeDocument/2006/relationships/image" Target="../media/image23.emf"/><Relationship Id="rId1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5.xml"/><Relationship Id="rId2" Type="http://schemas.openxmlformats.org/officeDocument/2006/relationships/image" Target="file:///C:\Documents and Settings\Administrator\&#26700;&#38754;\&#29289;&#29702;&#65288;&#23665;&#35199;&#65289;\&#23665;&#35199;&#29289;&#29702;\X223.TIF" TargetMode="External"/><Relationship Id="rId1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image" Target="../media/image5.tiff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image" Target="file:///C:\Documents and Settings\Administrator\&#26700;&#38754;\&#29289;&#29702;&#65288;&#23665;&#35199;&#65289;\&#23665;&#35199;&#29289;&#29702;\X224.TIF" TargetMode="External"/><Relationship Id="rId1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8.xml"/><Relationship Id="rId2" Type="http://schemas.openxmlformats.org/officeDocument/2006/relationships/image" Target="file:///C:\Documents and Settings\Administrator\&#26700;&#38754;\&#29289;&#29702;&#65288;&#23665;&#35199;&#65289;\&#23665;&#35199;&#29289;&#29702;\X225.TIF" TargetMode="External"/><Relationship Id="rId1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9.xml"/><Relationship Id="rId3" Type="http://schemas.openxmlformats.org/officeDocument/2006/relationships/image" Target="file:///C:\Documents and Settings\Administrator\&#26700;&#38754;\&#29289;&#29702;&#65288;&#23665;&#35199;&#65289;\&#23665;&#35199;&#29289;&#29702;\X226.TIF" TargetMode="External"/><Relationship Id="rId2" Type="http://schemas.openxmlformats.org/officeDocument/2006/relationships/image" Target="../media/image27.png"/><Relationship Id="rId1" Type="http://schemas.openxmlformats.org/officeDocument/2006/relationships/image" Target="../media/image6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9289;&#29702;&#65288;&#23665;&#35199;&#65289;\&#23665;&#35199;&#29289;&#29702;\X227.TIF" TargetMode="External"/><Relationship Id="rId1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0.xml"/><Relationship Id="rId4" Type="http://schemas.openxmlformats.org/officeDocument/2006/relationships/image" Target="file:///C:\Documents and Settings\Administrator\&#26700;&#38754;\&#29289;&#29702;&#65288;&#23665;&#35199;&#65289;\&#23665;&#35199;&#29289;&#29702;\X228.TIF" TargetMode="External"/><Relationship Id="rId3" Type="http://schemas.openxmlformats.org/officeDocument/2006/relationships/image" Target="../media/image29.png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1.xml"/><Relationship Id="rId2" Type="http://schemas.openxmlformats.org/officeDocument/2006/relationships/image" Target="file:///C:\Documents and Settings\Administrator\&#26700;&#38754;\&#29289;&#29702;&#65288;&#23665;&#35199;&#65289;\&#23665;&#35199;&#29289;&#29702;\X229.TIF" TargetMode="External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.xml"/><Relationship Id="rId4" Type="http://schemas.openxmlformats.org/officeDocument/2006/relationships/slide" Target="slide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image" Target="file:///C:\Documents and Settings\Administrator\&#26700;&#38754;\&#29289;&#29702;&#65288;&#23665;&#35199;&#65289;\&#23665;&#35199;&#29289;&#29702;\X230.TIF" TargetMode="Externa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3.xml"/><Relationship Id="rId4" Type="http://schemas.openxmlformats.org/officeDocument/2006/relationships/image" Target="../media/image7.tiff"/><Relationship Id="rId3" Type="http://schemas.openxmlformats.org/officeDocument/2006/relationships/image" Target="file:///C:\Documents and Settings\Administrator\&#26700;&#38754;\&#29289;&#29702;&#65288;&#23665;&#35199;&#65289;\&#23665;&#35199;&#29289;&#29702;\X231.TIF" TargetMode="External"/><Relationship Id="rId2" Type="http://schemas.openxmlformats.org/officeDocument/2006/relationships/image" Target="../media/image32.png"/><Relationship Id="rId1" Type="http://schemas.openxmlformats.org/officeDocument/2006/relationships/image" Target="../media/image5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image" Target="../media/image1.tiff"/><Relationship Id="rId1" Type="http://schemas.openxmlformats.org/officeDocument/2006/relationships/image" Target="../media/image2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7.xml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8.xml"/><Relationship Id="rId3" Type="http://schemas.openxmlformats.org/officeDocument/2006/relationships/image" Target="file:///C:\Documents and Settings\Administrator\&#26700;&#38754;\&#29289;&#29702;&#65288;&#23665;&#35199;&#65289;\&#23665;&#35199;&#29289;&#29702;\X232.TIF" TargetMode="Externa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9.xml"/><Relationship Id="rId2" Type="http://schemas.openxmlformats.org/officeDocument/2006/relationships/image" Target="file:///C:\Documents and Settings\Administrator\&#26700;&#38754;\&#29289;&#29702;&#65288;&#23665;&#35199;&#65289;\&#23665;&#35199;&#29289;&#29702;\X233.TIF" TargetMode="External"/><Relationship Id="rId1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0.xml"/><Relationship Id="rId1" Type="http://schemas.openxmlformats.org/officeDocument/2006/relationships/image" Target="../media/image6.tiff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1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3.xml"/><Relationship Id="rId3" Type="http://schemas.openxmlformats.org/officeDocument/2006/relationships/image" Target="file:///C:\Documents and Settings\Administrator\&#26700;&#38754;\&#29289;&#29702;&#65288;&#23665;&#35199;&#65289;\&#23665;&#35199;&#29289;&#29702;\X234.TIF" TargetMode="External"/><Relationship Id="rId2" Type="http://schemas.openxmlformats.org/officeDocument/2006/relationships/image" Target="../media/image36.png"/><Relationship Id="rId1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4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55.xml"/><Relationship Id="rId1" Type="http://schemas.openxmlformats.org/officeDocument/2006/relationships/image" Target="../media/image6.tiff"/></Relationships>
</file>

<file path=ppt/slides/_rels/slide5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6.xml"/><Relationship Id="rId2" Type="http://schemas.openxmlformats.org/officeDocument/2006/relationships/image" Target="../media/image8.tiff"/><Relationship Id="rId1" Type="http://schemas.openxmlformats.org/officeDocument/2006/relationships/image" Target="../media/image2.tiff"/></Relationships>
</file>

<file path=ppt/slides/_rels/slide5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7.xml"/><Relationship Id="rId3" Type="http://schemas.openxmlformats.org/officeDocument/2006/relationships/image" Target="file:///C:\Documents and Settings\Administrator\&#26700;&#38754;\&#29289;&#29702;&#65288;&#23665;&#35199;&#65289;\&#23665;&#35199;&#29289;&#29702;\X235.TIF" TargetMode="External"/><Relationship Id="rId2" Type="http://schemas.openxmlformats.org/officeDocument/2006/relationships/image" Target="../media/image37.png"/><Relationship Id="rId1" Type="http://schemas.openxmlformats.org/officeDocument/2006/relationships/image" Target="../media/image8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9.xml"/><Relationship Id="rId5" Type="http://schemas.openxmlformats.org/officeDocument/2006/relationships/slide" Target="slide3.xml"/><Relationship Id="rId4" Type="http://schemas.openxmlformats.org/officeDocument/2006/relationships/image" Target="file:///C:\Documents and Settings\Administrator\&#26700;&#38754;\&#29289;&#29702;&#65288;&#23665;&#35199;&#65289;\&#23665;&#35199;&#29289;&#29702;\X200A.TIF" TargetMode="External"/><Relationship Id="rId3" Type="http://schemas.openxmlformats.org/officeDocument/2006/relationships/image" Target="../media/image3.png"/><Relationship Id="rId2" Type="http://schemas.openxmlformats.org/officeDocument/2006/relationships/image" Target="file:///C:\Documents and Settings\Administrator\&#26700;&#38754;\&#29289;&#29702;&#65288;&#23665;&#35199;&#65289;\&#23665;&#35199;&#29289;&#29702;\X200.TIF" TargetMode="Externa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3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3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687955" y="2805430"/>
            <a:ext cx="718820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第十七章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电与磁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7080" y="1193165"/>
            <a:ext cx="106584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通电螺线管的磁场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通电螺线管外部的磁场与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的磁场一样，它的两端相当于该磁体的两个磁极．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影响极性的因素：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通电螺线管两端的极性与通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电螺线管中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的方向有关．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安培定则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6年2考)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如图所示，________握住螺线管，让四指环绕的方向与________方向一致，那么，大拇指所指的方向就是螺线管的______．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248" descr="C:\Documents and Settings\Administrator\桌面\物理（山西）\山西物理\X20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57845" y="2588260"/>
            <a:ext cx="2075815" cy="1466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812030" y="1872615"/>
            <a:ext cx="1438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条形磁体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33980" y="3522345"/>
            <a:ext cx="981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33980" y="4590415"/>
            <a:ext cx="88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右手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277225" y="4590415"/>
            <a:ext cx="941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37555" y="5122545"/>
            <a:ext cx="912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极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218295" y="5415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44270" y="1461770"/>
            <a:ext cx="5369560" cy="521970"/>
            <a:chOff x="894" y="3246"/>
            <a:chExt cx="8456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45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电磁铁　电磁继电器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1072515" y="1962150"/>
            <a:ext cx="107905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电磁铁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构成：</a:t>
            </a:r>
            <a:r>
              <a:rPr lang="zh-CN" sz="2400">
                <a:ea typeface="宋体" panose="02010600030101010101" pitchFamily="2" charset="-122"/>
              </a:rPr>
              <a:t>在螺线管内插入铁芯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电磁铁中铁芯的作用是为了增强磁性．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原理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影响电磁铁磁性强弱的因素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电流：线圈匝数和铁芯一定时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电流越大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磁性越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线圈匝数：电流和铁芯一定时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线圈匝数越多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磁性越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sz="2400">
                <a:ea typeface="宋体" panose="02010600030101010101" pitchFamily="2" charset="-122"/>
              </a:rPr>
              <a:t>有无铁芯：电流和线圈匝数一定时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有铁芯的磁性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77770" y="3192145"/>
            <a:ext cx="2096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电流的磁效应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20125" y="4241165"/>
            <a:ext cx="683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231630" y="4773295"/>
            <a:ext cx="6870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675370" y="5353050"/>
            <a:ext cx="1058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895715" y="15062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4205" y="1588135"/>
            <a:ext cx="1113409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控制电磁铁磁性的方法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磁性的有无可以通过通断电来控制；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磁性的强弱可以通过改变电流大小来控制；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磁极的方向可以通过改变电流方向控制．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(5)</a:t>
            </a:r>
            <a:r>
              <a:rPr lang="zh-CN" sz="2400">
                <a:ea typeface="黑体" panose="02010609060101010101" pitchFamily="49" charset="-122"/>
              </a:rPr>
              <a:t>应用：</a:t>
            </a:r>
            <a:r>
              <a:rPr lang="zh-CN" sz="2400">
                <a:ea typeface="宋体" panose="02010600030101010101" pitchFamily="2" charset="-122"/>
              </a:rPr>
              <a:t>电磁起重机、电铃、电磁继电器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全自动洗衣机的进水、排水阀门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卫生间里感应式冲水器的阀门以及高速磁悬浮列车都用到电磁铁．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21165" y="51765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4710" y="1136015"/>
            <a:ext cx="104590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2.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电磁继电器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实质：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利用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来控制工作电路的一种开关．</a:t>
            </a:r>
            <a:endParaRPr lang="zh-CN" altLang="en-US" sz="2400"/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工作原理：</a:t>
            </a:r>
            <a:r>
              <a:rPr lang="zh-CN" sz="2400">
                <a:ea typeface="宋体" panose="02010600030101010101" pitchFamily="2" charset="-122"/>
              </a:rPr>
              <a:t>电磁继电器是利用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电流的通断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来间接地控制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电压、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电流电路通断的装置．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构成：</a:t>
            </a:r>
            <a:r>
              <a:rPr lang="zh-CN" sz="2400">
                <a:ea typeface="宋体" panose="02010600030101010101" pitchFamily="2" charset="-122"/>
              </a:rPr>
              <a:t>由电磁铁、衔铁、弹簧、触点组成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其工作电路由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路和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电路两部分构成．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(4)</a:t>
            </a:r>
            <a:r>
              <a:rPr lang="zh-CN" sz="2400">
                <a:ea typeface="黑体" panose="02010609060101010101" pitchFamily="49" charset="-122"/>
              </a:rPr>
              <a:t>优点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</a:t>
            </a:r>
            <a:r>
              <a:rPr lang="zh-CN" sz="2400">
                <a:ea typeface="宋体" panose="02010600030101010101" pitchFamily="2" charset="-122"/>
              </a:rPr>
              <a:t>用低电压、弱电流来控制高电压、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强电流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保证操作人员安全；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</a:t>
            </a:r>
            <a:r>
              <a:rPr lang="zh-CN" sz="2400">
                <a:ea typeface="宋体" panose="02010600030101010101" pitchFamily="2" charset="-122"/>
              </a:rPr>
              <a:t>实现遥控和自动控制．</a:t>
            </a:r>
            <a:endParaRPr lang="zh-CN" altLang="en-US"/>
          </a:p>
        </p:txBody>
      </p:sp>
      <p:pic>
        <p:nvPicPr>
          <p:cNvPr id="2" name="图片 -2147482246" descr="C:\Documents and Settings\Administrator\桌面\物理（山西）\山西物理\x20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09585" y="4112260"/>
            <a:ext cx="2976880" cy="1885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78805" y="2312035"/>
            <a:ext cx="614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799070" y="2312035"/>
            <a:ext cx="1107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弱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428240" y="2890520"/>
            <a:ext cx="630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高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75150" y="2890520"/>
            <a:ext cx="7696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强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039860" y="3448685"/>
            <a:ext cx="1647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低压控制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62710" y="4004945"/>
            <a:ext cx="1458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高压工作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690495" y="1776095"/>
            <a:ext cx="11664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电磁铁</a:t>
            </a:r>
            <a:endParaRPr lang="zh-CN" altLang="en-US"/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8846820" y="14878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44270" y="2394585"/>
            <a:ext cx="7548245" cy="521970"/>
            <a:chOff x="894" y="3246"/>
            <a:chExt cx="11887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88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磁场对通电导线的作用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2015.17BC)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1144270" y="3028315"/>
            <a:ext cx="1007491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通电导线在磁场中要受到力的作用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力的方向跟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的方向、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的方向都有关系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当电流的方向或者磁场的方向变得相反时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通电导线受力的方向也变得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640955" y="3127375"/>
            <a:ext cx="924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35490" y="3199130"/>
            <a:ext cx="886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462020" y="4247515"/>
            <a:ext cx="10515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相反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952230" y="484632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700405" y="1114425"/>
            <a:ext cx="3568351" cy="521970"/>
            <a:chOff x="894" y="3246"/>
            <a:chExt cx="5275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27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磁生电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86740" y="1731010"/>
            <a:ext cx="112483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电磁感应现象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4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1831</a:t>
            </a:r>
            <a:r>
              <a:rPr lang="zh-CN" sz="2400">
                <a:ea typeface="宋体" panose="02010600030101010101" pitchFamily="2" charset="-122"/>
              </a:rPr>
              <a:t>年英国物理学家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发现了电磁感应现象．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电磁感应现象：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电路的一部分导体在磁场中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导体中就会产生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．这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种由于导体在磁场中运动而产生电流的现象叫做电磁感应，产生的电流叫做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(3)</a:t>
            </a:r>
            <a:r>
              <a:rPr lang="zh-CN" sz="2400">
                <a:ea typeface="黑体" panose="02010609060101010101" pitchFamily="49" charset="-122"/>
              </a:rPr>
              <a:t>感应电流产生的条件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sz="2400">
                <a:ea typeface="黑体" panose="02010609060101010101" pitchFamily="49" charset="-122"/>
              </a:rPr>
              <a:t>缺一不可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电路；导体做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运动．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(4)</a:t>
            </a:r>
            <a:r>
              <a:rPr lang="zh-CN" sz="2400">
                <a:ea typeface="黑体" panose="02010609060101010101" pitchFamily="49" charset="-122"/>
                <a:sym typeface="+mn-ea"/>
              </a:rPr>
              <a:t>感应电流方向：</a:t>
            </a:r>
            <a:r>
              <a:rPr lang="zh-CN" sz="2400">
                <a:sym typeface="+mn-ea"/>
              </a:rPr>
              <a:t>与导体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zh-CN" sz="2400">
                <a:sym typeface="+mn-ea"/>
              </a:rPr>
              <a:t>和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</a:t>
            </a:r>
            <a:r>
              <a:rPr lang="zh-CN" sz="2400">
                <a:sym typeface="+mn-ea"/>
              </a:rPr>
              <a:t>有关．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3904615" y="240887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法拉第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73120" y="2963545"/>
            <a:ext cx="2409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72450" y="2963545"/>
            <a:ext cx="3061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切割磁感线运动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61920" y="3530600"/>
            <a:ext cx="1218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49955" y="4062730"/>
            <a:ext cx="1591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59450" y="4594860"/>
            <a:ext cx="947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18220" y="4594860"/>
            <a:ext cx="1896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270375" y="5104765"/>
            <a:ext cx="15284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运动方向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99860" y="5104765"/>
            <a:ext cx="1586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61500" y="540258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2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92480" y="1442085"/>
            <a:ext cx="1653540" cy="460375"/>
            <a:chOff x="1586" y="2158"/>
            <a:chExt cx="2604" cy="725"/>
          </a:xfrm>
        </p:grpSpPr>
        <p:pic>
          <p:nvPicPr>
            <p:cNvPr id="5" name="图片 4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57555" y="197897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400">
                <a:solidFill>
                  <a:srgbClr val="1D41D5"/>
                </a:solidFill>
                <a:ea typeface="黑体" panose="02010609060101010101" pitchFamily="49" charset="-122"/>
              </a:rPr>
              <a:t>电磁现象的辨析及应用</a:t>
            </a:r>
            <a:endParaRPr lang="zh-CN" altLang="en-US" sz="2400">
              <a:solidFill>
                <a:srgbClr val="1D41D5"/>
              </a:solidFill>
              <a:ea typeface="黑体" panose="02010609060101010101" pitchFamily="49" charset="-122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850265" y="2580005"/>
          <a:ext cx="10635615" cy="33039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65"/>
                <a:gridCol w="2124710"/>
                <a:gridCol w="2505075"/>
                <a:gridCol w="2356485"/>
                <a:gridCol w="2697480"/>
              </a:tblGrid>
              <a:tr h="14636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奥斯特实验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探究磁场对电流的作用实验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探究影响电磁铁磁性强弱的因素实验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02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黑体" panose="02010609060101010101" pitchFamily="49" charset="-122"/>
                        </a:rPr>
                        <a:t>实验装置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黑体" panose="02010609060101010101" pitchFamily="49" charset="-122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165" y="4204335"/>
            <a:ext cx="1874520" cy="1501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1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7830" y="4281805"/>
            <a:ext cx="1982470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1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785" y="4294505"/>
            <a:ext cx="2183130" cy="120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-21474821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3240" y="4319270"/>
            <a:ext cx="1456055" cy="1297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413240" y="16497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350520" y="959291"/>
          <a:ext cx="11393170" cy="52914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53845"/>
                <a:gridCol w="1731645"/>
                <a:gridCol w="2976880"/>
                <a:gridCol w="2456180"/>
                <a:gridCol w="2674620"/>
              </a:tblGrid>
              <a:tr h="97218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奥斯特实验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电磁感应实验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探究磁场对电流的作用实验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探究影响电磁铁磁性强弱的因素实验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能量转化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________________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MS Mincho" panose="02020609040205080304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900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影响因素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磁场的方向与______方向有关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感应电流的方向与磁场方向及导体的________有关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导体受力的方向与_____方向及_____方向有关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电磁铁磁性强弱与____大小、线圈匝数、有无铁芯有关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056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判断依据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电路中无电源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电路中有电源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35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主要应用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电磁铁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发电机、动圈式话筒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电动机、扬声器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095115" y="2153920"/>
            <a:ext cx="2251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电能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812915" y="2153920"/>
            <a:ext cx="2282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电能</a:t>
            </a:r>
            <a:r>
              <a:rPr 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机械能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26640" y="348678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639185" y="3988435"/>
            <a:ext cx="1633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运动方向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025005" y="3486785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739890" y="3989070"/>
            <a:ext cx="1054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9086215" y="3487420"/>
            <a:ext cx="9645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669780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81685" y="1793240"/>
            <a:ext cx="3632200" cy="648335"/>
            <a:chOff x="1456" y="3050"/>
            <a:chExt cx="5720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17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教材图片解读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49935" y="2441575"/>
            <a:ext cx="683323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命题点：电磁继电器的应用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如图所示，是一种水位自动报警器的原理示意图，当杯中的水位未到达金属块</a:t>
            </a:r>
            <a:r>
              <a:rPr 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，电磁铁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磁性，此时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灯亮，当杯中的水位到达金属块</a:t>
            </a:r>
            <a:r>
              <a:rPr lang="en-US" sz="2400" i="1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时，电磁铁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磁性，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灯亮．</a:t>
            </a:r>
            <a:endParaRPr lang="zh-CN" altLang="en-US"/>
          </a:p>
        </p:txBody>
      </p:sp>
      <p:pic>
        <p:nvPicPr>
          <p:cNvPr id="2" name="图片 -2147482237" descr="C:\Documents and Settings\Administrator\桌面\物理（山西）\山西物理\X20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832090" y="2705735"/>
            <a:ext cx="3428365" cy="1890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8142605" y="4864735"/>
            <a:ext cx="2807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RJ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P132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20.3</a:t>
            </a:r>
            <a:r>
              <a:rPr lang="zh-CN" sz="1800">
                <a:latin typeface="Times New Roman" panose="02020603050405020304" pitchFamily="18" charset="0"/>
                <a:cs typeface="Times New Roman" panose="02020603050405020304" pitchFamily="18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93510" y="3642360"/>
            <a:ext cx="1233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无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34590" y="4207510"/>
            <a:ext cx="773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绿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50540" y="4785995"/>
            <a:ext cx="775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883150" y="4765040"/>
            <a:ext cx="7258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红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89330" y="1802765"/>
            <a:ext cx="61760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命题点：电磁继电器的应用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如图是一种温度自动报警器的原理图，制作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酒精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煤油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水银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温度计时插入一段金属丝，当温度达到金属丝下端所指的温度时，电磁铁具有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，将衔铁吸引过来，使电铃发出报警信号．</a:t>
            </a:r>
            <a:endParaRPr lang="zh-CN" altLang="en-US"/>
          </a:p>
        </p:txBody>
      </p:sp>
      <p:pic>
        <p:nvPicPr>
          <p:cNvPr id="2" name="图片 -2147482236" descr="C:\Documents and Settings\Administrator\桌面\物理（山西）\山西物理\X20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060690" y="2277110"/>
            <a:ext cx="2907665" cy="2323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168005" y="4890770"/>
            <a:ext cx="28009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20.3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8)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465580" y="3001645"/>
            <a:ext cx="1520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水银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979035" y="4140200"/>
            <a:ext cx="1027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磁性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33725" y="114998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33725" y="2826385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山西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33725" y="3714115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3"/>
          <p:cNvGrpSpPr/>
          <p:nvPr/>
        </p:nvGrpSpPr>
        <p:grpSpPr>
          <a:xfrm>
            <a:off x="3193415" y="5224145"/>
            <a:ext cx="6296975" cy="810904"/>
            <a:chOff x="3671" y="4200"/>
            <a:chExt cx="9916" cy="1278"/>
          </a:xfrm>
        </p:grpSpPr>
        <p:sp>
          <p:nvSpPr>
            <p:cNvPr id="6" name="文本框 104">
              <a:hlinkClick r:id="rId8" action="ppaction://hlinksldjump"/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6010" y="4200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活动建议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7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8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0" action="ppaction://hlinksldjump"/>
          </p:cNvPr>
          <p:cNvSpPr/>
          <p:nvPr/>
        </p:nvSpPr>
        <p:spPr>
          <a:xfrm>
            <a:off x="6362700" y="2092960"/>
            <a:ext cx="23583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教材图片解读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3703955" y="2092960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hlinkClick r:id="rId6" action="ppaction://hlinksldjump"/>
          </p:cNvPr>
          <p:cNvSpPr/>
          <p:nvPr/>
        </p:nvSpPr>
        <p:spPr>
          <a:xfrm>
            <a:off x="4171950" y="4598035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11" action="ppaction://hlinksldjump"/>
          </p:cNvPr>
          <p:cNvSpPr/>
          <p:nvPr/>
        </p:nvSpPr>
        <p:spPr>
          <a:xfrm>
            <a:off x="6226175" y="4598670"/>
            <a:ext cx="169799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1810" y="1254125"/>
            <a:ext cx="875728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命题点：电动机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如图所示，是小华同学制作的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小小电动机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的实验装置图．线圈能够转动的原因是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</a:t>
            </a:r>
            <a:r>
              <a:rPr lang="zh-CN" sz="2400">
                <a:ea typeface="宋体" panose="02010600030101010101" pitchFamily="2" charset="-122"/>
              </a:rPr>
              <a:t>，线圈在转动过程中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能．在制作电动机时采取的办法是将线圈引线一端的绝缘层全部刮掉，另一端刮掉半周，其目的是利用线圈的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持续转动下去；要想使线圈的转动方向与原来的相反，可采用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</a:t>
            </a:r>
            <a:r>
              <a:rPr lang="zh-CN" sz="2400">
                <a:ea typeface="宋体" panose="02010600030101010101" pitchFamily="2" charset="-122"/>
              </a:rPr>
              <a:t>的方法．</a:t>
            </a:r>
            <a:endParaRPr lang="zh-CN" altLang="en-US"/>
          </a:p>
        </p:txBody>
      </p:sp>
      <p:pic>
        <p:nvPicPr>
          <p:cNvPr id="2" name="图片 -2147482235" descr="C:\Documents and Settings\Administrator\桌面\物理（山西）\山西物理\X211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0380" y="2349500"/>
            <a:ext cx="2058670" cy="2313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05240" y="4902200"/>
            <a:ext cx="31730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P134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4)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302125" y="2486660"/>
            <a:ext cx="45504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通电导体在磁场中受到力的作用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14370" y="3030855"/>
            <a:ext cx="694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　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17465" y="3030855"/>
            <a:ext cx="889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357880" y="4154805"/>
            <a:ext cx="10744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惯性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30345" y="4686935"/>
            <a:ext cx="2075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改变电流方向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670040" y="4686935"/>
            <a:ext cx="2155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改变磁场方向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11200" y="1265555"/>
            <a:ext cx="72517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命题点：扬声器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扬声器是把电信号转成声信号的一种装置．如图是扬声器构造示意图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它主要由固定的永久磁体、线圈和锥形纸盆构成．当线圈中有电流通过时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线圈受到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的作用而运动；由于通过线圈的交变电流方向不断变化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线圈就不断地来回运动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带动纸盆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发声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扬声器从原理上与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电动机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发电机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大致相同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/>
          </a:p>
        </p:txBody>
      </p:sp>
      <p:pic>
        <p:nvPicPr>
          <p:cNvPr id="2" name="图片 -2147482234" descr="C:\Documents and Settings\Administrator\桌面\物理（山西）\山西物理\X21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106410" y="2401570"/>
            <a:ext cx="3180715" cy="2054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435975" y="4866005"/>
            <a:ext cx="2744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P137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20.4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9)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51535" y="3547745"/>
            <a:ext cx="11404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磁场力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00760" y="4692650"/>
            <a:ext cx="871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振动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02275" y="4671695"/>
            <a:ext cx="1281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电动机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1825" y="1721485"/>
            <a:ext cx="78454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命题点：发电机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zh-CN" sz="2400">
                <a:ea typeface="宋体" panose="02010600030101010101" pitchFamily="2" charset="-122"/>
              </a:rPr>
              <a:t>如图所示是手摇发电机模型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下列说法中正确的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发电时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线圈在磁场中运动不切割磁感线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灯泡发光的亮暗与手摇转盘转动快慢无关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该发电机是利用电磁感应原理发电的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它是利用通电导体在磁场中受力的原理发电的</a:t>
            </a:r>
            <a:endParaRPr lang="zh-CN" altLang="en-US"/>
          </a:p>
        </p:txBody>
      </p:sp>
      <p:pic>
        <p:nvPicPr>
          <p:cNvPr id="2" name="图片 -2147482233" descr="C:\Documents and Settings\Administrator\桌面\物理（山西）\山西物理\X21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77250" y="2536190"/>
            <a:ext cx="2802255" cy="2148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5955" y="4849495"/>
            <a:ext cx="32048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P139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654925" y="2434590"/>
            <a:ext cx="471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1190" y="784225"/>
            <a:ext cx="109277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命题点：动圈式话筒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如图所示是动圈式话筒的构造示意图．当你对着话筒说话时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声音使膜片振动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与膜片相连的线圈也跟着一起振动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线圈处在磁场中．把线圈两端的导线接入扩音机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就能通过扬声器听到你说话的声音．请你用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磁生电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具体说明动圈式话筒的工作原理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430895" y="5272405"/>
            <a:ext cx="29286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sz="1800">
                <a:cs typeface="仿宋_GB2312" charset="0"/>
              </a:rPr>
              <a:t>九年级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P142</a:t>
            </a:r>
            <a:r>
              <a:rPr lang="zh-CN" sz="1800">
                <a:cs typeface="仿宋_GB2312" charset="0"/>
              </a:rPr>
              <a:t>图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20.5</a:t>
            </a:r>
            <a:r>
              <a:rPr lang="zh-CN" sz="1800">
                <a:cs typeface="仿宋_GB2312" charset="0"/>
              </a:rPr>
              <a:t>－</a:t>
            </a:r>
            <a:r>
              <a:rPr lang="en-US" sz="1800">
                <a:latin typeface="Times New Roman" panose="02020603050405020304" pitchFamily="18" charset="0"/>
                <a:cs typeface="仿宋_GB2312" charset="0"/>
              </a:rPr>
              <a:t>11)</a:t>
            </a:r>
            <a:endParaRPr lang="zh-CN" altLang="en-US"/>
          </a:p>
        </p:txBody>
      </p:sp>
      <p:pic>
        <p:nvPicPr>
          <p:cNvPr id="2" name="图片 -2147482232" descr="C:\Documents and Settings\Administrator\桌面\物理（山西）\山西物理\X214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698740" y="3745230"/>
            <a:ext cx="3860165" cy="11169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608330" y="3462020"/>
            <a:ext cx="81114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黑体" panose="02010609060101010101" pitchFamily="49" charset="-122"/>
              </a:rPr>
              <a:t>答：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当人说话发出的声波使金属膜片振动时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连接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在膜片上的线圈随着一起在永久磁体的磁场里振动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切割磁感线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从而产生感应电流．感应电流的大小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和方向都随着声音的变化而变化．这个电流信号经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扩音机放大传给扬声器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从扬声器中就会发出放大的声音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676" y="94678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山西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1500" y="1520190"/>
            <a:ext cx="5304155" cy="737235"/>
            <a:chOff x="87" y="2929"/>
            <a:chExt cx="8353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8280" cy="1161"/>
              <a:chOff x="273" y="2929"/>
              <a:chExt cx="8280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465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物理学史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2017.31)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9887585" y="552894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229" descr="C:\Documents and Settings\Administrator\桌面\物理（山西）\山西物理\X21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9159240" y="3846830"/>
            <a:ext cx="2167890" cy="1401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558165" y="2223135"/>
            <a:ext cx="1093724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2017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1825</a:t>
            </a:r>
            <a:r>
              <a:rPr lang="zh-CN" sz="2400">
                <a:ea typeface="宋体" panose="02010600030101010101" pitchFamily="2" charset="-122"/>
              </a:rPr>
              <a:t>年瑞士物理学家科拉顿将一根直导线平行地放在小磁针的上方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然后与另一个房间的螺旋线圈组成闭合电路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如图所示．他把一根条形磁铁插入螺旋线圈内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再跑到另一个房间内观察小磁针是否偏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进行多次实验他都没有发现小磁针偏转．科拉顿、法拉第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等物理学家相继进行了上述实验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是为了探究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en-US" altLang="zh-CN" sz="2400">
                <a:ea typeface="宋体" panose="02010600030101010101" pitchFamily="2" charset="-122"/>
              </a:rPr>
              <a:t>;</a:t>
            </a:r>
            <a:r>
              <a:rPr lang="zh-CN" sz="2400">
                <a:ea typeface="宋体" panose="02010600030101010101" pitchFamily="2" charset="-122"/>
              </a:rPr>
              <a:t>在实验中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科拉顿用到了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1820</a:t>
            </a:r>
            <a:r>
              <a:rPr lang="zh-CN" sz="2400">
                <a:ea typeface="宋体" panose="02010600030101010101" pitchFamily="2" charset="-122"/>
              </a:rPr>
              <a:t>年丹麦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发现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电流的周围存在着磁场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的实验装置．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04520" y="4399280"/>
            <a:ext cx="86823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什么情况下磁</a:t>
            </a:r>
            <a:endParaRPr lang="zh-CN" sz="2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可以产生电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18335" y="5598160"/>
            <a:ext cx="15043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奥斯特</a:t>
            </a:r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48690" y="1083945"/>
            <a:ext cx="6153150" cy="737235"/>
            <a:chOff x="87" y="2929"/>
            <a:chExt cx="9690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9617" cy="1161"/>
              <a:chOff x="273" y="2929"/>
              <a:chExt cx="9617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599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磁现象  磁场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6年2考)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9142095" y="568261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923290" y="1821180"/>
            <a:ext cx="102952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说我们的生活是由磁铁支撑着并不为过．史上最强力的钕磁铁广泛用于手机、电脑、冰箱等．如图所示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是小明同学用钕磁铁和曲别针进行的实验．通过实验情景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可以判定下列说法正确的是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钕磁铁周围存在磁感线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不存在磁场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钕磁铁对放入其磁场中的曲别针有力的作用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钕磁铁周围各点的磁场方向都是竖直向下的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钕磁铁周围的磁场分布是均匀的</a:t>
            </a:r>
            <a:endParaRPr lang="zh-CN" altLang="en-US"/>
          </a:p>
        </p:txBody>
      </p:sp>
      <p:pic>
        <p:nvPicPr>
          <p:cNvPr id="2" name="图片 -2147482227" descr="C:\Documents and Settings\Administrator\桌面\物理（山西）\山西物理\X21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536940" y="3613150"/>
            <a:ext cx="2289175" cy="1967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411460" y="3096895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702300" y="574611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886460" y="1183640"/>
            <a:ext cx="102762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小明同学用硬纸板和大头针制作底座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把两根缝衣针磁化后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穿过按扣的两个孔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放在底座的针尖上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就制成了一个如图所示的指南针．指南针能指南北说明地球周围存在着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．该指南针静止后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针尖指南方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则针尖是指南针的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“N”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“S”)</a:t>
            </a:r>
            <a:r>
              <a:rPr lang="zh-CN" sz="2400">
                <a:ea typeface="宋体" panose="02010600030101010101" pitchFamily="2" charset="-122"/>
              </a:rPr>
              <a:t>极．</a:t>
            </a:r>
            <a:endParaRPr lang="zh-CN" altLang="en-US"/>
          </a:p>
        </p:txBody>
      </p:sp>
      <p:pic>
        <p:nvPicPr>
          <p:cNvPr id="2" name="图片 -2147482226" descr="C:\Documents and Settings\Administrator\桌面\物理（山西）\山西物理\X21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57395" y="3552190"/>
            <a:ext cx="3368040" cy="191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351395" y="2372995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518785" y="2958465"/>
            <a:ext cx="3975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196070" y="471233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43940" y="19227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-2147482224" descr="C:\Documents and Settings\Administrator\桌面\物理（山西）\山西物理\X21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12505" y="2543175"/>
            <a:ext cx="2490470" cy="2047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48690" y="2538730"/>
            <a:ext cx="7282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阜新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如图所示电路中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导线通电之前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处于静止状态的小磁针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极所指的方向是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的北极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地理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地磁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”)</a:t>
            </a:r>
            <a:r>
              <a:rPr lang="zh-CN" sz="2400">
                <a:ea typeface="宋体" panose="02010600030101010101" pitchFamily="2" charset="-122"/>
              </a:rPr>
              <a:t>；导线通电之后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小磁针静止时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极所指的方向为该点磁场的方向．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47410" y="3234055"/>
            <a:ext cx="4015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地磁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632585" y="431323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20445" y="1083945"/>
            <a:ext cx="7294245" cy="737235"/>
            <a:chOff x="87" y="2929"/>
            <a:chExt cx="11487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11414" cy="1161"/>
              <a:chOff x="273" y="2929"/>
              <a:chExt cx="11414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7793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通电螺线管及安培定则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4" name="文本框 3"/>
          <p:cNvSpPr txBox="1"/>
          <p:nvPr/>
        </p:nvSpPr>
        <p:spPr>
          <a:xfrm>
            <a:off x="8855075" y="5323840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5" name="文本框 4"/>
          <p:cNvSpPr txBox="1"/>
          <p:nvPr/>
        </p:nvSpPr>
        <p:spPr>
          <a:xfrm>
            <a:off x="948055" y="1821815"/>
            <a:ext cx="102876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小明把带铁芯的螺线管、电源、导线和开关组成电路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固定在泡沫板上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让它漂浮在水面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制作指南针．如图所示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该指南针的南极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S)</a:t>
            </a:r>
            <a:r>
              <a:rPr lang="zh-CN" sz="2400">
                <a:ea typeface="宋体" panose="02010600030101010101" pitchFamily="2" charset="-122"/>
              </a:rPr>
              <a:t>应标在泡沫板的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a</a:t>
            </a:r>
            <a:r>
              <a:rPr lang="zh-CN" sz="2400">
                <a:ea typeface="宋体" panose="02010600030101010101" pitchFamily="2" charset="-122"/>
              </a:rPr>
              <a:t>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b</a:t>
            </a:r>
            <a:r>
              <a:rPr lang="zh-CN" sz="2400">
                <a:ea typeface="宋体" panose="02010600030101010101" pitchFamily="2" charset="-122"/>
              </a:rPr>
              <a:t>处　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c</a:t>
            </a:r>
            <a:r>
              <a:rPr lang="zh-CN" sz="2400">
                <a:ea typeface="宋体" panose="02010600030101010101" pitchFamily="2" charset="-122"/>
              </a:rPr>
              <a:t>处　　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d</a:t>
            </a:r>
            <a:r>
              <a:rPr lang="zh-CN" sz="2400">
                <a:ea typeface="宋体" panose="02010600030101010101" pitchFamily="2" charset="-122"/>
              </a:rPr>
              <a:t>处</a:t>
            </a:r>
            <a:endParaRPr lang="zh-CN" altLang="en-US"/>
          </a:p>
        </p:txBody>
      </p:sp>
      <p:pic>
        <p:nvPicPr>
          <p:cNvPr id="2" name="图片 -2147482222" descr="C:\Documents and Settings\Administrator\桌面\物理（山西）\山西物理\x21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23455" y="3538855"/>
            <a:ext cx="3912235" cy="1399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4062095" y="3048635"/>
            <a:ext cx="649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5035" y="751205"/>
            <a:ext cx="1040384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2017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小明在一块有机玻璃板上安装了一个用导线绕成的螺线管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在板面上均匀撒满铁屑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通电后轻敲玻璃板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铁屑的排列如图所示．下列说法正确的是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 </a:t>
            </a:r>
            <a:r>
              <a:rPr lang="zh-CN" sz="2400">
                <a:ea typeface="宋体" panose="02010600030101010101" pitchFamily="2" charset="-122"/>
              </a:rPr>
              <a:t>图中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两点相比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点处的磁场较强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 </a:t>
            </a:r>
            <a:r>
              <a:rPr lang="zh-CN" sz="2400">
                <a:ea typeface="宋体" panose="02010600030101010101" pitchFamily="2" charset="-122"/>
              </a:rPr>
              <a:t>若只改变螺线管中的电流方向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两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点处的磁场会减弱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 </a:t>
            </a:r>
            <a:r>
              <a:rPr lang="zh-CN" sz="2400">
                <a:ea typeface="宋体" panose="02010600030101010101" pitchFamily="2" charset="-122"/>
              </a:rPr>
              <a:t>若只改变螺线管中的电流方向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两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点处的磁场方向会改变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 </a:t>
            </a:r>
            <a:r>
              <a:rPr lang="zh-CN" sz="2400">
                <a:ea typeface="宋体" panose="02010600030101010101" pitchFamily="2" charset="-122"/>
              </a:rPr>
              <a:t>若只增大螺线管中的电流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zh-CN" sz="2400">
                <a:ea typeface="宋体" panose="02010600030101010101" pitchFamily="2" charset="-122"/>
              </a:rPr>
              <a:t>两点处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的磁场方向会改变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774430" y="5293995"/>
            <a:ext cx="1570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221" descr="C:\Documents and Settings\Administrator\桌面\物理（山西）\山西物理\x22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533005" y="2414270"/>
            <a:ext cx="3488055" cy="270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385820" y="203866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053965" y="2805430"/>
            <a:ext cx="704850" cy="181673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与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磁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940425" y="3340735"/>
            <a:ext cx="3065145" cy="1014730"/>
            <a:chOff x="9354" y="5487"/>
            <a:chExt cx="4827" cy="1598"/>
          </a:xfrm>
        </p:grpSpPr>
        <p:sp>
          <p:nvSpPr>
            <p:cNvPr id="105" name="MMConnector"/>
            <p:cNvSpPr/>
            <p:nvPr/>
          </p:nvSpPr>
          <p:spPr>
            <a:xfrm>
              <a:off x="9354" y="6168"/>
              <a:ext cx="1757" cy="155"/>
            </a:xfrm>
            <a:custGeom>
              <a:avLst/>
              <a:gdLst/>
              <a:ahLst/>
              <a:cxnLst/>
              <a:pathLst>
                <a:path w="798984" h="45032">
                  <a:moveTo>
                    <a:pt x="-94914" y="-37369"/>
                  </a:moveTo>
                  <a:cubicBezTo>
                    <a:pt x="-113974" y="-39247"/>
                    <a:pt x="-127582" y="-27623"/>
                    <a:pt x="-128588" y="-13028"/>
                  </a:cubicBezTo>
                  <a:cubicBezTo>
                    <a:pt x="-129595" y="1568"/>
                    <a:pt x="-117710" y="14915"/>
                    <a:pt x="-98574" y="15705"/>
                  </a:cubicBezTo>
                  <a:cubicBezTo>
                    <a:pt x="-80875" y="16436"/>
                    <a:pt x="-63176" y="17167"/>
                    <a:pt x="-45473" y="17928"/>
                  </a:cubicBezTo>
                  <a:cubicBezTo>
                    <a:pt x="-27770" y="18688"/>
                    <a:pt x="-10063" y="19479"/>
                    <a:pt x="7647" y="20282"/>
                  </a:cubicBezTo>
                  <a:cubicBezTo>
                    <a:pt x="25357" y="21086"/>
                    <a:pt x="43069" y="21902"/>
                    <a:pt x="60785" y="22725"/>
                  </a:cubicBezTo>
                  <a:cubicBezTo>
                    <a:pt x="78501" y="23548"/>
                    <a:pt x="96221" y="24378"/>
                    <a:pt x="113944" y="25206"/>
                  </a:cubicBezTo>
                  <a:cubicBezTo>
                    <a:pt x="131667" y="26035"/>
                    <a:pt x="149393" y="26861"/>
                    <a:pt x="167124" y="27675"/>
                  </a:cubicBezTo>
                  <a:cubicBezTo>
                    <a:pt x="184854" y="28490"/>
                    <a:pt x="202587" y="29293"/>
                    <a:pt x="220325" y="30076"/>
                  </a:cubicBezTo>
                  <a:cubicBezTo>
                    <a:pt x="238062" y="30858"/>
                    <a:pt x="255803" y="31619"/>
                    <a:pt x="273548" y="32348"/>
                  </a:cubicBezTo>
                  <a:cubicBezTo>
                    <a:pt x="291292" y="33078"/>
                    <a:pt x="309041" y="33776"/>
                    <a:pt x="326792" y="34431"/>
                  </a:cubicBezTo>
                  <a:cubicBezTo>
                    <a:pt x="344544" y="35087"/>
                    <a:pt x="362299" y="35700"/>
                    <a:pt x="380056" y="36259"/>
                  </a:cubicBezTo>
                  <a:cubicBezTo>
                    <a:pt x="397814" y="36819"/>
                    <a:pt x="415573" y="37325"/>
                    <a:pt x="433338" y="37765"/>
                  </a:cubicBezTo>
                  <a:cubicBezTo>
                    <a:pt x="451103" y="38206"/>
                    <a:pt x="468874" y="38582"/>
                    <a:pt x="486633" y="38882"/>
                  </a:cubicBezTo>
                  <a:cubicBezTo>
                    <a:pt x="504392" y="39181"/>
                    <a:pt x="522140" y="39405"/>
                    <a:pt x="539935" y="39538"/>
                  </a:cubicBezTo>
                  <a:cubicBezTo>
                    <a:pt x="557730" y="39672"/>
                    <a:pt x="575572" y="39714"/>
                    <a:pt x="593237" y="39667"/>
                  </a:cubicBezTo>
                  <a:cubicBezTo>
                    <a:pt x="610902" y="39619"/>
                    <a:pt x="628391" y="39480"/>
                    <a:pt x="646528" y="39199"/>
                  </a:cubicBezTo>
                  <a:cubicBezTo>
                    <a:pt x="664666" y="38917"/>
                    <a:pt x="683453" y="38493"/>
                    <a:pt x="702240" y="38070"/>
                  </a:cubicBezTo>
                  <a:cubicBezTo>
                    <a:pt x="704975" y="38008"/>
                    <a:pt x="706800" y="36290"/>
                    <a:pt x="706800" y="34200"/>
                  </a:cubicBezTo>
                  <a:cubicBezTo>
                    <a:pt x="706800" y="32110"/>
                    <a:pt x="704975" y="30416"/>
                    <a:pt x="702240" y="30330"/>
                  </a:cubicBezTo>
                  <a:cubicBezTo>
                    <a:pt x="683498" y="29744"/>
                    <a:pt x="664756" y="29158"/>
                    <a:pt x="646675" y="28430"/>
                  </a:cubicBezTo>
                  <a:cubicBezTo>
                    <a:pt x="628595" y="27702"/>
                    <a:pt x="611176" y="26831"/>
                    <a:pt x="593588" y="25871"/>
                  </a:cubicBezTo>
                  <a:cubicBezTo>
                    <a:pt x="576000" y="24910"/>
                    <a:pt x="558244" y="23859"/>
                    <a:pt x="540541" y="22718"/>
                  </a:cubicBezTo>
                  <a:cubicBezTo>
                    <a:pt x="522838" y="21577"/>
                    <a:pt x="505188" y="20346"/>
                    <a:pt x="487532" y="19040"/>
                  </a:cubicBezTo>
                  <a:cubicBezTo>
                    <a:pt x="469875" y="17734"/>
                    <a:pt x="452212" y="16352"/>
                    <a:pt x="434556" y="14905"/>
                  </a:cubicBezTo>
                  <a:cubicBezTo>
                    <a:pt x="416901" y="13459"/>
                    <a:pt x="399254" y="11947"/>
                    <a:pt x="381609" y="10382"/>
                  </a:cubicBezTo>
                  <a:cubicBezTo>
                    <a:pt x="363965" y="8818"/>
                    <a:pt x="346323" y="7199"/>
                    <a:pt x="328683" y="5539"/>
                  </a:cubicBezTo>
                  <a:cubicBezTo>
                    <a:pt x="311043" y="3878"/>
                    <a:pt x="293406" y="2175"/>
                    <a:pt x="275770" y="441"/>
                  </a:cubicBezTo>
                  <a:cubicBezTo>
                    <a:pt x="258134" y="-1294"/>
                    <a:pt x="240498" y="-3060"/>
                    <a:pt x="222862" y="-4848"/>
                  </a:cubicBezTo>
                  <a:cubicBezTo>
                    <a:pt x="205226" y="-6636"/>
                    <a:pt x="187589" y="-8445"/>
                    <a:pt x="169951" y="-10266"/>
                  </a:cubicBezTo>
                  <a:cubicBezTo>
                    <a:pt x="152312" y="-12087"/>
                    <a:pt x="134672" y="-13919"/>
                    <a:pt x="117029" y="-15755"/>
                  </a:cubicBezTo>
                  <a:cubicBezTo>
                    <a:pt x="99385" y="-17590"/>
                    <a:pt x="81738" y="-19428"/>
                    <a:pt x="64087" y="-21259"/>
                  </a:cubicBezTo>
                  <a:cubicBezTo>
                    <a:pt x="46436" y="-23091"/>
                    <a:pt x="28781" y="-24915"/>
                    <a:pt x="11120" y="-26728"/>
                  </a:cubicBezTo>
                  <a:cubicBezTo>
                    <a:pt x="-6540" y="-28541"/>
                    <a:pt x="-24205" y="-30341"/>
                    <a:pt x="-41878" y="-32113"/>
                  </a:cubicBezTo>
                  <a:cubicBezTo>
                    <a:pt x="-59551" y="-33884"/>
                    <a:pt x="-77233" y="-35626"/>
                    <a:pt x="-94914" y="-373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0886" y="5487"/>
              <a:ext cx="3295" cy="1598"/>
            </a:xfrm>
            <a:custGeom>
              <a:avLst/>
              <a:gdLst>
                <a:gd name="rtl" fmla="*/ 135280 w 1026000"/>
                <a:gd name="rtt" fmla="*/ 71440 h 463600"/>
                <a:gd name="rtr" fmla="*/ 887680 w 1026000"/>
                <a:gd name="rtb" fmla="*/ 405840 h 463600"/>
              </a:gdLst>
              <a:ahLst/>
              <a:cxnLst/>
              <a:rect l="rtl" t="rtt" r="rtr" b="rtb"/>
              <a:pathLst>
                <a:path w="1026000" h="4636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433200"/>
                  </a:lnTo>
                  <a:cubicBezTo>
                    <a:pt x="1026000" y="449981"/>
                    <a:pt x="1012381" y="463600"/>
                    <a:pt x="9956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磁场对通电导体的作用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049645" y="4631690"/>
            <a:ext cx="2200275" cy="1399540"/>
            <a:chOff x="9526" y="7520"/>
            <a:chExt cx="3465" cy="2204"/>
          </a:xfrm>
        </p:grpSpPr>
        <p:sp>
          <p:nvSpPr>
            <p:cNvPr id="107" name="MMConnector"/>
            <p:cNvSpPr/>
            <p:nvPr/>
          </p:nvSpPr>
          <p:spPr>
            <a:xfrm>
              <a:off x="9526" y="7520"/>
              <a:ext cx="2167" cy="2205"/>
            </a:xfrm>
            <a:custGeom>
              <a:avLst/>
              <a:gdLst/>
              <a:ahLst/>
              <a:cxnLst/>
              <a:pathLst>
                <a:path w="900209" h="639819">
                  <a:moveTo>
                    <a:pt x="-179992" y="-232875"/>
                  </a:moveTo>
                  <a:cubicBezTo>
                    <a:pt x="-193696" y="-246255"/>
                    <a:pt x="-211609" y="-245625"/>
                    <a:pt x="-221496" y="-234842"/>
                  </a:cubicBezTo>
                  <a:cubicBezTo>
                    <a:pt x="-231384" y="-224059"/>
                    <a:pt x="-230173" y="-206486"/>
                    <a:pt x="-215947" y="-193664"/>
                  </a:cubicBezTo>
                  <a:cubicBezTo>
                    <a:pt x="-203020" y="-182014"/>
                    <a:pt x="-190094" y="-170364"/>
                    <a:pt x="-177392" y="-158400"/>
                  </a:cubicBezTo>
                  <a:cubicBezTo>
                    <a:pt x="-164689" y="-146437"/>
                    <a:pt x="-152210" y="-134160"/>
                    <a:pt x="-139848" y="-121724"/>
                  </a:cubicBezTo>
                  <a:cubicBezTo>
                    <a:pt x="-127486" y="-109288"/>
                    <a:pt x="-115241" y="-96693"/>
                    <a:pt x="-103092" y="-83962"/>
                  </a:cubicBezTo>
                  <a:cubicBezTo>
                    <a:pt x="-90943" y="-71230"/>
                    <a:pt x="-78890" y="-58363"/>
                    <a:pt x="-66887" y="-45413"/>
                  </a:cubicBezTo>
                  <a:cubicBezTo>
                    <a:pt x="-54884" y="-32462"/>
                    <a:pt x="-42931" y="-19429"/>
                    <a:pt x="-30987" y="-6353"/>
                  </a:cubicBezTo>
                  <a:cubicBezTo>
                    <a:pt x="-19042" y="6722"/>
                    <a:pt x="-7107" y="19840"/>
                    <a:pt x="4864" y="32956"/>
                  </a:cubicBezTo>
                  <a:cubicBezTo>
                    <a:pt x="16834" y="46072"/>
                    <a:pt x="28840" y="59186"/>
                    <a:pt x="40923" y="72257"/>
                  </a:cubicBezTo>
                  <a:cubicBezTo>
                    <a:pt x="53007" y="85327"/>
                    <a:pt x="65169" y="98353"/>
                    <a:pt x="77455" y="111289"/>
                  </a:cubicBezTo>
                  <a:cubicBezTo>
                    <a:pt x="89740" y="124224"/>
                    <a:pt x="102148" y="137070"/>
                    <a:pt x="114723" y="149774"/>
                  </a:cubicBezTo>
                  <a:cubicBezTo>
                    <a:pt x="127298" y="162479"/>
                    <a:pt x="140040" y="175043"/>
                    <a:pt x="152993" y="187410"/>
                  </a:cubicBezTo>
                  <a:cubicBezTo>
                    <a:pt x="165945" y="199777"/>
                    <a:pt x="179108" y="211947"/>
                    <a:pt x="192522" y="223856"/>
                  </a:cubicBezTo>
                  <a:cubicBezTo>
                    <a:pt x="205935" y="235765"/>
                    <a:pt x="219600" y="247414"/>
                    <a:pt x="233550" y="258730"/>
                  </a:cubicBezTo>
                  <a:cubicBezTo>
                    <a:pt x="247501" y="270045"/>
                    <a:pt x="261737" y="281028"/>
                    <a:pt x="276284" y="291598"/>
                  </a:cubicBezTo>
                  <a:cubicBezTo>
                    <a:pt x="290831" y="302168"/>
                    <a:pt x="305690" y="312325"/>
                    <a:pt x="320871" y="321986"/>
                  </a:cubicBezTo>
                  <a:cubicBezTo>
                    <a:pt x="336053" y="331646"/>
                    <a:pt x="351558" y="340809"/>
                    <a:pt x="367376" y="349392"/>
                  </a:cubicBezTo>
                  <a:cubicBezTo>
                    <a:pt x="383193" y="357974"/>
                    <a:pt x="399323" y="365977"/>
                    <a:pt x="415751" y="373324"/>
                  </a:cubicBezTo>
                  <a:cubicBezTo>
                    <a:pt x="432178" y="380672"/>
                    <a:pt x="448903" y="387366"/>
                    <a:pt x="465828" y="393351"/>
                  </a:cubicBezTo>
                  <a:cubicBezTo>
                    <a:pt x="482754" y="399336"/>
                    <a:pt x="499879" y="404614"/>
                    <a:pt x="517325" y="409152"/>
                  </a:cubicBezTo>
                  <a:cubicBezTo>
                    <a:pt x="534771" y="413691"/>
                    <a:pt x="552537" y="417491"/>
                    <a:pt x="569876" y="420566"/>
                  </a:cubicBezTo>
                  <a:cubicBezTo>
                    <a:pt x="587216" y="423641"/>
                    <a:pt x="604129" y="425990"/>
                    <a:pt x="623087" y="427600"/>
                  </a:cubicBezTo>
                  <a:cubicBezTo>
                    <a:pt x="642045" y="429211"/>
                    <a:pt x="663047" y="430082"/>
                    <a:pt x="676580" y="430417"/>
                  </a:cubicBezTo>
                  <a:cubicBezTo>
                    <a:pt x="690113" y="430753"/>
                    <a:pt x="696177" y="430551"/>
                    <a:pt x="702240" y="430350"/>
                  </a:cubicBezTo>
                  <a:cubicBezTo>
                    <a:pt x="704974" y="430259"/>
                    <a:pt x="706800" y="428640"/>
                    <a:pt x="706800" y="426550"/>
                  </a:cubicBezTo>
                  <a:cubicBezTo>
                    <a:pt x="706800" y="424460"/>
                    <a:pt x="704976" y="422769"/>
                    <a:pt x="702240" y="422750"/>
                  </a:cubicBezTo>
                  <a:cubicBezTo>
                    <a:pt x="696230" y="422709"/>
                    <a:pt x="690221" y="422668"/>
                    <a:pt x="676879" y="421804"/>
                  </a:cubicBezTo>
                  <a:cubicBezTo>
                    <a:pt x="663537" y="420940"/>
                    <a:pt x="642864" y="419253"/>
                    <a:pt x="624277" y="416925"/>
                  </a:cubicBezTo>
                  <a:cubicBezTo>
                    <a:pt x="605690" y="414597"/>
                    <a:pt x="589190" y="411627"/>
                    <a:pt x="572330" y="407938"/>
                  </a:cubicBezTo>
                  <a:cubicBezTo>
                    <a:pt x="555470" y="404249"/>
                    <a:pt x="538250" y="399839"/>
                    <a:pt x="521401" y="394730"/>
                  </a:cubicBezTo>
                  <a:cubicBezTo>
                    <a:pt x="504553" y="389622"/>
                    <a:pt x="488076" y="383814"/>
                    <a:pt x="471842" y="377333"/>
                  </a:cubicBezTo>
                  <a:cubicBezTo>
                    <a:pt x="455608" y="370852"/>
                    <a:pt x="439617" y="363699"/>
                    <a:pt x="423950" y="355927"/>
                  </a:cubicBezTo>
                  <a:cubicBezTo>
                    <a:pt x="408283" y="348155"/>
                    <a:pt x="392942" y="339765"/>
                    <a:pt x="377927" y="330825"/>
                  </a:cubicBezTo>
                  <a:cubicBezTo>
                    <a:pt x="362912" y="321884"/>
                    <a:pt x="348225" y="312394"/>
                    <a:pt x="333863" y="302429"/>
                  </a:cubicBezTo>
                  <a:cubicBezTo>
                    <a:pt x="319502" y="292464"/>
                    <a:pt x="305467" y="282025"/>
                    <a:pt x="291738" y="271186"/>
                  </a:cubicBezTo>
                  <a:cubicBezTo>
                    <a:pt x="278009" y="260348"/>
                    <a:pt x="264585" y="249111"/>
                    <a:pt x="251436" y="237546"/>
                  </a:cubicBezTo>
                  <a:cubicBezTo>
                    <a:pt x="238288" y="225981"/>
                    <a:pt x="225413" y="214088"/>
                    <a:pt x="212775" y="201931"/>
                  </a:cubicBezTo>
                  <a:cubicBezTo>
                    <a:pt x="200136" y="189775"/>
                    <a:pt x="187733" y="177355"/>
                    <a:pt x="175523" y="164727"/>
                  </a:cubicBezTo>
                  <a:cubicBezTo>
                    <a:pt x="163313" y="152100"/>
                    <a:pt x="151295" y="139266"/>
                    <a:pt x="139424" y="126275"/>
                  </a:cubicBezTo>
                  <a:cubicBezTo>
                    <a:pt x="127553" y="113283"/>
                    <a:pt x="115829" y="100135"/>
                    <a:pt x="104205" y="86874"/>
                  </a:cubicBezTo>
                  <a:cubicBezTo>
                    <a:pt x="92581" y="73614"/>
                    <a:pt x="81057" y="60240"/>
                    <a:pt x="69587" y="46795"/>
                  </a:cubicBezTo>
                  <a:cubicBezTo>
                    <a:pt x="58117" y="33349"/>
                    <a:pt x="46699" y="19832"/>
                    <a:pt x="35288" y="6280"/>
                  </a:cubicBezTo>
                  <a:cubicBezTo>
                    <a:pt x="23876" y="-7272"/>
                    <a:pt x="12471" y="-20858"/>
                    <a:pt x="1023" y="-34441"/>
                  </a:cubicBezTo>
                  <a:cubicBezTo>
                    <a:pt x="-10426" y="-48023"/>
                    <a:pt x="-21916" y="-61603"/>
                    <a:pt x="-33497" y="-75143"/>
                  </a:cubicBezTo>
                  <a:cubicBezTo>
                    <a:pt x="-45077" y="-88683"/>
                    <a:pt x="-56746" y="-102183"/>
                    <a:pt x="-68561" y="-115597"/>
                  </a:cubicBezTo>
                  <a:cubicBezTo>
                    <a:pt x="-80377" y="-129011"/>
                    <a:pt x="-92337" y="-142339"/>
                    <a:pt x="-104467" y="-155558"/>
                  </a:cubicBezTo>
                  <a:cubicBezTo>
                    <a:pt x="-116597" y="-168776"/>
                    <a:pt x="-128897" y="-181885"/>
                    <a:pt x="-141512" y="-194753"/>
                  </a:cubicBezTo>
                  <a:cubicBezTo>
                    <a:pt x="-154128" y="-207621"/>
                    <a:pt x="-167060" y="-220248"/>
                    <a:pt x="-179992" y="-2328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217" y="8479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磁生电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43250" y="4321810"/>
            <a:ext cx="2664460" cy="948055"/>
            <a:chOff x="4949" y="7032"/>
            <a:chExt cx="4196" cy="1493"/>
          </a:xfrm>
        </p:grpSpPr>
        <p:sp>
          <p:nvSpPr>
            <p:cNvPr id="115" name="MMConnector"/>
            <p:cNvSpPr/>
            <p:nvPr/>
          </p:nvSpPr>
          <p:spPr>
            <a:xfrm>
              <a:off x="7614" y="7032"/>
              <a:ext cx="1531" cy="1385"/>
            </a:xfrm>
            <a:custGeom>
              <a:avLst/>
              <a:gdLst/>
              <a:ahLst/>
              <a:cxnLst/>
              <a:pathLst>
                <a:path w="855667" h="401959">
                  <a:moveTo>
                    <a:pt x="167431" y="-94344"/>
                  </a:moveTo>
                  <a:cubicBezTo>
                    <a:pt x="183867" y="-104175"/>
                    <a:pt x="188267" y="-121326"/>
                    <a:pt x="180565" y="-133764"/>
                  </a:cubicBezTo>
                  <a:cubicBezTo>
                    <a:pt x="172863" y="-146202"/>
                    <a:pt x="155375" y="-150173"/>
                    <a:pt x="139423" y="-139574"/>
                  </a:cubicBezTo>
                  <a:cubicBezTo>
                    <a:pt x="124444" y="-129622"/>
                    <a:pt x="109466" y="-119671"/>
                    <a:pt x="94682" y="-109512"/>
                  </a:cubicBezTo>
                  <a:cubicBezTo>
                    <a:pt x="79898" y="-99353"/>
                    <a:pt x="65308" y="-88988"/>
                    <a:pt x="50816" y="-78538"/>
                  </a:cubicBezTo>
                  <a:cubicBezTo>
                    <a:pt x="36323" y="-68089"/>
                    <a:pt x="21929" y="-57556"/>
                    <a:pt x="7610" y="-46972"/>
                  </a:cubicBezTo>
                  <a:cubicBezTo>
                    <a:pt x="-6710" y="-36388"/>
                    <a:pt x="-20955" y="-25754"/>
                    <a:pt x="-35170" y="-15125"/>
                  </a:cubicBezTo>
                  <a:cubicBezTo>
                    <a:pt x="-49385" y="-4495"/>
                    <a:pt x="-63571" y="6129"/>
                    <a:pt x="-77767" y="16698"/>
                  </a:cubicBezTo>
                  <a:cubicBezTo>
                    <a:pt x="-91964" y="27266"/>
                    <a:pt x="-106171" y="37780"/>
                    <a:pt x="-120432" y="48185"/>
                  </a:cubicBezTo>
                  <a:cubicBezTo>
                    <a:pt x="-134692" y="58591"/>
                    <a:pt x="-149004" y="68889"/>
                    <a:pt x="-163409" y="79024"/>
                  </a:cubicBezTo>
                  <a:cubicBezTo>
                    <a:pt x="-177814" y="89159"/>
                    <a:pt x="-192311" y="99131"/>
                    <a:pt x="-206936" y="108884"/>
                  </a:cubicBezTo>
                  <a:cubicBezTo>
                    <a:pt x="-221561" y="118637"/>
                    <a:pt x="-236315" y="128171"/>
                    <a:pt x="-251229" y="137425"/>
                  </a:cubicBezTo>
                  <a:cubicBezTo>
                    <a:pt x="-266143" y="146679"/>
                    <a:pt x="-281217" y="155654"/>
                    <a:pt x="-296476" y="164289"/>
                  </a:cubicBezTo>
                  <a:cubicBezTo>
                    <a:pt x="-311735" y="172923"/>
                    <a:pt x="-327178" y="181217"/>
                    <a:pt x="-342821" y="189111"/>
                  </a:cubicBezTo>
                  <a:cubicBezTo>
                    <a:pt x="-358464" y="197004"/>
                    <a:pt x="-374307" y="204496"/>
                    <a:pt x="-390352" y="211530"/>
                  </a:cubicBezTo>
                  <a:cubicBezTo>
                    <a:pt x="-406396" y="218564"/>
                    <a:pt x="-422642" y="225140"/>
                    <a:pt x="-439090" y="231208"/>
                  </a:cubicBezTo>
                  <a:cubicBezTo>
                    <a:pt x="-455538" y="237276"/>
                    <a:pt x="-472188" y="242835"/>
                    <a:pt x="-488984" y="247853"/>
                  </a:cubicBezTo>
                  <a:cubicBezTo>
                    <a:pt x="-505779" y="252870"/>
                    <a:pt x="-522721" y="257346"/>
                    <a:pt x="-539909" y="261244"/>
                  </a:cubicBezTo>
                  <a:cubicBezTo>
                    <a:pt x="-557097" y="265142"/>
                    <a:pt x="-574531" y="268463"/>
                    <a:pt x="-591688" y="271249"/>
                  </a:cubicBezTo>
                  <a:cubicBezTo>
                    <a:pt x="-608844" y="274035"/>
                    <a:pt x="-625723" y="276286"/>
                    <a:pt x="-644102" y="277834"/>
                  </a:cubicBezTo>
                  <a:cubicBezTo>
                    <a:pt x="-662481" y="279382"/>
                    <a:pt x="-682361" y="280228"/>
                    <a:pt x="-702240" y="281074"/>
                  </a:cubicBezTo>
                  <a:cubicBezTo>
                    <a:pt x="-704974" y="281190"/>
                    <a:pt x="-706800" y="282910"/>
                    <a:pt x="-706800" y="285000"/>
                  </a:cubicBezTo>
                  <a:cubicBezTo>
                    <a:pt x="-706800" y="287090"/>
                    <a:pt x="-704976" y="288928"/>
                    <a:pt x="-702240" y="288926"/>
                  </a:cubicBezTo>
                  <a:cubicBezTo>
                    <a:pt x="-682143" y="288916"/>
                    <a:pt x="-662047" y="288906"/>
                    <a:pt x="-643390" y="288181"/>
                  </a:cubicBezTo>
                  <a:cubicBezTo>
                    <a:pt x="-624733" y="287457"/>
                    <a:pt x="-607517" y="286017"/>
                    <a:pt x="-589967" y="284025"/>
                  </a:cubicBezTo>
                  <a:cubicBezTo>
                    <a:pt x="-572417" y="282033"/>
                    <a:pt x="-554534" y="279490"/>
                    <a:pt x="-536845" y="276347"/>
                  </a:cubicBezTo>
                  <a:cubicBezTo>
                    <a:pt x="-519156" y="273204"/>
                    <a:pt x="-501661" y="269462"/>
                    <a:pt x="-484270" y="265152"/>
                  </a:cubicBezTo>
                  <a:cubicBezTo>
                    <a:pt x="-466879" y="260843"/>
                    <a:pt x="-449590" y="255966"/>
                    <a:pt x="-432472" y="250556"/>
                  </a:cubicBezTo>
                  <a:cubicBezTo>
                    <a:pt x="-415353" y="245147"/>
                    <a:pt x="-398405" y="239204"/>
                    <a:pt x="-381637" y="232781"/>
                  </a:cubicBezTo>
                  <a:cubicBezTo>
                    <a:pt x="-364869" y="226358"/>
                    <a:pt x="-348283" y="219455"/>
                    <a:pt x="-331887" y="212134"/>
                  </a:cubicBezTo>
                  <a:cubicBezTo>
                    <a:pt x="-315492" y="204814"/>
                    <a:pt x="-299288" y="197075"/>
                    <a:pt x="-283270" y="188987"/>
                  </a:cubicBezTo>
                  <a:cubicBezTo>
                    <a:pt x="-267252" y="180899"/>
                    <a:pt x="-251420" y="172460"/>
                    <a:pt x="-235759" y="163741"/>
                  </a:cubicBezTo>
                  <a:cubicBezTo>
                    <a:pt x="-220098" y="155022"/>
                    <a:pt x="-204608" y="146021"/>
                    <a:pt x="-189264" y="136808"/>
                  </a:cubicBezTo>
                  <a:cubicBezTo>
                    <a:pt x="-173920" y="127594"/>
                    <a:pt x="-158723" y="118166"/>
                    <a:pt x="-143643" y="108590"/>
                  </a:cubicBezTo>
                  <a:cubicBezTo>
                    <a:pt x="-128563" y="99014"/>
                    <a:pt x="-113600" y="89288"/>
                    <a:pt x="-98721" y="79475"/>
                  </a:cubicBezTo>
                  <a:cubicBezTo>
                    <a:pt x="-83842" y="69662"/>
                    <a:pt x="-69046" y="59762"/>
                    <a:pt x="-54300" y="49833"/>
                  </a:cubicBezTo>
                  <a:cubicBezTo>
                    <a:pt x="-39553" y="39903"/>
                    <a:pt x="-24855" y="29945"/>
                    <a:pt x="-10172" y="20013"/>
                  </a:cubicBezTo>
                  <a:cubicBezTo>
                    <a:pt x="4512" y="10082"/>
                    <a:pt x="19181" y="176"/>
                    <a:pt x="33872" y="-9643"/>
                  </a:cubicBezTo>
                  <a:cubicBezTo>
                    <a:pt x="48563" y="-19461"/>
                    <a:pt x="63276" y="-29192"/>
                    <a:pt x="78032" y="-38805"/>
                  </a:cubicBezTo>
                  <a:cubicBezTo>
                    <a:pt x="92789" y="-48417"/>
                    <a:pt x="107590" y="-57910"/>
                    <a:pt x="122497" y="-67146"/>
                  </a:cubicBezTo>
                  <a:cubicBezTo>
                    <a:pt x="137404" y="-76383"/>
                    <a:pt x="152417" y="-85363"/>
                    <a:pt x="167431" y="-9434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49" y="7504"/>
              <a:ext cx="1427" cy="10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707005" y="1798320"/>
            <a:ext cx="3331210" cy="2260600"/>
            <a:chOff x="4262" y="3058"/>
            <a:chExt cx="5246" cy="3560"/>
          </a:xfrm>
        </p:grpSpPr>
        <p:sp>
          <p:nvSpPr>
            <p:cNvPr id="117" name="MMConnector"/>
            <p:cNvSpPr/>
            <p:nvPr/>
          </p:nvSpPr>
          <p:spPr>
            <a:xfrm>
              <a:off x="7614" y="4809"/>
              <a:ext cx="1894" cy="1809"/>
            </a:xfrm>
            <a:custGeom>
              <a:avLst/>
              <a:gdLst/>
              <a:ahLst/>
              <a:cxnLst/>
              <a:pathLst>
                <a:path w="879731" h="525050">
                  <a:moveTo>
                    <a:pt x="161124" y="185969"/>
                  </a:moveTo>
                  <a:cubicBezTo>
                    <a:pt x="175840" y="198227"/>
                    <a:pt x="193652" y="196173"/>
                    <a:pt x="202654" y="184640"/>
                  </a:cubicBezTo>
                  <a:cubicBezTo>
                    <a:pt x="211655" y="173107"/>
                    <a:pt x="209091" y="155639"/>
                    <a:pt x="193858" y="144031"/>
                  </a:cubicBezTo>
                  <a:cubicBezTo>
                    <a:pt x="179986" y="133460"/>
                    <a:pt x="166115" y="122889"/>
                    <a:pt x="152413" y="112024"/>
                  </a:cubicBezTo>
                  <a:cubicBezTo>
                    <a:pt x="138712" y="101159"/>
                    <a:pt x="125181" y="89999"/>
                    <a:pt x="111732" y="78695"/>
                  </a:cubicBezTo>
                  <a:cubicBezTo>
                    <a:pt x="98284" y="67390"/>
                    <a:pt x="84918" y="55941"/>
                    <a:pt x="71612" y="44374"/>
                  </a:cubicBezTo>
                  <a:cubicBezTo>
                    <a:pt x="58306" y="32807"/>
                    <a:pt x="45060" y="21123"/>
                    <a:pt x="31829" y="9378"/>
                  </a:cubicBezTo>
                  <a:cubicBezTo>
                    <a:pt x="18599" y="-2366"/>
                    <a:pt x="5385" y="-14171"/>
                    <a:pt x="-7852" y="-25986"/>
                  </a:cubicBezTo>
                  <a:cubicBezTo>
                    <a:pt x="-21090" y="-37802"/>
                    <a:pt x="-34352" y="-49629"/>
                    <a:pt x="-47681" y="-61416"/>
                  </a:cubicBezTo>
                  <a:cubicBezTo>
                    <a:pt x="-61009" y="-73203"/>
                    <a:pt x="-74404" y="-84950"/>
                    <a:pt x="-87907" y="-96603"/>
                  </a:cubicBezTo>
                  <a:cubicBezTo>
                    <a:pt x="-101410" y="-108256"/>
                    <a:pt x="-115022" y="-119815"/>
                    <a:pt x="-128784" y="-131223"/>
                  </a:cubicBezTo>
                  <a:cubicBezTo>
                    <a:pt x="-142546" y="-142631"/>
                    <a:pt x="-156457" y="-153888"/>
                    <a:pt x="-170557" y="-164931"/>
                  </a:cubicBezTo>
                  <a:cubicBezTo>
                    <a:pt x="-184657" y="-175974"/>
                    <a:pt x="-198945" y="-186803"/>
                    <a:pt x="-213456" y="-197350"/>
                  </a:cubicBezTo>
                  <a:cubicBezTo>
                    <a:pt x="-227967" y="-207897"/>
                    <a:pt x="-242700" y="-218161"/>
                    <a:pt x="-257682" y="-228070"/>
                  </a:cubicBezTo>
                  <a:cubicBezTo>
                    <a:pt x="-272663" y="-237978"/>
                    <a:pt x="-287893" y="-247530"/>
                    <a:pt x="-303387" y="-256649"/>
                  </a:cubicBezTo>
                  <a:cubicBezTo>
                    <a:pt x="-318880" y="-265767"/>
                    <a:pt x="-334636" y="-274452"/>
                    <a:pt x="-350655" y="-282627"/>
                  </a:cubicBezTo>
                  <a:cubicBezTo>
                    <a:pt x="-366673" y="-290801"/>
                    <a:pt x="-382952" y="-298466"/>
                    <a:pt x="-399481" y="-305550"/>
                  </a:cubicBezTo>
                  <a:cubicBezTo>
                    <a:pt x="-416011" y="-312634"/>
                    <a:pt x="-432789" y="-319139"/>
                    <a:pt x="-449762" y="-325008"/>
                  </a:cubicBezTo>
                  <a:cubicBezTo>
                    <a:pt x="-466735" y="-330877"/>
                    <a:pt x="-483902" y="-336110"/>
                    <a:pt x="-501292" y="-340676"/>
                  </a:cubicBezTo>
                  <a:cubicBezTo>
                    <a:pt x="-518682" y="-345241"/>
                    <a:pt x="-536294" y="-349139"/>
                    <a:pt x="-553789" y="-352352"/>
                  </a:cubicBezTo>
                  <a:cubicBezTo>
                    <a:pt x="-571284" y="-355566"/>
                    <a:pt x="-588662" y="-358096"/>
                    <a:pt x="-606930" y="-359979"/>
                  </a:cubicBezTo>
                  <a:cubicBezTo>
                    <a:pt x="-625198" y="-361862"/>
                    <a:pt x="-644356" y="-363098"/>
                    <a:pt x="-660390" y="-363636"/>
                  </a:cubicBezTo>
                  <a:cubicBezTo>
                    <a:pt x="-676423" y="-364173"/>
                    <a:pt x="-689331" y="-364011"/>
                    <a:pt x="-702240" y="-363850"/>
                  </a:cubicBezTo>
                  <a:cubicBezTo>
                    <a:pt x="-704976" y="-363816"/>
                    <a:pt x="-706800" y="-362140"/>
                    <a:pt x="-706800" y="-360050"/>
                  </a:cubicBezTo>
                  <a:cubicBezTo>
                    <a:pt x="-706800" y="-357960"/>
                    <a:pt x="-704975" y="-356334"/>
                    <a:pt x="-702240" y="-356250"/>
                  </a:cubicBezTo>
                  <a:cubicBezTo>
                    <a:pt x="-689465" y="-355856"/>
                    <a:pt x="-676691" y="-355461"/>
                    <a:pt x="-660895" y="-354246"/>
                  </a:cubicBezTo>
                  <a:cubicBezTo>
                    <a:pt x="-645100" y="-353030"/>
                    <a:pt x="-626283" y="-350993"/>
                    <a:pt x="-608406" y="-348364"/>
                  </a:cubicBezTo>
                  <a:cubicBezTo>
                    <a:pt x="-590530" y="-345735"/>
                    <a:pt x="-573593" y="-342513"/>
                    <a:pt x="-556600" y="-338624"/>
                  </a:cubicBezTo>
                  <a:cubicBezTo>
                    <a:pt x="-539607" y="-334735"/>
                    <a:pt x="-522558" y="-330178"/>
                    <a:pt x="-505780" y="-324987"/>
                  </a:cubicBezTo>
                  <a:cubicBezTo>
                    <a:pt x="-489001" y="-319795"/>
                    <a:pt x="-472495" y="-313970"/>
                    <a:pt x="-456220" y="-307540"/>
                  </a:cubicBezTo>
                  <a:cubicBezTo>
                    <a:pt x="-439946" y="-301111"/>
                    <a:pt x="-423904" y="-294077"/>
                    <a:pt x="-408136" y="-286495"/>
                  </a:cubicBezTo>
                  <a:cubicBezTo>
                    <a:pt x="-392369" y="-278912"/>
                    <a:pt x="-376875" y="-270780"/>
                    <a:pt x="-361655" y="-262162"/>
                  </a:cubicBezTo>
                  <a:cubicBezTo>
                    <a:pt x="-346435" y="-253545"/>
                    <a:pt x="-331489" y="-244441"/>
                    <a:pt x="-316808" y="-234921"/>
                  </a:cubicBezTo>
                  <a:cubicBezTo>
                    <a:pt x="-302127" y="-225401"/>
                    <a:pt x="-287710" y="-215464"/>
                    <a:pt x="-273535" y="-205179"/>
                  </a:cubicBezTo>
                  <a:cubicBezTo>
                    <a:pt x="-259359" y="-194895"/>
                    <a:pt x="-245425" y="-184262"/>
                    <a:pt x="-231700" y="-173347"/>
                  </a:cubicBezTo>
                  <a:cubicBezTo>
                    <a:pt x="-217975" y="-162432"/>
                    <a:pt x="-204458" y="-151235"/>
                    <a:pt x="-191111" y="-139815"/>
                  </a:cubicBezTo>
                  <a:cubicBezTo>
                    <a:pt x="-177765" y="-128396"/>
                    <a:pt x="-164588" y="-116754"/>
                    <a:pt x="-151537" y="-104946"/>
                  </a:cubicBezTo>
                  <a:cubicBezTo>
                    <a:pt x="-138487" y="-93137"/>
                    <a:pt x="-125563" y="-81162"/>
                    <a:pt x="-112721" y="-69070"/>
                  </a:cubicBezTo>
                  <a:cubicBezTo>
                    <a:pt x="-99879" y="-56979"/>
                    <a:pt x="-87118" y="-44771"/>
                    <a:pt x="-74392" y="-32495"/>
                  </a:cubicBezTo>
                  <a:cubicBezTo>
                    <a:pt x="-61666" y="-20218"/>
                    <a:pt x="-48975" y="-7872"/>
                    <a:pt x="-36270" y="4496"/>
                  </a:cubicBezTo>
                  <a:cubicBezTo>
                    <a:pt x="-23566" y="16865"/>
                    <a:pt x="-10849" y="29257"/>
                    <a:pt x="1927" y="41628"/>
                  </a:cubicBezTo>
                  <a:cubicBezTo>
                    <a:pt x="14703" y="54000"/>
                    <a:pt x="27538" y="66351"/>
                    <a:pt x="40486" y="78629"/>
                  </a:cubicBezTo>
                  <a:cubicBezTo>
                    <a:pt x="53433" y="90908"/>
                    <a:pt x="66492" y="103115"/>
                    <a:pt x="79688" y="115221"/>
                  </a:cubicBezTo>
                  <a:cubicBezTo>
                    <a:pt x="92884" y="127327"/>
                    <a:pt x="106217" y="139333"/>
                    <a:pt x="119813" y="151107"/>
                  </a:cubicBezTo>
                  <a:cubicBezTo>
                    <a:pt x="133408" y="162882"/>
                    <a:pt x="147266" y="174425"/>
                    <a:pt x="161124" y="1859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262" y="3058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磁现象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201785" y="3172460"/>
            <a:ext cx="2461260" cy="815975"/>
            <a:chOff x="14666" y="5222"/>
            <a:chExt cx="3876" cy="1285"/>
          </a:xfrm>
        </p:grpSpPr>
        <p:sp>
          <p:nvSpPr>
            <p:cNvPr id="177" name="MMConnector"/>
            <p:cNvSpPr/>
            <p:nvPr/>
          </p:nvSpPr>
          <p:spPr>
            <a:xfrm>
              <a:off x="14666" y="6065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874" y="5222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力的方向影响因素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201785" y="3650615"/>
            <a:ext cx="2461260" cy="492760"/>
            <a:chOff x="14666" y="5975"/>
            <a:chExt cx="3876" cy="776"/>
          </a:xfrm>
        </p:grpSpPr>
        <p:sp>
          <p:nvSpPr>
            <p:cNvPr id="178" name="MMConnector"/>
            <p:cNvSpPr/>
            <p:nvPr/>
          </p:nvSpPr>
          <p:spPr>
            <a:xfrm>
              <a:off x="14666" y="6441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874" y="5975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力的大小影响因素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441690" y="4889500"/>
            <a:ext cx="1802765" cy="815975"/>
            <a:chOff x="13293" y="7926"/>
            <a:chExt cx="2839" cy="1285"/>
          </a:xfrm>
        </p:grpSpPr>
        <p:sp>
          <p:nvSpPr>
            <p:cNvPr id="201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536" y="7926"/>
              <a:ext cx="259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电磁感应现象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441690" y="5367655"/>
            <a:ext cx="2677160" cy="492760"/>
            <a:chOff x="13293" y="8679"/>
            <a:chExt cx="4216" cy="776"/>
          </a:xfrm>
        </p:grpSpPr>
        <p:sp>
          <p:nvSpPr>
            <p:cNvPr id="202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3557" y="8679"/>
              <a:ext cx="3952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产生感应电流条件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663700" y="3552825"/>
            <a:ext cx="1671320" cy="1891030"/>
            <a:chOff x="2619" y="5821"/>
            <a:chExt cx="2632" cy="2978"/>
          </a:xfrm>
        </p:grpSpPr>
        <p:sp>
          <p:nvSpPr>
            <p:cNvPr id="297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19" y="5821"/>
              <a:ext cx="175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基本性质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43075" y="1057910"/>
            <a:ext cx="1155700" cy="1398905"/>
            <a:chOff x="2744" y="1892"/>
            <a:chExt cx="1820" cy="2203"/>
          </a:xfrm>
        </p:grpSpPr>
        <p:sp>
          <p:nvSpPr>
            <p:cNvPr id="321" name="MMConnector"/>
            <p:cNvSpPr/>
            <p:nvPr/>
          </p:nvSpPr>
          <p:spPr>
            <a:xfrm>
              <a:off x="3960" y="3041"/>
              <a:ext cx="604" cy="1054"/>
            </a:xfrm>
            <a:custGeom>
              <a:avLst/>
              <a:gdLst/>
              <a:ahLst/>
              <a:cxnLst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44" y="1892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743075" y="1536065"/>
            <a:ext cx="1155700" cy="681355"/>
            <a:chOff x="2744" y="2645"/>
            <a:chExt cx="1820" cy="1073"/>
          </a:xfrm>
        </p:grpSpPr>
        <p:sp>
          <p:nvSpPr>
            <p:cNvPr id="322" name="MMConnector"/>
            <p:cNvSpPr/>
            <p:nvPr/>
          </p:nvSpPr>
          <p:spPr>
            <a:xfrm>
              <a:off x="3960" y="3418"/>
              <a:ext cx="604" cy="301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125400" y="43700"/>
                  </a:moveTo>
                  <a:cubicBezTo>
                    <a:pt x="14816" y="43700"/>
                    <a:pt x="-26210" y="-43700"/>
                    <a:pt x="-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44" y="2645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1680" y="2014220"/>
            <a:ext cx="2157095" cy="986790"/>
            <a:chOff x="1167" y="3398"/>
            <a:chExt cx="3397" cy="1554"/>
          </a:xfrm>
        </p:grpSpPr>
        <p:sp>
          <p:nvSpPr>
            <p:cNvPr id="390" name="MMConnector"/>
            <p:cNvSpPr/>
            <p:nvPr/>
          </p:nvSpPr>
          <p:spPr>
            <a:xfrm>
              <a:off x="3960" y="4030"/>
              <a:ext cx="604" cy="923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167" y="3398"/>
              <a:ext cx="2541" cy="1093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78685" y="4030980"/>
            <a:ext cx="1156335" cy="1174115"/>
            <a:chOff x="3430" y="6574"/>
            <a:chExt cx="1821" cy="1849"/>
          </a:xfrm>
        </p:grpSpPr>
        <p:sp>
          <p:nvSpPr>
            <p:cNvPr id="392" name="MMConnector"/>
            <p:cNvSpPr/>
            <p:nvPr/>
          </p:nvSpPr>
          <p:spPr>
            <a:xfrm>
              <a:off x="4647" y="7605"/>
              <a:ext cx="604" cy="81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430" y="6574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441690" y="5845810"/>
            <a:ext cx="957580" cy="732790"/>
            <a:chOff x="13293" y="9432"/>
            <a:chExt cx="1508" cy="1154"/>
          </a:xfrm>
        </p:grpSpPr>
        <p:sp>
          <p:nvSpPr>
            <p:cNvPr id="400" name="MMConnector"/>
            <p:cNvSpPr/>
            <p:nvPr/>
          </p:nvSpPr>
          <p:spPr>
            <a:xfrm>
              <a:off x="13293" y="9522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3595" y="9432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发电机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43075" y="2654935"/>
            <a:ext cx="1155700" cy="1064260"/>
            <a:chOff x="2744" y="4407"/>
            <a:chExt cx="1820" cy="1676"/>
          </a:xfrm>
        </p:grpSpPr>
        <p:sp>
          <p:nvSpPr>
            <p:cNvPr id="147" name="MMConnector"/>
            <p:cNvSpPr/>
            <p:nvPr/>
          </p:nvSpPr>
          <p:spPr>
            <a:xfrm>
              <a:off x="3960" y="4407"/>
              <a:ext cx="604" cy="1676"/>
            </a:xfrm>
            <a:custGeom>
              <a:avLst/>
              <a:gdLst/>
              <a:ahLst/>
              <a:cxnLst/>
              <a:pathLst>
                <a:path w="250800" h="486400" fill="none">
                  <a:moveTo>
                    <a:pt x="125400" y="-243200"/>
                  </a:moveTo>
                  <a:cubicBezTo>
                    <a:pt x="-26842" y="-243200"/>
                    <a:pt x="70990" y="243200"/>
                    <a:pt x="-125400" y="2432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744" y="4623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993265" y="4747895"/>
            <a:ext cx="1341755" cy="493395"/>
            <a:chOff x="3138" y="7703"/>
            <a:chExt cx="2113" cy="777"/>
          </a:xfrm>
        </p:grpSpPr>
        <p:sp>
          <p:nvSpPr>
            <p:cNvPr id="151" name="MMConnector"/>
            <p:cNvSpPr/>
            <p:nvPr/>
          </p:nvSpPr>
          <p:spPr>
            <a:xfrm>
              <a:off x="4647" y="8170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138" y="770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磁感线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993265" y="5522595"/>
            <a:ext cx="1341755" cy="1153160"/>
            <a:chOff x="3138" y="8923"/>
            <a:chExt cx="2113" cy="1816"/>
          </a:xfrm>
        </p:grpSpPr>
        <p:sp>
          <p:nvSpPr>
            <p:cNvPr id="153" name="MMConnector"/>
            <p:cNvSpPr/>
            <p:nvPr/>
          </p:nvSpPr>
          <p:spPr>
            <a:xfrm>
              <a:off x="4647" y="8923"/>
              <a:ext cx="604" cy="1817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3138" y="9209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42645" y="5465445"/>
            <a:ext cx="1342390" cy="753110"/>
            <a:chOff x="1326" y="8833"/>
            <a:chExt cx="2114" cy="1186"/>
          </a:xfrm>
        </p:grpSpPr>
        <p:sp>
          <p:nvSpPr>
            <p:cNvPr id="155" name="MMConnector"/>
            <p:cNvSpPr/>
            <p:nvPr/>
          </p:nvSpPr>
          <p:spPr>
            <a:xfrm>
              <a:off x="2836" y="964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326" y="883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磁偏角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42645" y="5943600"/>
            <a:ext cx="1342390" cy="513715"/>
            <a:chOff x="1326" y="9586"/>
            <a:chExt cx="2114" cy="809"/>
          </a:xfrm>
        </p:grpSpPr>
        <p:sp>
          <p:nvSpPr>
            <p:cNvPr id="158" name="MMConnector"/>
            <p:cNvSpPr/>
            <p:nvPr/>
          </p:nvSpPr>
          <p:spPr>
            <a:xfrm>
              <a:off x="2836" y="10019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326" y="9586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指南针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28700" y="4509135"/>
            <a:ext cx="1156335" cy="753110"/>
            <a:chOff x="1619" y="7327"/>
            <a:chExt cx="1821" cy="1186"/>
          </a:xfrm>
        </p:grpSpPr>
        <p:sp>
          <p:nvSpPr>
            <p:cNvPr id="160" name="MMConnector"/>
            <p:cNvSpPr/>
            <p:nvPr/>
          </p:nvSpPr>
          <p:spPr>
            <a:xfrm>
              <a:off x="2836" y="8137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619" y="7327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1960" y="4987290"/>
            <a:ext cx="1743075" cy="513715"/>
            <a:chOff x="695" y="8080"/>
            <a:chExt cx="2745" cy="809"/>
          </a:xfrm>
        </p:grpSpPr>
        <p:sp>
          <p:nvSpPr>
            <p:cNvPr id="162" name="MMConnector"/>
            <p:cNvSpPr/>
            <p:nvPr/>
          </p:nvSpPr>
          <p:spPr>
            <a:xfrm>
              <a:off x="2836" y="851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695" y="8080"/>
              <a:ext cx="180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假想曲线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49645" y="1656715"/>
            <a:ext cx="2200275" cy="2451735"/>
            <a:chOff x="9526" y="2835"/>
            <a:chExt cx="3465" cy="3861"/>
          </a:xfrm>
        </p:grpSpPr>
        <p:sp>
          <p:nvSpPr>
            <p:cNvPr id="165" name="MMConnector"/>
            <p:cNvSpPr/>
            <p:nvPr/>
          </p:nvSpPr>
          <p:spPr>
            <a:xfrm>
              <a:off x="9526" y="4698"/>
              <a:ext cx="2142" cy="1999"/>
            </a:xfrm>
            <a:custGeom>
              <a:avLst/>
              <a:gdLst/>
              <a:ahLst/>
              <a:cxnLst/>
              <a:pathLst>
                <a:path w="889838" h="580195">
                  <a:moveTo>
                    <a:pt x="-204798" y="167554"/>
                  </a:moveTo>
                  <a:cubicBezTo>
                    <a:pt x="-219531" y="179790"/>
                    <a:pt x="-221407" y="197325"/>
                    <a:pt x="-211947" y="208485"/>
                  </a:cubicBezTo>
                  <a:cubicBezTo>
                    <a:pt x="-202487" y="219645"/>
                    <a:pt x="-184609" y="220975"/>
                    <a:pt x="-170398" y="208136"/>
                  </a:cubicBezTo>
                  <a:cubicBezTo>
                    <a:pt x="-157001" y="196032"/>
                    <a:pt x="-143603" y="183928"/>
                    <a:pt x="-130495" y="171586"/>
                  </a:cubicBezTo>
                  <a:cubicBezTo>
                    <a:pt x="-117388" y="159245"/>
                    <a:pt x="-104570" y="146666"/>
                    <a:pt x="-91904" y="133982"/>
                  </a:cubicBezTo>
                  <a:cubicBezTo>
                    <a:pt x="-79239" y="121298"/>
                    <a:pt x="-66727" y="108509"/>
                    <a:pt x="-54344" y="95640"/>
                  </a:cubicBezTo>
                  <a:cubicBezTo>
                    <a:pt x="-41961" y="82770"/>
                    <a:pt x="-29706" y="69821"/>
                    <a:pt x="-17525" y="56842"/>
                  </a:cubicBezTo>
                  <a:cubicBezTo>
                    <a:pt x="-5343" y="43863"/>
                    <a:pt x="6764" y="30853"/>
                    <a:pt x="18845" y="17853"/>
                  </a:cubicBezTo>
                  <a:cubicBezTo>
                    <a:pt x="30926" y="4853"/>
                    <a:pt x="42980" y="-8138"/>
                    <a:pt x="55055" y="-21077"/>
                  </a:cubicBezTo>
                  <a:cubicBezTo>
                    <a:pt x="67131" y="-34016"/>
                    <a:pt x="79228" y="-46904"/>
                    <a:pt x="91394" y="-59698"/>
                  </a:cubicBezTo>
                  <a:cubicBezTo>
                    <a:pt x="103560" y="-72492"/>
                    <a:pt x="115796" y="-85191"/>
                    <a:pt x="128147" y="-97751"/>
                  </a:cubicBezTo>
                  <a:cubicBezTo>
                    <a:pt x="140499" y="-110311"/>
                    <a:pt x="152966" y="-122730"/>
                    <a:pt x="165595" y="-134959"/>
                  </a:cubicBezTo>
                  <a:cubicBezTo>
                    <a:pt x="178224" y="-147188"/>
                    <a:pt x="191015" y="-159227"/>
                    <a:pt x="204011" y="-171019"/>
                  </a:cubicBezTo>
                  <a:cubicBezTo>
                    <a:pt x="217006" y="-182812"/>
                    <a:pt x="230206" y="-194357"/>
                    <a:pt x="243650" y="-205594"/>
                  </a:cubicBezTo>
                  <a:cubicBezTo>
                    <a:pt x="257094" y="-216831"/>
                    <a:pt x="270781" y="-227759"/>
                    <a:pt x="284744" y="-238309"/>
                  </a:cubicBezTo>
                  <a:cubicBezTo>
                    <a:pt x="298706" y="-248860"/>
                    <a:pt x="312944" y="-259034"/>
                    <a:pt x="327478" y="-268758"/>
                  </a:cubicBezTo>
                  <a:cubicBezTo>
                    <a:pt x="342013" y="-278482"/>
                    <a:pt x="356844" y="-287756"/>
                    <a:pt x="371976" y="-296509"/>
                  </a:cubicBezTo>
                  <a:cubicBezTo>
                    <a:pt x="387109" y="-305262"/>
                    <a:pt x="402542" y="-313493"/>
                    <a:pt x="418275" y="-321137"/>
                  </a:cubicBezTo>
                  <a:cubicBezTo>
                    <a:pt x="434009" y="-328781"/>
                    <a:pt x="450044" y="-335838"/>
                    <a:pt x="466312" y="-342253"/>
                  </a:cubicBezTo>
                  <a:cubicBezTo>
                    <a:pt x="482580" y="-348668"/>
                    <a:pt x="499081" y="-354442"/>
                    <a:pt x="515916" y="-359547"/>
                  </a:cubicBezTo>
                  <a:cubicBezTo>
                    <a:pt x="532751" y="-364653"/>
                    <a:pt x="549919" y="-369089"/>
                    <a:pt x="566831" y="-372829"/>
                  </a:cubicBezTo>
                  <a:cubicBezTo>
                    <a:pt x="583742" y="-376569"/>
                    <a:pt x="600397" y="-379613"/>
                    <a:pt x="618739" y="-382042"/>
                  </a:cubicBezTo>
                  <a:cubicBezTo>
                    <a:pt x="637080" y="-384471"/>
                    <a:pt x="657108" y="-386286"/>
                    <a:pt x="671306" y="-387268"/>
                  </a:cubicBezTo>
                  <a:cubicBezTo>
                    <a:pt x="685504" y="-388250"/>
                    <a:pt x="693872" y="-388400"/>
                    <a:pt x="702240" y="-388550"/>
                  </a:cubicBezTo>
                  <a:cubicBezTo>
                    <a:pt x="704976" y="-388599"/>
                    <a:pt x="706800" y="-390260"/>
                    <a:pt x="706800" y="-392350"/>
                  </a:cubicBezTo>
                  <a:cubicBezTo>
                    <a:pt x="706800" y="-394440"/>
                    <a:pt x="704975" y="-396085"/>
                    <a:pt x="702240" y="-396150"/>
                  </a:cubicBezTo>
                  <a:cubicBezTo>
                    <a:pt x="693792" y="-396351"/>
                    <a:pt x="685343" y="-396552"/>
                    <a:pt x="670939" y="-396157"/>
                  </a:cubicBezTo>
                  <a:cubicBezTo>
                    <a:pt x="656535" y="-395761"/>
                    <a:pt x="636174" y="-394770"/>
                    <a:pt x="617455" y="-393079"/>
                  </a:cubicBezTo>
                  <a:cubicBezTo>
                    <a:pt x="598736" y="-391388"/>
                    <a:pt x="581659" y="-388999"/>
                    <a:pt x="564261" y="-385905"/>
                  </a:cubicBezTo>
                  <a:cubicBezTo>
                    <a:pt x="546862" y="-382811"/>
                    <a:pt x="529143" y="-379012"/>
                    <a:pt x="511706" y="-374508"/>
                  </a:cubicBezTo>
                  <a:cubicBezTo>
                    <a:pt x="494269" y="-370003"/>
                    <a:pt x="477115" y="-364793"/>
                    <a:pt x="460153" y="-358908"/>
                  </a:cubicBezTo>
                  <a:cubicBezTo>
                    <a:pt x="443191" y="-353022"/>
                    <a:pt x="426422" y="-346462"/>
                    <a:pt x="409927" y="-339281"/>
                  </a:cubicBezTo>
                  <a:cubicBezTo>
                    <a:pt x="393432" y="-332100"/>
                    <a:pt x="377210" y="-324297"/>
                    <a:pt x="361276" y="-315946"/>
                  </a:cubicBezTo>
                  <a:cubicBezTo>
                    <a:pt x="345341" y="-307594"/>
                    <a:pt x="329693" y="-298692"/>
                    <a:pt x="314340" y="-289321"/>
                  </a:cubicBezTo>
                  <a:cubicBezTo>
                    <a:pt x="298986" y="-279950"/>
                    <a:pt x="283927" y="-270109"/>
                    <a:pt x="269148" y="-259880"/>
                  </a:cubicBezTo>
                  <a:cubicBezTo>
                    <a:pt x="254369" y="-249650"/>
                    <a:pt x="239871" y="-239032"/>
                    <a:pt x="225629" y="-228101"/>
                  </a:cubicBezTo>
                  <a:cubicBezTo>
                    <a:pt x="211387" y="-217171"/>
                    <a:pt x="197400" y="-205929"/>
                    <a:pt x="183635" y="-194446"/>
                  </a:cubicBezTo>
                  <a:cubicBezTo>
                    <a:pt x="169869" y="-182963"/>
                    <a:pt x="156325" y="-171238"/>
                    <a:pt x="142963" y="-159336"/>
                  </a:cubicBezTo>
                  <a:cubicBezTo>
                    <a:pt x="129601" y="-147434"/>
                    <a:pt x="116420" y="-135353"/>
                    <a:pt x="103378" y="-123152"/>
                  </a:cubicBezTo>
                  <a:cubicBezTo>
                    <a:pt x="90337" y="-110951"/>
                    <a:pt x="77435" y="-98629"/>
                    <a:pt x="64628" y="-86239"/>
                  </a:cubicBezTo>
                  <a:cubicBezTo>
                    <a:pt x="51822" y="-73848"/>
                    <a:pt x="39111" y="-61389"/>
                    <a:pt x="26453" y="-48909"/>
                  </a:cubicBezTo>
                  <a:cubicBezTo>
                    <a:pt x="13794" y="-36430"/>
                    <a:pt x="1188" y="-23930"/>
                    <a:pt x="-11410" y="-11457"/>
                  </a:cubicBezTo>
                  <a:cubicBezTo>
                    <a:pt x="-24007" y="1015"/>
                    <a:pt x="-36596" y="13460"/>
                    <a:pt x="-49217" y="25833"/>
                  </a:cubicBezTo>
                  <a:cubicBezTo>
                    <a:pt x="-61838" y="38206"/>
                    <a:pt x="-74492" y="50507"/>
                    <a:pt x="-87223" y="62680"/>
                  </a:cubicBezTo>
                  <a:cubicBezTo>
                    <a:pt x="-99954" y="74854"/>
                    <a:pt x="-112762" y="86899"/>
                    <a:pt x="-125670" y="98792"/>
                  </a:cubicBezTo>
                  <a:cubicBezTo>
                    <a:pt x="-138578" y="110685"/>
                    <a:pt x="-151586" y="122425"/>
                    <a:pt x="-164791" y="133860"/>
                  </a:cubicBezTo>
                  <a:cubicBezTo>
                    <a:pt x="-177995" y="145295"/>
                    <a:pt x="-191396" y="156424"/>
                    <a:pt x="-204798" y="16755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11217" y="2835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电生磁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441690" y="1155700"/>
            <a:ext cx="2533650" cy="1040765"/>
            <a:chOff x="13293" y="2046"/>
            <a:chExt cx="3990" cy="1639"/>
          </a:xfrm>
        </p:grpSpPr>
        <p:sp>
          <p:nvSpPr>
            <p:cNvPr id="167" name="MMConnector"/>
            <p:cNvSpPr/>
            <p:nvPr/>
          </p:nvSpPr>
          <p:spPr>
            <a:xfrm>
              <a:off x="13293" y="3007"/>
              <a:ext cx="604" cy="678"/>
            </a:xfrm>
            <a:custGeom>
              <a:avLst/>
              <a:gdLst/>
              <a:ahLst/>
              <a:cxnLst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3556" y="2046"/>
              <a:ext cx="372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通电螺线管的磁场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41690" y="1633855"/>
            <a:ext cx="1583055" cy="419100"/>
            <a:chOff x="13293" y="2799"/>
            <a:chExt cx="2493" cy="660"/>
          </a:xfrm>
        </p:grpSpPr>
        <p:sp>
          <p:nvSpPr>
            <p:cNvPr id="169" name="MMConnector"/>
            <p:cNvSpPr/>
            <p:nvPr/>
          </p:nvSpPr>
          <p:spPr>
            <a:xfrm>
              <a:off x="13293" y="3384"/>
              <a:ext cx="604" cy="75"/>
            </a:xfrm>
            <a:custGeom>
              <a:avLst/>
              <a:gdLst/>
              <a:ahLst/>
              <a:cxnLst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3557" y="2799"/>
              <a:ext cx="222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安培定则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441690" y="2112010"/>
            <a:ext cx="2305685" cy="1107440"/>
            <a:chOff x="13293" y="3552"/>
            <a:chExt cx="3631" cy="1744"/>
          </a:xfrm>
        </p:grpSpPr>
        <p:sp>
          <p:nvSpPr>
            <p:cNvPr id="171" name="MMConnector"/>
            <p:cNvSpPr/>
            <p:nvPr/>
          </p:nvSpPr>
          <p:spPr>
            <a:xfrm>
              <a:off x="13293" y="3996"/>
              <a:ext cx="604" cy="1300"/>
            </a:xfrm>
            <a:custGeom>
              <a:avLst/>
              <a:gdLst/>
              <a:ahLst/>
              <a:cxnLst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3558" y="3552"/>
              <a:ext cx="3366" cy="1093"/>
            </a:xfrm>
            <a:custGeom>
              <a:avLst/>
              <a:gdLst>
                <a:gd name="rtl" fmla="*/ 54150 w 866400"/>
                <a:gd name="rtt" fmla="*/ 26030 h 317300"/>
                <a:gd name="rtr" fmla="*/ 814150 w 866400"/>
                <a:gd name="rtb" fmla="*/ 299630 h 317300"/>
              </a:gdLst>
              <a:ahLst/>
              <a:cxnLst/>
              <a:rect l="rtl" t="rtt" r="rtr" b="rtb"/>
              <a:pathLst>
                <a:path w="866400" h="3173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866400" h="317300" fill="none">
                  <a:moveTo>
                    <a:pt x="0" y="317300"/>
                  </a:moveTo>
                  <a:lnTo>
                    <a:pt x="8664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电磁铁磁性强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弱的影响因素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201785" y="4128770"/>
            <a:ext cx="957580" cy="732790"/>
            <a:chOff x="14666" y="6728"/>
            <a:chExt cx="1508" cy="1154"/>
          </a:xfrm>
        </p:grpSpPr>
        <p:sp>
          <p:nvSpPr>
            <p:cNvPr id="184" name="MMConnector"/>
            <p:cNvSpPr/>
            <p:nvPr/>
          </p:nvSpPr>
          <p:spPr>
            <a:xfrm>
              <a:off x="14666" y="6818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4968" y="6728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电动机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7982585" y="648490"/>
            <a:ext cx="2470487" cy="1803370"/>
            <a:chOff x="2263" y="5821"/>
            <a:chExt cx="2988" cy="2979"/>
          </a:xfrm>
        </p:grpSpPr>
        <p:sp>
          <p:nvSpPr>
            <p:cNvPr id="3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4" name="SubTopic"/>
            <p:cNvSpPr/>
            <p:nvPr/>
          </p:nvSpPr>
          <p:spPr>
            <a:xfrm>
              <a:off x="2263" y="5821"/>
              <a:ext cx="2111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电流的磁效应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693785" y="4696460"/>
            <a:ext cx="13055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18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519045"/>
            <a:ext cx="2731135" cy="1970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14425" y="2422525"/>
            <a:ext cx="58108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闭合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通电螺线管的左端是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要使它的磁性增强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可将滑片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端移动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58590" y="3126740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46980" y="3658870"/>
            <a:ext cx="5702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9707245" y="5292090"/>
            <a:ext cx="13150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09320" y="13544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330" y="2654300"/>
            <a:ext cx="2954655" cy="242252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837565" y="1796415"/>
            <a:ext cx="7798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丹东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如图所示的电路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拨到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电磁铁的左边为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拨到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小磁针静止时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>
                <a:ea typeface="宋体" panose="02010600030101010101" pitchFamily="2" charset="-122"/>
              </a:rPr>
              <a:t>端为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拨到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滑动变阻器的滑片向右滑动时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电磁铁的磁性增强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由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拨到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调节滑动变阻器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流表示数不变，则电磁铁的磁性增强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679690" y="1975485"/>
            <a:ext cx="5943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B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8679815" y="538734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9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2" name="图片 -2147482217" descr="C:\Documents and Settings\Administrator\桌面\物理（山西）\山西物理\X2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40880" y="3302000"/>
            <a:ext cx="4609465" cy="14814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99440" y="1054735"/>
            <a:ext cx="104044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湖州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一条形磁铁放在水平面上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处于静止状态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电磁铁置于条形磁铁附近并正对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．下列叙述中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闭合开关前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电磁铁与条形磁铁间没有力的作用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条形磁铁受到桌面向左的摩擦力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闭合开关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后，滑片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移动时电磁铁与条形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磁铁间的作用力增大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闭合开关后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移动过程中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若条形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磁铁始终处于静止状态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则它受到桌面的摩擦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力大小保持不变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496175" y="1744980"/>
            <a:ext cx="567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811655" y="1735455"/>
            <a:ext cx="5873750" cy="737235"/>
            <a:chOff x="87" y="2989"/>
            <a:chExt cx="9250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89"/>
              <a:ext cx="9177" cy="1161"/>
              <a:chOff x="273" y="2989"/>
              <a:chExt cx="9177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89"/>
                <a:ext cx="5556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电磁现象辨析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6年</a:t>
                </a:r>
                <a:r>
                  <a:rPr lang="en-US"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sz="2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考)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100" name="文本框 99"/>
          <p:cNvSpPr txBox="1"/>
          <p:nvPr/>
        </p:nvSpPr>
        <p:spPr>
          <a:xfrm>
            <a:off x="1786255" y="2543810"/>
            <a:ext cx="894588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2015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关于电磁现象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电磁铁的磁性强弱只与线圈中的电流大小有关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电动机是根据电磁感应现象制成的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通电导体在磁场中受力的方向跟电流方向、磁场方向有关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闭合电路的部分导体在磁场中运动时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一定产生感应电流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598660" y="2721610"/>
            <a:ext cx="605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420225" y="507682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11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94080" y="1783715"/>
            <a:ext cx="978408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2014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探究电磁感应现象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的实验装置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在探究过程中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保持导体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在磁场中静止不动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电流表指针会发生偏转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只要导体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sz="2400">
                <a:ea typeface="宋体" panose="02010600030101010101" pitchFamily="2" charset="-122"/>
              </a:rPr>
              <a:t>在磁场中运动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电流表指针就会发生偏转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当电流表指针发生偏转时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表明机械能转化为电能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利用这一现象所揭示的原理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可制成电动机</a:t>
            </a:r>
            <a:endParaRPr lang="zh-CN" altLang="en-US"/>
          </a:p>
        </p:txBody>
      </p:sp>
      <p:pic>
        <p:nvPicPr>
          <p:cNvPr id="2" name="图片 -2147482215" descr="C:\Documents and Settings\Administrator\桌面\物理（山西）\山西物理\X224.TIF"/>
          <p:cNvPicPr>
            <a:picLocks noChangeAspect="1"/>
          </p:cNvPicPr>
          <p:nvPr/>
        </p:nvPicPr>
        <p:blipFill>
          <a:blip r:embed="rId1" r:link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3625" y="2840355"/>
            <a:ext cx="2677160" cy="1956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168265" y="2491740"/>
            <a:ext cx="592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434830" y="4178935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12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52450" y="1317625"/>
            <a:ext cx="109613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36</a:t>
            </a:r>
            <a:r>
              <a:rPr lang="zh-CN" sz="2400">
                <a:cs typeface="楷体_GB2312" charset="0"/>
              </a:rPr>
              <a:t>题节选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历史上大国的崛起都是反复证明了一个定律：背海而弱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向海则兴．开发利用海洋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是新时代我国能源发展的总体目标．如图所示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是我国矗立在东海的风力发电厂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风力发电机靠叶片在风力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的推动下转动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带动发电机发电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把风能转化为电能．这种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发电机的工作原理是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13.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2016山西30题节选1分)利用法拉第发现的__________现象发明了发电机，开辟了电气化的时代．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" name="图片 -2147482214" descr="C:\Documents and Settings\Administrator\桌面\物理（山西）\山西物理\X22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081770" y="2624455"/>
            <a:ext cx="2326005" cy="1450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556000" y="3646805"/>
            <a:ext cx="1499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702425" y="4705985"/>
            <a:ext cx="15487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5645785" y="560070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14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53490" y="112268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181735" y="1647825"/>
            <a:ext cx="104044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德州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图所示，电动平衡车是一种新型交通工具，被广大青少年所喜爱．</a:t>
            </a:r>
            <a:r>
              <a:rPr lang="zh-CN" sz="2400">
                <a:ea typeface="宋体" panose="02010600030101010101" pitchFamily="2" charset="-122"/>
              </a:rPr>
              <a:t>下列选项中与电动平衡车驱动前行过程原理相同的是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pic>
        <p:nvPicPr>
          <p:cNvPr id="7" name="图片 -2147482212" descr="C:\Documents and Settings\Administrator\桌面\物理（山西）\山西物理\X22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241165" y="2974975"/>
            <a:ext cx="4398010" cy="2453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417685" y="2321560"/>
            <a:ext cx="5670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-2147482211" descr="C:\Documents and Settings\Administrator\桌面\物理（山西）\山西物理\X22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87665" y="2987675"/>
            <a:ext cx="2698115" cy="2461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336280" y="5657215"/>
            <a:ext cx="22777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15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1043305" y="1209675"/>
            <a:ext cx="99485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15.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是小安同学自制的一个实验装置．他把带绝缘层的导线绕在塑料管外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导线两端连接着小灯泡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形成闭合电路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管内封闭一个强磁体．沿图中所示方向来回快速摇动装置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小灯泡发光．以下说法正确的是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灯丝中电流方向保持不变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实验现象表明电能够生磁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该现象属于电磁感应现象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此装置与电动机原理相同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36545" y="2969260"/>
            <a:ext cx="692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39800" y="698500"/>
            <a:ext cx="4123690" cy="737235"/>
            <a:chOff x="87" y="2929"/>
            <a:chExt cx="6494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6421" cy="1161"/>
              <a:chOff x="273" y="2929"/>
              <a:chExt cx="6421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2800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电磁作图</a:t>
                </a:r>
                <a:endPara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5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972185" y="154305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-2147482208" descr="C:\Documents and Settings\Administrator\桌面\物理（山西）\山西物理\X22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686935" y="3237865"/>
            <a:ext cx="2593975" cy="2606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723255" y="5987415"/>
            <a:ext cx="12344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16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" name="文本框 9"/>
          <p:cNvSpPr txBox="1"/>
          <p:nvPr/>
        </p:nvSpPr>
        <p:spPr>
          <a:xfrm>
            <a:off x="972185" y="1967230"/>
            <a:ext cx="105924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16.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通辽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在电磁铁上方用弹簧挂着一个条形磁体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开关闭合后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ea typeface="宋体" panose="02010600030101010101" pitchFamily="2" charset="-122"/>
              </a:rPr>
              <a:t>向右滑动时弹簧伸长．请标出电磁铁上端的极性及电源正负极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900295" y="3901440"/>
            <a:ext cx="3581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/>
          </a:p>
        </p:txBody>
      </p:sp>
      <p:sp>
        <p:nvSpPr>
          <p:cNvPr id="12" name="文本框 11"/>
          <p:cNvSpPr txBox="1"/>
          <p:nvPr/>
        </p:nvSpPr>
        <p:spPr>
          <a:xfrm>
            <a:off x="5770245" y="5455285"/>
            <a:ext cx="428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653530" y="5454650"/>
            <a:ext cx="555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5763895" y="5287010"/>
            <a:ext cx="15932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17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100" name="文本框 99"/>
          <p:cNvSpPr txBox="1"/>
          <p:nvPr/>
        </p:nvSpPr>
        <p:spPr>
          <a:xfrm>
            <a:off x="1175385" y="1460500"/>
            <a:ext cx="98945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2018</a:t>
            </a:r>
            <a:r>
              <a:rPr lang="zh-CN" sz="2400">
                <a:cs typeface="楷体_GB2312" charset="0"/>
              </a:rPr>
              <a:t>东营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请根据小磁针静止后的指向及所标电流的方向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画出螺线管导线的绕法．</a:t>
            </a:r>
            <a:endParaRPr lang="zh-CN" altLang="en-US"/>
          </a:p>
        </p:txBody>
      </p:sp>
      <p:pic>
        <p:nvPicPr>
          <p:cNvPr id="2" name="图片 -2147482207" descr="C:\Documents and Settings\Administrator\桌面\物理（山西）\山西物理\X22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000625" y="2943225"/>
            <a:ext cx="2997200" cy="20758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5569585" y="3244850"/>
            <a:ext cx="1807845" cy="854710"/>
            <a:chOff x="4434" y="5453"/>
            <a:chExt cx="2847" cy="1346"/>
          </a:xfrm>
        </p:grpSpPr>
        <p:sp>
          <p:nvSpPr>
            <p:cNvPr id="4" name="任意多边形 3"/>
            <p:cNvSpPr/>
            <p:nvPr/>
          </p:nvSpPr>
          <p:spPr>
            <a:xfrm>
              <a:off x="4434" y="5495"/>
              <a:ext cx="271" cy="1063"/>
            </a:xfrm>
            <a:custGeom>
              <a:avLst/>
              <a:gdLst>
                <a:gd name="connisteX0" fmla="*/ 0 w 172085"/>
                <a:gd name="connsiteY0" fmla="*/ 675081 h 675081"/>
                <a:gd name="connisteX1" fmla="*/ 26035 w 172085"/>
                <a:gd name="connsiteY1" fmla="*/ 25476 h 675081"/>
                <a:gd name="connisteX2" fmla="*/ 172085 w 172085"/>
                <a:gd name="connsiteY2" fmla="*/ 184861 h 675081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172085" h="675082">
                  <a:moveTo>
                    <a:pt x="0" y="675082"/>
                  </a:moveTo>
                  <a:cubicBezTo>
                    <a:pt x="2540" y="541732"/>
                    <a:pt x="-8255" y="123267"/>
                    <a:pt x="26035" y="25477"/>
                  </a:cubicBezTo>
                  <a:cubicBezTo>
                    <a:pt x="60325" y="-72313"/>
                    <a:pt x="143510" y="139777"/>
                    <a:pt x="172085" y="184862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4625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993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361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29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097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6465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833" y="5453"/>
              <a:ext cx="448" cy="1346"/>
            </a:xfrm>
            <a:custGeom>
              <a:avLst/>
              <a:gdLst>
                <a:gd name="connisteX0" fmla="*/ 0 w 284480"/>
                <a:gd name="connsiteY0" fmla="*/ 705629 h 854616"/>
                <a:gd name="connisteX1" fmla="*/ 119380 w 284480"/>
                <a:gd name="connsiteY1" fmla="*/ 810404 h 854616"/>
                <a:gd name="connisteX2" fmla="*/ 149860 w 284480"/>
                <a:gd name="connsiteY2" fmla="*/ 47769 h 854616"/>
                <a:gd name="connisteX3" fmla="*/ 284480 w 284480"/>
                <a:gd name="connsiteY3" fmla="*/ 182389 h 854616"/>
                <a:gd name="connisteX4" fmla="*/ 538480 w 284480"/>
                <a:gd name="connsiteY4" fmla="*/ 601489 h 85461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</a:cxnLst>
              <a:rect l="l" t="t" r="r" b="b"/>
              <a:pathLst>
                <a:path w="284480" h="854616">
                  <a:moveTo>
                    <a:pt x="0" y="705629"/>
                  </a:moveTo>
                  <a:cubicBezTo>
                    <a:pt x="23495" y="741824"/>
                    <a:pt x="89535" y="941849"/>
                    <a:pt x="119380" y="810404"/>
                  </a:cubicBezTo>
                  <a:cubicBezTo>
                    <a:pt x="149225" y="678959"/>
                    <a:pt x="116840" y="173499"/>
                    <a:pt x="149860" y="47769"/>
                  </a:cubicBezTo>
                  <a:cubicBezTo>
                    <a:pt x="182880" y="-77961"/>
                    <a:pt x="207010" y="71899"/>
                    <a:pt x="284480" y="182389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6115" y="2778760"/>
            <a:ext cx="4414520" cy="523080"/>
            <a:chOff x="894" y="3246"/>
            <a:chExt cx="6952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95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磁现象和磁场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764349" y="94678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1205" y="1859915"/>
            <a:ext cx="2638425" cy="596900"/>
            <a:chOff x="1456" y="3131"/>
            <a:chExt cx="4155" cy="940"/>
          </a:xfrm>
        </p:grpSpPr>
        <p:sp>
          <p:nvSpPr>
            <p:cNvPr id="4" name="文本框 3"/>
            <p:cNvSpPr txBox="1"/>
            <p:nvPr/>
          </p:nvSpPr>
          <p:spPr>
            <a:xfrm>
              <a:off x="2824" y="3180"/>
              <a:ext cx="278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56" y="3131"/>
              <a:ext cx="1144" cy="940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07695" y="3255010"/>
            <a:ext cx="111652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磁现象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3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磁性：</a:t>
            </a:r>
            <a:r>
              <a:rPr lang="zh-CN" sz="2400">
                <a:ea typeface="宋体" panose="02010600030101010101" pitchFamily="2" charset="-122"/>
              </a:rPr>
              <a:t>能够吸引铁、钴、镍等物质的性质．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磁极：</a:t>
            </a:r>
            <a:r>
              <a:rPr lang="zh-CN" sz="2400">
                <a:ea typeface="宋体" panose="02010600030101010101" pitchFamily="2" charset="-122"/>
              </a:rPr>
              <a:t>磁体的吸引能力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的两个部位叫做磁极；能够自由转动的磁体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sym typeface="+mn-ea"/>
              </a:rPr>
              <a:t>静止时指南的那个磁极叫做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________(S)</a:t>
            </a:r>
            <a:r>
              <a:rPr lang="zh-CN" sz="2400">
                <a:sym typeface="+mn-ea"/>
              </a:rPr>
              <a:t>极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指北的那个磁极叫做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________(N)</a:t>
            </a:r>
            <a:r>
              <a:rPr lang="zh-CN" sz="2400">
                <a:sym typeface="+mn-ea"/>
              </a:rPr>
              <a:t>极．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  <a:sym typeface="+mn-ea"/>
              </a:rPr>
              <a:t>2016.39)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4298315" y="4476115"/>
            <a:ext cx="9486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最强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627880" y="5016500"/>
            <a:ext cx="701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南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634855" y="5016500"/>
            <a:ext cx="5391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北</a:t>
            </a:r>
            <a:endParaRPr lang="zh-CN" altLang="en-US"/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67495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4208780" y="5657215"/>
            <a:ext cx="3157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18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885825" y="1089660"/>
            <a:ext cx="1038796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丹东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通常我们把没有铃碗的电铃叫做蜂鸣器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请用笔画线代替导线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将图中的元件符号连接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在电磁继电器上，组成一个蜂鸣器的电路</a:t>
            </a:r>
            <a:endParaRPr lang="zh-CN" altLang="en-US"/>
          </a:p>
        </p:txBody>
      </p:sp>
      <p:pic>
        <p:nvPicPr>
          <p:cNvPr id="2" name="图片 -2147482206" descr="C:\Documents and Settings\Administrator\桌面\物理（山西）\山西物理\X23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208780" y="2564765"/>
            <a:ext cx="3773805" cy="3092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6720840" y="4597400"/>
            <a:ext cx="0" cy="918845"/>
          </a:xfrm>
          <a:custGeom>
            <a:avLst/>
            <a:gdLst>
              <a:gd name="connisteX0" fmla="*/ 0 w 0"/>
              <a:gd name="connsiteY0" fmla="*/ 0 h 918845"/>
              <a:gd name="connisteX1" fmla="*/ 0 w 0"/>
              <a:gd name="connsiteY1" fmla="*/ 918845 h 9188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h="918845">
                <a:moveTo>
                  <a:pt x="0" y="0"/>
                </a:moveTo>
                <a:lnTo>
                  <a:pt x="0" y="91884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7214235" y="2652395"/>
            <a:ext cx="690245" cy="1802130"/>
          </a:xfrm>
          <a:custGeom>
            <a:avLst/>
            <a:gdLst>
              <a:gd name="connisteX0" fmla="*/ 690245 w 690245"/>
              <a:gd name="connsiteY0" fmla="*/ 1802130 h 1802130"/>
              <a:gd name="connisteX1" fmla="*/ 690245 w 690245"/>
              <a:gd name="connsiteY1" fmla="*/ 0 h 1802130"/>
              <a:gd name="connisteX2" fmla="*/ 0 w 690245"/>
              <a:gd name="connsiteY2" fmla="*/ 4445 h 18021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690245" h="1802130">
                <a:moveTo>
                  <a:pt x="690245" y="1802130"/>
                </a:moveTo>
                <a:lnTo>
                  <a:pt x="690245" y="0"/>
                </a:lnTo>
                <a:lnTo>
                  <a:pt x="0" y="4445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7084060" y="3024505"/>
            <a:ext cx="650240" cy="1559560"/>
          </a:xfrm>
          <a:custGeom>
            <a:avLst/>
            <a:gdLst>
              <a:gd name="connisteX0" fmla="*/ 0 w 650240"/>
              <a:gd name="connsiteY0" fmla="*/ 1559560 h 1559560"/>
              <a:gd name="connisteX1" fmla="*/ 650240 w 650240"/>
              <a:gd name="connsiteY1" fmla="*/ 1559560 h 1559560"/>
              <a:gd name="connisteX2" fmla="*/ 650240 w 650240"/>
              <a:gd name="connsiteY2" fmla="*/ 8890 h 1559560"/>
              <a:gd name="connisteX3" fmla="*/ 210820 w 650240"/>
              <a:gd name="connsiteY3" fmla="*/ 0 h 155956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</a:cxnLst>
            <a:rect l="l" t="t" r="r" b="b"/>
            <a:pathLst>
              <a:path w="650240" h="1559560">
                <a:moveTo>
                  <a:pt x="0" y="1559560"/>
                </a:moveTo>
                <a:lnTo>
                  <a:pt x="650240" y="1559560"/>
                </a:lnTo>
                <a:lnTo>
                  <a:pt x="650240" y="8890"/>
                </a:lnTo>
                <a:lnTo>
                  <a:pt x="210820" y="0"/>
                </a:ln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941070" y="1066165"/>
            <a:ext cx="5290185" cy="737235"/>
            <a:chOff x="87" y="2929"/>
            <a:chExt cx="8331" cy="1161"/>
          </a:xfrm>
        </p:grpSpPr>
        <p:pic>
          <p:nvPicPr>
            <p:cNvPr id="6" name="图片 5" descr="考点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3" name="组合 2"/>
            <p:cNvGrpSpPr/>
            <p:nvPr/>
          </p:nvGrpSpPr>
          <p:grpSpPr>
            <a:xfrm>
              <a:off x="160" y="2929"/>
              <a:ext cx="8258" cy="1161"/>
              <a:chOff x="273" y="2929"/>
              <a:chExt cx="8258" cy="1161"/>
            </a:xfrm>
          </p:grpSpPr>
          <p:sp>
            <p:nvSpPr>
              <p:cNvPr id="20481" name="文本框 4"/>
              <p:cNvSpPr txBox="1"/>
              <p:nvPr/>
            </p:nvSpPr>
            <p:spPr>
              <a:xfrm>
                <a:off x="3894" y="2929"/>
                <a:ext cx="4637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lnSpc>
                    <a:spcPct val="150000"/>
                  </a:lnSpc>
                </a:pPr>
                <a:r>
                  <a:rPr lang="zh-CN" altLang="en-US" sz="28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活动建议</a:t>
                </a:r>
                <a:r>
                  <a: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CN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2016.39)</a:t>
                </a:r>
                <a:endPara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0488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0490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  <a:endPara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0491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endPara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9" name="文本框 8"/>
          <p:cNvSpPr txBox="1"/>
          <p:nvPr/>
        </p:nvSpPr>
        <p:spPr>
          <a:xfrm>
            <a:off x="8405495" y="5403215"/>
            <a:ext cx="31572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19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pic>
        <p:nvPicPr>
          <p:cNvPr id="2" name="图片 -2147482203" descr="C:\Documents and Settings\Administrator\桌面\物理（山西）\山西物理\X23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053830" y="4196715"/>
            <a:ext cx="1633855" cy="120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756920" y="2899410"/>
            <a:ext cx="1060196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19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2016</a:t>
            </a:r>
            <a:r>
              <a:rPr lang="zh-CN" sz="2400">
                <a:cs typeface="楷体_GB2312" charset="0"/>
              </a:rPr>
              <a:t>山西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39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如图所示是小梦从市场上买来的磁铁魔术玩具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它呈橄榄球形．两个橄榄球形磁铁抛起来后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在空中就会相互吸引、碰撞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发出类似蛇叫的清脆响声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故又名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响尾蛇蛋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zh-CN" sz="2400">
                <a:ea typeface="宋体" panose="02010600030101010101" pitchFamily="2" charset="-122"/>
              </a:rPr>
              <a:t>小梦想知道这个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磁铁的磁极在哪儿呢？请你设计实验帮助小梦解决问题．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写出你选用的实验器材：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</a:t>
            </a:r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644390" y="5213350"/>
            <a:ext cx="3872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橄榄球形磁铁、一盒大头针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10590" y="2223770"/>
            <a:ext cx="4171950" cy="471170"/>
            <a:chOff x="1098" y="6800"/>
            <a:chExt cx="6570" cy="742"/>
          </a:xfrm>
        </p:grpSpPr>
        <p:grpSp>
          <p:nvGrpSpPr>
            <p:cNvPr id="5" name="组合 4"/>
            <p:cNvGrpSpPr/>
            <p:nvPr/>
          </p:nvGrpSpPr>
          <p:grpSpPr>
            <a:xfrm>
              <a:off x="1098" y="6805"/>
              <a:ext cx="2987" cy="737"/>
              <a:chOff x="1098" y="7483"/>
              <a:chExt cx="2987" cy="737"/>
            </a:xfrm>
          </p:grpSpPr>
          <p:pic>
            <p:nvPicPr>
              <p:cNvPr id="22" name="图片 21" descr="方块小标3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8" y="7483"/>
                <a:ext cx="2434" cy="699"/>
              </a:xfrm>
              <a:prstGeom prst="rect">
                <a:avLst/>
              </a:prstGeom>
            </p:spPr>
          </p:pic>
          <p:sp>
            <p:nvSpPr>
              <p:cNvPr id="23" name="文本框 10"/>
              <p:cNvSpPr txBox="1"/>
              <p:nvPr/>
            </p:nvSpPr>
            <p:spPr>
              <a:xfrm>
                <a:off x="1142" y="7495"/>
                <a:ext cx="2943" cy="7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zh-CN" altLang="en-US" sz="2400" b="1" spc="1500" dirty="0">
                    <a:solidFill>
                      <a:schemeClr val="tx1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rPr>
                  <a:t>设计类</a:t>
                </a:r>
                <a:endParaRPr lang="zh-CN" altLang="en-US" sz="2400" b="1" spc="1500" dirty="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3854" y="6800"/>
              <a:ext cx="3814" cy="7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判断磁体的磁极</a:t>
              </a:r>
              <a:endParaRPr lang="zh-CN" altLang="en-US" sz="24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920115" y="2711450"/>
            <a:ext cx="106019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简述实验过程及现象：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_____________________________________________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_________________________________________________________________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20115" y="2691765"/>
            <a:ext cx="1051750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实验过程：把橄榄球形磁铁放在大头针盒里翻转几下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拿出来观察；实验现象：吸引大头针个数最多的两个部位就是该橄榄球形磁铁的磁极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开放性试题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方法合理即可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80479" y="90297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184005" y="399478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8855" y="1644650"/>
            <a:ext cx="6847205" cy="737235"/>
            <a:chOff x="894" y="2929"/>
            <a:chExt cx="10783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2929"/>
              <a:ext cx="778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探究通螺线管外部的磁场分布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855345" y="2509520"/>
            <a:ext cx="78524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sz="2400" b="1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主要实验器材的选取及其作用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在通电螺线管周围不同位置放置小磁针的目的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便于观察磁场的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(2)</a:t>
            </a:r>
            <a:r>
              <a:rPr lang="zh-CN" sz="2400">
                <a:ea typeface="宋体" panose="02010600030101010101" pitchFamily="2" charset="-122"/>
              </a:rPr>
              <a:t>螺线管中插入铁棒的目的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使通电螺线管的磁场加强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313305" y="482028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方向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0080" y="1005840"/>
            <a:ext cx="1088136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转换法的应用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根据小磁针的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判断通电螺线管的极性，通过铁屑的密集程度判断磁场的强弱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实验操作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在嵌入螺线管的玻璃板上均匀撒些细铁屑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通电后轻敲玻璃板的目的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减小铁屑与玻璃板的摩擦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使铁屑受到磁场的作用力有规律地排列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电池正负极对调的目的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探究通电螺线管的磁场方向与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是否有关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宋体" panose="02010600030101010101" pitchFamily="2" charset="-122"/>
              </a:rPr>
              <a:t>安培定则的应用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判断通电螺线管的极性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【分析数据和现象，总结结论】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根据玻</a:t>
            </a:r>
            <a:r>
              <a:rPr lang="zh-CN" sz="2400">
                <a:ea typeface="宋体" panose="02010600030101010101" pitchFamily="2" charset="-122"/>
              </a:rPr>
              <a:t>璃板上铁屑分布情况判断磁场强弱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两端磁场强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中间磁场弱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020945" y="1122045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指向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29600" y="3839210"/>
            <a:ext cx="1530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电流方向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1535" y="732155"/>
            <a:ext cx="1088136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sz="2400">
                <a:ea typeface="宋体" panose="02010600030101010101" pitchFamily="2" charset="-122"/>
              </a:rPr>
              <a:t>通电螺线管外部的磁场方向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磁感线从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极出发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最后回到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通电螺线管外部的磁场特点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与条形磁体相似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通电螺线管的极性与环绕通电螺线管的电流方向有关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电流方向改变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通电螺线管的极性也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改变</a:t>
            </a:r>
            <a:r>
              <a:rPr lang="zh-CN" sz="2400">
                <a:ea typeface="黑体" panose="02010609060101010101" pitchFamily="49" charset="-122"/>
              </a:rPr>
              <a:t>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9. </a:t>
            </a:r>
            <a:r>
              <a:rPr lang="zh-CN" sz="2400">
                <a:ea typeface="宋体" panose="02010600030101010101" pitchFamily="2" charset="-122"/>
              </a:rPr>
              <a:t>通电螺线管与小磁针之间是通过磁场产生力的作用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10. </a:t>
            </a:r>
            <a:r>
              <a:rPr lang="zh-CN" sz="2400">
                <a:ea typeface="宋体" panose="02010600030101010101" pitchFamily="2" charset="-122"/>
              </a:rPr>
              <a:t>不能用悬挂且可自由旋转的大头针代替小磁针的原因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大头针不能指示磁场方向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11. </a:t>
            </a:r>
            <a:r>
              <a:rPr lang="zh-CN" sz="2400">
                <a:ea typeface="宋体" panose="02010600030101010101" pitchFamily="2" charset="-122"/>
              </a:rPr>
              <a:t>磁极间的相互作用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同名磁极相互排斥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异名磁极相互吸引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实验结</a:t>
            </a:r>
            <a:r>
              <a:rPr lang="zh-CN" sz="2400">
                <a:ea typeface="黑体" panose="02010609060101010101" pitchFamily="49" charset="-122"/>
              </a:rPr>
              <a:t>论：</a:t>
            </a:r>
            <a:r>
              <a:rPr lang="zh-CN" sz="2400">
                <a:ea typeface="宋体" panose="02010600030101010101" pitchFamily="2" charset="-122"/>
              </a:rPr>
              <a:t>通电螺线管外部的磁场与条形磁体的磁场相似．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93470" y="1184910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246745" y="5370830"/>
            <a:ext cx="12992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图甲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198" descr="C:\Documents and Settings\Administrator\桌面\物理（山西）\山西物理\X23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404735" y="3192780"/>
            <a:ext cx="2982595" cy="2178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95985" y="2013585"/>
            <a:ext cx="10427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武汉改编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图甲是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探究通电螺线管外部的磁场分布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为了使通电螺线管的磁场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，可以在螺线管中插入一根铁棒．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闭合开关，小磁针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静止后的指向如图甲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所示，小磁针的左端为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极．在通电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螺线管四周不同位置摆放多枚小磁针后，我</a:t>
            </a:r>
            <a:endParaRPr 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们会发现通电螺线管外部的磁场与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磁体的磁场相似．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9825" y="2660650"/>
            <a:ext cx="901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增强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468495" y="3824605"/>
            <a:ext cx="553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681345" y="4876165"/>
            <a:ext cx="8896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条形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664210" y="805815"/>
            <a:ext cx="106743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当电源的正负极方向对调时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小磁针的南北极指向也对调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由此可知：通电螺线管的外部磁场方向与螺线管中导线的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如果把一根导线绕成螺线管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再在螺线管内插入铁芯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就制成了一个电磁铁．图乙所示的实例中没有应用到电磁铁的是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______________(</a:t>
            </a:r>
            <a:r>
              <a:rPr lang="zh-CN" sz="2400">
                <a:ea typeface="宋体" panose="02010600030101010101" pitchFamily="2" charset="-122"/>
              </a:rPr>
              <a:t>选填实例名称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zh-CN" altLang="en-US"/>
          </a:p>
        </p:txBody>
      </p:sp>
      <p:pic>
        <p:nvPicPr>
          <p:cNvPr id="2" name="图片 -2147482197" descr="C:\Documents and Settings\Administrator\桌面\物理（山西）\山西物理\X23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905885" y="3112770"/>
            <a:ext cx="3984625" cy="2658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4937125" y="5842635"/>
            <a:ext cx="18434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cs typeface="楷体_GB2312" charset="0"/>
              </a:rPr>
              <a:t>例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1800">
                <a:cs typeface="楷体_GB2312" charset="0"/>
              </a:rPr>
              <a:t>题图乙</a:t>
            </a:r>
            <a:endParaRPr lang="zh-CN" altLang="en-US" sz="1800"/>
          </a:p>
        </p:txBody>
      </p:sp>
      <p:sp>
        <p:nvSpPr>
          <p:cNvPr id="8" name="文本框 7"/>
          <p:cNvSpPr txBox="1"/>
          <p:nvPr/>
        </p:nvSpPr>
        <p:spPr>
          <a:xfrm>
            <a:off x="6436360" y="1496695"/>
            <a:ext cx="9690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995160" y="2593975"/>
            <a:ext cx="1762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动圈式话筒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37565" y="156972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37565" y="2080260"/>
            <a:ext cx="103251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选用小磁针是为了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，如果移走小磁针，通电螺线管周围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不存在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(6)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在进行实验时，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用大头针代替小磁针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假设大头针也能被悬起且自由转动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(7)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把小磁针放到螺线管四周不同位置，螺线管通电后记录小磁针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极的方向，这个方向就是该点的磁场方向．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77920" y="2251710"/>
            <a:ext cx="2360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显示磁场的存在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09040" y="2783840"/>
            <a:ext cx="848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存在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627755" y="3342640"/>
            <a:ext cx="988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不能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709785" y="4418965"/>
            <a:ext cx="973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北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N)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0" name="组合 29"/>
          <p:cNvGrpSpPr/>
          <p:nvPr/>
        </p:nvGrpSpPr>
        <p:grpSpPr>
          <a:xfrm>
            <a:off x="8745855" y="132334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0725" y="695325"/>
            <a:ext cx="6557010" cy="737235"/>
            <a:chOff x="894" y="2929"/>
            <a:chExt cx="10326" cy="1161"/>
          </a:xfrm>
        </p:grpSpPr>
        <p:sp>
          <p:nvSpPr>
            <p:cNvPr id="20481" name="文本框 4"/>
            <p:cNvSpPr txBox="1"/>
            <p:nvPr/>
          </p:nvSpPr>
          <p:spPr>
            <a:xfrm>
              <a:off x="3944" y="2929"/>
              <a:ext cx="727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探究什么情况下磁可以生电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实验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649605" y="1421765"/>
            <a:ext cx="110197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【设计与进行实验】</a:t>
            </a:r>
            <a:endParaRPr lang="en-US" sz="24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实验原理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________)2. </a:t>
            </a:r>
            <a:r>
              <a:rPr lang="zh-CN" sz="2400">
                <a:ea typeface="宋体" panose="02010600030101010101" pitchFamily="2" charset="-122"/>
              </a:rPr>
              <a:t>转换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法的应用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通过观察电流计指针是否发生偏转判断电路中是否产生感应电流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宋体" panose="02010600030101010101" pitchFamily="2" charset="-122"/>
              </a:rPr>
              <a:t>控制变量法的应用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探究感应电流方向与导体运动方向的关系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控制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不变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改变导体切割磁感线方向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(2)</a:t>
            </a:r>
            <a:r>
              <a:rPr lang="zh-CN" sz="2400">
                <a:sym typeface="+mn-ea"/>
              </a:rPr>
              <a:t>探究感应电流方向与磁场方向的关系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控制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</a:t>
            </a:r>
            <a:r>
              <a:rPr lang="zh-CN" sz="2400">
                <a:sym typeface="+mn-ea"/>
              </a:rPr>
              <a:t>不变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改变磁场方向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4. </a:t>
            </a:r>
            <a:r>
              <a:rPr lang="zh-CN" sz="2400">
                <a:sym typeface="+mn-ea"/>
              </a:rPr>
              <a:t>分析数据和现象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，</a:t>
            </a:r>
            <a:r>
              <a:rPr lang="zh-CN" sz="2400">
                <a:sym typeface="+mn-ea"/>
              </a:rPr>
              <a:t>总结结论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269490" y="2660650"/>
            <a:ext cx="1537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电磁感应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203440" y="4281170"/>
            <a:ext cx="18649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磁场方向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602730" y="5358765"/>
            <a:ext cx="22148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导体运动方向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7060" y="1882775"/>
            <a:ext cx="111201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磁极间相互作用规律：</a:t>
            </a:r>
            <a:r>
              <a:rPr lang="zh-CN" sz="2400">
                <a:ea typeface="宋体" panose="02010600030101010101" pitchFamily="2" charset="-122"/>
              </a:rPr>
              <a:t>同名磁极相互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异名磁极相互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磁化：</a:t>
            </a:r>
            <a:r>
              <a:rPr lang="zh-CN" sz="2400">
                <a:ea typeface="宋体" panose="02010600030101010101" pitchFamily="2" charset="-122"/>
              </a:rPr>
              <a:t>一些物体在磁体或电流的作用下会获得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这种现象叫做磁化．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磁场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2018.16)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zh-CN" sz="2400">
                <a:ea typeface="黑体" panose="02010609060101010101" pitchFamily="49" charset="-122"/>
              </a:rPr>
              <a:t>定义：</a:t>
            </a:r>
            <a:r>
              <a:rPr lang="zh-CN" sz="2400">
                <a:ea typeface="宋体" panose="02010600030101010101" pitchFamily="2" charset="-122"/>
              </a:rPr>
              <a:t>磁体周围存在着一种物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质，能使磁针偏转．</a:t>
            </a:r>
            <a:r>
              <a:rPr lang="zh-CN" sz="2400">
                <a:ea typeface="宋体" panose="02010600030101010101" pitchFamily="2" charset="-122"/>
              </a:rPr>
              <a:t>这种物质看不见、摸不着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我们把它叫做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基本性质：</a:t>
            </a:r>
            <a:r>
              <a:rPr lang="zh-CN" sz="2400">
                <a:ea typeface="宋体" panose="02010600030101010101" pitchFamily="2" charset="-122"/>
              </a:rPr>
              <a:t>对放入其中的磁体产生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的作用．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10275" y="2023110"/>
            <a:ext cx="847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排斥　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173845" y="2023110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吸引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321550" y="2555240"/>
            <a:ext cx="9061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磁性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832735" y="4215765"/>
            <a:ext cx="926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磁场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732780" y="4725670"/>
            <a:ext cx="556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力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167495" y="476567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8825" y="951230"/>
            <a:ext cx="1067498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导体在磁场中运动时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电流计不偏转的原因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没有感应电流产生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导体没有做切割磁感线运动、电路没有闭合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；产生的感应电流过小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 6. </a:t>
            </a:r>
            <a:r>
              <a:rPr lang="zh-CN" sz="2400">
                <a:ea typeface="宋体" panose="02010600030101010101" pitchFamily="2" charset="-122"/>
              </a:rPr>
              <a:t>实验过程中的能量转化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能转化为电能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7. </a:t>
            </a:r>
            <a:r>
              <a:rPr lang="zh-CN" sz="2400">
                <a:ea typeface="宋体" panose="02010600030101010101" pitchFamily="2" charset="-122"/>
              </a:rPr>
              <a:t>电磁感应现象在生活中的应用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发电机、动圈式话筒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8. </a:t>
            </a:r>
            <a:r>
              <a:rPr lang="zh-CN" sz="2400">
                <a:ea typeface="宋体" panose="02010600030101010101" pitchFamily="2" charset="-122"/>
              </a:rPr>
              <a:t>要使电流计偏转明显可采取的措施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用多匝数线圈替代单根导体棒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、加快导体切割磁感线的速度、换用磁性更强的蹄形磁体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sz="240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实验结论：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的一部分导体在磁场中做切割磁感线运动产生感应电流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感应电流的方向与导体切割磁感线方向和磁场方向有关．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00550" y="2696210"/>
            <a:ext cx="1285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机械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12670" y="4928235"/>
            <a:ext cx="14986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闭合电路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066800" y="98234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71990" y="5464810"/>
            <a:ext cx="14712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例题</a:t>
            </a:r>
            <a:r>
              <a:rPr lang="en-US" altLang="zh-CN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latin typeface="Times New Roman" panose="02020603050405020304" pitchFamily="18" charset="0"/>
                <a:cs typeface="楷体_GB2312" charset="0"/>
              </a:rPr>
              <a:t>图</a:t>
            </a:r>
            <a:endParaRPr lang="zh-CN" altLang="en-US" sz="1800">
              <a:latin typeface="Times New Roman" panose="02020603050405020304" pitchFamily="18" charset="0"/>
              <a:cs typeface="楷体_GB2312" charset="0"/>
            </a:endParaRPr>
          </a:p>
        </p:txBody>
      </p:sp>
      <p:pic>
        <p:nvPicPr>
          <p:cNvPr id="2" name="图片 -2147482191" descr="C:\Documents and Settings\Administrator\桌面\物理（山西）\山西物理\X23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266555" y="4093210"/>
            <a:ext cx="208153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47420" y="1637665"/>
            <a:ext cx="995870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例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2019</a:t>
            </a:r>
            <a:r>
              <a:rPr lang="zh-CN" sz="2400">
                <a:cs typeface="楷体_GB2312" charset="0"/>
              </a:rPr>
              <a:t>贵阳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小明在探究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怎样产生感应电流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的实验中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用导线将金属棒、开关、灵敏电流计连接成如图所示的电路．请你参与探究并回答下列问题：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悬挂金属棒静置于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zh-CN" sz="2400">
                <a:ea typeface="宋体" panose="02010600030101010101" pitchFamily="2" charset="-122"/>
              </a:rPr>
              <a:t>形磁铁的磁场中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此时两极正对区域磁感线的箭头方向是竖直向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上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下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2)</a:t>
            </a:r>
            <a:r>
              <a:rPr lang="zh-CN" sz="2400">
                <a:ea typeface="宋体" panose="02010600030101010101" pitchFamily="2" charset="-122"/>
              </a:rPr>
              <a:t>灵敏电流计的作用是用来检测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若闭合开关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后并未发现电流计指针偏转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经检查器材均完好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各器材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间连接无误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那么接下来你认为最应该关注的器材是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61335" y="3949700"/>
            <a:ext cx="668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下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36870" y="4481830"/>
            <a:ext cx="1485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感应电流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084185" y="5617845"/>
            <a:ext cx="1106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金属棒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47065" y="1285875"/>
            <a:ext cx="1099566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小明认为是原来磁铁的磁性太弱所致，他提出更换磁性更强的磁铁，就在他移动原磁铁时，你发现电流计的指针出现了晃动，你认为接下来最应该做什么来找到让电流计指针偏转的原因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仅写出最应该进行的步操作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就根据上述探究过程，小明就说：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我们找到产生感应电流的秘密了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此时你对小明的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成果发布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作何评价？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33240" y="2374900"/>
            <a:ext cx="5869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使金属棒沿水平方向快速切割磁感线运动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3105" y="3992880"/>
            <a:ext cx="107524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不合理的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只做了一次实验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得出的结论具有偶然性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不具有普遍性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应该用不同种类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的金属棒，还要使金属棒朝各个方向运动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35100" y="207200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346200" y="2705735"/>
            <a:ext cx="98171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(5)</a:t>
            </a:r>
            <a:r>
              <a:rPr lang="zh-CN" sz="2400">
                <a:ea typeface="宋体" panose="02010600030101010101" pitchFamily="2" charset="-122"/>
              </a:rPr>
              <a:t>金属棒斜向上移动时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电流计指针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偏转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不偏转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(6)</a:t>
            </a:r>
            <a:r>
              <a:rPr lang="zh-CN" sz="2400">
                <a:ea typeface="宋体" panose="02010600030101010101" pitchFamily="2" charset="-122"/>
              </a:rPr>
              <a:t>金属棒水平向左移动时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电流计指针向右偏转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当金属棒水平向右移动时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电流计指针向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偏转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98590" y="283718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偏转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46575" y="4478655"/>
            <a:ext cx="51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左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871220" y="1028065"/>
            <a:ext cx="10098405" cy="645160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557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活动建议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1220" y="1619885"/>
            <a:ext cx="4767033" cy="737235"/>
            <a:chOff x="1095" y="3735"/>
            <a:chExt cx="7712" cy="1161"/>
          </a:xfrm>
        </p:grpSpPr>
        <p:pic>
          <p:nvPicPr>
            <p:cNvPr id="20" name="图片 19" descr="考点·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21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制作类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2" name="文本框 4"/>
            <p:cNvSpPr txBox="1"/>
            <p:nvPr/>
          </p:nvSpPr>
          <p:spPr>
            <a:xfrm>
              <a:off x="3893" y="3735"/>
              <a:ext cx="4914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制作简易电动机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288035" y="4648076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71220" y="2313305"/>
            <a:ext cx="1070165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400">
                <a:ea typeface="宋体" panose="02010600030101010101" pitchFamily="2" charset="-122"/>
              </a:rPr>
              <a:t>学习了电动机一节的知识后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物理老师准备了螺钉、碱性电池、导线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要求小明补充一个实验器材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制作一个简易电动机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请你根据所学知识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帮小明完成制作过程．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>
                <a:ea typeface="宋体" panose="02010600030101010101" pitchFamily="2" charset="-122"/>
              </a:rPr>
              <a:t>补充的实验器材是：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制作过程：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</a:t>
            </a:r>
            <a:endParaRPr lang="en-US" sz="2400"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___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_______________________________________________________________________________________________________________________________________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4326890" y="4067810"/>
            <a:ext cx="1712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磁铁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2020" y="4432935"/>
            <a:ext cx="1054989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把磁铁吸在螺钉头上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螺钉磁化后另一端吸在碱性电池的正极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或负极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把导线弯曲后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一端接在螺钉头上的磁铁上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另一端接在碱性电池的负极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或正极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上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相当于正负极连通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导线便会转动起来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82980" y="987425"/>
            <a:ext cx="5652135" cy="737235"/>
            <a:chOff x="1095" y="3735"/>
            <a:chExt cx="8901" cy="1161"/>
          </a:xfrm>
        </p:grpSpPr>
        <p:pic>
          <p:nvPicPr>
            <p:cNvPr id="6" name="图片 5" descr="考点·3字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95" y="3977"/>
              <a:ext cx="2672" cy="794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257" y="4018"/>
              <a:ext cx="223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设计类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0" name="文本框 4"/>
            <p:cNvSpPr txBox="1"/>
            <p:nvPr/>
          </p:nvSpPr>
          <p:spPr>
            <a:xfrm>
              <a:off x="3893" y="3735"/>
              <a:ext cx="6103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验证材料是否具有磁性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TextBox 1"/>
          <p:cNvSpPr txBox="1"/>
          <p:nvPr/>
        </p:nvSpPr>
        <p:spPr>
          <a:xfrm>
            <a:off x="3431545" y="4863341"/>
            <a:ext cx="1440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/>
              <a:t>　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910590" y="1788160"/>
            <a:ext cx="104914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一张百元新钞票好像被一支笔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戳通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了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实际上这张新钞票依然完好无损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这里应用了磁现象的有关知识．原来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这支笔的笔杆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纸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币的下方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与笔头</a:t>
            </a:r>
            <a:r>
              <a:rPr lang="en-US" sz="2400">
                <a:latin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纸币的上方</a:t>
            </a:r>
            <a:r>
              <a:rPr lang="en-US" sz="2400">
                <a:latin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可以互相分离，笔杆上与笔头相连的一端内部装有小磁铁，则笔头内的材料可能含有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铜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>
                <a:ea typeface="宋体" panose="02010600030101010101" pitchFamily="2" charset="-122"/>
              </a:rPr>
              <a:t>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塑料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笔头内的材料是否有磁性呢？请你选用合适的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器材设计实验进行探究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并回答下列问题：</a:t>
            </a:r>
            <a:endParaRPr lang="zh-CN" altLang="en-US"/>
          </a:p>
        </p:txBody>
      </p:sp>
      <p:pic>
        <p:nvPicPr>
          <p:cNvPr id="2" name="图片 -2147482185" descr="C:\Documents and Settings\Administrator\桌面\物理（山西）\山西物理\X23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682230" y="3505200"/>
            <a:ext cx="3361055" cy="21805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85250" y="5854700"/>
            <a:ext cx="10433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5803265" y="3576955"/>
            <a:ext cx="7061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铁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29335" y="2451735"/>
            <a:ext cx="99910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实验器材：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__________________________________________</a:t>
            </a:r>
            <a:r>
              <a:rPr lang="zh-CN" sz="2400">
                <a:ea typeface="宋体" panose="02010600030101010101" pitchFamily="2" charset="-122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>
                <a:ea typeface="宋体" panose="02010600030101010101" pitchFamily="2" charset="-122"/>
              </a:rPr>
              <a:t>实验过程和可能产生的现象及结论：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________________________________________________________________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____________________________________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185795" y="2595245"/>
            <a:ext cx="2586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大头针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或曲别针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29335" y="2957195"/>
            <a:ext cx="1030732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                             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用笔头靠近大头针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或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曲别针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，若大头针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或曲别针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被吸引，则笔头处有磁性；若大头针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或曲别针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没有被吸引，则笔头处无磁性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06450" y="955675"/>
            <a:ext cx="1075499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方向：</a:t>
            </a:r>
            <a:r>
              <a:rPr lang="zh-CN" sz="2400">
                <a:ea typeface="宋体" panose="02010600030101010101" pitchFamily="2" charset="-122"/>
              </a:rPr>
              <a:t>物理学中把小磁针静止时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所指的方向规定为该点磁场的方向．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(4)</a:t>
            </a:r>
            <a:r>
              <a:rPr lang="zh-CN" sz="2400">
                <a:ea typeface="黑体" panose="02010609060101010101" pitchFamily="49" charset="-122"/>
              </a:rPr>
              <a:t>磁感线：</a:t>
            </a:r>
            <a:r>
              <a:rPr lang="zh-CN" sz="2400">
                <a:ea typeface="宋体" panose="02010600030101010101" pitchFamily="2" charset="-122"/>
              </a:rPr>
              <a:t>用来方便、形象地描述磁场的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一些带箭头的曲线．</a:t>
            </a:r>
            <a:r>
              <a:rPr lang="zh-CN" sz="2400">
                <a:ea typeface="宋体" panose="02010600030101010101" pitchFamily="2" charset="-122"/>
              </a:rPr>
              <a:t>在磁体外部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磁感线是从磁体的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极出发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回到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极．如图所示．</a:t>
            </a:r>
            <a:endParaRPr lang="zh-CN" altLang="en-US"/>
          </a:p>
        </p:txBody>
      </p:sp>
      <p:pic>
        <p:nvPicPr>
          <p:cNvPr id="2" name="图片 -2147482252" descr="C:\Documents and Settings\Administrator\桌面\物理（山西）\山西物理\X20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2355850" y="3455670"/>
            <a:ext cx="2721610" cy="2230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251" descr="C:\Documents and Settings\Administrator\桌面\物理（山西）\山西物理\X200A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6943725" y="3455670"/>
            <a:ext cx="3873500" cy="1932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669915" y="1077595"/>
            <a:ext cx="805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极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75000" y="2698750"/>
            <a:ext cx="4438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669915" y="2698750"/>
            <a:ext cx="5041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zh-CN" altLang="en-US"/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239250" y="562673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16330" y="1998345"/>
            <a:ext cx="99593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(5)</a:t>
            </a:r>
            <a:r>
              <a:rPr lang="zh-CN" sz="2400">
                <a:ea typeface="黑体" panose="02010609060101010101" pitchFamily="49" charset="-122"/>
              </a:rPr>
              <a:t>特点：</a:t>
            </a:r>
            <a:r>
              <a:rPr lang="zh-CN" sz="2400">
                <a:ea typeface="宋体" panose="02010600030101010101" pitchFamily="2" charset="-122"/>
              </a:rPr>
              <a:t>磁感线可以表示磁场的强弱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磁感线密集处磁场较强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稀疏处磁场较弱．</a:t>
            </a:r>
            <a:endParaRPr 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地磁场：</a:t>
            </a:r>
            <a:r>
              <a:rPr lang="zh-CN" sz="2400">
                <a:ea typeface="宋体" panose="02010600030101010101" pitchFamily="2" charset="-122"/>
              </a:rPr>
              <a:t>地球周围存在着磁场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地磁场的北极在地理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极附近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地磁场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的南极在地理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极附近．不过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地理的两极和地磁场的两极并不重合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我国宋代学者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最早记录这一现象．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2015.31)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748395" y="3199130"/>
            <a:ext cx="1107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南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842385" y="377888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北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78630" y="4311015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沈括</a:t>
            </a:r>
            <a:endParaRPr lang="zh-CN" altLang="en-US"/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095740" y="51244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007745" y="1226820"/>
            <a:ext cx="1653540" cy="460375"/>
            <a:chOff x="1586" y="2158"/>
            <a:chExt cx="2604" cy="725"/>
          </a:xfrm>
        </p:grpSpPr>
        <p:pic>
          <p:nvPicPr>
            <p:cNvPr id="2" name="图片 1" descr="三级标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10" y="2204"/>
              <a:ext cx="2580" cy="636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586" y="2158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适时总结</a:t>
              </a:r>
              <a:endPara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35990" y="1741805"/>
            <a:ext cx="103384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磁感线的认识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磁感线的疏密程度可以表示磁场的强弱，其密集处磁场较强，其稀疏处磁场较弱．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磁感线布满磁体周围的所有空间，并且磁感线不相交．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磁感线上任意一点的切线方向与该点的磁场方向一致．</a:t>
            </a:r>
            <a:endParaRPr 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在磁体外部，磁感线从磁体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极指向</a:t>
            </a:r>
            <a:r>
              <a:rPr lang="en-US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solidFill>
                  <a:srgbClr val="1D41D5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极，在其内部则相反，从而形成闭合的曲线．</a:t>
            </a:r>
            <a:endParaRPr lang="zh-CN" altLang="en-US" sz="2400">
              <a:solidFill>
                <a:srgbClr val="1D41D5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39885" y="537591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988060" y="1770380"/>
            <a:ext cx="3312795" cy="521970"/>
            <a:chOff x="894" y="3246"/>
            <a:chExt cx="5217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221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电生磁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57250" y="2445385"/>
            <a:ext cx="107588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sz="2400">
                <a:ea typeface="黑体" panose="02010609060101010101" pitchFamily="49" charset="-122"/>
              </a:rPr>
              <a:t>电流的磁效应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2017.31)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1820</a:t>
            </a:r>
            <a:r>
              <a:rPr lang="zh-CN" sz="2400">
                <a:ea typeface="宋体" panose="02010600030101010101" pitchFamily="2" charset="-122"/>
              </a:rPr>
              <a:t>年丹麦物理学家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证实了电流周围存在磁场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在世界上最早发现电与磁的联系．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(2)</a:t>
            </a:r>
            <a:r>
              <a:rPr lang="zh-CN" sz="2400">
                <a:ea typeface="黑体" panose="02010609060101010101" pitchFamily="49" charset="-122"/>
              </a:rPr>
              <a:t>电流的磁效应：</a:t>
            </a:r>
            <a:r>
              <a:rPr lang="zh-CN" sz="2400">
                <a:ea typeface="宋体" panose="02010600030101010101" pitchFamily="2" charset="-122"/>
              </a:rPr>
              <a:t>通电导线周围存在与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方向有关的磁场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这种现象叫做电流的磁效应．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101465" y="3115945"/>
            <a:ext cx="1114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奥斯特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59195" y="4231640"/>
            <a:ext cx="861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endParaRPr lang="zh-CN" altLang="en-US"/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422130" y="506349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SLIDE_ITEM_CNT" val="1"/>
  <p:tag name="KSO_WM_SLIDE_MODEL_TYPE" val="timeline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SLIDE_ITEM_CNT" val="1"/>
  <p:tag name="KSO_WM_SLIDE_MODEL_TYPE" val="timeline"/>
</p:tagLst>
</file>

<file path=ppt/tags/tag19.xml><?xml version="1.0" encoding="utf-8"?>
<p:tagLst xmlns:p="http://schemas.openxmlformats.org/presentationml/2006/main">
  <p:tag name="KSO_WM_UNIT_TABLE_BEAUTIFY" val="smartTable{b935abf5-4878-44e0-b104-6a91ca44e4b6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UNIT_TABLE_BEAUTIFY" val="smartTable{b935abf5-4878-44e0-b104-6a91ca44e4b6}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0.xml><?xml version="1.0" encoding="utf-8"?>
<p:tagLst xmlns:p="http://schemas.openxmlformats.org/presentationml/2006/main">
  <p:tag name="KSO_WM_SLIDE_ITEM_CNT" val="1"/>
  <p:tag name="KSO_WM_SLIDE_MODEL_TYPE" val="timeline"/>
</p:tagLst>
</file>

<file path=ppt/tags/tag51.xml><?xml version="1.0" encoding="utf-8"?>
<p:tagLst xmlns:p="http://schemas.openxmlformats.org/presentationml/2006/main">
  <p:tag name="KSO_WM_SLIDE_ITEM_CNT" val="1"/>
  <p:tag name="KSO_WM_SLIDE_MODEL_TYPE" val="timeline"/>
</p:tagLst>
</file>

<file path=ppt/tags/tag52.xml><?xml version="1.0" encoding="utf-8"?>
<p:tagLst xmlns:p="http://schemas.openxmlformats.org/presentationml/2006/main">
  <p:tag name="KSO_WM_SLIDE_ITEM_CNT" val="1"/>
  <p:tag name="KSO_WM_SLIDE_MODEL_TYPE" val="timeline"/>
</p:tagLst>
</file>

<file path=ppt/tags/tag53.xml><?xml version="1.0" encoding="utf-8"?>
<p:tagLst xmlns:p="http://schemas.openxmlformats.org/presentationml/2006/main">
  <p:tag name="KSO_WM_SLIDE_ITEM_CNT" val="1"/>
  <p:tag name="KSO_WM_SLIDE_MODEL_TYPE" val="timeline"/>
</p:tagLst>
</file>

<file path=ppt/tags/tag54.xml><?xml version="1.0" encoding="utf-8"?>
<p:tagLst xmlns:p="http://schemas.openxmlformats.org/presentationml/2006/main">
  <p:tag name="KSO_WM_SLIDE_ITEM_CNT" val="1"/>
  <p:tag name="KSO_WM_SLIDE_MODEL_TYPE" val="timeline"/>
</p:tagLst>
</file>

<file path=ppt/tags/tag55.xml><?xml version="1.0" encoding="utf-8"?>
<p:tagLst xmlns:p="http://schemas.openxmlformats.org/presentationml/2006/main">
  <p:tag name="KSO_WM_SLIDE_ITEM_CNT" val="1"/>
  <p:tag name="KSO_WM_SLIDE_MODEL_TYPE" val="timeline"/>
</p:tagLst>
</file>

<file path=ppt/tags/tag56.xml><?xml version="1.0" encoding="utf-8"?>
<p:tagLst xmlns:p="http://schemas.openxmlformats.org/presentationml/2006/main">
  <p:tag name="KSO_WM_SLIDE_ITEM_CNT" val="1"/>
  <p:tag name="KSO_WM_SLIDE_MODEL_TYPE" val="timeline"/>
</p:tagLst>
</file>

<file path=ppt/tags/tag57.xml><?xml version="1.0" encoding="utf-8"?>
<p:tagLst xmlns:p="http://schemas.openxmlformats.org/presentationml/2006/main">
  <p:tag name="KSO_WM_SLIDE_ITEM_CNT" val="1"/>
  <p:tag name="KSO_WM_SLIDE_MODEL_TYPE" val="timeline"/>
</p:tagLst>
</file>

<file path=ppt/tags/tag58.xml><?xml version="1.0" encoding="utf-8"?>
<p:tagLst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p="http://schemas.openxmlformats.org/presentationml/2006/main">
  <p:tag name="KSO_WM_SLIDE_ITEM_CNT" val="4"/>
</p:tagLst>
</file>

<file path=ppt/tags/tag7.xml><?xml version="1.0" encoding="utf-8"?>
<p:tagLst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10279</Words>
  <Application>WPS 演示</Application>
  <PresentationFormat>宽屏</PresentationFormat>
  <Paragraphs>868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9" baseType="lpstr">
      <vt:lpstr>Arial</vt:lpstr>
      <vt:lpstr>宋体</vt:lpstr>
      <vt:lpstr>Wingdings</vt:lpstr>
      <vt:lpstr>Times New Roman</vt:lpstr>
      <vt:lpstr>黑体</vt:lpstr>
      <vt:lpstr>微软雅黑</vt:lpstr>
      <vt:lpstr>方正粗黑宋简体</vt:lpstr>
      <vt:lpstr>仿宋_GB2312</vt:lpstr>
      <vt:lpstr>仿宋</vt:lpstr>
      <vt:lpstr>MS Mincho</vt:lpstr>
      <vt:lpstr>楷体_GB2312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2020-01-08T14:25:40Z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