
<file path=[Content_Types].xml><?xml version="1.0" encoding="utf-8"?>
<Types xmlns="http://schemas.openxmlformats.org/package/2006/content-types">
  <Default Extension="png" ContentType="image/png"/>
  <Default Extension="bin" ContentType="application/vnd.ms-office.activeX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activeX/activeX1.xml" ContentType="application/vnd.ms-office.activeX+xml"/>
  <Override PartName="/ppt/activeX/activeX2.xml" ContentType="application/vnd.ms-office.activeX+xml"/>
  <Override PartName="/ppt/activeX/activeX3.xml" ContentType="application/vnd.ms-office.activeX+xml"/>
  <Override PartName="/ppt/activeX/activeX4.xml" ContentType="application/vnd.ms-office.activeX+xml"/>
  <Override PartName="/ppt/notesSlides/notesSlide1.xml" ContentType="application/vnd.openxmlformats-officedocument.presentationml.notesSlide+xml"/>
  <Override PartName="/ppt/activeX/activeX5.xml" ContentType="application/vnd.ms-office.activeX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354" r:id="rId3"/>
    <p:sldId id="399" r:id="rId4"/>
    <p:sldId id="336" r:id="rId5"/>
    <p:sldId id="347" r:id="rId6"/>
    <p:sldId id="349" r:id="rId7"/>
    <p:sldId id="348" r:id="rId8"/>
    <p:sldId id="356" r:id="rId9"/>
    <p:sldId id="357" r:id="rId10"/>
    <p:sldId id="377" r:id="rId11"/>
    <p:sldId id="337" r:id="rId12"/>
    <p:sldId id="381" r:id="rId13"/>
    <p:sldId id="379" r:id="rId14"/>
    <p:sldId id="380" r:id="rId15"/>
    <p:sldId id="314" r:id="rId16"/>
    <p:sldId id="355" r:id="rId17"/>
    <p:sldId id="395" r:id="rId18"/>
    <p:sldId id="396" r:id="rId19"/>
    <p:sldId id="397" r:id="rId20"/>
    <p:sldId id="398" r:id="rId21"/>
    <p:sldId id="400" r:id="rId22"/>
    <p:sldId id="401" r:id="rId23"/>
    <p:sldId id="375" r:id="rId24"/>
    <p:sldId id="372" r:id="rId25"/>
    <p:sldId id="378" r:id="rId26"/>
    <p:sldId id="374" r:id="rId27"/>
  </p:sldIdLst>
  <p:sldSz cx="9144000" cy="6858000" type="screen4x3"/>
  <p:notesSz cx="6858000" cy="9144000"/>
  <p:custDataLst>
    <p:tags r:id="rId29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/>
        <a:ea typeface="宋体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  <p:ext uri="{1BD7E111-0CB8-44D6-8891-C1BB2F81B7CC}">
      <p1710:readonlyRecommended xmlns:p1710="http://schemas.microsoft.com/office/powerpoint/2017/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48" autoAdjust="0"/>
    <p:restoredTop sz="96226" autoAdjust="0"/>
  </p:normalViewPr>
  <p:slideViewPr>
    <p:cSldViewPr>
      <p:cViewPr varScale="1">
        <p:scale>
          <a:sx n="86" d="100"/>
          <a:sy n="86" d="100"/>
        </p:scale>
        <p:origin x="-161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_rels/activeX4.xml.rels><?xml version="1.0" encoding="UTF-8" standalone="yes"?>
<Relationships xmlns="http://schemas.openxmlformats.org/package/2006/relationships"><Relationship Id="rId1" Type="http://schemas.microsoft.com/office/2006/relationships/activeXControlBinary" Target="activeX4.bin"/></Relationships>
</file>

<file path=ppt/activeX/_rels/activeX5.xml.rels><?xml version="1.0" encoding="UTF-8" standalone="yes"?>
<Relationships xmlns="http://schemas.openxmlformats.org/package/2006/relationships"><Relationship Id="rId1" Type="http://schemas.microsoft.com/office/2006/relationships/activeXControlBinary" Target="activeX5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4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5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5C5511A8-3CEA-43D1-BA21-59D6A51AFEE1}" type="datetimeFigureOut">
              <a:rPr lang="zh-CN" altLang="en-US"/>
              <a:pPr>
                <a:defRPr/>
              </a:pPr>
              <a:t>2020/11/11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01C8E79C-9B50-49B7-9365-5640C5C9D10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050299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45059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4506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AB21CE81-CB37-408C-881C-0A9AF1F67BC5}" type="slidenum">
              <a:rPr lang="zh-CN" altLang="en-US" smtClean="0"/>
              <a:t>11</a:t>
            </a:fld>
            <a:endParaRPr lang="zh-CN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07F44C-1A3B-40A4-8BAA-48DB6A8264F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659AF4-472E-4973-8923-15E3126A7BD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8B69C9-C93B-4F9D-A1D7-5115E33832E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7C44DD-CD92-4477-AF4D-59F99CBFEF0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59BFB6-074E-4DA1-81C8-F54BB30C1CB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1D23AB-7E94-49FB-BA5D-87ADBE7DAF3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344290-FBCE-4E9B-BF09-A65A9D272EC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C6D2E0-FC51-4B19-9E9B-A8BB6CEE77D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4E2A37-4491-400C-AA91-16D09D7938E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307882-8097-44CD-9D39-D853EE3FB44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28EF6E-C29B-4F16-A172-C8CDE9DFEF5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976FF539-4725-4B9F-BC7E-95A8FDF3D8D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4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5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3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6" descr="图片1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819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3400" y="914400"/>
            <a:ext cx="8610600" cy="1828800"/>
          </a:xfrm>
        </p:spPr>
        <p:txBody>
          <a:bodyPr/>
          <a:lstStyle/>
          <a:p>
            <a:pPr eaLnBrk="1" hangingPunct="1"/>
            <a:r>
              <a:rPr lang="zh-CN" altLang="en-US" sz="24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第五章 透镜及其应用</a:t>
            </a:r>
            <a:r>
              <a:rPr lang="zh-CN" altLang="en-US" sz="3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/>
            </a:r>
            <a:br>
              <a:rPr lang="zh-CN" altLang="en-US" sz="3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</a:br>
            <a:r>
              <a:rPr lang="zh-CN" altLang="en-US" sz="4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第</a:t>
            </a:r>
            <a:r>
              <a:rPr lang="en-US" altLang="zh-CN" sz="4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sz="4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节 凸透镜成像规律</a:t>
            </a:r>
            <a:r>
              <a:rPr lang="en-US" altLang="zh-CN" sz="4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/>
            </a:r>
            <a:br>
              <a:rPr lang="en-US" altLang="zh-CN" sz="4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</a:br>
            <a:r>
              <a:rPr lang="zh-CN" altLang="en-US" sz="3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（第</a:t>
            </a:r>
            <a:r>
              <a:rPr lang="en-US" altLang="zh-CN" sz="3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3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课时）</a:t>
            </a:r>
          </a:p>
        </p:txBody>
      </p:sp>
      <p:sp>
        <p:nvSpPr>
          <p:cNvPr id="8198" name="TextBox 3"/>
          <p:cNvSpPr txBox="1">
            <a:spLocks noChangeArrowheads="1"/>
          </p:cNvSpPr>
          <p:nvPr/>
        </p:nvSpPr>
        <p:spPr bwMode="auto">
          <a:xfrm>
            <a:off x="161925" y="376238"/>
            <a:ext cx="7069138" cy="3968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kumimoji="1" lang="zh-CN" altLang="en-US" sz="2000" b="1">
                <a:solidFill>
                  <a:srgbClr val="11111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义务教育教科书  物理  八年级  上册</a:t>
            </a:r>
          </a:p>
        </p:txBody>
      </p:sp>
    </p:spTree>
  </p:cSld>
  <p:clrMapOvr>
    <a:masterClrMapping/>
  </p:clrMapOvr>
  <p:transition>
    <p:cover dir="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ontrols>
      <mc:AlternateContent xmlns:mc="http://schemas.openxmlformats.org/markup-compatibility/2006">
        <mc:Choice xmlns:v="urn:schemas-microsoft-com:vml" Requires="v">
          <p:control spid="4098" name="ShockwaveFlash1" r:id="rId2" imgW="8839966" imgH="5334462"/>
        </mc:Choice>
        <mc:Fallback>
          <p:control name="ShockwaveFlash1" r:id="rId2" imgW="8839966" imgH="5334462">
            <p:pic>
              <p:nvPicPr>
                <p:cNvPr id="0" name="ShockwaveFlash1"/>
                <p:cNvPicPr>
                  <a:picLocks noChangeArrowheads="1" noChangeShapeType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52400" y="685800"/>
                  <a:ext cx="8839200" cy="53340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</p:cSld>
  <p:clrMapOvr>
    <a:masterClrMapping/>
  </p:clrMapOvr>
  <p:transition>
    <p:cover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52400"/>
            <a:ext cx="8229600" cy="792163"/>
          </a:xfrm>
        </p:spPr>
        <p:txBody>
          <a:bodyPr/>
          <a:lstStyle/>
          <a:p>
            <a:pPr eaLnBrk="1" hangingPunct="1"/>
            <a:r>
              <a:rPr lang="en-US" altLang="zh-CN" sz="40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40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思维拓展</a:t>
            </a:r>
            <a:r>
              <a:rPr lang="en-US" altLang="zh-CN" sz="40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】</a:t>
            </a:r>
            <a:endParaRPr lang="zh-CN" altLang="en-US" sz="4000" b="1" smtClean="0">
              <a:solidFill>
                <a:srgbClr val="FF0000"/>
              </a:solidFill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838200"/>
            <a:ext cx="8153400" cy="5791200"/>
          </a:xfrm>
        </p:spPr>
        <p:txBody>
          <a:bodyPr/>
          <a:lstStyle/>
          <a:p>
            <a:pPr eaLnBrk="1" hangingPunct="1">
              <a:lnSpc>
                <a:spcPct val="95000"/>
              </a:lnSpc>
              <a:buFontTx/>
              <a:buNone/>
              <a:defRPr/>
            </a:pPr>
            <a:r>
              <a:rPr lang="en-US" altLang="zh-CN" sz="2800" b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14</a:t>
            </a:r>
            <a:r>
              <a:rPr lang="zh-CN" altLang="en-US" sz="2800" b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．凸透镜成像中物距大于</a:t>
            </a:r>
            <a:r>
              <a:rPr lang="en-US" altLang="zh-CN" sz="2800" b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800" b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倍焦距时，若增大物距，则物距与像距之和是变大还是变小？</a:t>
            </a:r>
            <a:endParaRPr lang="en-US" altLang="zh-CN" sz="2800" b="1" smtClean="0">
              <a:solidFill>
                <a:schemeClr val="accent6">
                  <a:lumMod val="75000"/>
                </a:schemeClr>
              </a:solidFill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95000"/>
              </a:lnSpc>
              <a:buFontTx/>
              <a:buNone/>
              <a:defRPr/>
            </a:pPr>
            <a:r>
              <a:rPr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答：物距增加快，像距减小慢，物距像距之和变大。</a:t>
            </a:r>
          </a:p>
          <a:p>
            <a:pPr eaLnBrk="1" hangingPunct="1">
              <a:lnSpc>
                <a:spcPct val="95000"/>
              </a:lnSpc>
              <a:buFontTx/>
              <a:buNone/>
              <a:defRPr/>
            </a:pPr>
            <a:r>
              <a:rPr lang="en-US" altLang="zh-CN" sz="2800" b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15</a:t>
            </a:r>
            <a:r>
              <a:rPr lang="zh-CN" altLang="en-US" sz="2800" b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．凸透镜成像中物距在</a:t>
            </a:r>
            <a:r>
              <a:rPr lang="en-US" altLang="zh-CN" sz="2800" b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800" b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倍焦距和</a:t>
            </a:r>
            <a:r>
              <a:rPr lang="en-US" altLang="zh-CN" sz="2800" b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800" b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倍焦距之间时，若增大物距，则物距与像距之和是变大还是变小？</a:t>
            </a:r>
            <a:endParaRPr lang="en-US" altLang="zh-CN" sz="2800" b="1" smtClean="0">
              <a:solidFill>
                <a:schemeClr val="accent6">
                  <a:lumMod val="75000"/>
                </a:schemeClr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lnSpc>
                <a:spcPct val="95000"/>
              </a:lnSpc>
              <a:buFontTx/>
              <a:buNone/>
              <a:defRPr/>
            </a:pPr>
            <a:r>
              <a:rPr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答：物距增加慢，像距减小快，物距像距之和变小。</a:t>
            </a:r>
          </a:p>
          <a:p>
            <a:pPr eaLnBrk="1" hangingPunct="1">
              <a:lnSpc>
                <a:spcPct val="95000"/>
              </a:lnSpc>
              <a:buFontTx/>
              <a:buNone/>
              <a:defRPr/>
            </a:pPr>
            <a:r>
              <a:rPr lang="en-US" altLang="zh-CN" sz="2800" b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16</a:t>
            </a:r>
            <a:r>
              <a:rPr lang="zh-CN" altLang="en-US" sz="2800" b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．当物距和像距存在什么关系时，物距和像距之和最小？其最小值为多少？</a:t>
            </a:r>
            <a:endParaRPr lang="en-US" altLang="zh-CN" sz="2800" b="1" smtClean="0">
              <a:solidFill>
                <a:schemeClr val="accent6">
                  <a:lumMod val="75000"/>
                </a:schemeClr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lnSpc>
                <a:spcPct val="95000"/>
              </a:lnSpc>
              <a:buFontTx/>
              <a:buNone/>
              <a:defRPr/>
            </a:pPr>
            <a:r>
              <a:rPr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答：物距等于像距，</a:t>
            </a:r>
            <a:endParaRPr lang="en-US" altLang="zh-CN" sz="2800" b="1" smtClean="0">
              <a:solidFill>
                <a:srgbClr val="FF0000"/>
              </a:solidFill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eaLnBrk="1" hangingPunct="1">
              <a:lnSpc>
                <a:spcPct val="95000"/>
              </a:lnSpc>
              <a:buFontTx/>
              <a:buNone/>
              <a:defRPr/>
            </a:pPr>
            <a:r>
              <a:rPr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且都等于二倍焦距，</a:t>
            </a:r>
            <a:endParaRPr lang="en-US" altLang="zh-CN" sz="2800" b="1" smtClean="0">
              <a:solidFill>
                <a:srgbClr val="FF000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lnSpc>
                <a:spcPct val="95000"/>
              </a:lnSpc>
              <a:buFontTx/>
              <a:buNone/>
              <a:defRPr/>
            </a:pPr>
            <a:r>
              <a:rPr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物距像距之和最小，</a:t>
            </a:r>
            <a:endParaRPr lang="en-US" altLang="zh-CN" sz="2800" b="1" smtClean="0">
              <a:solidFill>
                <a:srgbClr val="FF000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lnSpc>
                <a:spcPct val="95000"/>
              </a:lnSpc>
              <a:buFontTx/>
              <a:buNone/>
              <a:defRPr/>
            </a:pPr>
            <a:r>
              <a:rPr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最小值等于四倍焦距。</a:t>
            </a:r>
            <a:endParaRPr lang="en-US" altLang="zh-CN" sz="2800" b="1" smtClean="0">
              <a:solidFill>
                <a:schemeClr val="accent6">
                  <a:lumMod val="75000"/>
                </a:schemeClr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lnSpc>
                <a:spcPct val="95000"/>
              </a:lnSpc>
              <a:buFontTx/>
              <a:buNone/>
              <a:defRPr/>
            </a:pPr>
            <a:endParaRPr lang="zh-CN" altLang="en-US" sz="2800" b="1" smtClean="0">
              <a:solidFill>
                <a:schemeClr val="accent6">
                  <a:lumMod val="75000"/>
                </a:schemeClr>
              </a:solidFill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30724" name="Picture 5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5410200" y="4038600"/>
            <a:ext cx="3124200" cy="2586038"/>
          </a:xfrm>
          <a:prstGeom prst="rect">
            <a:avLst/>
          </a:prstGeom>
          <a:noFill/>
          <a:ln w="31750">
            <a:noFill/>
            <a:miter lim="800000"/>
            <a:headEnd type="none" w="lg" len="lg"/>
            <a:tailEnd type="none" w="lg" len="lg"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9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96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96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4" descr="2075a98d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533400" y="4114800"/>
            <a:ext cx="8040688" cy="24384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31747" name="Picture 5" descr="501201dcg5c48ab80462c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724400" y="1295400"/>
            <a:ext cx="3581400" cy="2682875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eaLnBrk="1" hangingPunct="1">
              <a:lnSpc>
                <a:spcPct val="95000"/>
              </a:lnSpc>
              <a:defRPr/>
            </a:pPr>
            <a:r>
              <a:rPr lang="en-US" altLang="zh-CN" sz="3600" b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17</a:t>
            </a:r>
            <a:r>
              <a:rPr lang="zh-CN" altLang="en-US" sz="3600" b="1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．凸透镜的薄厚对成像有什么影响？</a:t>
            </a:r>
            <a:endParaRPr lang="zh-CN" altLang="en-US" sz="3600"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5" name="内容占位符 4"/>
          <p:cNvSpPr>
            <a:spLocks noGrp="1"/>
          </p:cNvSpPr>
          <p:nvPr>
            <p:ph idx="1"/>
          </p:nvPr>
        </p:nvSpPr>
        <p:spPr>
          <a:xfrm>
            <a:off x="457200" y="1295400"/>
            <a:ext cx="4038600" cy="2514600"/>
          </a:xfrm>
        </p:spPr>
        <p:txBody>
          <a:bodyPr/>
          <a:lstStyle/>
          <a:p>
            <a:pPr>
              <a:buFontTx/>
              <a:buNone/>
              <a:defRPr/>
            </a:pPr>
            <a:r>
              <a:rPr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答：材料相同直径相同薄厚不同的凸透镜，厚的焦距短，所成实像更小，像距更短。</a:t>
            </a:r>
            <a:endParaRPr lang="zh-CN" altLang="en-US" sz="2800"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18</a:t>
            </a:r>
            <a:r>
              <a:rPr lang="zh-CN" altLang="en-US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．怎样区别凸透镜和凹透镜？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zh-CN" altLang="en-US" sz="28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答：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）观察法：</a:t>
            </a:r>
            <a:r>
              <a:rPr lang="zh-CN" altLang="en-US" sz="28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观察形状或用手摸，中间厚边缘薄为凸透镜，中间薄边缘厚则为凹透镜。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）阳光聚焦法：</a:t>
            </a:r>
            <a:r>
              <a:rPr lang="zh-CN" altLang="en-US" sz="28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比较对光的作用，透镜正对着太阳光，透镜另一侧放一张纸，调整透镜与纸的距离，若另一侧能得到最小最亮的点说明是凸透镜，出现一个暗圈的是凹透镜。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）成实像法：</a:t>
            </a:r>
            <a:r>
              <a:rPr lang="zh-CN" altLang="en-US" sz="28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比较能否成倒立实像，透镜正对窗口，并靠近墙面，如果出现倒立缩小的实像则是凸透镜，如果不成实像则为凹透镜。（第</a:t>
            </a:r>
            <a:r>
              <a:rPr lang="en-US" altLang="zh-CN" sz="28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8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节学）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）放大镜法：</a:t>
            </a:r>
            <a:r>
              <a:rPr lang="zh-CN" altLang="en-US" sz="28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比较虚像与物的大小关系，透镜靠近书本上的字，字被放大的是凸透镜，字被缩小的是凹透镜。（第</a:t>
            </a:r>
            <a:r>
              <a:rPr lang="en-US" altLang="zh-CN" sz="28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8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节学）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19</a:t>
            </a:r>
            <a:r>
              <a:rPr lang="zh-CN" altLang="en-US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．怎样测量凸透镜的焦距？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371600"/>
            <a:ext cx="8229600" cy="51054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zh-CN" altLang="en-US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答：</a:t>
            </a:r>
            <a:r>
              <a:rPr lang="zh-CN" altLang="en-US" sz="24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4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4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）阳光聚焦法：</a:t>
            </a:r>
            <a:r>
              <a:rPr lang="zh-CN" altLang="en-US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把凸透镜正对太阳光，上下移动透镜，能在纸上形成最小、最亮的光斑，这个光斑是凸透镜的焦点，此时用刻度尺测量出光斑与凸透镜光心的距离就是凸透镜的焦距。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zh-CN" altLang="en-US" sz="24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4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4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）等大成像法：</a:t>
            </a:r>
            <a:r>
              <a:rPr lang="zh-CN" altLang="en-US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属于二倍焦距法。把蜡烛、凸透镜、光屏依次安放在光具座上，调整物距和像距，直至物距和像距相等且在光屏上成倒立、等大的实像，此时用刻度尺测量出烛焰与凸透镜光心的距离，再除以</a:t>
            </a:r>
            <a:r>
              <a:rPr lang="en-US" altLang="zh-CN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，可精确测焦距。（第</a:t>
            </a:r>
            <a:r>
              <a:rPr lang="en-US" altLang="zh-CN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节学）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zh-CN" altLang="en-US" sz="24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4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sz="24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）放大镜法：</a:t>
            </a:r>
            <a:r>
              <a:rPr lang="zh-CN" altLang="en-US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属于一倍焦距法。把放大镜放在课本上，使放大镜逐渐远离课本，当课本上的字看不清时，此时用刻度尺测量出烛焰与放大镜光心的距离。（第</a:t>
            </a:r>
            <a:r>
              <a:rPr lang="en-US" altLang="zh-CN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节学）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zh-CN" altLang="en-US" sz="24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4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</a:t>
            </a:r>
            <a:r>
              <a:rPr lang="zh-CN" altLang="en-US" sz="24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）焦点入射法：</a:t>
            </a:r>
            <a:r>
              <a:rPr lang="zh-CN" altLang="en-US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属于一倍焦距法。把蜡烛、凸透镜、光屏依次安放在光具座上，调整物距和像距，直至光屏上得到与凸透镜直径相等的大光斑为止，用刻度尺测量出烛焰与凸透镜光心的距离。（第</a:t>
            </a:r>
            <a:r>
              <a:rPr lang="en-US" altLang="zh-CN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节学）</a:t>
            </a: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ontrols>
      <mc:AlternateContent xmlns:mc="http://schemas.openxmlformats.org/markup-compatibility/2006">
        <mc:Choice xmlns:v="urn:schemas-microsoft-com:vml" Requires="v">
          <p:control spid="5122" name="ShockwaveFlash1" r:id="rId2" imgW="8839966" imgH="5334462"/>
        </mc:Choice>
        <mc:Fallback>
          <p:control name="ShockwaveFlash1" r:id="rId2" imgW="8839966" imgH="5334462">
            <p:pic>
              <p:nvPicPr>
                <p:cNvPr id="0" name="ShockwaveFlash1"/>
                <p:cNvPicPr>
                  <a:picLocks noChangeArrowheads="1" noChangeShapeType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52400" y="685800"/>
                  <a:ext cx="8839200" cy="53340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</p:cSld>
  <p:clrMapOvr>
    <a:masterClrMapping/>
  </p:clrMapOvr>
  <p:transition>
    <p:cover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7620000" cy="792162"/>
          </a:xfrm>
        </p:spPr>
        <p:txBody>
          <a:bodyPr/>
          <a:lstStyle/>
          <a:p>
            <a:pPr eaLnBrk="1" hangingPunct="1"/>
            <a:r>
              <a:rPr lang="en-US" altLang="zh-CN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记忆口诀</a:t>
            </a:r>
            <a:r>
              <a:rPr lang="en-US" altLang="zh-CN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】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229600" cy="4953000"/>
          </a:xfrm>
        </p:spPr>
        <p:txBody>
          <a:bodyPr/>
          <a:lstStyle/>
          <a:p>
            <a:pPr eaLnBrk="1" hangingPunct="1"/>
            <a:r>
              <a:rPr lang="zh-CN" altLang="en-US" sz="36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一倍焦点分虚实，二倍焦点分大小，二倍焦点物像等。</a:t>
            </a:r>
          </a:p>
          <a:p>
            <a:pPr eaLnBrk="1" hangingPunct="1"/>
            <a:r>
              <a:rPr lang="zh-CN" altLang="en-US" sz="36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实像总是异侧倒。物近像远像变大，物远像近像变小。</a:t>
            </a:r>
          </a:p>
          <a:p>
            <a:pPr eaLnBrk="1" hangingPunct="1"/>
            <a:r>
              <a:rPr lang="zh-CN" altLang="en-US" sz="36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虚像总是同侧正。物远像远像变大，物近像近像变小。</a:t>
            </a:r>
          </a:p>
          <a:p>
            <a:pPr eaLnBrk="1" hangingPunct="1"/>
            <a:r>
              <a:rPr lang="zh-CN" altLang="en-US" sz="36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像的大小像距定，像儿跟着物体跑，物距像距和在变。</a:t>
            </a: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标题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不等式问题</a:t>
            </a:r>
          </a:p>
        </p:txBody>
      </p:sp>
      <p:sp>
        <p:nvSpPr>
          <p:cNvPr id="7" name="内容占位符 6"/>
          <p:cNvSpPr>
            <a:spLocks noGrp="1"/>
          </p:cNvSpPr>
          <p:nvPr>
            <p:ph idx="1"/>
          </p:nvPr>
        </p:nvSpPr>
        <p:spPr>
          <a:xfrm>
            <a:off x="457200" y="1646238"/>
            <a:ext cx="8229600" cy="4525962"/>
          </a:xfrm>
        </p:spPr>
        <p:txBody>
          <a:bodyPr/>
          <a:lstStyle/>
          <a:p>
            <a:pPr>
              <a:buFontTx/>
              <a:buNone/>
              <a:defRPr/>
            </a:pPr>
            <a:r>
              <a:rPr lang="en-US" altLang="zh-CN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zh-CN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．物体从距离、凸透镜</a:t>
            </a:r>
            <a:r>
              <a:rPr lang="en-US" altLang="zh-CN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12cm</a:t>
            </a:r>
            <a:r>
              <a:rPr lang="zh-CN" altLang="zh-CN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移到距凸透镜</a:t>
            </a:r>
            <a:r>
              <a:rPr lang="en-US" altLang="zh-CN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18cm</a:t>
            </a:r>
            <a:r>
              <a:rPr lang="zh-CN" altLang="zh-CN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的过程中，调整光屏的位置，总能在光屏上得到倒立放大的像，由此可知，此凸透镜的焦距可能是（</a:t>
            </a:r>
            <a:r>
              <a:rPr lang="en-US" altLang="zh-CN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</a:t>
            </a:r>
            <a:r>
              <a:rPr lang="zh-CN" altLang="zh-CN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</a:p>
          <a:p>
            <a:pPr>
              <a:buFontTx/>
              <a:buNone/>
              <a:defRPr/>
            </a:pPr>
            <a:r>
              <a:rPr lang="en-US" altLang="zh-CN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zh-CN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6cm     B</a:t>
            </a:r>
            <a:r>
              <a:rPr lang="zh-CN" altLang="zh-CN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10cm</a:t>
            </a:r>
          </a:p>
          <a:p>
            <a:pPr>
              <a:buFontTx/>
              <a:buNone/>
              <a:defRPr/>
            </a:pPr>
            <a:r>
              <a:rPr lang="en-US" altLang="zh-CN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zh-CN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16cm   D</a:t>
            </a:r>
            <a:r>
              <a:rPr lang="zh-CN" altLang="zh-CN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20cm</a:t>
            </a:r>
          </a:p>
          <a:p>
            <a:pPr>
              <a:buFontTx/>
              <a:buNone/>
              <a:defRPr/>
            </a:pPr>
            <a:endParaRPr lang="en-US" altLang="zh-CN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buFontTx/>
              <a:buNone/>
              <a:defRPr/>
            </a:pPr>
            <a:r>
              <a:rPr lang="zh-CN" altLang="zh-CN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答案：</a:t>
            </a:r>
            <a:r>
              <a:rPr lang="en-US" altLang="zh-CN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endParaRPr lang="zh-CN" altLang="en-US" b="1">
              <a:solidFill>
                <a:srgbClr val="FF0000"/>
              </a:solidFill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标题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不等式问题</a:t>
            </a:r>
          </a:p>
        </p:txBody>
      </p:sp>
      <p:sp>
        <p:nvSpPr>
          <p:cNvPr id="7" name="内容占位符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  <a:defRPr/>
            </a:pPr>
            <a:r>
              <a:rPr lang="en-US" altLang="zh-CN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zh-CN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．一物体放在距凸透镜</a:t>
            </a:r>
            <a:r>
              <a:rPr lang="en-US" altLang="zh-CN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20cm</a:t>
            </a:r>
            <a:r>
              <a:rPr lang="zh-CN" altLang="zh-CN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处时，在另一侧距凸透镜</a:t>
            </a:r>
            <a:r>
              <a:rPr lang="en-US" altLang="zh-CN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6cm</a:t>
            </a:r>
            <a:r>
              <a:rPr lang="zh-CN" altLang="zh-CN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处的光屏上出现了一个清晰的像。那么该透镜的焦距可能是（</a:t>
            </a:r>
            <a:r>
              <a:rPr lang="en-US" altLang="zh-CN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</a:t>
            </a:r>
            <a:r>
              <a:rPr lang="zh-CN" altLang="zh-CN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</a:p>
          <a:p>
            <a:pPr>
              <a:buFontTx/>
              <a:buNone/>
              <a:defRPr/>
            </a:pPr>
            <a:r>
              <a:rPr lang="en-US" altLang="zh-CN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zh-CN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3cm    B</a:t>
            </a:r>
            <a:r>
              <a:rPr lang="zh-CN" altLang="zh-CN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5 cm</a:t>
            </a:r>
            <a:r>
              <a:rPr lang="zh-CN" altLang="zh-CN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	</a:t>
            </a:r>
            <a:endParaRPr lang="en-US" altLang="zh-CN" b="1" smtClean="0">
              <a:solidFill>
                <a:schemeClr val="accent6"/>
              </a:solidFill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buFontTx/>
              <a:buNone/>
              <a:defRPr/>
            </a:pPr>
            <a:r>
              <a:rPr lang="en-US" altLang="zh-CN" b="1" smtClean="0">
                <a:solidFill>
                  <a:schemeClr val="accent6"/>
                </a:solidFill>
                <a:latin typeface="Times New Roman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C</a:t>
            </a:r>
            <a:r>
              <a:rPr lang="zh-CN" altLang="zh-CN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7 cm   D</a:t>
            </a:r>
            <a:r>
              <a:rPr lang="zh-CN" altLang="zh-CN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9 cm</a:t>
            </a:r>
            <a:endParaRPr lang="zh-CN" altLang="zh-CN" b="1" smtClean="0">
              <a:solidFill>
                <a:schemeClr val="accent6"/>
              </a:solidFill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buFontTx/>
              <a:buNone/>
              <a:defRPr/>
            </a:pPr>
            <a:endParaRPr lang="en-US" altLang="zh-CN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buFontTx/>
              <a:buNone/>
              <a:defRPr/>
            </a:pPr>
            <a:r>
              <a:rPr lang="zh-CN" altLang="zh-CN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答案：</a:t>
            </a:r>
            <a:r>
              <a:rPr lang="en-US" altLang="zh-CN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endParaRPr lang="zh-CN" altLang="en-US" b="1">
              <a:solidFill>
                <a:srgbClr val="FF000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标题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不等式问题</a:t>
            </a:r>
          </a:p>
        </p:txBody>
      </p:sp>
      <p:sp>
        <p:nvSpPr>
          <p:cNvPr id="7" name="内容占位符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  <a:defRPr/>
            </a:pPr>
            <a:r>
              <a:rPr lang="en-US" altLang="zh-CN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zh-CN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．把高</a:t>
            </a:r>
            <a:r>
              <a:rPr lang="en-US" altLang="zh-CN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 cm</a:t>
            </a:r>
            <a:r>
              <a:rPr lang="zh-CN" altLang="zh-CN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的发光棒立于焦距为</a:t>
            </a:r>
            <a:r>
              <a:rPr lang="en-US" altLang="zh-CN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5 cm</a:t>
            </a:r>
            <a:r>
              <a:rPr lang="zh-CN" altLang="zh-CN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的凸透镜前，在凸透镜后的光屏上成了</a:t>
            </a:r>
            <a:r>
              <a:rPr lang="en-US" altLang="zh-CN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 cm</a:t>
            </a:r>
            <a:r>
              <a:rPr lang="zh-CN" altLang="zh-CN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高的像，物体离凸透镜的距离可能是（</a:t>
            </a:r>
            <a:r>
              <a:rPr lang="en-US" altLang="zh-CN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</a:t>
            </a:r>
            <a:r>
              <a:rPr lang="zh-CN" altLang="zh-CN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</a:p>
          <a:p>
            <a:pPr>
              <a:buFontTx/>
              <a:buNone/>
              <a:defRPr/>
            </a:pPr>
            <a:r>
              <a:rPr lang="en-US" altLang="zh-CN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zh-CN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7.5 cm      B</a:t>
            </a:r>
            <a:r>
              <a:rPr lang="zh-CN" altLang="zh-CN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12.5 cm</a:t>
            </a:r>
          </a:p>
          <a:p>
            <a:pPr>
              <a:buFontTx/>
              <a:buNone/>
              <a:defRPr/>
            </a:pPr>
            <a:r>
              <a:rPr lang="en-US" altLang="zh-CN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zh-CN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4.5 cm      D</a:t>
            </a:r>
            <a:r>
              <a:rPr lang="zh-CN" altLang="zh-CN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10 cm</a:t>
            </a:r>
          </a:p>
          <a:p>
            <a:pPr>
              <a:buFontTx/>
              <a:buNone/>
              <a:defRPr/>
            </a:pPr>
            <a:r>
              <a:rPr lang="zh-CN" altLang="zh-CN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答案：</a:t>
            </a:r>
            <a:r>
              <a:rPr lang="en-US" altLang="zh-CN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endParaRPr lang="zh-CN" altLang="en-US" b="1">
              <a:solidFill>
                <a:srgbClr val="FF000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ontrols>
      <mc:AlternateContent xmlns:mc="http://schemas.openxmlformats.org/markup-compatibility/2006">
        <mc:Choice xmlns:v="urn:schemas-microsoft-com:vml" Requires="v">
          <p:control spid="1041" name="ShockwaveFlash1" r:id="rId2" imgW="8992379" imgH="5638095"/>
        </mc:Choice>
        <mc:Fallback>
          <p:control name="ShockwaveFlash1" r:id="rId2" imgW="8992379" imgH="5638095">
            <p:pic>
              <p:nvPicPr>
                <p:cNvPr id="0" name="ShockwaveFlash1"/>
                <p:cNvPicPr>
                  <a:picLocks noChangeArrowheads="1" noChangeShapeType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88900" y="457200"/>
                  <a:ext cx="8991600" cy="56388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</p:cSld>
  <p:clrMapOvr>
    <a:masterClrMapping/>
  </p:clrMapOvr>
  <p:transition>
    <p:cover dir="d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标题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不等式问题</a:t>
            </a:r>
          </a:p>
        </p:txBody>
      </p:sp>
      <p:sp>
        <p:nvSpPr>
          <p:cNvPr id="7" name="内容占位符 6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257800"/>
          </a:xfrm>
        </p:spPr>
        <p:txBody>
          <a:bodyPr/>
          <a:lstStyle/>
          <a:p>
            <a:pPr>
              <a:buFontTx/>
              <a:buNone/>
              <a:defRPr/>
            </a:pPr>
            <a:r>
              <a:rPr lang="en-US" altLang="zh-CN" sz="2800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</a:t>
            </a:r>
            <a:r>
              <a:rPr lang="zh-CN" altLang="zh-CN" sz="2800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．小明在光具座上做“研究凸透镜成像”的实验。当光屏、透镜及烛焰的相对位置如下图所示时，恰能再光屏上得到一个清晰的像，由此判断，他所用的凸透镜的焦距（</a:t>
            </a:r>
            <a:r>
              <a:rPr lang="en-US" altLang="zh-CN" sz="2800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</a:t>
            </a:r>
            <a:r>
              <a:rPr lang="zh-CN" altLang="zh-CN" sz="2800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</a:p>
          <a:p>
            <a:pPr>
              <a:buFontTx/>
              <a:buNone/>
              <a:defRPr/>
            </a:pPr>
            <a:r>
              <a:rPr lang="en-US" altLang="zh-CN" sz="2800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zh-CN" sz="2800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．一定大于</a:t>
            </a:r>
            <a:r>
              <a:rPr lang="en-US" altLang="zh-CN" sz="2800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20cm</a:t>
            </a:r>
          </a:p>
          <a:p>
            <a:pPr>
              <a:buFontTx/>
              <a:buNone/>
              <a:defRPr/>
            </a:pPr>
            <a:r>
              <a:rPr lang="en-US" altLang="zh-CN" sz="2800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zh-CN" sz="2800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．一定小于</a:t>
            </a:r>
            <a:r>
              <a:rPr lang="en-US" altLang="zh-CN" sz="2800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8cm</a:t>
            </a:r>
            <a:endParaRPr lang="zh-CN" altLang="zh-CN" sz="2800" b="1" smtClean="0">
              <a:solidFill>
                <a:schemeClr val="accent6"/>
              </a:solidFill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buFontTx/>
              <a:buNone/>
              <a:defRPr/>
            </a:pPr>
            <a:r>
              <a:rPr lang="en-US" altLang="zh-CN" sz="2800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zh-CN" sz="2800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．一定在</a:t>
            </a:r>
            <a:r>
              <a:rPr lang="en-US" altLang="zh-CN" sz="2800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10cm</a:t>
            </a:r>
            <a:r>
              <a:rPr lang="zh-CN" altLang="zh-CN" sz="2800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到</a:t>
            </a:r>
            <a:r>
              <a:rPr lang="en-US" altLang="zh-CN" sz="2800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16cm</a:t>
            </a:r>
            <a:r>
              <a:rPr lang="zh-CN" altLang="zh-CN" sz="2800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之间</a:t>
            </a:r>
            <a:endParaRPr lang="en-US" altLang="zh-CN" sz="2800" b="1" smtClean="0">
              <a:solidFill>
                <a:schemeClr val="accent6"/>
              </a:solidFill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buFontTx/>
              <a:buNone/>
              <a:defRPr/>
            </a:pPr>
            <a:r>
              <a:rPr lang="en-US" altLang="zh-CN" sz="2800" b="1" smtClean="0">
                <a:solidFill>
                  <a:schemeClr val="accent6"/>
                </a:solidFill>
                <a:latin typeface="Times New Roman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D</a:t>
            </a:r>
            <a:r>
              <a:rPr lang="zh-CN" altLang="zh-CN" sz="2800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．一定在</a:t>
            </a:r>
            <a:r>
              <a:rPr lang="en-US" altLang="zh-CN" sz="2800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8cm</a:t>
            </a:r>
            <a:r>
              <a:rPr lang="zh-CN" altLang="zh-CN" sz="2800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到</a:t>
            </a:r>
            <a:r>
              <a:rPr lang="en-US" altLang="zh-CN" sz="2800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10cm</a:t>
            </a:r>
            <a:r>
              <a:rPr lang="zh-CN" altLang="zh-CN" sz="2800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之间</a:t>
            </a:r>
            <a:endParaRPr lang="en-US" altLang="zh-CN" sz="2800" b="1" smtClean="0">
              <a:solidFill>
                <a:schemeClr val="accent6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buFontTx/>
              <a:buNone/>
              <a:defRPr/>
            </a:pPr>
            <a:endParaRPr lang="zh-CN" altLang="zh-CN" sz="2800" b="1" smtClean="0"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buFontTx/>
              <a:buNone/>
              <a:defRPr/>
            </a:pPr>
            <a:r>
              <a:rPr lang="zh-CN" altLang="zh-CN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答案：</a:t>
            </a:r>
            <a:r>
              <a:rPr lang="en-US" altLang="zh-CN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endParaRPr lang="zh-CN" altLang="en-US" b="1">
              <a:solidFill>
                <a:srgbClr val="FF000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38916" name="Picture 2" descr="befef1db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953000" y="2819400"/>
            <a:ext cx="3614738" cy="1905000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3" name="Picture 3" descr="E:\物理素材 GIF动画\GIF05透镜及其应用\凸透镜成像规律_柱状凸透镜.gif"/>
          <p:cNvPicPr>
            <a:picLocks noChangeAspect="1" noChangeArrowheads="1" noCrop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6212" y="533400"/>
            <a:ext cx="9052128" cy="5105400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E:\物理素材 GIF动画\GIF05透镜及其应用\柱状凸透镜02.gif"/>
          <p:cNvPicPr>
            <a:picLocks noChangeAspect="1" noChangeArrowheads="1" noCrop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28600" y="0"/>
            <a:ext cx="8686800" cy="6862572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柱状透镜</a:t>
            </a:r>
          </a:p>
        </p:txBody>
      </p:sp>
      <p:sp>
        <p:nvSpPr>
          <p:cNvPr id="39939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altLang="zh-CN" sz="28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zh-CN" sz="28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．圆柱形的玻璃瓶，里面装满水。把一支普通铅笔放在玻璃瓶的一侧，透过玻璃瓶，可以看到那支笔，如图所示。如果把笔由靠近玻璃瓶的位置向远处慢慢移动，所看到的现象其中有错误的是（　　）</a:t>
            </a:r>
          </a:p>
          <a:p>
            <a:pPr>
              <a:buFontTx/>
              <a:buNone/>
            </a:pPr>
            <a:r>
              <a:rPr lang="en-US" altLang="zh-CN" sz="28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zh-CN" sz="28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．先成虚像，后成实像</a:t>
            </a:r>
            <a:r>
              <a:rPr lang="en-US" altLang="zh-CN" sz="28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</a:t>
            </a:r>
          </a:p>
          <a:p>
            <a:pPr>
              <a:buFontTx/>
              <a:buNone/>
            </a:pPr>
            <a:r>
              <a:rPr lang="en-US" altLang="zh-CN" sz="28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zh-CN" sz="28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．笔尖一直变长变大</a:t>
            </a:r>
          </a:p>
          <a:p>
            <a:pPr>
              <a:buFontTx/>
              <a:buNone/>
            </a:pPr>
            <a:r>
              <a:rPr lang="en-US" altLang="zh-CN" sz="28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zh-CN" sz="28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．到某一位置时，笔尖突然改变方向</a:t>
            </a:r>
            <a:endParaRPr lang="en-US" altLang="zh-CN" sz="2800" b="1" smtClean="0">
              <a:solidFill>
                <a:schemeClr val="accent2"/>
              </a:solidFill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buFontTx/>
              <a:buNone/>
            </a:pPr>
            <a:r>
              <a:rPr lang="en-US" altLang="zh-CN" sz="2800" b="1" smtClean="0">
                <a:solidFill>
                  <a:schemeClr val="accent2"/>
                </a:solidFill>
                <a:latin typeface="Times New Roman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D</a:t>
            </a:r>
            <a:r>
              <a:rPr lang="zh-CN" altLang="zh-CN" sz="28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．笔尖先变长变大，后变短变小</a:t>
            </a:r>
            <a:endParaRPr lang="en-US" altLang="zh-CN" sz="2800" b="1" smtClean="0">
              <a:solidFill>
                <a:schemeClr val="accent2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zh-CN" altLang="en-US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答案：</a:t>
            </a:r>
            <a:r>
              <a:rPr lang="en-US" altLang="zh-CN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</a:p>
        </p:txBody>
      </p:sp>
      <p:pic>
        <p:nvPicPr>
          <p:cNvPr id="39940" name="Picture 2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5867400" y="3429000"/>
            <a:ext cx="2601913" cy="1524000"/>
          </a:xfrm>
          <a:prstGeom prst="rect">
            <a:avLst/>
          </a:prstGeom>
          <a:noFill/>
          <a:ln w="31750">
            <a:noFill/>
            <a:miter lim="800000"/>
            <a:headEnd type="none" w="lg" len="lg"/>
            <a:tailEnd type="none" w="lg" len="lg"/>
          </a:ln>
        </p:spPr>
      </p:pic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标题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>
                <a:solidFill>
                  <a:srgbClr val="FF0000"/>
                </a:solidFill>
                <a:latin typeface="楷体_GB2312" pitchFamily="49" charset="-122"/>
                <a:ea typeface="楷体_GB2312" pitchFamily="49" charset="-122"/>
              </a:rPr>
              <a:t>柱状透镜</a:t>
            </a:r>
            <a:endParaRPr lang="zh-CN" altLang="en-US" smtClean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410200"/>
          </a:xfrm>
        </p:spPr>
        <p:txBody>
          <a:bodyPr/>
          <a:lstStyle/>
          <a:p>
            <a:pPr>
              <a:buClr>
                <a:schemeClr val="bg1"/>
              </a:buClr>
              <a:defRPr/>
            </a:pPr>
            <a:r>
              <a:rPr lang="en-US" altLang="zh-CN" sz="2800" b="1" smtClean="0">
                <a:solidFill>
                  <a:schemeClr val="accent6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2</a:t>
            </a:r>
            <a:r>
              <a:rPr lang="zh-CN" altLang="zh-CN" sz="2800" b="1" smtClean="0">
                <a:solidFill>
                  <a:schemeClr val="accent6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． 小刚将盛满水的圆柱形透明玻璃杯贴近书本，透过玻璃杯观看书上的鹦鹉图片（圆圈中的鹦鹉图与书本中的鹦鹉图实际大小相等），他所看到的虚像可能是（　　）</a:t>
            </a:r>
            <a:endParaRPr lang="en-US" altLang="zh-CN" sz="2800" b="1" smtClean="0">
              <a:solidFill>
                <a:schemeClr val="accent6"/>
              </a:solidFill>
              <a:latin typeface="Times New Roman" pitchFamily="18" charset="0"/>
              <a:ea typeface="楷体_GB2312" pitchFamily="49" charset="-122"/>
              <a:cs typeface="Times New Roman" panose="02020603050405020304" pitchFamily="18" charset="0"/>
            </a:endParaRPr>
          </a:p>
          <a:p>
            <a:pPr>
              <a:buClr>
                <a:schemeClr val="bg1"/>
              </a:buClr>
              <a:defRPr/>
            </a:pPr>
            <a:endParaRPr lang="en-US" altLang="zh-CN" sz="2800" b="1" smtClean="0">
              <a:solidFill>
                <a:schemeClr val="accent6"/>
              </a:solidFill>
              <a:latin typeface="Times New Roman" pitchFamily="18" charset="0"/>
              <a:ea typeface="楷体_GB2312" pitchFamily="49" charset="-122"/>
              <a:cs typeface="Times New Roman" panose="02020603050405020304" pitchFamily="18" charset="0"/>
            </a:endParaRPr>
          </a:p>
          <a:p>
            <a:pPr>
              <a:buClr>
                <a:schemeClr val="bg1"/>
              </a:buClr>
              <a:defRPr/>
            </a:pPr>
            <a:endParaRPr lang="en-US" altLang="zh-CN" sz="2800" b="1" smtClean="0">
              <a:solidFill>
                <a:schemeClr val="accent6"/>
              </a:solidFill>
              <a:latin typeface="Times New Roman" pitchFamily="18" charset="0"/>
              <a:ea typeface="楷体_GB2312" pitchFamily="49" charset="-122"/>
              <a:cs typeface="Times New Roman" panose="02020603050405020304" pitchFamily="18" charset="0"/>
            </a:endParaRPr>
          </a:p>
          <a:p>
            <a:pPr>
              <a:buClr>
                <a:schemeClr val="bg1"/>
              </a:buClr>
              <a:defRPr/>
            </a:pPr>
            <a:endParaRPr lang="en-US" altLang="zh-CN" sz="2800" b="1" smtClean="0">
              <a:solidFill>
                <a:schemeClr val="accent6"/>
              </a:solidFill>
              <a:latin typeface="Times New Roman" pitchFamily="18" charset="0"/>
              <a:ea typeface="楷体_GB2312" pitchFamily="49" charset="-122"/>
              <a:cs typeface="Times New Roman" panose="02020603050405020304" pitchFamily="18" charset="0"/>
            </a:endParaRPr>
          </a:p>
          <a:p>
            <a:pPr>
              <a:buClr>
                <a:schemeClr val="bg1"/>
              </a:buClr>
              <a:defRPr/>
            </a:pPr>
            <a:endParaRPr lang="en-US" altLang="zh-CN" sz="2800" b="1" smtClean="0">
              <a:solidFill>
                <a:schemeClr val="accent6"/>
              </a:solidFill>
              <a:latin typeface="Times New Roman" pitchFamily="18" charset="0"/>
              <a:ea typeface="楷体_GB2312" pitchFamily="49" charset="-122"/>
              <a:cs typeface="Times New Roman" panose="02020603050405020304" pitchFamily="18" charset="0"/>
            </a:endParaRPr>
          </a:p>
          <a:p>
            <a:pPr>
              <a:buClr>
                <a:schemeClr val="bg1"/>
              </a:buClr>
              <a:defRPr/>
            </a:pPr>
            <a:r>
              <a:rPr lang="zh-CN" altLang="zh-CN" sz="2800" b="1" smtClean="0">
                <a:solidFill>
                  <a:srgbClr val="FF0000"/>
                </a:solidFill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答案：Ａ</a:t>
            </a:r>
            <a:endParaRPr lang="zh-CN" altLang="en-US" sz="2800" b="1" smtClean="0">
              <a:solidFill>
                <a:srgbClr val="FF0000"/>
              </a:solidFill>
              <a:latin typeface="Times New Roman" pitchFamily="18" charset="0"/>
              <a:ea typeface="楷体_GB2312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40964" name="Picture 2" descr="819a56d2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85800" y="3273425"/>
            <a:ext cx="2362200" cy="12954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40965" name="Picture 3" descr="重新曝光 未命名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3048000" y="3048000"/>
            <a:ext cx="5715000" cy="1447800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几何体成像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bg1"/>
              </a:buClr>
              <a:buFontTx/>
              <a:buNone/>
              <a:defRPr/>
            </a:pPr>
            <a:r>
              <a:rPr lang="en-US" altLang="zh-CN" sz="28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zh-CN" sz="28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zh-CN" altLang="zh-CN" sz="2800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在凸透镜</a:t>
            </a:r>
            <a:r>
              <a:rPr lang="en-US" altLang="zh-CN" sz="2800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zh-CN" sz="2800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倍焦距以外的地方，沿主光轴方向平放一根粗细均匀的棒</a:t>
            </a:r>
            <a:r>
              <a:rPr lang="en-US" altLang="zh-CN" sz="2800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AB</a:t>
            </a:r>
            <a:r>
              <a:rPr lang="zh-CN" altLang="zh-CN" sz="2800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，如图所示，则形成的像</a:t>
            </a:r>
            <a:r>
              <a:rPr lang="en-US" altLang="zh-CN" sz="2800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zh-CN" sz="2800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′</a:t>
            </a:r>
            <a:r>
              <a:rPr lang="en-US" altLang="zh-CN" sz="2800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zh-CN" sz="2800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′为（　　）</a:t>
            </a:r>
          </a:p>
          <a:p>
            <a:pPr>
              <a:buClr>
                <a:schemeClr val="bg1"/>
              </a:buClr>
              <a:defRPr/>
            </a:pPr>
            <a:r>
              <a:rPr lang="en-US" altLang="zh-CN" sz="2800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zh-CN" sz="2800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．比实物短，且</a:t>
            </a:r>
            <a:r>
              <a:rPr lang="en-US" altLang="zh-CN" sz="2800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zh-CN" sz="2800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′端比</a:t>
            </a:r>
            <a:r>
              <a:rPr lang="en-US" altLang="zh-CN" sz="2800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zh-CN" sz="2800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′端粗</a:t>
            </a:r>
          </a:p>
          <a:p>
            <a:pPr>
              <a:buClr>
                <a:schemeClr val="bg1"/>
              </a:buClr>
              <a:defRPr/>
            </a:pPr>
            <a:r>
              <a:rPr lang="en-US" altLang="zh-CN" sz="2800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zh-CN" sz="2800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．比实物短，且</a:t>
            </a:r>
            <a:r>
              <a:rPr lang="en-US" altLang="zh-CN" sz="2800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zh-CN" sz="2800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′端比</a:t>
            </a:r>
            <a:r>
              <a:rPr lang="en-US" altLang="zh-CN" sz="2800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zh-CN" sz="2800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′端粗</a:t>
            </a:r>
          </a:p>
          <a:p>
            <a:pPr>
              <a:buClr>
                <a:schemeClr val="bg1"/>
              </a:buClr>
              <a:defRPr/>
            </a:pPr>
            <a:r>
              <a:rPr lang="en-US" altLang="zh-CN" sz="2800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zh-CN" sz="2800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．比实物长，且</a:t>
            </a:r>
            <a:r>
              <a:rPr lang="en-US" altLang="zh-CN" sz="2800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zh-CN" sz="2800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′端比</a:t>
            </a:r>
            <a:r>
              <a:rPr lang="en-US" altLang="zh-CN" sz="2800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zh-CN" sz="2800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′端粗</a:t>
            </a:r>
          </a:p>
          <a:p>
            <a:pPr>
              <a:buClr>
                <a:schemeClr val="bg1"/>
              </a:buClr>
              <a:defRPr/>
            </a:pPr>
            <a:r>
              <a:rPr lang="en-US" altLang="zh-CN" sz="2800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</a:t>
            </a:r>
            <a:r>
              <a:rPr lang="zh-CN" altLang="zh-CN" sz="2800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．比实物长，且</a:t>
            </a:r>
            <a:r>
              <a:rPr lang="en-US" altLang="zh-CN" sz="2800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zh-CN" sz="2800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′端比</a:t>
            </a:r>
            <a:r>
              <a:rPr lang="en-US" altLang="zh-CN" sz="2800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zh-CN" sz="2800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′端粗</a:t>
            </a:r>
            <a:endParaRPr lang="en-US" altLang="zh-CN" sz="2800" b="1" smtClean="0">
              <a:solidFill>
                <a:schemeClr val="accent6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buClr>
                <a:schemeClr val="bg1"/>
              </a:buClr>
              <a:defRPr/>
            </a:pPr>
            <a:endParaRPr lang="zh-CN" altLang="zh-CN" sz="2800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buClr>
                <a:schemeClr val="bg1"/>
              </a:buClr>
              <a:defRPr/>
            </a:pPr>
            <a:r>
              <a:rPr lang="zh-CN" altLang="zh-CN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答案：</a:t>
            </a:r>
            <a:r>
              <a:rPr lang="en-US" altLang="zh-CN" sz="28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endParaRPr lang="zh-CN" altLang="en-US" sz="2800" b="1" smtClean="0">
              <a:solidFill>
                <a:srgbClr val="FF0000"/>
              </a:solidFill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41988" name="Picture 2" descr="e59576f4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048000" y="5105400"/>
            <a:ext cx="4629150" cy="1295400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几何体成像</a:t>
            </a:r>
            <a:endParaRPr lang="zh-CN" altLang="en-US" smtClean="0"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Clr>
                <a:schemeClr val="bg1"/>
              </a:buClr>
              <a:buFontTx/>
              <a:buNone/>
              <a:defRPr/>
            </a:pPr>
            <a:r>
              <a:rPr lang="en-US" altLang="zh-CN" sz="2600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zh-CN" sz="2600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．如图所示，一底面半径为</a:t>
            </a:r>
            <a:r>
              <a:rPr lang="en-US" altLang="zh-CN" sz="2600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</a:t>
            </a:r>
            <a:r>
              <a:rPr lang="zh-CN" altLang="zh-CN" sz="2600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的圆锥体，放在一焦距为</a:t>
            </a:r>
            <a:r>
              <a:rPr lang="en-US" altLang="zh-CN" sz="2600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zh-CN" altLang="zh-CN" sz="2600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的凸透镜的主光轴上，并使其对称轴与主光轴重合，顶和底面中心分别在焦点和</a:t>
            </a:r>
            <a:r>
              <a:rPr lang="en-US" altLang="zh-CN" sz="2600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zh-CN" sz="2600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倍焦距处，圆锥体经透镜所成的像是（　　）</a:t>
            </a:r>
          </a:p>
          <a:p>
            <a:pPr>
              <a:buClr>
                <a:schemeClr val="bg1"/>
              </a:buClr>
              <a:defRPr/>
            </a:pPr>
            <a:r>
              <a:rPr lang="en-US" altLang="zh-CN" sz="2600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zh-CN" sz="2600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．在透镜左侧，为圆锥面放大的虚像</a:t>
            </a:r>
          </a:p>
          <a:p>
            <a:pPr>
              <a:buClr>
                <a:schemeClr val="bg1"/>
              </a:buClr>
              <a:defRPr/>
            </a:pPr>
            <a:r>
              <a:rPr lang="en-US" altLang="zh-CN" sz="2600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zh-CN" sz="2600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．在透镜右侧，为放大的圆锥形实像</a:t>
            </a:r>
          </a:p>
          <a:p>
            <a:pPr>
              <a:buClr>
                <a:schemeClr val="bg1"/>
              </a:buClr>
              <a:defRPr/>
            </a:pPr>
            <a:r>
              <a:rPr lang="en-US" altLang="zh-CN" sz="2600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zh-CN" sz="2600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．在透镜右侧，为有限长圆柱形实像</a:t>
            </a:r>
          </a:p>
          <a:p>
            <a:pPr>
              <a:buClr>
                <a:schemeClr val="bg1"/>
              </a:buClr>
              <a:defRPr/>
            </a:pPr>
            <a:r>
              <a:rPr lang="en-US" altLang="zh-CN" sz="2600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</a:t>
            </a:r>
            <a:r>
              <a:rPr lang="zh-CN" altLang="zh-CN" sz="2600" b="1" smtClean="0">
                <a:solidFill>
                  <a:schemeClr val="accent6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．在透镜右侧，为无限长圆柱形实像</a:t>
            </a:r>
          </a:p>
          <a:p>
            <a:pPr>
              <a:buClr>
                <a:schemeClr val="bg1"/>
              </a:buClr>
              <a:defRPr/>
            </a:pPr>
            <a:endParaRPr lang="en-US" altLang="zh-CN" sz="2600" b="1" smtClean="0"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buClr>
                <a:schemeClr val="bg1"/>
              </a:buClr>
              <a:defRPr/>
            </a:pPr>
            <a:r>
              <a:rPr lang="zh-CN" altLang="en-US" sz="26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答案：</a:t>
            </a:r>
            <a:r>
              <a:rPr lang="en-US" altLang="zh-CN" sz="26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</a:t>
            </a:r>
            <a:endParaRPr lang="zh-CN" altLang="en-US" sz="2600" b="1" smtClean="0">
              <a:solidFill>
                <a:srgbClr val="FF0000"/>
              </a:solidFill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43012" name="图片24" descr="菁优网：http://www.jyeoo.com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629400" y="3200400"/>
            <a:ext cx="1981200" cy="1938338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43013" name="New picture" hidden="1"/>
          <p:cNvPicPr/>
          <p:nvPr/>
        </p:nvPicPr>
        <p:blipFill>
          <a:blip r:embed="rId3"/>
          <a:stretch>
            <a:fillRect/>
          </a:stretch>
        </p:blipFill>
        <p:spPr>
          <a:xfrm>
            <a:off x="11684000" y="10871200"/>
            <a:ext cx="355600" cy="292100"/>
          </a:xfrm>
          <a:prstGeom prst="cube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内容占位符 8"/>
          <p:cNvSpPr>
            <a:spLocks noGrp="1"/>
          </p:cNvSpPr>
          <p:nvPr>
            <p:ph idx="1"/>
          </p:nvPr>
        </p:nvSpPr>
        <p:spPr>
          <a:xfrm>
            <a:off x="4114800" y="3657600"/>
            <a:ext cx="4724400" cy="3048000"/>
          </a:xfrm>
        </p:spPr>
        <p:txBody>
          <a:bodyPr/>
          <a:lstStyle/>
          <a:p>
            <a:pPr marL="609600" indent="-609600" eaLnBrk="1" hangingPunct="1">
              <a:buFontTx/>
              <a:buNone/>
            </a:pPr>
            <a:r>
              <a:rPr lang="zh-CN" altLang="en-US" sz="2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r>
              <a:rPr lang="en-US" altLang="zh-CN" sz="2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u&gt;2f</a:t>
            </a:r>
            <a:r>
              <a:rPr lang="zh-CN" altLang="en-US" sz="2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</a:t>
            </a:r>
            <a:r>
              <a:rPr lang="en-US" altLang="zh-CN" sz="2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2f&gt;v&gt;f</a:t>
            </a:r>
            <a:r>
              <a:rPr lang="zh-CN" altLang="en-US" sz="2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，倒、小、实、异，</a:t>
            </a:r>
            <a:r>
              <a:rPr lang="en-US" altLang="zh-CN" sz="2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u&gt;v</a:t>
            </a:r>
            <a:r>
              <a:rPr lang="zh-CN" altLang="en-US" sz="2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</a:p>
          <a:p>
            <a:pPr marL="609600" indent="-609600" eaLnBrk="1" hangingPunct="1">
              <a:buFontTx/>
              <a:buNone/>
            </a:pPr>
            <a:r>
              <a:rPr lang="zh-CN" altLang="en-US" sz="2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r>
              <a:rPr lang="en-US" altLang="zh-CN" sz="2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u=2f</a:t>
            </a:r>
            <a:r>
              <a:rPr lang="zh-CN" altLang="en-US" sz="2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</a:t>
            </a:r>
            <a:r>
              <a:rPr lang="en-US" altLang="zh-CN" sz="2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 =2f</a:t>
            </a:r>
            <a:r>
              <a:rPr lang="zh-CN" altLang="en-US" sz="2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，倒、等、实、异，</a:t>
            </a:r>
            <a:r>
              <a:rPr lang="en-US" altLang="zh-CN" sz="2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u=v</a:t>
            </a:r>
            <a:r>
              <a:rPr lang="zh-CN" altLang="en-US" sz="2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</a:p>
          <a:p>
            <a:pPr marL="609600" indent="-609600" eaLnBrk="1" hangingPunct="1">
              <a:buFontTx/>
              <a:buNone/>
            </a:pPr>
            <a:r>
              <a:rPr lang="zh-CN" altLang="en-US" sz="2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sz="2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r>
              <a:rPr lang="en-US" altLang="zh-CN" sz="2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2f&gt; u&gt;f</a:t>
            </a:r>
            <a:r>
              <a:rPr lang="zh-CN" altLang="en-US" sz="2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</a:t>
            </a:r>
            <a:r>
              <a:rPr lang="en-US" altLang="zh-CN" sz="2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 &gt;2f</a:t>
            </a:r>
            <a:r>
              <a:rPr lang="zh-CN" altLang="en-US" sz="2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，倒、大、实、异，</a:t>
            </a:r>
            <a:r>
              <a:rPr lang="en-US" altLang="zh-CN" sz="2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u&lt;v</a:t>
            </a:r>
            <a:r>
              <a:rPr lang="zh-CN" altLang="en-US" sz="2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</a:p>
          <a:p>
            <a:pPr marL="609600" indent="-609600" eaLnBrk="1" hangingPunct="1">
              <a:buFontTx/>
              <a:buNone/>
            </a:pPr>
            <a:r>
              <a:rPr lang="zh-CN" altLang="en-US" sz="2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</a:t>
            </a:r>
            <a:r>
              <a:rPr lang="zh-CN" altLang="en-US" sz="2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r>
              <a:rPr lang="en-US" altLang="zh-CN" sz="2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u=f</a:t>
            </a:r>
            <a:r>
              <a:rPr lang="zh-CN" altLang="en-US" sz="2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，不成像，成平行光射出。</a:t>
            </a:r>
          </a:p>
          <a:p>
            <a:pPr marL="609600" indent="-609600" eaLnBrk="1" hangingPunct="1">
              <a:buFontTx/>
              <a:buNone/>
            </a:pPr>
            <a:r>
              <a:rPr lang="zh-CN" altLang="en-US" sz="2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5</a:t>
            </a:r>
            <a:r>
              <a:rPr lang="zh-CN" altLang="en-US" sz="2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r>
              <a:rPr lang="en-US" altLang="zh-CN" sz="2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u&lt;f</a:t>
            </a:r>
            <a:r>
              <a:rPr lang="zh-CN" altLang="en-US" sz="2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，正、大、虚、同，</a:t>
            </a:r>
            <a:r>
              <a:rPr lang="en-US" altLang="zh-CN" sz="2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u&gt;v</a:t>
            </a:r>
            <a:r>
              <a:rPr lang="zh-CN" altLang="en-US" sz="2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  <a:endParaRPr lang="zh-CN" altLang="en-US" sz="2000"/>
          </a:p>
        </p:txBody>
      </p:sp>
      <p:pic>
        <p:nvPicPr>
          <p:cNvPr id="10" name="Picture 1" descr="D:\我的文档\Pictures\111.pn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52400" y="152400"/>
            <a:ext cx="4267200" cy="1600200"/>
          </a:xfrm>
          <a:prstGeom prst="rect">
            <a:avLst/>
          </a:prstGeom>
          <a:noFill/>
        </p:spPr>
      </p:pic>
      <p:pic>
        <p:nvPicPr>
          <p:cNvPr id="11" name="Picture 2" descr="D:\我的文档\Pictures\112.pn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572000" y="152400"/>
            <a:ext cx="4240041" cy="1729370"/>
          </a:xfrm>
          <a:prstGeom prst="rect">
            <a:avLst/>
          </a:prstGeom>
          <a:noFill/>
        </p:spPr>
      </p:pic>
      <p:pic>
        <p:nvPicPr>
          <p:cNvPr id="12" name="Picture 1" descr="D:\我的文档\Pictures\113 - 副本.png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152399" y="1846262"/>
            <a:ext cx="4191001" cy="1658938"/>
          </a:xfrm>
          <a:prstGeom prst="rect">
            <a:avLst/>
          </a:prstGeom>
          <a:noFill/>
        </p:spPr>
      </p:pic>
      <p:pic>
        <p:nvPicPr>
          <p:cNvPr id="13" name="Picture 1" descr="D:\我的文档\Pictures\113.png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4648200" y="1905000"/>
            <a:ext cx="4263887" cy="1676400"/>
          </a:xfrm>
          <a:prstGeom prst="rect">
            <a:avLst/>
          </a:prstGeom>
          <a:noFill/>
        </p:spPr>
      </p:pic>
      <p:pic>
        <p:nvPicPr>
          <p:cNvPr id="14" name="Picture 1" descr="D:\我的文档\Pictures\114.png"/>
          <p:cNvPicPr>
            <a:picLocks noChangeAspect="1" noChangeArrowheads="1"/>
          </p:cNvPicPr>
          <p:nvPr/>
        </p:nvPicPr>
        <p:blipFill>
          <a:blip r:embed="rId6"/>
          <a:stretch>
            <a:fillRect/>
          </a:stretch>
        </p:blipFill>
        <p:spPr bwMode="auto">
          <a:xfrm>
            <a:off x="228599" y="3733800"/>
            <a:ext cx="3933645" cy="19050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pPr algn="l" eaLnBrk="1" hangingPunct="1"/>
            <a:r>
              <a:rPr lang="zh-CN" altLang="en-US" sz="36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活动</a:t>
            </a:r>
            <a:r>
              <a:rPr lang="en-US" altLang="zh-CN" sz="36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36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：凸透镜被遮挡时对成像的影响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3886200"/>
          </a:xfrm>
        </p:spPr>
        <p:txBody>
          <a:bodyPr/>
          <a:lstStyle/>
          <a:p>
            <a:pPr algn="just" eaLnBrk="1" hangingPunct="1">
              <a:lnSpc>
                <a:spcPct val="110000"/>
              </a:lnSpc>
              <a:buClr>
                <a:schemeClr val="bg1"/>
              </a:buClr>
              <a:buFontTx/>
              <a:buNone/>
            </a:pP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5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．凸透镜成实像时，凸透镜被书本遮挡了一半，光屏上像形状会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，亮度变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，原因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______________________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724400" y="1685925"/>
            <a:ext cx="1219200" cy="5238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不变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7391400" y="1676400"/>
            <a:ext cx="1219200" cy="5238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暗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752600" y="2209800"/>
            <a:ext cx="6629400" cy="13843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凸透镜的焦距没变，</a:t>
            </a:r>
            <a:endParaRPr lang="en-US" altLang="zh-CN" sz="2800" b="1">
              <a:solidFill>
                <a:srgbClr val="FF0000"/>
              </a:solidFill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r>
              <a:rPr lang="zh-CN" altLang="en-US" sz="28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遮挡物处于一倍焦距以内，不能成实像，</a:t>
            </a:r>
            <a:endParaRPr lang="en-US" altLang="zh-CN" sz="2800" b="1">
              <a:solidFill>
                <a:srgbClr val="FF000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r>
              <a:rPr lang="zh-CN" altLang="en-US" sz="28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且透过的光线变少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algn="l" eaLnBrk="1" hangingPunct="1"/>
            <a:r>
              <a:rPr lang="zh-CN" altLang="en-US" sz="36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活动</a:t>
            </a:r>
            <a:r>
              <a:rPr lang="en-US" altLang="zh-CN" sz="36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sz="36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：三者位置变化对成像的影响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990600"/>
            <a:ext cx="8229600" cy="51816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zh-CN" sz="2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6</a:t>
            </a:r>
            <a:r>
              <a:rPr lang="zh-CN" altLang="en-US" sz="2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．当凸透镜成</a:t>
            </a:r>
            <a:r>
              <a:rPr lang="zh-CN" altLang="en-US" sz="26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实像，凸透镜和光屏不动</a:t>
            </a:r>
            <a:r>
              <a:rPr lang="zh-CN" altLang="en-US" sz="2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，蜡烛向上移动则像向</a:t>
            </a:r>
            <a:r>
              <a:rPr lang="en-US" altLang="zh-CN" sz="2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</a:t>
            </a:r>
            <a:r>
              <a:rPr lang="zh-CN" altLang="en-US" sz="2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移动；蜡烛靠近凸透镜，则像</a:t>
            </a:r>
            <a:r>
              <a:rPr lang="en-US" altLang="zh-CN" sz="2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</a:t>
            </a:r>
            <a:r>
              <a:rPr lang="zh-CN" altLang="en-US" sz="2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凸透镜；蜡烛顺时针转动时则像</a:t>
            </a:r>
            <a:r>
              <a:rPr lang="en-US" altLang="zh-CN" sz="2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</a:t>
            </a:r>
            <a:r>
              <a:rPr lang="zh-CN" altLang="en-US" sz="2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时针转动。</a:t>
            </a:r>
          </a:p>
          <a:p>
            <a:pPr eaLnBrk="1" hangingPunct="1">
              <a:buFontTx/>
              <a:buNone/>
            </a:pPr>
            <a:r>
              <a:rPr lang="en-US" altLang="zh-CN" sz="2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7</a:t>
            </a:r>
            <a:r>
              <a:rPr lang="zh-CN" altLang="en-US" sz="2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．当凸透镜成</a:t>
            </a:r>
            <a:r>
              <a:rPr lang="zh-CN" altLang="en-US" sz="26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实像，蜡烛和光屏不动</a:t>
            </a:r>
            <a:r>
              <a:rPr lang="zh-CN" altLang="en-US" sz="2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，凸透镜向上移动则像向</a:t>
            </a:r>
            <a:r>
              <a:rPr lang="en-US" altLang="zh-CN" sz="2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______</a:t>
            </a:r>
            <a:r>
              <a:rPr lang="zh-CN" altLang="en-US" sz="2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移动，凸透镜靠近蜡烛，则像</a:t>
            </a:r>
            <a:r>
              <a:rPr lang="en-US" altLang="zh-CN" sz="2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</a:t>
            </a:r>
            <a:r>
              <a:rPr lang="zh-CN" altLang="en-US" sz="2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凸透镜，凸透镜顺时针转动时则像</a:t>
            </a:r>
            <a:r>
              <a:rPr lang="en-US" altLang="zh-CN" sz="2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</a:t>
            </a:r>
            <a:r>
              <a:rPr lang="zh-CN" altLang="en-US" sz="2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时针转动。</a:t>
            </a:r>
          </a:p>
          <a:p>
            <a:pPr eaLnBrk="1" hangingPunct="1">
              <a:buFontTx/>
              <a:buNone/>
            </a:pPr>
            <a:r>
              <a:rPr lang="en-US" altLang="zh-CN" sz="2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8</a:t>
            </a:r>
            <a:r>
              <a:rPr lang="zh-CN" altLang="en-US" sz="2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．当凸透镜成</a:t>
            </a:r>
            <a:r>
              <a:rPr lang="zh-CN" altLang="en-US" sz="26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实像，蜡烛和凸透镜不动</a:t>
            </a:r>
            <a:r>
              <a:rPr lang="zh-CN" altLang="en-US" sz="2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，光屏上移则烛焰的像偏</a:t>
            </a:r>
            <a:r>
              <a:rPr lang="en-US" altLang="zh-CN" sz="2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______</a:t>
            </a:r>
            <a:r>
              <a:rPr lang="zh-CN" altLang="en-US" sz="2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，光屏向左移动时则像偏</a:t>
            </a:r>
            <a:r>
              <a:rPr lang="en-US" altLang="zh-CN" sz="2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</a:t>
            </a:r>
            <a:r>
              <a:rPr lang="zh-CN" altLang="en-US" sz="2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</a:p>
          <a:p>
            <a:pPr eaLnBrk="1" hangingPunct="1">
              <a:buFontTx/>
              <a:buNone/>
            </a:pPr>
            <a:r>
              <a:rPr lang="en-US" altLang="zh-CN" sz="2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9</a:t>
            </a:r>
            <a:r>
              <a:rPr lang="zh-CN" altLang="en-US" sz="2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．当凸透镜成</a:t>
            </a:r>
            <a:r>
              <a:rPr lang="zh-CN" altLang="en-US" sz="26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虚像</a:t>
            </a:r>
            <a:r>
              <a:rPr lang="zh-CN" altLang="en-US" sz="2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，蜡烛向上移动，则烛焰的像向</a:t>
            </a:r>
            <a:r>
              <a:rPr lang="en-US" altLang="zh-CN" sz="2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</a:t>
            </a:r>
            <a:r>
              <a:rPr lang="zh-CN" altLang="en-US" sz="2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移动。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2286000" y="1371600"/>
            <a:ext cx="762000" cy="4619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下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7239000" y="1366838"/>
            <a:ext cx="990600" cy="4619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远离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5257800" y="1752600"/>
            <a:ext cx="762000" cy="4619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顺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438400" y="2590800"/>
            <a:ext cx="762000" cy="4619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上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7543800" y="2590800"/>
            <a:ext cx="1066800" cy="4619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远离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5943600" y="2971800"/>
            <a:ext cx="762000" cy="4619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顺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743200" y="3886200"/>
            <a:ext cx="762000" cy="4619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下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7315200" y="3886200"/>
            <a:ext cx="762000" cy="4619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右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914400" y="4800600"/>
            <a:ext cx="762000" cy="4619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上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  <p:bldP spid="10" grpId="0"/>
      <p:bldP spid="11" grpId="0"/>
      <p:bldP spid="12" grpId="0"/>
      <p:bldP spid="13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ontrols>
      <mc:AlternateContent xmlns:mc="http://schemas.openxmlformats.org/markup-compatibility/2006">
        <mc:Choice xmlns:v="urn:schemas-microsoft-com:vml" Requires="v">
          <p:control spid="2050" name="ShockwaveFlash1" r:id="rId2" imgW="8611346" imgH="3734124"/>
        </mc:Choice>
        <mc:Fallback>
          <p:control name="ShockwaveFlash1" r:id="rId2" imgW="8611346" imgH="3734124">
            <p:pic>
              <p:nvPicPr>
                <p:cNvPr id="0" name="ShockwaveFlash1"/>
                <p:cNvPicPr>
                  <a:picLocks noChangeArrowheads="1" noChangeShapeType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28600" y="114300"/>
                  <a:ext cx="8610600" cy="65532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</p:cSld>
  <p:clrMapOvr>
    <a:masterClrMapping/>
  </p:clrMapOvr>
  <p:transition>
    <p:cover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/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分组讨论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】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47800"/>
            <a:ext cx="8229600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zh-CN" sz="3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10</a:t>
            </a:r>
            <a:r>
              <a:rPr lang="zh-CN" altLang="en-US" sz="3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．凸透镜成实像时蜡烛越烧越短，则烛焰的像会向</a:t>
            </a:r>
            <a:r>
              <a:rPr lang="en-US" altLang="zh-CN" sz="3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______</a:t>
            </a:r>
            <a:r>
              <a:rPr lang="zh-CN" altLang="en-US" sz="3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移动，而成虚像蜡烛变短时，则像向</a:t>
            </a:r>
            <a:r>
              <a:rPr lang="en-US" altLang="zh-CN" sz="3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</a:t>
            </a:r>
            <a:r>
              <a:rPr lang="zh-CN" altLang="en-US" sz="3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移动。</a:t>
            </a:r>
          </a:p>
          <a:p>
            <a:pPr eaLnBrk="1" hangingPunct="1">
              <a:buFontTx/>
              <a:buNone/>
            </a:pPr>
            <a:r>
              <a:rPr lang="en-US" altLang="zh-CN" sz="3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11</a:t>
            </a:r>
            <a:r>
              <a:rPr lang="zh-CN" altLang="en-US" sz="3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．凸透镜成实像时，如果烛焰的像明显偏上，为了使像成在光屏中央，你的解决办法是</a:t>
            </a:r>
            <a:r>
              <a:rPr lang="en-US" altLang="zh-CN" sz="3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_______</a:t>
            </a:r>
            <a:r>
              <a:rPr lang="zh-CN" altLang="en-US" sz="3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3810000" y="2133600"/>
            <a:ext cx="762000" cy="4619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上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5105400" y="2667000"/>
            <a:ext cx="762000" cy="4619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下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733800" y="4419600"/>
            <a:ext cx="4267200" cy="12001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蜡烛上移，</a:t>
            </a:r>
            <a:endParaRPr lang="en-US" altLang="zh-CN" sz="2400" b="1">
              <a:solidFill>
                <a:srgbClr val="FF0000"/>
              </a:solidFill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或凸透镜下移，</a:t>
            </a:r>
            <a:endParaRPr lang="en-US" altLang="zh-CN" sz="2400" b="1">
              <a:solidFill>
                <a:srgbClr val="FF000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或光屏上移。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pPr eaLnBrk="1" hangingPunct="1"/>
            <a:r>
              <a:rPr lang="en-US" altLang="zh-CN" sz="40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40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思维拓展</a:t>
            </a:r>
            <a:r>
              <a:rPr lang="en-US" altLang="zh-CN" sz="40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】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1219200"/>
            <a:ext cx="7848600" cy="19050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12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．蜡烛的火焰跳动不稳定，而且越烧越短，怎样改进呢？</a:t>
            </a:r>
          </a:p>
          <a:p>
            <a:pPr eaLnBrk="1" hangingPunct="1">
              <a:buFontTx/>
              <a:buNone/>
            </a:pPr>
            <a:endParaRPr lang="zh-CN" altLang="en-US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>
              <a:buFontTx/>
              <a:buNone/>
            </a:pPr>
            <a:endParaRPr lang="zh-CN" altLang="en-US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1" hangingPunct="1"/>
            <a:endParaRPr lang="en-US" altLang="zh-CN" b="1" smtClean="0"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137220" name="Picture 4" descr="503d269759ee3d6d83bee97f40166d224f4ade0e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533400" y="3282950"/>
            <a:ext cx="6400800" cy="304165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4038600" y="1905000"/>
            <a:ext cx="4648200" cy="9540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用</a:t>
            </a:r>
            <a:r>
              <a:rPr lang="en-US" altLang="zh-CN" sz="28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LED</a:t>
            </a:r>
            <a:r>
              <a:rPr lang="zh-CN" altLang="en-US" sz="28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做成的“</a:t>
            </a:r>
            <a:r>
              <a:rPr lang="en-US" altLang="zh-CN" sz="28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zh-CN" altLang="en-US" sz="28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”状发光体，成像稳定，无污染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137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/>
          <a:lstStyle/>
          <a:p>
            <a:pPr eaLnBrk="1" hangingPunct="1"/>
            <a:r>
              <a:rPr lang="en-US" altLang="zh-CN" sz="40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40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思维拓展</a:t>
            </a:r>
            <a:r>
              <a:rPr lang="en-US" altLang="zh-CN" sz="40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】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57200" y="1066800"/>
            <a:ext cx="8229600" cy="4525963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13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．物距和像距之和不变时来回移动凸透镜可以看到几次清晰倒立实像？为什么？</a:t>
            </a:r>
          </a:p>
          <a:p>
            <a:pPr eaLnBrk="1" hangingPunct="1"/>
            <a:endParaRPr lang="en-US" altLang="zh-CN" smtClean="0"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1066800" y="5722938"/>
            <a:ext cx="6781800" cy="8302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两次清晰倒立实像，一是倒立缩小实像，二是倒立放大实像；光的折射中光路可逆。</a:t>
            </a: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3074" name="ShockwaveFlash1" r:id="rId2" imgW="8611346" imgH="3429297"/>
        </mc:Choice>
        <mc:Fallback>
          <p:control name="ShockwaveFlash1" r:id="rId2" imgW="8611346" imgH="3429297">
            <p:pic>
              <p:nvPicPr>
                <p:cNvPr id="0" name="ShockwaveFlash1"/>
                <p:cNvPicPr>
                  <a:picLocks noChangeArrowheads="1" noChangeShapeType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04800" y="2209800"/>
                  <a:ext cx="8610600" cy="34290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1.7601 Service Pack 1"/>
  <p:tag name="AS_RELEASE_DATE" val="2020.05.14"/>
  <p:tag name="AS_TITLE" val="Aspose.Slides for .NET 4.0 Client Profile"/>
  <p:tag name="AS_VERSION" val="20.5"/>
</p:tagLst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Arial"/>
      </a:majorFont>
      <a:minorFont>
        <a:latin typeface="Arial"/>
        <a:ea typeface="宋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31750" cap="flat" cmpd="sng" algn="ctr">
          <a:solidFill>
            <a:schemeClr val="tx1"/>
          </a:solidFill>
          <a:prstDash val="solid"/>
          <a:round/>
          <a:headEnd type="none" w="lg" len="lg"/>
          <a:tailEnd type="none" w="lg" len="lg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宋体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bg1"/>
        </a:solidFill>
        <a:ln w="31750" cap="flat" cmpd="sng" algn="ctr">
          <a:solidFill>
            <a:schemeClr val="tx1"/>
          </a:solidFill>
          <a:prstDash val="solid"/>
          <a:round/>
          <a:headEnd type="none" w="lg" len="lg"/>
          <a:tailEnd type="none" w="lg" len="lg"/>
        </a:ln>
        <a:effectLst/>
      </a:spPr>
      <a:bodyPr vert="horz" wrap="none" lIns="90000" tIns="46800" rIns="90000" bIns="4680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宋体" pitchFamily="2" charset="-122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1424</TotalTime>
  <Words>1679</Words>
  <Application>Microsoft Office PowerPoint</Application>
  <PresentationFormat>全屏显示(4:3)</PresentationFormat>
  <Paragraphs>126</Paragraphs>
  <Slides>26</Slides>
  <Notes>1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26</vt:i4>
      </vt:variant>
    </vt:vector>
  </HeadingPairs>
  <TitlesOfParts>
    <vt:vector size="27" baseType="lpstr">
      <vt:lpstr>默认设计模板</vt:lpstr>
      <vt:lpstr>第五章 透镜及其应用 第3节 凸透镜成像规律 （第2课时）</vt:lpstr>
      <vt:lpstr>PowerPoint 演示文稿</vt:lpstr>
      <vt:lpstr>PowerPoint 演示文稿</vt:lpstr>
      <vt:lpstr>活动2：凸透镜被遮挡时对成像的影响</vt:lpstr>
      <vt:lpstr>活动3：三者位置变化对成像的影响</vt:lpstr>
      <vt:lpstr>PowerPoint 演示文稿</vt:lpstr>
      <vt:lpstr>【分组讨论】</vt:lpstr>
      <vt:lpstr>【思维拓展】</vt:lpstr>
      <vt:lpstr>【思维拓展】</vt:lpstr>
      <vt:lpstr>PowerPoint 演示文稿</vt:lpstr>
      <vt:lpstr>【思维拓展】</vt:lpstr>
      <vt:lpstr>17．凸透镜的薄厚对成像有什么影响？</vt:lpstr>
      <vt:lpstr>18．怎样区别凸透镜和凹透镜？</vt:lpstr>
      <vt:lpstr>19．怎样测量凸透镜的焦距？</vt:lpstr>
      <vt:lpstr>PowerPoint 演示文稿</vt:lpstr>
      <vt:lpstr>【记忆口诀】</vt:lpstr>
      <vt:lpstr>不等式问题</vt:lpstr>
      <vt:lpstr>不等式问题</vt:lpstr>
      <vt:lpstr>不等式问题</vt:lpstr>
      <vt:lpstr>不等式问题</vt:lpstr>
      <vt:lpstr>PowerPoint 演示文稿</vt:lpstr>
      <vt:lpstr>PowerPoint 演示文稿</vt:lpstr>
      <vt:lpstr>柱状透镜</vt:lpstr>
      <vt:lpstr>柱状透镜</vt:lpstr>
      <vt:lpstr>几何体成像</vt:lpstr>
      <vt:lpstr>几何体成像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第五章 透镜及其应用 第3节 凸透镜成像规律 （第2课时）</dc:title>
  <cp:lastModifiedBy>lenovo</cp:lastModifiedBy>
  <cp:revision>1</cp:revision>
  <cp:lastPrinted>1601-01-01T00:00:00Z</cp:lastPrinted>
  <dcterms:created xsi:type="dcterms:W3CDTF">1601-01-01T00:00:00Z</dcterms:created>
  <dcterms:modified xsi:type="dcterms:W3CDTF">2020-11-11T02:44:31Z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