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83568" y="2636912"/>
            <a:ext cx="77048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7.2 怎样比较运动的快慢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418783" y="1484784"/>
            <a:ext cx="590232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 dirty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第七章 运动和力</a:t>
            </a:r>
          </a:p>
        </p:txBody>
      </p:sp>
    </p:spTree>
    <p:extLst>
      <p:ext uri="{BB962C8B-B14F-4D97-AF65-F5344CB8AC3E}">
        <p14:creationId xmlns:p14="http://schemas.microsoft.com/office/powerpoint/2010/main" val="1914761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溜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3657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扶梯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24175"/>
            <a:ext cx="4572000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827088" y="4371975"/>
            <a:ext cx="3097212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华文新魏" pitchFamily="2" charset="-122"/>
                <a:ea typeface="华文新魏" pitchFamily="2" charset="-122"/>
              </a:rPr>
              <a:t>近似匀速直线运动</a:t>
            </a:r>
          </a:p>
        </p:txBody>
      </p:sp>
    </p:spTree>
    <p:extLst>
      <p:ext uri="{BB962C8B-B14F-4D97-AF65-F5344CB8AC3E}">
        <p14:creationId xmlns:p14="http://schemas.microsoft.com/office/powerpoint/2010/main" val="375259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4925" y="671513"/>
            <a:ext cx="9109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兔子和乌龟，谁的</a:t>
            </a: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全程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平均速度大？</a:t>
            </a:r>
          </a:p>
        </p:txBody>
      </p:sp>
      <p:pic>
        <p:nvPicPr>
          <p:cNvPr id="21507" name="Picture 3" descr="2005581127279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700213"/>
            <a:ext cx="5329238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57148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692150"/>
            <a:ext cx="8229600" cy="4530725"/>
          </a:xfrm>
        </p:spPr>
        <p:txBody>
          <a:bodyPr/>
          <a:lstStyle/>
          <a:p>
            <a:r>
              <a:rPr lang="zh-CN" altLang="en-US" sz="4000" b="1"/>
              <a:t>例</a:t>
            </a:r>
            <a:r>
              <a:rPr lang="en-US" altLang="zh-CN" sz="4000" b="1"/>
              <a:t>1</a:t>
            </a:r>
            <a:r>
              <a:rPr lang="zh-CN" altLang="en-US" sz="4000" b="1"/>
              <a:t>：某同学参加百米赛跑，用时</a:t>
            </a:r>
            <a:r>
              <a:rPr lang="en-US" altLang="zh-CN" sz="4000" b="1"/>
              <a:t>12s</a:t>
            </a:r>
            <a:r>
              <a:rPr lang="zh-CN" altLang="en-US" sz="4000" b="1"/>
              <a:t>跑完全程，在终点的速度为</a:t>
            </a:r>
            <a:r>
              <a:rPr lang="en-US" altLang="zh-CN" sz="4000" b="1"/>
              <a:t>10m/s</a:t>
            </a:r>
            <a:r>
              <a:rPr lang="zh-CN" altLang="en-US" sz="4000" b="1"/>
              <a:t>，求他跑百米的速度。</a:t>
            </a:r>
          </a:p>
          <a:p>
            <a:endParaRPr lang="zh-CN" altLang="en-US" sz="4000" b="1"/>
          </a:p>
          <a:p>
            <a:endParaRPr lang="zh-CN" altLang="en-US" sz="4000" b="1"/>
          </a:p>
        </p:txBody>
      </p:sp>
    </p:spTree>
    <p:extLst>
      <p:ext uri="{BB962C8B-B14F-4D97-AF65-F5344CB8AC3E}">
        <p14:creationId xmlns:p14="http://schemas.microsoft.com/office/powerpoint/2010/main" val="1492318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23850" y="692150"/>
            <a:ext cx="798195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Times New Roman" pitchFamily="18" charset="0"/>
              </a:rPr>
              <a:t>例</a:t>
            </a:r>
            <a:r>
              <a:rPr lang="en-US" altLang="zh-CN" sz="4400" b="1">
                <a:latin typeface="Times New Roman" pitchFamily="18" charset="0"/>
              </a:rPr>
              <a:t>1</a:t>
            </a:r>
            <a:r>
              <a:rPr lang="zh-CN" altLang="en-US" sz="4400" b="1">
                <a:latin typeface="Times New Roman" pitchFamily="18" charset="0"/>
              </a:rPr>
              <a:t>：</a:t>
            </a:r>
          </a:p>
          <a:p>
            <a:pPr>
              <a:spcBef>
                <a:spcPct val="50000"/>
              </a:spcBef>
            </a:pPr>
            <a:r>
              <a:rPr lang="zh-CN" altLang="en-US" sz="4000" b="1">
                <a:latin typeface="Times New Roman" pitchFamily="18" charset="0"/>
              </a:rPr>
              <a:t>        一列长 </a:t>
            </a:r>
            <a:r>
              <a:rPr lang="en-US" altLang="zh-CN" sz="4000" b="1">
                <a:solidFill>
                  <a:srgbClr val="FF0000"/>
                </a:solidFill>
                <a:latin typeface="Times New Roman" pitchFamily="18" charset="0"/>
              </a:rPr>
              <a:t>360 m</a:t>
            </a:r>
            <a:r>
              <a:rPr lang="zh-CN" altLang="en-US" sz="4000" b="1">
                <a:latin typeface="Times New Roman" pitchFamily="18" charset="0"/>
              </a:rPr>
              <a:t>的火车，匀速通过一个长 </a:t>
            </a:r>
            <a:r>
              <a:rPr lang="en-US" altLang="zh-CN" sz="4000" b="1">
                <a:solidFill>
                  <a:srgbClr val="FF0000"/>
                </a:solidFill>
                <a:latin typeface="Times New Roman" pitchFamily="18" charset="0"/>
              </a:rPr>
              <a:t>1800 m</a:t>
            </a:r>
            <a:r>
              <a:rPr lang="zh-CN" altLang="en-US" sz="4000" b="1">
                <a:latin typeface="Times New Roman" pitchFamily="18" charset="0"/>
              </a:rPr>
              <a:t>的隧道，如果该火车的时速是 </a:t>
            </a:r>
            <a:r>
              <a:rPr lang="en-US" altLang="zh-CN" sz="4000" b="1">
                <a:solidFill>
                  <a:srgbClr val="FF0000"/>
                </a:solidFill>
                <a:latin typeface="Times New Roman" pitchFamily="18" charset="0"/>
              </a:rPr>
              <a:t>54km/h</a:t>
            </a:r>
            <a:r>
              <a:rPr lang="en-US" altLang="zh-CN" sz="4000" b="1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altLang="zh-CN" sz="4000" b="1">
                <a:latin typeface="Times New Roman" pitchFamily="18" charset="0"/>
              </a:rPr>
              <a:t>,</a:t>
            </a:r>
            <a:r>
              <a:rPr lang="zh-CN" altLang="en-US" sz="4000" b="1">
                <a:latin typeface="Times New Roman" pitchFamily="18" charset="0"/>
              </a:rPr>
              <a:t>请问：</a:t>
            </a:r>
          </a:p>
          <a:p>
            <a:pPr>
              <a:spcBef>
                <a:spcPct val="50000"/>
              </a:spcBef>
            </a:pPr>
            <a:r>
              <a:rPr lang="en-US" altLang="zh-CN" sz="4000" b="1">
                <a:latin typeface="Times New Roman" pitchFamily="18" charset="0"/>
              </a:rPr>
              <a:t>1</a:t>
            </a:r>
            <a:r>
              <a:rPr lang="zh-CN" altLang="en-US" sz="4000" b="1">
                <a:latin typeface="Times New Roman" pitchFamily="18" charset="0"/>
              </a:rPr>
              <a:t>）火车通过隧道需要多少时间？</a:t>
            </a:r>
          </a:p>
        </p:txBody>
      </p:sp>
    </p:spTree>
    <p:extLst>
      <p:ext uri="{BB962C8B-B14F-4D97-AF65-F5344CB8AC3E}">
        <p14:creationId xmlns:p14="http://schemas.microsoft.com/office/powerpoint/2010/main" val="123052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1"/>
          <p:cNvPicPr>
            <a:picLocks noChangeAspect="1" noChangeArrowheads="1"/>
          </p:cNvPicPr>
          <p:nvPr/>
        </p:nvPicPr>
        <p:blipFill>
          <a:blip r:embed="rId2">
            <a:lum bright="-12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544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79388" y="1773238"/>
            <a:ext cx="8662987" cy="174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zh-CN" altLang="en-US" sz="3200" b="1">
                <a:ea typeface="黑体" pitchFamily="49" charset="-122"/>
              </a:rPr>
              <a:t>例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2</a:t>
            </a:r>
            <a:r>
              <a:rPr lang="en-US" altLang="zh-CN" sz="3200" b="1">
                <a:ea typeface="黑体" pitchFamily="49" charset="-122"/>
              </a:rPr>
              <a:t>.</a:t>
            </a:r>
            <a:r>
              <a:rPr lang="zh-CN" altLang="en-US" sz="3200" b="1">
                <a:ea typeface="黑体" pitchFamily="49" charset="-122"/>
              </a:rPr>
              <a:t>已知：甲、乙两车通过的路程之比为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2︰1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；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zh-CN" altLang="en-US" sz="3200" b="1">
                <a:ea typeface="黑体" pitchFamily="49" charset="-122"/>
              </a:rPr>
              <a:t>运动的时间之比为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3︰2</a:t>
            </a:r>
            <a:r>
              <a:rPr lang="zh-CN" altLang="en-US" sz="3200" b="1">
                <a:ea typeface="黑体" pitchFamily="49" charset="-122"/>
              </a:rPr>
              <a:t>，求甲、乙两车的速度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zh-CN" altLang="en-US" sz="3200" b="1">
                <a:ea typeface="黑体" pitchFamily="49" charset="-122"/>
              </a:rPr>
              <a:t>之比？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3429000"/>
            <a:ext cx="10001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ea typeface="黑体" pitchFamily="49" charset="-122"/>
              </a:rPr>
              <a:t>解：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1619250" y="2924175"/>
          <a:ext cx="2160588" cy="199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r:id="rId3" imgW="495832" imgH="457716" progId="">
                  <p:embed/>
                </p:oleObj>
              </mc:Choice>
              <mc:Fallback>
                <p:oleObj r:id="rId3" imgW="495832" imgH="45771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924175"/>
                        <a:ext cx="2160588" cy="199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4284663" y="3141663"/>
          <a:ext cx="2233612" cy="180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r:id="rId5" imgW="508538" imgH="445010" progId="">
                  <p:embed/>
                </p:oleObj>
              </mc:Choice>
              <mc:Fallback>
                <p:oleObj r:id="rId5" imgW="508538" imgH="4450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3141663"/>
                        <a:ext cx="2233612" cy="180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1619250" y="4787900"/>
          <a:ext cx="5761038" cy="171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r:id="rId7" imgW="1537017" imgH="457517" progId="">
                  <p:embed/>
                </p:oleObj>
              </mc:Choice>
              <mc:Fallback>
                <p:oleObj r:id="rId7" imgW="1537017" imgH="45751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787900"/>
                        <a:ext cx="5761038" cy="171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7072313" y="577215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 sz="3200" b="1">
              <a:ea typeface="黑体" pitchFamily="49" charset="-122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79388" y="404813"/>
            <a:ext cx="84248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例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火车的速度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144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km/h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某人跑步的速度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4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m/s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,</a:t>
            </a:r>
          </a:p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问谁快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?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3924300" y="981075"/>
            <a:ext cx="26638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3300"/>
                </a:solidFill>
                <a:latin typeface="Book Antiqua" pitchFamily="18" charset="0"/>
                <a:ea typeface="黑体" pitchFamily="49" charset="-122"/>
              </a:rPr>
              <a:t>（ 火车快 ）</a:t>
            </a:r>
          </a:p>
        </p:txBody>
      </p:sp>
    </p:spTree>
    <p:extLst>
      <p:ext uri="{BB962C8B-B14F-4D97-AF65-F5344CB8AC3E}">
        <p14:creationId xmlns:p14="http://schemas.microsoft.com/office/powerpoint/2010/main" val="109814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autoUpdateAnimBg="0"/>
      <p:bldP spid="2663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250825" y="765175"/>
            <a:ext cx="3671888" cy="2122488"/>
            <a:chOff x="0" y="0"/>
            <a:chExt cx="2313" cy="1337"/>
          </a:xfrm>
        </p:grpSpPr>
        <p:sp>
          <p:nvSpPr>
            <p:cNvPr id="27651" name="Line 3"/>
            <p:cNvSpPr>
              <a:spLocks noChangeShapeType="1"/>
            </p:cNvSpPr>
            <p:nvPr/>
          </p:nvSpPr>
          <p:spPr bwMode="auto">
            <a:xfrm>
              <a:off x="91" y="0"/>
              <a:ext cx="2086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52" name="Line 4"/>
            <p:cNvSpPr>
              <a:spLocks noChangeShapeType="1"/>
            </p:cNvSpPr>
            <p:nvPr/>
          </p:nvSpPr>
          <p:spPr bwMode="auto">
            <a:xfrm>
              <a:off x="499" y="0"/>
              <a:ext cx="0" cy="3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53" name="Line 5"/>
            <p:cNvSpPr>
              <a:spLocks noChangeShapeType="1"/>
            </p:cNvSpPr>
            <p:nvPr/>
          </p:nvSpPr>
          <p:spPr bwMode="auto">
            <a:xfrm>
              <a:off x="1769" y="0"/>
              <a:ext cx="0" cy="3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54" name="Oval 6"/>
            <p:cNvSpPr>
              <a:spLocks noChangeArrowheads="1"/>
            </p:cNvSpPr>
            <p:nvPr/>
          </p:nvSpPr>
          <p:spPr bwMode="auto">
            <a:xfrm>
              <a:off x="0" y="339"/>
              <a:ext cx="998" cy="99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5" name="Rectangle 7"/>
            <p:cNvSpPr>
              <a:spLocks noChangeArrowheads="1"/>
            </p:cNvSpPr>
            <p:nvPr/>
          </p:nvSpPr>
          <p:spPr bwMode="auto">
            <a:xfrm>
              <a:off x="1361" y="363"/>
              <a:ext cx="862" cy="86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" name="Text Box 8"/>
            <p:cNvSpPr txBox="1">
              <a:spLocks noChangeArrowheads="1"/>
            </p:cNvSpPr>
            <p:nvPr/>
          </p:nvSpPr>
          <p:spPr bwMode="auto">
            <a:xfrm>
              <a:off x="227" y="590"/>
              <a:ext cx="59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/>
                <a:t>40</a:t>
              </a:r>
            </a:p>
          </p:txBody>
        </p:sp>
        <p:sp>
          <p:nvSpPr>
            <p:cNvPr id="27657" name="Text Box 9"/>
            <p:cNvSpPr txBox="1">
              <a:spLocks noChangeArrowheads="1"/>
            </p:cNvSpPr>
            <p:nvPr/>
          </p:nvSpPr>
          <p:spPr bwMode="auto">
            <a:xfrm>
              <a:off x="1315" y="590"/>
              <a:ext cx="99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/>
                <a:t>16</a:t>
              </a:r>
              <a:r>
                <a:rPr lang="en-US" altLang="zh-CN" sz="4000" b="1" i="1">
                  <a:latin typeface="Times New Roman" pitchFamily="18" charset="0"/>
                </a:rPr>
                <a:t>km</a:t>
              </a:r>
            </a:p>
          </p:txBody>
        </p:sp>
      </p:grp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4062413" y="476250"/>
            <a:ext cx="5081587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例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如图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: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小名和爸爸开车</a:t>
            </a:r>
          </a:p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到李庄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在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A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地看到的标志牌</a:t>
            </a:r>
          </a:p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如图所示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则按照图上的要</a:t>
            </a:r>
          </a:p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求从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A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地到李庄至少需要几</a:t>
            </a:r>
          </a:p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分钟？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468313" y="3141663"/>
            <a:ext cx="7270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ea typeface="黑体" pitchFamily="49" charset="-122"/>
              </a:rPr>
              <a:t>解</a:t>
            </a:r>
            <a:r>
              <a:rPr lang="en-US" altLang="zh-CN" sz="3200" b="1">
                <a:ea typeface="黑体" pitchFamily="49" charset="-122"/>
              </a:rPr>
              <a:t>:</a:t>
            </a:r>
          </a:p>
        </p:txBody>
      </p:sp>
      <p:graphicFrame>
        <p:nvGraphicFramePr>
          <p:cNvPr id="27660" name="Object 12"/>
          <p:cNvGraphicFramePr>
            <a:graphicFrameLocks noChangeAspect="1"/>
          </p:cNvGraphicFramePr>
          <p:nvPr/>
        </p:nvGraphicFramePr>
        <p:xfrm>
          <a:off x="1619250" y="3141663"/>
          <a:ext cx="32321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r:id="rId3" imgW="940934" imgH="229116" progId="">
                  <p:embed/>
                </p:oleObj>
              </mc:Choice>
              <mc:Fallback>
                <p:oleObj r:id="rId3" imgW="940934" imgH="22911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3141663"/>
                        <a:ext cx="3232150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1" name="Object 13"/>
          <p:cNvGraphicFramePr>
            <a:graphicFrameLocks noChangeAspect="1"/>
          </p:cNvGraphicFramePr>
          <p:nvPr/>
        </p:nvGraphicFramePr>
        <p:xfrm>
          <a:off x="5292725" y="3213100"/>
          <a:ext cx="1887538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r:id="rId5" imgW="609388" imgH="177963" progId="">
                  <p:embed/>
                </p:oleObj>
              </mc:Choice>
              <mc:Fallback>
                <p:oleObj r:id="rId5" imgW="609388" imgH="17796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213100"/>
                        <a:ext cx="1887538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2" name="Object 14"/>
          <p:cNvGraphicFramePr>
            <a:graphicFrameLocks noChangeAspect="1"/>
          </p:cNvGraphicFramePr>
          <p:nvPr/>
        </p:nvGraphicFramePr>
        <p:xfrm>
          <a:off x="1763713" y="4076700"/>
          <a:ext cx="5688012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r:id="rId7" imgW="2006046" imgH="393846" progId="">
                  <p:embed/>
                </p:oleObj>
              </mc:Choice>
              <mc:Fallback>
                <p:oleObj r:id="rId7" imgW="2006046" imgH="39384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4076700"/>
                        <a:ext cx="5688012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611188" y="5373688"/>
            <a:ext cx="6985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3300"/>
                </a:solidFill>
                <a:ea typeface="黑体" pitchFamily="49" charset="-122"/>
              </a:rPr>
              <a:t>答</a:t>
            </a:r>
            <a:r>
              <a:rPr lang="en-US" altLang="zh-CN" sz="3200" b="1">
                <a:solidFill>
                  <a:srgbClr val="FF3300"/>
                </a:solidFill>
                <a:ea typeface="黑体" pitchFamily="49" charset="-122"/>
              </a:rPr>
              <a:t>:</a:t>
            </a:r>
            <a:r>
              <a:rPr lang="zh-CN" altLang="en-US" sz="3200" b="1">
                <a:solidFill>
                  <a:srgbClr val="FF3300"/>
                </a:solidFill>
                <a:ea typeface="黑体" pitchFamily="49" charset="-122"/>
              </a:rPr>
              <a:t>至少需要</a:t>
            </a:r>
            <a:r>
              <a:rPr lang="en-US" altLang="zh-CN" sz="3200" b="1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24</a:t>
            </a:r>
            <a:r>
              <a:rPr lang="en-US" altLang="zh-CN" sz="3200" b="1" i="1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min</a:t>
            </a:r>
            <a:r>
              <a:rPr lang="zh-CN" altLang="en-US" sz="3200" b="1" i="1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。</a:t>
            </a:r>
            <a:endParaRPr lang="zh-CN" altLang="en-US" sz="3200" b="1">
              <a:solidFill>
                <a:srgbClr val="FF3300"/>
              </a:solidFill>
              <a:ea typeface="黑体" pitchFamily="49" charset="-122"/>
            </a:endParaRP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971550" y="6021388"/>
            <a:ext cx="6121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latin typeface="Book Antiqua" pitchFamily="18" charset="0"/>
                <a:ea typeface="黑体" pitchFamily="49" charset="-122"/>
              </a:rPr>
              <a:t>会看列车时刻表、汽车速度表</a:t>
            </a:r>
          </a:p>
        </p:txBody>
      </p:sp>
    </p:spTree>
    <p:extLst>
      <p:ext uri="{BB962C8B-B14F-4D97-AF65-F5344CB8AC3E}">
        <p14:creationId xmlns:p14="http://schemas.microsoft.com/office/powerpoint/2010/main" val="124327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9" grpId="0" autoUpdateAnimBg="0"/>
      <p:bldP spid="2766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-33338" y="-96838"/>
            <a:ext cx="8224838" cy="1139826"/>
          </a:xfrm>
        </p:spPr>
        <p:txBody>
          <a:bodyPr/>
          <a:lstStyle/>
          <a:p>
            <a:r>
              <a:rPr lang="zh-CN" altLang="en-US" dirty="0">
                <a:latin typeface="隶书" pitchFamily="49" charset="-122"/>
                <a:ea typeface="隶书" pitchFamily="49" charset="-122"/>
              </a:rPr>
              <a:t>快乐预习  感知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2413" y="693738"/>
            <a:ext cx="8228012" cy="6048375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400" b="1" dirty="0" smtClean="0"/>
              <a:t>一、 </a:t>
            </a:r>
            <a:r>
              <a:rPr lang="zh-CN" altLang="en-US" sz="2400" b="1" dirty="0"/>
              <a:t>比较运动快慢的两种方法</a:t>
            </a:r>
          </a:p>
          <a:p>
            <a:pPr>
              <a:buFontTx/>
              <a:buNone/>
            </a:pPr>
            <a:r>
              <a:rPr lang="zh-CN" altLang="en-US" sz="2400" b="1" dirty="0"/>
              <a:t>1 相同的时间内,比较</a:t>
            </a:r>
            <a:r>
              <a:rPr lang="zh-CN" altLang="en-US" sz="2400" b="1" u="sng" dirty="0"/>
              <a:t>              </a:t>
            </a:r>
            <a:r>
              <a:rPr lang="zh-CN" altLang="en-US" sz="2400" b="1" dirty="0"/>
              <a:t>,</a:t>
            </a:r>
            <a:r>
              <a:rPr lang="zh-CN" altLang="en-US" sz="2400" b="1" u="sng" dirty="0"/>
              <a:t>              </a:t>
            </a:r>
            <a:r>
              <a:rPr lang="zh-CN" altLang="en-US" sz="2400" b="1" dirty="0"/>
              <a:t>的,运动就快.</a:t>
            </a:r>
          </a:p>
          <a:p>
            <a:pPr>
              <a:buFontTx/>
              <a:buNone/>
            </a:pPr>
            <a:r>
              <a:rPr lang="zh-CN" altLang="en-US" sz="2400" b="1" dirty="0"/>
              <a:t>2 相同的路程内,比较</a:t>
            </a:r>
            <a:r>
              <a:rPr lang="zh-CN" altLang="en-US" sz="2400" b="1" u="sng" dirty="0"/>
              <a:t>              </a:t>
            </a:r>
            <a:r>
              <a:rPr lang="zh-CN" altLang="en-US" sz="2400" b="1" dirty="0"/>
              <a:t>,</a:t>
            </a:r>
            <a:r>
              <a:rPr lang="zh-CN" altLang="en-US" sz="2400" b="1" u="sng" dirty="0"/>
              <a:t>              </a:t>
            </a:r>
            <a:r>
              <a:rPr lang="zh-CN" altLang="en-US" sz="2400" b="1" dirty="0"/>
              <a:t>的,运动就快.</a:t>
            </a:r>
          </a:p>
          <a:p>
            <a:pPr>
              <a:buFontTx/>
              <a:buNone/>
            </a:pPr>
            <a:r>
              <a:rPr lang="zh-CN" altLang="en-US" sz="2400" b="1" dirty="0"/>
              <a:t>二 </a:t>
            </a:r>
            <a:r>
              <a:rPr lang="zh-CN" altLang="en-US" sz="2400" b="1" dirty="0" smtClean="0"/>
              <a:t>、速</a:t>
            </a:r>
            <a:r>
              <a:rPr lang="zh-CN" altLang="en-US" sz="2400" b="1" dirty="0"/>
              <a:t>度</a:t>
            </a:r>
          </a:p>
          <a:p>
            <a:pPr>
              <a:buFontTx/>
              <a:buNone/>
            </a:pPr>
            <a:r>
              <a:rPr lang="zh-CN" altLang="en-US" sz="2400" b="1" dirty="0"/>
              <a:t>1 意义:表示物体运动</a:t>
            </a:r>
            <a:r>
              <a:rPr lang="zh-CN" altLang="en-US" sz="2400" b="1" u="sng" dirty="0"/>
              <a:t>                  .</a:t>
            </a:r>
            <a:endParaRPr lang="zh-CN" altLang="en-US" sz="2400" b="1" dirty="0"/>
          </a:p>
          <a:p>
            <a:pPr>
              <a:buFontTx/>
              <a:buNone/>
            </a:pPr>
            <a:r>
              <a:rPr lang="zh-CN" altLang="en-US" sz="2400" b="1" dirty="0"/>
              <a:t>2 概念:物体在内通过</a:t>
            </a:r>
            <a:r>
              <a:rPr lang="zh-CN" altLang="en-US" sz="2400" b="1" u="sng" dirty="0"/>
              <a:t>                  </a:t>
            </a:r>
            <a:r>
              <a:rPr lang="zh-CN" altLang="en-US" sz="2400" b="1" dirty="0"/>
              <a:t>.</a:t>
            </a:r>
          </a:p>
          <a:p>
            <a:pPr>
              <a:buFontTx/>
              <a:buNone/>
            </a:pPr>
            <a:r>
              <a:rPr lang="zh-CN" altLang="en-US" sz="2400" b="1" dirty="0"/>
              <a:t>3 公式:</a:t>
            </a:r>
            <a:r>
              <a:rPr lang="zh-CN" altLang="en-US" sz="2400" b="1" u="sng" dirty="0"/>
              <a:t>               </a:t>
            </a:r>
            <a:r>
              <a:rPr lang="zh-CN" altLang="en-US" sz="2400" b="1" dirty="0"/>
              <a:t>.</a:t>
            </a:r>
          </a:p>
          <a:p>
            <a:pPr>
              <a:buFontTx/>
              <a:buNone/>
            </a:pPr>
            <a:r>
              <a:rPr lang="zh-CN" altLang="en-US" sz="2400" b="1" dirty="0"/>
              <a:t>4 单位:(1)国际单位:</a:t>
            </a:r>
            <a:r>
              <a:rPr lang="zh-CN" altLang="en-US" sz="2400" b="1" u="sng" dirty="0"/>
              <a:t>               </a:t>
            </a:r>
            <a:r>
              <a:rPr lang="zh-CN" altLang="en-US" sz="2400" b="1" dirty="0"/>
              <a:t>.</a:t>
            </a:r>
          </a:p>
          <a:p>
            <a:pPr>
              <a:buFontTx/>
              <a:buNone/>
            </a:pPr>
            <a:r>
              <a:rPr lang="zh-CN" altLang="en-US" sz="2400" b="1" dirty="0"/>
              <a:t>            (2)常用单位:</a:t>
            </a:r>
            <a:r>
              <a:rPr lang="zh-CN" altLang="en-US" sz="2400" b="1" u="sng" dirty="0"/>
              <a:t>                </a:t>
            </a:r>
            <a:r>
              <a:rPr lang="zh-CN" altLang="en-US" sz="2400" b="1" dirty="0"/>
              <a:t>.</a:t>
            </a:r>
          </a:p>
          <a:p>
            <a:pPr>
              <a:buFontTx/>
              <a:buNone/>
            </a:pPr>
            <a:r>
              <a:rPr lang="zh-CN" altLang="en-US" sz="2400" b="1" dirty="0"/>
              <a:t>            (3)换算关系:</a:t>
            </a:r>
            <a:r>
              <a:rPr lang="zh-CN" altLang="en-US" sz="2400" b="1" u="sng" dirty="0"/>
              <a:t>                </a:t>
            </a:r>
            <a:r>
              <a:rPr lang="zh-CN" altLang="en-US" sz="2400" b="1" dirty="0"/>
              <a:t>.</a:t>
            </a:r>
          </a:p>
          <a:p>
            <a:pPr>
              <a:buFontTx/>
              <a:buNone/>
            </a:pPr>
            <a:r>
              <a:rPr lang="zh-CN" altLang="en-US" sz="2400" b="1" dirty="0"/>
              <a:t>三 </a:t>
            </a:r>
            <a:r>
              <a:rPr lang="zh-CN" altLang="en-US" sz="2400" b="1" dirty="0" smtClean="0"/>
              <a:t>、运</a:t>
            </a:r>
            <a:r>
              <a:rPr lang="zh-CN" altLang="en-US" sz="2400" b="1" dirty="0"/>
              <a:t>动的类型</a:t>
            </a:r>
          </a:p>
          <a:p>
            <a:pPr>
              <a:buFontTx/>
              <a:buNone/>
            </a:pPr>
            <a:r>
              <a:rPr lang="zh-CN" altLang="en-US" sz="2400" b="1" dirty="0"/>
              <a:t>1 按运动路线:</a:t>
            </a:r>
            <a:r>
              <a:rPr lang="zh-CN" altLang="en-US" sz="2400" b="1" u="sng" dirty="0"/>
              <a:t>                    </a:t>
            </a:r>
            <a:r>
              <a:rPr lang="zh-CN" altLang="en-US" sz="2400" b="1" dirty="0"/>
              <a:t>和</a:t>
            </a:r>
            <a:r>
              <a:rPr lang="zh-CN" altLang="en-US" sz="2400" b="1" u="sng" dirty="0"/>
              <a:t>                       </a:t>
            </a:r>
            <a:r>
              <a:rPr lang="zh-CN" altLang="en-US" sz="2400" b="1" dirty="0"/>
              <a:t>.</a:t>
            </a:r>
          </a:p>
          <a:p>
            <a:pPr>
              <a:buFontTx/>
              <a:buNone/>
            </a:pPr>
            <a:r>
              <a:rPr lang="zh-CN" altLang="en-US" sz="2400" b="1" dirty="0"/>
              <a:t>2 在直线运动中,按速度是否改变:</a:t>
            </a:r>
            <a:r>
              <a:rPr lang="zh-CN" altLang="en-US" sz="2400" b="1" u="sng" dirty="0"/>
              <a:t>                  </a:t>
            </a:r>
            <a:r>
              <a:rPr lang="zh-CN" altLang="en-US" sz="2400" b="1" dirty="0"/>
              <a:t>和</a:t>
            </a:r>
            <a:r>
              <a:rPr lang="zh-CN" altLang="en-US" sz="2400" b="1" u="sng" dirty="0"/>
              <a:t>                  </a:t>
            </a:r>
            <a:r>
              <a:rPr lang="zh-CN" alt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884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刘翔成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3950"/>
            <a:ext cx="8074025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00113" y="260350"/>
            <a:ext cx="7296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/>
              <a:t>2004雅典奥运会男子110米栏决赛成绩</a:t>
            </a:r>
          </a:p>
        </p:txBody>
      </p:sp>
    </p:spTree>
    <p:extLst>
      <p:ext uri="{BB962C8B-B14F-4D97-AF65-F5344CB8AC3E}">
        <p14:creationId xmlns:p14="http://schemas.microsoft.com/office/powerpoint/2010/main" val="90293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/>
          </p:cNvGraphicFramePr>
          <p:nvPr/>
        </p:nvGraphicFramePr>
        <p:xfrm>
          <a:off x="468313" y="836613"/>
          <a:ext cx="7993062" cy="568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r:id="rId3" imgW="4046717" imgH="2895797" progId="PBrush">
                  <p:embed/>
                </p:oleObj>
              </mc:Choice>
              <mc:Fallback>
                <p:oleObj r:id="rId3" imgW="4046717" imgH="2895797" progId="PBrush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836613"/>
                        <a:ext cx="7993062" cy="568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5790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6096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800" b="1">
                <a:solidFill>
                  <a:srgbClr val="CC3300"/>
                </a:solidFill>
                <a:ea typeface="华文新魏" pitchFamily="2" charset="-122"/>
              </a:rPr>
              <a:t>如何比较物体运动快慢呢</a:t>
            </a:r>
            <a:r>
              <a:rPr lang="zh-CN" altLang="en-US" sz="4800" b="1">
                <a:solidFill>
                  <a:srgbClr val="FF0066"/>
                </a:solidFill>
                <a:ea typeface="华文新魏" pitchFamily="2" charset="-122"/>
              </a:rPr>
              <a:t>？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85800" y="1981200"/>
            <a:ext cx="7847013" cy="252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zh-CN" altLang="en-US" sz="3200">
                <a:solidFill>
                  <a:schemeClr val="hlink"/>
                </a:solidFill>
              </a:rPr>
              <a:t>观众</a:t>
            </a:r>
            <a:r>
              <a:rPr lang="zh-CN" altLang="en-US" sz="3200">
                <a:solidFill>
                  <a:srgbClr val="000000"/>
                </a:solidFill>
              </a:rPr>
              <a:t>所用的比较快慢的方法是什么？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zh-CN" altLang="en-US" sz="320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zh-CN" altLang="en-US" sz="320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zh-CN" altLang="en-US" sz="3200">
                <a:solidFill>
                  <a:schemeClr val="hlink"/>
                </a:solidFill>
              </a:rPr>
              <a:t>裁判</a:t>
            </a:r>
            <a:r>
              <a:rPr lang="zh-CN" altLang="en-US" sz="3200">
                <a:solidFill>
                  <a:srgbClr val="000000"/>
                </a:solidFill>
              </a:rPr>
              <a:t>所用的比较快慢的方法是什么？</a:t>
            </a:r>
          </a:p>
        </p:txBody>
      </p:sp>
      <p:sp>
        <p:nvSpPr>
          <p:cNvPr id="15364" name="WordArt 4"/>
          <p:cNvSpPr>
            <a:spLocks noChangeArrowheads="1" noChangeShapeType="1"/>
          </p:cNvSpPr>
          <p:nvPr/>
        </p:nvSpPr>
        <p:spPr bwMode="auto">
          <a:xfrm>
            <a:off x="2411413" y="2708275"/>
            <a:ext cx="3267075" cy="485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8999"/>
                    </a:srgbClr>
                  </a:outerShdw>
                </a:effectLst>
                <a:latin typeface="华文行楷"/>
                <a:ea typeface="华文行楷"/>
              </a:rPr>
              <a:t>相同时间比路程</a:t>
            </a:r>
          </a:p>
        </p:txBody>
      </p:sp>
      <p:sp>
        <p:nvSpPr>
          <p:cNvPr id="15365" name="WordArt 5"/>
          <p:cNvSpPr>
            <a:spLocks noChangeArrowheads="1" noChangeShapeType="1"/>
          </p:cNvSpPr>
          <p:nvPr/>
        </p:nvSpPr>
        <p:spPr bwMode="auto">
          <a:xfrm>
            <a:off x="2051050" y="4724400"/>
            <a:ext cx="3267075" cy="485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8999"/>
                    </a:srgbClr>
                  </a:outerShdw>
                </a:effectLst>
                <a:latin typeface="华文行楷"/>
                <a:ea typeface="华文行楷"/>
              </a:rPr>
              <a:t>相同路程比时间</a:t>
            </a:r>
          </a:p>
        </p:txBody>
      </p:sp>
    </p:spTree>
    <p:extLst>
      <p:ext uri="{BB962C8B-B14F-4D97-AF65-F5344CB8AC3E}">
        <p14:creationId xmlns:p14="http://schemas.microsoft.com/office/powerpoint/2010/main" val="361150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/>
          </p:cNvGraphicFramePr>
          <p:nvPr/>
        </p:nvGraphicFramePr>
        <p:xfrm>
          <a:off x="1187450" y="260350"/>
          <a:ext cx="6985000" cy="302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r:id="rId3" imgW="3787517" imgH="1516637" progId="PBrush">
                  <p:embed/>
                </p:oleObj>
              </mc:Choice>
              <mc:Fallback>
                <p:oleObj r:id="rId3" imgW="3787517" imgH="1516637" progId="PBrush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60350"/>
                        <a:ext cx="6985000" cy="302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260475" y="3573463"/>
            <a:ext cx="31654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汽车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1s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内通过的路程为</a:t>
            </a:r>
            <a:r>
              <a:rPr lang="zh-CN" altLang="en-US" sz="3200" b="1" u="sng">
                <a:latin typeface="黑体" pitchFamily="49" charset="-122"/>
                <a:ea typeface="黑体" pitchFamily="49" charset="-122"/>
              </a:rPr>
              <a:t>      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m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076825" y="3573463"/>
            <a:ext cx="30956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ea typeface="华文仿宋" pitchFamily="2" charset="-122"/>
              </a:rPr>
              <a:t>飞机</a:t>
            </a:r>
            <a:r>
              <a:rPr lang="en-US" altLang="zh-CN" sz="3200" b="1">
                <a:ea typeface="华文仿宋" pitchFamily="2" charset="-122"/>
              </a:rPr>
              <a:t>1s</a:t>
            </a:r>
            <a:r>
              <a:rPr lang="zh-CN" altLang="en-US" sz="3200" b="1">
                <a:ea typeface="华文仿宋" pitchFamily="2" charset="-122"/>
              </a:rPr>
              <a:t>内通过的路程为</a:t>
            </a:r>
            <a:r>
              <a:rPr lang="zh-CN" altLang="en-US" sz="3200" b="1" u="sng">
                <a:ea typeface="华文仿宋" pitchFamily="2" charset="-122"/>
              </a:rPr>
              <a:t>       </a:t>
            </a:r>
            <a:r>
              <a:rPr lang="en-US" altLang="zh-CN" sz="3200" b="1">
                <a:ea typeface="华文仿宋" pitchFamily="2" charset="-122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632027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07950" y="2781300"/>
            <a:ext cx="25558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速度（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v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）</a:t>
            </a:r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>
            <a:off x="2413000" y="3068638"/>
            <a:ext cx="5762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167063" y="2781300"/>
            <a:ext cx="568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ea typeface="黑体" pitchFamily="49" charset="-122"/>
              </a:rPr>
              <a:t>采用相同时间比较路程长短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07950" y="3355975"/>
            <a:ext cx="69167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①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速度是表示物体运动快慢的物理量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07950" y="3932238"/>
            <a:ext cx="85328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②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速度等于物体在</a:t>
            </a:r>
            <a:r>
              <a:rPr lang="zh-CN" altLang="en-US" sz="3200" b="1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单位时间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内通过的路程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79388" y="260350"/>
            <a:ext cx="12049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举例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: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295400" y="260350"/>
            <a:ext cx="54006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飞机2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s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内飞行了1000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m</a:t>
            </a:r>
          </a:p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汽车120S行驶了3600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m</a:t>
            </a:r>
          </a:p>
        </p:txBody>
      </p:sp>
      <p:sp>
        <p:nvSpPr>
          <p:cNvPr id="17417" name="AutoShape 9"/>
          <p:cNvSpPr>
            <a:spLocks/>
          </p:cNvSpPr>
          <p:nvPr/>
        </p:nvSpPr>
        <p:spPr bwMode="auto">
          <a:xfrm>
            <a:off x="6048375" y="477838"/>
            <a:ext cx="71438" cy="720725"/>
          </a:xfrm>
          <a:prstGeom prst="rightBrace">
            <a:avLst>
              <a:gd name="adj1" fmla="val 8407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264275" y="622300"/>
            <a:ext cx="2405063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Book Antiqua" pitchFamily="18" charset="0"/>
                <a:ea typeface="黑体" pitchFamily="49" charset="-122"/>
              </a:rPr>
              <a:t>谁运动得快</a:t>
            </a:r>
            <a:r>
              <a:rPr lang="en-US" altLang="zh-CN" sz="3200">
                <a:latin typeface="Book Antiqua" pitchFamily="18" charset="0"/>
              </a:rPr>
              <a:t>?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1295400" y="1343025"/>
            <a:ext cx="3671888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1000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m/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s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=500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m/s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1222375" y="1917700"/>
            <a:ext cx="34798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3600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m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/120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s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=30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m/s</a:t>
            </a:r>
          </a:p>
        </p:txBody>
      </p:sp>
      <p:sp>
        <p:nvSpPr>
          <p:cNvPr id="17421" name="AutoShape 13"/>
          <p:cNvSpPr>
            <a:spLocks/>
          </p:cNvSpPr>
          <p:nvPr/>
        </p:nvSpPr>
        <p:spPr bwMode="auto">
          <a:xfrm>
            <a:off x="4606925" y="1558925"/>
            <a:ext cx="71438" cy="647700"/>
          </a:xfrm>
          <a:prstGeom prst="rightBrace">
            <a:avLst>
              <a:gd name="adj1" fmla="val 75555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4895850" y="1628775"/>
            <a:ext cx="26304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Batang" pitchFamily="18" charset="-127"/>
                <a:ea typeface="黑体" pitchFamily="49" charset="-122"/>
              </a:rPr>
              <a:t>∴</a:t>
            </a:r>
            <a:r>
              <a:rPr lang="zh-CN" altLang="en-US" sz="3200" b="1">
                <a:latin typeface="宋体" charset="-122"/>
                <a:ea typeface="黑体" pitchFamily="49" charset="-122"/>
              </a:rPr>
              <a:t>飞机运动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快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107950" y="4797425"/>
            <a:ext cx="27717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速度的计算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4502150" y="566102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 sz="3200">
              <a:latin typeface="Book Antiqua" pitchFamily="18" charset="0"/>
              <a:ea typeface="MS UI Gothic" pitchFamily="34" charset="-128"/>
            </a:endParaRPr>
          </a:p>
        </p:txBody>
      </p:sp>
      <p:sp>
        <p:nvSpPr>
          <p:cNvPr id="17425" name="AutoShape 17"/>
          <p:cNvSpPr>
            <a:spLocks noChangeArrowheads="1"/>
          </p:cNvSpPr>
          <p:nvPr/>
        </p:nvSpPr>
        <p:spPr bwMode="auto">
          <a:xfrm>
            <a:off x="2917825" y="5805488"/>
            <a:ext cx="831850" cy="215900"/>
          </a:xfrm>
          <a:prstGeom prst="rightArrow">
            <a:avLst>
              <a:gd name="adj1" fmla="val 50000"/>
              <a:gd name="adj2" fmla="val 9632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4481513" y="534035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 sz="3200">
              <a:latin typeface="Book Antiqua" pitchFamily="18" charset="0"/>
            </a:endParaRP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6551613" y="1774825"/>
            <a:ext cx="7207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 b="1">
              <a:latin typeface="Book Antiqua" pitchFamily="18" charset="0"/>
              <a:ea typeface="MS UI Gothic" pitchFamily="34" charset="-128"/>
            </a:endParaRPr>
          </a:p>
        </p:txBody>
      </p:sp>
      <p:graphicFrame>
        <p:nvGraphicFramePr>
          <p:cNvPr id="17428" name="Object 20"/>
          <p:cNvGraphicFramePr>
            <a:graphicFrameLocks noChangeAspect="1"/>
          </p:cNvGraphicFramePr>
          <p:nvPr/>
        </p:nvGraphicFramePr>
        <p:xfrm>
          <a:off x="1477963" y="5300663"/>
          <a:ext cx="1104900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r:id="rId3" imgW="356226" imgH="394359" progId="">
                  <p:embed/>
                </p:oleObj>
              </mc:Choice>
              <mc:Fallback>
                <p:oleObj r:id="rId3" imgW="356226" imgH="39435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5300663"/>
                        <a:ext cx="1104900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9" name="Object 21"/>
          <p:cNvGraphicFramePr>
            <a:graphicFrameLocks noChangeAspect="1"/>
          </p:cNvGraphicFramePr>
          <p:nvPr/>
        </p:nvGraphicFramePr>
        <p:xfrm>
          <a:off x="4068763" y="5661025"/>
          <a:ext cx="1296987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r:id="rId5" imgW="381648" imgH="152849" progId="">
                  <p:embed/>
                </p:oleObj>
              </mc:Choice>
              <mc:Fallback>
                <p:oleObj r:id="rId5" imgW="381648" imgH="15284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763" y="5661025"/>
                        <a:ext cx="1296987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0" name="Object 22"/>
          <p:cNvGraphicFramePr>
            <a:graphicFrameLocks noChangeAspect="1"/>
          </p:cNvGraphicFramePr>
          <p:nvPr/>
        </p:nvGraphicFramePr>
        <p:xfrm>
          <a:off x="5942013" y="5157788"/>
          <a:ext cx="1130300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r:id="rId7" imgW="343664" imgH="394530" progId="">
                  <p:embed/>
                </p:oleObj>
              </mc:Choice>
              <mc:Fallback>
                <p:oleObj r:id="rId7" imgW="343664" imgH="39453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2013" y="5157788"/>
                        <a:ext cx="1130300" cy="1296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823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nimBg="1"/>
      <p:bldP spid="17412" grpId="0" autoUpdateAnimBg="0"/>
      <p:bldP spid="17413" grpId="0" autoUpdateAnimBg="0"/>
      <p:bldP spid="17414" grpId="0" autoUpdateAnimBg="0"/>
      <p:bldP spid="17415" grpId="0" autoUpdateAnimBg="0"/>
      <p:bldP spid="17416" grpId="0" autoUpdateAnimBg="0"/>
      <p:bldP spid="17417" grpId="0" animBg="1"/>
      <p:bldP spid="17418" grpId="0" autoUpdateAnimBg="0"/>
      <p:bldP spid="17419" grpId="0" autoUpdateAnimBg="0"/>
      <p:bldP spid="17420" grpId="0" autoUpdateAnimBg="0"/>
      <p:bldP spid="17421" grpId="0" animBg="1"/>
      <p:bldP spid="17422" grpId="0" autoUpdateAnimBg="0"/>
      <p:bldP spid="17423" grpId="0" autoUpdateAnimBg="0"/>
      <p:bldP spid="174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60363" y="2133600"/>
            <a:ext cx="5219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常用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:  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千米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/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时</a:t>
            </a:r>
            <a:r>
              <a:rPr lang="en-US" altLang="zh-CN" sz="3200" b="1">
                <a:latin typeface="Times New Roman" pitchFamily="18" charset="0"/>
                <a:ea typeface="黑体" pitchFamily="49" charset="-122"/>
              </a:rPr>
              <a:t>(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km/h</a:t>
            </a:r>
            <a:r>
              <a:rPr lang="en-US" altLang="zh-CN" sz="3200" b="1">
                <a:latin typeface="Times New Roman" pitchFamily="18" charset="0"/>
                <a:ea typeface="黑体" pitchFamily="49" charset="-122"/>
              </a:rPr>
              <a:t>)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60363" y="2738438"/>
            <a:ext cx="20208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换算关系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: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339975" y="3502025"/>
            <a:ext cx="3960813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1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m/s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 =3.6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km/h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268538" y="2708275"/>
            <a:ext cx="655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km/h 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=1000m/3600s=1/3.6 </a:t>
            </a:r>
            <a:r>
              <a:rPr lang="zh-CN" altLang="en-US" sz="3200" b="1" i="1">
                <a:latin typeface="Times New Roman" pitchFamily="18" charset="0"/>
                <a:ea typeface="黑体" pitchFamily="49" charset="-122"/>
              </a:rPr>
              <a:t>m/s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532563" y="327501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3200">
              <a:latin typeface="Book Antiqua" pitchFamily="18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2195513" y="4149725"/>
            <a:ext cx="360045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m/s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是较大的单位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50825" y="5084763"/>
            <a:ext cx="20224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口头练习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: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1222375" y="5661025"/>
            <a:ext cx="35290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5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m/s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=     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km/h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5038725" y="5588000"/>
            <a:ext cx="36560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72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km/h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 =     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m/s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519363" y="5661025"/>
            <a:ext cx="5905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FF3300"/>
                </a:solidFill>
                <a:latin typeface="Book Antiqua" pitchFamily="18" charset="0"/>
                <a:ea typeface="MS UI Gothic" pitchFamily="34" charset="-128"/>
              </a:rPr>
              <a:t>18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7054850" y="5661025"/>
            <a:ext cx="7921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3300"/>
                </a:solidFill>
                <a:latin typeface="宋体" charset="-122"/>
              </a:rPr>
              <a:t>20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-88900" y="3867150"/>
            <a:ext cx="1809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>
              <a:latin typeface="Book Antiqua" pitchFamily="18" charset="0"/>
              <a:ea typeface="MS UI Gothic" pitchFamily="34" charset="-128"/>
            </a:endParaRP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3924300" y="117475"/>
            <a:ext cx="33575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由</a:t>
            </a:r>
            <a:r>
              <a:rPr lang="en-US" altLang="zh-CN" sz="3200" b="1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s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和</a:t>
            </a:r>
            <a:r>
              <a:rPr lang="en-US" altLang="zh-CN" sz="3200" b="1" i="1">
                <a:solidFill>
                  <a:srgbClr val="FF3300"/>
                </a:solidFill>
                <a:latin typeface="Times New Roman" pitchFamily="18" charset="0"/>
                <a:ea typeface="黑体" pitchFamily="49" charset="-122"/>
              </a:rPr>
              <a:t>t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的单位组成</a:t>
            </a:r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3419475" y="666750"/>
            <a:ext cx="36718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米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/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秒（</a:t>
            </a:r>
            <a:r>
              <a:rPr lang="en-US" altLang="zh-CN" sz="3200" b="1" i="1">
                <a:latin typeface="Times New Roman" pitchFamily="18" charset="0"/>
                <a:ea typeface="黑体" pitchFamily="49" charset="-122"/>
              </a:rPr>
              <a:t>m/s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）</a:t>
            </a:r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>
            <a:off x="2987675" y="450850"/>
            <a:ext cx="863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233363" y="90488"/>
            <a:ext cx="29876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速度的单位</a:t>
            </a: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557213" y="666750"/>
            <a:ext cx="2825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国际单位制中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619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autoUpdateAnimBg="0"/>
      <p:bldP spid="18436" grpId="0" autoUpdateAnimBg="0"/>
      <p:bldP spid="18437" grpId="0" autoUpdateAnimBg="0"/>
      <p:bldP spid="18439" grpId="0" autoUpdateAnimBg="0"/>
      <p:bldP spid="18440" grpId="0" autoUpdateAnimBg="0"/>
      <p:bldP spid="18441" grpId="0" autoUpdateAnimBg="0"/>
      <p:bldP spid="18442" grpId="0" autoUpdateAnimBg="0"/>
      <p:bldP spid="18443" grpId="0" autoUpdateAnimBg="0"/>
      <p:bldP spid="18444" grpId="0" autoUpdateAnimBg="0"/>
      <p:bldP spid="18446" grpId="0" autoUpdateAnimBg="0"/>
      <p:bldP spid="18447" grpId="0" autoUpdateAnimBg="0"/>
      <p:bldP spid="18448" grpId="0" animBg="1"/>
      <p:bldP spid="18449" grpId="0" autoUpdateAnimBg="0"/>
      <p:bldP spid="1845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/>
          </p:cNvGraphicFramePr>
          <p:nvPr/>
        </p:nvGraphicFramePr>
        <p:xfrm>
          <a:off x="539750" y="1052513"/>
          <a:ext cx="7848600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r:id="rId3" imgW="3947357" imgH="1493957" progId="PBrush">
                  <p:embed/>
                </p:oleObj>
              </mc:Choice>
              <mc:Fallback>
                <p:oleObj r:id="rId3" imgW="3947357" imgH="1493957" progId="PBrush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052513"/>
                        <a:ext cx="7848600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8533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699</Words>
  <Application>Microsoft Office PowerPoint</Application>
  <PresentationFormat>全屏显示(4:3)</PresentationFormat>
  <Paragraphs>75</Paragraphs>
  <Slides>16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Office 主题</vt:lpstr>
      <vt:lpstr>PowerPoint 演示文稿</vt:lpstr>
      <vt:lpstr>快乐预习  感知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6</cp:revision>
  <dcterms:created xsi:type="dcterms:W3CDTF">2020-04-19T03:10:20Z</dcterms:created>
  <dcterms:modified xsi:type="dcterms:W3CDTF">2020-04-19T04:18:48Z</dcterms:modified>
</cp:coreProperties>
</file>