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3568" y="2636912"/>
            <a:ext cx="7704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7.2 怎样比较运动的快慢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18783" y="1484784"/>
            <a:ext cx="59023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第七章 运动和力</a:t>
            </a:r>
          </a:p>
        </p:txBody>
      </p:sp>
    </p:spTree>
    <p:extLst>
      <p:ext uri="{BB962C8B-B14F-4D97-AF65-F5344CB8AC3E}">
        <p14:creationId xmlns:p14="http://schemas.microsoft.com/office/powerpoint/2010/main" val="191476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溜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扶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4572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088" y="4371975"/>
            <a:ext cx="30972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华文新魏" pitchFamily="2" charset="-122"/>
                <a:ea typeface="华文新魏" pitchFamily="2" charset="-122"/>
              </a:rPr>
              <a:t>近似匀速直线运动</a:t>
            </a:r>
          </a:p>
        </p:txBody>
      </p:sp>
    </p:spTree>
    <p:extLst>
      <p:ext uri="{BB962C8B-B14F-4D97-AF65-F5344CB8AC3E}">
        <p14:creationId xmlns:p14="http://schemas.microsoft.com/office/powerpoint/2010/main" val="37525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4925" y="671513"/>
            <a:ext cx="9109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兔子和乌龟，谁的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全程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平均速度大？</a:t>
            </a:r>
          </a:p>
        </p:txBody>
      </p:sp>
      <p:pic>
        <p:nvPicPr>
          <p:cNvPr id="21507" name="Picture 3" descr="200558112727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5329238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714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229600" cy="4530725"/>
          </a:xfrm>
        </p:spPr>
        <p:txBody>
          <a:bodyPr/>
          <a:lstStyle/>
          <a:p>
            <a:r>
              <a:rPr lang="zh-CN" altLang="en-US" sz="4000" b="1"/>
              <a:t>例</a:t>
            </a:r>
            <a:r>
              <a:rPr lang="en-US" altLang="zh-CN" sz="4000" b="1"/>
              <a:t>1</a:t>
            </a:r>
            <a:r>
              <a:rPr lang="zh-CN" altLang="en-US" sz="4000" b="1"/>
              <a:t>：某同学参加百米赛跑，用时</a:t>
            </a:r>
            <a:r>
              <a:rPr lang="en-US" altLang="zh-CN" sz="4000" b="1"/>
              <a:t>12s</a:t>
            </a:r>
            <a:r>
              <a:rPr lang="zh-CN" altLang="en-US" sz="4000" b="1"/>
              <a:t>跑完全程，在终点的速度为</a:t>
            </a:r>
            <a:r>
              <a:rPr lang="en-US" altLang="zh-CN" sz="4000" b="1"/>
              <a:t>10m/s</a:t>
            </a:r>
            <a:r>
              <a:rPr lang="zh-CN" altLang="en-US" sz="4000" b="1"/>
              <a:t>，求他跑百米的速度。</a:t>
            </a:r>
          </a:p>
          <a:p>
            <a:endParaRPr lang="zh-CN" altLang="en-US" sz="4000" b="1"/>
          </a:p>
          <a:p>
            <a:endParaRPr lang="zh-CN" altLang="en-US" sz="4000" b="1"/>
          </a:p>
        </p:txBody>
      </p:sp>
    </p:spTree>
    <p:extLst>
      <p:ext uri="{BB962C8B-B14F-4D97-AF65-F5344CB8AC3E}">
        <p14:creationId xmlns:p14="http://schemas.microsoft.com/office/powerpoint/2010/main" val="149231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850" y="692150"/>
            <a:ext cx="7981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Times New Roman" pitchFamily="18" charset="0"/>
              </a:rPr>
              <a:t>例</a:t>
            </a:r>
            <a:r>
              <a:rPr lang="en-US" altLang="zh-CN" sz="4400" b="1">
                <a:latin typeface="Times New Roman" pitchFamily="18" charset="0"/>
              </a:rPr>
              <a:t>1</a:t>
            </a:r>
            <a:r>
              <a:rPr lang="zh-CN" altLang="en-US" sz="4400" b="1">
                <a:latin typeface="Times New Roman" pitchFamily="18" charset="0"/>
              </a:rPr>
              <a:t>：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latin typeface="Times New Roman" pitchFamily="18" charset="0"/>
              </a:rPr>
              <a:t>        一列长 </a:t>
            </a:r>
            <a:r>
              <a:rPr lang="en-US" altLang="zh-CN" sz="4000" b="1">
                <a:solidFill>
                  <a:srgbClr val="FF0000"/>
                </a:solidFill>
                <a:latin typeface="Times New Roman" pitchFamily="18" charset="0"/>
              </a:rPr>
              <a:t>360 m</a:t>
            </a:r>
            <a:r>
              <a:rPr lang="zh-CN" altLang="en-US" sz="4000" b="1">
                <a:latin typeface="Times New Roman" pitchFamily="18" charset="0"/>
              </a:rPr>
              <a:t>的火车，匀速通过一个长 </a:t>
            </a:r>
            <a:r>
              <a:rPr lang="en-US" altLang="zh-CN" sz="4000" b="1">
                <a:solidFill>
                  <a:srgbClr val="FF0000"/>
                </a:solidFill>
                <a:latin typeface="Times New Roman" pitchFamily="18" charset="0"/>
              </a:rPr>
              <a:t>1800 m</a:t>
            </a:r>
            <a:r>
              <a:rPr lang="zh-CN" altLang="en-US" sz="4000" b="1">
                <a:latin typeface="Times New Roman" pitchFamily="18" charset="0"/>
              </a:rPr>
              <a:t>的隧道，如果该火车的时速是 </a:t>
            </a:r>
            <a:r>
              <a:rPr lang="en-US" altLang="zh-CN" sz="4000" b="1">
                <a:solidFill>
                  <a:srgbClr val="FF0000"/>
                </a:solidFill>
                <a:latin typeface="Times New Roman" pitchFamily="18" charset="0"/>
              </a:rPr>
              <a:t>54km/h</a:t>
            </a:r>
            <a:r>
              <a:rPr lang="en-US" altLang="zh-CN" sz="40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4000" b="1">
                <a:latin typeface="Times New Roman" pitchFamily="18" charset="0"/>
              </a:rPr>
              <a:t>,</a:t>
            </a:r>
            <a:r>
              <a:rPr lang="zh-CN" altLang="en-US" sz="4000" b="1">
                <a:latin typeface="Times New Roman" pitchFamily="18" charset="0"/>
              </a:rPr>
              <a:t>请问：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1</a:t>
            </a:r>
            <a:r>
              <a:rPr lang="zh-CN" altLang="en-US" sz="4000" b="1">
                <a:latin typeface="Times New Roman" pitchFamily="18" charset="0"/>
              </a:rPr>
              <a:t>）火车通过隧道需要多少时间？</a:t>
            </a:r>
          </a:p>
        </p:txBody>
      </p:sp>
    </p:spTree>
    <p:extLst>
      <p:ext uri="{BB962C8B-B14F-4D97-AF65-F5344CB8AC3E}">
        <p14:creationId xmlns:p14="http://schemas.microsoft.com/office/powerpoint/2010/main" val="12305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54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9388" y="1773238"/>
            <a:ext cx="8662987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3200" b="1">
                <a:ea typeface="黑体" pitchFamily="49" charset="-122"/>
              </a:rPr>
              <a:t>例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3200" b="1">
                <a:ea typeface="黑体" pitchFamily="49" charset="-122"/>
              </a:rPr>
              <a:t>.</a:t>
            </a:r>
            <a:r>
              <a:rPr lang="zh-CN" altLang="en-US" sz="3200" b="1">
                <a:ea typeface="黑体" pitchFamily="49" charset="-122"/>
              </a:rPr>
              <a:t>已知：甲、乙两车通过的路程之比为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2︰1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；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3200" b="1">
                <a:ea typeface="黑体" pitchFamily="49" charset="-122"/>
              </a:rPr>
              <a:t>运动的时间之比为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3︰2</a:t>
            </a:r>
            <a:r>
              <a:rPr lang="zh-CN" altLang="en-US" sz="3200" b="1">
                <a:ea typeface="黑体" pitchFamily="49" charset="-122"/>
              </a:rPr>
              <a:t>，求甲、乙两车的速度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3200" b="1">
                <a:ea typeface="黑体" pitchFamily="49" charset="-122"/>
              </a:rPr>
              <a:t>之比？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3429000"/>
            <a:ext cx="1000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ea typeface="黑体" pitchFamily="49" charset="-122"/>
              </a:rPr>
              <a:t>解：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619250" y="2924175"/>
          <a:ext cx="2160588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3" imgW="495832" imgH="457716" progId="">
                  <p:embed/>
                </p:oleObj>
              </mc:Choice>
              <mc:Fallback>
                <p:oleObj r:id="rId3" imgW="495832" imgH="4577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924175"/>
                        <a:ext cx="2160588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284663" y="3141663"/>
          <a:ext cx="2233612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r:id="rId5" imgW="508538" imgH="445010" progId="">
                  <p:embed/>
                </p:oleObj>
              </mc:Choice>
              <mc:Fallback>
                <p:oleObj r:id="rId5" imgW="508538" imgH="4450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141663"/>
                        <a:ext cx="2233612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619250" y="4787900"/>
          <a:ext cx="5761038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7" imgW="1537017" imgH="457517" progId="">
                  <p:embed/>
                </p:oleObj>
              </mc:Choice>
              <mc:Fallback>
                <p:oleObj r:id="rId7" imgW="1537017" imgH="4575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787900"/>
                        <a:ext cx="5761038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072313" y="57721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3200" b="1">
              <a:ea typeface="黑体" pitchFamily="49" charset="-122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79388" y="404813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火车的速度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144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km/h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某人跑步的速度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m/s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,</a:t>
            </a:r>
          </a:p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问谁快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?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924300" y="981075"/>
            <a:ext cx="266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Book Antiqua" pitchFamily="18" charset="0"/>
                <a:ea typeface="黑体" pitchFamily="49" charset="-122"/>
              </a:rPr>
              <a:t>（ 火车快 ）</a:t>
            </a:r>
          </a:p>
        </p:txBody>
      </p:sp>
    </p:spTree>
    <p:extLst>
      <p:ext uri="{BB962C8B-B14F-4D97-AF65-F5344CB8AC3E}">
        <p14:creationId xmlns:p14="http://schemas.microsoft.com/office/powerpoint/2010/main" val="10981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  <p:bldP spid="2663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50825" y="765175"/>
            <a:ext cx="3671888" cy="2122488"/>
            <a:chOff x="0" y="0"/>
            <a:chExt cx="2313" cy="1337"/>
          </a:xfrm>
        </p:grpSpPr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>
              <a:off x="91" y="0"/>
              <a:ext cx="208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499" y="0"/>
              <a:ext cx="0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1769" y="0"/>
              <a:ext cx="0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0" y="339"/>
              <a:ext cx="998" cy="99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361" y="363"/>
              <a:ext cx="862" cy="8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227" y="590"/>
              <a:ext cx="5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/>
                <a:t>40</a:t>
              </a: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315" y="590"/>
              <a:ext cx="99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/>
                <a:t>16</a:t>
              </a:r>
              <a:r>
                <a:rPr lang="en-US" altLang="zh-CN" sz="4000" b="1" i="1">
                  <a:latin typeface="Times New Roman" pitchFamily="18" charset="0"/>
                </a:rPr>
                <a:t>km</a:t>
              </a:r>
            </a:p>
          </p:txBody>
        </p:sp>
      </p:grp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062413" y="476250"/>
            <a:ext cx="5081587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如图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小名和爸爸开车</a:t>
            </a: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到李庄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地看到的标志牌</a:t>
            </a: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如图所示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则按照图上的要</a:t>
            </a: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求从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地到李庄至少需要几</a:t>
            </a: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分钟？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68313" y="3141663"/>
            <a:ext cx="727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ea typeface="黑体" pitchFamily="49" charset="-122"/>
              </a:rPr>
              <a:t>解</a:t>
            </a:r>
            <a:r>
              <a:rPr lang="en-US" altLang="zh-CN" sz="3200" b="1">
                <a:ea typeface="黑体" pitchFamily="49" charset="-122"/>
              </a:rPr>
              <a:t>:</a:t>
            </a:r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1619250" y="3141663"/>
          <a:ext cx="32321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3" imgW="940934" imgH="229116" progId="">
                  <p:embed/>
                </p:oleObj>
              </mc:Choice>
              <mc:Fallback>
                <p:oleObj r:id="rId3" imgW="940934" imgH="2291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41663"/>
                        <a:ext cx="32321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5292725" y="3213100"/>
          <a:ext cx="18875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5" imgW="609388" imgH="177963" progId="">
                  <p:embed/>
                </p:oleObj>
              </mc:Choice>
              <mc:Fallback>
                <p:oleObj r:id="rId5" imgW="609388" imgH="1779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213100"/>
                        <a:ext cx="188753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1763713" y="4076700"/>
          <a:ext cx="56880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7" imgW="2006046" imgH="393846" progId="">
                  <p:embed/>
                </p:oleObj>
              </mc:Choice>
              <mc:Fallback>
                <p:oleObj r:id="rId7" imgW="2006046" imgH="3938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076700"/>
                        <a:ext cx="5688012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11188" y="5373688"/>
            <a:ext cx="698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ea typeface="黑体" pitchFamily="49" charset="-122"/>
              </a:rPr>
              <a:t>答</a:t>
            </a:r>
            <a:r>
              <a:rPr lang="en-US" altLang="zh-CN" sz="3200" b="1">
                <a:solidFill>
                  <a:srgbClr val="FF3300"/>
                </a:solidFill>
                <a:ea typeface="黑体" pitchFamily="49" charset="-122"/>
              </a:rPr>
              <a:t>:</a:t>
            </a:r>
            <a:r>
              <a:rPr lang="zh-CN" altLang="en-US" sz="3200" b="1">
                <a:solidFill>
                  <a:srgbClr val="FF3300"/>
                </a:solidFill>
                <a:ea typeface="黑体" pitchFamily="49" charset="-122"/>
              </a:rPr>
              <a:t>至少需要</a:t>
            </a:r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24</a:t>
            </a: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min</a:t>
            </a:r>
            <a:r>
              <a:rPr lang="zh-CN" altLang="en-US" sz="3200" b="1" i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。</a:t>
            </a:r>
            <a:endParaRPr lang="zh-CN" altLang="en-US" sz="3200" b="1">
              <a:solidFill>
                <a:srgbClr val="FF3300"/>
              </a:solidFill>
              <a:ea typeface="黑体" pitchFamily="49" charset="-122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971550" y="6021388"/>
            <a:ext cx="612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Book Antiqua" pitchFamily="18" charset="0"/>
                <a:ea typeface="黑体" pitchFamily="49" charset="-122"/>
              </a:rPr>
              <a:t>会看列车时刻表、汽车速度表</a:t>
            </a:r>
          </a:p>
        </p:txBody>
      </p:sp>
    </p:spTree>
    <p:extLst>
      <p:ext uri="{BB962C8B-B14F-4D97-AF65-F5344CB8AC3E}">
        <p14:creationId xmlns:p14="http://schemas.microsoft.com/office/powerpoint/2010/main" val="12432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utoUpdateAnimBg="0"/>
      <p:bldP spid="2766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38" y="-96838"/>
            <a:ext cx="8224838" cy="1139826"/>
          </a:xfrm>
        </p:spPr>
        <p:txBody>
          <a:bodyPr/>
          <a:lstStyle/>
          <a:p>
            <a:r>
              <a:rPr lang="zh-CN" altLang="en-US" dirty="0">
                <a:latin typeface="隶书" pitchFamily="49" charset="-122"/>
                <a:ea typeface="隶书" pitchFamily="49" charset="-122"/>
              </a:rPr>
              <a:t>快乐预习  感知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693738"/>
            <a:ext cx="8228012" cy="604837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b="1" dirty="0" smtClean="0"/>
              <a:t>一、 </a:t>
            </a:r>
            <a:r>
              <a:rPr lang="zh-CN" altLang="en-US" sz="2400" b="1" dirty="0"/>
              <a:t>比较运动快慢的两种方法</a:t>
            </a:r>
          </a:p>
          <a:p>
            <a:pPr>
              <a:buFontTx/>
              <a:buNone/>
            </a:pPr>
            <a:r>
              <a:rPr lang="zh-CN" altLang="en-US" sz="2400" b="1" dirty="0"/>
              <a:t>1 相同的时间内,比较</a:t>
            </a:r>
            <a:r>
              <a:rPr lang="zh-CN" altLang="en-US" sz="2400" b="1" u="sng" dirty="0"/>
              <a:t>              </a:t>
            </a:r>
            <a:r>
              <a:rPr lang="zh-CN" altLang="en-US" sz="2400" b="1" dirty="0"/>
              <a:t>,</a:t>
            </a:r>
            <a:r>
              <a:rPr lang="zh-CN" altLang="en-US" sz="2400" b="1" u="sng" dirty="0"/>
              <a:t>              </a:t>
            </a:r>
            <a:r>
              <a:rPr lang="zh-CN" altLang="en-US" sz="2400" b="1" dirty="0"/>
              <a:t>的,运动就快.</a:t>
            </a:r>
          </a:p>
          <a:p>
            <a:pPr>
              <a:buFontTx/>
              <a:buNone/>
            </a:pPr>
            <a:r>
              <a:rPr lang="zh-CN" altLang="en-US" sz="2400" b="1" dirty="0"/>
              <a:t>2 相同的路程内,比较</a:t>
            </a:r>
            <a:r>
              <a:rPr lang="zh-CN" altLang="en-US" sz="2400" b="1" u="sng" dirty="0"/>
              <a:t>              </a:t>
            </a:r>
            <a:r>
              <a:rPr lang="zh-CN" altLang="en-US" sz="2400" b="1" dirty="0"/>
              <a:t>,</a:t>
            </a:r>
            <a:r>
              <a:rPr lang="zh-CN" altLang="en-US" sz="2400" b="1" u="sng" dirty="0"/>
              <a:t>              </a:t>
            </a:r>
            <a:r>
              <a:rPr lang="zh-CN" altLang="en-US" sz="2400" b="1" dirty="0"/>
              <a:t>的,运动就快.</a:t>
            </a:r>
          </a:p>
          <a:p>
            <a:pPr>
              <a:buFontTx/>
              <a:buNone/>
            </a:pPr>
            <a:r>
              <a:rPr lang="zh-CN" altLang="en-US" sz="2400" b="1" dirty="0"/>
              <a:t>二 </a:t>
            </a:r>
            <a:r>
              <a:rPr lang="zh-CN" altLang="en-US" sz="2400" b="1" dirty="0" smtClean="0"/>
              <a:t>、速</a:t>
            </a:r>
            <a:r>
              <a:rPr lang="zh-CN" altLang="en-US" sz="2400" b="1" dirty="0"/>
              <a:t>度</a:t>
            </a:r>
          </a:p>
          <a:p>
            <a:pPr>
              <a:buFontTx/>
              <a:buNone/>
            </a:pPr>
            <a:r>
              <a:rPr lang="zh-CN" altLang="en-US" sz="2400" b="1" dirty="0"/>
              <a:t>1 意义:表示物体运动</a:t>
            </a:r>
            <a:r>
              <a:rPr lang="zh-CN" altLang="en-US" sz="2400" b="1" u="sng" dirty="0"/>
              <a:t>                  .</a:t>
            </a:r>
            <a:endParaRPr lang="zh-CN" altLang="en-US" sz="2400" b="1" dirty="0"/>
          </a:p>
          <a:p>
            <a:pPr>
              <a:buFontTx/>
              <a:buNone/>
            </a:pPr>
            <a:r>
              <a:rPr lang="zh-CN" altLang="en-US" sz="2400" b="1" dirty="0"/>
              <a:t>2 概念:物体在内通过</a:t>
            </a:r>
            <a:r>
              <a:rPr lang="zh-CN" altLang="en-US" sz="2400" b="1" u="sng" dirty="0"/>
              <a:t>                  </a:t>
            </a:r>
            <a:r>
              <a:rPr lang="zh-CN" altLang="en-US" sz="2400" b="1" dirty="0"/>
              <a:t>.</a:t>
            </a:r>
          </a:p>
          <a:p>
            <a:pPr>
              <a:buFontTx/>
              <a:buNone/>
            </a:pPr>
            <a:r>
              <a:rPr lang="zh-CN" altLang="en-US" sz="2400" b="1" dirty="0"/>
              <a:t>3 公式:</a:t>
            </a:r>
            <a:r>
              <a:rPr lang="zh-CN" altLang="en-US" sz="2400" b="1" u="sng" dirty="0"/>
              <a:t>               </a:t>
            </a:r>
            <a:r>
              <a:rPr lang="zh-CN" altLang="en-US" sz="2400" b="1" dirty="0"/>
              <a:t>.</a:t>
            </a:r>
          </a:p>
          <a:p>
            <a:pPr>
              <a:buFontTx/>
              <a:buNone/>
            </a:pPr>
            <a:r>
              <a:rPr lang="zh-CN" altLang="en-US" sz="2400" b="1" dirty="0"/>
              <a:t>4 单位:(1)国际单位:</a:t>
            </a:r>
            <a:r>
              <a:rPr lang="zh-CN" altLang="en-US" sz="2400" b="1" u="sng" dirty="0"/>
              <a:t>               </a:t>
            </a:r>
            <a:r>
              <a:rPr lang="zh-CN" altLang="en-US" sz="2400" b="1" dirty="0"/>
              <a:t>.</a:t>
            </a:r>
          </a:p>
          <a:p>
            <a:pPr>
              <a:buFontTx/>
              <a:buNone/>
            </a:pPr>
            <a:r>
              <a:rPr lang="zh-CN" altLang="en-US" sz="2400" b="1" dirty="0"/>
              <a:t>            (2)常用单位:</a:t>
            </a:r>
            <a:r>
              <a:rPr lang="zh-CN" altLang="en-US" sz="2400" b="1" u="sng" dirty="0"/>
              <a:t>                </a:t>
            </a:r>
            <a:r>
              <a:rPr lang="zh-CN" altLang="en-US" sz="2400" b="1" dirty="0"/>
              <a:t>.</a:t>
            </a:r>
          </a:p>
          <a:p>
            <a:pPr>
              <a:buFontTx/>
              <a:buNone/>
            </a:pPr>
            <a:r>
              <a:rPr lang="zh-CN" altLang="en-US" sz="2400" b="1" dirty="0"/>
              <a:t>            (3)换算关系:</a:t>
            </a:r>
            <a:r>
              <a:rPr lang="zh-CN" altLang="en-US" sz="2400" b="1" u="sng" dirty="0"/>
              <a:t>                </a:t>
            </a:r>
            <a:r>
              <a:rPr lang="zh-CN" altLang="en-US" sz="2400" b="1" dirty="0"/>
              <a:t>.</a:t>
            </a:r>
          </a:p>
          <a:p>
            <a:pPr>
              <a:buFontTx/>
              <a:buNone/>
            </a:pPr>
            <a:r>
              <a:rPr lang="zh-CN" altLang="en-US" sz="2400" b="1" dirty="0"/>
              <a:t>三 </a:t>
            </a:r>
            <a:r>
              <a:rPr lang="zh-CN" altLang="en-US" sz="2400" b="1" dirty="0" smtClean="0"/>
              <a:t>、运</a:t>
            </a:r>
            <a:r>
              <a:rPr lang="zh-CN" altLang="en-US" sz="2400" b="1" dirty="0"/>
              <a:t>动的类型</a:t>
            </a:r>
          </a:p>
          <a:p>
            <a:pPr>
              <a:buFontTx/>
              <a:buNone/>
            </a:pPr>
            <a:r>
              <a:rPr lang="zh-CN" altLang="en-US" sz="2400" b="1" dirty="0"/>
              <a:t>1 按运动路线:</a:t>
            </a:r>
            <a:r>
              <a:rPr lang="zh-CN" altLang="en-US" sz="2400" b="1" u="sng" dirty="0"/>
              <a:t>                    </a:t>
            </a:r>
            <a:r>
              <a:rPr lang="zh-CN" altLang="en-US" sz="2400" b="1" dirty="0"/>
              <a:t>和</a:t>
            </a:r>
            <a:r>
              <a:rPr lang="zh-CN" altLang="en-US" sz="2400" b="1" u="sng" dirty="0"/>
              <a:t>                       </a:t>
            </a:r>
            <a:r>
              <a:rPr lang="zh-CN" altLang="en-US" sz="2400" b="1" dirty="0"/>
              <a:t>.</a:t>
            </a:r>
          </a:p>
          <a:p>
            <a:pPr>
              <a:buFontTx/>
              <a:buNone/>
            </a:pPr>
            <a:r>
              <a:rPr lang="zh-CN" altLang="en-US" sz="2400" b="1" dirty="0"/>
              <a:t>2 在直线运动中,按速度是否改变:</a:t>
            </a:r>
            <a:r>
              <a:rPr lang="zh-CN" altLang="en-US" sz="2400" b="1" u="sng" dirty="0"/>
              <a:t>                  </a:t>
            </a:r>
            <a:r>
              <a:rPr lang="zh-CN" altLang="en-US" sz="2400" b="1" dirty="0"/>
              <a:t>和</a:t>
            </a:r>
            <a:r>
              <a:rPr lang="zh-CN" altLang="en-US" sz="2400" b="1" u="sng" dirty="0"/>
              <a:t>                  </a:t>
            </a:r>
            <a:r>
              <a:rPr lang="zh-CN" alt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84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刘翔成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3950"/>
            <a:ext cx="80740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00113" y="260350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2004雅典奥运会男子110米栏决赛成绩</a:t>
            </a:r>
          </a:p>
        </p:txBody>
      </p:sp>
    </p:spTree>
    <p:extLst>
      <p:ext uri="{BB962C8B-B14F-4D97-AF65-F5344CB8AC3E}">
        <p14:creationId xmlns:p14="http://schemas.microsoft.com/office/powerpoint/2010/main" val="90293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468313" y="836613"/>
          <a:ext cx="7993062" cy="568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4046717" imgH="2895797" progId="PBrush">
                  <p:embed/>
                </p:oleObj>
              </mc:Choice>
              <mc:Fallback>
                <p:oleObj r:id="rId3" imgW="4046717" imgH="2895797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7993062" cy="568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79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800" b="1">
                <a:solidFill>
                  <a:srgbClr val="CC3300"/>
                </a:solidFill>
                <a:ea typeface="华文新魏" pitchFamily="2" charset="-122"/>
              </a:rPr>
              <a:t>如何比较物体运动快慢呢</a:t>
            </a:r>
            <a:r>
              <a:rPr lang="zh-CN" altLang="en-US" sz="4800" b="1">
                <a:solidFill>
                  <a:srgbClr val="FF0066"/>
                </a:solidFill>
                <a:ea typeface="华文新魏" pitchFamily="2" charset="-122"/>
              </a:rPr>
              <a:t>？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1981200"/>
            <a:ext cx="7847013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3200">
                <a:solidFill>
                  <a:schemeClr val="hlink"/>
                </a:solidFill>
              </a:rPr>
              <a:t>观众</a:t>
            </a:r>
            <a:r>
              <a:rPr lang="zh-CN" altLang="en-US" sz="3200">
                <a:solidFill>
                  <a:srgbClr val="000000"/>
                </a:solidFill>
              </a:rPr>
              <a:t>所用的比较快慢的方法是什么？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3200">
                <a:solidFill>
                  <a:schemeClr val="hlink"/>
                </a:solidFill>
              </a:rPr>
              <a:t>裁判</a:t>
            </a:r>
            <a:r>
              <a:rPr lang="zh-CN" altLang="en-US" sz="3200">
                <a:solidFill>
                  <a:srgbClr val="000000"/>
                </a:solidFill>
              </a:rPr>
              <a:t>所用的比较快慢的方法是什么？</a:t>
            </a:r>
          </a:p>
        </p:txBody>
      </p:sp>
      <p:sp>
        <p:nvSpPr>
          <p:cNvPr id="15364" name="WordArt 4"/>
          <p:cNvSpPr>
            <a:spLocks noChangeArrowheads="1" noChangeShapeType="1"/>
          </p:cNvSpPr>
          <p:nvPr/>
        </p:nvSpPr>
        <p:spPr bwMode="auto">
          <a:xfrm>
            <a:off x="2411413" y="2708275"/>
            <a:ext cx="3267075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8999"/>
                    </a:srgbClr>
                  </a:outerShdw>
                </a:effectLst>
                <a:latin typeface="华文行楷"/>
                <a:ea typeface="华文行楷"/>
              </a:rPr>
              <a:t>相同时间比路程</a:t>
            </a:r>
          </a:p>
        </p:txBody>
      </p:sp>
      <p:sp>
        <p:nvSpPr>
          <p:cNvPr id="15365" name="WordArt 5"/>
          <p:cNvSpPr>
            <a:spLocks noChangeArrowheads="1" noChangeShapeType="1"/>
          </p:cNvSpPr>
          <p:nvPr/>
        </p:nvSpPr>
        <p:spPr bwMode="auto">
          <a:xfrm>
            <a:off x="2051050" y="4724400"/>
            <a:ext cx="3267075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8999"/>
                    </a:srgbClr>
                  </a:outerShdw>
                </a:effectLst>
                <a:latin typeface="华文行楷"/>
                <a:ea typeface="华文行楷"/>
              </a:rPr>
              <a:t>相同路程比时间</a:t>
            </a:r>
          </a:p>
        </p:txBody>
      </p:sp>
    </p:spTree>
    <p:extLst>
      <p:ext uri="{BB962C8B-B14F-4D97-AF65-F5344CB8AC3E}">
        <p14:creationId xmlns:p14="http://schemas.microsoft.com/office/powerpoint/2010/main" val="36115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/>
          </p:cNvGraphicFramePr>
          <p:nvPr/>
        </p:nvGraphicFramePr>
        <p:xfrm>
          <a:off x="1187450" y="260350"/>
          <a:ext cx="698500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3" imgW="3787517" imgH="1516637" progId="PBrush">
                  <p:embed/>
                </p:oleObj>
              </mc:Choice>
              <mc:Fallback>
                <p:oleObj r:id="rId3" imgW="3787517" imgH="1516637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60350"/>
                        <a:ext cx="6985000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60475" y="3573463"/>
            <a:ext cx="3165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汽车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1s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内通过的路程为</a:t>
            </a:r>
            <a:r>
              <a:rPr lang="zh-CN" altLang="en-US" sz="3200" b="1" u="sng">
                <a:latin typeface="黑体" pitchFamily="49" charset="-122"/>
                <a:ea typeface="黑体" pitchFamily="49" charset="-122"/>
              </a:rPr>
              <a:t>      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m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76825" y="3573463"/>
            <a:ext cx="3095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a typeface="华文仿宋" pitchFamily="2" charset="-122"/>
              </a:rPr>
              <a:t>飞机</a:t>
            </a:r>
            <a:r>
              <a:rPr lang="en-US" altLang="zh-CN" sz="3200" b="1">
                <a:ea typeface="华文仿宋" pitchFamily="2" charset="-122"/>
              </a:rPr>
              <a:t>1s</a:t>
            </a:r>
            <a:r>
              <a:rPr lang="zh-CN" altLang="en-US" sz="3200" b="1">
                <a:ea typeface="华文仿宋" pitchFamily="2" charset="-122"/>
              </a:rPr>
              <a:t>内通过的路程为</a:t>
            </a:r>
            <a:r>
              <a:rPr lang="zh-CN" altLang="en-US" sz="3200" b="1" u="sng">
                <a:ea typeface="华文仿宋" pitchFamily="2" charset="-122"/>
              </a:rPr>
              <a:t>       </a:t>
            </a:r>
            <a:r>
              <a:rPr lang="en-US" altLang="zh-CN" sz="3200" b="1">
                <a:ea typeface="华文仿宋" pitchFamily="2" charset="-122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3202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7950" y="2781300"/>
            <a:ext cx="255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速度（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v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413000" y="3068638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67063" y="2781300"/>
            <a:ext cx="568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ea typeface="黑体" pitchFamily="49" charset="-122"/>
              </a:rPr>
              <a:t>采用相同时间比较路程长短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7950" y="3355975"/>
            <a:ext cx="6916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①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速度是表示物体运动快慢的物理量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7950" y="3932238"/>
            <a:ext cx="8532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②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速度等于物体在</a:t>
            </a:r>
            <a:r>
              <a:rPr lang="zh-CN" altLang="en-US" sz="32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单位时间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内通过的路程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1204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举例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: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295400" y="260350"/>
            <a:ext cx="5400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飞机2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s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内飞行了1000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m</a:t>
            </a: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汽车120S行驶了3600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m</a:t>
            </a:r>
          </a:p>
        </p:txBody>
      </p:sp>
      <p:sp>
        <p:nvSpPr>
          <p:cNvPr id="17417" name="AutoShape 9"/>
          <p:cNvSpPr>
            <a:spLocks/>
          </p:cNvSpPr>
          <p:nvPr/>
        </p:nvSpPr>
        <p:spPr bwMode="auto">
          <a:xfrm>
            <a:off x="6048375" y="477838"/>
            <a:ext cx="71438" cy="720725"/>
          </a:xfrm>
          <a:prstGeom prst="rightBrace">
            <a:avLst>
              <a:gd name="adj1" fmla="val 8407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264275" y="622300"/>
            <a:ext cx="24050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Book Antiqua" pitchFamily="18" charset="0"/>
                <a:ea typeface="黑体" pitchFamily="49" charset="-122"/>
              </a:rPr>
              <a:t>谁运动得快</a:t>
            </a:r>
            <a:r>
              <a:rPr lang="en-US" altLang="zh-CN" sz="3200">
                <a:latin typeface="Book Antiqua" pitchFamily="18" charset="0"/>
              </a:rPr>
              <a:t>?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295400" y="1343025"/>
            <a:ext cx="36718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m/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s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=500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m/s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222375" y="1917700"/>
            <a:ext cx="3479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3600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m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/120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s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=30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m/s</a:t>
            </a:r>
          </a:p>
        </p:txBody>
      </p:sp>
      <p:sp>
        <p:nvSpPr>
          <p:cNvPr id="17421" name="AutoShape 13"/>
          <p:cNvSpPr>
            <a:spLocks/>
          </p:cNvSpPr>
          <p:nvPr/>
        </p:nvSpPr>
        <p:spPr bwMode="auto">
          <a:xfrm>
            <a:off x="4606925" y="1558925"/>
            <a:ext cx="71438" cy="647700"/>
          </a:xfrm>
          <a:prstGeom prst="rightBrace">
            <a:avLst>
              <a:gd name="adj1" fmla="val 7555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895850" y="1628775"/>
            <a:ext cx="2630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Batang" pitchFamily="18" charset="-127"/>
                <a:ea typeface="黑体" pitchFamily="49" charset="-122"/>
              </a:rPr>
              <a:t>∴</a:t>
            </a:r>
            <a:r>
              <a:rPr lang="zh-CN" altLang="en-US" sz="3200" b="1">
                <a:latin typeface="宋体" charset="-122"/>
                <a:ea typeface="黑体" pitchFamily="49" charset="-122"/>
              </a:rPr>
              <a:t>飞机运动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快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07950" y="4797425"/>
            <a:ext cx="2771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速度的计算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502150" y="56610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3200">
              <a:latin typeface="Book Antiqua" pitchFamily="18" charset="0"/>
              <a:ea typeface="MS UI Gothic" pitchFamily="34" charset="-128"/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2917825" y="5805488"/>
            <a:ext cx="831850" cy="215900"/>
          </a:xfrm>
          <a:prstGeom prst="rightArrow">
            <a:avLst>
              <a:gd name="adj1" fmla="val 50000"/>
              <a:gd name="adj2" fmla="val 96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481513" y="53403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3200">
              <a:latin typeface="Book Antiqua" pitchFamily="18" charset="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551613" y="1774825"/>
            <a:ext cx="720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b="1">
              <a:latin typeface="Book Antiqua" pitchFamily="18" charset="0"/>
              <a:ea typeface="MS UI Gothic" pitchFamily="34" charset="-128"/>
            </a:endParaRPr>
          </a:p>
        </p:txBody>
      </p:sp>
      <p:graphicFrame>
        <p:nvGraphicFramePr>
          <p:cNvPr id="17428" name="Object 20"/>
          <p:cNvGraphicFramePr>
            <a:graphicFrameLocks noChangeAspect="1"/>
          </p:cNvGraphicFramePr>
          <p:nvPr/>
        </p:nvGraphicFramePr>
        <p:xfrm>
          <a:off x="1477963" y="5300663"/>
          <a:ext cx="11049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3" imgW="356226" imgH="394359" progId="">
                  <p:embed/>
                </p:oleObj>
              </mc:Choice>
              <mc:Fallback>
                <p:oleObj r:id="rId3" imgW="356226" imgH="3943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5300663"/>
                        <a:ext cx="110490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Object 21"/>
          <p:cNvGraphicFramePr>
            <a:graphicFrameLocks noChangeAspect="1"/>
          </p:cNvGraphicFramePr>
          <p:nvPr/>
        </p:nvGraphicFramePr>
        <p:xfrm>
          <a:off x="4068763" y="5661025"/>
          <a:ext cx="12969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5" imgW="381648" imgH="152849" progId="">
                  <p:embed/>
                </p:oleObj>
              </mc:Choice>
              <mc:Fallback>
                <p:oleObj r:id="rId5" imgW="381648" imgH="1528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5661025"/>
                        <a:ext cx="12969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0" name="Object 22"/>
          <p:cNvGraphicFramePr>
            <a:graphicFrameLocks noChangeAspect="1"/>
          </p:cNvGraphicFramePr>
          <p:nvPr/>
        </p:nvGraphicFramePr>
        <p:xfrm>
          <a:off x="5942013" y="5157788"/>
          <a:ext cx="113030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7" imgW="343664" imgH="394530" progId="">
                  <p:embed/>
                </p:oleObj>
              </mc:Choice>
              <mc:Fallback>
                <p:oleObj r:id="rId7" imgW="343664" imgH="394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5157788"/>
                        <a:ext cx="1130300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2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nimBg="1"/>
      <p:bldP spid="17418" grpId="0" autoUpdateAnimBg="0"/>
      <p:bldP spid="17419" grpId="0" autoUpdateAnimBg="0"/>
      <p:bldP spid="17420" grpId="0" autoUpdateAnimBg="0"/>
      <p:bldP spid="17421" grpId="0" animBg="1"/>
      <p:bldP spid="17422" grpId="0" autoUpdateAnimBg="0"/>
      <p:bldP spid="17423" grpId="0" autoUpdateAnimBg="0"/>
      <p:bldP spid="174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0363" y="2133600"/>
            <a:ext cx="521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常用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:  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千米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时</a:t>
            </a: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(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km/h</a:t>
            </a: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0363" y="2738438"/>
            <a:ext cx="2020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换算关系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: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39975" y="3502025"/>
            <a:ext cx="39608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m/s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 =3.6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km/h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68538" y="2708275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km/h 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=1000m/3600s=1/3.6 </a:t>
            </a:r>
            <a:r>
              <a:rPr lang="zh-CN" altLang="en-US" sz="3200" b="1" i="1">
                <a:latin typeface="Times New Roman" pitchFamily="18" charset="0"/>
                <a:ea typeface="黑体" pitchFamily="49" charset="-122"/>
              </a:rPr>
              <a:t>m/s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532563" y="327501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>
              <a:latin typeface="Book Antiqua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195513" y="4149725"/>
            <a:ext cx="36004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m/s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是较大的单位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50825" y="5084763"/>
            <a:ext cx="2022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口头练习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: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222375" y="5661025"/>
            <a:ext cx="3529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5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m/s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=     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km/h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038725" y="5588000"/>
            <a:ext cx="3656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72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km/h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 =     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m/s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19363" y="5661025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3300"/>
                </a:solidFill>
                <a:latin typeface="Book Antiqua" pitchFamily="18" charset="0"/>
                <a:ea typeface="MS UI Gothic" pitchFamily="34" charset="-128"/>
              </a:rPr>
              <a:t>18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054850" y="5661025"/>
            <a:ext cx="792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charset="-122"/>
              </a:rPr>
              <a:t>20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-88900" y="3867150"/>
            <a:ext cx="180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Book Antiqua" pitchFamily="18" charset="0"/>
              <a:ea typeface="MS UI Gothic" pitchFamily="34" charset="-128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924300" y="117475"/>
            <a:ext cx="335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由</a:t>
            </a:r>
            <a:r>
              <a:rPr lang="en-US" altLang="zh-CN" sz="32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s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t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的单位组成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419475" y="666750"/>
            <a:ext cx="367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米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秒（</a:t>
            </a:r>
            <a:r>
              <a:rPr lang="en-US" altLang="zh-CN" sz="3200" b="1" i="1">
                <a:latin typeface="Times New Roman" pitchFamily="18" charset="0"/>
                <a:ea typeface="黑体" pitchFamily="49" charset="-122"/>
              </a:rPr>
              <a:t>m/s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2987675" y="45085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33363" y="90488"/>
            <a:ext cx="2987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速度的单位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57213" y="666750"/>
            <a:ext cx="282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国际单位制中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1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utoUpdateAnimBg="0"/>
      <p:bldP spid="18444" grpId="0" autoUpdateAnimBg="0"/>
      <p:bldP spid="18446" grpId="0" autoUpdateAnimBg="0"/>
      <p:bldP spid="18447" grpId="0" autoUpdateAnimBg="0"/>
      <p:bldP spid="18448" grpId="0" animBg="1"/>
      <p:bldP spid="18449" grpId="0" autoUpdateAnimBg="0"/>
      <p:bldP spid="184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539750" y="1052513"/>
          <a:ext cx="78486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3" imgW="3947357" imgH="1493957" progId="PBrush">
                  <p:embed/>
                </p:oleObj>
              </mc:Choice>
              <mc:Fallback>
                <p:oleObj r:id="rId3" imgW="3947357" imgH="1493957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052513"/>
                        <a:ext cx="784860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53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699</Words>
  <Application>Microsoft Office PowerPoint</Application>
  <PresentationFormat>全屏显示(4:3)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快乐预习  感知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2020-04-19T03:10:20Z</dcterms:created>
  <dcterms:modified xsi:type="dcterms:W3CDTF">2020-04-19T04:18:48Z</dcterms:modified>
</cp:coreProperties>
</file>