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68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264637957"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35.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5.png"/><Relationship Id="rId2" Type="http://schemas.openxmlformats.org/officeDocument/2006/relationships/image" Target="../media/image65.png"/><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74.png"/><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65.png"/><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4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65.pn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image" Target="../media/image81.png"/></Relationships>
</file>

<file path=ppt/slides/_rels/slide4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65.png"/><Relationship Id="rId1" Type="http://schemas.openxmlformats.org/officeDocument/2006/relationships/slideLayout" Target="../slideLayouts/slideLayout1.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4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20.png"/><Relationship Id="rId5" Type="http://schemas.openxmlformats.org/officeDocument/2006/relationships/image" Target="../media/image11.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8.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705225" y="2200275"/>
          <a:ext cx="9134475" cy="2200275"/>
          <a:chOff x="3705225" y="2200275"/>
          <a:chExt cx="9134475" cy="2200275"/>
        </a:xfrm>
      </p:grpSpPr>
      <p:sp>
        <p:nvSpPr>
          <p:cNvPr id="2" name="文本框 1"/>
          <p:cNvSpPr txBox="1"/>
          <p:nvPr/>
        </p:nvSpPr>
        <p:spPr>
          <a:xfrm>
            <a:off x="2699792" y="1635646"/>
            <a:ext cx="5429250" cy="839012"/>
          </a:xfrm>
          <a:prstGeom prst="rect">
            <a:avLst/>
          </a:prstGeom>
          <a:noFill/>
        </p:spPr>
        <p:txBody>
          <a:bodyPr lIns="0" tIns="0" rIns="0" bIns="0" rtlCol="0">
            <a:spAutoFit/>
          </a:bodyPr>
          <a:lstStyle/>
          <a:p>
            <a:pPr marL="0" marR="0" lvl="0" indent="0" algn="l" fontAlgn="base">
              <a:lnSpc>
                <a:spcPct val="125000"/>
              </a:lnSpc>
            </a:pPr>
            <a:r>
              <a:rPr lang="en-US" sz="4800" u="none" spc="0" dirty="0" err="1">
                <a:solidFill>
                  <a:srgbClr val="FFFFFF">
                    <a:alpha val="100000"/>
                  </a:srgbClr>
                </a:solidFill>
                <a:latin typeface="微软雅黑"/>
              </a:rPr>
              <a:t>电阻的测量</a:t>
            </a:r>
            <a:endParaRPr lang="en-US" sz="4800" u="none" spc="0" dirty="0">
              <a:solidFill>
                <a:srgbClr val="FFFFFF">
                  <a:alpha val="100000"/>
                </a:srgbClr>
              </a:solidFill>
              <a:latin typeface="微软雅黑"/>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19075"/>
          <a:ext cx="9134475" cy="3819525"/>
          <a:chOff x="381000" y="219075"/>
          <a:chExt cx="9134475" cy="3819525"/>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38175" y="266700"/>
            <a:ext cx="8496300"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伏安法测电阻</a:t>
            </a:r>
          </a:p>
        </p:txBody>
      </p:sp>
      <p:sp>
        <p:nvSpPr>
          <p:cNvPr id="4" name="文本框 3"/>
          <p:cNvSpPr txBox="1"/>
          <p:nvPr/>
        </p:nvSpPr>
        <p:spPr>
          <a:xfrm>
            <a:off x="638175" y="1457325"/>
            <a:ext cx="84963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实验应注意什么？</a:t>
            </a:r>
          </a:p>
        </p:txBody>
      </p:sp>
      <p:pic>
        <p:nvPicPr>
          <p:cNvPr id="5" name="图片 4"/>
          <p:cNvPicPr>
            <a:picLocks/>
          </p:cNvPicPr>
          <p:nvPr/>
        </p:nvPicPr>
        <p:blipFill>
          <a:blip r:embed="rId2"/>
          <a:stretch>
            <a:fillRect/>
          </a:stretch>
        </p:blipFill>
        <p:spPr>
          <a:xfrm>
            <a:off x="3905250" y="219075"/>
            <a:ext cx="4900661" cy="2381250"/>
          </a:xfrm>
          <a:prstGeom prst="rect">
            <a:avLst/>
          </a:prstGeom>
        </p:spPr>
      </p:pic>
      <p:sp>
        <p:nvSpPr>
          <p:cNvPr id="6" name="文本框 5"/>
          <p:cNvSpPr txBox="1"/>
          <p:nvPr/>
        </p:nvSpPr>
        <p:spPr>
          <a:xfrm>
            <a:off x="1047750" y="2190750"/>
            <a:ext cx="80867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连接电路时，开关应处于什么状态？</a:t>
            </a:r>
            <a:r>
              <a:rPr lang="en-US" sz="2300" u="none" spc="0">
                <a:solidFill>
                  <a:srgbClr val="666666">
                    <a:alpha val="100000"/>
                  </a:srgbClr>
                </a:solidFill>
                <a:latin typeface="微软雅黑"/>
              </a:rPr>
              <a:t> </a:t>
            </a:r>
          </a:p>
        </p:txBody>
      </p:sp>
      <p:pic>
        <p:nvPicPr>
          <p:cNvPr id="7" name="图片 6"/>
          <p:cNvPicPr>
            <a:picLocks/>
          </p:cNvPicPr>
          <p:nvPr/>
        </p:nvPicPr>
        <p:blipFill>
          <a:blip r:embed="rId3"/>
          <a:stretch>
            <a:fillRect/>
          </a:stretch>
        </p:blipFill>
        <p:spPr>
          <a:xfrm>
            <a:off x="638175" y="2257425"/>
            <a:ext cx="323850" cy="323850"/>
          </a:xfrm>
          <a:prstGeom prst="rect">
            <a:avLst/>
          </a:prstGeom>
        </p:spPr>
      </p:pic>
      <p:pic>
        <p:nvPicPr>
          <p:cNvPr id="8" name="图片 7"/>
          <p:cNvPicPr>
            <a:picLocks/>
          </p:cNvPicPr>
          <p:nvPr/>
        </p:nvPicPr>
        <p:blipFill>
          <a:blip r:embed="rId4"/>
          <a:stretch>
            <a:fillRect/>
          </a:stretch>
        </p:blipFill>
        <p:spPr>
          <a:xfrm>
            <a:off x="638175" y="2857500"/>
            <a:ext cx="323850" cy="323850"/>
          </a:xfrm>
          <a:prstGeom prst="rect">
            <a:avLst/>
          </a:prstGeom>
        </p:spPr>
      </p:pic>
      <p:pic>
        <p:nvPicPr>
          <p:cNvPr id="9" name="图片 8"/>
          <p:cNvPicPr>
            <a:picLocks/>
          </p:cNvPicPr>
          <p:nvPr/>
        </p:nvPicPr>
        <p:blipFill>
          <a:blip r:embed="rId5"/>
          <a:stretch>
            <a:fillRect/>
          </a:stretch>
        </p:blipFill>
        <p:spPr>
          <a:xfrm>
            <a:off x="638175" y="3495675"/>
            <a:ext cx="323850" cy="323850"/>
          </a:xfrm>
          <a:prstGeom prst="rect">
            <a:avLst/>
          </a:prstGeom>
        </p:spPr>
      </p:pic>
      <p:sp>
        <p:nvSpPr>
          <p:cNvPr id="10" name="文本框 9"/>
          <p:cNvSpPr txBox="1"/>
          <p:nvPr/>
        </p:nvSpPr>
        <p:spPr>
          <a:xfrm>
            <a:off x="1047750" y="2790825"/>
            <a:ext cx="80867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为了保护电路设备安全，实验中应采取哪些措施？</a:t>
            </a:r>
          </a:p>
        </p:txBody>
      </p:sp>
      <p:sp>
        <p:nvSpPr>
          <p:cNvPr id="11" name="文本框 10"/>
          <p:cNvSpPr txBox="1"/>
          <p:nvPr/>
        </p:nvSpPr>
        <p:spPr>
          <a:xfrm>
            <a:off x="1047750" y="3429000"/>
            <a:ext cx="80867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采用什么方法确定电流表、电压表的量程？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695825"/>
          <a:chOff x="381000" y="266700"/>
          <a:chExt cx="9134475" cy="4695825"/>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伏安法测电阻</a:t>
            </a:r>
          </a:p>
        </p:txBody>
      </p:sp>
      <p:sp>
        <p:nvSpPr>
          <p:cNvPr id="4" name="文本框 3"/>
          <p:cNvSpPr txBox="1"/>
          <p:nvPr/>
        </p:nvSpPr>
        <p:spPr>
          <a:xfrm>
            <a:off x="628650" y="1228725"/>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注意事项</a:t>
            </a:r>
          </a:p>
        </p:txBody>
      </p:sp>
      <p:sp>
        <p:nvSpPr>
          <p:cNvPr id="5" name="文本框 4"/>
          <p:cNvSpPr txBox="1"/>
          <p:nvPr/>
        </p:nvSpPr>
        <p:spPr>
          <a:xfrm>
            <a:off x="971550" y="2000250"/>
            <a:ext cx="81629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在连接电路前要调节电流表、电压表到</a:t>
            </a:r>
            <a:r>
              <a:rPr lang="en-US" sz="2300" u="none" spc="0">
                <a:solidFill>
                  <a:srgbClr val="FFFF00">
                    <a:alpha val="100000"/>
                  </a:srgbClr>
                </a:solidFill>
                <a:latin typeface="微软雅黑"/>
              </a:rPr>
              <a:t>零刻度</a:t>
            </a:r>
            <a:r>
              <a:rPr lang="en-US" sz="2300" u="none" spc="0">
                <a:solidFill>
                  <a:srgbClr val="FFFFFF">
                    <a:alpha val="100000"/>
                  </a:srgbClr>
                </a:solidFill>
                <a:latin typeface="微软雅黑"/>
              </a:rPr>
              <a:t>。</a:t>
            </a:r>
          </a:p>
        </p:txBody>
      </p:sp>
      <p:pic>
        <p:nvPicPr>
          <p:cNvPr id="6" name="图片 5"/>
          <p:cNvPicPr>
            <a:picLocks/>
          </p:cNvPicPr>
          <p:nvPr/>
        </p:nvPicPr>
        <p:blipFill>
          <a:blip r:embed="rId2"/>
          <a:stretch>
            <a:fillRect/>
          </a:stretch>
        </p:blipFill>
        <p:spPr>
          <a:xfrm>
            <a:off x="4686300" y="314325"/>
            <a:ext cx="4191000" cy="2038350"/>
          </a:xfrm>
          <a:prstGeom prst="rect">
            <a:avLst/>
          </a:prstGeom>
        </p:spPr>
      </p:pic>
      <p:pic>
        <p:nvPicPr>
          <p:cNvPr id="7" name="图片 6"/>
          <p:cNvPicPr>
            <a:picLocks/>
          </p:cNvPicPr>
          <p:nvPr/>
        </p:nvPicPr>
        <p:blipFill>
          <a:blip r:embed="rId3"/>
          <a:stretch>
            <a:fillRect/>
          </a:stretch>
        </p:blipFill>
        <p:spPr>
          <a:xfrm>
            <a:off x="628650" y="2071688"/>
            <a:ext cx="323850" cy="323850"/>
          </a:xfrm>
          <a:prstGeom prst="rect">
            <a:avLst/>
          </a:prstGeom>
        </p:spPr>
      </p:pic>
      <p:sp>
        <p:nvSpPr>
          <p:cNvPr id="8" name="文本框 7"/>
          <p:cNvSpPr txBox="1"/>
          <p:nvPr/>
        </p:nvSpPr>
        <p:spPr>
          <a:xfrm>
            <a:off x="971550" y="2552700"/>
            <a:ext cx="71723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连接电路时</a:t>
            </a:r>
            <a:r>
              <a:rPr lang="en-US" sz="2300" u="none" spc="0">
                <a:solidFill>
                  <a:srgbClr val="FFFF00">
                    <a:alpha val="100000"/>
                  </a:srgbClr>
                </a:solidFill>
                <a:latin typeface="微软雅黑"/>
              </a:rPr>
              <a:t>开关</a:t>
            </a:r>
            <a:r>
              <a:rPr lang="en-US" sz="2300" u="none" spc="0">
                <a:solidFill>
                  <a:srgbClr val="FFFFFF">
                    <a:alpha val="100000"/>
                  </a:srgbClr>
                </a:solidFill>
                <a:latin typeface="微软雅黑"/>
              </a:rPr>
              <a:t>要</a:t>
            </a:r>
            <a:r>
              <a:rPr lang="en-US" sz="2300" u="none" spc="0">
                <a:solidFill>
                  <a:srgbClr val="FFFF00">
                    <a:alpha val="100000"/>
                  </a:srgbClr>
                </a:solidFill>
                <a:latin typeface="微软雅黑"/>
              </a:rPr>
              <a:t>断开</a:t>
            </a:r>
            <a:r>
              <a:rPr lang="en-US" sz="2300" u="none" spc="0">
                <a:solidFill>
                  <a:srgbClr val="FFFFFF">
                    <a:alpha val="100000"/>
                  </a:srgbClr>
                </a:solidFill>
                <a:latin typeface="微软雅黑"/>
              </a:rPr>
              <a:t>，连接完电路要调节滑动变阻器到</a:t>
            </a:r>
            <a:r>
              <a:rPr lang="en-US" sz="2300" u="none" spc="0">
                <a:solidFill>
                  <a:srgbClr val="FFFF00">
                    <a:alpha val="100000"/>
                  </a:srgbClr>
                </a:solidFill>
                <a:latin typeface="微软雅黑"/>
              </a:rPr>
              <a:t>阻值最大端</a:t>
            </a:r>
            <a:r>
              <a:rPr lang="en-US" sz="2300" u="none" spc="0">
                <a:solidFill>
                  <a:srgbClr val="FFFFFF">
                    <a:alpha val="100000"/>
                  </a:srgbClr>
                </a:solidFill>
                <a:latin typeface="微软雅黑"/>
              </a:rPr>
              <a:t>。</a:t>
            </a:r>
          </a:p>
        </p:txBody>
      </p:sp>
      <p:pic>
        <p:nvPicPr>
          <p:cNvPr id="9" name="图片 8"/>
          <p:cNvPicPr>
            <a:picLocks/>
          </p:cNvPicPr>
          <p:nvPr/>
        </p:nvPicPr>
        <p:blipFill>
          <a:blip r:embed="rId4"/>
          <a:stretch>
            <a:fillRect/>
          </a:stretch>
        </p:blipFill>
        <p:spPr>
          <a:xfrm>
            <a:off x="628650" y="2628900"/>
            <a:ext cx="323850" cy="323850"/>
          </a:xfrm>
          <a:prstGeom prst="rect">
            <a:avLst/>
          </a:prstGeom>
        </p:spPr>
      </p:pic>
      <p:sp>
        <p:nvSpPr>
          <p:cNvPr id="10" name="文本框 9"/>
          <p:cNvSpPr txBox="1"/>
          <p:nvPr/>
        </p:nvSpPr>
        <p:spPr>
          <a:xfrm>
            <a:off x="971550" y="3448050"/>
            <a:ext cx="75152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连接好电路，在检查电路连接无误后要用开关</a:t>
            </a:r>
            <a:r>
              <a:rPr lang="en-US" sz="2300" u="none" spc="0">
                <a:solidFill>
                  <a:srgbClr val="FFFF00">
                    <a:alpha val="100000"/>
                  </a:srgbClr>
                </a:solidFill>
                <a:latin typeface="微软雅黑"/>
              </a:rPr>
              <a:t>试触</a:t>
            </a:r>
            <a:r>
              <a:rPr lang="en-US" sz="2300" u="none" spc="0">
                <a:solidFill>
                  <a:srgbClr val="FFFFFF">
                    <a:alpha val="100000"/>
                  </a:srgbClr>
                </a:solidFill>
                <a:latin typeface="微软雅黑"/>
              </a:rPr>
              <a:t>，在确定电路完好后再闭合开关S。</a:t>
            </a:r>
          </a:p>
        </p:txBody>
      </p:sp>
      <p:pic>
        <p:nvPicPr>
          <p:cNvPr id="11" name="图片 10"/>
          <p:cNvPicPr>
            <a:picLocks/>
          </p:cNvPicPr>
          <p:nvPr/>
        </p:nvPicPr>
        <p:blipFill>
          <a:blip r:embed="rId5"/>
          <a:stretch>
            <a:fillRect/>
          </a:stretch>
        </p:blipFill>
        <p:spPr>
          <a:xfrm>
            <a:off x="628650" y="3514725"/>
            <a:ext cx="323850" cy="323850"/>
          </a:xfrm>
          <a:prstGeom prst="rect">
            <a:avLst/>
          </a:prstGeom>
        </p:spPr>
      </p:pic>
      <p:pic>
        <p:nvPicPr>
          <p:cNvPr id="12" name="图片 11"/>
          <p:cNvPicPr>
            <a:picLocks/>
          </p:cNvPicPr>
          <p:nvPr/>
        </p:nvPicPr>
        <p:blipFill>
          <a:blip r:embed="rId6"/>
          <a:stretch>
            <a:fillRect/>
          </a:stretch>
        </p:blipFill>
        <p:spPr>
          <a:xfrm>
            <a:off x="628650" y="4371975"/>
            <a:ext cx="323850" cy="323850"/>
          </a:xfrm>
          <a:prstGeom prst="rect">
            <a:avLst/>
          </a:prstGeom>
        </p:spPr>
      </p:pic>
      <p:sp>
        <p:nvSpPr>
          <p:cNvPr id="13" name="文本框 12"/>
          <p:cNvSpPr txBox="1"/>
          <p:nvPr/>
        </p:nvSpPr>
        <p:spPr>
          <a:xfrm>
            <a:off x="971550" y="4314825"/>
            <a:ext cx="81629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电压表和电流表要注意选择适当的</a:t>
            </a:r>
            <a:r>
              <a:rPr lang="en-US" sz="2300" u="none" spc="0">
                <a:solidFill>
                  <a:srgbClr val="FFFF00">
                    <a:alpha val="100000"/>
                  </a:srgbClr>
                </a:solidFill>
                <a:latin typeface="微软雅黑"/>
              </a:rPr>
              <a:t>量程</a:t>
            </a:r>
            <a:r>
              <a:rPr lang="en-US" sz="2300" u="none" spc="0">
                <a:solidFill>
                  <a:srgbClr val="FFFFFF">
                    <a:alpha val="100000"/>
                  </a:srgbClr>
                </a:solidFill>
                <a:latin typeface="微软雅黑"/>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895725"/>
          <a:chOff x="381000" y="266700"/>
          <a:chExt cx="9134475" cy="3895725"/>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想想做做</a:t>
            </a:r>
          </a:p>
        </p:txBody>
      </p:sp>
      <p:pic>
        <p:nvPicPr>
          <p:cNvPr id="4" name="图片 3"/>
          <p:cNvPicPr>
            <a:picLocks/>
          </p:cNvPicPr>
          <p:nvPr/>
        </p:nvPicPr>
        <p:blipFill>
          <a:blip r:embed="rId2"/>
          <a:stretch>
            <a:fillRect/>
          </a:stretch>
        </p:blipFill>
        <p:spPr>
          <a:xfrm>
            <a:off x="628650" y="1181100"/>
            <a:ext cx="323850" cy="323850"/>
          </a:xfrm>
          <a:prstGeom prst="rect">
            <a:avLst/>
          </a:prstGeom>
        </p:spPr>
      </p:pic>
      <p:sp>
        <p:nvSpPr>
          <p:cNvPr id="5" name="文本框 4"/>
          <p:cNvSpPr txBox="1"/>
          <p:nvPr/>
        </p:nvSpPr>
        <p:spPr>
          <a:xfrm>
            <a:off x="1019175" y="1114425"/>
            <a:ext cx="72199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将上述实验中的定值电阻换成小灯泡，用同样的方法测定小灯泡的电阻；</a:t>
            </a:r>
          </a:p>
        </p:txBody>
      </p:sp>
      <p:pic>
        <p:nvPicPr>
          <p:cNvPr id="6" name="图片 5"/>
          <p:cNvPicPr>
            <a:picLocks/>
          </p:cNvPicPr>
          <p:nvPr/>
        </p:nvPicPr>
        <p:blipFill>
          <a:blip r:embed="rId3"/>
          <a:stretch>
            <a:fillRect/>
          </a:stretch>
        </p:blipFill>
        <p:spPr>
          <a:xfrm>
            <a:off x="628650" y="2066925"/>
            <a:ext cx="323850" cy="323850"/>
          </a:xfrm>
          <a:prstGeom prst="rect">
            <a:avLst/>
          </a:prstGeom>
        </p:spPr>
      </p:pic>
      <p:sp>
        <p:nvSpPr>
          <p:cNvPr id="7" name="文本框 6"/>
          <p:cNvSpPr txBox="1"/>
          <p:nvPr/>
        </p:nvSpPr>
        <p:spPr>
          <a:xfrm>
            <a:off x="1019175" y="1990725"/>
            <a:ext cx="81153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多测几组数据，根据实验数据分别计算出小灯泡的电阻；</a:t>
            </a:r>
          </a:p>
        </p:txBody>
      </p:sp>
      <p:pic>
        <p:nvPicPr>
          <p:cNvPr id="8" name="图片 7"/>
          <p:cNvPicPr>
            <a:picLocks/>
          </p:cNvPicPr>
          <p:nvPr/>
        </p:nvPicPr>
        <p:blipFill>
          <a:blip r:embed="rId4"/>
          <a:stretch>
            <a:fillRect/>
          </a:stretch>
        </p:blipFill>
        <p:spPr>
          <a:xfrm>
            <a:off x="628650" y="2638425"/>
            <a:ext cx="323850" cy="323850"/>
          </a:xfrm>
          <a:prstGeom prst="rect">
            <a:avLst/>
          </a:prstGeom>
        </p:spPr>
      </p:pic>
      <p:sp>
        <p:nvSpPr>
          <p:cNvPr id="9" name="文本框 8"/>
          <p:cNvSpPr txBox="1"/>
          <p:nvPr/>
        </p:nvSpPr>
        <p:spPr>
          <a:xfrm>
            <a:off x="1019175" y="2562225"/>
            <a:ext cx="71723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比较计算出的几个数值，看看每次算出的电阻的大小相同吗？有什么变化规律吗？</a:t>
            </a:r>
          </a:p>
        </p:txBody>
      </p:sp>
      <p:pic>
        <p:nvPicPr>
          <p:cNvPr id="10" name="图片 9"/>
          <p:cNvPicPr>
            <a:picLocks/>
          </p:cNvPicPr>
          <p:nvPr/>
        </p:nvPicPr>
        <p:blipFill>
          <a:blip r:embed="rId5"/>
          <a:stretch>
            <a:fillRect/>
          </a:stretch>
        </p:blipFill>
        <p:spPr>
          <a:xfrm>
            <a:off x="628650" y="3571875"/>
            <a:ext cx="323850" cy="323850"/>
          </a:xfrm>
          <a:prstGeom prst="rect">
            <a:avLst/>
          </a:prstGeom>
        </p:spPr>
      </p:pic>
      <p:sp>
        <p:nvSpPr>
          <p:cNvPr id="11" name="文本框 10"/>
          <p:cNvSpPr txBox="1"/>
          <p:nvPr/>
        </p:nvSpPr>
        <p:spPr>
          <a:xfrm>
            <a:off x="1019175" y="3486150"/>
            <a:ext cx="72199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如果出现的情况和测量定值电阻时不同，你如何解释？与同学交流一下。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895850"/>
          <a:chOff x="381000" y="266700"/>
          <a:chExt cx="9134475" cy="4895850"/>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测小灯泡的电阻</a:t>
            </a:r>
          </a:p>
        </p:txBody>
      </p:sp>
      <p:sp>
        <p:nvSpPr>
          <p:cNvPr id="4" name="文本框 3"/>
          <p:cNvSpPr txBox="1"/>
          <p:nvPr/>
        </p:nvSpPr>
        <p:spPr>
          <a:xfrm>
            <a:off x="628650" y="904875"/>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实验目的：</a:t>
            </a:r>
            <a:r>
              <a:rPr lang="en-US" sz="2300" u="none" spc="0">
                <a:solidFill>
                  <a:srgbClr val="FFFF00">
                    <a:alpha val="100000"/>
                  </a:srgbClr>
                </a:solidFill>
                <a:latin typeface="微软雅黑"/>
              </a:rPr>
              <a:t>用电压表、电流表间接测小灯泡的电阻 </a:t>
            </a:r>
          </a:p>
        </p:txBody>
      </p:sp>
      <p:sp>
        <p:nvSpPr>
          <p:cNvPr id="5" name="文本框 4"/>
          <p:cNvSpPr txBox="1"/>
          <p:nvPr/>
        </p:nvSpPr>
        <p:spPr>
          <a:xfrm>
            <a:off x="628650" y="1609725"/>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实验原理：</a:t>
            </a:r>
          </a:p>
        </p:txBody>
      </p:sp>
      <p:sp>
        <p:nvSpPr>
          <p:cNvPr id="6" name="文本框 5"/>
          <p:cNvSpPr txBox="1"/>
          <p:nvPr/>
        </p:nvSpPr>
        <p:spPr>
          <a:xfrm>
            <a:off x="628650" y="2228850"/>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实验器材：</a:t>
            </a:r>
            <a:r>
              <a:rPr lang="en-US" sz="2300" u="none" spc="0">
                <a:solidFill>
                  <a:srgbClr val="FFFF00">
                    <a:alpha val="100000"/>
                  </a:srgbClr>
                </a:solidFill>
                <a:latin typeface="微软雅黑"/>
              </a:rPr>
              <a:t>电源、电压表、电流表、滑动变阻器、小灯泡、   </a:t>
            </a:r>
            <a:r>
              <a:t/>
            </a:r>
            <a:br/>
            <a:r>
              <a:rPr lang="en-US" sz="2300" u="none" spc="0">
                <a:solidFill>
                  <a:srgbClr val="FFFF00">
                    <a:alpha val="100000"/>
                  </a:srgbClr>
                </a:solidFill>
                <a:latin typeface="微软雅黑"/>
              </a:rPr>
              <a:t>                 开关、导线</a:t>
            </a:r>
          </a:p>
        </p:txBody>
      </p:sp>
      <p:sp>
        <p:nvSpPr>
          <p:cNvPr id="7" name="文本框 6"/>
          <p:cNvSpPr txBox="1"/>
          <p:nvPr/>
        </p:nvSpPr>
        <p:spPr>
          <a:xfrm>
            <a:off x="628650" y="3200400"/>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实验电路图</a:t>
            </a:r>
          </a:p>
        </p:txBody>
      </p:sp>
      <p:pic>
        <p:nvPicPr>
          <p:cNvPr id="8" name="图片 7"/>
          <p:cNvPicPr>
            <a:picLocks/>
          </p:cNvPicPr>
          <p:nvPr/>
        </p:nvPicPr>
        <p:blipFill>
          <a:blip r:embed="rId2"/>
          <a:stretch>
            <a:fillRect/>
          </a:stretch>
        </p:blipFill>
        <p:spPr>
          <a:xfrm>
            <a:off x="3552825" y="3228975"/>
            <a:ext cx="2524125" cy="1666875"/>
          </a:xfrm>
          <a:prstGeom prst="rect">
            <a:avLst/>
          </a:prstGeom>
        </p:spPr>
      </p:pic>
      <p:sp>
        <p:nvSpPr>
          <p:cNvPr id="9" name="文本框 8"/>
          <p:cNvSpPr txBox="1"/>
          <p:nvPr/>
        </p:nvSpPr>
        <p:spPr>
          <a:xfrm>
            <a:off x="2066925" y="1409700"/>
            <a:ext cx="3810000" cy="0"/>
          </a:xfrm>
          <a:prstGeom prst="rect">
            <a:avLst/>
          </a:prstGeom>
          <a:noFill/>
        </p:spPr>
        <p:txBody>
          <a:bodyPr lIns="0" tIns="0" rIns="0" bIns="0" rtlCol="0">
            <a:spAutoFit/>
          </a:bodyPr>
          <a:lstStyle/>
          <a:p>
            <a:pPr marL="0" marR="0" lvl="0" indent="0" algn="l" fontAlgn="base">
              <a:lnSpc>
                <a:spcPct val="125000"/>
              </a:lnSpc>
            </a:pPr>
            <a:endParaRPr/>
          </a:p>
        </p:txBody>
      </p:sp>
      <p:pic>
        <p:nvPicPr>
          <p:cNvPr id="10" name="图片 9"/>
          <p:cNvPicPr>
            <a:picLocks/>
          </p:cNvPicPr>
          <p:nvPr/>
        </p:nvPicPr>
        <p:blipFill>
          <a:blip r:embed="rId3"/>
          <a:stretch>
            <a:fillRect/>
          </a:stretch>
        </p:blipFill>
        <p:spPr>
          <a:xfrm>
            <a:off x="2019300" y="1362075"/>
            <a:ext cx="809625" cy="9596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57175"/>
          <a:ext cx="9134475" cy="4324350"/>
          <a:chOff x="381000" y="257175"/>
          <a:chExt cx="9134475" cy="4324350"/>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57175"/>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测小灯泡的电阻</a:t>
            </a:r>
          </a:p>
        </p:txBody>
      </p:sp>
      <p:sp>
        <p:nvSpPr>
          <p:cNvPr id="4" name="文本框 3"/>
          <p:cNvSpPr txBox="1"/>
          <p:nvPr/>
        </p:nvSpPr>
        <p:spPr>
          <a:xfrm>
            <a:off x="628650" y="1123950"/>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根据电路图连实物图</a:t>
            </a:r>
          </a:p>
        </p:txBody>
      </p:sp>
      <p:pic>
        <p:nvPicPr>
          <p:cNvPr id="5" name="图片 4"/>
          <p:cNvPicPr>
            <a:picLocks/>
          </p:cNvPicPr>
          <p:nvPr/>
        </p:nvPicPr>
        <p:blipFill>
          <a:blip r:embed="rId2"/>
          <a:stretch>
            <a:fillRect/>
          </a:stretch>
        </p:blipFill>
        <p:spPr>
          <a:xfrm>
            <a:off x="628650" y="1943100"/>
            <a:ext cx="3138081" cy="2381250"/>
          </a:xfrm>
          <a:prstGeom prst="rect">
            <a:avLst/>
          </a:prstGeom>
        </p:spPr>
      </p:pic>
      <p:sp>
        <p:nvSpPr>
          <p:cNvPr id="6" name="文本框 5"/>
          <p:cNvSpPr txBox="1"/>
          <p:nvPr/>
        </p:nvSpPr>
        <p:spPr>
          <a:xfrm>
            <a:off x="4000500" y="2381250"/>
            <a:ext cx="5133975" cy="0"/>
          </a:xfrm>
          <a:prstGeom prst="rect">
            <a:avLst/>
          </a:prstGeom>
          <a:noFill/>
        </p:spPr>
        <p:txBody>
          <a:bodyPr lIns="0" tIns="0" rIns="0" bIns="0" rtlCol="0">
            <a:spAutoFit/>
          </a:bodyPr>
          <a:lstStyle/>
          <a:p>
            <a:pPr marL="0" marR="0" lvl="0" indent="0" algn="l" fontAlgn="base">
              <a:lnSpc>
                <a:spcPct val="125000"/>
              </a:lnSpc>
            </a:pPr>
            <a:endParaRPr/>
          </a:p>
        </p:txBody>
      </p:sp>
      <p:pic>
        <p:nvPicPr>
          <p:cNvPr id="7" name="图片 6"/>
          <p:cNvPicPr>
            <a:picLocks/>
          </p:cNvPicPr>
          <p:nvPr/>
        </p:nvPicPr>
        <p:blipFill>
          <a:blip r:embed="rId3"/>
          <a:stretch>
            <a:fillRect/>
          </a:stretch>
        </p:blipFill>
        <p:spPr>
          <a:xfrm>
            <a:off x="3248025" y="2066925"/>
            <a:ext cx="2562225" cy="1352550"/>
          </a:xfrm>
          <a:prstGeom prst="rect">
            <a:avLst/>
          </a:prstGeom>
        </p:spPr>
      </p:pic>
      <p:pic>
        <p:nvPicPr>
          <p:cNvPr id="8" name="图片 7"/>
          <p:cNvPicPr>
            <a:picLocks/>
          </p:cNvPicPr>
          <p:nvPr/>
        </p:nvPicPr>
        <p:blipFill>
          <a:blip r:embed="rId4"/>
          <a:stretch>
            <a:fillRect/>
          </a:stretch>
        </p:blipFill>
        <p:spPr>
          <a:xfrm>
            <a:off x="4286250" y="1371600"/>
            <a:ext cx="4410075" cy="28479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771900"/>
          <a:chOff x="381000" y="266700"/>
          <a:chExt cx="9134475" cy="3771900"/>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测小灯泡的电阻</a:t>
            </a:r>
          </a:p>
        </p:txBody>
      </p:sp>
      <p:sp>
        <p:nvSpPr>
          <p:cNvPr id="4" name="文本框 3"/>
          <p:cNvSpPr txBox="1"/>
          <p:nvPr/>
        </p:nvSpPr>
        <p:spPr>
          <a:xfrm>
            <a:off x="628650" y="895350"/>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实验步骤</a:t>
            </a:r>
          </a:p>
        </p:txBody>
      </p:sp>
      <p:sp>
        <p:nvSpPr>
          <p:cNvPr id="5" name="文本框 4"/>
          <p:cNvSpPr txBox="1"/>
          <p:nvPr/>
        </p:nvSpPr>
        <p:spPr>
          <a:xfrm>
            <a:off x="1066800" y="1447800"/>
            <a:ext cx="80676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断开开关，连接电路；</a:t>
            </a:r>
          </a:p>
        </p:txBody>
      </p:sp>
      <p:pic>
        <p:nvPicPr>
          <p:cNvPr id="6" name="图片 5"/>
          <p:cNvPicPr>
            <a:picLocks/>
          </p:cNvPicPr>
          <p:nvPr/>
        </p:nvPicPr>
        <p:blipFill>
          <a:blip r:embed="rId2"/>
          <a:stretch>
            <a:fillRect/>
          </a:stretch>
        </p:blipFill>
        <p:spPr>
          <a:xfrm>
            <a:off x="628650" y="1514475"/>
            <a:ext cx="323850" cy="323850"/>
          </a:xfrm>
          <a:prstGeom prst="rect">
            <a:avLst/>
          </a:prstGeom>
        </p:spPr>
      </p:pic>
      <p:pic>
        <p:nvPicPr>
          <p:cNvPr id="7" name="图片 6"/>
          <p:cNvPicPr>
            <a:picLocks/>
          </p:cNvPicPr>
          <p:nvPr/>
        </p:nvPicPr>
        <p:blipFill>
          <a:blip r:embed="rId3"/>
          <a:stretch>
            <a:fillRect/>
          </a:stretch>
        </p:blipFill>
        <p:spPr>
          <a:xfrm>
            <a:off x="628650" y="2038350"/>
            <a:ext cx="323850" cy="323850"/>
          </a:xfrm>
          <a:prstGeom prst="rect">
            <a:avLst/>
          </a:prstGeom>
        </p:spPr>
      </p:pic>
      <p:sp>
        <p:nvSpPr>
          <p:cNvPr id="8" name="文本框 7"/>
          <p:cNvSpPr txBox="1"/>
          <p:nvPr/>
        </p:nvSpPr>
        <p:spPr>
          <a:xfrm>
            <a:off x="1066800" y="1966913"/>
            <a:ext cx="80676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接入电路的滑动变阻器调到最大；</a:t>
            </a:r>
          </a:p>
        </p:txBody>
      </p:sp>
      <p:pic>
        <p:nvPicPr>
          <p:cNvPr id="9" name="图片 8"/>
          <p:cNvPicPr>
            <a:picLocks/>
          </p:cNvPicPr>
          <p:nvPr/>
        </p:nvPicPr>
        <p:blipFill>
          <a:blip r:embed="rId4"/>
          <a:stretch>
            <a:fillRect/>
          </a:stretch>
        </p:blipFill>
        <p:spPr>
          <a:xfrm>
            <a:off x="628650" y="2533650"/>
            <a:ext cx="323850" cy="323850"/>
          </a:xfrm>
          <a:prstGeom prst="rect">
            <a:avLst/>
          </a:prstGeom>
        </p:spPr>
      </p:pic>
      <p:sp>
        <p:nvSpPr>
          <p:cNvPr id="10" name="文本框 9"/>
          <p:cNvSpPr txBox="1"/>
          <p:nvPr/>
        </p:nvSpPr>
        <p:spPr>
          <a:xfrm>
            <a:off x="1066800" y="2466975"/>
            <a:ext cx="80676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闭合开关，调节R，读取并记录几组电流表、电压表数据</a:t>
            </a:r>
          </a:p>
        </p:txBody>
      </p:sp>
      <p:sp>
        <p:nvSpPr>
          <p:cNvPr id="11" name="文本框 10"/>
          <p:cNvSpPr txBox="1"/>
          <p:nvPr/>
        </p:nvSpPr>
        <p:spPr>
          <a:xfrm>
            <a:off x="1066800" y="2924175"/>
            <a:ext cx="1857375" cy="0"/>
          </a:xfrm>
          <a:prstGeom prst="rect">
            <a:avLst/>
          </a:prstGeom>
          <a:noFill/>
        </p:spPr>
        <p:txBody>
          <a:bodyPr lIns="0" tIns="0" rIns="0" bIns="0" rtlCol="0">
            <a:spAutoFit/>
          </a:bodyPr>
          <a:lstStyle/>
          <a:p>
            <a:pPr marL="0" marR="0" lvl="0" indent="0" algn="l" fontAlgn="base">
              <a:lnSpc>
                <a:spcPct val="125000"/>
              </a:lnSpc>
            </a:pPr>
            <a:endParaRPr/>
          </a:p>
        </p:txBody>
      </p:sp>
      <p:pic>
        <p:nvPicPr>
          <p:cNvPr id="12" name="图片 11"/>
          <p:cNvPicPr>
            <a:picLocks/>
          </p:cNvPicPr>
          <p:nvPr/>
        </p:nvPicPr>
        <p:blipFill>
          <a:blip r:embed="rId5"/>
          <a:stretch>
            <a:fillRect/>
          </a:stretch>
        </p:blipFill>
        <p:spPr>
          <a:xfrm>
            <a:off x="1019175" y="2876550"/>
            <a:ext cx="1602581" cy="533400"/>
          </a:xfrm>
          <a:prstGeom prst="rect">
            <a:avLst/>
          </a:prstGeom>
        </p:spPr>
      </p:pic>
      <p:pic>
        <p:nvPicPr>
          <p:cNvPr id="13" name="图片 12"/>
          <p:cNvPicPr>
            <a:picLocks/>
          </p:cNvPicPr>
          <p:nvPr/>
        </p:nvPicPr>
        <p:blipFill>
          <a:blip r:embed="rId6"/>
          <a:stretch>
            <a:fillRect/>
          </a:stretch>
        </p:blipFill>
        <p:spPr>
          <a:xfrm>
            <a:off x="628650" y="3448050"/>
            <a:ext cx="323850" cy="323850"/>
          </a:xfrm>
          <a:prstGeom prst="rect">
            <a:avLst/>
          </a:prstGeom>
        </p:spPr>
      </p:pic>
      <p:sp>
        <p:nvSpPr>
          <p:cNvPr id="14" name="文本框 13"/>
          <p:cNvSpPr txBox="1"/>
          <p:nvPr/>
        </p:nvSpPr>
        <p:spPr>
          <a:xfrm>
            <a:off x="1066800" y="3376613"/>
            <a:ext cx="80676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计算小灯泡阻值。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5172075"/>
          <a:chOff x="381000" y="266700"/>
          <a:chExt cx="9134475" cy="5172075"/>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测小灯泡的电阻</a:t>
            </a:r>
          </a:p>
        </p:txBody>
      </p:sp>
      <p:sp>
        <p:nvSpPr>
          <p:cNvPr id="4" name="文本框 3"/>
          <p:cNvSpPr txBox="1"/>
          <p:nvPr/>
        </p:nvSpPr>
        <p:spPr>
          <a:xfrm>
            <a:off x="628650" y="752475"/>
            <a:ext cx="80010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某同学用伏安法测小灯泡的电阻，下表为记录的实验数据，从中你发现了什么？说明原因。</a:t>
            </a:r>
          </a:p>
        </p:txBody>
      </p:sp>
      <p:graphicFrame>
        <p:nvGraphicFramePr>
          <p:cNvPr id="5" name="表格 4"/>
          <p:cNvGraphicFramePr>
            <a:graphicFrameLocks noGrp="1"/>
          </p:cNvGraphicFramePr>
          <p:nvPr/>
        </p:nvGraphicFramePr>
        <p:xfrm>
          <a:off x="628650" y="1657350"/>
          <a:ext cx="7686676" cy="1905000"/>
        </p:xfrm>
        <a:graphic>
          <a:graphicData uri="http://schemas.openxmlformats.org/drawingml/2006/table">
            <a:tbl>
              <a:tblPr firstRow="1" bandRow="1"/>
              <a:tblGrid>
                <a:gridCol w="1921669"/>
                <a:gridCol w="1921669"/>
                <a:gridCol w="1921669"/>
                <a:gridCol w="1921669"/>
              </a:tblGrid>
              <a:tr h="476250">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476250">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476250">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476250">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bl>
          </a:graphicData>
        </a:graphic>
      </p:graphicFrame>
      <p:sp>
        <p:nvSpPr>
          <p:cNvPr id="6" name="文本框 5"/>
          <p:cNvSpPr txBox="1"/>
          <p:nvPr/>
        </p:nvSpPr>
        <p:spPr>
          <a:xfrm>
            <a:off x="1047750" y="1685925"/>
            <a:ext cx="80867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测量次数</a:t>
            </a:r>
          </a:p>
        </p:txBody>
      </p:sp>
      <p:sp>
        <p:nvSpPr>
          <p:cNvPr id="7" name="文本框 6"/>
          <p:cNvSpPr txBox="1"/>
          <p:nvPr/>
        </p:nvSpPr>
        <p:spPr>
          <a:xfrm>
            <a:off x="1524000" y="2152650"/>
            <a:ext cx="76104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1</a:t>
            </a:r>
          </a:p>
        </p:txBody>
      </p:sp>
      <p:sp>
        <p:nvSpPr>
          <p:cNvPr id="8" name="文本框 7"/>
          <p:cNvSpPr txBox="1"/>
          <p:nvPr/>
        </p:nvSpPr>
        <p:spPr>
          <a:xfrm>
            <a:off x="1543050" y="2647950"/>
            <a:ext cx="75914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2</a:t>
            </a:r>
          </a:p>
        </p:txBody>
      </p:sp>
      <p:sp>
        <p:nvSpPr>
          <p:cNvPr id="9" name="文本框 8"/>
          <p:cNvSpPr txBox="1"/>
          <p:nvPr/>
        </p:nvSpPr>
        <p:spPr>
          <a:xfrm>
            <a:off x="1543050" y="3105150"/>
            <a:ext cx="75914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3</a:t>
            </a:r>
          </a:p>
        </p:txBody>
      </p:sp>
      <p:sp>
        <p:nvSpPr>
          <p:cNvPr id="10" name="文本框 9"/>
          <p:cNvSpPr txBox="1"/>
          <p:nvPr/>
        </p:nvSpPr>
        <p:spPr>
          <a:xfrm>
            <a:off x="3467100" y="2152650"/>
            <a:ext cx="56673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1</a:t>
            </a:r>
          </a:p>
        </p:txBody>
      </p:sp>
      <p:sp>
        <p:nvSpPr>
          <p:cNvPr id="11" name="文本框 10"/>
          <p:cNvSpPr txBox="1"/>
          <p:nvPr/>
        </p:nvSpPr>
        <p:spPr>
          <a:xfrm>
            <a:off x="3457575" y="2647950"/>
            <a:ext cx="56769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2</a:t>
            </a:r>
          </a:p>
        </p:txBody>
      </p:sp>
      <p:sp>
        <p:nvSpPr>
          <p:cNvPr id="12" name="文本框 11"/>
          <p:cNvSpPr txBox="1"/>
          <p:nvPr/>
        </p:nvSpPr>
        <p:spPr>
          <a:xfrm>
            <a:off x="3348038" y="3105150"/>
            <a:ext cx="5786438"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2.5</a:t>
            </a:r>
          </a:p>
        </p:txBody>
      </p:sp>
      <p:sp>
        <p:nvSpPr>
          <p:cNvPr id="13" name="文本框 12"/>
          <p:cNvSpPr txBox="1"/>
          <p:nvPr/>
        </p:nvSpPr>
        <p:spPr>
          <a:xfrm>
            <a:off x="5119688" y="2152650"/>
            <a:ext cx="4014788"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0.22</a:t>
            </a:r>
          </a:p>
        </p:txBody>
      </p:sp>
      <p:sp>
        <p:nvSpPr>
          <p:cNvPr id="14" name="文本框 13"/>
          <p:cNvSpPr txBox="1"/>
          <p:nvPr/>
        </p:nvSpPr>
        <p:spPr>
          <a:xfrm>
            <a:off x="5114925" y="2647950"/>
            <a:ext cx="40195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0.32</a:t>
            </a:r>
          </a:p>
        </p:txBody>
      </p:sp>
      <p:sp>
        <p:nvSpPr>
          <p:cNvPr id="15" name="文本框 14"/>
          <p:cNvSpPr txBox="1"/>
          <p:nvPr/>
        </p:nvSpPr>
        <p:spPr>
          <a:xfrm>
            <a:off x="5114925" y="3105150"/>
            <a:ext cx="40195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0.35</a:t>
            </a:r>
          </a:p>
        </p:txBody>
      </p:sp>
      <p:sp>
        <p:nvSpPr>
          <p:cNvPr id="16" name="文本框 15"/>
          <p:cNvSpPr txBox="1"/>
          <p:nvPr/>
        </p:nvSpPr>
        <p:spPr>
          <a:xfrm>
            <a:off x="7177088" y="2152650"/>
            <a:ext cx="1957388"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4.5</a:t>
            </a:r>
          </a:p>
        </p:txBody>
      </p:sp>
      <p:sp>
        <p:nvSpPr>
          <p:cNvPr id="17" name="文本框 16"/>
          <p:cNvSpPr txBox="1"/>
          <p:nvPr/>
        </p:nvSpPr>
        <p:spPr>
          <a:xfrm>
            <a:off x="7177088" y="2638425"/>
            <a:ext cx="1957388"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6.3</a:t>
            </a:r>
          </a:p>
        </p:txBody>
      </p:sp>
      <p:sp>
        <p:nvSpPr>
          <p:cNvPr id="18" name="文本框 17"/>
          <p:cNvSpPr txBox="1"/>
          <p:nvPr/>
        </p:nvSpPr>
        <p:spPr>
          <a:xfrm>
            <a:off x="7181850" y="3105150"/>
            <a:ext cx="19526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7.1</a:t>
            </a:r>
          </a:p>
        </p:txBody>
      </p:sp>
      <p:sp>
        <p:nvSpPr>
          <p:cNvPr id="19" name="文本框 18"/>
          <p:cNvSpPr txBox="1"/>
          <p:nvPr/>
        </p:nvSpPr>
        <p:spPr>
          <a:xfrm>
            <a:off x="933450" y="3590925"/>
            <a:ext cx="82010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解析：</a:t>
            </a:r>
            <a:r>
              <a:rPr lang="en-US" sz="2300" u="none" spc="0">
                <a:solidFill>
                  <a:srgbClr val="FFFFFF">
                    <a:alpha val="100000"/>
                  </a:srgbClr>
                </a:solidFill>
                <a:latin typeface="微软雅黑"/>
              </a:rPr>
              <a:t>当灯两端电压越大，灯丝电阻越大。</a:t>
            </a:r>
          </a:p>
        </p:txBody>
      </p:sp>
      <p:sp>
        <p:nvSpPr>
          <p:cNvPr id="20" name="文本框 19"/>
          <p:cNvSpPr txBox="1"/>
          <p:nvPr/>
        </p:nvSpPr>
        <p:spPr>
          <a:xfrm>
            <a:off x="933450" y="3933825"/>
            <a:ext cx="82010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原因：</a:t>
            </a:r>
            <a:r>
              <a:rPr lang="en-US" sz="2300" u="none" spc="0">
                <a:solidFill>
                  <a:srgbClr val="FFFFFF">
                    <a:alpha val="100000"/>
                  </a:srgbClr>
                </a:solidFill>
                <a:latin typeface="微软雅黑"/>
              </a:rPr>
              <a:t>当灯两端电压越大，灯丝温度升高，</a:t>
            </a:r>
          </a:p>
        </p:txBody>
      </p:sp>
      <p:sp>
        <p:nvSpPr>
          <p:cNvPr id="21" name="文本框 20"/>
          <p:cNvSpPr txBox="1"/>
          <p:nvPr/>
        </p:nvSpPr>
        <p:spPr>
          <a:xfrm>
            <a:off x="1809750" y="4286250"/>
            <a:ext cx="73247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灯丝电阻随着温度升高而增大</a:t>
            </a:r>
          </a:p>
        </p:txBody>
      </p:sp>
      <p:sp>
        <p:nvSpPr>
          <p:cNvPr id="22" name="文本框 21"/>
          <p:cNvSpPr txBox="1"/>
          <p:nvPr/>
        </p:nvSpPr>
        <p:spPr>
          <a:xfrm>
            <a:off x="933450" y="4648200"/>
            <a:ext cx="82010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能否把小灯泡电阻的平均值作为小灯泡的电阻?</a:t>
            </a:r>
          </a:p>
        </p:txBody>
      </p:sp>
      <p:pic>
        <p:nvPicPr>
          <p:cNvPr id="23" name="图片 22"/>
          <p:cNvPicPr>
            <a:picLocks/>
          </p:cNvPicPr>
          <p:nvPr/>
        </p:nvPicPr>
        <p:blipFill>
          <a:blip r:embed="rId2"/>
          <a:stretch>
            <a:fillRect/>
          </a:stretch>
        </p:blipFill>
        <p:spPr>
          <a:xfrm>
            <a:off x="5686425" y="4676775"/>
            <a:ext cx="466725" cy="495300"/>
          </a:xfrm>
          <a:prstGeom prst="rect">
            <a:avLst/>
          </a:prstGeom>
        </p:spPr>
      </p:pic>
      <p:sp>
        <p:nvSpPr>
          <p:cNvPr id="24" name="文本框 23"/>
          <p:cNvSpPr txBox="1"/>
          <p:nvPr/>
        </p:nvSpPr>
        <p:spPr>
          <a:xfrm>
            <a:off x="3000375" y="1666875"/>
            <a:ext cx="61341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电压U/V</a:t>
            </a:r>
          </a:p>
        </p:txBody>
      </p:sp>
      <p:sp>
        <p:nvSpPr>
          <p:cNvPr id="25" name="文本框 24"/>
          <p:cNvSpPr txBox="1"/>
          <p:nvPr/>
        </p:nvSpPr>
        <p:spPr>
          <a:xfrm>
            <a:off x="4895850" y="1666875"/>
            <a:ext cx="42386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电流I/A</a:t>
            </a:r>
          </a:p>
        </p:txBody>
      </p:sp>
      <p:sp>
        <p:nvSpPr>
          <p:cNvPr id="26" name="文本框 25"/>
          <p:cNvSpPr txBox="1"/>
          <p:nvPr/>
        </p:nvSpPr>
        <p:spPr>
          <a:xfrm>
            <a:off x="6834188" y="1685925"/>
            <a:ext cx="2300288"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电阻R/Ω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142875"/>
          <a:ext cx="9134475" cy="3638550"/>
          <a:chOff x="381000" y="142875"/>
          <a:chExt cx="9134475" cy="3638550"/>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测小灯泡的电阻</a:t>
            </a:r>
          </a:p>
        </p:txBody>
      </p:sp>
      <p:sp>
        <p:nvSpPr>
          <p:cNvPr id="4" name="文本框 3"/>
          <p:cNvSpPr txBox="1"/>
          <p:nvPr/>
        </p:nvSpPr>
        <p:spPr>
          <a:xfrm>
            <a:off x="628650" y="1409700"/>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故障分析</a:t>
            </a:r>
          </a:p>
        </p:txBody>
      </p:sp>
      <p:pic>
        <p:nvPicPr>
          <p:cNvPr id="5" name="图片 4"/>
          <p:cNvPicPr>
            <a:picLocks/>
          </p:cNvPicPr>
          <p:nvPr/>
        </p:nvPicPr>
        <p:blipFill>
          <a:blip r:embed="rId2"/>
          <a:stretch>
            <a:fillRect/>
          </a:stretch>
        </p:blipFill>
        <p:spPr>
          <a:xfrm>
            <a:off x="4038600" y="142875"/>
            <a:ext cx="4900661" cy="2381250"/>
          </a:xfrm>
          <a:prstGeom prst="rect">
            <a:avLst/>
          </a:prstGeom>
        </p:spPr>
      </p:pic>
      <p:sp>
        <p:nvSpPr>
          <p:cNvPr id="6" name="文本框 5"/>
          <p:cNvSpPr txBox="1"/>
          <p:nvPr/>
        </p:nvSpPr>
        <p:spPr>
          <a:xfrm>
            <a:off x="628650" y="2209800"/>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故障1：</a:t>
            </a:r>
            <a:r>
              <a:rPr lang="en-US" sz="2300" u="none" spc="0">
                <a:solidFill>
                  <a:srgbClr val="FFFFFF">
                    <a:alpha val="100000"/>
                  </a:srgbClr>
                </a:solidFill>
                <a:latin typeface="微软雅黑"/>
              </a:rPr>
              <a:t>电流表与电压表的指针反向偏转。</a:t>
            </a:r>
          </a:p>
        </p:txBody>
      </p:sp>
      <p:sp>
        <p:nvSpPr>
          <p:cNvPr id="7" name="文本框 6"/>
          <p:cNvSpPr txBox="1"/>
          <p:nvPr/>
        </p:nvSpPr>
        <p:spPr>
          <a:xfrm>
            <a:off x="1219200" y="2695575"/>
            <a:ext cx="79152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原因：</a:t>
            </a:r>
            <a:r>
              <a:rPr lang="en-US" sz="2300" u="none" spc="0">
                <a:solidFill>
                  <a:srgbClr val="F65E5E">
                    <a:alpha val="100000"/>
                  </a:srgbClr>
                </a:solidFill>
                <a:latin typeface="微软雅黑"/>
              </a:rPr>
              <a:t>电流表和电压表的“+”、“-”接线柱接反</a:t>
            </a:r>
          </a:p>
        </p:txBody>
      </p:sp>
      <p:sp>
        <p:nvSpPr>
          <p:cNvPr id="8" name="文本框 7"/>
          <p:cNvSpPr txBox="1"/>
          <p:nvPr/>
        </p:nvSpPr>
        <p:spPr>
          <a:xfrm>
            <a:off x="628650" y="3200400"/>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故障2：</a:t>
            </a:r>
            <a:r>
              <a:rPr lang="en-US" sz="2300" u="none" spc="0">
                <a:solidFill>
                  <a:srgbClr val="FFFFFF">
                    <a:alpha val="100000"/>
                  </a:srgbClr>
                </a:solidFill>
                <a:latin typeface="微软雅黑"/>
              </a:rPr>
              <a:t>电流表和电压表的指针偏转角度很小。</a:t>
            </a:r>
          </a:p>
        </p:txBody>
      </p:sp>
      <p:sp>
        <p:nvSpPr>
          <p:cNvPr id="9" name="文本框 8"/>
          <p:cNvSpPr txBox="1"/>
          <p:nvPr/>
        </p:nvSpPr>
        <p:spPr>
          <a:xfrm>
            <a:off x="1238250" y="3638550"/>
            <a:ext cx="78962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原因：</a:t>
            </a:r>
            <a:r>
              <a:rPr lang="en-US" sz="2300" u="none" spc="0">
                <a:solidFill>
                  <a:srgbClr val="F65E5E">
                    <a:alpha val="100000"/>
                  </a:srgbClr>
                </a:solidFill>
                <a:latin typeface="微软雅黑"/>
              </a:rPr>
              <a:t>①电压表和电流表的量程可能都选择过大；   </a:t>
            </a:r>
            <a:r>
              <a:t/>
            </a:r>
            <a:br/>
            <a:r>
              <a:rPr lang="en-US" sz="2300" u="none" spc="0">
                <a:solidFill>
                  <a:srgbClr val="F65E5E">
                    <a:alpha val="100000"/>
                  </a:srgbClr>
                </a:solidFill>
                <a:latin typeface="微软雅黑"/>
              </a:rPr>
              <a:t>         ②电源电压可能过低。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161925"/>
          <a:ext cx="9134475" cy="3857625"/>
          <a:chOff x="381000" y="161925"/>
          <a:chExt cx="9134475" cy="3857625"/>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测小灯泡的电阻</a:t>
            </a:r>
          </a:p>
        </p:txBody>
      </p:sp>
      <p:sp>
        <p:nvSpPr>
          <p:cNvPr id="4" name="文本框 3"/>
          <p:cNvSpPr txBox="1"/>
          <p:nvPr/>
        </p:nvSpPr>
        <p:spPr>
          <a:xfrm>
            <a:off x="628650" y="1381125"/>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故障分析</a:t>
            </a:r>
          </a:p>
        </p:txBody>
      </p:sp>
      <p:pic>
        <p:nvPicPr>
          <p:cNvPr id="5" name="图片 4"/>
          <p:cNvPicPr>
            <a:picLocks/>
          </p:cNvPicPr>
          <p:nvPr/>
        </p:nvPicPr>
        <p:blipFill>
          <a:blip r:embed="rId2"/>
          <a:stretch>
            <a:fillRect/>
          </a:stretch>
        </p:blipFill>
        <p:spPr>
          <a:xfrm>
            <a:off x="4000500" y="161925"/>
            <a:ext cx="4900661" cy="2381250"/>
          </a:xfrm>
          <a:prstGeom prst="rect">
            <a:avLst/>
          </a:prstGeom>
        </p:spPr>
      </p:pic>
      <p:sp>
        <p:nvSpPr>
          <p:cNvPr id="6" name="文本框 5"/>
          <p:cNvSpPr txBox="1"/>
          <p:nvPr/>
        </p:nvSpPr>
        <p:spPr>
          <a:xfrm>
            <a:off x="628650" y="2028825"/>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故障3：</a:t>
            </a:r>
            <a:r>
              <a:rPr lang="en-US" sz="2300" u="none" spc="0">
                <a:solidFill>
                  <a:srgbClr val="FFFFFF">
                    <a:alpha val="100000"/>
                  </a:srgbClr>
                </a:solidFill>
                <a:latin typeface="微软雅黑"/>
              </a:rPr>
              <a:t>电流表指针超过最大值。</a:t>
            </a:r>
          </a:p>
        </p:txBody>
      </p:sp>
      <p:sp>
        <p:nvSpPr>
          <p:cNvPr id="7" name="文本框 6"/>
          <p:cNvSpPr txBox="1"/>
          <p:nvPr/>
        </p:nvSpPr>
        <p:spPr>
          <a:xfrm>
            <a:off x="1209675" y="2486025"/>
            <a:ext cx="79248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原因：</a:t>
            </a:r>
            <a:r>
              <a:rPr lang="en-US" sz="2300" u="none" spc="0">
                <a:solidFill>
                  <a:srgbClr val="F65E5E">
                    <a:alpha val="100000"/>
                  </a:srgbClr>
                </a:solidFill>
                <a:latin typeface="微软雅黑"/>
              </a:rPr>
              <a:t>①量程可能选择过小；   </a:t>
            </a:r>
            <a:r>
              <a:t/>
            </a:r>
            <a:br/>
            <a:r>
              <a:rPr lang="en-US" sz="2300" u="none" spc="0">
                <a:solidFill>
                  <a:srgbClr val="F65E5E">
                    <a:alpha val="100000"/>
                  </a:srgbClr>
                </a:solidFill>
                <a:latin typeface="微软雅黑"/>
              </a:rPr>
              <a:t>         ②电路中可能出现短路。</a:t>
            </a:r>
          </a:p>
        </p:txBody>
      </p:sp>
      <p:sp>
        <p:nvSpPr>
          <p:cNvPr id="8" name="文本框 7"/>
          <p:cNvSpPr txBox="1"/>
          <p:nvPr/>
        </p:nvSpPr>
        <p:spPr>
          <a:xfrm>
            <a:off x="628650" y="3400425"/>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故障4：</a:t>
            </a:r>
            <a:r>
              <a:rPr lang="en-US" sz="2300" u="none" spc="0">
                <a:solidFill>
                  <a:srgbClr val="FFFFFF">
                    <a:alpha val="100000"/>
                  </a:srgbClr>
                </a:solidFill>
                <a:latin typeface="微软雅黑"/>
              </a:rPr>
              <a:t>滑动变阻器滑动时，电表示数及灯泡亮度无变化。</a:t>
            </a:r>
          </a:p>
        </p:txBody>
      </p:sp>
      <p:sp>
        <p:nvSpPr>
          <p:cNvPr id="9" name="文本框 8"/>
          <p:cNvSpPr txBox="1"/>
          <p:nvPr/>
        </p:nvSpPr>
        <p:spPr>
          <a:xfrm>
            <a:off x="1209675" y="3857625"/>
            <a:ext cx="79248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原因：</a:t>
            </a:r>
            <a:r>
              <a:rPr lang="en-US" sz="2300" u="none" spc="0">
                <a:solidFill>
                  <a:srgbClr val="F65E5E">
                    <a:alpha val="100000"/>
                  </a:srgbClr>
                </a:solidFill>
                <a:latin typeface="微软雅黑"/>
              </a:rPr>
              <a:t>滑动变阻器没有 “一上一下”连接。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180975"/>
          <a:ext cx="9134475" cy="4562475"/>
          <a:chOff x="381000" y="180975"/>
          <a:chExt cx="9134475" cy="4562475"/>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测小灯泡的电阻</a:t>
            </a:r>
          </a:p>
        </p:txBody>
      </p:sp>
      <p:sp>
        <p:nvSpPr>
          <p:cNvPr id="4" name="文本框 3"/>
          <p:cNvSpPr txBox="1"/>
          <p:nvPr/>
        </p:nvSpPr>
        <p:spPr>
          <a:xfrm>
            <a:off x="628650" y="1409700"/>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故障分析</a:t>
            </a:r>
          </a:p>
        </p:txBody>
      </p:sp>
      <p:pic>
        <p:nvPicPr>
          <p:cNvPr id="5" name="图片 4"/>
          <p:cNvPicPr>
            <a:picLocks/>
          </p:cNvPicPr>
          <p:nvPr/>
        </p:nvPicPr>
        <p:blipFill>
          <a:blip r:embed="rId2"/>
          <a:stretch>
            <a:fillRect/>
          </a:stretch>
        </p:blipFill>
        <p:spPr>
          <a:xfrm>
            <a:off x="3943350" y="180975"/>
            <a:ext cx="4562475" cy="2219325"/>
          </a:xfrm>
          <a:prstGeom prst="rect">
            <a:avLst/>
          </a:prstGeom>
        </p:spPr>
      </p:pic>
      <p:sp>
        <p:nvSpPr>
          <p:cNvPr id="6" name="文本框 5"/>
          <p:cNvSpPr txBox="1"/>
          <p:nvPr/>
        </p:nvSpPr>
        <p:spPr>
          <a:xfrm>
            <a:off x="628650" y="2066925"/>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故障5：</a:t>
            </a:r>
            <a:r>
              <a:rPr lang="en-US" sz="2300" u="none" spc="0">
                <a:solidFill>
                  <a:srgbClr val="FFFFFF">
                    <a:alpha val="100000"/>
                  </a:srgbClr>
                </a:solidFill>
                <a:latin typeface="微软雅黑"/>
              </a:rPr>
              <a:t>闭合开关，灯泡不亮，电流表、电压表无示数。</a:t>
            </a:r>
          </a:p>
        </p:txBody>
      </p:sp>
      <p:sp>
        <p:nvSpPr>
          <p:cNvPr id="7" name="文本框 6"/>
          <p:cNvSpPr txBox="1"/>
          <p:nvPr/>
        </p:nvSpPr>
        <p:spPr>
          <a:xfrm>
            <a:off x="1181100" y="2495550"/>
            <a:ext cx="79533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原因：</a:t>
            </a:r>
            <a:r>
              <a:rPr lang="en-US" sz="2300" u="none" spc="0">
                <a:solidFill>
                  <a:srgbClr val="F65E5E">
                    <a:alpha val="100000"/>
                  </a:srgbClr>
                </a:solidFill>
                <a:latin typeface="微软雅黑"/>
              </a:rPr>
              <a:t>①滑动变阻器阻值太大。            ②接触不良或灯丝等断开   </a:t>
            </a:r>
            <a:r>
              <a:t/>
            </a:r>
            <a:br/>
            <a:r>
              <a:rPr lang="en-US" sz="2300" u="none" spc="0">
                <a:solidFill>
                  <a:srgbClr val="F65E5E">
                    <a:alpha val="100000"/>
                  </a:srgbClr>
                </a:solidFill>
                <a:latin typeface="微软雅黑"/>
              </a:rPr>
              <a:t>           ③电源等原件可能损坏；</a:t>
            </a:r>
          </a:p>
        </p:txBody>
      </p:sp>
      <p:sp>
        <p:nvSpPr>
          <p:cNvPr id="8" name="文本框 7"/>
          <p:cNvSpPr txBox="1"/>
          <p:nvPr/>
        </p:nvSpPr>
        <p:spPr>
          <a:xfrm>
            <a:off x="619125" y="3714750"/>
            <a:ext cx="77914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故障6：</a:t>
            </a:r>
            <a:r>
              <a:rPr lang="en-US" sz="2300" u="none" spc="0">
                <a:solidFill>
                  <a:srgbClr val="FFFFFF">
                    <a:alpha val="100000"/>
                  </a:srgbClr>
                </a:solidFill>
                <a:latin typeface="微软雅黑"/>
              </a:rPr>
              <a:t>闭合开关，灯泡不亮，电流表几乎无示数，电压表指针明显偏转（或示数等于电源电压）。</a:t>
            </a:r>
          </a:p>
        </p:txBody>
      </p:sp>
      <p:sp>
        <p:nvSpPr>
          <p:cNvPr id="9" name="文本框 8"/>
          <p:cNvSpPr txBox="1"/>
          <p:nvPr/>
        </p:nvSpPr>
        <p:spPr>
          <a:xfrm>
            <a:off x="1181100" y="4562475"/>
            <a:ext cx="79533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原因：</a:t>
            </a:r>
            <a:r>
              <a:rPr lang="en-US" sz="2300" u="none" spc="0">
                <a:solidFill>
                  <a:srgbClr val="F65E5E">
                    <a:alpha val="100000"/>
                  </a:srgbClr>
                </a:solidFill>
                <a:latin typeface="微软雅黑"/>
              </a:rPr>
              <a:t>灯泡的灯丝可能断了或灯座与灯泡接触不良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200525"/>
          <a:chOff x="381000" y="266700"/>
          <a:chExt cx="9134475" cy="4200525"/>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复习</a:t>
            </a:r>
          </a:p>
        </p:txBody>
      </p:sp>
      <p:pic>
        <p:nvPicPr>
          <p:cNvPr id="4" name="图片 3"/>
          <p:cNvPicPr>
            <a:picLocks/>
          </p:cNvPicPr>
          <p:nvPr/>
        </p:nvPicPr>
        <p:blipFill>
          <a:blip r:embed="rId2"/>
          <a:stretch>
            <a:fillRect/>
          </a:stretch>
        </p:blipFill>
        <p:spPr>
          <a:xfrm>
            <a:off x="628650" y="1057275"/>
            <a:ext cx="419100" cy="419100"/>
          </a:xfrm>
          <a:prstGeom prst="rect">
            <a:avLst/>
          </a:prstGeom>
        </p:spPr>
      </p:pic>
      <p:sp>
        <p:nvSpPr>
          <p:cNvPr id="5" name="文本框 4"/>
          <p:cNvSpPr txBox="1"/>
          <p:nvPr/>
        </p:nvSpPr>
        <p:spPr>
          <a:xfrm>
            <a:off x="1181100" y="1033463"/>
            <a:ext cx="79533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到目前为止，我们学了哪些电学物理量？</a:t>
            </a:r>
          </a:p>
        </p:txBody>
      </p:sp>
      <p:sp>
        <p:nvSpPr>
          <p:cNvPr id="6" name="文本框 5"/>
          <p:cNvSpPr txBox="1"/>
          <p:nvPr/>
        </p:nvSpPr>
        <p:spPr>
          <a:xfrm>
            <a:off x="2962275" y="2214563"/>
            <a:ext cx="61722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电流</a:t>
            </a:r>
          </a:p>
        </p:txBody>
      </p:sp>
      <p:sp>
        <p:nvSpPr>
          <p:cNvPr id="7" name="文本框 6"/>
          <p:cNvSpPr txBox="1"/>
          <p:nvPr/>
        </p:nvSpPr>
        <p:spPr>
          <a:xfrm>
            <a:off x="2971800" y="2990850"/>
            <a:ext cx="61626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电压</a:t>
            </a:r>
          </a:p>
        </p:txBody>
      </p:sp>
      <p:sp>
        <p:nvSpPr>
          <p:cNvPr id="8" name="文本框 7"/>
          <p:cNvSpPr txBox="1"/>
          <p:nvPr/>
        </p:nvSpPr>
        <p:spPr>
          <a:xfrm>
            <a:off x="2971800" y="3771900"/>
            <a:ext cx="61626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电阻</a:t>
            </a:r>
          </a:p>
        </p:txBody>
      </p:sp>
      <p:sp>
        <p:nvSpPr>
          <p:cNvPr id="9" name="文本框 8"/>
          <p:cNvSpPr txBox="1"/>
          <p:nvPr/>
        </p:nvSpPr>
        <p:spPr>
          <a:xfrm>
            <a:off x="4638675" y="1685925"/>
            <a:ext cx="44958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测量工具</a:t>
            </a:r>
          </a:p>
        </p:txBody>
      </p:sp>
      <p:sp>
        <p:nvSpPr>
          <p:cNvPr id="10" name="文本框 9"/>
          <p:cNvSpPr txBox="1"/>
          <p:nvPr/>
        </p:nvSpPr>
        <p:spPr>
          <a:xfrm>
            <a:off x="4762500" y="2233613"/>
            <a:ext cx="43719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电流表</a:t>
            </a:r>
          </a:p>
        </p:txBody>
      </p:sp>
      <p:sp>
        <p:nvSpPr>
          <p:cNvPr id="11" name="文本框 10"/>
          <p:cNvSpPr txBox="1"/>
          <p:nvPr/>
        </p:nvSpPr>
        <p:spPr>
          <a:xfrm>
            <a:off x="4752975" y="2990850"/>
            <a:ext cx="43815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电压表</a:t>
            </a:r>
          </a:p>
        </p:txBody>
      </p:sp>
      <p:sp>
        <p:nvSpPr>
          <p:cNvPr id="12" name="文本框 11"/>
          <p:cNvSpPr txBox="1"/>
          <p:nvPr/>
        </p:nvSpPr>
        <p:spPr>
          <a:xfrm>
            <a:off x="4752975" y="3771900"/>
            <a:ext cx="43815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有办法测量吗？</a:t>
            </a:r>
          </a:p>
        </p:txBody>
      </p:sp>
      <p:pic>
        <p:nvPicPr>
          <p:cNvPr id="13" name="图片 12"/>
          <p:cNvPicPr>
            <a:picLocks/>
          </p:cNvPicPr>
          <p:nvPr/>
        </p:nvPicPr>
        <p:blipFill>
          <a:blip r:embed="rId3"/>
          <a:stretch>
            <a:fillRect/>
          </a:stretch>
        </p:blipFill>
        <p:spPr>
          <a:xfrm>
            <a:off x="3629025" y="2276475"/>
            <a:ext cx="990600" cy="390525"/>
          </a:xfrm>
          <a:prstGeom prst="rect">
            <a:avLst/>
          </a:prstGeom>
        </p:spPr>
      </p:pic>
      <p:pic>
        <p:nvPicPr>
          <p:cNvPr id="14" name="图片 13"/>
          <p:cNvPicPr>
            <a:picLocks/>
          </p:cNvPicPr>
          <p:nvPr/>
        </p:nvPicPr>
        <p:blipFill>
          <a:blip r:embed="rId3"/>
          <a:stretch>
            <a:fillRect/>
          </a:stretch>
        </p:blipFill>
        <p:spPr>
          <a:xfrm>
            <a:off x="3648075" y="3028950"/>
            <a:ext cx="990600" cy="390525"/>
          </a:xfrm>
          <a:prstGeom prst="rect">
            <a:avLst/>
          </a:prstGeom>
        </p:spPr>
      </p:pic>
      <p:pic>
        <p:nvPicPr>
          <p:cNvPr id="15" name="图片 14"/>
          <p:cNvPicPr>
            <a:picLocks/>
          </p:cNvPicPr>
          <p:nvPr/>
        </p:nvPicPr>
        <p:blipFill>
          <a:blip r:embed="rId3"/>
          <a:stretch>
            <a:fillRect/>
          </a:stretch>
        </p:blipFill>
        <p:spPr>
          <a:xfrm>
            <a:off x="3648075" y="3810000"/>
            <a:ext cx="990600" cy="390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838700"/>
          <a:chOff x="381000" y="266700"/>
          <a:chExt cx="9134475" cy="4838700"/>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例题</a:t>
            </a:r>
          </a:p>
        </p:txBody>
      </p:sp>
      <p:sp>
        <p:nvSpPr>
          <p:cNvPr id="4" name="文本框 3"/>
          <p:cNvSpPr txBox="1"/>
          <p:nvPr/>
        </p:nvSpPr>
        <p:spPr>
          <a:xfrm>
            <a:off x="628650" y="1076325"/>
            <a:ext cx="77533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小英按图甲所示的电路图连接实验电路，测量电阻R的阻值。闭合开关S，调节滑动变阻器的滑片P后，观察到电压表和电流表的示数分别如图乙、丙所示，则电流表的示数为     A，电阻R的阻值为        Ω。</a:t>
            </a:r>
          </a:p>
        </p:txBody>
      </p:sp>
      <p:pic>
        <p:nvPicPr>
          <p:cNvPr id="5" name="图片 4"/>
          <p:cNvPicPr>
            <a:picLocks/>
          </p:cNvPicPr>
          <p:nvPr/>
        </p:nvPicPr>
        <p:blipFill>
          <a:blip r:embed="rId2"/>
          <a:stretch>
            <a:fillRect/>
          </a:stretch>
        </p:blipFill>
        <p:spPr>
          <a:xfrm>
            <a:off x="1795463" y="3143250"/>
            <a:ext cx="5419725" cy="1695450"/>
          </a:xfrm>
          <a:prstGeom prst="rect">
            <a:avLst/>
          </a:prstGeom>
          <a:ln w="63500" cap="flat" cmpd="sng" algn="ctr">
            <a:solidFill>
              <a:srgbClr val="DCDCDC">
                <a:alpha val="100000"/>
              </a:srgbClr>
            </a:solidFill>
            <a:prstDash val="solid"/>
            <a:round/>
            <a:headEnd type="none" w="med" len="med"/>
            <a:tailEnd type="none" w="med" len="med"/>
          </a:ln>
        </p:spPr>
      </p:pic>
      <p:cxnSp>
        <p:nvCxnSpPr>
          <p:cNvPr id="6" name="直接连接符 5"/>
          <p:cNvCxnSpPr/>
          <p:nvPr/>
        </p:nvCxnSpPr>
        <p:spPr>
          <a:xfrm>
            <a:off x="7181850" y="2295525"/>
            <a:ext cx="581025" cy="0"/>
          </a:xfrm>
          <a:prstGeom prst="line">
            <a:avLst/>
          </a:prstGeom>
          <a:ln w="25400" cap="flat" cmpd="sng" algn="ctr">
            <a:solidFill>
              <a:srgbClr val="FFFFFF">
                <a:alpha val="100000"/>
              </a:srgbClr>
            </a:solidFill>
            <a:prstDash val="solid"/>
            <a:round/>
            <a:headEnd type="none" w="med" len="med"/>
            <a:tailEnd type="none" w="med" len="med"/>
          </a:ln>
        </p:spPr>
      </p:cxnSp>
      <p:cxnSp>
        <p:nvCxnSpPr>
          <p:cNvPr id="7" name="直接连接符 6"/>
          <p:cNvCxnSpPr/>
          <p:nvPr/>
        </p:nvCxnSpPr>
        <p:spPr>
          <a:xfrm>
            <a:off x="2562225" y="2724150"/>
            <a:ext cx="628650" cy="0"/>
          </a:xfrm>
          <a:prstGeom prst="line">
            <a:avLst/>
          </a:prstGeom>
          <a:ln w="25400" cap="flat" cmpd="sng" algn="ctr">
            <a:solidFill>
              <a:srgbClr val="FFFFFF">
                <a:alpha val="100000"/>
              </a:srgbClr>
            </a:solidFill>
            <a:prstDash val="solid"/>
            <a:round/>
            <a:headEnd type="none" w="med" len="med"/>
            <a:tailEnd type="none" w="med" len="med"/>
          </a:ln>
        </p:spPr>
      </p:cxnSp>
      <p:sp>
        <p:nvSpPr>
          <p:cNvPr id="8" name="文本框 7"/>
          <p:cNvSpPr txBox="1"/>
          <p:nvPr/>
        </p:nvSpPr>
        <p:spPr>
          <a:xfrm>
            <a:off x="7267575" y="1924050"/>
            <a:ext cx="18669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0.4</a:t>
            </a:r>
          </a:p>
        </p:txBody>
      </p:sp>
      <p:sp>
        <p:nvSpPr>
          <p:cNvPr id="9" name="文本框 8"/>
          <p:cNvSpPr txBox="1"/>
          <p:nvPr/>
        </p:nvSpPr>
        <p:spPr>
          <a:xfrm>
            <a:off x="2800350" y="2381250"/>
            <a:ext cx="63341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543300"/>
          <a:chOff x="381000" y="266700"/>
          <a:chExt cx="9134475" cy="3543300"/>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例题</a:t>
            </a:r>
          </a:p>
        </p:txBody>
      </p:sp>
      <p:sp>
        <p:nvSpPr>
          <p:cNvPr id="4" name="文本框 3"/>
          <p:cNvSpPr txBox="1"/>
          <p:nvPr/>
        </p:nvSpPr>
        <p:spPr>
          <a:xfrm>
            <a:off x="628650" y="1028700"/>
            <a:ext cx="79533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某同学用伏安法测小灯泡的电阻，下表为记录的实验数据，从中你发现了什么？说明原因。</a:t>
            </a:r>
          </a:p>
        </p:txBody>
      </p:sp>
      <p:graphicFrame>
        <p:nvGraphicFramePr>
          <p:cNvPr id="5" name="表格 4"/>
          <p:cNvGraphicFramePr>
            <a:graphicFrameLocks noGrp="1"/>
          </p:cNvGraphicFramePr>
          <p:nvPr/>
        </p:nvGraphicFramePr>
        <p:xfrm>
          <a:off x="1209675" y="1952625"/>
          <a:ext cx="6591300" cy="1428750"/>
        </p:xfrm>
        <a:graphic>
          <a:graphicData uri="http://schemas.openxmlformats.org/drawingml/2006/table">
            <a:tbl>
              <a:tblPr firstRow="1" bandRow="1"/>
              <a:tblGrid>
                <a:gridCol w="1647825"/>
                <a:gridCol w="1647825"/>
                <a:gridCol w="1647825"/>
                <a:gridCol w="1647825"/>
              </a:tblGrid>
              <a:tr h="476250">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476250">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476250">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bl>
          </a:graphicData>
        </a:graphic>
      </p:graphicFrame>
      <p:sp>
        <p:nvSpPr>
          <p:cNvPr id="6" name="文本框 5"/>
          <p:cNvSpPr txBox="1"/>
          <p:nvPr/>
        </p:nvSpPr>
        <p:spPr>
          <a:xfrm>
            <a:off x="1485900" y="1990725"/>
            <a:ext cx="76485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电压U/V</a:t>
            </a:r>
          </a:p>
        </p:txBody>
      </p:sp>
      <p:sp>
        <p:nvSpPr>
          <p:cNvPr id="7" name="文本框 6"/>
          <p:cNvSpPr txBox="1"/>
          <p:nvPr/>
        </p:nvSpPr>
        <p:spPr>
          <a:xfrm>
            <a:off x="4000500" y="2381250"/>
            <a:ext cx="5133975" cy="0"/>
          </a:xfrm>
          <a:prstGeom prst="rect">
            <a:avLst/>
          </a:prstGeom>
          <a:noFill/>
        </p:spPr>
        <p:txBody>
          <a:bodyPr lIns="0" tIns="0" rIns="0" bIns="0" rtlCol="0">
            <a:spAutoFit/>
          </a:bodyPr>
          <a:lstStyle/>
          <a:p>
            <a:pPr marL="0" marR="0" lvl="0" indent="0" algn="l" fontAlgn="base">
              <a:lnSpc>
                <a:spcPct val="125000"/>
              </a:lnSpc>
            </a:pPr>
            <a:endParaRPr/>
          </a:p>
        </p:txBody>
      </p:sp>
      <p:sp>
        <p:nvSpPr>
          <p:cNvPr id="8" name="文本框 7"/>
          <p:cNvSpPr txBox="1"/>
          <p:nvPr/>
        </p:nvSpPr>
        <p:spPr>
          <a:xfrm>
            <a:off x="1543050" y="2466975"/>
            <a:ext cx="75914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电流I/A</a:t>
            </a:r>
          </a:p>
        </p:txBody>
      </p:sp>
      <p:sp>
        <p:nvSpPr>
          <p:cNvPr id="9" name="文本框 8"/>
          <p:cNvSpPr txBox="1"/>
          <p:nvPr/>
        </p:nvSpPr>
        <p:spPr>
          <a:xfrm>
            <a:off x="1495425" y="2943225"/>
            <a:ext cx="76390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电阻R/Ω</a:t>
            </a:r>
          </a:p>
        </p:txBody>
      </p:sp>
      <p:sp>
        <p:nvSpPr>
          <p:cNvPr id="10" name="文本框 9"/>
          <p:cNvSpPr txBox="1"/>
          <p:nvPr/>
        </p:nvSpPr>
        <p:spPr>
          <a:xfrm>
            <a:off x="3619500" y="1990725"/>
            <a:ext cx="55149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1</a:t>
            </a:r>
          </a:p>
        </p:txBody>
      </p:sp>
      <p:sp>
        <p:nvSpPr>
          <p:cNvPr id="11" name="文本框 10"/>
          <p:cNvSpPr txBox="1"/>
          <p:nvPr/>
        </p:nvSpPr>
        <p:spPr>
          <a:xfrm>
            <a:off x="5295900" y="1990725"/>
            <a:ext cx="38385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2</a:t>
            </a:r>
          </a:p>
        </p:txBody>
      </p:sp>
      <p:sp>
        <p:nvSpPr>
          <p:cNvPr id="12" name="文本框 11"/>
          <p:cNvSpPr txBox="1"/>
          <p:nvPr/>
        </p:nvSpPr>
        <p:spPr>
          <a:xfrm>
            <a:off x="3438525" y="2466975"/>
            <a:ext cx="56959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0.22</a:t>
            </a:r>
          </a:p>
        </p:txBody>
      </p:sp>
      <p:sp>
        <p:nvSpPr>
          <p:cNvPr id="13" name="文本框 12"/>
          <p:cNvSpPr txBox="1"/>
          <p:nvPr/>
        </p:nvSpPr>
        <p:spPr>
          <a:xfrm>
            <a:off x="3443288" y="2943225"/>
            <a:ext cx="5691188"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4.55</a:t>
            </a:r>
          </a:p>
        </p:txBody>
      </p:sp>
      <p:sp>
        <p:nvSpPr>
          <p:cNvPr id="14" name="文本框 13"/>
          <p:cNvSpPr txBox="1"/>
          <p:nvPr/>
        </p:nvSpPr>
        <p:spPr>
          <a:xfrm>
            <a:off x="5119688" y="2466975"/>
            <a:ext cx="4014788"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0.30</a:t>
            </a:r>
          </a:p>
        </p:txBody>
      </p:sp>
      <p:sp>
        <p:nvSpPr>
          <p:cNvPr id="15" name="文本框 14"/>
          <p:cNvSpPr txBox="1"/>
          <p:nvPr/>
        </p:nvSpPr>
        <p:spPr>
          <a:xfrm>
            <a:off x="5119688" y="2943225"/>
            <a:ext cx="4014788"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6.67</a:t>
            </a:r>
          </a:p>
        </p:txBody>
      </p:sp>
      <p:sp>
        <p:nvSpPr>
          <p:cNvPr id="16" name="文本框 15"/>
          <p:cNvSpPr txBox="1"/>
          <p:nvPr/>
        </p:nvSpPr>
        <p:spPr>
          <a:xfrm>
            <a:off x="6686550" y="2466975"/>
            <a:ext cx="24479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0.34</a:t>
            </a:r>
          </a:p>
        </p:txBody>
      </p:sp>
      <p:sp>
        <p:nvSpPr>
          <p:cNvPr id="17" name="文本框 16"/>
          <p:cNvSpPr txBox="1"/>
          <p:nvPr/>
        </p:nvSpPr>
        <p:spPr>
          <a:xfrm>
            <a:off x="6686550" y="2943225"/>
            <a:ext cx="24479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8.82</a:t>
            </a:r>
          </a:p>
        </p:txBody>
      </p:sp>
      <p:sp>
        <p:nvSpPr>
          <p:cNvPr id="18" name="文本框 17"/>
          <p:cNvSpPr txBox="1"/>
          <p:nvPr/>
        </p:nvSpPr>
        <p:spPr>
          <a:xfrm>
            <a:off x="6867525" y="1990725"/>
            <a:ext cx="22669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3</a:t>
            </a:r>
          </a:p>
        </p:txBody>
      </p:sp>
      <p:sp>
        <p:nvSpPr>
          <p:cNvPr id="19" name="文本框 18"/>
          <p:cNvSpPr txBox="1"/>
          <p:nvPr/>
        </p:nvSpPr>
        <p:spPr>
          <a:xfrm>
            <a:off x="1495425" y="3543300"/>
            <a:ext cx="76390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解析：当灯两端电压越大，灯丝电阻越大。 </a:t>
            </a:r>
            <a:r>
              <a:t/>
            </a:r>
            <a:br/>
            <a:r>
              <a:rPr lang="en-US" sz="2300" u="none" spc="0">
                <a:solidFill>
                  <a:srgbClr val="FFFF00">
                    <a:alpha val="100000"/>
                  </a:srgbClr>
                </a:solidFill>
                <a:latin typeface="微软雅黑"/>
              </a:rPr>
              <a:t>原因：当灯两端电压越大，灯丝温度升高。</a:t>
            </a:r>
            <a:r>
              <a:t/>
            </a:r>
            <a:br/>
            <a:r>
              <a:t/>
            </a:r>
            <a:b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276600"/>
          <a:chOff x="381000" y="266700"/>
          <a:chExt cx="9134475" cy="3276600"/>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例题</a:t>
            </a:r>
          </a:p>
        </p:txBody>
      </p:sp>
      <p:sp>
        <p:nvSpPr>
          <p:cNvPr id="4" name="文本框 3"/>
          <p:cNvSpPr txBox="1"/>
          <p:nvPr/>
        </p:nvSpPr>
        <p:spPr>
          <a:xfrm>
            <a:off x="628650" y="857250"/>
            <a:ext cx="62865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在“测量小灯泡的电阻”的实验中，</a:t>
            </a:r>
            <a:r>
              <a:t/>
            </a:r>
            <a:br/>
            <a:r>
              <a:rPr lang="en-US" sz="2300" u="none" spc="0">
                <a:solidFill>
                  <a:srgbClr val="FFFFFF">
                    <a:alpha val="100000"/>
                  </a:srgbClr>
                </a:solidFill>
                <a:latin typeface="微软雅黑"/>
              </a:rPr>
              <a:t>某同学在连接电路时，不小心将电流</a:t>
            </a:r>
            <a:r>
              <a:t/>
            </a:r>
            <a:br/>
            <a:r>
              <a:rPr lang="en-US" sz="2300" u="none" spc="0">
                <a:solidFill>
                  <a:srgbClr val="FFFFFF">
                    <a:alpha val="100000"/>
                  </a:srgbClr>
                </a:solidFill>
                <a:latin typeface="微软雅黑"/>
              </a:rPr>
              <a:t>表和电压表接错了位置，如图所示。</a:t>
            </a:r>
            <a:r>
              <a:t/>
            </a:r>
            <a:br/>
            <a:r>
              <a:rPr lang="en-US" sz="2300" u="none" spc="0">
                <a:solidFill>
                  <a:srgbClr val="FFFFFF">
                    <a:alpha val="100000"/>
                  </a:srgbClr>
                </a:solidFill>
                <a:latin typeface="微软雅黑"/>
              </a:rPr>
              <a:t>闭合开关可能出现的现象是(    ) </a:t>
            </a:r>
            <a:r>
              <a:t/>
            </a:r>
            <a:br/>
            <a:r>
              <a:rPr lang="en-US" sz="2300" u="none" spc="0">
                <a:solidFill>
                  <a:srgbClr val="FFFFFF">
                    <a:alpha val="100000"/>
                  </a:srgbClr>
                </a:solidFill>
                <a:latin typeface="微软雅黑"/>
              </a:rPr>
              <a:t>A．电流表烧坏，电压表示数为0 </a:t>
            </a:r>
            <a:r>
              <a:t/>
            </a:r>
            <a:br/>
            <a:r>
              <a:rPr lang="en-US" sz="2300" u="none" spc="0">
                <a:solidFill>
                  <a:srgbClr val="FFFFFF">
                    <a:alpha val="100000"/>
                  </a:srgbClr>
                </a:solidFill>
                <a:latin typeface="微软雅黑"/>
              </a:rPr>
              <a:t>B．小灯泡烧坏 </a:t>
            </a:r>
            <a:r>
              <a:t/>
            </a:r>
            <a:br/>
            <a:r>
              <a:rPr lang="en-US" sz="2300" u="none" spc="0">
                <a:solidFill>
                  <a:srgbClr val="FFFFFF">
                    <a:alpha val="100000"/>
                  </a:srgbClr>
                </a:solidFill>
                <a:latin typeface="微软雅黑"/>
              </a:rPr>
              <a:t>C．电流表示数为0，电压表示数为电源电压值　  </a:t>
            </a:r>
            <a:r>
              <a:t/>
            </a:r>
            <a:br/>
            <a:r>
              <a:rPr lang="en-US" sz="2300" u="none" spc="0">
                <a:solidFill>
                  <a:srgbClr val="FFFFFF">
                    <a:alpha val="100000"/>
                  </a:srgbClr>
                </a:solidFill>
                <a:latin typeface="微软雅黑"/>
              </a:rPr>
              <a:t>D．电流表示数为0，电压表示数为0</a:t>
            </a:r>
            <a:r>
              <a:t/>
            </a:r>
            <a:br/>
            <a:r>
              <a:t/>
            </a:r>
            <a:br/>
            <a:r>
              <a:t/>
            </a:r>
            <a:br/>
            <a:r>
              <a:t/>
            </a:r>
            <a:br/>
            <a:r>
              <a:t/>
            </a:r>
            <a:br/>
            <a:endParaRPr/>
          </a:p>
        </p:txBody>
      </p:sp>
      <p:pic>
        <p:nvPicPr>
          <p:cNvPr id="5" name="图片 4"/>
          <p:cNvPicPr>
            <a:picLocks/>
          </p:cNvPicPr>
          <p:nvPr/>
        </p:nvPicPr>
        <p:blipFill>
          <a:blip r:embed="rId2"/>
          <a:stretch>
            <a:fillRect/>
          </a:stretch>
        </p:blipFill>
        <p:spPr>
          <a:xfrm>
            <a:off x="5353050" y="895350"/>
            <a:ext cx="2693847" cy="2381250"/>
          </a:xfrm>
          <a:prstGeom prst="rect">
            <a:avLst/>
          </a:prstGeom>
        </p:spPr>
      </p:pic>
      <p:sp>
        <p:nvSpPr>
          <p:cNvPr id="6" name="文本框 5"/>
          <p:cNvSpPr txBox="1"/>
          <p:nvPr/>
        </p:nvSpPr>
        <p:spPr>
          <a:xfrm>
            <a:off x="4219575" y="2171700"/>
            <a:ext cx="49149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924425"/>
          <a:chOff x="381000" y="266700"/>
          <a:chExt cx="9134475" cy="4924425"/>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练习</a:t>
            </a:r>
          </a:p>
        </p:txBody>
      </p:sp>
      <p:sp>
        <p:nvSpPr>
          <p:cNvPr id="4" name="文本框 3"/>
          <p:cNvSpPr txBox="1"/>
          <p:nvPr/>
        </p:nvSpPr>
        <p:spPr>
          <a:xfrm>
            <a:off x="628650" y="876300"/>
            <a:ext cx="79248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小东同学做“测量小灯泡电阻”的实验：（1）请完成如图实验电路的连接；（2）小东正确连接电路后闭合开关，调节滑动变阻器使电压表的示数为图（甲）所示，此时电流表的示数如图（乙）所示，小灯泡的电阻是       Ω。 </a:t>
            </a:r>
          </a:p>
        </p:txBody>
      </p:sp>
      <p:pic>
        <p:nvPicPr>
          <p:cNvPr id="5" name="图片 4"/>
          <p:cNvPicPr>
            <a:picLocks/>
          </p:cNvPicPr>
          <p:nvPr/>
        </p:nvPicPr>
        <p:blipFill>
          <a:blip r:embed="rId2"/>
          <a:stretch>
            <a:fillRect/>
          </a:stretch>
        </p:blipFill>
        <p:spPr>
          <a:xfrm>
            <a:off x="4962525" y="3095625"/>
            <a:ext cx="3543300" cy="1828800"/>
          </a:xfrm>
          <a:prstGeom prst="rect">
            <a:avLst/>
          </a:prstGeom>
          <a:ln w="63500" cap="flat" cmpd="sng" algn="ctr">
            <a:solidFill>
              <a:srgbClr val="DCDCDC">
                <a:alpha val="100000"/>
              </a:srgbClr>
            </a:solidFill>
            <a:prstDash val="solid"/>
            <a:round/>
            <a:headEnd type="none" w="med" len="med"/>
            <a:tailEnd type="none" w="med" len="med"/>
          </a:ln>
        </p:spPr>
      </p:pic>
      <p:pic>
        <p:nvPicPr>
          <p:cNvPr id="6" name="图片 5"/>
          <p:cNvPicPr>
            <a:picLocks/>
          </p:cNvPicPr>
          <p:nvPr/>
        </p:nvPicPr>
        <p:blipFill>
          <a:blip r:embed="rId3"/>
          <a:stretch>
            <a:fillRect/>
          </a:stretch>
        </p:blipFill>
        <p:spPr>
          <a:xfrm>
            <a:off x="1200150" y="3162300"/>
            <a:ext cx="2667000" cy="1733550"/>
          </a:xfrm>
          <a:prstGeom prst="rect">
            <a:avLst/>
          </a:prstGeom>
        </p:spPr>
      </p:pic>
      <p:cxnSp>
        <p:nvCxnSpPr>
          <p:cNvPr id="7" name="直接连接符 6"/>
          <p:cNvCxnSpPr/>
          <p:nvPr/>
        </p:nvCxnSpPr>
        <p:spPr>
          <a:xfrm>
            <a:off x="2667000" y="2971800"/>
            <a:ext cx="590550" cy="0"/>
          </a:xfrm>
          <a:prstGeom prst="line">
            <a:avLst/>
          </a:prstGeom>
          <a:ln w="25400" cap="flat" cmpd="sng" algn="ctr">
            <a:solidFill>
              <a:srgbClr val="FFFFFF">
                <a:alpha val="100000"/>
              </a:srgbClr>
            </a:solidFill>
            <a:prstDash val="solid"/>
            <a:round/>
            <a:headEnd type="none" w="med" len="med"/>
            <a:tailEnd type="none" w="med" len="med"/>
          </a:ln>
        </p:spPr>
      </p:cxnSp>
      <p:sp>
        <p:nvSpPr>
          <p:cNvPr id="8" name="文本框 7"/>
          <p:cNvSpPr txBox="1"/>
          <p:nvPr/>
        </p:nvSpPr>
        <p:spPr>
          <a:xfrm>
            <a:off x="2905125" y="2619375"/>
            <a:ext cx="62293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5</a:t>
            </a:r>
          </a:p>
        </p:txBody>
      </p:sp>
      <p:pic>
        <p:nvPicPr>
          <p:cNvPr id="9" name="图片 8"/>
          <p:cNvPicPr>
            <a:picLocks/>
          </p:cNvPicPr>
          <p:nvPr/>
        </p:nvPicPr>
        <p:blipFill>
          <a:blip r:embed="rId4"/>
          <a:stretch>
            <a:fillRect/>
          </a:stretch>
        </p:blipFill>
        <p:spPr>
          <a:xfrm>
            <a:off x="2609850" y="3514725"/>
            <a:ext cx="1038225" cy="361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876675"/>
          <a:chOff x="381000" y="266700"/>
          <a:chExt cx="9134475" cy="3876675"/>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练习</a:t>
            </a:r>
          </a:p>
        </p:txBody>
      </p:sp>
      <p:sp>
        <p:nvSpPr>
          <p:cNvPr id="4" name="文本框 3"/>
          <p:cNvSpPr txBox="1"/>
          <p:nvPr/>
        </p:nvSpPr>
        <p:spPr>
          <a:xfrm>
            <a:off x="628650" y="885825"/>
            <a:ext cx="76200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小东同学做测量灯泡电阻实验，连接电路后闭合开关，发现灯不亮，电流表无示数，电压表示数为电源电压。则故障原因可能有几种？请写出三种灯泡</a:t>
            </a:r>
            <a:r>
              <a:t/>
            </a:r>
            <a:br/>
            <a:r>
              <a:rPr lang="en-US" sz="2300" u="none" spc="0">
                <a:solidFill>
                  <a:srgbClr val="FFFFFF">
                    <a:alpha val="100000"/>
                  </a:srgbClr>
                </a:solidFill>
                <a:latin typeface="微软雅黑"/>
              </a:rPr>
              <a:t>不亮的原因。</a:t>
            </a:r>
            <a:r>
              <a:t/>
            </a:r>
            <a:br/>
            <a:endParaRPr/>
          </a:p>
        </p:txBody>
      </p:sp>
      <p:pic>
        <p:nvPicPr>
          <p:cNvPr id="5" name="图片 4"/>
          <p:cNvPicPr>
            <a:picLocks/>
          </p:cNvPicPr>
          <p:nvPr/>
        </p:nvPicPr>
        <p:blipFill>
          <a:blip r:embed="rId2"/>
          <a:stretch>
            <a:fillRect/>
          </a:stretch>
        </p:blipFill>
        <p:spPr>
          <a:xfrm>
            <a:off x="4819650" y="1771650"/>
            <a:ext cx="3429000" cy="2076450"/>
          </a:xfrm>
          <a:prstGeom prst="rect">
            <a:avLst/>
          </a:prstGeom>
        </p:spPr>
      </p:pic>
      <p:sp>
        <p:nvSpPr>
          <p:cNvPr id="6" name="文本框 5"/>
          <p:cNvSpPr txBox="1"/>
          <p:nvPr/>
        </p:nvSpPr>
        <p:spPr>
          <a:xfrm>
            <a:off x="628650" y="2790825"/>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（1）电压表串联在电路中了；</a:t>
            </a:r>
          </a:p>
        </p:txBody>
      </p:sp>
      <p:sp>
        <p:nvSpPr>
          <p:cNvPr id="7" name="文本框 6"/>
          <p:cNvSpPr txBox="1"/>
          <p:nvPr/>
        </p:nvSpPr>
        <p:spPr>
          <a:xfrm>
            <a:off x="628650" y="3324225"/>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（2）小灯泡断路；</a:t>
            </a:r>
          </a:p>
        </p:txBody>
      </p:sp>
      <p:sp>
        <p:nvSpPr>
          <p:cNvPr id="8" name="文本框 7"/>
          <p:cNvSpPr txBox="1"/>
          <p:nvPr/>
        </p:nvSpPr>
        <p:spPr>
          <a:xfrm>
            <a:off x="628650" y="3876675"/>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（3）连接小灯泡两端的导线或接线柱断路。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248150"/>
          <a:chOff x="381000" y="266700"/>
          <a:chExt cx="9134475" cy="4248150"/>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练习</a:t>
            </a:r>
          </a:p>
        </p:txBody>
      </p:sp>
      <p:sp>
        <p:nvSpPr>
          <p:cNvPr id="4" name="文本框 3"/>
          <p:cNvSpPr txBox="1"/>
          <p:nvPr/>
        </p:nvSpPr>
        <p:spPr>
          <a:xfrm>
            <a:off x="628650" y="952500"/>
            <a:ext cx="75342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某电阻允许通过的最大电流是2A,把它接在36V的电路时，通过的电流是0.5A,问它能否可接在220V的电路中使用？</a:t>
            </a:r>
          </a:p>
        </p:txBody>
      </p:sp>
      <p:sp>
        <p:nvSpPr>
          <p:cNvPr id="5" name="文本框 4"/>
          <p:cNvSpPr txBox="1"/>
          <p:nvPr/>
        </p:nvSpPr>
        <p:spPr>
          <a:xfrm>
            <a:off x="1714500" y="4248150"/>
            <a:ext cx="74199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所以这电阻不能接在220V的电路中使用。</a:t>
            </a:r>
          </a:p>
        </p:txBody>
      </p:sp>
      <p:sp>
        <p:nvSpPr>
          <p:cNvPr id="6" name="文本框 5"/>
          <p:cNvSpPr txBox="1"/>
          <p:nvPr/>
        </p:nvSpPr>
        <p:spPr>
          <a:xfrm>
            <a:off x="1714500" y="1990725"/>
            <a:ext cx="3810000" cy="0"/>
          </a:xfrm>
          <a:prstGeom prst="rect">
            <a:avLst/>
          </a:prstGeom>
          <a:noFill/>
        </p:spPr>
        <p:txBody>
          <a:bodyPr lIns="0" tIns="0" rIns="0" bIns="0" rtlCol="0">
            <a:spAutoFit/>
          </a:bodyPr>
          <a:lstStyle/>
          <a:p>
            <a:pPr marL="0" marR="0" lvl="0" indent="0" algn="l" fontAlgn="base">
              <a:lnSpc>
                <a:spcPct val="125000"/>
              </a:lnSpc>
            </a:pPr>
            <a:endParaRPr/>
          </a:p>
        </p:txBody>
      </p:sp>
      <p:pic>
        <p:nvPicPr>
          <p:cNvPr id="7" name="图片 6"/>
          <p:cNvPicPr>
            <a:picLocks/>
          </p:cNvPicPr>
          <p:nvPr/>
        </p:nvPicPr>
        <p:blipFill>
          <a:blip r:embed="rId2"/>
          <a:stretch>
            <a:fillRect/>
          </a:stretch>
        </p:blipFill>
        <p:spPr>
          <a:xfrm>
            <a:off x="1666875" y="1943100"/>
            <a:ext cx="2409825" cy="962025"/>
          </a:xfrm>
          <a:prstGeom prst="rect">
            <a:avLst/>
          </a:prstGeom>
        </p:spPr>
      </p:pic>
      <p:sp>
        <p:nvSpPr>
          <p:cNvPr id="8" name="文本框 7"/>
          <p:cNvSpPr txBox="1"/>
          <p:nvPr/>
        </p:nvSpPr>
        <p:spPr>
          <a:xfrm>
            <a:off x="1714500" y="2809875"/>
            <a:ext cx="3810000" cy="0"/>
          </a:xfrm>
          <a:prstGeom prst="rect">
            <a:avLst/>
          </a:prstGeom>
          <a:noFill/>
        </p:spPr>
        <p:txBody>
          <a:bodyPr lIns="0" tIns="0" rIns="0" bIns="0" rtlCol="0">
            <a:spAutoFit/>
          </a:bodyPr>
          <a:lstStyle/>
          <a:p>
            <a:pPr marL="0" marR="0" lvl="0" indent="0" algn="l" fontAlgn="base">
              <a:lnSpc>
                <a:spcPct val="125000"/>
              </a:lnSpc>
            </a:pPr>
            <a:endParaRPr/>
          </a:p>
        </p:txBody>
      </p:sp>
      <p:pic>
        <p:nvPicPr>
          <p:cNvPr id="9" name="图片 8"/>
          <p:cNvPicPr>
            <a:picLocks/>
          </p:cNvPicPr>
          <p:nvPr/>
        </p:nvPicPr>
        <p:blipFill>
          <a:blip r:embed="rId3"/>
          <a:stretch>
            <a:fillRect/>
          </a:stretch>
        </p:blipFill>
        <p:spPr>
          <a:xfrm>
            <a:off x="1666875" y="2762250"/>
            <a:ext cx="2588419" cy="962025"/>
          </a:xfrm>
          <a:prstGeom prst="rect">
            <a:avLst/>
          </a:prstGeom>
        </p:spPr>
      </p:pic>
      <p:sp>
        <p:nvSpPr>
          <p:cNvPr id="10" name="文本框 9"/>
          <p:cNvSpPr txBox="1"/>
          <p:nvPr/>
        </p:nvSpPr>
        <p:spPr>
          <a:xfrm>
            <a:off x="1714500" y="3724275"/>
            <a:ext cx="3810000" cy="0"/>
          </a:xfrm>
          <a:prstGeom prst="rect">
            <a:avLst/>
          </a:prstGeom>
          <a:noFill/>
        </p:spPr>
        <p:txBody>
          <a:bodyPr lIns="0" tIns="0" rIns="0" bIns="0" rtlCol="0">
            <a:spAutoFit/>
          </a:bodyPr>
          <a:lstStyle/>
          <a:p>
            <a:pPr marL="0" marR="0" lvl="0" indent="0" algn="l" fontAlgn="base">
              <a:lnSpc>
                <a:spcPct val="125000"/>
              </a:lnSpc>
            </a:pPr>
            <a:endParaRPr/>
          </a:p>
        </p:txBody>
      </p:sp>
      <p:pic>
        <p:nvPicPr>
          <p:cNvPr id="11" name="图片 10"/>
          <p:cNvPicPr>
            <a:picLocks/>
          </p:cNvPicPr>
          <p:nvPr/>
        </p:nvPicPr>
        <p:blipFill>
          <a:blip r:embed="rId4"/>
          <a:stretch>
            <a:fillRect/>
          </a:stretch>
        </p:blipFill>
        <p:spPr>
          <a:xfrm>
            <a:off x="1666875" y="3676650"/>
            <a:ext cx="1423988" cy="533400"/>
          </a:xfrm>
          <a:prstGeom prst="rect">
            <a:avLst/>
          </a:prstGeom>
        </p:spPr>
      </p:pic>
      <p:sp>
        <p:nvSpPr>
          <p:cNvPr id="12" name="文本框 11"/>
          <p:cNvSpPr txBox="1"/>
          <p:nvPr/>
        </p:nvSpPr>
        <p:spPr>
          <a:xfrm>
            <a:off x="628650" y="1981200"/>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876800"/>
          <a:chOff x="381000" y="266700"/>
          <a:chExt cx="9134475" cy="4876800"/>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练习</a:t>
            </a:r>
          </a:p>
        </p:txBody>
      </p:sp>
      <p:sp>
        <p:nvSpPr>
          <p:cNvPr id="4" name="文本框 3"/>
          <p:cNvSpPr txBox="1"/>
          <p:nvPr/>
        </p:nvSpPr>
        <p:spPr>
          <a:xfrm>
            <a:off x="638175" y="1028700"/>
            <a:ext cx="75628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用电压表和电流表测电阻时，它的原理是           ；已知电压表和电流表示数如图所示，则电压表读数是_____，电流表读数是          ，被测电阻是_____。</a:t>
            </a:r>
          </a:p>
        </p:txBody>
      </p:sp>
      <p:pic>
        <p:nvPicPr>
          <p:cNvPr id="5" name="图片 4"/>
          <p:cNvPicPr>
            <a:picLocks/>
          </p:cNvPicPr>
          <p:nvPr/>
        </p:nvPicPr>
        <p:blipFill>
          <a:blip r:embed="rId2"/>
          <a:stretch>
            <a:fillRect/>
          </a:stretch>
        </p:blipFill>
        <p:spPr>
          <a:xfrm>
            <a:off x="1057275" y="2590800"/>
            <a:ext cx="6783049" cy="2286000"/>
          </a:xfrm>
          <a:prstGeom prst="rect">
            <a:avLst/>
          </a:prstGeom>
          <a:ln w="63500" cap="flat" cmpd="sng" algn="ctr">
            <a:solidFill>
              <a:srgbClr val="DCDCDC">
                <a:alpha val="100000"/>
              </a:srgbClr>
            </a:solidFill>
            <a:prstDash val="solid"/>
            <a:round/>
            <a:headEnd type="none" w="med" len="med"/>
            <a:tailEnd type="none" w="med" len="med"/>
          </a:ln>
        </p:spPr>
      </p:pic>
      <p:sp>
        <p:nvSpPr>
          <p:cNvPr id="6" name="文本框 5"/>
          <p:cNvSpPr txBox="1"/>
          <p:nvPr/>
        </p:nvSpPr>
        <p:spPr>
          <a:xfrm>
            <a:off x="4000500" y="2381250"/>
            <a:ext cx="5133975" cy="0"/>
          </a:xfrm>
          <a:prstGeom prst="rect">
            <a:avLst/>
          </a:prstGeom>
          <a:noFill/>
        </p:spPr>
        <p:txBody>
          <a:bodyPr lIns="0" tIns="0" rIns="0" bIns="0" rtlCol="0">
            <a:spAutoFit/>
          </a:bodyPr>
          <a:lstStyle/>
          <a:p>
            <a:pPr marL="0" marR="0" lvl="0" indent="0" algn="l" fontAlgn="base">
              <a:lnSpc>
                <a:spcPct val="125000"/>
              </a:lnSpc>
            </a:pPr>
            <a:endParaRPr/>
          </a:p>
        </p:txBody>
      </p:sp>
      <p:sp>
        <p:nvSpPr>
          <p:cNvPr id="7" name="文本框 6"/>
          <p:cNvSpPr txBox="1"/>
          <p:nvPr/>
        </p:nvSpPr>
        <p:spPr>
          <a:xfrm>
            <a:off x="5867400" y="771525"/>
            <a:ext cx="1000125" cy="0"/>
          </a:xfrm>
          <a:prstGeom prst="rect">
            <a:avLst/>
          </a:prstGeom>
          <a:noFill/>
        </p:spPr>
        <p:txBody>
          <a:bodyPr lIns="0" tIns="0" rIns="0" bIns="0" rtlCol="0">
            <a:spAutoFit/>
          </a:bodyPr>
          <a:lstStyle/>
          <a:p>
            <a:pPr marL="0" marR="0" lvl="0" indent="0" algn="l" fontAlgn="base">
              <a:lnSpc>
                <a:spcPct val="125000"/>
              </a:lnSpc>
            </a:pPr>
            <a:endParaRPr/>
          </a:p>
        </p:txBody>
      </p:sp>
      <p:pic>
        <p:nvPicPr>
          <p:cNvPr id="8" name="图片 7"/>
          <p:cNvPicPr>
            <a:picLocks/>
          </p:cNvPicPr>
          <p:nvPr/>
        </p:nvPicPr>
        <p:blipFill>
          <a:blip r:embed="rId3"/>
          <a:stretch>
            <a:fillRect/>
          </a:stretch>
        </p:blipFill>
        <p:spPr>
          <a:xfrm>
            <a:off x="5819775" y="723900"/>
            <a:ext cx="809625" cy="959644"/>
          </a:xfrm>
          <a:prstGeom prst="rect">
            <a:avLst/>
          </a:prstGeom>
        </p:spPr>
      </p:pic>
      <p:sp>
        <p:nvSpPr>
          <p:cNvPr id="9" name="文本框 8"/>
          <p:cNvSpPr txBox="1"/>
          <p:nvPr/>
        </p:nvSpPr>
        <p:spPr>
          <a:xfrm>
            <a:off x="6115050" y="1466850"/>
            <a:ext cx="30194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1.2V</a:t>
            </a:r>
          </a:p>
        </p:txBody>
      </p:sp>
      <p:sp>
        <p:nvSpPr>
          <p:cNvPr id="10" name="文本框 9"/>
          <p:cNvSpPr txBox="1"/>
          <p:nvPr/>
        </p:nvSpPr>
        <p:spPr>
          <a:xfrm>
            <a:off x="1304925" y="1876425"/>
            <a:ext cx="78295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0.48A</a:t>
            </a:r>
          </a:p>
        </p:txBody>
      </p:sp>
      <p:sp>
        <p:nvSpPr>
          <p:cNvPr id="11" name="文本框 10"/>
          <p:cNvSpPr txBox="1"/>
          <p:nvPr/>
        </p:nvSpPr>
        <p:spPr>
          <a:xfrm>
            <a:off x="4191000" y="2571750"/>
            <a:ext cx="4943475" cy="0"/>
          </a:xfrm>
          <a:prstGeom prst="rect">
            <a:avLst/>
          </a:prstGeom>
          <a:noFill/>
        </p:spPr>
        <p:txBody>
          <a:bodyPr lIns="0" tIns="0" rIns="0" bIns="0" rtlCol="0">
            <a:spAutoFit/>
          </a:bodyPr>
          <a:lstStyle/>
          <a:p>
            <a:pPr marL="0" marR="0" lvl="0" indent="0" algn="l" fontAlgn="base">
              <a:lnSpc>
                <a:spcPct val="125000"/>
              </a:lnSpc>
            </a:pPr>
            <a:endParaRPr/>
          </a:p>
        </p:txBody>
      </p:sp>
      <p:sp>
        <p:nvSpPr>
          <p:cNvPr id="12" name="文本框 11"/>
          <p:cNvSpPr txBox="1"/>
          <p:nvPr/>
        </p:nvSpPr>
        <p:spPr>
          <a:xfrm>
            <a:off x="3790950" y="1895475"/>
            <a:ext cx="1028700" cy="0"/>
          </a:xfrm>
          <a:prstGeom prst="rect">
            <a:avLst/>
          </a:prstGeom>
          <a:noFill/>
        </p:spPr>
        <p:txBody>
          <a:bodyPr lIns="0" tIns="0" rIns="0" bIns="0" rtlCol="0">
            <a:spAutoFit/>
          </a:bodyPr>
          <a:lstStyle/>
          <a:p>
            <a:pPr marL="0" marR="0" lvl="0" indent="0" algn="l" fontAlgn="base">
              <a:lnSpc>
                <a:spcPct val="125000"/>
              </a:lnSpc>
            </a:pPr>
            <a:endParaRPr/>
          </a:p>
        </p:txBody>
      </p:sp>
      <p:pic>
        <p:nvPicPr>
          <p:cNvPr id="13" name="图片 12"/>
          <p:cNvPicPr>
            <a:picLocks/>
          </p:cNvPicPr>
          <p:nvPr/>
        </p:nvPicPr>
        <p:blipFill>
          <a:blip r:embed="rId4"/>
          <a:stretch>
            <a:fillRect/>
          </a:stretch>
        </p:blipFill>
        <p:spPr>
          <a:xfrm>
            <a:off x="3743325" y="1847850"/>
            <a:ext cx="659606" cy="533400"/>
          </a:xfrm>
          <a:prstGeom prst="rect">
            <a:avLst/>
          </a:prstGeom>
        </p:spPr>
      </p:pic>
      <p:cxnSp>
        <p:nvCxnSpPr>
          <p:cNvPr id="14" name="直接连接符 13"/>
          <p:cNvCxnSpPr/>
          <p:nvPr/>
        </p:nvCxnSpPr>
        <p:spPr>
          <a:xfrm>
            <a:off x="1238250" y="2295525"/>
            <a:ext cx="914400" cy="0"/>
          </a:xfrm>
          <a:prstGeom prst="line">
            <a:avLst/>
          </a:prstGeom>
          <a:ln w="25400" cap="flat" cmpd="sng" algn="ctr">
            <a:solidFill>
              <a:srgbClr val="FFFFFF">
                <a:alpha val="100000"/>
              </a:srgbClr>
            </a:solidFill>
            <a:prstDash val="solid"/>
            <a:round/>
            <a:headEnd type="none" w="med" len="med"/>
            <a:tailEnd type="none" w="med" len="med"/>
          </a:ln>
        </p:spPr>
      </p:cxnSp>
      <p:cxnSp>
        <p:nvCxnSpPr>
          <p:cNvPr id="15" name="直接连接符 14"/>
          <p:cNvCxnSpPr/>
          <p:nvPr/>
        </p:nvCxnSpPr>
        <p:spPr>
          <a:xfrm>
            <a:off x="5781675" y="1533525"/>
            <a:ext cx="1047750" cy="0"/>
          </a:xfrm>
          <a:prstGeom prst="line">
            <a:avLst/>
          </a:prstGeom>
          <a:ln w="25400" cap="flat" cmpd="sng" algn="ctr">
            <a:solidFill>
              <a:srgbClr val="FFFFFF">
                <a:alpha val="100000"/>
              </a:srgbClr>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1790700"/>
          <a:chOff x="381000" y="266700"/>
          <a:chExt cx="9134475" cy="1790700"/>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练习</a:t>
            </a:r>
          </a:p>
        </p:txBody>
      </p:sp>
      <p:sp>
        <p:nvSpPr>
          <p:cNvPr id="4" name="文本框 3"/>
          <p:cNvSpPr txBox="1"/>
          <p:nvPr/>
        </p:nvSpPr>
        <p:spPr>
          <a:xfrm>
            <a:off x="628650" y="904875"/>
            <a:ext cx="77724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一个额定电压为3.8V的小灯泡，小明在1.2V下测出它的电阻，接着又将灯泡两端电压调到3.8V测出其电阻，小明发现后一次电阻比第一次大得多，这是因为(     )A．实验方法不对B．实验误差C．导体的电阻跟温度有关D．实验错误  </a:t>
            </a:r>
          </a:p>
        </p:txBody>
      </p:sp>
      <p:sp>
        <p:nvSpPr>
          <p:cNvPr id="5" name="文本框 4"/>
          <p:cNvSpPr txBox="1"/>
          <p:nvPr/>
        </p:nvSpPr>
        <p:spPr>
          <a:xfrm>
            <a:off x="4819650" y="1790700"/>
            <a:ext cx="4314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1762125"/>
          <a:chOff x="381000" y="266700"/>
          <a:chExt cx="9134475" cy="1762125"/>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练习</a:t>
            </a:r>
          </a:p>
        </p:txBody>
      </p:sp>
      <p:sp>
        <p:nvSpPr>
          <p:cNvPr id="4" name="文本框 3"/>
          <p:cNvSpPr txBox="1"/>
          <p:nvPr/>
        </p:nvSpPr>
        <p:spPr>
          <a:xfrm>
            <a:off x="628650" y="1276350"/>
            <a:ext cx="79724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一个20的电阻，接在由4节干电池串联的电源上，要测这个电阻中的电流和两端的电压，电流表，电压表选的量程应为    (     )A．0～0.6A，0～3V                 B．0～0.6A，0～15V
C．0～3 A，0～3 V                  D．0～3 A，0～15 V</a:t>
            </a:r>
          </a:p>
        </p:txBody>
      </p:sp>
      <p:sp>
        <p:nvSpPr>
          <p:cNvPr id="5" name="文本框 4"/>
          <p:cNvSpPr txBox="1"/>
          <p:nvPr/>
        </p:nvSpPr>
        <p:spPr>
          <a:xfrm>
            <a:off x="7781925" y="1762125"/>
            <a:ext cx="13525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895850"/>
          <a:chOff x="381000" y="266700"/>
          <a:chExt cx="9134475" cy="4895850"/>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练习</a:t>
            </a:r>
          </a:p>
        </p:txBody>
      </p:sp>
      <p:sp>
        <p:nvSpPr>
          <p:cNvPr id="4" name="文本框 3"/>
          <p:cNvSpPr txBox="1"/>
          <p:nvPr/>
        </p:nvSpPr>
        <p:spPr>
          <a:xfrm>
            <a:off x="4000500" y="2381250"/>
            <a:ext cx="5133975" cy="0"/>
          </a:xfrm>
          <a:prstGeom prst="rect">
            <a:avLst/>
          </a:prstGeom>
          <a:noFill/>
        </p:spPr>
        <p:txBody>
          <a:bodyPr lIns="0" tIns="0" rIns="0" bIns="0" rtlCol="0">
            <a:spAutoFit/>
          </a:bodyPr>
          <a:lstStyle/>
          <a:p>
            <a:pPr marL="0" marR="0" lvl="0" indent="0" algn="l" fontAlgn="base">
              <a:lnSpc>
                <a:spcPct val="125000"/>
              </a:lnSpc>
            </a:pPr>
            <a:endParaRPr/>
          </a:p>
        </p:txBody>
      </p:sp>
      <p:sp>
        <p:nvSpPr>
          <p:cNvPr id="5" name="文本框 4"/>
          <p:cNvSpPr txBox="1"/>
          <p:nvPr/>
        </p:nvSpPr>
        <p:spPr>
          <a:xfrm>
            <a:off x="628650" y="1152525"/>
            <a:ext cx="77343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某同学按下图所示电路连好实验器材后，闭合开关，灯泡正常发光，但电压表指针不动，这可能是    (     )A．电流表烧坏，电路开路B．电流表完好，与电流表相连的导线断了C．电压表接线柱处导线短路 </a:t>
            </a:r>
          </a:p>
        </p:txBody>
      </p:sp>
      <p:sp>
        <p:nvSpPr>
          <p:cNvPr id="6" name="文本框 5"/>
          <p:cNvSpPr txBox="1"/>
          <p:nvPr/>
        </p:nvSpPr>
        <p:spPr>
          <a:xfrm>
            <a:off x="5486400" y="1619250"/>
            <a:ext cx="36480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C</a:t>
            </a:r>
          </a:p>
        </p:txBody>
      </p:sp>
      <p:pic>
        <p:nvPicPr>
          <p:cNvPr id="7" name="图片 6"/>
          <p:cNvPicPr>
            <a:picLocks/>
          </p:cNvPicPr>
          <p:nvPr/>
        </p:nvPicPr>
        <p:blipFill>
          <a:blip r:embed="rId2"/>
          <a:stretch>
            <a:fillRect/>
          </a:stretch>
        </p:blipFill>
        <p:spPr>
          <a:xfrm>
            <a:off x="5734050" y="2952750"/>
            <a:ext cx="2628900" cy="1943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2886075"/>
          <a:chOff x="381000" y="266700"/>
          <a:chExt cx="9134475" cy="2886075"/>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电阻的测量</a:t>
            </a:r>
          </a:p>
        </p:txBody>
      </p:sp>
      <p:sp>
        <p:nvSpPr>
          <p:cNvPr id="4" name="文本框 3"/>
          <p:cNvSpPr txBox="1"/>
          <p:nvPr/>
        </p:nvSpPr>
        <p:spPr>
          <a:xfrm>
            <a:off x="1190625" y="1485900"/>
            <a:ext cx="79438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由欧姆定律</a:t>
            </a:r>
          </a:p>
        </p:txBody>
      </p:sp>
      <p:sp>
        <p:nvSpPr>
          <p:cNvPr id="5" name="文本框 4"/>
          <p:cNvSpPr txBox="1"/>
          <p:nvPr/>
        </p:nvSpPr>
        <p:spPr>
          <a:xfrm>
            <a:off x="3057525" y="1285875"/>
            <a:ext cx="1000125" cy="0"/>
          </a:xfrm>
          <a:prstGeom prst="rect">
            <a:avLst/>
          </a:prstGeom>
          <a:noFill/>
        </p:spPr>
        <p:txBody>
          <a:bodyPr lIns="0" tIns="0" rIns="0" bIns="0" rtlCol="0">
            <a:spAutoFit/>
          </a:bodyPr>
          <a:lstStyle/>
          <a:p>
            <a:pPr marL="0" marR="0" lvl="0" indent="0" algn="l" fontAlgn="base">
              <a:lnSpc>
                <a:spcPct val="125000"/>
              </a:lnSpc>
            </a:pPr>
            <a:endParaRPr/>
          </a:p>
        </p:txBody>
      </p:sp>
      <p:pic>
        <p:nvPicPr>
          <p:cNvPr id="6" name="图片 5"/>
          <p:cNvPicPr>
            <a:picLocks/>
          </p:cNvPicPr>
          <p:nvPr/>
        </p:nvPicPr>
        <p:blipFill>
          <a:blip r:embed="rId2"/>
          <a:stretch>
            <a:fillRect/>
          </a:stretch>
        </p:blipFill>
        <p:spPr>
          <a:xfrm>
            <a:off x="3009900" y="1238250"/>
            <a:ext cx="704850" cy="959644"/>
          </a:xfrm>
          <a:prstGeom prst="rect">
            <a:avLst/>
          </a:prstGeom>
        </p:spPr>
      </p:pic>
      <p:pic>
        <p:nvPicPr>
          <p:cNvPr id="7" name="图片 6"/>
          <p:cNvPicPr>
            <a:picLocks/>
          </p:cNvPicPr>
          <p:nvPr/>
        </p:nvPicPr>
        <p:blipFill>
          <a:blip r:embed="rId3"/>
          <a:stretch>
            <a:fillRect/>
          </a:stretch>
        </p:blipFill>
        <p:spPr>
          <a:xfrm>
            <a:off x="4133850" y="1519238"/>
            <a:ext cx="990600" cy="390525"/>
          </a:xfrm>
          <a:prstGeom prst="rect">
            <a:avLst/>
          </a:prstGeom>
        </p:spPr>
      </p:pic>
      <p:sp>
        <p:nvSpPr>
          <p:cNvPr id="8" name="文本框 7"/>
          <p:cNvSpPr txBox="1"/>
          <p:nvPr/>
        </p:nvSpPr>
        <p:spPr>
          <a:xfrm>
            <a:off x="5467350" y="1285875"/>
            <a:ext cx="942975" cy="0"/>
          </a:xfrm>
          <a:prstGeom prst="rect">
            <a:avLst/>
          </a:prstGeom>
          <a:noFill/>
        </p:spPr>
        <p:txBody>
          <a:bodyPr lIns="0" tIns="0" rIns="0" bIns="0" rtlCol="0">
            <a:spAutoFit/>
          </a:bodyPr>
          <a:lstStyle/>
          <a:p>
            <a:pPr marL="0" marR="0" lvl="0" indent="0" algn="l" fontAlgn="base">
              <a:lnSpc>
                <a:spcPct val="125000"/>
              </a:lnSpc>
            </a:pPr>
            <a:endParaRPr/>
          </a:p>
        </p:txBody>
      </p:sp>
      <p:pic>
        <p:nvPicPr>
          <p:cNvPr id="9" name="图片 8"/>
          <p:cNvPicPr>
            <a:picLocks/>
          </p:cNvPicPr>
          <p:nvPr/>
        </p:nvPicPr>
        <p:blipFill>
          <a:blip r:embed="rId4"/>
          <a:stretch>
            <a:fillRect/>
          </a:stretch>
        </p:blipFill>
        <p:spPr>
          <a:xfrm>
            <a:off x="5419725" y="1238250"/>
            <a:ext cx="809625" cy="959644"/>
          </a:xfrm>
          <a:prstGeom prst="rect">
            <a:avLst/>
          </a:prstGeom>
        </p:spPr>
      </p:pic>
      <p:sp>
        <p:nvSpPr>
          <p:cNvPr id="10" name="文本框 9"/>
          <p:cNvSpPr txBox="1"/>
          <p:nvPr/>
        </p:nvSpPr>
        <p:spPr>
          <a:xfrm>
            <a:off x="1190625" y="2886075"/>
            <a:ext cx="79438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用</a:t>
            </a:r>
            <a:r>
              <a:rPr lang="en-US" sz="2300" u="none" spc="0">
                <a:solidFill>
                  <a:srgbClr val="FFFF00">
                    <a:alpha val="100000"/>
                  </a:srgbClr>
                </a:solidFill>
                <a:latin typeface="微软雅黑"/>
              </a:rPr>
              <a:t>电压表</a:t>
            </a:r>
            <a:r>
              <a:rPr lang="en-US" sz="2300" u="none" spc="0">
                <a:solidFill>
                  <a:srgbClr val="FFFFFF">
                    <a:alpha val="100000"/>
                  </a:srgbClr>
                </a:solidFill>
                <a:latin typeface="微软雅黑"/>
              </a:rPr>
              <a:t>和</a:t>
            </a:r>
            <a:r>
              <a:rPr lang="en-US" sz="2300" u="none" spc="0">
                <a:solidFill>
                  <a:srgbClr val="FFFF00">
                    <a:alpha val="100000"/>
                  </a:srgbClr>
                </a:solidFill>
                <a:latin typeface="微软雅黑"/>
              </a:rPr>
              <a:t>电流表</a:t>
            </a:r>
            <a:r>
              <a:rPr lang="en-US" sz="2300" u="none" spc="0">
                <a:solidFill>
                  <a:srgbClr val="FFFFFF">
                    <a:alpha val="100000"/>
                  </a:srgbClr>
                </a:solidFill>
                <a:latin typeface="微软雅黑"/>
              </a:rPr>
              <a:t>分别测出电阻器工作时的</a:t>
            </a:r>
            <a:r>
              <a:rPr lang="en-US" sz="2300" u="none" spc="0">
                <a:solidFill>
                  <a:srgbClr val="FFFF00">
                    <a:alpha val="100000"/>
                  </a:srgbClr>
                </a:solidFill>
                <a:latin typeface="微软雅黑"/>
              </a:rPr>
              <a:t>电压值
和电流值</a:t>
            </a:r>
            <a:r>
              <a:rPr lang="en-US" sz="2300" u="none" spc="0">
                <a:solidFill>
                  <a:srgbClr val="FFFFFF">
                    <a:alpha val="100000"/>
                  </a:srgbClr>
                </a:solidFill>
                <a:latin typeface="微软雅黑"/>
              </a:rPr>
              <a:t>，就可以计算出它的电阻了，这种测量电
阻的方法，叫</a:t>
            </a:r>
            <a:r>
              <a:rPr lang="en-US" sz="2300" u="none" spc="0">
                <a:solidFill>
                  <a:srgbClr val="F65E5E">
                    <a:alpha val="100000"/>
                  </a:srgbClr>
                </a:solidFill>
                <a:latin typeface="微软雅黑"/>
              </a:rPr>
              <a:t>伏安法测电阻</a:t>
            </a:r>
            <a:r>
              <a:rPr lang="en-US" sz="2300" u="none" spc="0">
                <a:solidFill>
                  <a:srgbClr val="FFFFFF">
                    <a:alpha val="100000"/>
                  </a:srgbClr>
                </a:solidFill>
                <a:latin typeface="微软雅黑"/>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533900"/>
          <a:chOff x="381000" y="266700"/>
          <a:chExt cx="9134475" cy="4533900"/>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练习</a:t>
            </a:r>
          </a:p>
        </p:txBody>
      </p:sp>
      <p:sp>
        <p:nvSpPr>
          <p:cNvPr id="4" name="文本框 3"/>
          <p:cNvSpPr txBox="1"/>
          <p:nvPr/>
        </p:nvSpPr>
        <p:spPr>
          <a:xfrm>
            <a:off x="628650" y="971550"/>
            <a:ext cx="78581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如图所示电路中，电源电压为6V，开关S闭合后，灯L不发光。用电压表测得电阻R两端的电压为6V，这说明:（   ）A、灯L和电阻R均完好B、灯L完好而电阻R断了C、灯L断路而电阻R完好D、灯L和电阻R都断路</a:t>
            </a:r>
          </a:p>
        </p:txBody>
      </p:sp>
      <p:pic>
        <p:nvPicPr>
          <p:cNvPr id="5" name="图片 4"/>
          <p:cNvPicPr>
            <a:picLocks/>
          </p:cNvPicPr>
          <p:nvPr/>
        </p:nvPicPr>
        <p:blipFill>
          <a:blip r:embed="rId2"/>
          <a:stretch>
            <a:fillRect/>
          </a:stretch>
        </p:blipFill>
        <p:spPr>
          <a:xfrm>
            <a:off x="5200650" y="2152650"/>
            <a:ext cx="3291489" cy="2381250"/>
          </a:xfrm>
          <a:prstGeom prst="rect">
            <a:avLst/>
          </a:prstGeom>
        </p:spPr>
      </p:pic>
      <p:sp>
        <p:nvSpPr>
          <p:cNvPr id="6" name="文本框 5"/>
          <p:cNvSpPr txBox="1"/>
          <p:nvPr/>
        </p:nvSpPr>
        <p:spPr>
          <a:xfrm>
            <a:off x="6705600" y="1466850"/>
            <a:ext cx="24288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762500"/>
          <a:chOff x="381000" y="266700"/>
          <a:chExt cx="9134475" cy="4762500"/>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练习</a:t>
            </a:r>
          </a:p>
        </p:txBody>
      </p:sp>
      <p:sp>
        <p:nvSpPr>
          <p:cNvPr id="4" name="文本框 3"/>
          <p:cNvSpPr txBox="1"/>
          <p:nvPr/>
        </p:nvSpPr>
        <p:spPr>
          <a:xfrm>
            <a:off x="628650" y="904875"/>
            <a:ext cx="79533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如图所示，电源电压保持不变，            ，电流表     的示数为0.4A，    的示0.8A，求电源电压和     的阻值各为多少？电路的总电流为多少？</a:t>
            </a:r>
          </a:p>
        </p:txBody>
      </p:sp>
      <p:sp>
        <p:nvSpPr>
          <p:cNvPr id="5" name="文本框 4"/>
          <p:cNvSpPr txBox="1"/>
          <p:nvPr/>
        </p:nvSpPr>
        <p:spPr>
          <a:xfrm>
            <a:off x="4591050" y="914400"/>
            <a:ext cx="1295400" cy="0"/>
          </a:xfrm>
          <a:prstGeom prst="rect">
            <a:avLst/>
          </a:prstGeom>
          <a:noFill/>
        </p:spPr>
        <p:txBody>
          <a:bodyPr lIns="0" tIns="0" rIns="0" bIns="0" rtlCol="0">
            <a:spAutoFit/>
          </a:bodyPr>
          <a:lstStyle/>
          <a:p>
            <a:pPr marL="0" marR="0" lvl="0" indent="0" algn="l" fontAlgn="base">
              <a:lnSpc>
                <a:spcPct val="125000"/>
              </a:lnSpc>
            </a:pPr>
            <a:endParaRPr/>
          </a:p>
        </p:txBody>
      </p:sp>
      <p:pic>
        <p:nvPicPr>
          <p:cNvPr id="6" name="图片 5"/>
          <p:cNvPicPr>
            <a:picLocks/>
          </p:cNvPicPr>
          <p:nvPr/>
        </p:nvPicPr>
        <p:blipFill>
          <a:blip r:embed="rId2"/>
          <a:stretch>
            <a:fillRect/>
          </a:stretch>
        </p:blipFill>
        <p:spPr>
          <a:xfrm>
            <a:off x="4543425" y="866775"/>
            <a:ext cx="1095375" cy="533400"/>
          </a:xfrm>
          <a:prstGeom prst="rect">
            <a:avLst/>
          </a:prstGeom>
        </p:spPr>
      </p:pic>
      <p:sp>
        <p:nvSpPr>
          <p:cNvPr id="7" name="文本框 6"/>
          <p:cNvSpPr txBox="1"/>
          <p:nvPr/>
        </p:nvSpPr>
        <p:spPr>
          <a:xfrm>
            <a:off x="6810375" y="914400"/>
            <a:ext cx="457200" cy="0"/>
          </a:xfrm>
          <a:prstGeom prst="rect">
            <a:avLst/>
          </a:prstGeom>
          <a:noFill/>
        </p:spPr>
        <p:txBody>
          <a:bodyPr lIns="0" tIns="0" rIns="0" bIns="0" rtlCol="0">
            <a:spAutoFit/>
          </a:bodyPr>
          <a:lstStyle/>
          <a:p>
            <a:pPr marL="0" marR="0" lvl="0" indent="0" algn="l" fontAlgn="base">
              <a:lnSpc>
                <a:spcPct val="125000"/>
              </a:lnSpc>
            </a:pPr>
            <a:endParaRPr/>
          </a:p>
        </p:txBody>
      </p:sp>
      <p:pic>
        <p:nvPicPr>
          <p:cNvPr id="8" name="图片 7"/>
          <p:cNvPicPr>
            <a:picLocks/>
          </p:cNvPicPr>
          <p:nvPr/>
        </p:nvPicPr>
        <p:blipFill>
          <a:blip r:embed="rId3"/>
          <a:stretch>
            <a:fillRect/>
          </a:stretch>
        </p:blipFill>
        <p:spPr>
          <a:xfrm>
            <a:off x="6762750" y="866775"/>
            <a:ext cx="371475" cy="531019"/>
          </a:xfrm>
          <a:prstGeom prst="rect">
            <a:avLst/>
          </a:prstGeom>
        </p:spPr>
      </p:pic>
      <p:sp>
        <p:nvSpPr>
          <p:cNvPr id="9" name="文本框 8"/>
          <p:cNvSpPr txBox="1"/>
          <p:nvPr/>
        </p:nvSpPr>
        <p:spPr>
          <a:xfrm>
            <a:off x="1419225" y="1362075"/>
            <a:ext cx="419100" cy="0"/>
          </a:xfrm>
          <a:prstGeom prst="rect">
            <a:avLst/>
          </a:prstGeom>
          <a:noFill/>
        </p:spPr>
        <p:txBody>
          <a:bodyPr lIns="0" tIns="0" rIns="0" bIns="0" rtlCol="0">
            <a:spAutoFit/>
          </a:bodyPr>
          <a:lstStyle/>
          <a:p>
            <a:pPr marL="0" marR="0" lvl="0" indent="0" algn="l" fontAlgn="base">
              <a:lnSpc>
                <a:spcPct val="125000"/>
              </a:lnSpc>
            </a:pPr>
            <a:endParaRPr/>
          </a:p>
        </p:txBody>
      </p:sp>
      <p:pic>
        <p:nvPicPr>
          <p:cNvPr id="10" name="图片 9"/>
          <p:cNvPicPr>
            <a:picLocks/>
          </p:cNvPicPr>
          <p:nvPr/>
        </p:nvPicPr>
        <p:blipFill>
          <a:blip r:embed="rId4"/>
          <a:stretch>
            <a:fillRect/>
          </a:stretch>
        </p:blipFill>
        <p:spPr>
          <a:xfrm>
            <a:off x="1371600" y="1314450"/>
            <a:ext cx="381000" cy="531019"/>
          </a:xfrm>
          <a:prstGeom prst="rect">
            <a:avLst/>
          </a:prstGeom>
        </p:spPr>
      </p:pic>
      <p:sp>
        <p:nvSpPr>
          <p:cNvPr id="11" name="文本框 10"/>
          <p:cNvSpPr txBox="1"/>
          <p:nvPr/>
        </p:nvSpPr>
        <p:spPr>
          <a:xfrm>
            <a:off x="5019675" y="1381125"/>
            <a:ext cx="447675" cy="0"/>
          </a:xfrm>
          <a:prstGeom prst="rect">
            <a:avLst/>
          </a:prstGeom>
          <a:noFill/>
        </p:spPr>
        <p:txBody>
          <a:bodyPr lIns="0" tIns="0" rIns="0" bIns="0" rtlCol="0">
            <a:spAutoFit/>
          </a:bodyPr>
          <a:lstStyle/>
          <a:p>
            <a:pPr marL="0" marR="0" lvl="0" indent="0" algn="l" fontAlgn="base">
              <a:lnSpc>
                <a:spcPct val="125000"/>
              </a:lnSpc>
            </a:pPr>
            <a:endParaRPr/>
          </a:p>
        </p:txBody>
      </p:sp>
      <p:pic>
        <p:nvPicPr>
          <p:cNvPr id="12" name="图片 11"/>
          <p:cNvPicPr>
            <a:picLocks/>
          </p:cNvPicPr>
          <p:nvPr/>
        </p:nvPicPr>
        <p:blipFill>
          <a:blip r:embed="rId5"/>
          <a:stretch>
            <a:fillRect/>
          </a:stretch>
        </p:blipFill>
        <p:spPr>
          <a:xfrm>
            <a:off x="4972050" y="1333500"/>
            <a:ext cx="400050" cy="531019"/>
          </a:xfrm>
          <a:prstGeom prst="rect">
            <a:avLst/>
          </a:prstGeom>
        </p:spPr>
      </p:pic>
      <p:sp>
        <p:nvSpPr>
          <p:cNvPr id="13" name="文本框 12"/>
          <p:cNvSpPr txBox="1"/>
          <p:nvPr/>
        </p:nvSpPr>
        <p:spPr>
          <a:xfrm>
            <a:off x="3248025" y="1819275"/>
            <a:ext cx="58864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1.2A</a:t>
            </a:r>
          </a:p>
        </p:txBody>
      </p:sp>
      <p:pic>
        <p:nvPicPr>
          <p:cNvPr id="14" name="图片 13"/>
          <p:cNvPicPr>
            <a:picLocks/>
          </p:cNvPicPr>
          <p:nvPr/>
        </p:nvPicPr>
        <p:blipFill>
          <a:blip r:embed="rId6"/>
          <a:stretch>
            <a:fillRect/>
          </a:stretch>
        </p:blipFill>
        <p:spPr>
          <a:xfrm>
            <a:off x="5381625" y="2381250"/>
            <a:ext cx="3206498" cy="2381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953000"/>
          <a:chOff x="381000" y="266700"/>
          <a:chExt cx="9134475" cy="4953000"/>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课本练习</a:t>
            </a:r>
          </a:p>
        </p:txBody>
      </p:sp>
      <p:sp>
        <p:nvSpPr>
          <p:cNvPr id="4" name="文本框 3"/>
          <p:cNvSpPr txBox="1"/>
          <p:nvPr/>
        </p:nvSpPr>
        <p:spPr>
          <a:xfrm>
            <a:off x="628650" y="895350"/>
            <a:ext cx="79057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1.一个小灯泡上标着“2.2V 0.25A”，标明这个小灯泡工作时的电阻是8.8Ω。如图是一位同学为检验小灯泡的标称电阻是否标准而连接的实验路线。他的连接有三个错误。请你指出有三个错误。请你指出这三个错误分别错在哪里。应怎样改成正确的连接。</a:t>
            </a:r>
          </a:p>
        </p:txBody>
      </p:sp>
      <p:pic>
        <p:nvPicPr>
          <p:cNvPr id="5" name="图片 4"/>
          <p:cNvPicPr>
            <a:picLocks/>
          </p:cNvPicPr>
          <p:nvPr/>
        </p:nvPicPr>
        <p:blipFill>
          <a:blip r:embed="rId2"/>
          <a:stretch>
            <a:fillRect/>
          </a:stretch>
        </p:blipFill>
        <p:spPr>
          <a:xfrm>
            <a:off x="5372100" y="2895600"/>
            <a:ext cx="3114675" cy="2057400"/>
          </a:xfrm>
          <a:prstGeom prst="rect">
            <a:avLst/>
          </a:prstGeom>
          <a:ln w="63500" cap="flat" cmpd="sng" algn="ctr">
            <a:solidFill>
              <a:srgbClr val="DCDCDC">
                <a:alpha val="100000"/>
              </a:srgbClr>
            </a:solidFill>
            <a:prstDash val="solid"/>
            <a:round/>
            <a:headEnd type="none" w="med" len="med"/>
            <a:tailEnd type="none" w="med" len="me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1257300"/>
          <a:chOff x="381000" y="266700"/>
          <a:chExt cx="9134475" cy="1257300"/>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课本练习</a:t>
            </a:r>
          </a:p>
        </p:txBody>
      </p:sp>
      <p:sp>
        <p:nvSpPr>
          <p:cNvPr id="4" name="文本框 3"/>
          <p:cNvSpPr txBox="1"/>
          <p:nvPr/>
        </p:nvSpPr>
        <p:spPr>
          <a:xfrm>
            <a:off x="628650" y="1257300"/>
            <a:ext cx="76581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2.已知流过一只电阻为242Ω的灯泡的电流是0.91A。如果在灯泡两端再并联一个电阻为165Ω的电烙铁，并联电路的总电流变为多大？</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857750"/>
          <a:chOff x="381000" y="266700"/>
          <a:chExt cx="9134475" cy="4857750"/>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课本练习</a:t>
            </a:r>
          </a:p>
        </p:txBody>
      </p:sp>
      <p:sp>
        <p:nvSpPr>
          <p:cNvPr id="4" name="文本框 3"/>
          <p:cNvSpPr txBox="1"/>
          <p:nvPr/>
        </p:nvSpPr>
        <p:spPr>
          <a:xfrm>
            <a:off x="4000500" y="2381250"/>
            <a:ext cx="5133975" cy="0"/>
          </a:xfrm>
          <a:prstGeom prst="rect">
            <a:avLst/>
          </a:prstGeom>
          <a:noFill/>
        </p:spPr>
        <p:txBody>
          <a:bodyPr lIns="0" tIns="0" rIns="0" bIns="0" rtlCol="0">
            <a:spAutoFit/>
          </a:bodyPr>
          <a:lstStyle/>
          <a:p>
            <a:pPr marL="0" marR="0" lvl="0" indent="0" algn="l" fontAlgn="base">
              <a:lnSpc>
                <a:spcPct val="125000"/>
              </a:lnSpc>
            </a:pPr>
            <a:endParaRPr/>
          </a:p>
        </p:txBody>
      </p:sp>
      <p:sp>
        <p:nvSpPr>
          <p:cNvPr id="5" name="文本框 4"/>
          <p:cNvSpPr txBox="1"/>
          <p:nvPr/>
        </p:nvSpPr>
        <p:spPr>
          <a:xfrm>
            <a:off x="628650" y="885825"/>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3.如图是用伏安法测量某未知电阻的电路图。（1）根据电路图将如图所示的实物图连接起来；（2）读出如图所示电流表和电压表的示数；（3）算出被测电阻本次的测量值。</a:t>
            </a:r>
          </a:p>
        </p:txBody>
      </p:sp>
      <p:pic>
        <p:nvPicPr>
          <p:cNvPr id="6" name="图片 5"/>
          <p:cNvPicPr>
            <a:picLocks/>
          </p:cNvPicPr>
          <p:nvPr/>
        </p:nvPicPr>
        <p:blipFill>
          <a:blip r:embed="rId2"/>
          <a:stretch>
            <a:fillRect/>
          </a:stretch>
        </p:blipFill>
        <p:spPr>
          <a:xfrm>
            <a:off x="6819900" y="1038225"/>
            <a:ext cx="2028825" cy="1685925"/>
          </a:xfrm>
          <a:prstGeom prst="rect">
            <a:avLst/>
          </a:prstGeom>
        </p:spPr>
      </p:pic>
      <p:pic>
        <p:nvPicPr>
          <p:cNvPr id="7" name="图片 6"/>
          <p:cNvPicPr>
            <a:picLocks/>
          </p:cNvPicPr>
          <p:nvPr/>
        </p:nvPicPr>
        <p:blipFill>
          <a:blip r:embed="rId3"/>
          <a:stretch>
            <a:fillRect/>
          </a:stretch>
        </p:blipFill>
        <p:spPr>
          <a:xfrm>
            <a:off x="628650" y="2933700"/>
            <a:ext cx="3248025" cy="1924050"/>
          </a:xfrm>
          <a:prstGeom prst="rect">
            <a:avLst/>
          </a:prstGeom>
        </p:spPr>
      </p:pic>
      <p:pic>
        <p:nvPicPr>
          <p:cNvPr id="8" name="图片 7"/>
          <p:cNvPicPr>
            <a:picLocks/>
          </p:cNvPicPr>
          <p:nvPr/>
        </p:nvPicPr>
        <p:blipFill>
          <a:blip r:embed="rId4"/>
          <a:stretch>
            <a:fillRect/>
          </a:stretch>
        </p:blipFill>
        <p:spPr>
          <a:xfrm>
            <a:off x="4610100" y="3000375"/>
            <a:ext cx="3257550" cy="17907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943350"/>
          <a:chOff x="381000" y="266700"/>
          <a:chExt cx="9134475" cy="3943350"/>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课本练习</a:t>
            </a:r>
          </a:p>
        </p:txBody>
      </p:sp>
      <p:sp>
        <p:nvSpPr>
          <p:cNvPr id="4" name="文本框 3"/>
          <p:cNvSpPr txBox="1"/>
          <p:nvPr/>
        </p:nvSpPr>
        <p:spPr>
          <a:xfrm>
            <a:off x="628650" y="695325"/>
            <a:ext cx="802005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4.在测量标有电压为2.5V的某小灯泡电阻的实验中，第一次测量时的电压等于2.5V，小灯泡正常发光，以后调节滑动变阻器，让电压逐次下调，使灯丝温度不断降低，灯泡变暗甚至完全不发光，测量数据如下表所示。</a:t>
            </a:r>
          </a:p>
        </p:txBody>
      </p:sp>
      <p:sp>
        <p:nvSpPr>
          <p:cNvPr id="5" name="文本框 4"/>
          <p:cNvSpPr txBox="1"/>
          <p:nvPr/>
        </p:nvSpPr>
        <p:spPr>
          <a:xfrm>
            <a:off x="657225" y="3933825"/>
            <a:ext cx="828675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（1）请你根据表中电压和电流的数据计算每次的电阻，填在表格中；（2）对比不同电压下小灯泡的电阻值，你有什么发现？把你的发现写成一句具有概括性的结论。</a:t>
            </a:r>
          </a:p>
        </p:txBody>
      </p:sp>
      <p:graphicFrame>
        <p:nvGraphicFramePr>
          <p:cNvPr id="6" name="表格 5"/>
          <p:cNvGraphicFramePr>
            <a:graphicFrameLocks noGrp="1"/>
          </p:cNvGraphicFramePr>
          <p:nvPr/>
        </p:nvGraphicFramePr>
        <p:xfrm>
          <a:off x="2390775" y="1962150"/>
          <a:ext cx="5067300" cy="1943100"/>
        </p:xfrm>
        <a:graphic>
          <a:graphicData uri="http://schemas.openxmlformats.org/drawingml/2006/table">
            <a:tbl>
              <a:tblPr firstRow="1" bandRow="1"/>
              <a:tblGrid>
                <a:gridCol w="723900"/>
                <a:gridCol w="723900"/>
                <a:gridCol w="723900"/>
                <a:gridCol w="723900"/>
                <a:gridCol w="723900"/>
                <a:gridCol w="723900"/>
                <a:gridCol w="723900"/>
              </a:tblGrid>
              <a:tr h="388620">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388620">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388620">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388620">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388620">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bl>
          </a:graphicData>
        </a:graphic>
      </p:graphicFrame>
      <p:graphicFrame>
        <p:nvGraphicFramePr>
          <p:cNvPr id="7" name="表格 6"/>
          <p:cNvGraphicFramePr>
            <a:graphicFrameLocks noGrp="1"/>
          </p:cNvGraphicFramePr>
          <p:nvPr/>
        </p:nvGraphicFramePr>
        <p:xfrm>
          <a:off x="695325" y="1971675"/>
          <a:ext cx="1704975" cy="1943100"/>
        </p:xfrm>
        <a:graphic>
          <a:graphicData uri="http://schemas.openxmlformats.org/drawingml/2006/table">
            <a:tbl>
              <a:tblPr firstRow="1" bandRow="1"/>
              <a:tblGrid>
                <a:gridCol w="1704975"/>
              </a:tblGrid>
              <a:tr h="388620">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388620">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388620">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388620">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388620">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bl>
          </a:graphicData>
        </a:graphic>
      </p:graphicFrame>
      <p:sp>
        <p:nvSpPr>
          <p:cNvPr id="8" name="文本框 7"/>
          <p:cNvSpPr txBox="1"/>
          <p:nvPr/>
        </p:nvSpPr>
        <p:spPr>
          <a:xfrm>
            <a:off x="1171575" y="2000250"/>
            <a:ext cx="796290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数据序号</a:t>
            </a:r>
          </a:p>
        </p:txBody>
      </p:sp>
      <p:sp>
        <p:nvSpPr>
          <p:cNvPr id="9" name="文本框 8"/>
          <p:cNvSpPr txBox="1"/>
          <p:nvPr/>
        </p:nvSpPr>
        <p:spPr>
          <a:xfrm>
            <a:off x="1171575" y="2381250"/>
            <a:ext cx="796290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发光情况</a:t>
            </a:r>
          </a:p>
        </p:txBody>
      </p:sp>
      <p:sp>
        <p:nvSpPr>
          <p:cNvPr id="10" name="文本框 9"/>
          <p:cNvSpPr txBox="1"/>
          <p:nvPr/>
        </p:nvSpPr>
        <p:spPr>
          <a:xfrm>
            <a:off x="1204913" y="2781300"/>
            <a:ext cx="7929563"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电压U/V</a:t>
            </a:r>
          </a:p>
        </p:txBody>
      </p:sp>
      <p:sp>
        <p:nvSpPr>
          <p:cNvPr id="11" name="文本框 10"/>
          <p:cNvSpPr txBox="1"/>
          <p:nvPr/>
        </p:nvSpPr>
        <p:spPr>
          <a:xfrm>
            <a:off x="1247775" y="3152775"/>
            <a:ext cx="788670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电流I/A</a:t>
            </a:r>
          </a:p>
        </p:txBody>
      </p:sp>
      <p:sp>
        <p:nvSpPr>
          <p:cNvPr id="12" name="文本框 11"/>
          <p:cNvSpPr txBox="1"/>
          <p:nvPr/>
        </p:nvSpPr>
        <p:spPr>
          <a:xfrm>
            <a:off x="4000500" y="2381250"/>
            <a:ext cx="5133975" cy="0"/>
          </a:xfrm>
          <a:prstGeom prst="rect">
            <a:avLst/>
          </a:prstGeom>
          <a:noFill/>
        </p:spPr>
        <p:txBody>
          <a:bodyPr lIns="0" tIns="0" rIns="0" bIns="0" rtlCol="0">
            <a:spAutoFit/>
          </a:bodyPr>
          <a:lstStyle/>
          <a:p>
            <a:pPr marL="0" marR="0" lvl="0" indent="0" algn="l" fontAlgn="base">
              <a:lnSpc>
                <a:spcPct val="125000"/>
              </a:lnSpc>
            </a:pPr>
            <a:endParaRPr/>
          </a:p>
        </p:txBody>
      </p:sp>
      <p:sp>
        <p:nvSpPr>
          <p:cNvPr id="13" name="文本框 12"/>
          <p:cNvSpPr txBox="1"/>
          <p:nvPr/>
        </p:nvSpPr>
        <p:spPr>
          <a:xfrm>
            <a:off x="762000" y="3543300"/>
            <a:ext cx="1695450" cy="0"/>
          </a:xfrm>
          <a:prstGeom prst="rect">
            <a:avLst/>
          </a:prstGeom>
          <a:noFill/>
        </p:spPr>
        <p:txBody>
          <a:bodyPr lIns="0" tIns="0" rIns="0" bIns="0" rtlCol="0">
            <a:spAutoFit/>
          </a:bodyPr>
          <a:lstStyle/>
          <a:p>
            <a:pPr marL="0" marR="0" lvl="0" indent="0" algn="l" fontAlgn="base">
              <a:lnSpc>
                <a:spcPct val="125000"/>
              </a:lnSpc>
            </a:pPr>
            <a:endParaRPr/>
          </a:p>
        </p:txBody>
      </p:sp>
      <p:pic>
        <p:nvPicPr>
          <p:cNvPr id="14" name="图片 13"/>
          <p:cNvPicPr>
            <a:picLocks/>
          </p:cNvPicPr>
          <p:nvPr/>
        </p:nvPicPr>
        <p:blipFill>
          <a:blip r:embed="rId2"/>
          <a:stretch>
            <a:fillRect/>
          </a:stretch>
        </p:blipFill>
        <p:spPr>
          <a:xfrm>
            <a:off x="714375" y="3495675"/>
            <a:ext cx="1631156" cy="447675"/>
          </a:xfrm>
          <a:prstGeom prst="rect">
            <a:avLst/>
          </a:prstGeom>
        </p:spPr>
      </p:pic>
      <p:sp>
        <p:nvSpPr>
          <p:cNvPr id="15" name="文本框 14"/>
          <p:cNvSpPr txBox="1"/>
          <p:nvPr/>
        </p:nvSpPr>
        <p:spPr>
          <a:xfrm>
            <a:off x="2724150" y="2009775"/>
            <a:ext cx="6410325"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1</a:t>
            </a:r>
          </a:p>
        </p:txBody>
      </p:sp>
      <p:sp>
        <p:nvSpPr>
          <p:cNvPr id="16" name="文本框 15"/>
          <p:cNvSpPr txBox="1"/>
          <p:nvPr/>
        </p:nvSpPr>
        <p:spPr>
          <a:xfrm>
            <a:off x="3429000" y="2009775"/>
            <a:ext cx="5705475"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2</a:t>
            </a:r>
          </a:p>
        </p:txBody>
      </p:sp>
      <p:sp>
        <p:nvSpPr>
          <p:cNvPr id="17" name="文本框 16"/>
          <p:cNvSpPr txBox="1"/>
          <p:nvPr/>
        </p:nvSpPr>
        <p:spPr>
          <a:xfrm>
            <a:off x="4157663" y="2009775"/>
            <a:ext cx="4976813"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3</a:t>
            </a:r>
          </a:p>
        </p:txBody>
      </p:sp>
      <p:sp>
        <p:nvSpPr>
          <p:cNvPr id="18" name="文本框 17"/>
          <p:cNvSpPr txBox="1"/>
          <p:nvPr/>
        </p:nvSpPr>
        <p:spPr>
          <a:xfrm>
            <a:off x="4857750" y="2009775"/>
            <a:ext cx="4276725"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4</a:t>
            </a:r>
          </a:p>
        </p:txBody>
      </p:sp>
      <p:sp>
        <p:nvSpPr>
          <p:cNvPr id="19" name="文本框 18"/>
          <p:cNvSpPr txBox="1"/>
          <p:nvPr/>
        </p:nvSpPr>
        <p:spPr>
          <a:xfrm>
            <a:off x="5586413" y="2009775"/>
            <a:ext cx="3548063"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5</a:t>
            </a:r>
          </a:p>
        </p:txBody>
      </p:sp>
      <p:sp>
        <p:nvSpPr>
          <p:cNvPr id="20" name="文本框 19"/>
          <p:cNvSpPr txBox="1"/>
          <p:nvPr/>
        </p:nvSpPr>
        <p:spPr>
          <a:xfrm>
            <a:off x="6276975" y="2009775"/>
            <a:ext cx="17145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6</a:t>
            </a:r>
          </a:p>
        </p:txBody>
      </p:sp>
      <p:sp>
        <p:nvSpPr>
          <p:cNvPr id="21" name="文本框 20"/>
          <p:cNvSpPr txBox="1"/>
          <p:nvPr/>
        </p:nvSpPr>
        <p:spPr>
          <a:xfrm>
            <a:off x="7034213" y="2009775"/>
            <a:ext cx="2100263"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7</a:t>
            </a:r>
          </a:p>
        </p:txBody>
      </p:sp>
      <p:sp>
        <p:nvSpPr>
          <p:cNvPr id="22" name="文本框 21"/>
          <p:cNvSpPr txBox="1"/>
          <p:nvPr/>
        </p:nvSpPr>
        <p:spPr>
          <a:xfrm>
            <a:off x="2552700" y="2371725"/>
            <a:ext cx="6581775"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明亮</a:t>
            </a:r>
          </a:p>
        </p:txBody>
      </p:sp>
      <p:sp>
        <p:nvSpPr>
          <p:cNvPr id="23" name="文本框 22"/>
          <p:cNvSpPr txBox="1"/>
          <p:nvPr/>
        </p:nvSpPr>
        <p:spPr>
          <a:xfrm>
            <a:off x="3143250" y="2362200"/>
            <a:ext cx="5991225"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不很亮</a:t>
            </a:r>
          </a:p>
        </p:txBody>
      </p:sp>
      <p:sp>
        <p:nvSpPr>
          <p:cNvPr id="24" name="文本框 23"/>
          <p:cNvSpPr txBox="1"/>
          <p:nvPr/>
        </p:nvSpPr>
        <p:spPr>
          <a:xfrm>
            <a:off x="3986213" y="2362200"/>
            <a:ext cx="5148263"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不亮</a:t>
            </a:r>
          </a:p>
        </p:txBody>
      </p:sp>
      <p:sp>
        <p:nvSpPr>
          <p:cNvPr id="25" name="文本框 24"/>
          <p:cNvSpPr txBox="1"/>
          <p:nvPr/>
        </p:nvSpPr>
        <p:spPr>
          <a:xfrm>
            <a:off x="4686300" y="2362200"/>
            <a:ext cx="4448175"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较暗</a:t>
            </a:r>
          </a:p>
        </p:txBody>
      </p:sp>
      <p:sp>
        <p:nvSpPr>
          <p:cNvPr id="26" name="文本框 25"/>
          <p:cNvSpPr txBox="1"/>
          <p:nvPr/>
        </p:nvSpPr>
        <p:spPr>
          <a:xfrm>
            <a:off x="5414963" y="2362200"/>
            <a:ext cx="3719513"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微光</a:t>
            </a:r>
          </a:p>
        </p:txBody>
      </p:sp>
      <p:sp>
        <p:nvSpPr>
          <p:cNvPr id="27" name="文本框 26"/>
          <p:cNvSpPr txBox="1"/>
          <p:nvPr/>
        </p:nvSpPr>
        <p:spPr>
          <a:xfrm>
            <a:off x="6134100" y="2362200"/>
            <a:ext cx="3000375"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熄灭</a:t>
            </a:r>
          </a:p>
        </p:txBody>
      </p:sp>
      <p:sp>
        <p:nvSpPr>
          <p:cNvPr id="28" name="文本框 27"/>
          <p:cNvSpPr txBox="1"/>
          <p:nvPr/>
        </p:nvSpPr>
        <p:spPr>
          <a:xfrm>
            <a:off x="6862763" y="2362200"/>
            <a:ext cx="2271713"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熄灭</a:t>
            </a:r>
          </a:p>
        </p:txBody>
      </p:sp>
      <p:sp>
        <p:nvSpPr>
          <p:cNvPr id="29" name="文本框 28"/>
          <p:cNvSpPr txBox="1"/>
          <p:nvPr/>
        </p:nvSpPr>
        <p:spPr>
          <a:xfrm>
            <a:off x="2633663" y="2743200"/>
            <a:ext cx="6500813"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2.5</a:t>
            </a:r>
          </a:p>
        </p:txBody>
      </p:sp>
      <p:sp>
        <p:nvSpPr>
          <p:cNvPr id="30" name="文本框 29"/>
          <p:cNvSpPr txBox="1"/>
          <p:nvPr/>
        </p:nvSpPr>
        <p:spPr>
          <a:xfrm>
            <a:off x="3338513" y="2743200"/>
            <a:ext cx="5795963"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2.1</a:t>
            </a:r>
          </a:p>
        </p:txBody>
      </p:sp>
      <p:sp>
        <p:nvSpPr>
          <p:cNvPr id="31" name="文本框 30"/>
          <p:cNvSpPr txBox="1"/>
          <p:nvPr/>
        </p:nvSpPr>
        <p:spPr>
          <a:xfrm>
            <a:off x="4048125" y="2752725"/>
            <a:ext cx="508635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1.7</a:t>
            </a:r>
          </a:p>
        </p:txBody>
      </p:sp>
      <p:sp>
        <p:nvSpPr>
          <p:cNvPr id="32" name="文本框 31"/>
          <p:cNvSpPr txBox="1"/>
          <p:nvPr/>
        </p:nvSpPr>
        <p:spPr>
          <a:xfrm>
            <a:off x="4767263" y="2762250"/>
            <a:ext cx="4367213"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1.3</a:t>
            </a:r>
          </a:p>
        </p:txBody>
      </p:sp>
      <p:sp>
        <p:nvSpPr>
          <p:cNvPr id="33" name="文本框 32"/>
          <p:cNvSpPr txBox="1"/>
          <p:nvPr/>
        </p:nvSpPr>
        <p:spPr>
          <a:xfrm>
            <a:off x="5495925" y="2743200"/>
            <a:ext cx="363855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0.9</a:t>
            </a:r>
          </a:p>
        </p:txBody>
      </p:sp>
      <p:sp>
        <p:nvSpPr>
          <p:cNvPr id="34" name="文本框 33"/>
          <p:cNvSpPr txBox="1"/>
          <p:nvPr/>
        </p:nvSpPr>
        <p:spPr>
          <a:xfrm>
            <a:off x="6215063" y="2743200"/>
            <a:ext cx="2919413"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0.5</a:t>
            </a:r>
          </a:p>
        </p:txBody>
      </p:sp>
      <p:sp>
        <p:nvSpPr>
          <p:cNvPr id="35" name="文本框 34"/>
          <p:cNvSpPr txBox="1"/>
          <p:nvPr/>
        </p:nvSpPr>
        <p:spPr>
          <a:xfrm>
            <a:off x="6943725" y="2743200"/>
            <a:ext cx="219075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0.1</a:t>
            </a:r>
          </a:p>
        </p:txBody>
      </p:sp>
      <p:sp>
        <p:nvSpPr>
          <p:cNvPr id="36" name="文本框 35"/>
          <p:cNvSpPr txBox="1"/>
          <p:nvPr/>
        </p:nvSpPr>
        <p:spPr>
          <a:xfrm>
            <a:off x="2576513" y="3143250"/>
            <a:ext cx="6557963"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0.28</a:t>
            </a:r>
          </a:p>
        </p:txBody>
      </p:sp>
      <p:sp>
        <p:nvSpPr>
          <p:cNvPr id="37" name="文本框 36"/>
          <p:cNvSpPr txBox="1"/>
          <p:nvPr/>
        </p:nvSpPr>
        <p:spPr>
          <a:xfrm>
            <a:off x="3281363" y="3133725"/>
            <a:ext cx="5853113"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0.26</a:t>
            </a:r>
          </a:p>
        </p:txBody>
      </p:sp>
      <p:sp>
        <p:nvSpPr>
          <p:cNvPr id="38" name="文本框 37"/>
          <p:cNvSpPr txBox="1"/>
          <p:nvPr/>
        </p:nvSpPr>
        <p:spPr>
          <a:xfrm>
            <a:off x="4010025" y="3152775"/>
            <a:ext cx="512445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0.24</a:t>
            </a:r>
          </a:p>
        </p:txBody>
      </p:sp>
      <p:sp>
        <p:nvSpPr>
          <p:cNvPr id="39" name="文本框 38"/>
          <p:cNvSpPr txBox="1"/>
          <p:nvPr/>
        </p:nvSpPr>
        <p:spPr>
          <a:xfrm>
            <a:off x="4710113" y="3152775"/>
            <a:ext cx="4424363"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0.21</a:t>
            </a:r>
          </a:p>
        </p:txBody>
      </p:sp>
      <p:sp>
        <p:nvSpPr>
          <p:cNvPr id="40" name="文本框 39"/>
          <p:cNvSpPr txBox="1"/>
          <p:nvPr/>
        </p:nvSpPr>
        <p:spPr>
          <a:xfrm>
            <a:off x="5438775" y="3162300"/>
            <a:ext cx="369570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0.19</a:t>
            </a:r>
          </a:p>
        </p:txBody>
      </p:sp>
      <p:sp>
        <p:nvSpPr>
          <p:cNvPr id="41" name="文本框 40"/>
          <p:cNvSpPr txBox="1"/>
          <p:nvPr/>
        </p:nvSpPr>
        <p:spPr>
          <a:xfrm>
            <a:off x="6162675" y="3152775"/>
            <a:ext cx="297180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0.16</a:t>
            </a:r>
          </a:p>
        </p:txBody>
      </p:sp>
      <p:sp>
        <p:nvSpPr>
          <p:cNvPr id="42" name="文本框 41"/>
          <p:cNvSpPr txBox="1"/>
          <p:nvPr/>
        </p:nvSpPr>
        <p:spPr>
          <a:xfrm>
            <a:off x="6886575" y="3152775"/>
            <a:ext cx="224790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0.05</a:t>
            </a:r>
          </a:p>
        </p:txBody>
      </p:sp>
      <p:sp>
        <p:nvSpPr>
          <p:cNvPr id="43" name="文本框 42"/>
          <p:cNvSpPr txBox="1"/>
          <p:nvPr/>
        </p:nvSpPr>
        <p:spPr>
          <a:xfrm>
            <a:off x="2624138" y="3562350"/>
            <a:ext cx="6510338"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8.9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44000" cy="4505325"/>
          <a:chOff x="381000" y="266700"/>
          <a:chExt cx="9144000" cy="4505325"/>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等效法测电阻</a:t>
            </a:r>
          </a:p>
        </p:txBody>
      </p:sp>
      <p:sp>
        <p:nvSpPr>
          <p:cNvPr id="4" name="文本框 3"/>
          <p:cNvSpPr txBox="1"/>
          <p:nvPr/>
        </p:nvSpPr>
        <p:spPr>
          <a:xfrm>
            <a:off x="847725" y="3057525"/>
            <a:ext cx="82867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步骤一：</a:t>
            </a:r>
          </a:p>
        </p:txBody>
      </p:sp>
      <p:pic>
        <p:nvPicPr>
          <p:cNvPr id="5" name="图片 4"/>
          <p:cNvPicPr>
            <a:picLocks/>
          </p:cNvPicPr>
          <p:nvPr/>
        </p:nvPicPr>
        <p:blipFill>
          <a:blip r:embed="rId2"/>
          <a:stretch>
            <a:fillRect/>
          </a:stretch>
        </p:blipFill>
        <p:spPr>
          <a:xfrm>
            <a:off x="809625" y="685800"/>
            <a:ext cx="2565038" cy="2381250"/>
          </a:xfrm>
          <a:prstGeom prst="rect">
            <a:avLst/>
          </a:prstGeom>
        </p:spPr>
      </p:pic>
      <p:pic>
        <p:nvPicPr>
          <p:cNvPr id="6" name="图片 5"/>
          <p:cNvPicPr>
            <a:picLocks/>
          </p:cNvPicPr>
          <p:nvPr/>
        </p:nvPicPr>
        <p:blipFill>
          <a:blip r:embed="rId3"/>
          <a:stretch>
            <a:fillRect/>
          </a:stretch>
        </p:blipFill>
        <p:spPr>
          <a:xfrm>
            <a:off x="4991100" y="685800"/>
            <a:ext cx="2490913" cy="2381250"/>
          </a:xfrm>
          <a:prstGeom prst="rect">
            <a:avLst/>
          </a:prstGeom>
        </p:spPr>
      </p:pic>
      <p:sp>
        <p:nvSpPr>
          <p:cNvPr id="7" name="文本框 6"/>
          <p:cNvSpPr txBox="1"/>
          <p:nvPr/>
        </p:nvSpPr>
        <p:spPr>
          <a:xfrm>
            <a:off x="2247900" y="3076575"/>
            <a:ext cx="6372225" cy="0"/>
          </a:xfrm>
          <a:prstGeom prst="rect">
            <a:avLst/>
          </a:prstGeom>
          <a:noFill/>
        </p:spPr>
        <p:txBody>
          <a:bodyPr lIns="0" tIns="0" rIns="0" bIns="0" rtlCol="0">
            <a:spAutoFit/>
          </a:bodyPr>
          <a:lstStyle/>
          <a:p>
            <a:pPr marL="0" marR="0" lvl="0" indent="0" algn="l" fontAlgn="base">
              <a:lnSpc>
                <a:spcPct val="125000"/>
              </a:lnSpc>
            </a:pPr>
            <a:endParaRPr/>
          </a:p>
        </p:txBody>
      </p:sp>
      <p:pic>
        <p:nvPicPr>
          <p:cNvPr id="8" name="图片 7"/>
          <p:cNvPicPr>
            <a:picLocks/>
          </p:cNvPicPr>
          <p:nvPr/>
        </p:nvPicPr>
        <p:blipFill>
          <a:blip r:embed="rId4"/>
          <a:stretch>
            <a:fillRect/>
          </a:stretch>
        </p:blipFill>
        <p:spPr>
          <a:xfrm>
            <a:off x="2200275" y="3028950"/>
            <a:ext cx="5453063" cy="533400"/>
          </a:xfrm>
          <a:prstGeom prst="rect">
            <a:avLst/>
          </a:prstGeom>
        </p:spPr>
      </p:pic>
      <p:sp>
        <p:nvSpPr>
          <p:cNvPr id="9" name="文本框 8"/>
          <p:cNvSpPr txBox="1"/>
          <p:nvPr/>
        </p:nvSpPr>
        <p:spPr>
          <a:xfrm>
            <a:off x="847725" y="3571875"/>
            <a:ext cx="82867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步骤二：</a:t>
            </a:r>
          </a:p>
        </p:txBody>
      </p:sp>
      <p:sp>
        <p:nvSpPr>
          <p:cNvPr id="10" name="文本框 9"/>
          <p:cNvSpPr txBox="1"/>
          <p:nvPr/>
        </p:nvSpPr>
        <p:spPr>
          <a:xfrm>
            <a:off x="2247900" y="3590925"/>
            <a:ext cx="6896100" cy="0"/>
          </a:xfrm>
          <a:prstGeom prst="rect">
            <a:avLst/>
          </a:prstGeom>
          <a:noFill/>
        </p:spPr>
        <p:txBody>
          <a:bodyPr lIns="0" tIns="0" rIns="0" bIns="0" rtlCol="0">
            <a:spAutoFit/>
          </a:bodyPr>
          <a:lstStyle/>
          <a:p>
            <a:pPr marL="0" marR="0" lvl="0" indent="0" algn="l" fontAlgn="base">
              <a:lnSpc>
                <a:spcPct val="125000"/>
              </a:lnSpc>
            </a:pPr>
            <a:endParaRPr/>
          </a:p>
        </p:txBody>
      </p:sp>
      <p:pic>
        <p:nvPicPr>
          <p:cNvPr id="11" name="图片 10"/>
          <p:cNvPicPr>
            <a:picLocks/>
          </p:cNvPicPr>
          <p:nvPr/>
        </p:nvPicPr>
        <p:blipFill>
          <a:blip r:embed="rId5"/>
          <a:stretch>
            <a:fillRect/>
          </a:stretch>
        </p:blipFill>
        <p:spPr>
          <a:xfrm>
            <a:off x="2200275" y="3543300"/>
            <a:ext cx="6260306" cy="533400"/>
          </a:xfrm>
          <a:prstGeom prst="rect">
            <a:avLst/>
          </a:prstGeom>
        </p:spPr>
      </p:pic>
      <p:sp>
        <p:nvSpPr>
          <p:cNvPr id="12" name="文本框 11"/>
          <p:cNvSpPr txBox="1"/>
          <p:nvPr/>
        </p:nvSpPr>
        <p:spPr>
          <a:xfrm>
            <a:off x="847725" y="4000500"/>
            <a:ext cx="82867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步骤三：</a:t>
            </a:r>
          </a:p>
        </p:txBody>
      </p:sp>
      <p:sp>
        <p:nvSpPr>
          <p:cNvPr id="13" name="文本框 12"/>
          <p:cNvSpPr txBox="1"/>
          <p:nvPr/>
        </p:nvSpPr>
        <p:spPr>
          <a:xfrm>
            <a:off x="2238375" y="4019550"/>
            <a:ext cx="3810000" cy="0"/>
          </a:xfrm>
          <a:prstGeom prst="rect">
            <a:avLst/>
          </a:prstGeom>
          <a:noFill/>
        </p:spPr>
        <p:txBody>
          <a:bodyPr lIns="0" tIns="0" rIns="0" bIns="0" rtlCol="0">
            <a:spAutoFit/>
          </a:bodyPr>
          <a:lstStyle/>
          <a:p>
            <a:pPr marL="0" marR="0" lvl="0" indent="0" algn="l" fontAlgn="base">
              <a:lnSpc>
                <a:spcPct val="125000"/>
              </a:lnSpc>
            </a:pPr>
            <a:endParaRPr/>
          </a:p>
        </p:txBody>
      </p:sp>
      <p:pic>
        <p:nvPicPr>
          <p:cNvPr id="14" name="图片 13"/>
          <p:cNvPicPr>
            <a:picLocks/>
          </p:cNvPicPr>
          <p:nvPr/>
        </p:nvPicPr>
        <p:blipFill>
          <a:blip r:embed="rId6"/>
          <a:stretch>
            <a:fillRect/>
          </a:stretch>
        </p:blipFill>
        <p:spPr>
          <a:xfrm>
            <a:off x="2190750" y="3971925"/>
            <a:ext cx="3274219" cy="53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P spid="13"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791075"/>
          <a:chOff x="381000" y="266700"/>
          <a:chExt cx="9134475" cy="4791075"/>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双伏法测电阻</a:t>
            </a:r>
          </a:p>
        </p:txBody>
      </p:sp>
      <p:pic>
        <p:nvPicPr>
          <p:cNvPr id="4" name="图片 3"/>
          <p:cNvPicPr>
            <a:picLocks/>
          </p:cNvPicPr>
          <p:nvPr/>
        </p:nvPicPr>
        <p:blipFill>
          <a:blip r:embed="rId2"/>
          <a:stretch>
            <a:fillRect/>
          </a:stretch>
        </p:blipFill>
        <p:spPr>
          <a:xfrm>
            <a:off x="1362075" y="1066800"/>
            <a:ext cx="114300" cy="114300"/>
          </a:xfrm>
          <a:prstGeom prst="rect">
            <a:avLst/>
          </a:prstGeom>
        </p:spPr>
      </p:pic>
      <p:sp>
        <p:nvSpPr>
          <p:cNvPr id="5" name="文本框 4"/>
          <p:cNvSpPr txBox="1"/>
          <p:nvPr/>
        </p:nvSpPr>
        <p:spPr>
          <a:xfrm>
            <a:off x="1609725" y="895350"/>
            <a:ext cx="75247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原理：</a:t>
            </a:r>
          </a:p>
        </p:txBody>
      </p:sp>
      <p:sp>
        <p:nvSpPr>
          <p:cNvPr id="6" name="文本框 5"/>
          <p:cNvSpPr txBox="1"/>
          <p:nvPr/>
        </p:nvSpPr>
        <p:spPr>
          <a:xfrm>
            <a:off x="2543175" y="685800"/>
            <a:ext cx="1352550" cy="0"/>
          </a:xfrm>
          <a:prstGeom prst="rect">
            <a:avLst/>
          </a:prstGeom>
          <a:noFill/>
        </p:spPr>
        <p:txBody>
          <a:bodyPr lIns="0" tIns="0" rIns="0" bIns="0" rtlCol="0">
            <a:spAutoFit/>
          </a:bodyPr>
          <a:lstStyle/>
          <a:p>
            <a:pPr marL="0" marR="0" lvl="0" indent="0" algn="l" fontAlgn="base">
              <a:lnSpc>
                <a:spcPct val="125000"/>
              </a:lnSpc>
            </a:pPr>
            <a:endParaRPr/>
          </a:p>
        </p:txBody>
      </p:sp>
      <p:pic>
        <p:nvPicPr>
          <p:cNvPr id="7" name="图片 6"/>
          <p:cNvPicPr>
            <a:picLocks/>
          </p:cNvPicPr>
          <p:nvPr/>
        </p:nvPicPr>
        <p:blipFill>
          <a:blip r:embed="rId3"/>
          <a:stretch>
            <a:fillRect/>
          </a:stretch>
        </p:blipFill>
        <p:spPr>
          <a:xfrm>
            <a:off x="2495550" y="638175"/>
            <a:ext cx="1109663" cy="962025"/>
          </a:xfrm>
          <a:prstGeom prst="rect">
            <a:avLst/>
          </a:prstGeom>
        </p:spPr>
      </p:pic>
      <p:pic>
        <p:nvPicPr>
          <p:cNvPr id="8" name="图片 7"/>
          <p:cNvPicPr>
            <a:picLocks/>
          </p:cNvPicPr>
          <p:nvPr/>
        </p:nvPicPr>
        <p:blipFill>
          <a:blip r:embed="rId2"/>
          <a:stretch>
            <a:fillRect/>
          </a:stretch>
        </p:blipFill>
        <p:spPr>
          <a:xfrm>
            <a:off x="1362075" y="1876425"/>
            <a:ext cx="114300" cy="114300"/>
          </a:xfrm>
          <a:prstGeom prst="rect">
            <a:avLst/>
          </a:prstGeom>
        </p:spPr>
      </p:pic>
      <p:sp>
        <p:nvSpPr>
          <p:cNvPr id="9" name="文本框 8"/>
          <p:cNvSpPr txBox="1"/>
          <p:nvPr/>
        </p:nvSpPr>
        <p:spPr>
          <a:xfrm>
            <a:off x="1609725" y="1704975"/>
            <a:ext cx="75247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电路图：</a:t>
            </a:r>
          </a:p>
        </p:txBody>
      </p:sp>
      <p:pic>
        <p:nvPicPr>
          <p:cNvPr id="10" name="图片 9"/>
          <p:cNvPicPr>
            <a:picLocks/>
          </p:cNvPicPr>
          <p:nvPr/>
        </p:nvPicPr>
        <p:blipFill>
          <a:blip r:embed="rId4"/>
          <a:stretch>
            <a:fillRect/>
          </a:stretch>
        </p:blipFill>
        <p:spPr>
          <a:xfrm>
            <a:off x="5629275" y="1981200"/>
            <a:ext cx="1971675" cy="1609725"/>
          </a:xfrm>
          <a:prstGeom prst="rect">
            <a:avLst/>
          </a:prstGeom>
        </p:spPr>
      </p:pic>
      <p:pic>
        <p:nvPicPr>
          <p:cNvPr id="11" name="图片 10"/>
          <p:cNvPicPr>
            <a:picLocks/>
          </p:cNvPicPr>
          <p:nvPr/>
        </p:nvPicPr>
        <p:blipFill>
          <a:blip r:embed="rId5"/>
          <a:stretch>
            <a:fillRect/>
          </a:stretch>
        </p:blipFill>
        <p:spPr>
          <a:xfrm>
            <a:off x="2867025" y="1981200"/>
            <a:ext cx="1971675" cy="1609725"/>
          </a:xfrm>
          <a:prstGeom prst="rect">
            <a:avLst/>
          </a:prstGeom>
        </p:spPr>
      </p:pic>
      <p:pic>
        <p:nvPicPr>
          <p:cNvPr id="12" name="图片 11"/>
          <p:cNvPicPr>
            <a:picLocks/>
          </p:cNvPicPr>
          <p:nvPr/>
        </p:nvPicPr>
        <p:blipFill>
          <a:blip r:embed="rId2"/>
          <a:stretch>
            <a:fillRect/>
          </a:stretch>
        </p:blipFill>
        <p:spPr>
          <a:xfrm>
            <a:off x="1362075" y="3886200"/>
            <a:ext cx="114300" cy="114300"/>
          </a:xfrm>
          <a:prstGeom prst="rect">
            <a:avLst/>
          </a:prstGeom>
        </p:spPr>
      </p:pic>
      <p:sp>
        <p:nvSpPr>
          <p:cNvPr id="13" name="文本框 12"/>
          <p:cNvSpPr txBox="1"/>
          <p:nvPr/>
        </p:nvSpPr>
        <p:spPr>
          <a:xfrm>
            <a:off x="1609725" y="3714750"/>
            <a:ext cx="75247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表达式：</a:t>
            </a:r>
          </a:p>
        </p:txBody>
      </p:sp>
      <p:sp>
        <p:nvSpPr>
          <p:cNvPr id="14" name="文本框 13"/>
          <p:cNvSpPr txBox="1"/>
          <p:nvPr/>
        </p:nvSpPr>
        <p:spPr>
          <a:xfrm>
            <a:off x="3109913" y="3876675"/>
            <a:ext cx="1485900" cy="0"/>
          </a:xfrm>
          <a:prstGeom prst="rect">
            <a:avLst/>
          </a:prstGeom>
          <a:noFill/>
        </p:spPr>
        <p:txBody>
          <a:bodyPr lIns="0" tIns="0" rIns="0" bIns="0" rtlCol="0">
            <a:spAutoFit/>
          </a:bodyPr>
          <a:lstStyle/>
          <a:p>
            <a:pPr marL="0" marR="0" lvl="0" indent="0" algn="l" fontAlgn="base">
              <a:lnSpc>
                <a:spcPct val="125000"/>
              </a:lnSpc>
            </a:pPr>
            <a:endParaRPr/>
          </a:p>
        </p:txBody>
      </p:sp>
      <p:pic>
        <p:nvPicPr>
          <p:cNvPr id="15" name="图片 14"/>
          <p:cNvPicPr>
            <a:picLocks/>
          </p:cNvPicPr>
          <p:nvPr/>
        </p:nvPicPr>
        <p:blipFill>
          <a:blip r:embed="rId6"/>
          <a:stretch>
            <a:fillRect/>
          </a:stretch>
        </p:blipFill>
        <p:spPr>
          <a:xfrm>
            <a:off x="3062288" y="3829050"/>
            <a:ext cx="1302544" cy="962025"/>
          </a:xfrm>
          <a:prstGeom prst="rect">
            <a:avLst/>
          </a:prstGeom>
        </p:spPr>
      </p:pic>
      <p:sp>
        <p:nvSpPr>
          <p:cNvPr id="16" name="文本框 15"/>
          <p:cNvSpPr txBox="1"/>
          <p:nvPr/>
        </p:nvSpPr>
        <p:spPr>
          <a:xfrm>
            <a:off x="5600700" y="3876675"/>
            <a:ext cx="2028825" cy="0"/>
          </a:xfrm>
          <a:prstGeom prst="rect">
            <a:avLst/>
          </a:prstGeom>
          <a:noFill/>
        </p:spPr>
        <p:txBody>
          <a:bodyPr lIns="0" tIns="0" rIns="0" bIns="0" rtlCol="0">
            <a:spAutoFit/>
          </a:bodyPr>
          <a:lstStyle/>
          <a:p>
            <a:pPr marL="0" marR="0" lvl="0" indent="0" algn="l" fontAlgn="base">
              <a:lnSpc>
                <a:spcPct val="125000"/>
              </a:lnSpc>
            </a:pPr>
            <a:endParaRPr/>
          </a:p>
        </p:txBody>
      </p:sp>
      <p:pic>
        <p:nvPicPr>
          <p:cNvPr id="17" name="图片 16"/>
          <p:cNvPicPr>
            <a:picLocks/>
          </p:cNvPicPr>
          <p:nvPr/>
        </p:nvPicPr>
        <p:blipFill>
          <a:blip r:embed="rId7"/>
          <a:stretch>
            <a:fillRect/>
          </a:stretch>
        </p:blipFill>
        <p:spPr>
          <a:xfrm>
            <a:off x="5553075" y="3829050"/>
            <a:ext cx="1724025" cy="962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4" grpId="0"/>
      <p:bldP spid="15"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324350"/>
          <a:chOff x="381000" y="266700"/>
          <a:chExt cx="9134475" cy="4324350"/>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伏关法测电阻</a:t>
            </a:r>
          </a:p>
        </p:txBody>
      </p:sp>
      <p:pic>
        <p:nvPicPr>
          <p:cNvPr id="4" name="图片 3"/>
          <p:cNvPicPr>
            <a:picLocks/>
          </p:cNvPicPr>
          <p:nvPr/>
        </p:nvPicPr>
        <p:blipFill>
          <a:blip r:embed="rId2"/>
          <a:stretch>
            <a:fillRect/>
          </a:stretch>
        </p:blipFill>
        <p:spPr>
          <a:xfrm>
            <a:off x="1400175" y="1095375"/>
            <a:ext cx="114300" cy="114300"/>
          </a:xfrm>
          <a:prstGeom prst="rect">
            <a:avLst/>
          </a:prstGeom>
        </p:spPr>
      </p:pic>
      <p:sp>
        <p:nvSpPr>
          <p:cNvPr id="5" name="文本框 4"/>
          <p:cNvSpPr txBox="1"/>
          <p:nvPr/>
        </p:nvSpPr>
        <p:spPr>
          <a:xfrm>
            <a:off x="1628775" y="923925"/>
            <a:ext cx="75057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原理：</a:t>
            </a:r>
          </a:p>
        </p:txBody>
      </p:sp>
      <p:sp>
        <p:nvSpPr>
          <p:cNvPr id="6" name="文本框 5"/>
          <p:cNvSpPr txBox="1"/>
          <p:nvPr/>
        </p:nvSpPr>
        <p:spPr>
          <a:xfrm>
            <a:off x="2619375" y="714375"/>
            <a:ext cx="1533525" cy="0"/>
          </a:xfrm>
          <a:prstGeom prst="rect">
            <a:avLst/>
          </a:prstGeom>
          <a:noFill/>
        </p:spPr>
        <p:txBody>
          <a:bodyPr lIns="0" tIns="0" rIns="0" bIns="0" rtlCol="0">
            <a:spAutoFit/>
          </a:bodyPr>
          <a:lstStyle/>
          <a:p>
            <a:pPr marL="0" marR="0" lvl="0" indent="0" algn="l" fontAlgn="base">
              <a:lnSpc>
                <a:spcPct val="125000"/>
              </a:lnSpc>
            </a:pPr>
            <a:endParaRPr/>
          </a:p>
        </p:txBody>
      </p:sp>
      <p:pic>
        <p:nvPicPr>
          <p:cNvPr id="7" name="图片 6"/>
          <p:cNvPicPr>
            <a:picLocks/>
          </p:cNvPicPr>
          <p:nvPr/>
        </p:nvPicPr>
        <p:blipFill>
          <a:blip r:embed="rId3"/>
          <a:stretch>
            <a:fillRect/>
          </a:stretch>
        </p:blipFill>
        <p:spPr>
          <a:xfrm>
            <a:off x="2571750" y="666750"/>
            <a:ext cx="1109663" cy="962025"/>
          </a:xfrm>
          <a:prstGeom prst="rect">
            <a:avLst/>
          </a:prstGeom>
        </p:spPr>
      </p:pic>
      <p:pic>
        <p:nvPicPr>
          <p:cNvPr id="8" name="图片 7"/>
          <p:cNvPicPr>
            <a:picLocks/>
          </p:cNvPicPr>
          <p:nvPr/>
        </p:nvPicPr>
        <p:blipFill>
          <a:blip r:embed="rId2"/>
          <a:stretch>
            <a:fillRect/>
          </a:stretch>
        </p:blipFill>
        <p:spPr>
          <a:xfrm>
            <a:off x="1400175" y="1885950"/>
            <a:ext cx="114300" cy="114300"/>
          </a:xfrm>
          <a:prstGeom prst="rect">
            <a:avLst/>
          </a:prstGeom>
        </p:spPr>
      </p:pic>
      <p:sp>
        <p:nvSpPr>
          <p:cNvPr id="9" name="文本框 8"/>
          <p:cNvSpPr txBox="1"/>
          <p:nvPr/>
        </p:nvSpPr>
        <p:spPr>
          <a:xfrm>
            <a:off x="1609725" y="1714500"/>
            <a:ext cx="75247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电路图：</a:t>
            </a:r>
          </a:p>
        </p:txBody>
      </p:sp>
      <p:pic>
        <p:nvPicPr>
          <p:cNvPr id="10" name="图片 9"/>
          <p:cNvPicPr>
            <a:picLocks/>
          </p:cNvPicPr>
          <p:nvPr/>
        </p:nvPicPr>
        <p:blipFill>
          <a:blip r:embed="rId4"/>
          <a:stretch>
            <a:fillRect/>
          </a:stretch>
        </p:blipFill>
        <p:spPr>
          <a:xfrm>
            <a:off x="3819525" y="1552575"/>
            <a:ext cx="2114550" cy="1771650"/>
          </a:xfrm>
          <a:prstGeom prst="rect">
            <a:avLst/>
          </a:prstGeom>
        </p:spPr>
      </p:pic>
      <p:pic>
        <p:nvPicPr>
          <p:cNvPr id="11" name="图片 10"/>
          <p:cNvPicPr>
            <a:picLocks/>
          </p:cNvPicPr>
          <p:nvPr/>
        </p:nvPicPr>
        <p:blipFill>
          <a:blip r:embed="rId2"/>
          <a:stretch>
            <a:fillRect/>
          </a:stretch>
        </p:blipFill>
        <p:spPr>
          <a:xfrm>
            <a:off x="1400175" y="3648075"/>
            <a:ext cx="114300" cy="114300"/>
          </a:xfrm>
          <a:prstGeom prst="rect">
            <a:avLst/>
          </a:prstGeom>
        </p:spPr>
      </p:pic>
      <p:sp>
        <p:nvSpPr>
          <p:cNvPr id="12" name="文本框 11"/>
          <p:cNvSpPr txBox="1"/>
          <p:nvPr/>
        </p:nvSpPr>
        <p:spPr>
          <a:xfrm>
            <a:off x="1609725" y="3471863"/>
            <a:ext cx="75247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表达式：</a:t>
            </a:r>
          </a:p>
        </p:txBody>
      </p:sp>
      <p:sp>
        <p:nvSpPr>
          <p:cNvPr id="13" name="文本框 12"/>
          <p:cNvSpPr txBox="1"/>
          <p:nvPr/>
        </p:nvSpPr>
        <p:spPr>
          <a:xfrm>
            <a:off x="4000500" y="2381250"/>
            <a:ext cx="5133975" cy="0"/>
          </a:xfrm>
          <a:prstGeom prst="rect">
            <a:avLst/>
          </a:prstGeom>
          <a:noFill/>
        </p:spPr>
        <p:txBody>
          <a:bodyPr lIns="0" tIns="0" rIns="0" bIns="0" rtlCol="0">
            <a:spAutoFit/>
          </a:bodyPr>
          <a:lstStyle/>
          <a:p>
            <a:pPr marL="0" marR="0" lvl="0" indent="0" algn="l" fontAlgn="base">
              <a:lnSpc>
                <a:spcPct val="125000"/>
              </a:lnSpc>
            </a:pPr>
            <a:endParaRPr/>
          </a:p>
        </p:txBody>
      </p:sp>
      <p:sp>
        <p:nvSpPr>
          <p:cNvPr id="14" name="文本框 13"/>
          <p:cNvSpPr txBox="1"/>
          <p:nvPr/>
        </p:nvSpPr>
        <p:spPr>
          <a:xfrm>
            <a:off x="3943350" y="3409950"/>
            <a:ext cx="1990725" cy="0"/>
          </a:xfrm>
          <a:prstGeom prst="rect">
            <a:avLst/>
          </a:prstGeom>
          <a:noFill/>
        </p:spPr>
        <p:txBody>
          <a:bodyPr lIns="0" tIns="0" rIns="0" bIns="0" rtlCol="0">
            <a:spAutoFit/>
          </a:bodyPr>
          <a:lstStyle/>
          <a:p>
            <a:pPr marL="0" marR="0" lvl="0" indent="0" algn="l" fontAlgn="base">
              <a:lnSpc>
                <a:spcPct val="125000"/>
              </a:lnSpc>
            </a:pPr>
            <a:endParaRPr/>
          </a:p>
        </p:txBody>
      </p:sp>
      <p:pic>
        <p:nvPicPr>
          <p:cNvPr id="15" name="图片 14"/>
          <p:cNvPicPr>
            <a:picLocks/>
          </p:cNvPicPr>
          <p:nvPr/>
        </p:nvPicPr>
        <p:blipFill>
          <a:blip r:embed="rId5"/>
          <a:stretch>
            <a:fillRect/>
          </a:stretch>
        </p:blipFill>
        <p:spPr>
          <a:xfrm>
            <a:off x="3895725" y="3362325"/>
            <a:ext cx="1745456" cy="962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4"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714875"/>
          <a:chOff x="381000" y="266700"/>
          <a:chExt cx="9134475" cy="4714875"/>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伏滑法测电阻</a:t>
            </a:r>
          </a:p>
        </p:txBody>
      </p:sp>
      <p:pic>
        <p:nvPicPr>
          <p:cNvPr id="4" name="图片 3"/>
          <p:cNvPicPr>
            <a:picLocks/>
          </p:cNvPicPr>
          <p:nvPr/>
        </p:nvPicPr>
        <p:blipFill>
          <a:blip r:embed="rId2"/>
          <a:stretch>
            <a:fillRect/>
          </a:stretch>
        </p:blipFill>
        <p:spPr>
          <a:xfrm>
            <a:off x="1314450" y="1119188"/>
            <a:ext cx="114300" cy="114300"/>
          </a:xfrm>
          <a:prstGeom prst="rect">
            <a:avLst/>
          </a:prstGeom>
        </p:spPr>
      </p:pic>
      <p:sp>
        <p:nvSpPr>
          <p:cNvPr id="5" name="文本框 4"/>
          <p:cNvSpPr txBox="1"/>
          <p:nvPr/>
        </p:nvSpPr>
        <p:spPr>
          <a:xfrm>
            <a:off x="1524000" y="947738"/>
            <a:ext cx="76104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原理：</a:t>
            </a:r>
          </a:p>
        </p:txBody>
      </p:sp>
      <p:sp>
        <p:nvSpPr>
          <p:cNvPr id="6" name="文本框 5"/>
          <p:cNvSpPr txBox="1"/>
          <p:nvPr/>
        </p:nvSpPr>
        <p:spPr>
          <a:xfrm>
            <a:off x="2533650" y="733425"/>
            <a:ext cx="3810000" cy="0"/>
          </a:xfrm>
          <a:prstGeom prst="rect">
            <a:avLst/>
          </a:prstGeom>
          <a:noFill/>
        </p:spPr>
        <p:txBody>
          <a:bodyPr lIns="0" tIns="0" rIns="0" bIns="0" rtlCol="0">
            <a:spAutoFit/>
          </a:bodyPr>
          <a:lstStyle/>
          <a:p>
            <a:pPr marL="0" marR="0" lvl="0" indent="0" algn="l" fontAlgn="base">
              <a:lnSpc>
                <a:spcPct val="125000"/>
              </a:lnSpc>
            </a:pPr>
            <a:endParaRPr/>
          </a:p>
        </p:txBody>
      </p:sp>
      <p:pic>
        <p:nvPicPr>
          <p:cNvPr id="7" name="图片 6"/>
          <p:cNvPicPr>
            <a:picLocks/>
          </p:cNvPicPr>
          <p:nvPr/>
        </p:nvPicPr>
        <p:blipFill>
          <a:blip r:embed="rId3"/>
          <a:stretch>
            <a:fillRect/>
          </a:stretch>
        </p:blipFill>
        <p:spPr>
          <a:xfrm>
            <a:off x="2486025" y="685800"/>
            <a:ext cx="1109663" cy="962025"/>
          </a:xfrm>
          <a:prstGeom prst="rect">
            <a:avLst/>
          </a:prstGeom>
        </p:spPr>
      </p:pic>
      <p:pic>
        <p:nvPicPr>
          <p:cNvPr id="8" name="图片 7"/>
          <p:cNvPicPr>
            <a:picLocks/>
          </p:cNvPicPr>
          <p:nvPr/>
        </p:nvPicPr>
        <p:blipFill>
          <a:blip r:embed="rId2"/>
          <a:stretch>
            <a:fillRect/>
          </a:stretch>
        </p:blipFill>
        <p:spPr>
          <a:xfrm>
            <a:off x="1314450" y="1933575"/>
            <a:ext cx="114300" cy="114300"/>
          </a:xfrm>
          <a:prstGeom prst="rect">
            <a:avLst/>
          </a:prstGeom>
        </p:spPr>
      </p:pic>
      <p:sp>
        <p:nvSpPr>
          <p:cNvPr id="9" name="文本框 8"/>
          <p:cNvSpPr txBox="1"/>
          <p:nvPr/>
        </p:nvSpPr>
        <p:spPr>
          <a:xfrm>
            <a:off x="1524000" y="1757363"/>
            <a:ext cx="76104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电路图：</a:t>
            </a:r>
          </a:p>
        </p:txBody>
      </p:sp>
      <p:sp>
        <p:nvSpPr>
          <p:cNvPr id="10" name="文本框 9"/>
          <p:cNvSpPr txBox="1"/>
          <p:nvPr/>
        </p:nvSpPr>
        <p:spPr>
          <a:xfrm>
            <a:off x="4000500" y="2381250"/>
            <a:ext cx="5133975" cy="0"/>
          </a:xfrm>
          <a:prstGeom prst="rect">
            <a:avLst/>
          </a:prstGeom>
          <a:noFill/>
        </p:spPr>
        <p:txBody>
          <a:bodyPr lIns="0" tIns="0" rIns="0" bIns="0" rtlCol="0">
            <a:spAutoFit/>
          </a:bodyPr>
          <a:lstStyle/>
          <a:p>
            <a:pPr marL="0" marR="0" lvl="0" indent="0" algn="l" fontAlgn="base">
              <a:lnSpc>
                <a:spcPct val="125000"/>
              </a:lnSpc>
            </a:pPr>
            <a:endParaRPr/>
          </a:p>
        </p:txBody>
      </p:sp>
      <p:sp>
        <p:nvSpPr>
          <p:cNvPr id="11" name="文本框 10"/>
          <p:cNvSpPr txBox="1"/>
          <p:nvPr/>
        </p:nvSpPr>
        <p:spPr>
          <a:xfrm>
            <a:off x="5619750" y="1590675"/>
            <a:ext cx="3057525" cy="0"/>
          </a:xfrm>
          <a:prstGeom prst="rect">
            <a:avLst/>
          </a:prstGeom>
          <a:noFill/>
        </p:spPr>
        <p:txBody>
          <a:bodyPr lIns="0" tIns="0" rIns="0" bIns="0" rtlCol="0">
            <a:spAutoFit/>
          </a:bodyPr>
          <a:lstStyle/>
          <a:p>
            <a:pPr marL="0" marR="0" lvl="0" indent="0" algn="l" fontAlgn="base">
              <a:lnSpc>
                <a:spcPct val="125000"/>
              </a:lnSpc>
            </a:pPr>
            <a:endParaRPr/>
          </a:p>
        </p:txBody>
      </p:sp>
      <p:pic>
        <p:nvPicPr>
          <p:cNvPr id="12" name="图片 11"/>
          <p:cNvPicPr>
            <a:picLocks/>
          </p:cNvPicPr>
          <p:nvPr/>
        </p:nvPicPr>
        <p:blipFill>
          <a:blip r:embed="rId4"/>
          <a:stretch>
            <a:fillRect/>
          </a:stretch>
        </p:blipFill>
        <p:spPr>
          <a:xfrm>
            <a:off x="5572125" y="1543050"/>
            <a:ext cx="3238500" cy="962025"/>
          </a:xfrm>
          <a:prstGeom prst="rect">
            <a:avLst/>
          </a:prstGeom>
        </p:spPr>
      </p:pic>
      <p:sp>
        <p:nvSpPr>
          <p:cNvPr id="13" name="文本框 12"/>
          <p:cNvSpPr txBox="1"/>
          <p:nvPr/>
        </p:nvSpPr>
        <p:spPr>
          <a:xfrm>
            <a:off x="5619750" y="2495550"/>
            <a:ext cx="3200400" cy="0"/>
          </a:xfrm>
          <a:prstGeom prst="rect">
            <a:avLst/>
          </a:prstGeom>
          <a:noFill/>
        </p:spPr>
        <p:txBody>
          <a:bodyPr lIns="0" tIns="0" rIns="0" bIns="0" rtlCol="0">
            <a:spAutoFit/>
          </a:bodyPr>
          <a:lstStyle/>
          <a:p>
            <a:pPr marL="0" marR="0" lvl="0" indent="0" algn="l" fontAlgn="base">
              <a:lnSpc>
                <a:spcPct val="125000"/>
              </a:lnSpc>
            </a:pPr>
            <a:endParaRPr/>
          </a:p>
        </p:txBody>
      </p:sp>
      <p:pic>
        <p:nvPicPr>
          <p:cNvPr id="14" name="图片 13"/>
          <p:cNvPicPr>
            <a:picLocks/>
          </p:cNvPicPr>
          <p:nvPr/>
        </p:nvPicPr>
        <p:blipFill>
          <a:blip r:embed="rId5"/>
          <a:stretch>
            <a:fillRect/>
          </a:stretch>
        </p:blipFill>
        <p:spPr>
          <a:xfrm>
            <a:off x="5572125" y="2447925"/>
            <a:ext cx="3295650" cy="1390650"/>
          </a:xfrm>
          <a:prstGeom prst="rect">
            <a:avLst/>
          </a:prstGeom>
        </p:spPr>
      </p:pic>
      <p:pic>
        <p:nvPicPr>
          <p:cNvPr id="15" name="图片 14"/>
          <p:cNvPicPr>
            <a:picLocks/>
          </p:cNvPicPr>
          <p:nvPr/>
        </p:nvPicPr>
        <p:blipFill>
          <a:blip r:embed="rId2"/>
          <a:stretch>
            <a:fillRect/>
          </a:stretch>
        </p:blipFill>
        <p:spPr>
          <a:xfrm>
            <a:off x="1314450" y="3733800"/>
            <a:ext cx="114300" cy="114300"/>
          </a:xfrm>
          <a:prstGeom prst="rect">
            <a:avLst/>
          </a:prstGeom>
        </p:spPr>
      </p:pic>
      <p:sp>
        <p:nvSpPr>
          <p:cNvPr id="16" name="文本框 15"/>
          <p:cNvSpPr txBox="1"/>
          <p:nvPr/>
        </p:nvSpPr>
        <p:spPr>
          <a:xfrm>
            <a:off x="1524000" y="3562350"/>
            <a:ext cx="76104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表达式：</a:t>
            </a:r>
          </a:p>
        </p:txBody>
      </p:sp>
      <p:sp>
        <p:nvSpPr>
          <p:cNvPr id="17" name="文本框 16"/>
          <p:cNvSpPr txBox="1"/>
          <p:nvPr/>
        </p:nvSpPr>
        <p:spPr>
          <a:xfrm>
            <a:off x="3343275" y="3800475"/>
            <a:ext cx="2019300" cy="0"/>
          </a:xfrm>
          <a:prstGeom prst="rect">
            <a:avLst/>
          </a:prstGeom>
          <a:noFill/>
        </p:spPr>
        <p:txBody>
          <a:bodyPr lIns="0" tIns="0" rIns="0" bIns="0" rtlCol="0">
            <a:spAutoFit/>
          </a:bodyPr>
          <a:lstStyle/>
          <a:p>
            <a:pPr marL="0" marR="0" lvl="0" indent="0" algn="l" fontAlgn="base">
              <a:lnSpc>
                <a:spcPct val="125000"/>
              </a:lnSpc>
            </a:pPr>
            <a:endParaRPr/>
          </a:p>
        </p:txBody>
      </p:sp>
      <p:pic>
        <p:nvPicPr>
          <p:cNvPr id="18" name="图片 17"/>
          <p:cNvPicPr>
            <a:picLocks/>
          </p:cNvPicPr>
          <p:nvPr/>
        </p:nvPicPr>
        <p:blipFill>
          <a:blip r:embed="rId6"/>
          <a:stretch>
            <a:fillRect/>
          </a:stretch>
        </p:blipFill>
        <p:spPr>
          <a:xfrm>
            <a:off x="3295650" y="3752850"/>
            <a:ext cx="1724025" cy="962025"/>
          </a:xfrm>
          <a:prstGeom prst="rect">
            <a:avLst/>
          </a:prstGeom>
        </p:spPr>
      </p:pic>
      <p:pic>
        <p:nvPicPr>
          <p:cNvPr id="19" name="图片 18"/>
          <p:cNvPicPr>
            <a:picLocks/>
          </p:cNvPicPr>
          <p:nvPr/>
        </p:nvPicPr>
        <p:blipFill>
          <a:blip r:embed="rId7"/>
          <a:stretch>
            <a:fillRect/>
          </a:stretch>
        </p:blipFill>
        <p:spPr>
          <a:xfrm>
            <a:off x="3038475" y="1743075"/>
            <a:ext cx="2276475" cy="1914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P spid="13" grpId="0"/>
      <p:bldP spid="14"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457700"/>
          <a:chOff x="381000" y="266700"/>
          <a:chExt cx="9134475" cy="4457700"/>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电阻的测量</a:t>
            </a:r>
          </a:p>
        </p:txBody>
      </p:sp>
      <p:sp>
        <p:nvSpPr>
          <p:cNvPr id="4" name="文本框 3"/>
          <p:cNvSpPr txBox="1"/>
          <p:nvPr/>
        </p:nvSpPr>
        <p:spPr>
          <a:xfrm>
            <a:off x="628650" y="1076325"/>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设计实验：</a:t>
            </a:r>
          </a:p>
        </p:txBody>
      </p:sp>
      <p:sp>
        <p:nvSpPr>
          <p:cNvPr id="5" name="文本框 4"/>
          <p:cNvSpPr txBox="1"/>
          <p:nvPr/>
        </p:nvSpPr>
        <p:spPr>
          <a:xfrm>
            <a:off x="628650" y="1809750"/>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1）怎样测量电阻两端的电压U？</a:t>
            </a:r>
          </a:p>
        </p:txBody>
      </p:sp>
      <p:sp>
        <p:nvSpPr>
          <p:cNvPr id="6" name="文本框 5"/>
          <p:cNvSpPr txBox="1"/>
          <p:nvPr/>
        </p:nvSpPr>
        <p:spPr>
          <a:xfrm>
            <a:off x="628650" y="2514600"/>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2）怎样测量通过电阻的电流I？</a:t>
            </a:r>
          </a:p>
        </p:txBody>
      </p:sp>
      <p:sp>
        <p:nvSpPr>
          <p:cNvPr id="7" name="文本框 6"/>
          <p:cNvSpPr txBox="1"/>
          <p:nvPr/>
        </p:nvSpPr>
        <p:spPr>
          <a:xfrm>
            <a:off x="628650" y="3209925"/>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3）怎样减小实验误差？</a:t>
            </a:r>
          </a:p>
        </p:txBody>
      </p:sp>
      <p:sp>
        <p:nvSpPr>
          <p:cNvPr id="8" name="文本框 7"/>
          <p:cNvSpPr txBox="1"/>
          <p:nvPr/>
        </p:nvSpPr>
        <p:spPr>
          <a:xfrm>
            <a:off x="628650" y="3838575"/>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4）怎样进行多次测量？</a:t>
            </a:r>
          </a:p>
        </p:txBody>
      </p:sp>
      <p:sp>
        <p:nvSpPr>
          <p:cNvPr id="9" name="文本框 8"/>
          <p:cNvSpPr txBox="1"/>
          <p:nvPr/>
        </p:nvSpPr>
        <p:spPr>
          <a:xfrm>
            <a:off x="628650" y="4457700"/>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5）怎样改变电路中电流和待测电阻两端电压的大小？</a:t>
            </a:r>
          </a:p>
        </p:txBody>
      </p:sp>
      <p:sp>
        <p:nvSpPr>
          <p:cNvPr id="10" name="文本框 9"/>
          <p:cNvSpPr txBox="1"/>
          <p:nvPr/>
        </p:nvSpPr>
        <p:spPr>
          <a:xfrm>
            <a:off x="3781425" y="3228975"/>
            <a:ext cx="53530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多次测量取平均值</a:t>
            </a:r>
          </a:p>
        </p:txBody>
      </p:sp>
      <p:pic>
        <p:nvPicPr>
          <p:cNvPr id="11" name="图片 10"/>
          <p:cNvPicPr>
            <a:picLocks/>
          </p:cNvPicPr>
          <p:nvPr/>
        </p:nvPicPr>
        <p:blipFill>
          <a:blip r:embed="rId2"/>
          <a:stretch>
            <a:fillRect/>
          </a:stretch>
        </p:blipFill>
        <p:spPr>
          <a:xfrm>
            <a:off x="5124450" y="1895475"/>
            <a:ext cx="428625" cy="1143000"/>
          </a:xfrm>
          <a:prstGeom prst="rect">
            <a:avLst/>
          </a:prstGeom>
        </p:spPr>
      </p:pic>
      <p:pic>
        <p:nvPicPr>
          <p:cNvPr id="12" name="图片 11"/>
          <p:cNvPicPr>
            <a:picLocks/>
          </p:cNvPicPr>
          <p:nvPr/>
        </p:nvPicPr>
        <p:blipFill>
          <a:blip r:embed="rId3"/>
          <a:stretch>
            <a:fillRect/>
          </a:stretch>
        </p:blipFill>
        <p:spPr>
          <a:xfrm>
            <a:off x="5343525" y="1076325"/>
            <a:ext cx="3124200" cy="942975"/>
          </a:xfrm>
          <a:prstGeom prst="rect">
            <a:avLst/>
          </a:prstGeom>
        </p:spPr>
      </p:pic>
      <p:pic>
        <p:nvPicPr>
          <p:cNvPr id="13" name="图片 12"/>
          <p:cNvPicPr>
            <a:picLocks/>
          </p:cNvPicPr>
          <p:nvPr/>
        </p:nvPicPr>
        <p:blipFill>
          <a:blip r:embed="rId4"/>
          <a:stretch>
            <a:fillRect/>
          </a:stretch>
        </p:blipFill>
        <p:spPr>
          <a:xfrm>
            <a:off x="5334000" y="1895475"/>
            <a:ext cx="3181350" cy="1266825"/>
          </a:xfrm>
          <a:prstGeom prst="rect">
            <a:avLst/>
          </a:prstGeom>
        </p:spPr>
      </p:pic>
      <p:sp>
        <p:nvSpPr>
          <p:cNvPr id="14" name="文本框 13"/>
          <p:cNvSpPr txBox="1"/>
          <p:nvPr/>
        </p:nvSpPr>
        <p:spPr>
          <a:xfrm>
            <a:off x="3781425" y="3838575"/>
            <a:ext cx="53530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多次改变I 和U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638675"/>
          <a:chOff x="381000" y="266700"/>
          <a:chExt cx="9134475" cy="4638675"/>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双安法测电阻</a:t>
            </a:r>
          </a:p>
        </p:txBody>
      </p:sp>
      <p:pic>
        <p:nvPicPr>
          <p:cNvPr id="4" name="图片 3"/>
          <p:cNvPicPr>
            <a:picLocks/>
          </p:cNvPicPr>
          <p:nvPr/>
        </p:nvPicPr>
        <p:blipFill>
          <a:blip r:embed="rId2"/>
          <a:stretch>
            <a:fillRect/>
          </a:stretch>
        </p:blipFill>
        <p:spPr>
          <a:xfrm>
            <a:off x="1304925" y="1052513"/>
            <a:ext cx="114300" cy="114300"/>
          </a:xfrm>
          <a:prstGeom prst="rect">
            <a:avLst/>
          </a:prstGeom>
        </p:spPr>
      </p:pic>
      <p:sp>
        <p:nvSpPr>
          <p:cNvPr id="5" name="文本框 4"/>
          <p:cNvSpPr txBox="1"/>
          <p:nvPr/>
        </p:nvSpPr>
        <p:spPr>
          <a:xfrm>
            <a:off x="1590675" y="881063"/>
            <a:ext cx="75438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原理：</a:t>
            </a:r>
          </a:p>
        </p:txBody>
      </p:sp>
      <p:sp>
        <p:nvSpPr>
          <p:cNvPr id="6" name="文本框 5"/>
          <p:cNvSpPr txBox="1"/>
          <p:nvPr/>
        </p:nvSpPr>
        <p:spPr>
          <a:xfrm>
            <a:off x="2647950" y="666750"/>
            <a:ext cx="1524000" cy="0"/>
          </a:xfrm>
          <a:prstGeom prst="rect">
            <a:avLst/>
          </a:prstGeom>
          <a:noFill/>
        </p:spPr>
        <p:txBody>
          <a:bodyPr lIns="0" tIns="0" rIns="0" bIns="0" rtlCol="0">
            <a:spAutoFit/>
          </a:bodyPr>
          <a:lstStyle/>
          <a:p>
            <a:pPr marL="0" marR="0" lvl="0" indent="0" algn="l" fontAlgn="base">
              <a:lnSpc>
                <a:spcPct val="125000"/>
              </a:lnSpc>
            </a:pPr>
            <a:endParaRPr/>
          </a:p>
        </p:txBody>
      </p:sp>
      <p:pic>
        <p:nvPicPr>
          <p:cNvPr id="7" name="图片 6"/>
          <p:cNvPicPr>
            <a:picLocks/>
          </p:cNvPicPr>
          <p:nvPr/>
        </p:nvPicPr>
        <p:blipFill>
          <a:blip r:embed="rId3"/>
          <a:stretch>
            <a:fillRect/>
          </a:stretch>
        </p:blipFill>
        <p:spPr>
          <a:xfrm>
            <a:off x="2600325" y="619125"/>
            <a:ext cx="1045369" cy="962025"/>
          </a:xfrm>
          <a:prstGeom prst="rect">
            <a:avLst/>
          </a:prstGeom>
        </p:spPr>
      </p:pic>
      <p:pic>
        <p:nvPicPr>
          <p:cNvPr id="8" name="图片 7"/>
          <p:cNvPicPr>
            <a:picLocks/>
          </p:cNvPicPr>
          <p:nvPr/>
        </p:nvPicPr>
        <p:blipFill>
          <a:blip r:embed="rId2"/>
          <a:stretch>
            <a:fillRect/>
          </a:stretch>
        </p:blipFill>
        <p:spPr>
          <a:xfrm>
            <a:off x="1304925" y="1809750"/>
            <a:ext cx="114300" cy="114300"/>
          </a:xfrm>
          <a:prstGeom prst="rect">
            <a:avLst/>
          </a:prstGeom>
        </p:spPr>
      </p:pic>
      <p:sp>
        <p:nvSpPr>
          <p:cNvPr id="9" name="文本框 8"/>
          <p:cNvSpPr txBox="1"/>
          <p:nvPr/>
        </p:nvSpPr>
        <p:spPr>
          <a:xfrm>
            <a:off x="1590675" y="1628775"/>
            <a:ext cx="75438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电路图：</a:t>
            </a:r>
          </a:p>
        </p:txBody>
      </p:sp>
      <p:pic>
        <p:nvPicPr>
          <p:cNvPr id="10" name="图片 9"/>
          <p:cNvPicPr>
            <a:picLocks/>
          </p:cNvPicPr>
          <p:nvPr/>
        </p:nvPicPr>
        <p:blipFill>
          <a:blip r:embed="rId2"/>
          <a:stretch>
            <a:fillRect/>
          </a:stretch>
        </p:blipFill>
        <p:spPr>
          <a:xfrm>
            <a:off x="1304925" y="3714750"/>
            <a:ext cx="114300" cy="114300"/>
          </a:xfrm>
          <a:prstGeom prst="rect">
            <a:avLst/>
          </a:prstGeom>
        </p:spPr>
      </p:pic>
      <p:sp>
        <p:nvSpPr>
          <p:cNvPr id="11" name="文本框 10"/>
          <p:cNvSpPr txBox="1"/>
          <p:nvPr/>
        </p:nvSpPr>
        <p:spPr>
          <a:xfrm>
            <a:off x="1590675" y="3543300"/>
            <a:ext cx="75438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表达式：</a:t>
            </a:r>
          </a:p>
        </p:txBody>
      </p:sp>
      <p:sp>
        <p:nvSpPr>
          <p:cNvPr id="12" name="文本框 11"/>
          <p:cNvSpPr txBox="1"/>
          <p:nvPr/>
        </p:nvSpPr>
        <p:spPr>
          <a:xfrm>
            <a:off x="3352800" y="3724275"/>
            <a:ext cx="1543050" cy="0"/>
          </a:xfrm>
          <a:prstGeom prst="rect">
            <a:avLst/>
          </a:prstGeom>
          <a:noFill/>
        </p:spPr>
        <p:txBody>
          <a:bodyPr lIns="0" tIns="0" rIns="0" bIns="0" rtlCol="0">
            <a:spAutoFit/>
          </a:bodyPr>
          <a:lstStyle/>
          <a:p>
            <a:pPr marL="0" marR="0" lvl="0" indent="0" algn="l" fontAlgn="base">
              <a:lnSpc>
                <a:spcPct val="125000"/>
              </a:lnSpc>
            </a:pPr>
            <a:endParaRPr/>
          </a:p>
        </p:txBody>
      </p:sp>
      <p:pic>
        <p:nvPicPr>
          <p:cNvPr id="13" name="图片 12"/>
          <p:cNvPicPr>
            <a:picLocks/>
          </p:cNvPicPr>
          <p:nvPr/>
        </p:nvPicPr>
        <p:blipFill>
          <a:blip r:embed="rId4"/>
          <a:stretch>
            <a:fillRect/>
          </a:stretch>
        </p:blipFill>
        <p:spPr>
          <a:xfrm>
            <a:off x="3305175" y="3676650"/>
            <a:ext cx="1238250" cy="962025"/>
          </a:xfrm>
          <a:prstGeom prst="rect">
            <a:avLst/>
          </a:prstGeom>
        </p:spPr>
      </p:pic>
      <p:sp>
        <p:nvSpPr>
          <p:cNvPr id="14" name="文本框 13"/>
          <p:cNvSpPr txBox="1"/>
          <p:nvPr/>
        </p:nvSpPr>
        <p:spPr>
          <a:xfrm>
            <a:off x="5829300" y="3724275"/>
            <a:ext cx="1752600" cy="0"/>
          </a:xfrm>
          <a:prstGeom prst="rect">
            <a:avLst/>
          </a:prstGeom>
          <a:noFill/>
        </p:spPr>
        <p:txBody>
          <a:bodyPr lIns="0" tIns="0" rIns="0" bIns="0" rtlCol="0">
            <a:spAutoFit/>
          </a:bodyPr>
          <a:lstStyle/>
          <a:p>
            <a:pPr marL="0" marR="0" lvl="0" indent="0" algn="l" fontAlgn="base">
              <a:lnSpc>
                <a:spcPct val="125000"/>
              </a:lnSpc>
            </a:pPr>
            <a:endParaRPr/>
          </a:p>
        </p:txBody>
      </p:sp>
      <p:pic>
        <p:nvPicPr>
          <p:cNvPr id="15" name="图片 14"/>
          <p:cNvPicPr>
            <a:picLocks/>
          </p:cNvPicPr>
          <p:nvPr/>
        </p:nvPicPr>
        <p:blipFill>
          <a:blip r:embed="rId5"/>
          <a:stretch>
            <a:fillRect/>
          </a:stretch>
        </p:blipFill>
        <p:spPr>
          <a:xfrm>
            <a:off x="5781675" y="3676650"/>
            <a:ext cx="1552575" cy="962025"/>
          </a:xfrm>
          <a:prstGeom prst="rect">
            <a:avLst/>
          </a:prstGeom>
        </p:spPr>
      </p:pic>
      <p:pic>
        <p:nvPicPr>
          <p:cNvPr id="16" name="图片 15"/>
          <p:cNvPicPr>
            <a:picLocks/>
          </p:cNvPicPr>
          <p:nvPr/>
        </p:nvPicPr>
        <p:blipFill>
          <a:blip r:embed="rId6"/>
          <a:stretch>
            <a:fillRect/>
          </a:stretch>
        </p:blipFill>
        <p:spPr>
          <a:xfrm>
            <a:off x="2943225" y="1628775"/>
            <a:ext cx="1981200" cy="1914525"/>
          </a:xfrm>
          <a:prstGeom prst="rect">
            <a:avLst/>
          </a:prstGeom>
        </p:spPr>
      </p:pic>
      <p:pic>
        <p:nvPicPr>
          <p:cNvPr id="17" name="图片 16"/>
          <p:cNvPicPr>
            <a:picLocks/>
          </p:cNvPicPr>
          <p:nvPr/>
        </p:nvPicPr>
        <p:blipFill>
          <a:blip r:embed="rId7"/>
          <a:stretch>
            <a:fillRect/>
          </a:stretch>
        </p:blipFill>
        <p:spPr>
          <a:xfrm>
            <a:off x="5895975" y="1628775"/>
            <a:ext cx="2057400" cy="1895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P spid="13" grpId="0"/>
      <p:bldP spid="14" grpId="0"/>
      <p:bldP spid="15" grpId="0"/>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743450"/>
          <a:chOff x="381000" y="266700"/>
          <a:chExt cx="9134475" cy="4743450"/>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安关法测电阻</a:t>
            </a:r>
          </a:p>
        </p:txBody>
      </p:sp>
      <p:pic>
        <p:nvPicPr>
          <p:cNvPr id="4" name="图片 3"/>
          <p:cNvPicPr>
            <a:picLocks/>
          </p:cNvPicPr>
          <p:nvPr/>
        </p:nvPicPr>
        <p:blipFill>
          <a:blip r:embed="rId2"/>
          <a:stretch>
            <a:fillRect/>
          </a:stretch>
        </p:blipFill>
        <p:spPr>
          <a:xfrm>
            <a:off x="1314450" y="1085850"/>
            <a:ext cx="114300" cy="114300"/>
          </a:xfrm>
          <a:prstGeom prst="rect">
            <a:avLst/>
          </a:prstGeom>
        </p:spPr>
      </p:pic>
      <p:sp>
        <p:nvSpPr>
          <p:cNvPr id="5" name="文本框 4"/>
          <p:cNvSpPr txBox="1"/>
          <p:nvPr/>
        </p:nvSpPr>
        <p:spPr>
          <a:xfrm>
            <a:off x="1590675" y="914400"/>
            <a:ext cx="75438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原理：</a:t>
            </a:r>
          </a:p>
        </p:txBody>
      </p:sp>
      <p:sp>
        <p:nvSpPr>
          <p:cNvPr id="6" name="文本框 5"/>
          <p:cNvSpPr txBox="1"/>
          <p:nvPr/>
        </p:nvSpPr>
        <p:spPr>
          <a:xfrm>
            <a:off x="2695575" y="704850"/>
            <a:ext cx="1457325" cy="0"/>
          </a:xfrm>
          <a:prstGeom prst="rect">
            <a:avLst/>
          </a:prstGeom>
          <a:noFill/>
        </p:spPr>
        <p:txBody>
          <a:bodyPr lIns="0" tIns="0" rIns="0" bIns="0" rtlCol="0">
            <a:spAutoFit/>
          </a:bodyPr>
          <a:lstStyle/>
          <a:p>
            <a:pPr marL="0" marR="0" lvl="0" indent="0" algn="l" fontAlgn="base">
              <a:lnSpc>
                <a:spcPct val="125000"/>
              </a:lnSpc>
            </a:pPr>
            <a:endParaRPr/>
          </a:p>
        </p:txBody>
      </p:sp>
      <p:pic>
        <p:nvPicPr>
          <p:cNvPr id="7" name="图片 6"/>
          <p:cNvPicPr>
            <a:picLocks/>
          </p:cNvPicPr>
          <p:nvPr/>
        </p:nvPicPr>
        <p:blipFill>
          <a:blip r:embed="rId3"/>
          <a:stretch>
            <a:fillRect/>
          </a:stretch>
        </p:blipFill>
        <p:spPr>
          <a:xfrm>
            <a:off x="2647950" y="657225"/>
            <a:ext cx="1045369" cy="962025"/>
          </a:xfrm>
          <a:prstGeom prst="rect">
            <a:avLst/>
          </a:prstGeom>
        </p:spPr>
      </p:pic>
      <p:pic>
        <p:nvPicPr>
          <p:cNvPr id="8" name="图片 7"/>
          <p:cNvPicPr>
            <a:picLocks/>
          </p:cNvPicPr>
          <p:nvPr/>
        </p:nvPicPr>
        <p:blipFill>
          <a:blip r:embed="rId2"/>
          <a:stretch>
            <a:fillRect/>
          </a:stretch>
        </p:blipFill>
        <p:spPr>
          <a:xfrm>
            <a:off x="1314450" y="1943100"/>
            <a:ext cx="114300" cy="114300"/>
          </a:xfrm>
          <a:prstGeom prst="rect">
            <a:avLst/>
          </a:prstGeom>
        </p:spPr>
      </p:pic>
      <p:sp>
        <p:nvSpPr>
          <p:cNvPr id="9" name="文本框 8"/>
          <p:cNvSpPr txBox="1"/>
          <p:nvPr/>
        </p:nvSpPr>
        <p:spPr>
          <a:xfrm>
            <a:off x="1590675" y="1766888"/>
            <a:ext cx="75438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电路图：</a:t>
            </a:r>
          </a:p>
        </p:txBody>
      </p:sp>
      <p:pic>
        <p:nvPicPr>
          <p:cNvPr id="10" name="图片 9"/>
          <p:cNvPicPr>
            <a:picLocks/>
          </p:cNvPicPr>
          <p:nvPr/>
        </p:nvPicPr>
        <p:blipFill>
          <a:blip r:embed="rId2"/>
          <a:stretch>
            <a:fillRect/>
          </a:stretch>
        </p:blipFill>
        <p:spPr>
          <a:xfrm>
            <a:off x="1314450" y="3781425"/>
            <a:ext cx="114300" cy="114300"/>
          </a:xfrm>
          <a:prstGeom prst="rect">
            <a:avLst/>
          </a:prstGeom>
        </p:spPr>
      </p:pic>
      <p:sp>
        <p:nvSpPr>
          <p:cNvPr id="11" name="文本框 10"/>
          <p:cNvSpPr txBox="1"/>
          <p:nvPr/>
        </p:nvSpPr>
        <p:spPr>
          <a:xfrm>
            <a:off x="1590675" y="3609975"/>
            <a:ext cx="75438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表达式：</a:t>
            </a:r>
          </a:p>
        </p:txBody>
      </p:sp>
      <p:sp>
        <p:nvSpPr>
          <p:cNvPr id="12" name="文本框 11"/>
          <p:cNvSpPr txBox="1"/>
          <p:nvPr/>
        </p:nvSpPr>
        <p:spPr>
          <a:xfrm>
            <a:off x="3600450" y="3829050"/>
            <a:ext cx="1771650" cy="0"/>
          </a:xfrm>
          <a:prstGeom prst="rect">
            <a:avLst/>
          </a:prstGeom>
          <a:noFill/>
        </p:spPr>
        <p:txBody>
          <a:bodyPr lIns="0" tIns="0" rIns="0" bIns="0" rtlCol="0">
            <a:spAutoFit/>
          </a:bodyPr>
          <a:lstStyle/>
          <a:p>
            <a:pPr marL="0" marR="0" lvl="0" indent="0" algn="l" fontAlgn="base">
              <a:lnSpc>
                <a:spcPct val="125000"/>
              </a:lnSpc>
            </a:pPr>
            <a:endParaRPr/>
          </a:p>
        </p:txBody>
      </p:sp>
      <p:pic>
        <p:nvPicPr>
          <p:cNvPr id="13" name="图片 12"/>
          <p:cNvPicPr>
            <a:picLocks/>
          </p:cNvPicPr>
          <p:nvPr/>
        </p:nvPicPr>
        <p:blipFill>
          <a:blip r:embed="rId4"/>
          <a:stretch>
            <a:fillRect/>
          </a:stretch>
        </p:blipFill>
        <p:spPr>
          <a:xfrm>
            <a:off x="3552825" y="3781425"/>
            <a:ext cx="1531144" cy="962025"/>
          </a:xfrm>
          <a:prstGeom prst="rect">
            <a:avLst/>
          </a:prstGeom>
        </p:spPr>
      </p:pic>
      <p:pic>
        <p:nvPicPr>
          <p:cNvPr id="14" name="图片 13"/>
          <p:cNvPicPr>
            <a:picLocks/>
          </p:cNvPicPr>
          <p:nvPr/>
        </p:nvPicPr>
        <p:blipFill>
          <a:blip r:embed="rId5"/>
          <a:stretch>
            <a:fillRect/>
          </a:stretch>
        </p:blipFill>
        <p:spPr>
          <a:xfrm>
            <a:off x="3295650" y="1571625"/>
            <a:ext cx="2047875" cy="1885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P spid="13" grpId="0"/>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686300"/>
          <a:chOff x="381000" y="266700"/>
          <a:chExt cx="9134475" cy="4686300"/>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安滑法测电阻</a:t>
            </a:r>
          </a:p>
        </p:txBody>
      </p:sp>
      <p:pic>
        <p:nvPicPr>
          <p:cNvPr id="4" name="图片 3"/>
          <p:cNvPicPr>
            <a:picLocks/>
          </p:cNvPicPr>
          <p:nvPr/>
        </p:nvPicPr>
        <p:blipFill>
          <a:blip r:embed="rId2"/>
          <a:stretch>
            <a:fillRect/>
          </a:stretch>
        </p:blipFill>
        <p:spPr>
          <a:xfrm>
            <a:off x="1333500" y="1128713"/>
            <a:ext cx="114300" cy="114300"/>
          </a:xfrm>
          <a:prstGeom prst="rect">
            <a:avLst/>
          </a:prstGeom>
        </p:spPr>
      </p:pic>
      <p:sp>
        <p:nvSpPr>
          <p:cNvPr id="5" name="文本框 4"/>
          <p:cNvSpPr txBox="1"/>
          <p:nvPr/>
        </p:nvSpPr>
        <p:spPr>
          <a:xfrm>
            <a:off x="1571625" y="957263"/>
            <a:ext cx="75628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原理：</a:t>
            </a:r>
          </a:p>
        </p:txBody>
      </p:sp>
      <p:sp>
        <p:nvSpPr>
          <p:cNvPr id="6" name="文本框 5"/>
          <p:cNvSpPr txBox="1"/>
          <p:nvPr/>
        </p:nvSpPr>
        <p:spPr>
          <a:xfrm>
            <a:off x="2419350" y="966788"/>
            <a:ext cx="2619375" cy="0"/>
          </a:xfrm>
          <a:prstGeom prst="rect">
            <a:avLst/>
          </a:prstGeom>
          <a:noFill/>
        </p:spPr>
        <p:txBody>
          <a:bodyPr lIns="0" tIns="0" rIns="0" bIns="0" rtlCol="0">
            <a:spAutoFit/>
          </a:bodyPr>
          <a:lstStyle/>
          <a:p>
            <a:pPr marL="0" marR="0" lvl="0" indent="0" algn="l" fontAlgn="base">
              <a:lnSpc>
                <a:spcPct val="125000"/>
              </a:lnSpc>
            </a:pPr>
            <a:endParaRPr/>
          </a:p>
        </p:txBody>
      </p:sp>
      <p:pic>
        <p:nvPicPr>
          <p:cNvPr id="7" name="图片 6"/>
          <p:cNvPicPr>
            <a:picLocks/>
          </p:cNvPicPr>
          <p:nvPr/>
        </p:nvPicPr>
        <p:blipFill>
          <a:blip r:embed="rId3"/>
          <a:stretch>
            <a:fillRect/>
          </a:stretch>
        </p:blipFill>
        <p:spPr>
          <a:xfrm>
            <a:off x="2371725" y="919163"/>
            <a:ext cx="2216944" cy="533400"/>
          </a:xfrm>
          <a:prstGeom prst="rect">
            <a:avLst/>
          </a:prstGeom>
        </p:spPr>
      </p:pic>
      <p:sp>
        <p:nvSpPr>
          <p:cNvPr id="8" name="文本框 7"/>
          <p:cNvSpPr txBox="1"/>
          <p:nvPr/>
        </p:nvSpPr>
        <p:spPr>
          <a:xfrm>
            <a:off x="5200650" y="962025"/>
            <a:ext cx="1619250" cy="0"/>
          </a:xfrm>
          <a:prstGeom prst="rect">
            <a:avLst/>
          </a:prstGeom>
          <a:noFill/>
        </p:spPr>
        <p:txBody>
          <a:bodyPr lIns="0" tIns="0" rIns="0" bIns="0" rtlCol="0">
            <a:spAutoFit/>
          </a:bodyPr>
          <a:lstStyle/>
          <a:p>
            <a:pPr marL="0" marR="0" lvl="0" indent="0" algn="l" fontAlgn="base">
              <a:lnSpc>
                <a:spcPct val="125000"/>
              </a:lnSpc>
            </a:pPr>
            <a:endParaRPr/>
          </a:p>
        </p:txBody>
      </p:sp>
      <p:pic>
        <p:nvPicPr>
          <p:cNvPr id="9" name="图片 8"/>
          <p:cNvPicPr>
            <a:picLocks/>
          </p:cNvPicPr>
          <p:nvPr/>
        </p:nvPicPr>
        <p:blipFill>
          <a:blip r:embed="rId4"/>
          <a:stretch>
            <a:fillRect/>
          </a:stretch>
        </p:blipFill>
        <p:spPr>
          <a:xfrm>
            <a:off x="5153025" y="914400"/>
            <a:ext cx="1323975" cy="533400"/>
          </a:xfrm>
          <a:prstGeom prst="rect">
            <a:avLst/>
          </a:prstGeom>
        </p:spPr>
      </p:pic>
      <p:pic>
        <p:nvPicPr>
          <p:cNvPr id="10" name="图片 9"/>
          <p:cNvPicPr>
            <a:picLocks/>
          </p:cNvPicPr>
          <p:nvPr/>
        </p:nvPicPr>
        <p:blipFill>
          <a:blip r:embed="rId2"/>
          <a:stretch>
            <a:fillRect/>
          </a:stretch>
        </p:blipFill>
        <p:spPr>
          <a:xfrm>
            <a:off x="1333500" y="1905000"/>
            <a:ext cx="114300" cy="114300"/>
          </a:xfrm>
          <a:prstGeom prst="rect">
            <a:avLst/>
          </a:prstGeom>
        </p:spPr>
      </p:pic>
      <p:sp>
        <p:nvSpPr>
          <p:cNvPr id="11" name="文本框 10"/>
          <p:cNvSpPr txBox="1"/>
          <p:nvPr/>
        </p:nvSpPr>
        <p:spPr>
          <a:xfrm>
            <a:off x="1571625" y="1733550"/>
            <a:ext cx="75628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电路图：</a:t>
            </a:r>
          </a:p>
        </p:txBody>
      </p:sp>
      <p:pic>
        <p:nvPicPr>
          <p:cNvPr id="12" name="图片 11"/>
          <p:cNvPicPr>
            <a:picLocks/>
          </p:cNvPicPr>
          <p:nvPr/>
        </p:nvPicPr>
        <p:blipFill>
          <a:blip r:embed="rId2"/>
          <a:stretch>
            <a:fillRect/>
          </a:stretch>
        </p:blipFill>
        <p:spPr>
          <a:xfrm>
            <a:off x="1333500" y="3829050"/>
            <a:ext cx="114300" cy="114300"/>
          </a:xfrm>
          <a:prstGeom prst="rect">
            <a:avLst/>
          </a:prstGeom>
        </p:spPr>
      </p:pic>
      <p:sp>
        <p:nvSpPr>
          <p:cNvPr id="13" name="文本框 12"/>
          <p:cNvSpPr txBox="1"/>
          <p:nvPr/>
        </p:nvSpPr>
        <p:spPr>
          <a:xfrm>
            <a:off x="1571625" y="3657600"/>
            <a:ext cx="75628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表达式：</a:t>
            </a:r>
          </a:p>
        </p:txBody>
      </p:sp>
      <p:sp>
        <p:nvSpPr>
          <p:cNvPr id="14" name="文本框 13"/>
          <p:cNvSpPr txBox="1"/>
          <p:nvPr/>
        </p:nvSpPr>
        <p:spPr>
          <a:xfrm>
            <a:off x="3467100" y="3771900"/>
            <a:ext cx="2066925" cy="0"/>
          </a:xfrm>
          <a:prstGeom prst="rect">
            <a:avLst/>
          </a:prstGeom>
          <a:noFill/>
        </p:spPr>
        <p:txBody>
          <a:bodyPr lIns="0" tIns="0" rIns="0" bIns="0" rtlCol="0">
            <a:spAutoFit/>
          </a:bodyPr>
          <a:lstStyle/>
          <a:p>
            <a:pPr marL="0" marR="0" lvl="0" indent="0" algn="l" fontAlgn="base">
              <a:lnSpc>
                <a:spcPct val="125000"/>
              </a:lnSpc>
            </a:pPr>
            <a:endParaRPr/>
          </a:p>
        </p:txBody>
      </p:sp>
      <p:pic>
        <p:nvPicPr>
          <p:cNvPr id="15" name="图片 14"/>
          <p:cNvPicPr>
            <a:picLocks/>
          </p:cNvPicPr>
          <p:nvPr/>
        </p:nvPicPr>
        <p:blipFill>
          <a:blip r:embed="rId5"/>
          <a:stretch>
            <a:fillRect/>
          </a:stretch>
        </p:blipFill>
        <p:spPr>
          <a:xfrm>
            <a:off x="3419475" y="3724275"/>
            <a:ext cx="1838325" cy="962025"/>
          </a:xfrm>
          <a:prstGeom prst="rect">
            <a:avLst/>
          </a:prstGeom>
        </p:spPr>
      </p:pic>
      <p:pic>
        <p:nvPicPr>
          <p:cNvPr id="16" name="图片 15"/>
          <p:cNvPicPr>
            <a:picLocks/>
          </p:cNvPicPr>
          <p:nvPr/>
        </p:nvPicPr>
        <p:blipFill>
          <a:blip r:embed="rId6"/>
          <a:stretch>
            <a:fillRect/>
          </a:stretch>
        </p:blipFill>
        <p:spPr>
          <a:xfrm>
            <a:off x="3095625" y="1781175"/>
            <a:ext cx="2343150" cy="1695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4" grpId="0"/>
      <p:bldP spid="15" grpId="0"/>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676650"/>
          <a:chOff x="381000" y="266700"/>
          <a:chExt cx="9134475" cy="3676650"/>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总结</a:t>
            </a:r>
          </a:p>
        </p:txBody>
      </p:sp>
      <p:sp>
        <p:nvSpPr>
          <p:cNvPr id="4" name="文本框 3"/>
          <p:cNvSpPr txBox="1"/>
          <p:nvPr/>
        </p:nvSpPr>
        <p:spPr>
          <a:xfrm>
            <a:off x="628650" y="1066800"/>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1、电阻的测量方法：______法</a:t>
            </a:r>
          </a:p>
        </p:txBody>
      </p:sp>
      <p:sp>
        <p:nvSpPr>
          <p:cNvPr id="5" name="文本框 4"/>
          <p:cNvSpPr txBox="1"/>
          <p:nvPr/>
        </p:nvSpPr>
        <p:spPr>
          <a:xfrm>
            <a:off x="628650" y="1828800"/>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2、实验原理： ______</a:t>
            </a:r>
          </a:p>
        </p:txBody>
      </p:sp>
      <p:sp>
        <p:nvSpPr>
          <p:cNvPr id="6" name="文本框 5"/>
          <p:cNvSpPr txBox="1"/>
          <p:nvPr/>
        </p:nvSpPr>
        <p:spPr>
          <a:xfrm>
            <a:off x="628650" y="2486025"/>
            <a:ext cx="78486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3、滑动变阻器的作用： _________ ；</a:t>
            </a:r>
          </a:p>
        </p:txBody>
      </p:sp>
      <p:sp>
        <p:nvSpPr>
          <p:cNvPr id="7" name="文本框 6"/>
          <p:cNvSpPr txBox="1"/>
          <p:nvPr/>
        </p:nvSpPr>
        <p:spPr>
          <a:xfrm>
            <a:off x="628650" y="3228975"/>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4、多次实验的目的：                                                 </a:t>
            </a:r>
          </a:p>
        </p:txBody>
      </p:sp>
      <p:sp>
        <p:nvSpPr>
          <p:cNvPr id="8" name="文本框 7"/>
          <p:cNvSpPr txBox="1"/>
          <p:nvPr/>
        </p:nvSpPr>
        <p:spPr>
          <a:xfrm>
            <a:off x="3448050" y="1028700"/>
            <a:ext cx="56864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伏安</a:t>
            </a:r>
          </a:p>
        </p:txBody>
      </p:sp>
      <p:sp>
        <p:nvSpPr>
          <p:cNvPr id="9" name="文本框 8"/>
          <p:cNvSpPr txBox="1"/>
          <p:nvPr/>
        </p:nvSpPr>
        <p:spPr>
          <a:xfrm>
            <a:off x="2562225" y="1504950"/>
            <a:ext cx="990600" cy="0"/>
          </a:xfrm>
          <a:prstGeom prst="rect">
            <a:avLst/>
          </a:prstGeom>
          <a:noFill/>
        </p:spPr>
        <p:txBody>
          <a:bodyPr lIns="0" tIns="0" rIns="0" bIns="0" rtlCol="0">
            <a:spAutoFit/>
          </a:bodyPr>
          <a:lstStyle/>
          <a:p>
            <a:pPr marL="0" marR="0" lvl="0" indent="0" algn="l" fontAlgn="base">
              <a:lnSpc>
                <a:spcPct val="125000"/>
              </a:lnSpc>
            </a:pPr>
            <a:endParaRPr/>
          </a:p>
        </p:txBody>
      </p:sp>
      <p:pic>
        <p:nvPicPr>
          <p:cNvPr id="10" name="图片 9"/>
          <p:cNvPicPr>
            <a:picLocks/>
          </p:cNvPicPr>
          <p:nvPr/>
        </p:nvPicPr>
        <p:blipFill>
          <a:blip r:embed="rId2"/>
          <a:stretch>
            <a:fillRect/>
          </a:stretch>
        </p:blipFill>
        <p:spPr>
          <a:xfrm>
            <a:off x="2514600" y="1457325"/>
            <a:ext cx="704850" cy="959644"/>
          </a:xfrm>
          <a:prstGeom prst="rect">
            <a:avLst/>
          </a:prstGeom>
        </p:spPr>
      </p:pic>
      <p:sp>
        <p:nvSpPr>
          <p:cNvPr id="11" name="文本框 10"/>
          <p:cNvSpPr txBox="1"/>
          <p:nvPr/>
        </p:nvSpPr>
        <p:spPr>
          <a:xfrm>
            <a:off x="3714750" y="2486025"/>
            <a:ext cx="54197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保护电路</a:t>
            </a:r>
          </a:p>
        </p:txBody>
      </p:sp>
      <p:sp>
        <p:nvSpPr>
          <p:cNvPr id="12" name="文本框 11"/>
          <p:cNvSpPr txBox="1"/>
          <p:nvPr/>
        </p:nvSpPr>
        <p:spPr>
          <a:xfrm>
            <a:off x="5305425" y="2486025"/>
            <a:ext cx="38290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改变电阻两端的电压</a:t>
            </a:r>
          </a:p>
        </p:txBody>
      </p:sp>
      <p:sp>
        <p:nvSpPr>
          <p:cNvPr id="13" name="文本框 12"/>
          <p:cNvSpPr txBox="1"/>
          <p:nvPr/>
        </p:nvSpPr>
        <p:spPr>
          <a:xfrm>
            <a:off x="3371850" y="3228975"/>
            <a:ext cx="57626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多次测量取平均值，减小误差</a:t>
            </a:r>
          </a:p>
        </p:txBody>
      </p:sp>
      <p:cxnSp>
        <p:nvCxnSpPr>
          <p:cNvPr id="14" name="直接连接符 13"/>
          <p:cNvCxnSpPr/>
          <p:nvPr/>
        </p:nvCxnSpPr>
        <p:spPr>
          <a:xfrm>
            <a:off x="5267325" y="2886075"/>
            <a:ext cx="2638425" cy="0"/>
          </a:xfrm>
          <a:prstGeom prst="line">
            <a:avLst/>
          </a:prstGeom>
          <a:ln w="25400" cap="flat" cmpd="sng" algn="ctr">
            <a:solidFill>
              <a:srgbClr val="FFFFFF">
                <a:alpha val="100000"/>
              </a:srgbClr>
            </a:solidFill>
            <a:prstDash val="solid"/>
            <a:round/>
            <a:headEnd type="none" w="med" len="med"/>
            <a:tailEnd type="none" w="med" len="med"/>
          </a:ln>
        </p:spPr>
      </p:cxnSp>
      <p:cxnSp>
        <p:nvCxnSpPr>
          <p:cNvPr id="15" name="直接连接符 14"/>
          <p:cNvCxnSpPr/>
          <p:nvPr/>
        </p:nvCxnSpPr>
        <p:spPr>
          <a:xfrm>
            <a:off x="3371850" y="3676650"/>
            <a:ext cx="3752850" cy="0"/>
          </a:xfrm>
          <a:prstGeom prst="line">
            <a:avLst/>
          </a:prstGeom>
          <a:ln w="25400" cap="flat" cmpd="sng" algn="ctr">
            <a:solidFill>
              <a:srgbClr val="FFFFFF">
                <a:alpha val="100000"/>
              </a:srgbClr>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505200"/>
          <a:chOff x="381000" y="266700"/>
          <a:chExt cx="9134475" cy="3505200"/>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总结</a:t>
            </a:r>
          </a:p>
        </p:txBody>
      </p:sp>
      <p:sp>
        <p:nvSpPr>
          <p:cNvPr id="4" name="文本框 3"/>
          <p:cNvSpPr txBox="1"/>
          <p:nvPr/>
        </p:nvSpPr>
        <p:spPr>
          <a:xfrm>
            <a:off x="628650" y="1009650"/>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测小灯泡的电阻</a:t>
            </a:r>
          </a:p>
        </p:txBody>
      </p:sp>
      <p:sp>
        <p:nvSpPr>
          <p:cNvPr id="5" name="文本框 4"/>
          <p:cNvSpPr txBox="1"/>
          <p:nvPr/>
        </p:nvSpPr>
        <p:spPr>
          <a:xfrm>
            <a:off x="628650" y="1666875"/>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1、滑动变阻器的作用： _________ ；                                </a:t>
            </a:r>
          </a:p>
        </p:txBody>
      </p:sp>
      <p:sp>
        <p:nvSpPr>
          <p:cNvPr id="6" name="文本框 5"/>
          <p:cNvSpPr txBox="1"/>
          <p:nvPr/>
        </p:nvSpPr>
        <p:spPr>
          <a:xfrm>
            <a:off x="628650" y="2362200"/>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2、多次实验的目的：                                                        </a:t>
            </a:r>
          </a:p>
        </p:txBody>
      </p:sp>
      <p:sp>
        <p:nvSpPr>
          <p:cNvPr id="7" name="文本框 6"/>
          <p:cNvSpPr txBox="1"/>
          <p:nvPr/>
        </p:nvSpPr>
        <p:spPr>
          <a:xfrm>
            <a:off x="628650" y="3076575"/>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3、灯丝电阻的特性：                                        </a:t>
            </a:r>
          </a:p>
        </p:txBody>
      </p:sp>
      <p:sp>
        <p:nvSpPr>
          <p:cNvPr id="8" name="文本框 7"/>
          <p:cNvSpPr txBox="1"/>
          <p:nvPr/>
        </p:nvSpPr>
        <p:spPr>
          <a:xfrm>
            <a:off x="3724275" y="1666875"/>
            <a:ext cx="54102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保护电路</a:t>
            </a:r>
          </a:p>
        </p:txBody>
      </p:sp>
      <p:sp>
        <p:nvSpPr>
          <p:cNvPr id="9" name="文本框 8"/>
          <p:cNvSpPr txBox="1"/>
          <p:nvPr/>
        </p:nvSpPr>
        <p:spPr>
          <a:xfrm>
            <a:off x="5181600" y="1666875"/>
            <a:ext cx="39528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改变灯泡两端的电压</a:t>
            </a:r>
          </a:p>
        </p:txBody>
      </p:sp>
      <p:cxnSp>
        <p:nvCxnSpPr>
          <p:cNvPr id="10" name="直接连接符 9"/>
          <p:cNvCxnSpPr/>
          <p:nvPr/>
        </p:nvCxnSpPr>
        <p:spPr>
          <a:xfrm>
            <a:off x="5172075" y="2066925"/>
            <a:ext cx="2619375" cy="0"/>
          </a:xfrm>
          <a:prstGeom prst="line">
            <a:avLst/>
          </a:prstGeom>
          <a:ln w="25400" cap="flat" cmpd="sng" algn="ctr">
            <a:solidFill>
              <a:srgbClr val="FFFFFF">
                <a:alpha val="100000"/>
              </a:srgbClr>
            </a:solidFill>
            <a:prstDash val="solid"/>
            <a:round/>
            <a:headEnd type="none" w="med" len="med"/>
            <a:tailEnd type="none" w="med" len="med"/>
          </a:ln>
        </p:spPr>
      </p:cxnSp>
      <p:sp>
        <p:nvSpPr>
          <p:cNvPr id="11" name="文本框 10"/>
          <p:cNvSpPr txBox="1"/>
          <p:nvPr/>
        </p:nvSpPr>
        <p:spPr>
          <a:xfrm>
            <a:off x="3314700" y="2362200"/>
            <a:ext cx="58197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得到多组数据，总结灯丝电阻的特性</a:t>
            </a:r>
          </a:p>
        </p:txBody>
      </p:sp>
      <p:cxnSp>
        <p:nvCxnSpPr>
          <p:cNvPr id="12" name="直接连接符 11"/>
          <p:cNvCxnSpPr/>
          <p:nvPr/>
        </p:nvCxnSpPr>
        <p:spPr>
          <a:xfrm>
            <a:off x="3305175" y="2809875"/>
            <a:ext cx="4657725" cy="0"/>
          </a:xfrm>
          <a:prstGeom prst="line">
            <a:avLst/>
          </a:prstGeom>
          <a:ln w="25400" cap="flat" cmpd="sng" algn="ctr">
            <a:solidFill>
              <a:srgbClr val="FFFFFF">
                <a:alpha val="100000"/>
              </a:srgbClr>
            </a:solidFill>
            <a:prstDash val="solid"/>
            <a:round/>
            <a:headEnd type="none" w="med" len="med"/>
            <a:tailEnd type="none" w="med" len="med"/>
          </a:ln>
        </p:spPr>
      </p:cxnSp>
      <p:sp>
        <p:nvSpPr>
          <p:cNvPr id="13" name="文本框 12"/>
          <p:cNvSpPr txBox="1"/>
          <p:nvPr/>
        </p:nvSpPr>
        <p:spPr>
          <a:xfrm>
            <a:off x="3438525" y="3076575"/>
            <a:ext cx="56959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电阻随电压的升高而增大</a:t>
            </a:r>
          </a:p>
        </p:txBody>
      </p:sp>
      <p:cxnSp>
        <p:nvCxnSpPr>
          <p:cNvPr id="14" name="直接连接符 13"/>
          <p:cNvCxnSpPr/>
          <p:nvPr/>
        </p:nvCxnSpPr>
        <p:spPr>
          <a:xfrm>
            <a:off x="3438525" y="3505200"/>
            <a:ext cx="3257550" cy="0"/>
          </a:xfrm>
          <a:prstGeom prst="line">
            <a:avLst/>
          </a:prstGeom>
          <a:ln w="25400" cap="flat" cmpd="sng" algn="ctr">
            <a:solidFill>
              <a:srgbClr val="FFFFFF">
                <a:alpha val="100000"/>
              </a:srgbClr>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animBg="1"/>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953000"/>
          <a:chOff x="381000" y="266700"/>
          <a:chExt cx="9134475" cy="4953000"/>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伏安法测电阻</a:t>
            </a:r>
          </a:p>
        </p:txBody>
      </p:sp>
      <p:sp>
        <p:nvSpPr>
          <p:cNvPr id="4" name="文本框 3"/>
          <p:cNvSpPr txBox="1"/>
          <p:nvPr/>
        </p:nvSpPr>
        <p:spPr>
          <a:xfrm>
            <a:off x="619125" y="1104900"/>
            <a:ext cx="85153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实验目的：</a:t>
            </a:r>
          </a:p>
        </p:txBody>
      </p:sp>
      <p:sp>
        <p:nvSpPr>
          <p:cNvPr id="5" name="文本框 4"/>
          <p:cNvSpPr txBox="1"/>
          <p:nvPr/>
        </p:nvSpPr>
        <p:spPr>
          <a:xfrm>
            <a:off x="619125" y="1847850"/>
            <a:ext cx="85153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实验原理：</a:t>
            </a:r>
          </a:p>
        </p:txBody>
      </p:sp>
      <p:sp>
        <p:nvSpPr>
          <p:cNvPr id="6" name="文本框 5"/>
          <p:cNvSpPr txBox="1"/>
          <p:nvPr/>
        </p:nvSpPr>
        <p:spPr>
          <a:xfrm>
            <a:off x="619125" y="2514600"/>
            <a:ext cx="85153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实验器材：</a:t>
            </a:r>
          </a:p>
        </p:txBody>
      </p:sp>
      <p:sp>
        <p:nvSpPr>
          <p:cNvPr id="7" name="文本框 6"/>
          <p:cNvSpPr txBox="1"/>
          <p:nvPr/>
        </p:nvSpPr>
        <p:spPr>
          <a:xfrm>
            <a:off x="2105025" y="1104900"/>
            <a:ext cx="70294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用电压表、电流表间接测电阻</a:t>
            </a:r>
          </a:p>
        </p:txBody>
      </p:sp>
      <p:sp>
        <p:nvSpPr>
          <p:cNvPr id="8" name="文本框 7"/>
          <p:cNvSpPr txBox="1"/>
          <p:nvPr/>
        </p:nvSpPr>
        <p:spPr>
          <a:xfrm>
            <a:off x="2105025" y="2514600"/>
            <a:ext cx="70294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电源、电压表、电流表、滑动变阻器、开关、导线、
            待测电阻。</a:t>
            </a:r>
          </a:p>
        </p:txBody>
      </p:sp>
      <p:sp>
        <p:nvSpPr>
          <p:cNvPr id="9" name="文本框 8"/>
          <p:cNvSpPr txBox="1"/>
          <p:nvPr/>
        </p:nvSpPr>
        <p:spPr>
          <a:xfrm>
            <a:off x="2105025" y="1647825"/>
            <a:ext cx="1143000" cy="0"/>
          </a:xfrm>
          <a:prstGeom prst="rect">
            <a:avLst/>
          </a:prstGeom>
          <a:noFill/>
        </p:spPr>
        <p:txBody>
          <a:bodyPr lIns="0" tIns="0" rIns="0" bIns="0" rtlCol="0">
            <a:spAutoFit/>
          </a:bodyPr>
          <a:lstStyle/>
          <a:p>
            <a:pPr marL="0" marR="0" lvl="0" indent="0" algn="l" fontAlgn="base">
              <a:lnSpc>
                <a:spcPct val="125000"/>
              </a:lnSpc>
            </a:pPr>
            <a:endParaRPr/>
          </a:p>
        </p:txBody>
      </p:sp>
      <p:pic>
        <p:nvPicPr>
          <p:cNvPr id="10" name="图片 9"/>
          <p:cNvPicPr>
            <a:picLocks/>
          </p:cNvPicPr>
          <p:nvPr/>
        </p:nvPicPr>
        <p:blipFill>
          <a:blip r:embed="rId2"/>
          <a:stretch>
            <a:fillRect/>
          </a:stretch>
        </p:blipFill>
        <p:spPr>
          <a:xfrm>
            <a:off x="2057400" y="1600200"/>
            <a:ext cx="809625" cy="959644"/>
          </a:xfrm>
          <a:prstGeom prst="rect">
            <a:avLst/>
          </a:prstGeom>
        </p:spPr>
      </p:pic>
      <p:pic>
        <p:nvPicPr>
          <p:cNvPr id="11" name="图片 10"/>
          <p:cNvPicPr>
            <a:picLocks/>
          </p:cNvPicPr>
          <p:nvPr/>
        </p:nvPicPr>
        <p:blipFill>
          <a:blip r:embed="rId3"/>
          <a:stretch>
            <a:fillRect/>
          </a:stretch>
        </p:blipFill>
        <p:spPr>
          <a:xfrm>
            <a:off x="5172075" y="3676650"/>
            <a:ext cx="1704975" cy="723900"/>
          </a:xfrm>
          <a:prstGeom prst="rect">
            <a:avLst/>
          </a:prstGeom>
        </p:spPr>
      </p:pic>
      <p:pic>
        <p:nvPicPr>
          <p:cNvPr id="12" name="图片 11"/>
          <p:cNvPicPr>
            <a:picLocks/>
          </p:cNvPicPr>
          <p:nvPr/>
        </p:nvPicPr>
        <p:blipFill>
          <a:blip r:embed="rId4"/>
          <a:stretch>
            <a:fillRect/>
          </a:stretch>
        </p:blipFill>
        <p:spPr>
          <a:xfrm>
            <a:off x="619125" y="3543300"/>
            <a:ext cx="1847850" cy="371475"/>
          </a:xfrm>
          <a:prstGeom prst="rect">
            <a:avLst/>
          </a:prstGeom>
        </p:spPr>
      </p:pic>
      <p:pic>
        <p:nvPicPr>
          <p:cNvPr id="13" name="图片 12"/>
          <p:cNvPicPr>
            <a:picLocks/>
          </p:cNvPicPr>
          <p:nvPr/>
        </p:nvPicPr>
        <p:blipFill>
          <a:blip r:embed="rId5"/>
          <a:stretch>
            <a:fillRect/>
          </a:stretch>
        </p:blipFill>
        <p:spPr>
          <a:xfrm>
            <a:off x="3114675" y="3343275"/>
            <a:ext cx="2705100" cy="1476375"/>
          </a:xfrm>
          <a:prstGeom prst="rect">
            <a:avLst/>
          </a:prstGeom>
        </p:spPr>
      </p:pic>
      <p:pic>
        <p:nvPicPr>
          <p:cNvPr id="14" name="图片 13"/>
          <p:cNvPicPr>
            <a:picLocks/>
          </p:cNvPicPr>
          <p:nvPr/>
        </p:nvPicPr>
        <p:blipFill>
          <a:blip r:embed="rId6"/>
          <a:stretch>
            <a:fillRect/>
          </a:stretch>
        </p:blipFill>
        <p:spPr>
          <a:xfrm>
            <a:off x="6524625" y="2933700"/>
            <a:ext cx="2286000" cy="1314450"/>
          </a:xfrm>
          <a:prstGeom prst="rect">
            <a:avLst/>
          </a:prstGeom>
        </p:spPr>
      </p:pic>
      <p:pic>
        <p:nvPicPr>
          <p:cNvPr id="15" name="图片 14"/>
          <p:cNvPicPr>
            <a:picLocks/>
          </p:cNvPicPr>
          <p:nvPr/>
        </p:nvPicPr>
        <p:blipFill>
          <a:blip r:embed="rId7"/>
          <a:stretch>
            <a:fillRect/>
          </a:stretch>
        </p:blipFill>
        <p:spPr>
          <a:xfrm>
            <a:off x="2952750" y="3600450"/>
            <a:ext cx="742950" cy="990600"/>
          </a:xfrm>
          <a:prstGeom prst="rect">
            <a:avLst/>
          </a:prstGeom>
        </p:spPr>
      </p:pic>
      <p:pic>
        <p:nvPicPr>
          <p:cNvPr id="16" name="图片 15"/>
          <p:cNvPicPr>
            <a:picLocks/>
          </p:cNvPicPr>
          <p:nvPr/>
        </p:nvPicPr>
        <p:blipFill>
          <a:blip r:embed="rId8"/>
          <a:stretch>
            <a:fillRect/>
          </a:stretch>
        </p:blipFill>
        <p:spPr>
          <a:xfrm>
            <a:off x="862013" y="4010025"/>
            <a:ext cx="1362075" cy="942975"/>
          </a:xfrm>
          <a:prstGeom prst="rect">
            <a:avLst/>
          </a:prstGeom>
        </p:spPr>
      </p:pic>
      <p:pic>
        <p:nvPicPr>
          <p:cNvPr id="17" name="图片 16"/>
          <p:cNvPicPr>
            <a:picLocks/>
          </p:cNvPicPr>
          <p:nvPr/>
        </p:nvPicPr>
        <p:blipFill>
          <a:blip r:embed="rId9"/>
          <a:stretch>
            <a:fillRect/>
          </a:stretch>
        </p:blipFill>
        <p:spPr>
          <a:xfrm>
            <a:off x="7096125" y="4086225"/>
            <a:ext cx="1447800" cy="8096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676775"/>
          <a:chOff x="381000" y="266700"/>
          <a:chExt cx="9134475" cy="4676775"/>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伏安法测电阻</a:t>
            </a:r>
          </a:p>
        </p:txBody>
      </p:sp>
      <p:sp>
        <p:nvSpPr>
          <p:cNvPr id="4" name="文本框 3"/>
          <p:cNvSpPr txBox="1"/>
          <p:nvPr/>
        </p:nvSpPr>
        <p:spPr>
          <a:xfrm>
            <a:off x="628650" y="962025"/>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根据电路图连实物图</a:t>
            </a:r>
          </a:p>
        </p:txBody>
      </p:sp>
      <p:pic>
        <p:nvPicPr>
          <p:cNvPr id="5" name="图片 4"/>
          <p:cNvPicPr>
            <a:picLocks/>
          </p:cNvPicPr>
          <p:nvPr/>
        </p:nvPicPr>
        <p:blipFill>
          <a:blip r:embed="rId2"/>
          <a:stretch>
            <a:fillRect/>
          </a:stretch>
        </p:blipFill>
        <p:spPr>
          <a:xfrm>
            <a:off x="628650" y="2038350"/>
            <a:ext cx="2428875" cy="1838325"/>
          </a:xfrm>
          <a:prstGeom prst="rect">
            <a:avLst/>
          </a:prstGeom>
        </p:spPr>
      </p:pic>
      <p:pic>
        <p:nvPicPr>
          <p:cNvPr id="6" name="图片 5"/>
          <p:cNvPicPr>
            <a:picLocks/>
          </p:cNvPicPr>
          <p:nvPr/>
        </p:nvPicPr>
        <p:blipFill>
          <a:blip r:embed="rId3"/>
          <a:stretch>
            <a:fillRect/>
          </a:stretch>
        </p:blipFill>
        <p:spPr>
          <a:xfrm>
            <a:off x="5781675" y="1381125"/>
            <a:ext cx="676275" cy="895350"/>
          </a:xfrm>
          <a:prstGeom prst="rect">
            <a:avLst/>
          </a:prstGeom>
        </p:spPr>
      </p:pic>
      <p:pic>
        <p:nvPicPr>
          <p:cNvPr id="7" name="图片 6"/>
          <p:cNvPicPr>
            <a:picLocks/>
          </p:cNvPicPr>
          <p:nvPr/>
        </p:nvPicPr>
        <p:blipFill>
          <a:blip r:embed="rId4"/>
          <a:stretch>
            <a:fillRect/>
          </a:stretch>
        </p:blipFill>
        <p:spPr>
          <a:xfrm>
            <a:off x="6953250" y="2476500"/>
            <a:ext cx="1562100" cy="666750"/>
          </a:xfrm>
          <a:prstGeom prst="rect">
            <a:avLst/>
          </a:prstGeom>
        </p:spPr>
      </p:pic>
      <p:pic>
        <p:nvPicPr>
          <p:cNvPr id="8" name="图片 7"/>
          <p:cNvPicPr>
            <a:picLocks/>
          </p:cNvPicPr>
          <p:nvPr/>
        </p:nvPicPr>
        <p:blipFill>
          <a:blip r:embed="rId5"/>
          <a:stretch>
            <a:fillRect/>
          </a:stretch>
        </p:blipFill>
        <p:spPr>
          <a:xfrm>
            <a:off x="4505325" y="3495675"/>
            <a:ext cx="1514475" cy="304800"/>
          </a:xfrm>
          <a:prstGeom prst="rect">
            <a:avLst/>
          </a:prstGeom>
        </p:spPr>
      </p:pic>
      <p:pic>
        <p:nvPicPr>
          <p:cNvPr id="9" name="图片 8"/>
          <p:cNvPicPr>
            <a:picLocks/>
          </p:cNvPicPr>
          <p:nvPr/>
        </p:nvPicPr>
        <p:blipFill>
          <a:blip r:embed="rId6"/>
          <a:stretch>
            <a:fillRect/>
          </a:stretch>
        </p:blipFill>
        <p:spPr>
          <a:xfrm>
            <a:off x="3324225" y="2019300"/>
            <a:ext cx="2238375" cy="1390650"/>
          </a:xfrm>
          <a:prstGeom prst="rect">
            <a:avLst/>
          </a:prstGeom>
        </p:spPr>
      </p:pic>
      <p:pic>
        <p:nvPicPr>
          <p:cNvPr id="10" name="图片 9"/>
          <p:cNvPicPr>
            <a:picLocks/>
          </p:cNvPicPr>
          <p:nvPr/>
        </p:nvPicPr>
        <p:blipFill>
          <a:blip r:embed="rId7"/>
          <a:stretch>
            <a:fillRect/>
          </a:stretch>
        </p:blipFill>
        <p:spPr>
          <a:xfrm>
            <a:off x="5305425" y="2495550"/>
            <a:ext cx="838200" cy="476250"/>
          </a:xfrm>
          <a:prstGeom prst="rect">
            <a:avLst/>
          </a:prstGeom>
        </p:spPr>
      </p:pic>
      <p:pic>
        <p:nvPicPr>
          <p:cNvPr id="11" name="图片 10"/>
          <p:cNvPicPr>
            <a:picLocks/>
          </p:cNvPicPr>
          <p:nvPr/>
        </p:nvPicPr>
        <p:blipFill>
          <a:blip r:embed="rId8"/>
          <a:stretch>
            <a:fillRect/>
          </a:stretch>
        </p:blipFill>
        <p:spPr>
          <a:xfrm>
            <a:off x="5734050" y="2981325"/>
            <a:ext cx="1990725" cy="1143000"/>
          </a:xfrm>
          <a:prstGeom prst="rect">
            <a:avLst/>
          </a:prstGeom>
        </p:spPr>
      </p:pic>
      <p:pic>
        <p:nvPicPr>
          <p:cNvPr id="12" name="图片 11"/>
          <p:cNvPicPr>
            <a:picLocks/>
          </p:cNvPicPr>
          <p:nvPr/>
        </p:nvPicPr>
        <p:blipFill>
          <a:blip r:embed="rId9"/>
          <a:stretch>
            <a:fillRect/>
          </a:stretch>
        </p:blipFill>
        <p:spPr>
          <a:xfrm>
            <a:off x="4629150" y="2714625"/>
            <a:ext cx="752475" cy="247650"/>
          </a:xfrm>
          <a:prstGeom prst="rect">
            <a:avLst/>
          </a:prstGeom>
        </p:spPr>
      </p:pic>
      <p:pic>
        <p:nvPicPr>
          <p:cNvPr id="13" name="图片 12"/>
          <p:cNvPicPr>
            <a:picLocks/>
          </p:cNvPicPr>
          <p:nvPr/>
        </p:nvPicPr>
        <p:blipFill>
          <a:blip r:embed="rId10"/>
          <a:stretch>
            <a:fillRect/>
          </a:stretch>
        </p:blipFill>
        <p:spPr>
          <a:xfrm>
            <a:off x="5381625" y="2019300"/>
            <a:ext cx="571500" cy="657225"/>
          </a:xfrm>
          <a:prstGeom prst="rect">
            <a:avLst/>
          </a:prstGeom>
        </p:spPr>
      </p:pic>
      <p:pic>
        <p:nvPicPr>
          <p:cNvPr id="14" name="图片 13"/>
          <p:cNvPicPr>
            <a:picLocks/>
          </p:cNvPicPr>
          <p:nvPr/>
        </p:nvPicPr>
        <p:blipFill>
          <a:blip r:embed="rId11"/>
          <a:stretch>
            <a:fillRect/>
          </a:stretch>
        </p:blipFill>
        <p:spPr>
          <a:xfrm>
            <a:off x="6962775" y="2800350"/>
            <a:ext cx="1371600" cy="923925"/>
          </a:xfrm>
          <a:prstGeom prst="rect">
            <a:avLst/>
          </a:prstGeom>
        </p:spPr>
      </p:pic>
      <p:pic>
        <p:nvPicPr>
          <p:cNvPr id="15" name="图片 14"/>
          <p:cNvPicPr>
            <a:picLocks/>
          </p:cNvPicPr>
          <p:nvPr/>
        </p:nvPicPr>
        <p:blipFill>
          <a:blip r:embed="rId12"/>
          <a:stretch>
            <a:fillRect/>
          </a:stretch>
        </p:blipFill>
        <p:spPr>
          <a:xfrm>
            <a:off x="5962650" y="3638550"/>
            <a:ext cx="609600" cy="180975"/>
          </a:xfrm>
          <a:prstGeom prst="rect">
            <a:avLst/>
          </a:prstGeom>
        </p:spPr>
      </p:pic>
      <p:pic>
        <p:nvPicPr>
          <p:cNvPr id="16" name="图片 15"/>
          <p:cNvPicPr>
            <a:picLocks/>
          </p:cNvPicPr>
          <p:nvPr/>
        </p:nvPicPr>
        <p:blipFill>
          <a:blip r:embed="rId13"/>
          <a:stretch>
            <a:fillRect/>
          </a:stretch>
        </p:blipFill>
        <p:spPr>
          <a:xfrm>
            <a:off x="4238625" y="2981325"/>
            <a:ext cx="361950" cy="704850"/>
          </a:xfrm>
          <a:prstGeom prst="rect">
            <a:avLst/>
          </a:prstGeom>
        </p:spPr>
      </p:pic>
      <p:pic>
        <p:nvPicPr>
          <p:cNvPr id="17" name="图片 16"/>
          <p:cNvPicPr>
            <a:picLocks/>
          </p:cNvPicPr>
          <p:nvPr/>
        </p:nvPicPr>
        <p:blipFill>
          <a:blip r:embed="rId14"/>
          <a:stretch>
            <a:fillRect/>
          </a:stretch>
        </p:blipFill>
        <p:spPr>
          <a:xfrm>
            <a:off x="6048375" y="2638425"/>
            <a:ext cx="1038225" cy="304800"/>
          </a:xfrm>
          <a:prstGeom prst="rect">
            <a:avLst/>
          </a:prstGeom>
        </p:spPr>
      </p:pic>
      <p:pic>
        <p:nvPicPr>
          <p:cNvPr id="18" name="图片 17"/>
          <p:cNvPicPr>
            <a:picLocks/>
          </p:cNvPicPr>
          <p:nvPr/>
        </p:nvPicPr>
        <p:blipFill>
          <a:blip r:embed="rId15"/>
          <a:stretch>
            <a:fillRect/>
          </a:stretch>
        </p:blipFill>
        <p:spPr>
          <a:xfrm>
            <a:off x="6019800" y="2038350"/>
            <a:ext cx="400050" cy="695325"/>
          </a:xfrm>
          <a:prstGeom prst="rect">
            <a:avLst/>
          </a:prstGeom>
        </p:spPr>
      </p:pic>
      <p:sp>
        <p:nvSpPr>
          <p:cNvPr id="19" name="文本框 18"/>
          <p:cNvSpPr txBox="1"/>
          <p:nvPr/>
        </p:nvSpPr>
        <p:spPr>
          <a:xfrm>
            <a:off x="4905375" y="4200525"/>
            <a:ext cx="4229100" cy="0"/>
          </a:xfrm>
          <a:prstGeom prst="rect">
            <a:avLst/>
          </a:prstGeom>
          <a:noFill/>
        </p:spPr>
        <p:txBody>
          <a:bodyPr lIns="0" tIns="0" rIns="0" bIns="0" rtlCol="0">
            <a:spAutoFit/>
          </a:bodyPr>
          <a:lstStyle/>
          <a:p>
            <a:pPr marL="0" marR="0" lvl="0" indent="0" algn="l" fontAlgn="base">
              <a:lnSpc>
                <a:spcPct val="125000"/>
              </a:lnSpc>
            </a:pPr>
            <a:r>
              <a:rPr lang="en-US" sz="2400" u="none" spc="0">
                <a:solidFill>
                  <a:srgbClr val="FFFF00">
                    <a:alpha val="100000"/>
                  </a:srgbClr>
                </a:solidFill>
                <a:latin typeface="微软雅黑"/>
              </a:rPr>
              <a:t>摆</a:t>
            </a:r>
          </a:p>
        </p:txBody>
      </p:sp>
      <p:sp>
        <p:nvSpPr>
          <p:cNvPr id="20" name="文本框 19"/>
          <p:cNvSpPr txBox="1"/>
          <p:nvPr/>
        </p:nvSpPr>
        <p:spPr>
          <a:xfrm>
            <a:off x="4829175" y="4200525"/>
            <a:ext cx="476250" cy="476250"/>
          </a:xfrm>
          <a:prstGeom prst="rect">
            <a:avLst/>
          </a:prstGeom>
          <a:noFill/>
          <a:ln w="25400" cap="flat" cmpd="sng" algn="ctr">
            <a:solidFill>
              <a:srgbClr val="FFD732">
                <a:alpha val="100000"/>
              </a:srgbClr>
            </a:solidFill>
            <a:prstDash val="solid"/>
            <a:round/>
            <a:headEnd type="none" w="med" len="med"/>
            <a:tailEnd type="none" w="med" len="med"/>
          </a:ln>
        </p:spPr>
        <p:txBody>
          <a:bodyPr lIns="91440" tIns="45720" rIns="91440" bIns="45720" rtlCol="0">
            <a:spAutoFit/>
          </a:bodyPr>
          <a:lstStyle/>
          <a:p>
            <a:pPr marL="0" marR="0" lvl="0" indent="0" algn="l" fontAlgn="base">
              <a:lnSpc>
                <a:spcPct val="100000"/>
              </a:lnSpc>
            </a:pPr>
            <a:endParaRPr/>
          </a:p>
        </p:txBody>
      </p:sp>
      <p:sp>
        <p:nvSpPr>
          <p:cNvPr id="21" name="文本框 20"/>
          <p:cNvSpPr txBox="1"/>
          <p:nvPr/>
        </p:nvSpPr>
        <p:spPr>
          <a:xfrm>
            <a:off x="5876925" y="4200525"/>
            <a:ext cx="3257550" cy="0"/>
          </a:xfrm>
          <a:prstGeom prst="rect">
            <a:avLst/>
          </a:prstGeom>
          <a:noFill/>
        </p:spPr>
        <p:txBody>
          <a:bodyPr lIns="0" tIns="0" rIns="0" bIns="0" rtlCol="0">
            <a:spAutoFit/>
          </a:bodyPr>
          <a:lstStyle/>
          <a:p>
            <a:pPr marL="0" marR="0" lvl="0" indent="0" algn="l" fontAlgn="base">
              <a:lnSpc>
                <a:spcPct val="125000"/>
              </a:lnSpc>
            </a:pPr>
            <a:r>
              <a:rPr lang="en-US" sz="2400" u="none" spc="0">
                <a:solidFill>
                  <a:srgbClr val="FFFF00">
                    <a:alpha val="100000"/>
                  </a:srgbClr>
                </a:solidFill>
                <a:latin typeface="微软雅黑"/>
              </a:rPr>
              <a:t>连</a:t>
            </a:r>
          </a:p>
        </p:txBody>
      </p:sp>
      <p:sp>
        <p:nvSpPr>
          <p:cNvPr id="22" name="文本框 21"/>
          <p:cNvSpPr txBox="1"/>
          <p:nvPr/>
        </p:nvSpPr>
        <p:spPr>
          <a:xfrm>
            <a:off x="5791200" y="4200525"/>
            <a:ext cx="485775" cy="476250"/>
          </a:xfrm>
          <a:prstGeom prst="rect">
            <a:avLst/>
          </a:prstGeom>
          <a:noFill/>
          <a:ln w="25400" cap="flat" cmpd="sng" algn="ctr">
            <a:solidFill>
              <a:srgbClr val="FFD732">
                <a:alpha val="100000"/>
              </a:srgbClr>
            </a:solidFill>
            <a:prstDash val="solid"/>
            <a:round/>
            <a:headEnd type="none" w="med" len="med"/>
            <a:tailEnd type="none" w="med" len="med"/>
          </a:ln>
        </p:spPr>
        <p:txBody>
          <a:bodyPr lIns="91440" tIns="45720" rIns="91440" bIns="45720" rtlCol="0">
            <a:spAutoFit/>
          </a:bodyPr>
          <a:lstStyle/>
          <a:p>
            <a:pPr marL="0" marR="0" lvl="0" indent="0" algn="l" fontAlgn="base">
              <a:lnSpc>
                <a:spcPct val="100000"/>
              </a:lnSpc>
            </a:pPr>
            <a:endParaRPr/>
          </a:p>
        </p:txBody>
      </p:sp>
      <p:sp>
        <p:nvSpPr>
          <p:cNvPr id="23" name="文本框 22"/>
          <p:cNvSpPr txBox="1"/>
          <p:nvPr/>
        </p:nvSpPr>
        <p:spPr>
          <a:xfrm>
            <a:off x="6819900" y="4200525"/>
            <a:ext cx="2314575" cy="0"/>
          </a:xfrm>
          <a:prstGeom prst="rect">
            <a:avLst/>
          </a:prstGeom>
          <a:noFill/>
        </p:spPr>
        <p:txBody>
          <a:bodyPr lIns="0" tIns="0" rIns="0" bIns="0" rtlCol="0">
            <a:spAutoFit/>
          </a:bodyPr>
          <a:lstStyle/>
          <a:p>
            <a:pPr marL="0" marR="0" lvl="0" indent="0" algn="l" fontAlgn="base">
              <a:lnSpc>
                <a:spcPct val="125000"/>
              </a:lnSpc>
            </a:pPr>
            <a:r>
              <a:rPr lang="en-US" sz="2400" u="none" spc="0">
                <a:solidFill>
                  <a:srgbClr val="FFFF00">
                    <a:alpha val="100000"/>
                  </a:srgbClr>
                </a:solidFill>
                <a:latin typeface="微软雅黑"/>
              </a:rPr>
              <a:t>检</a:t>
            </a:r>
          </a:p>
        </p:txBody>
      </p:sp>
      <p:sp>
        <p:nvSpPr>
          <p:cNvPr id="24" name="文本框 23"/>
          <p:cNvSpPr txBox="1"/>
          <p:nvPr/>
        </p:nvSpPr>
        <p:spPr>
          <a:xfrm>
            <a:off x="6753225" y="4200525"/>
            <a:ext cx="466725" cy="476250"/>
          </a:xfrm>
          <a:prstGeom prst="rect">
            <a:avLst/>
          </a:prstGeom>
          <a:noFill/>
          <a:ln w="25400" cap="flat" cmpd="sng" algn="ctr">
            <a:solidFill>
              <a:srgbClr val="FFD732">
                <a:alpha val="100000"/>
              </a:srgbClr>
            </a:solidFill>
            <a:prstDash val="solid"/>
            <a:round/>
            <a:headEnd type="none" w="med" len="med"/>
            <a:tailEnd type="none" w="med" len="med"/>
          </a:ln>
        </p:spPr>
        <p:txBody>
          <a:bodyPr lIns="91440" tIns="45720" rIns="91440" bIns="45720" rtlCol="0">
            <a:spAutoFit/>
          </a:bodyPr>
          <a:lstStyle/>
          <a:p>
            <a:pPr marL="0" marR="0" lvl="0" indent="0" algn="l" fontAlgn="base">
              <a:lnSpc>
                <a:spcPct val="100000"/>
              </a:lnSpc>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animBg="1"/>
      <p:bldP spid="21" grpId="0"/>
      <p:bldP spid="22" grpId="0" animBg="1"/>
      <p:bldP spid="23" grpId="0"/>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071938"/>
          <a:chOff x="381000" y="266700"/>
          <a:chExt cx="9134475" cy="4071938"/>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伏安法测电阻</a:t>
            </a:r>
          </a:p>
        </p:txBody>
      </p:sp>
      <p:sp>
        <p:nvSpPr>
          <p:cNvPr id="4" name="文本框 3"/>
          <p:cNvSpPr txBox="1"/>
          <p:nvPr/>
        </p:nvSpPr>
        <p:spPr>
          <a:xfrm>
            <a:off x="628650" y="1143000"/>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实验要求</a:t>
            </a:r>
          </a:p>
        </p:txBody>
      </p:sp>
      <p:pic>
        <p:nvPicPr>
          <p:cNvPr id="5" name="图片 4"/>
          <p:cNvPicPr>
            <a:picLocks/>
          </p:cNvPicPr>
          <p:nvPr/>
        </p:nvPicPr>
        <p:blipFill>
          <a:blip r:embed="rId2"/>
          <a:stretch>
            <a:fillRect/>
          </a:stretch>
        </p:blipFill>
        <p:spPr>
          <a:xfrm>
            <a:off x="628650" y="1724025"/>
            <a:ext cx="323850" cy="323850"/>
          </a:xfrm>
          <a:prstGeom prst="rect">
            <a:avLst/>
          </a:prstGeom>
        </p:spPr>
      </p:pic>
      <p:sp>
        <p:nvSpPr>
          <p:cNvPr id="6" name="文本框 5"/>
          <p:cNvSpPr txBox="1"/>
          <p:nvPr/>
        </p:nvSpPr>
        <p:spPr>
          <a:xfrm>
            <a:off x="1085850" y="1652588"/>
            <a:ext cx="80486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写出你的实验步骤及实验数据记录表格；</a:t>
            </a:r>
          </a:p>
        </p:txBody>
      </p:sp>
      <p:pic>
        <p:nvPicPr>
          <p:cNvPr id="7" name="图片 6"/>
          <p:cNvPicPr>
            <a:picLocks/>
          </p:cNvPicPr>
          <p:nvPr/>
        </p:nvPicPr>
        <p:blipFill>
          <a:blip r:embed="rId3"/>
          <a:stretch>
            <a:fillRect/>
          </a:stretch>
        </p:blipFill>
        <p:spPr>
          <a:xfrm>
            <a:off x="628650" y="2228850"/>
            <a:ext cx="323850" cy="323850"/>
          </a:xfrm>
          <a:prstGeom prst="rect">
            <a:avLst/>
          </a:prstGeom>
        </p:spPr>
      </p:pic>
      <p:pic>
        <p:nvPicPr>
          <p:cNvPr id="8" name="图片 7"/>
          <p:cNvPicPr>
            <a:picLocks/>
          </p:cNvPicPr>
          <p:nvPr/>
        </p:nvPicPr>
        <p:blipFill>
          <a:blip r:embed="rId4"/>
          <a:stretch>
            <a:fillRect/>
          </a:stretch>
        </p:blipFill>
        <p:spPr>
          <a:xfrm>
            <a:off x="628650" y="2728913"/>
            <a:ext cx="323850" cy="323850"/>
          </a:xfrm>
          <a:prstGeom prst="rect">
            <a:avLst/>
          </a:prstGeom>
        </p:spPr>
      </p:pic>
      <p:pic>
        <p:nvPicPr>
          <p:cNvPr id="9" name="图片 8"/>
          <p:cNvPicPr>
            <a:picLocks/>
          </p:cNvPicPr>
          <p:nvPr/>
        </p:nvPicPr>
        <p:blipFill>
          <a:blip r:embed="rId5"/>
          <a:stretch>
            <a:fillRect/>
          </a:stretch>
        </p:blipFill>
        <p:spPr>
          <a:xfrm>
            <a:off x="628650" y="3209925"/>
            <a:ext cx="323850" cy="323850"/>
          </a:xfrm>
          <a:prstGeom prst="rect">
            <a:avLst/>
          </a:prstGeom>
        </p:spPr>
      </p:pic>
      <p:pic>
        <p:nvPicPr>
          <p:cNvPr id="10" name="图片 9"/>
          <p:cNvPicPr>
            <a:picLocks/>
          </p:cNvPicPr>
          <p:nvPr/>
        </p:nvPicPr>
        <p:blipFill>
          <a:blip r:embed="rId6"/>
          <a:stretch>
            <a:fillRect/>
          </a:stretch>
        </p:blipFill>
        <p:spPr>
          <a:xfrm>
            <a:off x="628650" y="3748088"/>
            <a:ext cx="323850" cy="323850"/>
          </a:xfrm>
          <a:prstGeom prst="rect">
            <a:avLst/>
          </a:prstGeom>
        </p:spPr>
      </p:pic>
      <p:sp>
        <p:nvSpPr>
          <p:cNvPr id="11" name="文本框 10"/>
          <p:cNvSpPr txBox="1"/>
          <p:nvPr/>
        </p:nvSpPr>
        <p:spPr>
          <a:xfrm>
            <a:off x="1085850" y="2157413"/>
            <a:ext cx="80486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按电路图连接电路，并进行测量；</a:t>
            </a:r>
          </a:p>
        </p:txBody>
      </p:sp>
      <p:sp>
        <p:nvSpPr>
          <p:cNvPr id="12" name="文本框 11"/>
          <p:cNvSpPr txBox="1"/>
          <p:nvPr/>
        </p:nvSpPr>
        <p:spPr>
          <a:xfrm>
            <a:off x="1085850" y="2657475"/>
            <a:ext cx="80486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将测量的数据记录在自己设计的记录表中；</a:t>
            </a:r>
          </a:p>
        </p:txBody>
      </p:sp>
      <p:sp>
        <p:nvSpPr>
          <p:cNvPr id="13" name="文本框 12"/>
          <p:cNvSpPr txBox="1"/>
          <p:nvPr/>
        </p:nvSpPr>
        <p:spPr>
          <a:xfrm>
            <a:off x="1085850" y="3143250"/>
            <a:ext cx="80486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根据测得的数据，利用欧姆定律算出电阻值；</a:t>
            </a:r>
          </a:p>
        </p:txBody>
      </p:sp>
      <p:sp>
        <p:nvSpPr>
          <p:cNvPr id="14" name="文本框 13"/>
          <p:cNvSpPr txBox="1"/>
          <p:nvPr/>
        </p:nvSpPr>
        <p:spPr>
          <a:xfrm>
            <a:off x="1085850" y="3676650"/>
            <a:ext cx="80486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多测几组数据，看看测得的电阻值是否一样。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410075"/>
          <a:chOff x="381000" y="266700"/>
          <a:chExt cx="9134475" cy="4410075"/>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伏安法测电阻</a:t>
            </a:r>
          </a:p>
        </p:txBody>
      </p:sp>
      <p:sp>
        <p:nvSpPr>
          <p:cNvPr id="4" name="文本框 3"/>
          <p:cNvSpPr txBox="1"/>
          <p:nvPr/>
        </p:nvSpPr>
        <p:spPr>
          <a:xfrm>
            <a:off x="628650" y="1057275"/>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实验步骤</a:t>
            </a:r>
          </a:p>
        </p:txBody>
      </p:sp>
      <p:sp>
        <p:nvSpPr>
          <p:cNvPr id="5" name="文本框 4"/>
          <p:cNvSpPr txBox="1"/>
          <p:nvPr/>
        </p:nvSpPr>
        <p:spPr>
          <a:xfrm>
            <a:off x="1038225" y="1676400"/>
            <a:ext cx="74866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调节电流表、电压表的指针到零刻度；按电路图连接实物。调节滑动变阻器到阻值最大端；</a:t>
            </a:r>
          </a:p>
        </p:txBody>
      </p:sp>
      <p:pic>
        <p:nvPicPr>
          <p:cNvPr id="6" name="图片 5"/>
          <p:cNvPicPr>
            <a:picLocks/>
          </p:cNvPicPr>
          <p:nvPr/>
        </p:nvPicPr>
        <p:blipFill>
          <a:blip r:embed="rId2"/>
          <a:stretch>
            <a:fillRect/>
          </a:stretch>
        </p:blipFill>
        <p:spPr>
          <a:xfrm>
            <a:off x="628650" y="1724025"/>
            <a:ext cx="323850" cy="323850"/>
          </a:xfrm>
          <a:prstGeom prst="rect">
            <a:avLst/>
          </a:prstGeom>
        </p:spPr>
      </p:pic>
      <p:sp>
        <p:nvSpPr>
          <p:cNvPr id="7" name="文本框 6"/>
          <p:cNvSpPr txBox="1"/>
          <p:nvPr/>
        </p:nvSpPr>
        <p:spPr>
          <a:xfrm>
            <a:off x="1038225" y="2581275"/>
            <a:ext cx="73914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闭合开关，调节滑动变阻器的滑片至适当位置，分别读出电流表的示数I、电压表的示数U，并记录在表格中；</a:t>
            </a:r>
          </a:p>
        </p:txBody>
      </p:sp>
      <p:pic>
        <p:nvPicPr>
          <p:cNvPr id="8" name="图片 7"/>
          <p:cNvPicPr>
            <a:picLocks/>
          </p:cNvPicPr>
          <p:nvPr/>
        </p:nvPicPr>
        <p:blipFill>
          <a:blip r:embed="rId3"/>
          <a:stretch>
            <a:fillRect/>
          </a:stretch>
        </p:blipFill>
        <p:spPr>
          <a:xfrm>
            <a:off x="628650" y="2676525"/>
            <a:ext cx="323850" cy="323850"/>
          </a:xfrm>
          <a:prstGeom prst="rect">
            <a:avLst/>
          </a:prstGeom>
        </p:spPr>
      </p:pic>
      <p:sp>
        <p:nvSpPr>
          <p:cNvPr id="9" name="文本框 8"/>
          <p:cNvSpPr txBox="1"/>
          <p:nvPr/>
        </p:nvSpPr>
        <p:spPr>
          <a:xfrm>
            <a:off x="1038225" y="3481388"/>
            <a:ext cx="80962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根据公式           计算出R的值，并记录在表格中。 </a:t>
            </a:r>
          </a:p>
        </p:txBody>
      </p:sp>
      <p:sp>
        <p:nvSpPr>
          <p:cNvPr id="10" name="文本框 9"/>
          <p:cNvSpPr txBox="1"/>
          <p:nvPr/>
        </p:nvSpPr>
        <p:spPr>
          <a:xfrm>
            <a:off x="1038225" y="3990975"/>
            <a:ext cx="72771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调节滑动变阻器的滑片改变待测电阻中的电流及两端的电压，再测几组数据，并计算R的值。</a:t>
            </a:r>
          </a:p>
        </p:txBody>
      </p:sp>
      <p:pic>
        <p:nvPicPr>
          <p:cNvPr id="11" name="图片 10"/>
          <p:cNvPicPr>
            <a:picLocks/>
          </p:cNvPicPr>
          <p:nvPr/>
        </p:nvPicPr>
        <p:blipFill>
          <a:blip r:embed="rId4"/>
          <a:stretch>
            <a:fillRect/>
          </a:stretch>
        </p:blipFill>
        <p:spPr>
          <a:xfrm>
            <a:off x="628650" y="3562350"/>
            <a:ext cx="323850" cy="323850"/>
          </a:xfrm>
          <a:prstGeom prst="rect">
            <a:avLst/>
          </a:prstGeom>
        </p:spPr>
      </p:pic>
      <p:pic>
        <p:nvPicPr>
          <p:cNvPr id="12" name="图片 11"/>
          <p:cNvPicPr>
            <a:picLocks/>
          </p:cNvPicPr>
          <p:nvPr/>
        </p:nvPicPr>
        <p:blipFill>
          <a:blip r:embed="rId5"/>
          <a:stretch>
            <a:fillRect/>
          </a:stretch>
        </p:blipFill>
        <p:spPr>
          <a:xfrm>
            <a:off x="628650" y="4086225"/>
            <a:ext cx="323850" cy="323850"/>
          </a:xfrm>
          <a:prstGeom prst="rect">
            <a:avLst/>
          </a:prstGeom>
        </p:spPr>
      </p:pic>
      <p:sp>
        <p:nvSpPr>
          <p:cNvPr id="13" name="文本框 12"/>
          <p:cNvSpPr txBox="1"/>
          <p:nvPr/>
        </p:nvSpPr>
        <p:spPr>
          <a:xfrm>
            <a:off x="2247900" y="3305175"/>
            <a:ext cx="1152525" cy="0"/>
          </a:xfrm>
          <a:prstGeom prst="rect">
            <a:avLst/>
          </a:prstGeom>
          <a:noFill/>
        </p:spPr>
        <p:txBody>
          <a:bodyPr lIns="0" tIns="0" rIns="0" bIns="0" rtlCol="0">
            <a:spAutoFit/>
          </a:bodyPr>
          <a:lstStyle/>
          <a:p>
            <a:pPr marL="0" marR="0" lvl="0" indent="0" algn="l" fontAlgn="base">
              <a:lnSpc>
                <a:spcPct val="125000"/>
              </a:lnSpc>
            </a:pPr>
            <a:endParaRPr/>
          </a:p>
        </p:txBody>
      </p:sp>
      <p:pic>
        <p:nvPicPr>
          <p:cNvPr id="14" name="图片 13"/>
          <p:cNvPicPr>
            <a:picLocks/>
          </p:cNvPicPr>
          <p:nvPr/>
        </p:nvPicPr>
        <p:blipFill>
          <a:blip r:embed="rId6"/>
          <a:stretch>
            <a:fillRect/>
          </a:stretch>
        </p:blipFill>
        <p:spPr>
          <a:xfrm>
            <a:off x="2200275" y="3257550"/>
            <a:ext cx="809625" cy="9596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743450"/>
          <a:chOff x="381000" y="266700"/>
          <a:chExt cx="9134475" cy="4743450"/>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伏安法测电阻</a:t>
            </a:r>
          </a:p>
        </p:txBody>
      </p:sp>
      <p:sp>
        <p:nvSpPr>
          <p:cNvPr id="4" name="文本框 3"/>
          <p:cNvSpPr txBox="1"/>
          <p:nvPr/>
        </p:nvSpPr>
        <p:spPr>
          <a:xfrm>
            <a:off x="628650" y="914400"/>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实验记录表格</a:t>
            </a:r>
          </a:p>
        </p:txBody>
      </p:sp>
      <p:graphicFrame>
        <p:nvGraphicFramePr>
          <p:cNvPr id="5" name="表格 4"/>
          <p:cNvGraphicFramePr>
            <a:graphicFrameLocks noGrp="1"/>
          </p:cNvGraphicFramePr>
          <p:nvPr/>
        </p:nvGraphicFramePr>
        <p:xfrm>
          <a:off x="628650" y="1466850"/>
          <a:ext cx="7820025" cy="1905000"/>
        </p:xfrm>
        <a:graphic>
          <a:graphicData uri="http://schemas.openxmlformats.org/drawingml/2006/table">
            <a:tbl>
              <a:tblPr firstRow="1" bandRow="1"/>
              <a:tblGrid>
                <a:gridCol w="1564005"/>
                <a:gridCol w="1564005"/>
                <a:gridCol w="1564005"/>
                <a:gridCol w="1564005"/>
                <a:gridCol w="1564005"/>
              </a:tblGrid>
              <a:tr h="476250">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476250">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rowSpan="3">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476250">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vMerge="1">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476250">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vMerge="1">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bl>
          </a:graphicData>
        </a:graphic>
      </p:graphicFrame>
      <p:sp>
        <p:nvSpPr>
          <p:cNvPr id="6" name="文本框 5"/>
          <p:cNvSpPr txBox="1"/>
          <p:nvPr/>
        </p:nvSpPr>
        <p:spPr>
          <a:xfrm>
            <a:off x="847725" y="1495425"/>
            <a:ext cx="82867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测量次数</a:t>
            </a:r>
          </a:p>
        </p:txBody>
      </p:sp>
      <p:sp>
        <p:nvSpPr>
          <p:cNvPr id="7" name="文本框 6"/>
          <p:cNvSpPr txBox="1"/>
          <p:nvPr/>
        </p:nvSpPr>
        <p:spPr>
          <a:xfrm>
            <a:off x="1343025" y="1962150"/>
            <a:ext cx="77914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1</a:t>
            </a:r>
          </a:p>
        </p:txBody>
      </p:sp>
      <p:sp>
        <p:nvSpPr>
          <p:cNvPr id="8" name="文本框 7"/>
          <p:cNvSpPr txBox="1"/>
          <p:nvPr/>
        </p:nvSpPr>
        <p:spPr>
          <a:xfrm>
            <a:off x="1343025" y="2447925"/>
            <a:ext cx="77914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2</a:t>
            </a:r>
          </a:p>
        </p:txBody>
      </p:sp>
      <p:sp>
        <p:nvSpPr>
          <p:cNvPr id="9" name="文本框 8"/>
          <p:cNvSpPr txBox="1"/>
          <p:nvPr/>
        </p:nvSpPr>
        <p:spPr>
          <a:xfrm>
            <a:off x="1343025" y="2924175"/>
            <a:ext cx="77914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3</a:t>
            </a:r>
          </a:p>
        </p:txBody>
      </p:sp>
      <p:sp>
        <p:nvSpPr>
          <p:cNvPr id="10" name="文本框 9"/>
          <p:cNvSpPr txBox="1"/>
          <p:nvPr/>
        </p:nvSpPr>
        <p:spPr>
          <a:xfrm>
            <a:off x="2495550" y="1457325"/>
            <a:ext cx="66389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电压U/V</a:t>
            </a:r>
          </a:p>
        </p:txBody>
      </p:sp>
      <p:sp>
        <p:nvSpPr>
          <p:cNvPr id="11" name="文本框 10"/>
          <p:cNvSpPr txBox="1"/>
          <p:nvPr/>
        </p:nvSpPr>
        <p:spPr>
          <a:xfrm>
            <a:off x="4019550" y="1457325"/>
            <a:ext cx="51149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电流I/A</a:t>
            </a:r>
          </a:p>
        </p:txBody>
      </p:sp>
      <p:sp>
        <p:nvSpPr>
          <p:cNvPr id="12" name="文本框 11"/>
          <p:cNvSpPr txBox="1"/>
          <p:nvPr/>
        </p:nvSpPr>
        <p:spPr>
          <a:xfrm>
            <a:off x="4000500" y="2381250"/>
            <a:ext cx="5133975" cy="0"/>
          </a:xfrm>
          <a:prstGeom prst="rect">
            <a:avLst/>
          </a:prstGeom>
          <a:noFill/>
        </p:spPr>
        <p:txBody>
          <a:bodyPr lIns="0" tIns="0" rIns="0" bIns="0" rtlCol="0">
            <a:spAutoFit/>
          </a:bodyPr>
          <a:lstStyle/>
          <a:p>
            <a:pPr marL="0" marR="0" lvl="0" indent="0" algn="l" fontAlgn="base">
              <a:lnSpc>
                <a:spcPct val="125000"/>
              </a:lnSpc>
            </a:pPr>
            <a:endParaRPr/>
          </a:p>
        </p:txBody>
      </p:sp>
      <p:sp>
        <p:nvSpPr>
          <p:cNvPr id="13" name="文本框 12"/>
          <p:cNvSpPr txBox="1"/>
          <p:nvPr/>
        </p:nvSpPr>
        <p:spPr>
          <a:xfrm>
            <a:off x="5591175" y="1476375"/>
            <a:ext cx="35433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电阻R/Ω</a:t>
            </a:r>
          </a:p>
        </p:txBody>
      </p:sp>
      <p:sp>
        <p:nvSpPr>
          <p:cNvPr id="14" name="文本框 13"/>
          <p:cNvSpPr txBox="1"/>
          <p:nvPr/>
        </p:nvSpPr>
        <p:spPr>
          <a:xfrm>
            <a:off x="7124700" y="1466850"/>
            <a:ext cx="20097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电阻R/Ω</a:t>
            </a:r>
          </a:p>
        </p:txBody>
      </p:sp>
      <p:cxnSp>
        <p:nvCxnSpPr>
          <p:cNvPr id="15" name="直接连接符 14"/>
          <p:cNvCxnSpPr/>
          <p:nvPr/>
        </p:nvCxnSpPr>
        <p:spPr>
          <a:xfrm>
            <a:off x="7753350" y="1571625"/>
            <a:ext cx="142875" cy="0"/>
          </a:xfrm>
          <a:prstGeom prst="line">
            <a:avLst/>
          </a:prstGeom>
          <a:ln w="25400" cap="flat" cmpd="sng" algn="ctr">
            <a:solidFill>
              <a:srgbClr val="FFFFFF">
                <a:alpha val="100000"/>
              </a:srgbClr>
            </a:solidFill>
            <a:prstDash val="solid"/>
            <a:round/>
            <a:headEnd type="none" w="med" len="med"/>
            <a:tailEnd type="none" w="med" len="med"/>
          </a:ln>
        </p:spPr>
      </p:cxnSp>
      <p:sp>
        <p:nvSpPr>
          <p:cNvPr id="16" name="文本框 15"/>
          <p:cNvSpPr txBox="1"/>
          <p:nvPr/>
        </p:nvSpPr>
        <p:spPr>
          <a:xfrm>
            <a:off x="628650" y="3562350"/>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本实验中多次实验的目的：</a:t>
            </a:r>
          </a:p>
        </p:txBody>
      </p:sp>
      <p:sp>
        <p:nvSpPr>
          <p:cNvPr id="17" name="文本框 16"/>
          <p:cNvSpPr txBox="1"/>
          <p:nvPr/>
        </p:nvSpPr>
        <p:spPr>
          <a:xfrm>
            <a:off x="4105275" y="3562350"/>
            <a:ext cx="50292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多次测量求电阻的平均值，</a:t>
            </a:r>
          </a:p>
        </p:txBody>
      </p:sp>
      <p:sp>
        <p:nvSpPr>
          <p:cNvPr id="18" name="文本框 17"/>
          <p:cNvSpPr txBox="1"/>
          <p:nvPr/>
        </p:nvSpPr>
        <p:spPr>
          <a:xfrm>
            <a:off x="4105275" y="4133850"/>
            <a:ext cx="50292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a:rPr>
              <a:t>减小试验误差。</a:t>
            </a:r>
          </a:p>
        </p:txBody>
      </p:sp>
      <p:sp>
        <p:nvSpPr>
          <p:cNvPr id="19" name="文本框 18"/>
          <p:cNvSpPr txBox="1"/>
          <p:nvPr/>
        </p:nvSpPr>
        <p:spPr>
          <a:xfrm>
            <a:off x="6286500" y="4257675"/>
            <a:ext cx="28479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65E5E">
                    <a:alpha val="100000"/>
                  </a:srgbClr>
                </a:solidFill>
                <a:latin typeface="微软雅黑"/>
              </a:rPr>
              <a:t>滑动变阻器的作用</a:t>
            </a:r>
          </a:p>
        </p:txBody>
      </p:sp>
      <p:sp>
        <p:nvSpPr>
          <p:cNvPr id="20" name="文本框 19"/>
          <p:cNvSpPr txBox="1"/>
          <p:nvPr/>
        </p:nvSpPr>
        <p:spPr>
          <a:xfrm>
            <a:off x="6229350" y="4267200"/>
            <a:ext cx="2400300" cy="476250"/>
          </a:xfrm>
          <a:prstGeom prst="rect">
            <a:avLst/>
          </a:prstGeom>
          <a:noFill/>
          <a:ln w="25400" cap="flat" cmpd="sng" algn="ctr">
            <a:solidFill>
              <a:srgbClr val="FFD732">
                <a:alpha val="100000"/>
              </a:srgbClr>
            </a:solidFill>
            <a:prstDash val="solid"/>
            <a:round/>
            <a:headEnd type="none" w="med" len="med"/>
            <a:tailEnd type="none" w="med" len="med"/>
          </a:ln>
        </p:spPr>
        <p:txBody>
          <a:bodyPr lIns="91440" tIns="45720" rIns="91440" bIns="45720" rtlCol="0">
            <a:spAutoFit/>
          </a:bodyPr>
          <a:lstStyle/>
          <a:p>
            <a:pPr marL="0" marR="0" lvl="0" indent="0" algn="l" fontAlgn="base">
              <a:lnSpc>
                <a:spcPct val="100000"/>
              </a:lnSpc>
            </a:pPr>
            <a:endParaRPr/>
          </a:p>
        </p:txBody>
      </p:sp>
      <p:pic>
        <p:nvPicPr>
          <p:cNvPr id="21" name="图片 20"/>
          <p:cNvPicPr>
            <a:picLocks/>
          </p:cNvPicPr>
          <p:nvPr/>
        </p:nvPicPr>
        <p:blipFill>
          <a:blip r:embed="rId2"/>
          <a:stretch>
            <a:fillRect/>
          </a:stretch>
        </p:blipFill>
        <p:spPr>
          <a:xfrm>
            <a:off x="6467475" y="4076700"/>
            <a:ext cx="371475" cy="238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animBg="1"/>
      <p:bldP spid="21" grpId="0"/>
    </p:bldLst>
  </p:timing>
</p:sld>
</file>

<file path=ppt/theme/theme1.xml><?xml version="1.0" encoding="utf-8"?>
<a:theme xmlns:a="http://schemas.openxmlformats.org/drawingml/2006/main" name="Theme54">
  <a:themeElements>
    <a:clrScheme name="Theme5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804</Words>
  <Application>Microsoft Office PowerPoint</Application>
  <PresentationFormat>全屏显示(16:9)</PresentationFormat>
  <Paragraphs>270</Paragraphs>
  <Slides>44</Slides>
  <Notes>0</Notes>
  <HiddenSlides>0</HiddenSlides>
  <MMClips>0</MMClips>
  <ScaleCrop>false</ScaleCrop>
  <HeadingPairs>
    <vt:vector size="4" baseType="variant">
      <vt:variant>
        <vt:lpstr>主题</vt:lpstr>
      </vt:variant>
      <vt:variant>
        <vt:i4>1</vt:i4>
      </vt:variant>
      <vt:variant>
        <vt:lpstr>幻灯片标题</vt:lpstr>
      </vt:variant>
      <vt:variant>
        <vt:i4>44</vt:i4>
      </vt:variant>
    </vt:vector>
  </HeadingPairs>
  <TitlesOfParts>
    <vt:vector size="45" baseType="lpstr">
      <vt:lpstr>Theme54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十七章第三节：电阻的测量</dc:title>
  <dc:subject/>
  <dc:creator>Unknown Creator</dc:creator>
  <cp:keywords/>
  <dc:description/>
  <cp:lastModifiedBy>User</cp:lastModifiedBy>
  <cp:revision>3</cp:revision>
  <dcterms:created xsi:type="dcterms:W3CDTF">2019-12-06T08:41:24Z</dcterms:created>
  <dcterms:modified xsi:type="dcterms:W3CDTF">2020-02-16T03:09:24Z</dcterms:modified>
  <cp:category/>
</cp:coreProperties>
</file>