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  <p:sldId id="270" r:id="rId3"/>
    <p:sldId id="275" r:id="rId4"/>
    <p:sldId id="277" r:id="rId5"/>
    <p:sldId id="278" r:id="rId6"/>
    <p:sldId id="284" r:id="rId7"/>
    <p:sldId id="285" r:id="rId8"/>
    <p:sldId id="290" r:id="rId9"/>
    <p:sldId id="287" r:id="rId10"/>
    <p:sldId id="271" r:id="rId11"/>
    <p:sldId id="272" r:id="rId12"/>
    <p:sldId id="279" r:id="rId13"/>
    <p:sldId id="291" r:id="rId14"/>
    <p:sldId id="292" r:id="rId15"/>
    <p:sldId id="295" r:id="rId16"/>
    <p:sldId id="296" r:id="rId17"/>
    <p:sldId id="297" r:id="rId18"/>
    <p:sldId id="298" r:id="rId19"/>
    <p:sldId id="299" r:id="rId20"/>
    <p:sldId id="300" r:id="rId21"/>
    <p:sldId id="274" r:id="rId22"/>
    <p:sldId id="276" r:id="rId23"/>
    <p:sldId id="310" r:id="rId24"/>
    <p:sldId id="304" r:id="rId25"/>
    <p:sldId id="306" r:id="rId26"/>
    <p:sldId id="303" r:id="rId27"/>
    <p:sldId id="282" r:id="rId28"/>
    <p:sldId id="283" r:id="rId29"/>
    <p:sldId id="307" r:id="rId30"/>
    <p:sldId id="301" r:id="rId31"/>
    <p:sldId id="302" r:id="rId32"/>
    <p:sldId id="311" r:id="rId33"/>
    <p:sldId id="281" r:id="rId34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A6AD"/>
    <a:srgbClr val="C50023"/>
    <a:srgbClr val="F1A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6" d="100"/>
          <a:sy n="96" d="100"/>
        </p:scale>
        <p:origin x="-114" y="-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file:///J:\&#20154;&#25945;&#20061;&#19979;&#23398;&#32451;&#32771;\19RW67.EPS" TargetMode="External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file:///J:\&#20154;&#25945;&#20061;&#19979;&#23398;&#32451;&#32771;\8wx73.EPS" TargetMode="External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2589994" y="2281716"/>
            <a:ext cx="85150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 b="1" dirty="0" smtClean="0">
                <a:latin typeface="微软雅黑" panose="020B0503020204020204" charset="-122"/>
                <a:ea typeface="微软雅黑" panose="020B0503020204020204" charset="-122"/>
              </a:rPr>
              <a:t>第十九章　生活用电</a:t>
            </a:r>
            <a:endParaRPr lang="zh-CN" altLang="en-US" sz="66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55438" y="2302915"/>
            <a:ext cx="379412" cy="1127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87682" y="956711"/>
            <a:ext cx="4290680" cy="696726"/>
            <a:chOff x="37578" y="944185"/>
            <a:chExt cx="3106455" cy="696726"/>
          </a:xfrm>
        </p:grpSpPr>
        <p:pic>
          <p:nvPicPr>
            <p:cNvPr id="13" name="图片 12" descr="图标-03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578" y="944185"/>
              <a:ext cx="3106455" cy="696726"/>
            </a:xfrm>
            <a:prstGeom prst="rect">
              <a:avLst/>
            </a:prstGeom>
          </p:spPr>
        </p:pic>
        <p:sp>
          <p:nvSpPr>
            <p:cNvPr id="14" name="文本框 2"/>
            <p:cNvSpPr txBox="1"/>
            <p:nvPr/>
          </p:nvSpPr>
          <p:spPr>
            <a:xfrm>
              <a:off x="458662" y="1064895"/>
              <a:ext cx="169351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l"/>
              <a:r>
                <a:rPr lang="zh-CN" altLang="en-US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科学方法概览</a:t>
              </a:r>
              <a:endParaRPr lang="zh-CN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766541" y="2462459"/>
          <a:ext cx="10481832" cy="2057400"/>
        </p:xfrm>
        <a:graphic>
          <a:graphicData uri="http://schemas.openxmlformats.org/drawingml/2006/table">
            <a:tbl>
              <a:tblPr/>
              <a:tblGrid>
                <a:gridCol w="2776378"/>
                <a:gridCol w="7705454"/>
              </a:tblGrid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3000" b="1" kern="1200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物理研究方法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3000" b="1" kern="1200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该方法在本章的应用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3000" b="1" kern="1200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观察法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3000" b="1" kern="1200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　本章在学习家庭电路的组成时运用了观察法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4548" y="969905"/>
            <a:ext cx="4240644" cy="675005"/>
            <a:chOff x="183" y="1646"/>
            <a:chExt cx="4986" cy="1063"/>
          </a:xfrm>
        </p:grpSpPr>
        <p:pic>
          <p:nvPicPr>
            <p:cNvPr id="7" name="图片 6" descr="图标-0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3" y="1646"/>
              <a:ext cx="4986" cy="1063"/>
            </a:xfrm>
            <a:prstGeom prst="rect">
              <a:avLst/>
            </a:prstGeom>
          </p:spPr>
        </p:pic>
        <p:sp>
          <p:nvSpPr>
            <p:cNvPr id="8" name="文本框 3"/>
            <p:cNvSpPr txBox="1"/>
            <p:nvPr/>
          </p:nvSpPr>
          <p:spPr>
            <a:xfrm>
              <a:off x="878" y="1767"/>
              <a:ext cx="2750" cy="8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科学应用示例</a:t>
              </a:r>
              <a:endParaRPr lang="zh-CN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735685" y="1643633"/>
            <a:ext cx="3587842" cy="559769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00A6AD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夯基专训</a:t>
            </a:r>
            <a:r>
              <a:rPr lang="en-US" altLang="zh-CN" sz="2400" b="1" dirty="0" smtClean="0">
                <a:solidFill>
                  <a:srgbClr val="00A6AD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—</a:t>
            </a:r>
            <a:r>
              <a:rPr lang="zh-CN" altLang="en-US" sz="2400" b="1" dirty="0" smtClean="0">
                <a:solidFill>
                  <a:srgbClr val="00A6AD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易错概念辨析</a:t>
            </a:r>
            <a:endParaRPr lang="zh-CN" altLang="en-US" sz="2400" b="1" dirty="0">
              <a:solidFill>
                <a:srgbClr val="00A6AD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11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2317" y="1778253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679622" y="2211859"/>
            <a:ext cx="10713308" cy="35548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判断下列说法的正误，并对错误的说法分析指正。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)1.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在家庭电路中去掉空气开关不影响电路的工作和安全。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分析指正：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__________________________________________________________________________________________________________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9" name="Rectangle 140"/>
          <p:cNvSpPr>
            <a:spLocks noChangeArrowheads="1"/>
          </p:cNvSpPr>
          <p:nvPr/>
        </p:nvSpPr>
        <p:spPr bwMode="auto">
          <a:xfrm>
            <a:off x="1126211" y="3052111"/>
            <a:ext cx="494046" cy="46166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803189" y="4386648"/>
            <a:ext cx="10293179" cy="11137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空气开关对电路起到保护作用，去掉空气开关一般不影响电路的正常工作，但一旦出现干路电流过大的情况，会严重影响电路的安全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193" grpId="0"/>
      <p:bldP spid="9" grpId="0"/>
      <p:bldP spid="2560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17838" y="1470454"/>
            <a:ext cx="10713308" cy="286232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)2.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控制用电器的开关要连接在零线和用电器之间。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分析指正：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__________________________________________________________________________________________________________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4" name="Rectangle 140"/>
          <p:cNvSpPr>
            <a:spLocks noChangeArrowheads="1"/>
          </p:cNvSpPr>
          <p:nvPr/>
        </p:nvSpPr>
        <p:spPr bwMode="auto">
          <a:xfrm>
            <a:off x="1052070" y="1668154"/>
            <a:ext cx="494046" cy="46166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654908" y="2953265"/>
            <a:ext cx="10663881" cy="11137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控制用电器的开关应该接在火线和用电器之间，防止开关断开时，用电器仍然和火线连接而造成触电事故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4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2457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17838" y="1470454"/>
            <a:ext cx="10713308" cy="290848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)3.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保险丝熔断后，禁止用铁丝、铜丝等代替。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分析指正：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__________________________________________________________________________________________________________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4" name="Rectangle 141"/>
          <p:cNvSpPr>
            <a:spLocks noChangeArrowheads="1"/>
          </p:cNvSpPr>
          <p:nvPr/>
        </p:nvSpPr>
        <p:spPr bwMode="auto">
          <a:xfrm>
            <a:off x="1066566" y="1624139"/>
            <a:ext cx="494046" cy="46166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√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17838" y="1470454"/>
            <a:ext cx="10713308" cy="290848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)4.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家庭电路中空气开关</a:t>
            </a: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跳闸</a:t>
            </a: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，一定是发生了短路。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分析指正：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__________________________________________________________________________________________________________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4" name="Rectangle 140"/>
          <p:cNvSpPr>
            <a:spLocks noChangeArrowheads="1"/>
          </p:cNvSpPr>
          <p:nvPr/>
        </p:nvSpPr>
        <p:spPr bwMode="auto">
          <a:xfrm>
            <a:off x="1052070" y="1668154"/>
            <a:ext cx="494046" cy="46166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716692" y="2940908"/>
            <a:ext cx="10738022" cy="11137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家庭电路中空气开关</a:t>
            </a: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“跳闸”，是由于电流过大，其原因除了短路外，还可能是用电器总功率过大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225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17838" y="1470454"/>
            <a:ext cx="10713308" cy="290848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)5.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三孔插座有时不需要接地。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分析指正：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__________________________________________________________________________________________________________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4" name="Rectangle 140"/>
          <p:cNvSpPr>
            <a:spLocks noChangeArrowheads="1"/>
          </p:cNvSpPr>
          <p:nvPr/>
        </p:nvSpPr>
        <p:spPr bwMode="auto">
          <a:xfrm>
            <a:off x="1052070" y="1668154"/>
            <a:ext cx="494046" cy="46166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778476" y="2940908"/>
            <a:ext cx="10084812" cy="55976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三孔插座的接地线要保证接地良好，以防用电器外壳带电，危及人身安全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945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17838" y="1470454"/>
            <a:ext cx="10713308" cy="290848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)6.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使用试电笔时手不能接触金属笔卡。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分析指正：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__________________________________________________________________________________________________________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4" name="Rectangle 140"/>
          <p:cNvSpPr>
            <a:spLocks noChangeArrowheads="1"/>
          </p:cNvSpPr>
          <p:nvPr/>
        </p:nvSpPr>
        <p:spPr bwMode="auto">
          <a:xfrm>
            <a:off x="1052070" y="1668154"/>
            <a:ext cx="494046" cy="46166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654908" y="2940908"/>
            <a:ext cx="10577384" cy="11137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使用试电笔时手不能接触试电笔的金属笔尖，必须接触试电笔的金属体笔尾</a:t>
            </a:r>
            <a:r>
              <a:rPr lang="en-US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金属笔尖</a:t>
            </a:r>
            <a:r>
              <a:rPr lang="en-US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，使电源和大地之间形成通路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843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17838" y="1470454"/>
            <a:ext cx="10713308" cy="290848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)7.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电冰箱的金属外壳应该用导线接地。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分析指正：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__________________________________________________________________________________________________________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4" name="Rectangle 141"/>
          <p:cNvSpPr>
            <a:spLocks noChangeArrowheads="1"/>
          </p:cNvSpPr>
          <p:nvPr/>
        </p:nvSpPr>
        <p:spPr bwMode="auto">
          <a:xfrm>
            <a:off x="1066566" y="1624139"/>
            <a:ext cx="494046" cy="46166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√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17838" y="1470454"/>
            <a:ext cx="10713308" cy="364715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)8.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电灯开关中的两根导线相碰，家庭电路中的保险丝就会熔断。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分析指正：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__________________________________________________________________________________________________________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4" name="Rectangle 140"/>
          <p:cNvSpPr>
            <a:spLocks noChangeArrowheads="1"/>
          </p:cNvSpPr>
          <p:nvPr/>
        </p:nvSpPr>
        <p:spPr bwMode="auto">
          <a:xfrm>
            <a:off x="1052070" y="1668154"/>
            <a:ext cx="494046" cy="46166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691978" y="3632886"/>
            <a:ext cx="10703571" cy="55976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电灯开关中两根导线的线头相碰，使电路闭合，电灯工作，不会使保险丝熔断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638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17838" y="1470454"/>
            <a:ext cx="10713308" cy="290848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)9.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当遇到老化的电线着火时，要立刻用水扑灭。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分析指正：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__________________________________________________________________________________________________________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4" name="Rectangle 140"/>
          <p:cNvSpPr>
            <a:spLocks noChangeArrowheads="1"/>
          </p:cNvSpPr>
          <p:nvPr/>
        </p:nvSpPr>
        <p:spPr bwMode="auto">
          <a:xfrm>
            <a:off x="1052070" y="1668154"/>
            <a:ext cx="494046" cy="46166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494271" y="2903838"/>
            <a:ext cx="11322330" cy="55976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生活中遇到老化的电线着火时，首先应切断电源，为防止触电，不能立即用水扑灭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536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16203" y="1045210"/>
            <a:ext cx="4240644" cy="675005"/>
            <a:chOff x="183" y="1646"/>
            <a:chExt cx="4986" cy="1063"/>
          </a:xfrm>
        </p:grpSpPr>
        <p:pic>
          <p:nvPicPr>
            <p:cNvPr id="9" name="图片 8" descr="图标-0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3" y="1646"/>
              <a:ext cx="4986" cy="1063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878" y="1767"/>
              <a:ext cx="3069" cy="8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科学知识梳理</a:t>
              </a:r>
              <a:endParaRPr lang="zh-CN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  <p:sp>
        <p:nvSpPr>
          <p:cNvPr id="6161" name="Rectangle 10"/>
          <p:cNvSpPr/>
          <p:nvPr/>
        </p:nvSpPr>
        <p:spPr>
          <a:xfrm>
            <a:off x="633730" y="1785925"/>
            <a:ext cx="1415772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F1AF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知识框架</a:t>
            </a:r>
            <a:endParaRPr lang="zh-CN" altLang="en-US" sz="2400" b="1" dirty="0">
              <a:solidFill>
                <a:srgbClr val="F1AF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3075" y="1785925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8" name="Rectangle 79"/>
          <p:cNvSpPr>
            <a:spLocks noChangeArrowheads="1"/>
          </p:cNvSpPr>
          <p:nvPr/>
        </p:nvSpPr>
        <p:spPr bwMode="auto">
          <a:xfrm>
            <a:off x="779202" y="3496936"/>
            <a:ext cx="1563166" cy="49244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eaLnBrk="0" hangingPunct="0"/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生活用电</a:t>
            </a:r>
            <a:endParaRPr lang="en-US" altLang="zh-CN" sz="2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AutoShape 138"/>
          <p:cNvSpPr/>
          <p:nvPr/>
        </p:nvSpPr>
        <p:spPr bwMode="auto">
          <a:xfrm>
            <a:off x="2293393" y="2070970"/>
            <a:ext cx="360363" cy="3529013"/>
          </a:xfrm>
          <a:prstGeom prst="leftBrace">
            <a:avLst>
              <a:gd name="adj1" fmla="val 81608"/>
              <a:gd name="adj2" fmla="val 50000"/>
            </a:avLst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1" name="Rectangle 79"/>
          <p:cNvSpPr>
            <a:spLocks noChangeArrowheads="1"/>
          </p:cNvSpPr>
          <p:nvPr/>
        </p:nvSpPr>
        <p:spPr bwMode="auto">
          <a:xfrm>
            <a:off x="2585036" y="3210925"/>
            <a:ext cx="1009933" cy="892552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家庭电路</a:t>
            </a:r>
          </a:p>
        </p:txBody>
      </p:sp>
      <p:sp>
        <p:nvSpPr>
          <p:cNvPr id="12" name="AutoShape 138"/>
          <p:cNvSpPr/>
          <p:nvPr/>
        </p:nvSpPr>
        <p:spPr bwMode="auto">
          <a:xfrm>
            <a:off x="3472927" y="2110636"/>
            <a:ext cx="360363" cy="3529013"/>
          </a:xfrm>
          <a:prstGeom prst="leftBrace">
            <a:avLst>
              <a:gd name="adj1" fmla="val 81608"/>
              <a:gd name="adj2" fmla="val 50000"/>
            </a:avLst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4" name="Rectangle 79"/>
          <p:cNvSpPr>
            <a:spLocks noChangeArrowheads="1"/>
          </p:cNvSpPr>
          <p:nvPr/>
        </p:nvSpPr>
        <p:spPr bwMode="auto">
          <a:xfrm>
            <a:off x="3977513" y="2060619"/>
            <a:ext cx="1009933" cy="892552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家庭电路</a:t>
            </a:r>
          </a:p>
        </p:txBody>
      </p:sp>
      <p:sp>
        <p:nvSpPr>
          <p:cNvPr id="16" name="AutoShape 61"/>
          <p:cNvSpPr/>
          <p:nvPr/>
        </p:nvSpPr>
        <p:spPr bwMode="auto">
          <a:xfrm>
            <a:off x="4859537" y="2037025"/>
            <a:ext cx="287829" cy="863600"/>
          </a:xfrm>
          <a:prstGeom prst="lef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endParaRPr lang="zh-CN" alt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7" name="Rectangle 79"/>
          <p:cNvSpPr>
            <a:spLocks noChangeArrowheads="1"/>
          </p:cNvSpPr>
          <p:nvPr/>
        </p:nvSpPr>
        <p:spPr bwMode="auto">
          <a:xfrm>
            <a:off x="5157047" y="1749556"/>
            <a:ext cx="1009933" cy="49244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组成</a:t>
            </a:r>
          </a:p>
        </p:txBody>
      </p:sp>
      <p:sp>
        <p:nvSpPr>
          <p:cNvPr id="18" name="Rectangle 79"/>
          <p:cNvSpPr>
            <a:spLocks noChangeArrowheads="1"/>
          </p:cNvSpPr>
          <p:nvPr/>
        </p:nvSpPr>
        <p:spPr bwMode="auto">
          <a:xfrm>
            <a:off x="5234292" y="2553310"/>
            <a:ext cx="853358" cy="49244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安装</a:t>
            </a:r>
          </a:p>
        </p:txBody>
      </p:sp>
      <p:sp>
        <p:nvSpPr>
          <p:cNvPr id="23" name="Rectangle 79"/>
          <p:cNvSpPr>
            <a:spLocks noChangeArrowheads="1"/>
          </p:cNvSpPr>
          <p:nvPr/>
        </p:nvSpPr>
        <p:spPr bwMode="auto">
          <a:xfrm>
            <a:off x="4004653" y="3628460"/>
            <a:ext cx="1009933" cy="892552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试电笔</a:t>
            </a:r>
          </a:p>
        </p:txBody>
      </p:sp>
      <p:sp>
        <p:nvSpPr>
          <p:cNvPr id="24" name="AutoShape 61"/>
          <p:cNvSpPr/>
          <p:nvPr/>
        </p:nvSpPr>
        <p:spPr bwMode="auto">
          <a:xfrm>
            <a:off x="4874151" y="3742652"/>
            <a:ext cx="287829" cy="863600"/>
          </a:xfrm>
          <a:prstGeom prst="lef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endParaRPr lang="zh-CN" alt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5" name="Rectangle 79"/>
          <p:cNvSpPr>
            <a:spLocks noChangeArrowheads="1"/>
          </p:cNvSpPr>
          <p:nvPr/>
        </p:nvSpPr>
        <p:spPr bwMode="auto">
          <a:xfrm>
            <a:off x="5234291" y="3455183"/>
            <a:ext cx="1009933" cy="49244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作用</a:t>
            </a:r>
          </a:p>
        </p:txBody>
      </p:sp>
      <p:sp>
        <p:nvSpPr>
          <p:cNvPr id="26" name="Rectangle 79"/>
          <p:cNvSpPr>
            <a:spLocks noChangeArrowheads="1"/>
          </p:cNvSpPr>
          <p:nvPr/>
        </p:nvSpPr>
        <p:spPr bwMode="auto">
          <a:xfrm>
            <a:off x="5236378" y="4171255"/>
            <a:ext cx="1515149" cy="49244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使用方法</a:t>
            </a:r>
          </a:p>
        </p:txBody>
      </p:sp>
      <p:sp>
        <p:nvSpPr>
          <p:cNvPr id="31" name="Rectangle 79"/>
          <p:cNvSpPr>
            <a:spLocks noChangeArrowheads="1"/>
          </p:cNvSpPr>
          <p:nvPr/>
        </p:nvSpPr>
        <p:spPr bwMode="auto">
          <a:xfrm>
            <a:off x="4132000" y="4958306"/>
            <a:ext cx="1304296" cy="1292662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三线插头、三孔插座</a:t>
            </a:r>
          </a:p>
        </p:txBody>
      </p:sp>
      <p:sp>
        <p:nvSpPr>
          <p:cNvPr id="32" name="AutoShape 61"/>
          <p:cNvSpPr/>
          <p:nvPr/>
        </p:nvSpPr>
        <p:spPr bwMode="auto">
          <a:xfrm>
            <a:off x="5314648" y="5285440"/>
            <a:ext cx="287829" cy="863600"/>
          </a:xfrm>
          <a:prstGeom prst="lef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endParaRPr lang="zh-CN" alt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3" name="Rectangle 79"/>
          <p:cNvSpPr>
            <a:spLocks noChangeArrowheads="1"/>
          </p:cNvSpPr>
          <p:nvPr/>
        </p:nvSpPr>
        <p:spPr bwMode="auto">
          <a:xfrm>
            <a:off x="5687314" y="5085653"/>
            <a:ext cx="1577782" cy="49244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接线方法</a:t>
            </a:r>
          </a:p>
        </p:txBody>
      </p:sp>
      <p:sp>
        <p:nvSpPr>
          <p:cNvPr id="34" name="Rectangle 79"/>
          <p:cNvSpPr>
            <a:spLocks noChangeArrowheads="1"/>
          </p:cNvSpPr>
          <p:nvPr/>
        </p:nvSpPr>
        <p:spPr bwMode="auto">
          <a:xfrm>
            <a:off x="5651823" y="5851829"/>
            <a:ext cx="1901372" cy="49244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接地线原因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500"/>
                            </p:stCondLst>
                            <p:childTnLst>
                              <p:par>
                                <p:cTn id="6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000"/>
                            </p:stCondLst>
                            <p:childTnLst>
                              <p:par>
                                <p:cTn id="7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500"/>
                            </p:stCondLst>
                            <p:childTnLst>
                              <p:par>
                                <p:cTn id="7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000"/>
                            </p:stCondLst>
                            <p:childTnLst>
                              <p:par>
                                <p:cTn id="8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/>
      <p:bldP spid="8" grpId="0"/>
      <p:bldP spid="10" grpId="0" animBg="1"/>
      <p:bldP spid="11" grpId="0"/>
      <p:bldP spid="12" grpId="0" animBg="1"/>
      <p:bldP spid="14" grpId="0"/>
      <p:bldP spid="16" grpId="0" animBg="1"/>
      <p:bldP spid="17" grpId="0"/>
      <p:bldP spid="18" grpId="0"/>
      <p:bldP spid="23" grpId="0"/>
      <p:bldP spid="24" grpId="0" animBg="1"/>
      <p:bldP spid="25" grpId="0"/>
      <p:bldP spid="26" grpId="0"/>
      <p:bldP spid="31" grpId="0"/>
      <p:bldP spid="32" grpId="0" animBg="1"/>
      <p:bldP spid="33" grpId="0"/>
      <p:bldP spid="3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17838" y="1470454"/>
            <a:ext cx="10713308" cy="290848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)10.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不可以在高压线附近放风筝。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分析指正：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__________________________________________________________________________________________________________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4" name="Rectangle 141"/>
          <p:cNvSpPr>
            <a:spLocks noChangeArrowheads="1"/>
          </p:cNvSpPr>
          <p:nvPr/>
        </p:nvSpPr>
        <p:spPr bwMode="auto">
          <a:xfrm>
            <a:off x="1103635" y="1685923"/>
            <a:ext cx="494046" cy="46166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√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746443" y="1062583"/>
            <a:ext cx="3587842" cy="559769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00A6AD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提能专训</a:t>
            </a:r>
            <a:r>
              <a:rPr lang="en-US" altLang="zh-CN" sz="2400" b="1" dirty="0" smtClean="0">
                <a:solidFill>
                  <a:srgbClr val="00A6AD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—</a:t>
            </a:r>
            <a:r>
              <a:rPr lang="zh-CN" altLang="en-US" sz="2400" b="1" dirty="0" smtClean="0">
                <a:solidFill>
                  <a:srgbClr val="00A6AD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重点考点剖析</a:t>
            </a:r>
            <a:endParaRPr lang="zh-CN" altLang="en-US" sz="2400" b="1" dirty="0">
              <a:solidFill>
                <a:srgbClr val="00A6AD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3075" y="1197203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5" name="Rectangle 10"/>
          <p:cNvSpPr/>
          <p:nvPr/>
        </p:nvSpPr>
        <p:spPr>
          <a:xfrm>
            <a:off x="784043" y="1773399"/>
            <a:ext cx="4493538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F1AF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考点一　家庭电路的组成和安装</a:t>
            </a:r>
          </a:p>
        </p:txBody>
      </p:sp>
      <p:sp>
        <p:nvSpPr>
          <p:cNvPr id="6" name="矩形 5"/>
          <p:cNvSpPr/>
          <p:nvPr/>
        </p:nvSpPr>
        <p:spPr>
          <a:xfrm>
            <a:off x="764762" y="2847941"/>
            <a:ext cx="1050459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600" b="1" dirty="0" smtClean="0">
                <a:latin typeface="仿宋" panose="02010609060101010101" charset="-122"/>
                <a:ea typeface="仿宋" panose="02010609060101010101" charset="-122"/>
              </a:rPr>
              <a:t>对于家庭电路的组成和安装的考查，一般以填空题或作图题的形式出现，尤其是三孔插座、开关与灯泡的连接等，题目难度不会很大。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91980" y="1124465"/>
            <a:ext cx="10738022" cy="4939814"/>
            <a:chOff x="630195" y="1124465"/>
            <a:chExt cx="10738022" cy="4939814"/>
          </a:xfrm>
        </p:grpSpPr>
        <p:sp>
          <p:nvSpPr>
            <p:cNvPr id="5122" name="Rectangle 2"/>
            <p:cNvSpPr>
              <a:spLocks noChangeArrowheads="1"/>
            </p:cNvSpPr>
            <p:nvPr/>
          </p:nvSpPr>
          <p:spPr bwMode="auto">
            <a:xfrm>
              <a:off x="630195" y="1124465"/>
              <a:ext cx="10738022" cy="4939814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square" lIns="91440" tIns="45720" rIns="91440" bIns="45720" numCol="1" anchor="ctr" anchorCtr="0" compatLnSpc="1">
              <a:spAutoFit/>
            </a:bodyPr>
            <a:lstStyle/>
            <a:p>
              <a:pPr marR="0" lvl="0" indent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3000" b="1" dirty="0" smtClean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例</a:t>
              </a:r>
              <a:r>
                <a:rPr lang="en-US" altLang="zh-CN" sz="3000" b="1" dirty="0" smtClean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1</a:t>
              </a:r>
              <a:r>
                <a:rPr lang="zh-CN" altLang="en-US" sz="3000" b="1" dirty="0" smtClean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　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2017·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宁波 如图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19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T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1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所示是家庭电路示意图。下列说法正确的是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(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　　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)</a:t>
              </a:r>
            </a:p>
            <a:p>
              <a:pPr marR="0" lvl="0" indent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A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．电能表示数的单位是千瓦</a:t>
              </a:r>
            </a:p>
            <a:p>
              <a:pPr marR="0" lvl="0" indent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B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．与开关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S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直接相连的导线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a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是零线</a:t>
              </a:r>
            </a:p>
            <a:p>
              <a:pPr marR="0" lvl="0" indent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C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．若在导线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a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和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b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之间接一个灯泡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L</a:t>
              </a:r>
              <a:r>
                <a:rPr lang="en-US" altLang="zh-CN" sz="3000" b="1" baseline="-25000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1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，则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L</a:t>
              </a:r>
              <a:r>
                <a:rPr lang="en-US" altLang="zh-CN" sz="3000" b="1" baseline="-25000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1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与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L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串联</a:t>
              </a:r>
            </a:p>
            <a:p>
              <a:pPr marR="0" lvl="0" indent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D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．若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c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处断开，洗衣机插头插入插座，洗衣机虽能工作但有安全隐患</a:t>
              </a:r>
            </a:p>
          </p:txBody>
        </p:sp>
        <p:pic>
          <p:nvPicPr>
            <p:cNvPr id="5121" name="图片 234" descr="DQ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573794" y="1841155"/>
              <a:ext cx="4572979" cy="1210963"/>
            </a:xfrm>
            <a:prstGeom prst="rect">
              <a:avLst/>
            </a:prstGeom>
            <a:noFill/>
          </p:spPr>
        </p:pic>
        <p:sp>
          <p:nvSpPr>
            <p:cNvPr id="5123" name="Rectangle 3"/>
            <p:cNvSpPr>
              <a:spLocks noChangeArrowheads="1"/>
            </p:cNvSpPr>
            <p:nvPr/>
          </p:nvSpPr>
          <p:spPr bwMode="auto">
            <a:xfrm>
              <a:off x="7747687" y="3244679"/>
              <a:ext cx="2119491" cy="67666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R="0" lvl="0" indent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19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T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7" name="Rectangle 60"/>
          <p:cNvSpPr>
            <a:spLocks noChangeArrowheads="1"/>
          </p:cNvSpPr>
          <p:nvPr/>
        </p:nvSpPr>
        <p:spPr bwMode="auto">
          <a:xfrm>
            <a:off x="3526510" y="1931523"/>
            <a:ext cx="340158" cy="46166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 anchor="ctr">
            <a:spAutoFit/>
          </a:bodyPr>
          <a:lstStyle/>
          <a:p>
            <a:pPr eaLnBrk="0" hangingPunct="0">
              <a:buFontTx/>
              <a:buNone/>
            </a:pP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617838" y="1556951"/>
            <a:ext cx="10725665" cy="189282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[</a:t>
            </a:r>
            <a:r>
              <a:rPr kumimoji="0" lang="zh-CN" altLang="en-US" sz="2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r>
              <a:rPr kumimoji="0" lang="en-US" altLang="zh-CN" sz="2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] </a:t>
            </a:r>
            <a:r>
              <a:rPr kumimoji="0" lang="zh-CN" alt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电能表是测量用电器消耗电能多少的仪表，单位为</a:t>
            </a:r>
            <a:r>
              <a:rPr kumimoji="0" lang="en-US" altLang="zh-CN" sz="2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kW</a:t>
            </a:r>
            <a:r>
              <a:rPr kumimoji="0" lang="en-US" altLang="zh-CN" sz="2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·</a:t>
            </a:r>
            <a:r>
              <a:rPr kumimoji="0" lang="en-US" altLang="zh-CN" sz="2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h</a:t>
            </a:r>
            <a:r>
              <a:rPr kumimoji="0" lang="zh-CN" alt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，故</a:t>
            </a:r>
            <a:r>
              <a:rPr kumimoji="0" lang="en-US" altLang="zh-CN" sz="2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A</a:t>
            </a:r>
            <a:r>
              <a:rPr kumimoji="0" lang="zh-CN" alt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错；与开关</a:t>
            </a:r>
            <a:r>
              <a:rPr kumimoji="0" lang="en-US" altLang="zh-CN" sz="2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S</a:t>
            </a:r>
            <a:r>
              <a:rPr kumimoji="0" lang="zh-CN" alt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直接相连的导线</a:t>
            </a:r>
            <a:r>
              <a:rPr kumimoji="0" lang="en-US" altLang="zh-CN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a</a:t>
            </a:r>
            <a:r>
              <a:rPr kumimoji="0" lang="zh-CN" alt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是火线，故</a:t>
            </a:r>
            <a:r>
              <a:rPr kumimoji="0" lang="en-US" altLang="zh-CN" sz="2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B</a:t>
            </a:r>
            <a:r>
              <a:rPr kumimoji="0" lang="zh-CN" alt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错；若在导线</a:t>
            </a:r>
            <a:r>
              <a:rPr kumimoji="0" lang="en-US" altLang="zh-CN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a</a:t>
            </a:r>
            <a:r>
              <a:rPr kumimoji="0" lang="zh-CN" alt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和</a:t>
            </a:r>
            <a:r>
              <a:rPr kumimoji="0" lang="en-US" altLang="zh-CN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b</a:t>
            </a:r>
            <a:r>
              <a:rPr kumimoji="0" lang="zh-CN" alt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之间接一个灯泡</a:t>
            </a:r>
            <a:r>
              <a:rPr kumimoji="0" lang="en-US" altLang="zh-CN" sz="2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L</a:t>
            </a:r>
            <a:r>
              <a:rPr kumimoji="0" lang="en-US" altLang="zh-CN" sz="2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1</a:t>
            </a:r>
            <a:r>
              <a:rPr kumimoji="0" lang="zh-CN" alt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，则</a:t>
            </a:r>
            <a:r>
              <a:rPr kumimoji="0" lang="en-US" altLang="zh-CN" sz="2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L</a:t>
            </a:r>
            <a:r>
              <a:rPr kumimoji="0" lang="en-US" altLang="zh-CN" sz="26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1</a:t>
            </a:r>
            <a:r>
              <a:rPr kumimoji="0" lang="zh-CN" alt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与</a:t>
            </a:r>
            <a:r>
              <a:rPr kumimoji="0" lang="en-US" altLang="zh-CN" sz="2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L</a:t>
            </a:r>
            <a:r>
              <a:rPr kumimoji="0" lang="zh-CN" alt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并联，故</a:t>
            </a:r>
            <a:r>
              <a:rPr kumimoji="0" lang="en-US" altLang="zh-CN" sz="2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C</a:t>
            </a:r>
            <a:r>
              <a:rPr kumimoji="0" lang="zh-CN" alt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错。</a:t>
            </a:r>
            <a:endParaRPr kumimoji="0" lang="zh-CN" altLang="en-US" sz="2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仿宋" panose="02010609060101010101" charset="-122"/>
              <a:ea typeface="仿宋" panose="02010609060101010101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05481" y="1124465"/>
            <a:ext cx="10725665" cy="4307744"/>
            <a:chOff x="605481" y="1124465"/>
            <a:chExt cx="10725665" cy="4307744"/>
          </a:xfrm>
        </p:grpSpPr>
        <p:sp>
          <p:nvSpPr>
            <p:cNvPr id="39938" name="Rectangle 2"/>
            <p:cNvSpPr>
              <a:spLocks noChangeArrowheads="1"/>
            </p:cNvSpPr>
            <p:nvPr/>
          </p:nvSpPr>
          <p:spPr bwMode="auto">
            <a:xfrm>
              <a:off x="605481" y="1124465"/>
              <a:ext cx="10725665" cy="1369157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square" lIns="91440" tIns="45720" rIns="91440" bIns="45720" numCol="1" anchor="ctr" anchorCtr="0" compatLnSpc="1">
              <a:spAutoFit/>
            </a:bodyPr>
            <a:lstStyle/>
            <a:p>
              <a:pPr marR="0" lvl="0" indent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3000" b="1" dirty="0" smtClean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例</a:t>
              </a:r>
              <a:r>
                <a:rPr lang="en-US" altLang="zh-CN" sz="3000" b="1" dirty="0" smtClean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2 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2017·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铜仁 请用笔画线代替导线，将图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19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T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2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中的三孔插座、灯泡和开关正确接入家庭电路中。</a:t>
              </a:r>
            </a:p>
          </p:txBody>
        </p:sp>
        <p:pic>
          <p:nvPicPr>
            <p:cNvPr id="39937" name="Picture 1" descr="J:\人教九下学练考\19RW67.EPS"/>
            <p:cNvPicPr>
              <a:picLocks noChangeAspect="1" noChangeArrowheads="1"/>
            </p:cNvPicPr>
            <p:nvPr/>
          </p:nvPicPr>
          <p:blipFill>
            <a:blip r:embed="rId2" r:link="rId3" cstate="print"/>
            <a:srcRect/>
            <a:stretch>
              <a:fillRect/>
            </a:stretch>
          </p:blipFill>
          <p:spPr bwMode="auto">
            <a:xfrm>
              <a:off x="3459891" y="2631989"/>
              <a:ext cx="4342725" cy="1890583"/>
            </a:xfrm>
            <a:prstGeom prst="rect">
              <a:avLst/>
            </a:prstGeom>
            <a:noFill/>
          </p:spPr>
        </p:pic>
        <p:sp>
          <p:nvSpPr>
            <p:cNvPr id="39939" name="Rectangle 3"/>
            <p:cNvSpPr>
              <a:spLocks noChangeArrowheads="1"/>
            </p:cNvSpPr>
            <p:nvPr/>
          </p:nvSpPr>
          <p:spPr bwMode="auto">
            <a:xfrm>
              <a:off x="4497860" y="4755549"/>
              <a:ext cx="2119491" cy="67666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R="0" lvl="0" indent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19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T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2264205" y="1237980"/>
            <a:ext cx="6780941" cy="2868355"/>
            <a:chOff x="2264205" y="1237980"/>
            <a:chExt cx="6780941" cy="2868355"/>
          </a:xfrm>
        </p:grpSpPr>
        <p:sp>
          <p:nvSpPr>
            <p:cNvPr id="3" name="Rectangle 5"/>
            <p:cNvSpPr>
              <a:spLocks noChangeArrowheads="1"/>
            </p:cNvSpPr>
            <p:nvPr/>
          </p:nvSpPr>
          <p:spPr bwMode="auto">
            <a:xfrm>
              <a:off x="2264205" y="1237980"/>
              <a:ext cx="2531462" cy="49244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R="0" lvl="0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zh-CN" sz="2600" b="1" dirty="0" smtClean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[</a:t>
              </a:r>
              <a:r>
                <a:rPr lang="zh-CN" altLang="en-US" sz="2600" b="1" dirty="0" smtClean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答案</a:t>
              </a:r>
              <a:r>
                <a:rPr lang="en-US" altLang="zh-CN" sz="2600" b="1" dirty="0" smtClean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]</a:t>
              </a:r>
              <a:r>
                <a:rPr lang="zh-CN" altLang="en-US" sz="2600" b="1" dirty="0" smtClean="0">
                  <a:latin typeface="仿宋" panose="02010609060101010101" charset="-122"/>
                  <a:ea typeface="仿宋" panose="02010609060101010101" charset="-122"/>
                  <a:cs typeface="Times New Roman" panose="02020603050405020304" pitchFamily="18" charset="0"/>
                </a:rPr>
                <a:t>如图所示</a:t>
              </a:r>
            </a:p>
          </p:txBody>
        </p:sp>
        <p:pic>
          <p:nvPicPr>
            <p:cNvPr id="10241" name="Picture 1" descr="19RW6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040661" y="1915298"/>
              <a:ext cx="5004485" cy="2191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693334" y="4355366"/>
            <a:ext cx="10518498" cy="168898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eaLnBrk="0" hangingPunct="0">
              <a:lnSpc>
                <a:spcPct val="140000"/>
              </a:lnSpc>
            </a:pPr>
            <a:r>
              <a:rPr lang="en-US" altLang="zh-CN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[</a:t>
            </a:r>
            <a:r>
              <a:rPr lang="zh-CN" altLang="en-US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r>
              <a:rPr lang="en-US" altLang="zh-CN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]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三孔插座的接法是左零右火中接地，根据这一接线原则进行连接；电灯的接法是火线首先进入开关，再接灯泡顶端的金属点，零线直接接在灯泡的螺旋套上。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17838" y="1050324"/>
            <a:ext cx="10812162" cy="5380755"/>
            <a:chOff x="617838" y="1050324"/>
            <a:chExt cx="10812162" cy="5380755"/>
          </a:xfrm>
        </p:grpSpPr>
        <p:sp>
          <p:nvSpPr>
            <p:cNvPr id="1025" name="Rectangle 1"/>
            <p:cNvSpPr>
              <a:spLocks noChangeArrowheads="1"/>
            </p:cNvSpPr>
            <p:nvPr/>
          </p:nvSpPr>
          <p:spPr bwMode="auto">
            <a:xfrm>
              <a:off x="617838" y="1050324"/>
              <a:ext cx="10812162" cy="3093154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square" lIns="91440" tIns="45720" rIns="91440" bIns="45720" numCol="1" anchor="ctr" anchorCtr="0" compatLnSpc="1">
              <a:spAutoFit/>
            </a:bodyPr>
            <a:lstStyle/>
            <a:p>
              <a:pPr eaLnBrk="0" fontAlgn="base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600" b="1" dirty="0" smtClean="0">
                  <a:solidFill>
                    <a:srgbClr val="00B0F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[</a:t>
              </a:r>
              <a:r>
                <a:rPr lang="zh-CN" altLang="en-US" sz="2600" b="1" dirty="0" smtClean="0">
                  <a:solidFill>
                    <a:srgbClr val="00B0F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方法技巧</a:t>
              </a:r>
              <a:r>
                <a:rPr lang="en-US" altLang="zh-CN" sz="2600" b="1" dirty="0" smtClean="0">
                  <a:solidFill>
                    <a:srgbClr val="00B0F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]</a:t>
              </a:r>
              <a:r>
                <a:rPr lang="zh-CN" altLang="en-US" sz="2600" b="1" dirty="0" smtClean="0">
                  <a:latin typeface="仿宋" panose="02010609060101010101" charset="-122"/>
                  <a:ea typeface="仿宋" panose="02010609060101010101" charset="-122"/>
                </a:rPr>
                <a:t>在家庭电路中，灯泡与控制它的开关应该串联在支路上，其中开关接在火线与灯泡之间，如图</a:t>
              </a:r>
              <a:r>
                <a:rPr lang="en-US" altLang="en-US" sz="2600" b="1" dirty="0" smtClean="0">
                  <a:latin typeface="仿宋" panose="02010609060101010101" charset="-122"/>
                  <a:ea typeface="仿宋" panose="02010609060101010101" charset="-122"/>
                </a:rPr>
                <a:t>19 </a:t>
              </a:r>
              <a:r>
                <a:rPr lang="zh-CN" altLang="en-US" sz="2600" b="1" dirty="0" smtClean="0">
                  <a:latin typeface="仿宋" panose="02010609060101010101" charset="-122"/>
                  <a:ea typeface="仿宋" panose="02010609060101010101" charset="-122"/>
                </a:rPr>
                <a:t>－</a:t>
              </a:r>
              <a:r>
                <a:rPr lang="en-US" altLang="en-US" sz="2600" b="1" dirty="0" smtClean="0">
                  <a:latin typeface="仿宋" panose="02010609060101010101" charset="-122"/>
                  <a:ea typeface="仿宋" panose="02010609060101010101" charset="-122"/>
                </a:rPr>
                <a:t>T </a:t>
              </a:r>
              <a:r>
                <a:rPr lang="zh-CN" altLang="en-US" sz="2600" b="1" dirty="0" smtClean="0">
                  <a:latin typeface="仿宋" panose="02010609060101010101" charset="-122"/>
                  <a:ea typeface="仿宋" panose="02010609060101010101" charset="-122"/>
                </a:rPr>
                <a:t>－</a:t>
              </a:r>
              <a:r>
                <a:rPr lang="en-US" altLang="en-US" sz="2600" b="1" dirty="0" smtClean="0">
                  <a:latin typeface="仿宋" panose="02010609060101010101" charset="-122"/>
                  <a:ea typeface="仿宋" panose="02010609060101010101" charset="-122"/>
                </a:rPr>
                <a:t>3</a:t>
              </a:r>
              <a:r>
                <a:rPr lang="zh-CN" altLang="en-US" sz="2600" b="1" dirty="0" smtClean="0">
                  <a:latin typeface="仿宋" panose="02010609060101010101" charset="-122"/>
                  <a:ea typeface="仿宋" panose="02010609060101010101" charset="-122"/>
                </a:rPr>
                <a:t>甲所示，这样开关断开时，切断的是火线，灯泡不再与火线相连，在更换灯泡时，更安全；常用的螺口灯泡顶端的金属弹簧片与火线相连，而螺旋套则与零线相连，这样可以防止人手触到螺旋套造成触电事故，如图乙所示。</a:t>
              </a:r>
            </a:p>
          </p:txBody>
        </p:sp>
        <p:pic>
          <p:nvPicPr>
            <p:cNvPr id="36866" name="Picture 2" descr="19RW6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64227" y="4139514"/>
              <a:ext cx="3191118" cy="1705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867" name="Rectangle 3"/>
            <p:cNvSpPr>
              <a:spLocks noChangeArrowheads="1"/>
            </p:cNvSpPr>
            <p:nvPr/>
          </p:nvSpPr>
          <p:spPr bwMode="auto">
            <a:xfrm>
              <a:off x="4868562" y="5832389"/>
              <a:ext cx="1863011" cy="59869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eaLnBrk="0" fontAlgn="base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600" b="1" dirty="0" smtClean="0">
                  <a:latin typeface="仿宋" panose="02010609060101010101" charset="-122"/>
                  <a:ea typeface="仿宋" panose="02010609060101010101" charset="-122"/>
                </a:rPr>
                <a:t>图</a:t>
              </a:r>
              <a:r>
                <a:rPr lang="en-US" altLang="zh-CN" sz="2600" b="1" dirty="0" smtClean="0">
                  <a:latin typeface="仿宋" panose="02010609060101010101" charset="-122"/>
                  <a:ea typeface="仿宋" panose="02010609060101010101" charset="-122"/>
                </a:rPr>
                <a:t>19</a:t>
              </a:r>
              <a:r>
                <a:rPr lang="zh-CN" altLang="en-US" sz="2600" b="1" dirty="0" smtClean="0">
                  <a:latin typeface="仿宋" panose="02010609060101010101" charset="-122"/>
                  <a:ea typeface="仿宋" panose="02010609060101010101" charset="-122"/>
                </a:rPr>
                <a:t>－</a:t>
              </a:r>
              <a:r>
                <a:rPr lang="en-US" altLang="zh-CN" sz="2600" b="1" dirty="0" smtClean="0">
                  <a:latin typeface="仿宋" panose="02010609060101010101" charset="-122"/>
                  <a:ea typeface="仿宋" panose="02010609060101010101" charset="-122"/>
                </a:rPr>
                <a:t>T</a:t>
              </a:r>
              <a:r>
                <a:rPr lang="zh-CN" altLang="en-US" sz="2600" b="1" dirty="0" smtClean="0">
                  <a:latin typeface="仿宋" panose="02010609060101010101" charset="-122"/>
                  <a:ea typeface="仿宋" panose="02010609060101010101" charset="-122"/>
                </a:rPr>
                <a:t>－</a:t>
              </a:r>
              <a:r>
                <a:rPr lang="en-US" altLang="zh-CN" sz="2600" b="1" dirty="0" smtClean="0">
                  <a:latin typeface="仿宋" panose="02010609060101010101" charset="-122"/>
                  <a:ea typeface="仿宋" panose="02010609060101010101" charset="-122"/>
                </a:rPr>
                <a:t>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3" name="Rectangle 10"/>
          <p:cNvSpPr/>
          <p:nvPr/>
        </p:nvSpPr>
        <p:spPr>
          <a:xfrm>
            <a:off x="370684" y="1084467"/>
            <a:ext cx="5109091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F1AF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考点二　家庭电路故障的分析和判断</a:t>
            </a:r>
          </a:p>
        </p:txBody>
      </p:sp>
      <p:sp>
        <p:nvSpPr>
          <p:cNvPr id="4" name="矩形 3"/>
          <p:cNvSpPr/>
          <p:nvPr/>
        </p:nvSpPr>
        <p:spPr>
          <a:xfrm>
            <a:off x="700217" y="1944299"/>
            <a:ext cx="10074876" cy="122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600" b="1" dirty="0" smtClean="0">
                <a:latin typeface="仿宋" panose="02010609060101010101" charset="-122"/>
                <a:ea typeface="仿宋" panose="02010609060101010101" charset="-122"/>
              </a:rPr>
              <a:t>该知识点一般以选择题的形式出现。判断电流过大的原因时要结合实际情况进行分析，不能轻易作出判断。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605481" y="1223319"/>
            <a:ext cx="10812162" cy="493981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例</a:t>
            </a:r>
            <a:r>
              <a:rPr lang="en-US" altLang="zh-CN" sz="30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 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家庭电路中有时会出现这样的现象：原来各用电器都在正常工作，当把手机充电器的插头插入插座时，其他所有的用电器都停止了工作。其原因可能是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．这个插座的火线和零线原来就相接触形成了短路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．插头插入这个插座时，导致火线和零线相接触形成了短路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．插头与这个插座接触不良形成了断路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D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．同时工作的用电器过多，导致干路电流过大，保险开关跳闸</a:t>
            </a:r>
          </a:p>
        </p:txBody>
      </p:sp>
      <p:sp>
        <p:nvSpPr>
          <p:cNvPr id="4" name="Rectangle 58"/>
          <p:cNvSpPr>
            <a:spLocks noChangeArrowheads="1"/>
          </p:cNvSpPr>
          <p:nvPr/>
        </p:nvSpPr>
        <p:spPr bwMode="auto">
          <a:xfrm>
            <a:off x="6467700" y="2806150"/>
            <a:ext cx="340158" cy="46166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 anchor="ctr">
            <a:spAutoFit/>
          </a:bodyPr>
          <a:lstStyle/>
          <a:p>
            <a:pPr eaLnBrk="0" hangingPunct="0">
              <a:buFontTx/>
              <a:buNone/>
            </a:pPr>
            <a:r>
              <a:rPr lang="en-US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B</a:t>
            </a:r>
            <a:endParaRPr lang="en-US" altLang="zh-CN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/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631551" y="1117896"/>
            <a:ext cx="10518498" cy="504990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eaLnBrk="0" hangingPunct="0">
              <a:lnSpc>
                <a:spcPct val="140000"/>
              </a:lnSpc>
            </a:pPr>
            <a:r>
              <a:rPr lang="en-US" altLang="zh-CN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[</a:t>
            </a:r>
            <a:r>
              <a:rPr lang="zh-CN" altLang="en-US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r>
              <a:rPr lang="en-US" altLang="zh-CN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]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用电器全部停止工作，表明干路上的保险丝熔断了，保险丝熔断是由于电路中的电流过大。而导致电流过大的原因有两个：一是用电器的总功率过大，另一个是发生了短路。由生活常识可知，手机充电器的功率比较小，因此造成保险丝熔断的原因不会是干路的总功率过大，</a:t>
            </a:r>
            <a:r>
              <a:rPr lang="en-US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D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不符合题意。若火线和零线原来就相接触形成了短路，则在手机充电器插头未插入插座时电路中其他用电器就会停止工作，</a:t>
            </a:r>
            <a:r>
              <a:rPr lang="en-US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A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不符合题意；家庭电路中各用电器并联，某支路断路不影响其他支路用电器工作，</a:t>
            </a:r>
            <a:r>
              <a:rPr lang="en-US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C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不符合题意；由手机充电器插头插入插座，室内用电器全部停止工作可知，是手机充电器的两个接头短路了，</a:t>
            </a:r>
            <a:r>
              <a:rPr lang="en-US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B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符合题意。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5" name="Rectangle 79"/>
          <p:cNvSpPr>
            <a:spLocks noChangeArrowheads="1"/>
          </p:cNvSpPr>
          <p:nvPr/>
        </p:nvSpPr>
        <p:spPr bwMode="auto">
          <a:xfrm>
            <a:off x="779202" y="3496936"/>
            <a:ext cx="1563166" cy="49244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eaLnBrk="0" hangingPunct="0"/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生活用电</a:t>
            </a:r>
            <a:endParaRPr lang="en-US" altLang="zh-CN" sz="2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AutoShape 138"/>
          <p:cNvSpPr/>
          <p:nvPr/>
        </p:nvSpPr>
        <p:spPr bwMode="auto">
          <a:xfrm>
            <a:off x="2293393" y="2070970"/>
            <a:ext cx="360363" cy="3529013"/>
          </a:xfrm>
          <a:prstGeom prst="leftBrace">
            <a:avLst>
              <a:gd name="adj1" fmla="val 81608"/>
              <a:gd name="adj2" fmla="val 50000"/>
            </a:avLst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7" name="Rectangle 79"/>
          <p:cNvSpPr>
            <a:spLocks noChangeArrowheads="1"/>
          </p:cNvSpPr>
          <p:nvPr/>
        </p:nvSpPr>
        <p:spPr bwMode="auto">
          <a:xfrm>
            <a:off x="2823031" y="1833062"/>
            <a:ext cx="1636235" cy="1292662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家庭电路中电流过大的原因</a:t>
            </a:r>
          </a:p>
        </p:txBody>
      </p:sp>
      <p:sp>
        <p:nvSpPr>
          <p:cNvPr id="8" name="AutoShape 61"/>
          <p:cNvSpPr/>
          <p:nvPr/>
        </p:nvSpPr>
        <p:spPr bwMode="auto">
          <a:xfrm>
            <a:off x="4358496" y="2087129"/>
            <a:ext cx="287829" cy="863600"/>
          </a:xfrm>
          <a:prstGeom prst="lef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endParaRPr lang="zh-CN" alt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Rectangle 79"/>
          <p:cNvSpPr>
            <a:spLocks noChangeArrowheads="1"/>
          </p:cNvSpPr>
          <p:nvPr/>
        </p:nvSpPr>
        <p:spPr bwMode="auto">
          <a:xfrm>
            <a:off x="4656006" y="1799660"/>
            <a:ext cx="1619534" cy="49244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两个原因</a:t>
            </a:r>
          </a:p>
        </p:txBody>
      </p:sp>
      <p:sp>
        <p:nvSpPr>
          <p:cNvPr id="10" name="Rectangle 79"/>
          <p:cNvSpPr>
            <a:spLocks noChangeArrowheads="1"/>
          </p:cNvSpPr>
          <p:nvPr/>
        </p:nvSpPr>
        <p:spPr bwMode="auto">
          <a:xfrm>
            <a:off x="4733251" y="2603414"/>
            <a:ext cx="1204086" cy="49244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保险丝</a:t>
            </a:r>
          </a:p>
        </p:txBody>
      </p:sp>
      <p:sp>
        <p:nvSpPr>
          <p:cNvPr id="11" name="AutoShape 61"/>
          <p:cNvSpPr/>
          <p:nvPr/>
        </p:nvSpPr>
        <p:spPr bwMode="auto">
          <a:xfrm>
            <a:off x="5951390" y="2490050"/>
            <a:ext cx="287829" cy="863600"/>
          </a:xfrm>
          <a:prstGeom prst="lef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endParaRPr lang="zh-CN" alt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2" name="Rectangle 79"/>
          <p:cNvSpPr>
            <a:spLocks noChangeArrowheads="1"/>
          </p:cNvSpPr>
          <p:nvPr/>
        </p:nvSpPr>
        <p:spPr bwMode="auto">
          <a:xfrm>
            <a:off x="6248900" y="2202581"/>
            <a:ext cx="890936" cy="49244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材料</a:t>
            </a:r>
          </a:p>
        </p:txBody>
      </p:sp>
      <p:sp>
        <p:nvSpPr>
          <p:cNvPr id="14" name="Rectangle 79"/>
          <p:cNvSpPr>
            <a:spLocks noChangeArrowheads="1"/>
          </p:cNvSpPr>
          <p:nvPr/>
        </p:nvSpPr>
        <p:spPr bwMode="auto">
          <a:xfrm>
            <a:off x="6326145" y="3006335"/>
            <a:ext cx="876321" cy="49244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作用</a:t>
            </a:r>
          </a:p>
        </p:txBody>
      </p:sp>
      <p:sp>
        <p:nvSpPr>
          <p:cNvPr id="15" name="Rectangle 79"/>
          <p:cNvSpPr>
            <a:spLocks noChangeArrowheads="1"/>
          </p:cNvSpPr>
          <p:nvPr/>
        </p:nvSpPr>
        <p:spPr bwMode="auto">
          <a:xfrm>
            <a:off x="2781278" y="4609666"/>
            <a:ext cx="1590305" cy="49244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安全用电</a:t>
            </a:r>
          </a:p>
        </p:txBody>
      </p:sp>
      <p:sp>
        <p:nvSpPr>
          <p:cNvPr id="16" name="AutoShape 61"/>
          <p:cNvSpPr/>
          <p:nvPr/>
        </p:nvSpPr>
        <p:spPr bwMode="auto">
          <a:xfrm>
            <a:off x="4325095" y="4057890"/>
            <a:ext cx="234380" cy="1641451"/>
          </a:xfrm>
          <a:prstGeom prst="lef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endParaRPr lang="zh-CN" alt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7" name="Rectangle 79"/>
          <p:cNvSpPr>
            <a:spLocks noChangeArrowheads="1"/>
          </p:cNvSpPr>
          <p:nvPr/>
        </p:nvSpPr>
        <p:spPr bwMode="auto">
          <a:xfrm>
            <a:off x="4637219" y="3835140"/>
            <a:ext cx="2627877" cy="49244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电压越高越危险</a:t>
            </a:r>
          </a:p>
        </p:txBody>
      </p:sp>
      <p:sp>
        <p:nvSpPr>
          <p:cNvPr id="18" name="Rectangle 79"/>
          <p:cNvSpPr>
            <a:spLocks noChangeArrowheads="1"/>
          </p:cNvSpPr>
          <p:nvPr/>
        </p:nvSpPr>
        <p:spPr bwMode="auto">
          <a:xfrm>
            <a:off x="4739516" y="4425951"/>
            <a:ext cx="2275060" cy="49244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常见触电事故</a:t>
            </a:r>
          </a:p>
        </p:txBody>
      </p:sp>
      <p:sp>
        <p:nvSpPr>
          <p:cNvPr id="19" name="AutoShape 61"/>
          <p:cNvSpPr/>
          <p:nvPr/>
        </p:nvSpPr>
        <p:spPr bwMode="auto">
          <a:xfrm>
            <a:off x="7005664" y="4283360"/>
            <a:ext cx="287829" cy="863600"/>
          </a:xfrm>
          <a:prstGeom prst="lef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wrap="none" anchor="ctr"/>
          <a:lstStyle/>
          <a:p>
            <a:endParaRPr lang="zh-CN" alt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0" name="Rectangle 79"/>
          <p:cNvSpPr>
            <a:spLocks noChangeArrowheads="1"/>
          </p:cNvSpPr>
          <p:nvPr/>
        </p:nvSpPr>
        <p:spPr bwMode="auto">
          <a:xfrm>
            <a:off x="7303173" y="3995891"/>
            <a:ext cx="1540201" cy="49244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低压触电</a:t>
            </a:r>
          </a:p>
        </p:txBody>
      </p:sp>
      <p:sp>
        <p:nvSpPr>
          <p:cNvPr id="21" name="Rectangle 79"/>
          <p:cNvSpPr>
            <a:spLocks noChangeArrowheads="1"/>
          </p:cNvSpPr>
          <p:nvPr/>
        </p:nvSpPr>
        <p:spPr bwMode="auto">
          <a:xfrm>
            <a:off x="7380418" y="4799645"/>
            <a:ext cx="1563165" cy="49244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高压触电</a:t>
            </a:r>
          </a:p>
        </p:txBody>
      </p:sp>
      <p:sp>
        <p:nvSpPr>
          <p:cNvPr id="22" name="Rectangle 79"/>
          <p:cNvSpPr>
            <a:spLocks noChangeArrowheads="1"/>
          </p:cNvSpPr>
          <p:nvPr/>
        </p:nvSpPr>
        <p:spPr bwMode="auto">
          <a:xfrm>
            <a:off x="4729076" y="4991710"/>
            <a:ext cx="2310551" cy="49244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安全用电原则</a:t>
            </a:r>
          </a:p>
        </p:txBody>
      </p:sp>
      <p:sp>
        <p:nvSpPr>
          <p:cNvPr id="23" name="Rectangle 79"/>
          <p:cNvSpPr>
            <a:spLocks noChangeArrowheads="1"/>
          </p:cNvSpPr>
          <p:nvPr/>
        </p:nvSpPr>
        <p:spPr bwMode="auto">
          <a:xfrm>
            <a:off x="4756215" y="5544943"/>
            <a:ext cx="1644585" cy="49244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注意防雷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000"/>
                            </p:stCondLst>
                            <p:childTnLst>
                              <p:par>
                                <p:cTn id="7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500"/>
                            </p:stCondLst>
                            <p:childTnLst>
                              <p:par>
                                <p:cTn id="7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000"/>
                            </p:stCondLst>
                            <p:childTnLst>
                              <p:par>
                                <p:cTn id="8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500"/>
                            </p:stCondLst>
                            <p:childTnLst>
                              <p:par>
                                <p:cTn id="8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 animBg="1"/>
      <p:bldP spid="9" grpId="0"/>
      <p:bldP spid="10" grpId="0"/>
      <p:bldP spid="11" grpId="0" animBg="1"/>
      <p:bldP spid="12" grpId="0"/>
      <p:bldP spid="14" grpId="0"/>
      <p:bldP spid="15" grpId="0"/>
      <p:bldP spid="16" grpId="0" animBg="1"/>
      <p:bldP spid="17" grpId="0"/>
      <p:bldP spid="18" grpId="0"/>
      <p:bldP spid="19" grpId="0" animBg="1"/>
      <p:bldP spid="20" grpId="0"/>
      <p:bldP spid="21" grpId="0"/>
      <p:bldP spid="22" grpId="0"/>
      <p:bldP spid="2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3" name="Rectangle 10"/>
          <p:cNvSpPr/>
          <p:nvPr/>
        </p:nvSpPr>
        <p:spPr>
          <a:xfrm>
            <a:off x="370684" y="1084467"/>
            <a:ext cx="2646878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F1AF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类型三　安全用电</a:t>
            </a:r>
          </a:p>
        </p:txBody>
      </p:sp>
      <p:sp>
        <p:nvSpPr>
          <p:cNvPr id="4" name="矩形 3"/>
          <p:cNvSpPr/>
          <p:nvPr/>
        </p:nvSpPr>
        <p:spPr>
          <a:xfrm>
            <a:off x="700217" y="1944299"/>
            <a:ext cx="10074876" cy="122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600" b="1" dirty="0" smtClean="0">
                <a:latin typeface="仿宋" panose="02010609060101010101" charset="-122"/>
                <a:ea typeface="仿宋" panose="02010609060101010101" charset="-122"/>
              </a:rPr>
              <a:t>安全用电是日常生活中必备的常识，也是中考必考内容之一。该类问题接近生活实际，一般难度较小，常以选择题的形式出现。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54910" y="963827"/>
            <a:ext cx="10738022" cy="5352148"/>
            <a:chOff x="568411" y="963827"/>
            <a:chExt cx="10738022" cy="5352148"/>
          </a:xfrm>
        </p:grpSpPr>
        <p:sp>
          <p:nvSpPr>
            <p:cNvPr id="34818" name="Rectangle 2"/>
            <p:cNvSpPr>
              <a:spLocks noChangeArrowheads="1"/>
            </p:cNvSpPr>
            <p:nvPr/>
          </p:nvSpPr>
          <p:spPr bwMode="auto">
            <a:xfrm>
              <a:off x="568411" y="963827"/>
              <a:ext cx="10738022" cy="1369157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square" lIns="91440" tIns="45720" rIns="91440" bIns="45720" numCol="1" anchor="ctr" anchorCtr="0" compatLnSpc="1">
              <a:spAutoFit/>
            </a:bodyPr>
            <a:lstStyle/>
            <a:p>
              <a:pPr marR="0" lvl="0" indent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3000" b="1" dirty="0" smtClean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例</a:t>
              </a:r>
              <a:r>
                <a:rPr lang="en-US" altLang="zh-CN" sz="3000" b="1" dirty="0" smtClean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4 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如图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19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T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4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所示是一些与用电安全相关的现象，其中符合安全用电原则的是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(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　　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)</a:t>
              </a:r>
            </a:p>
          </p:txBody>
        </p:sp>
        <p:pic>
          <p:nvPicPr>
            <p:cNvPr id="34817" name="Picture 1" descr="J:\人教九下学练考\8wx73.EPS"/>
            <p:cNvPicPr>
              <a:picLocks noChangeAspect="1" noChangeArrowheads="1"/>
            </p:cNvPicPr>
            <p:nvPr/>
          </p:nvPicPr>
          <p:blipFill>
            <a:blip r:embed="rId2" r:link="rId3" cstate="print"/>
            <a:srcRect/>
            <a:stretch>
              <a:fillRect/>
            </a:stretch>
          </p:blipFill>
          <p:spPr bwMode="auto">
            <a:xfrm>
              <a:off x="4238367" y="2496064"/>
              <a:ext cx="3987446" cy="3052119"/>
            </a:xfrm>
            <a:prstGeom prst="rect">
              <a:avLst/>
            </a:prstGeom>
            <a:noFill/>
          </p:spPr>
        </p:pic>
        <p:sp>
          <p:nvSpPr>
            <p:cNvPr id="34819" name="Rectangle 3"/>
            <p:cNvSpPr>
              <a:spLocks noChangeArrowheads="1"/>
            </p:cNvSpPr>
            <p:nvPr/>
          </p:nvSpPr>
          <p:spPr bwMode="auto">
            <a:xfrm>
              <a:off x="5214552" y="5639315"/>
              <a:ext cx="2119491" cy="67666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R="0" lvl="0" indent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19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T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4</a:t>
              </a:r>
            </a:p>
          </p:txBody>
        </p:sp>
      </p:grpSp>
      <p:sp>
        <p:nvSpPr>
          <p:cNvPr id="7" name="Rectangle 60"/>
          <p:cNvSpPr>
            <a:spLocks noChangeArrowheads="1"/>
          </p:cNvSpPr>
          <p:nvPr/>
        </p:nvSpPr>
        <p:spPr bwMode="auto">
          <a:xfrm>
            <a:off x="4638618" y="1672030"/>
            <a:ext cx="340158" cy="46166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 anchor="ctr">
            <a:spAutoFit/>
          </a:bodyPr>
          <a:lstStyle/>
          <a:p>
            <a:pPr eaLnBrk="0" hangingPunct="0">
              <a:buFontTx/>
              <a:buNone/>
            </a:pP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693334" y="1130253"/>
            <a:ext cx="10835519" cy="345325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eaLnBrk="0" hangingPunct="0">
              <a:lnSpc>
                <a:spcPct val="140000"/>
              </a:lnSpc>
            </a:pPr>
            <a:r>
              <a:rPr lang="en-US" altLang="zh-CN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[</a:t>
            </a:r>
            <a:r>
              <a:rPr lang="zh-CN" altLang="en-US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r>
              <a:rPr lang="en-US" altLang="zh-CN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]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人体是导体，用手直接触摸插孔是非常危险的，故</a:t>
            </a:r>
            <a:r>
              <a:rPr lang="en-US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A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不符合安全用电原则。安全用电的原则：不接触低压带电体，不靠近高压带电体；从电线上取风筝容易发生触电事故，十分危险，故</a:t>
            </a:r>
            <a:r>
              <a:rPr lang="en-US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B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不符合安全用电原则。接在电路中的电源插头属于带电体，用湿手触摸时，非常容易发生触电事故，十分危险，故</a:t>
            </a:r>
            <a:r>
              <a:rPr lang="en-US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C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不符合安全用电原则。有金属外壳的用电器，外壳一定要接地，防止外壳带电发生触电事故，故</a:t>
            </a:r>
            <a:r>
              <a:rPr lang="en-US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D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符合安全用电原则。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41405" y="1668162"/>
            <a:ext cx="10812162" cy="249299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600" b="1" dirty="0" smtClean="0">
                <a:solidFill>
                  <a:srgbClr val="00B0F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[</a:t>
            </a:r>
            <a:r>
              <a:rPr lang="zh-CN" altLang="en-US" sz="2600" b="1" dirty="0" smtClean="0">
                <a:solidFill>
                  <a:srgbClr val="00B0F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方法技巧</a:t>
            </a:r>
            <a:r>
              <a:rPr lang="en-US" altLang="zh-CN" sz="2600" b="1" dirty="0" smtClean="0">
                <a:solidFill>
                  <a:srgbClr val="00B0F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]</a:t>
            </a:r>
            <a:r>
              <a:rPr lang="zh-CN" altLang="en-US" sz="2600" b="1" dirty="0" smtClean="0">
                <a:latin typeface="仿宋" panose="02010609060101010101" charset="-122"/>
                <a:ea typeface="仿宋" panose="02010609060101010101" charset="-122"/>
              </a:rPr>
              <a:t>在解答此类题时应注意把握以下几点：</a:t>
            </a:r>
            <a:r>
              <a:rPr lang="en-US" altLang="zh-CN" sz="2600" b="1" dirty="0" smtClean="0">
                <a:latin typeface="仿宋" panose="02010609060101010101" charset="-122"/>
                <a:ea typeface="仿宋" panose="02010609060101010101" charset="-122"/>
              </a:rPr>
              <a:t>(1)</a:t>
            </a:r>
            <a:r>
              <a:rPr lang="zh-CN" altLang="en-US" sz="2600" b="1" dirty="0" smtClean="0">
                <a:latin typeface="仿宋" panose="02010609060101010101" charset="-122"/>
                <a:ea typeface="仿宋" panose="02010609060101010101" charset="-122"/>
              </a:rPr>
              <a:t>安全用电的原则：不接触低压带电体，不靠近高压带电体；</a:t>
            </a:r>
            <a:r>
              <a:rPr lang="en-US" altLang="zh-CN" sz="2600" b="1" dirty="0" smtClean="0">
                <a:latin typeface="仿宋" panose="02010609060101010101" charset="-122"/>
                <a:ea typeface="仿宋" panose="02010609060101010101" charset="-122"/>
              </a:rPr>
              <a:t>(2)</a:t>
            </a:r>
            <a:r>
              <a:rPr lang="zh-CN" altLang="en-US" sz="2600" b="1" dirty="0" smtClean="0">
                <a:latin typeface="仿宋" panose="02010609060101010101" charset="-122"/>
                <a:ea typeface="仿宋" panose="02010609060101010101" charset="-122"/>
              </a:rPr>
              <a:t>电路安装要规范，如控制用电器的开关必须安装在火线和用电器之间等；</a:t>
            </a:r>
            <a:r>
              <a:rPr lang="en-US" altLang="zh-CN" sz="2600" b="1" dirty="0" smtClean="0">
                <a:latin typeface="仿宋" panose="02010609060101010101" charset="-122"/>
                <a:ea typeface="仿宋" panose="02010609060101010101" charset="-122"/>
              </a:rPr>
              <a:t>(3)</a:t>
            </a:r>
            <a:r>
              <a:rPr lang="zh-CN" altLang="en-US" sz="2600" b="1" dirty="0" smtClean="0">
                <a:latin typeface="仿宋" panose="02010609060101010101" charset="-122"/>
                <a:ea typeface="仿宋" panose="02010609060101010101" charset="-122"/>
              </a:rPr>
              <a:t>触电急救时首先要切断电源，再进行抢救。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1" name="Rectangle 10"/>
          <p:cNvSpPr/>
          <p:nvPr/>
        </p:nvSpPr>
        <p:spPr>
          <a:xfrm>
            <a:off x="483418" y="1096993"/>
            <a:ext cx="1415772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F1AF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重点突破</a:t>
            </a:r>
            <a:endParaRPr lang="zh-CN" altLang="en-US" sz="2400" b="1" dirty="0">
              <a:solidFill>
                <a:srgbClr val="F1AF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2763" y="1096993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601249" y="1703540"/>
            <a:ext cx="10634597" cy="424731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一、一个组成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——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家庭电路的基本组成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．低压供电线路：给用户提供家庭电路电压的两条输电线，分别为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。正常情况下，零线与地线之间的电压是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________V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，火线与零线之间的电压是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________V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．电能表：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联在电路中，是测量用户在一段时间内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的仪表。</a:t>
            </a:r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310713" y="3200400"/>
            <a:ext cx="8034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火线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646140" y="3212757"/>
            <a:ext cx="8034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零线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138616" y="3892378"/>
            <a:ext cx="340158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0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9366421" y="3917092"/>
            <a:ext cx="651140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220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3274541" y="4609070"/>
            <a:ext cx="49404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串</a:t>
            </a: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149179" y="5239265"/>
            <a:ext cx="142218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消耗电能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2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/>
      <p:bldP spid="11265" grpId="0"/>
      <p:bldP spid="32769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588723" y="1102290"/>
            <a:ext cx="10709753" cy="424731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．闸刀开关：安装在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中，起控制整个电路通断的作用。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．保险丝：安装在干路中，当电路中电流过大时，保险丝就会熔断，起到保护电路的作用；保险丝是用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制作的，其特点是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；保险丝选择的原则是允许通过的电流电流，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用铁丝、铜丝代替。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646140" y="1248032"/>
            <a:ext cx="8034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干路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945395" y="3299254"/>
            <a:ext cx="142218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铅锑合金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434281" y="4028303"/>
            <a:ext cx="111280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电阻大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300152" y="4028303"/>
            <a:ext cx="111280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熔点低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212756" y="4695568"/>
            <a:ext cx="111280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不允许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1" grpId="0"/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563671" y="1164921"/>
            <a:ext cx="10847540" cy="35548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．用电器与控制它的开关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联在电路中，开关接在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线与用电器之间。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．插座：给用电器供电，分为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插座和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插座。两孔插座的接线原则是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；三孔插座的接线原则是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708822" y="1309816"/>
            <a:ext cx="49404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串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10962" y="1952368"/>
            <a:ext cx="49404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火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277233" y="2681416"/>
            <a:ext cx="8034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两孔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773297" y="2669059"/>
            <a:ext cx="8034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三孔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868562" y="3385751"/>
            <a:ext cx="142218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左零右火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050324" y="4028303"/>
            <a:ext cx="235032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左零右火中接地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701457" y="1503123"/>
            <a:ext cx="10647123" cy="2169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二、两个“原因”、两种“形式”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．家庭电路中电流过大的两个原因：一是电路中用电器的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过大；二是电路中出现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951470" y="3002692"/>
            <a:ext cx="111280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总功率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425514" y="3002692"/>
            <a:ext cx="8034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短路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663879" y="1039660"/>
            <a:ext cx="10647123" cy="493981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．触电的两种形式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(1)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低压触电：一是单线触电，是指人体的一部分接触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或与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相连的导体，另一部分接触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，构成了电流通路而造成触电事故。二是双线触电，是指人体的一部分接触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或与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相连的导体，另一部分接触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，构成电流通路而造成触电事故。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(2)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高压触电：分为高压电弧触电和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触电。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73892" y="2582562"/>
            <a:ext cx="8034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火线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361038" y="2594919"/>
            <a:ext cx="8034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火线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9601200" y="2594919"/>
            <a:ext cx="8034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大地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965621" y="3867665"/>
            <a:ext cx="8034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火线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387546" y="3941805"/>
            <a:ext cx="8034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火线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025611" y="4609070"/>
            <a:ext cx="8034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零线</a:t>
            </a: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6771503" y="5338119"/>
            <a:ext cx="142218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跨步高压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626302" y="1152395"/>
            <a:ext cx="10697227" cy="35548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三、安全用电的四个基本常识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．不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低压带电体，不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高压带电体。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．发生触电时，要先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再救人。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．不用湿手接触用电器。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．不要在大树下避雨，高大的建筑物要安装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051221" y="2001795"/>
            <a:ext cx="8034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接触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301946" y="2001795"/>
            <a:ext cx="8034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靠近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794422" y="2706130"/>
            <a:ext cx="142218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切断电源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390238" y="4028303"/>
            <a:ext cx="111280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避雷针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1" grpId="0"/>
      <p:bldP spid="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1730</Words>
  <Application>Microsoft Office PowerPoint</Application>
  <PresentationFormat>自定义</PresentationFormat>
  <Paragraphs>185</Paragraphs>
  <Slides>33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34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  <vt:lpstr>幻灯片 32</vt:lpstr>
      <vt:lpstr>幻灯片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China</cp:lastModifiedBy>
  <cp:revision>50</cp:revision>
  <dcterms:created xsi:type="dcterms:W3CDTF">2018-02-07T00:47:00Z</dcterms:created>
  <dcterms:modified xsi:type="dcterms:W3CDTF">2018-11-21T11:21:22Z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