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78" r:id="rId2"/>
  </p:sldMasterIdLst>
  <p:notesMasterIdLst>
    <p:notesMasterId r:id="rId3"/>
  </p:notesMasterIdLst>
  <p:sldIdLst>
    <p:sldId id="256" r:id="rId4"/>
    <p:sldId id="258" r:id="rId5"/>
    <p:sldId id="259" r:id="rId6"/>
    <p:sldId id="262" r:id="rId7"/>
    <p:sldId id="261" r:id="rId8"/>
    <p:sldId id="267" r:id="rId9"/>
    <p:sldId id="269" r:id="rId10"/>
    <p:sldId id="270" r:id="rId11"/>
    <p:sldId id="271" r:id="rId12"/>
    <p:sldId id="275" r:id="rId13"/>
    <p:sldId id="278" r:id="rId14"/>
    <p:sldId id="279" r:id="rId15"/>
    <p:sldId id="286" r:id="rId16"/>
    <p:sldId id="281" r:id="rId17"/>
    <p:sldId id="282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tags" Target="tags/tag5.xml" /><Relationship Id="rId2" Type="http://schemas.openxmlformats.org/officeDocument/2006/relationships/slideMaster" Target="slideMasters/slideMaster2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image" Target="file:///D:\qq&#25991;&#20214;\712321467\Image\C2C\Image2\%7b75232B38-A165-1FB7-499C-2E1C792CACB5%7d.png" TargetMode="External" /><Relationship Id="rId31" Type="http://schemas.openxmlformats.org/officeDocument/2006/relationships/image" Target="../media/image1.png" /><Relationship Id="rId32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10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0.xml" /><Relationship Id="rId12" Type="http://schemas.openxmlformats.org/officeDocument/2006/relationships/slideLayout" Target="../slideLayouts/slideLayout41.xml" /><Relationship Id="rId13" Type="http://schemas.openxmlformats.org/officeDocument/2006/relationships/slideLayout" Target="../slideLayouts/slideLayout42.xml" /><Relationship Id="rId14" Type="http://schemas.openxmlformats.org/officeDocument/2006/relationships/slideLayout" Target="../slideLayouts/slideLayout43.xml" /><Relationship Id="rId15" Type="http://schemas.openxmlformats.org/officeDocument/2006/relationships/slideLayout" Target="../slideLayouts/slideLayout44.xml" /><Relationship Id="rId16" Type="http://schemas.openxmlformats.org/officeDocument/2006/relationships/slideLayout" Target="../slideLayouts/slideLayout45.xml" /><Relationship Id="rId17" Type="http://schemas.openxmlformats.org/officeDocument/2006/relationships/slideLayout" Target="../slideLayouts/slideLayout46.xml" /><Relationship Id="rId18" Type="http://schemas.openxmlformats.org/officeDocument/2006/relationships/slideLayout" Target="../slideLayouts/slideLayout47.xml" /><Relationship Id="rId19" Type="http://schemas.openxmlformats.org/officeDocument/2006/relationships/slideLayout" Target="../slideLayouts/slideLayout48.xml" /><Relationship Id="rId2" Type="http://schemas.openxmlformats.org/officeDocument/2006/relationships/slideLayout" Target="../slideLayouts/slideLayout31.xml" /><Relationship Id="rId20" Type="http://schemas.openxmlformats.org/officeDocument/2006/relationships/slideLayout" Target="../slideLayouts/slideLayout49.xml" /><Relationship Id="rId21" Type="http://schemas.openxmlformats.org/officeDocument/2006/relationships/slideLayout" Target="../slideLayouts/slideLayout50.xml" /><Relationship Id="rId22" Type="http://schemas.openxmlformats.org/officeDocument/2006/relationships/slideLayout" Target="../slideLayouts/slideLayout51.xml" /><Relationship Id="rId23" Type="http://schemas.openxmlformats.org/officeDocument/2006/relationships/slideLayout" Target="../slideLayouts/slideLayout52.xml" /><Relationship Id="rId24" Type="http://schemas.openxmlformats.org/officeDocument/2006/relationships/slideLayout" Target="../slideLayouts/slideLayout53.xml" /><Relationship Id="rId25" Type="http://schemas.openxmlformats.org/officeDocument/2006/relationships/slideLayout" Target="../slideLayouts/slideLayout54.xml" /><Relationship Id="rId26" Type="http://schemas.openxmlformats.org/officeDocument/2006/relationships/slideLayout" Target="../slideLayouts/slideLayout55.xml" /><Relationship Id="rId27" Type="http://schemas.openxmlformats.org/officeDocument/2006/relationships/slideLayout" Target="../slideLayouts/slideLayout56.xml" /><Relationship Id="rId28" Type="http://schemas.openxmlformats.org/officeDocument/2006/relationships/slideLayout" Target="../slideLayouts/slideLayout57.xml" /><Relationship Id="rId29" Type="http://schemas.openxmlformats.org/officeDocument/2006/relationships/slideLayout" Target="../slideLayouts/slideLayout58.xml" /><Relationship Id="rId3" Type="http://schemas.openxmlformats.org/officeDocument/2006/relationships/slideLayout" Target="../slideLayouts/slideLayout32.xml" /><Relationship Id="rId30" Type="http://schemas.openxmlformats.org/officeDocument/2006/relationships/image" Target="file:///D:\qq&#25991;&#20214;\712321467\Image\C2C\Image2\%7b75232B38-A165-1FB7-499C-2E1C792CACB5%7d.png" TargetMode="External" /><Relationship Id="rId31" Type="http://schemas.openxmlformats.org/officeDocument/2006/relationships/image" Target="../media/image1.png" /><Relationship Id="rId32" Type="http://schemas.openxmlformats.org/officeDocument/2006/relationships/theme" Target="../theme/theme2.xml" /><Relationship Id="rId4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5.xml" /><Relationship Id="rId7" Type="http://schemas.openxmlformats.org/officeDocument/2006/relationships/slideLayout" Target="../slideLayouts/slideLayout36.xml" /><Relationship Id="rId8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38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384091">
                <a:alpha val="69000"/>
              </a:srgbClr>
            </a:gs>
            <a:gs pos="83000">
              <a:srgbClr val="423680">
                <a:alpha val="65000"/>
              </a:srgbClr>
            </a:gs>
            <a:gs pos="100000">
              <a:srgbClr val="2F327E">
                <a:alpha val="69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0" y="706120"/>
            <a:ext cx="12172315" cy="9525"/>
          </a:xfrm>
          <a:prstGeom prst="line">
            <a:avLst/>
          </a:prstGeom>
          <a:ln w="6350">
            <a:solidFill>
              <a:srgbClr val="3A347E">
                <a:alpha val="30000"/>
              </a:srgb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 userDrawn="1"/>
        </p:nvSpPr>
        <p:spPr>
          <a:xfrm>
            <a:off x="10200640" y="245745"/>
            <a:ext cx="1838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3A34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3.1   </a:t>
            </a:r>
            <a:r>
              <a:rPr lang="zh-CN" altLang="en-US" sz="2400" b="1">
                <a:solidFill>
                  <a:srgbClr val="3A34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电现象</a:t>
            </a:r>
            <a:endParaRPr lang="zh-CN" altLang="en-US" sz="2400" b="1">
              <a:solidFill>
                <a:srgbClr val="3A34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1073743875" descr="学科网 zxxk.com" title=""/>
          <p:cNvPicPr>
            <a:picLocks noChangeAspect="1"/>
          </p:cNvPicPr>
          <p:nvPr/>
        </p:nvPicPr>
        <p:blipFill>
          <a:blip r:embed="rId31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384091">
                <a:alpha val="69000"/>
              </a:srgbClr>
            </a:gs>
            <a:gs pos="83000">
              <a:srgbClr val="423680">
                <a:alpha val="65000"/>
              </a:srgbClr>
            </a:gs>
            <a:gs pos="100000">
              <a:srgbClr val="2F327E">
                <a:alpha val="69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0" y="706120"/>
            <a:ext cx="12172315" cy="9525"/>
          </a:xfrm>
          <a:prstGeom prst="line">
            <a:avLst/>
          </a:prstGeom>
          <a:ln w="6350">
            <a:solidFill>
              <a:srgbClr val="3A347E">
                <a:alpha val="30000"/>
              </a:srgb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 userDrawn="1"/>
        </p:nvSpPr>
        <p:spPr>
          <a:xfrm>
            <a:off x="10200640" y="245745"/>
            <a:ext cx="1838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3A34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3.1   </a:t>
            </a:r>
            <a:r>
              <a:rPr lang="zh-CN" altLang="en-US" sz="2400" b="1">
                <a:solidFill>
                  <a:srgbClr val="3A34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电现象</a:t>
            </a:r>
            <a:endParaRPr lang="zh-CN" altLang="en-US" sz="2400" b="1">
              <a:solidFill>
                <a:srgbClr val="3A34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1073743875" descr="学科网 zxxk.com" title=""/>
          <p:cNvPicPr>
            <a:picLocks noChangeAspect="1"/>
          </p:cNvPicPr>
          <p:nvPr/>
        </p:nvPicPr>
        <p:blipFill>
          <a:blip r:embed="rId31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15.png" /><Relationship Id="rId3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2" Type="http://schemas.openxmlformats.org/officeDocument/2006/relationships/image" Target="../media/image19.png" /><Relationship Id="rId3" Type="http://schemas.openxmlformats.org/officeDocument/2006/relationships/tags" Target="../tags/tag4.xml" /><Relationship Id="rId4" Type="http://schemas.openxmlformats.org/officeDocument/2006/relationships/video" Target="../media/media5.mp4" /><Relationship Id="rId5" Type="http://schemas.microsoft.com/office/2007/relationships/media" Target="../media/media5.mp4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3.xml" /><Relationship Id="rId2" Type="http://schemas.openxmlformats.org/officeDocument/2006/relationships/image" Target="../media/image20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2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6.png" /><Relationship Id="rId3" Type="http://schemas.openxmlformats.org/officeDocument/2006/relationships/tags" Target="../tags/tag1.xml" /><Relationship Id="rId4" Type="http://schemas.openxmlformats.org/officeDocument/2006/relationships/video" Target="../media/media1.mp4" /><Relationship Id="rId5" Type="http://schemas.microsoft.com/office/2007/relationships/media" Target="../media/media1.mp4" /><Relationship Id="rId6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11.png" /><Relationship Id="rId5" Type="http://schemas.openxmlformats.org/officeDocument/2006/relationships/video" Target="../media/media2.mp4" /><Relationship Id="rId6" Type="http://schemas.microsoft.com/office/2007/relationships/media" Target="../media/media2.mp4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12.png" /><Relationship Id="rId3" Type="http://schemas.openxmlformats.org/officeDocument/2006/relationships/tags" Target="../tags/tag2.xml" /><Relationship Id="rId4" Type="http://schemas.openxmlformats.org/officeDocument/2006/relationships/video" Target="../media/media3.mp4" /><Relationship Id="rId5" Type="http://schemas.microsoft.com/office/2007/relationships/media" Target="../media/media3.mp4" /><Relationship Id="rId6" Type="http://schemas.openxmlformats.org/officeDocument/2006/relationships/image" Target="../media/image13.png" /><Relationship Id="rId7" Type="http://schemas.openxmlformats.org/officeDocument/2006/relationships/image" Target="../media/image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14.png" /><Relationship Id="rId3" Type="http://schemas.openxmlformats.org/officeDocument/2006/relationships/tags" Target="../tags/tag3.xml" /><Relationship Id="rId4" Type="http://schemas.openxmlformats.org/officeDocument/2006/relationships/video" Target="../media/media4.mp4" /><Relationship Id="rId5" Type="http://schemas.microsoft.com/office/2007/relationships/media" Target="../media/media4.mp4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38286F"/>
              </a:gs>
              <a:gs pos="83000">
                <a:srgbClr val="283483"/>
              </a:gs>
              <a:gs pos="100000">
                <a:srgbClr val="333476"/>
              </a:gs>
            </a:gsLst>
            <a:lin ang="5400000" scaled="0"/>
          </a:gradFill>
        </p:spPr>
      </p:pic>
      <p:grpSp>
        <p:nvGrpSpPr>
          <p:cNvPr id="3" name="组合1" title=""/>
          <p:cNvGrpSpPr/>
          <p:nvPr/>
        </p:nvGrpSpPr>
        <p:grpSpPr>
          <a:xfrm>
            <a:off x="79" y="120796"/>
            <a:ext cx="5516004" cy="1465262"/>
            <a:chExt cx="5516004" cy="1465262"/>
          </a:xfrm>
        </p:grpSpPr>
        <p:sp>
          <p:nvSpPr>
            <p:cNvPr id="4" name="形状1"/>
            <p:cNvSpPr txBox="1"/>
            <p:nvPr/>
          </p:nvSpPr>
          <p:spPr>
            <a:xfrm>
              <a:off x="541213" y="204168"/>
              <a:ext cx="3847548" cy="1057075"/>
            </a:xfrm>
            <a:custGeom>
              <a:gdLst>
                <a:gd name="connsiteX0" fmla="*/ 528538 w 3847548"/>
                <a:gd name="connsiteY0" fmla="*/ 0 h 1057075"/>
                <a:gd name="connsiteX1" fmla="*/ 3319010 w 3847548"/>
                <a:gd name="connsiteY1" fmla="*/ 0 h 1057075"/>
                <a:gd name="connsiteX2" fmla="*/ 3610914 w 3847548"/>
                <a:gd name="connsiteY2" fmla="*/ 0 h 1057075"/>
                <a:gd name="connsiteX3" fmla="*/ 3847548 w 3847548"/>
                <a:gd name="connsiteY3" fmla="*/ 820440 h 1057075"/>
                <a:gd name="connsiteX4" fmla="*/ 528538 w 3847548"/>
                <a:gd name="connsiteY4" fmla="*/ 1057075 h 1057075"/>
                <a:gd name="connsiteX5" fmla="*/ 236634 w 3847548"/>
                <a:gd name="connsiteY5" fmla="*/ 1057075 h 1057075"/>
                <a:gd name="connsiteX6" fmla="*/ 0 w 3847548"/>
                <a:gd name="connsiteY6" fmla="*/ 236634 h 10570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47547" h="1057075">
                  <a:moveTo>
                    <a:pt x="528538" y="0"/>
                  </a:moveTo>
                  <a:lnTo>
                    <a:pt x="3319010" y="0"/>
                  </a:lnTo>
                  <a:cubicBezTo>
                    <a:pt x="3610914" y="0"/>
                    <a:pt x="3847548" y="236634"/>
                    <a:pt x="3847547" y="528537"/>
                  </a:cubicBezTo>
                  <a:cubicBezTo>
                    <a:pt x="3847548" y="820440"/>
                    <a:pt x="3610914" y="1057075"/>
                    <a:pt x="3319010" y="1057075"/>
                  </a:cubicBezTo>
                  <a:lnTo>
                    <a:pt x="528538" y="1057075"/>
                  </a:lnTo>
                  <a:cubicBezTo>
                    <a:pt x="236634" y="1057075"/>
                    <a:pt x="0" y="820441"/>
                    <a:pt x="0" y="528537"/>
                  </a:cubicBezTo>
                  <a:cubicBezTo>
                    <a:pt x="0" y="236634"/>
                    <a:pt x="236634" y="0"/>
                    <a:pt x="528538" y="0"/>
                  </a:cubicBezTo>
                  <a:close/>
                </a:path>
              </a:pathLst>
            </a:custGeom>
            <a:solidFill>
              <a:srgbClr val="00AFAD">
                <a:alpha val="78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0" y="203225"/>
              <a:ext cx="1371857" cy="1057351"/>
            </a:xfrm>
            <a:prstGeom prst="rect">
              <a:avLst/>
            </a:prstGeom>
            <a:solidFill>
              <a:srgbClr val="00AFA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  <a:effectLst>
              <a:outerShdw blurRad="76200" sx="132000" sy="132000" algn="ctr" rotWithShape="0">
                <a:srgbClr val="000000">
                  <a:alpha val="10999"/>
                </a:srgbClr>
              </a:outerShdw>
            </a:effectLst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1"/>
            <p:cNvSpPr txBox="1"/>
            <p:nvPr/>
          </p:nvSpPr>
          <p:spPr>
            <a:xfrm>
              <a:off x="246145" y="0"/>
              <a:ext cx="1035053" cy="14652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8800" b="1" i="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8800" b="1" i="0"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文本2"/>
            <p:cNvSpPr txBox="1"/>
            <p:nvPr/>
          </p:nvSpPr>
          <p:spPr>
            <a:xfrm>
              <a:off x="1280970" y="115738"/>
              <a:ext cx="4235034" cy="12334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7200" b="1" i="0">
                  <a:solidFill>
                    <a:srgbClr val="FFFF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电现象</a:t>
              </a:r>
              <a:endParaRPr lang="zh-CN" altLang="en-US" sz="7200" b="1" i="0"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21005" y="6081395"/>
            <a:ext cx="11349990" cy="66865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</a:t>
            </a:r>
            <a:r>
              <a:rPr lang="en-US" altLang="zh-CN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                  </a:t>
            </a:r>
            <a:r>
              <a:rPr lang="zh-CN" altLang="en-US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章</a:t>
            </a:r>
            <a:r>
              <a:rPr lang="en-US" altLang="zh-CN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简单电路</a:t>
            </a:r>
            <a:endParaRPr lang="zh-CN" altLang="en-US" sz="3200" b="1" i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5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电荷间的相互作用：认识验电器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3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sp>
        <p:nvSpPr>
          <p:cNvPr id="4" name="文本1" title=""/>
          <p:cNvSpPr txBox="1"/>
          <p:nvPr/>
        </p:nvSpPr>
        <p:spPr>
          <a:xfrm>
            <a:off x="1853889" y="1697156"/>
            <a:ext cx="2432361" cy="81340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300" b="1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验电器</a:t>
            </a:r>
            <a:endParaRPr lang="zh-CN" altLang="en-US" sz="43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文本2" title=""/>
          <p:cNvSpPr txBox="1"/>
          <p:nvPr/>
        </p:nvSpPr>
        <p:spPr>
          <a:xfrm>
            <a:off x="1319032" y="4467244"/>
            <a:ext cx="6513224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1" i="0">
                <a:solidFill>
                  <a:srgbClr val="FFEE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原理：</a:t>
            </a:r>
            <a:r>
              <a:rPr lang="zh-CN" altLang="en-US" sz="3600" b="1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同种电荷相互排斥</a:t>
            </a:r>
            <a:endParaRPr lang="zh-CN" altLang="en-US" sz="36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0" name="文本3" title=""/>
          <p:cNvSpPr txBox="1"/>
          <p:nvPr/>
        </p:nvSpPr>
        <p:spPr>
          <a:xfrm>
            <a:off x="1319032" y="3009529"/>
            <a:ext cx="6314122" cy="75546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900" b="0" i="0">
                <a:solidFill>
                  <a:srgbClr val="FFEE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作用：</a:t>
            </a:r>
            <a:r>
              <a:rPr lang="zh-CN" altLang="en-US" sz="3600" b="1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检验物体是否带电</a:t>
            </a:r>
            <a:endParaRPr lang="zh-CN" altLang="en-US" sz="36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图片 5" title=""/>
          <p:cNvPicPr/>
          <p:nvPr/>
        </p:nvPicPr>
        <p:blipFill>
          <a:blip r:embed="rId2">
            <a:lum bright="-12000" contrast="36000"/>
          </a:blip>
          <a:stretch>
            <a:fillRect/>
          </a:stretch>
        </p:blipFill>
        <p:spPr>
          <a:xfrm>
            <a:off x="7163435" y="1480185"/>
            <a:ext cx="4629150" cy="43815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26700" y="10718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35" y="679485"/>
            <a:ext cx="5662765" cy="2774156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940" y="679647"/>
            <a:ext cx="5572125" cy="2774156"/>
          </a:xfrm>
          <a:prstGeom prst="rect">
            <a:avLst/>
          </a:prstGeom>
        </p:spPr>
      </p:pic>
      <p:sp>
        <p:nvSpPr>
          <p:cNvPr id="4" name="文本1" title=""/>
          <p:cNvSpPr txBox="1"/>
          <p:nvPr/>
        </p:nvSpPr>
        <p:spPr>
          <a:xfrm>
            <a:off x="2857681" y="3570722"/>
            <a:ext cx="6477000" cy="73574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为什么油罐车后面要拖一条铁链？</a:t>
            </a:r>
            <a:endParaRPr lang="zh-CN" altLang="en-US" sz="33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2" title=""/>
          <p:cNvSpPr txBox="1"/>
          <p:nvPr/>
        </p:nvSpPr>
        <p:spPr>
          <a:xfrm>
            <a:off x="1176909" y="4306272"/>
            <a:ext cx="9839325" cy="150485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因为油罐在运输的时候,油会与桶壁摩擦起电,油罐车后面拖一条铁链是为了将产生的电荷及时转移到大地,这样就不会产生爆炸的危险</a:t>
            </a:r>
            <a:endParaRPr lang="zh-CN" altLang="en-US" sz="3000" b="0" i="0">
              <a:solidFill>
                <a:srgbClr val="FFE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6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电荷的移动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4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5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电荷的移动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4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pic>
        <p:nvPicPr>
          <p:cNvPr id="3" name="视频9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421890" y="3166110"/>
            <a:ext cx="6116320" cy="3136265"/>
          </a:xfrm>
          <a:prstGeom prst="rect">
            <a:avLst/>
          </a:prstGeom>
        </p:spPr>
      </p:pic>
      <p:sp>
        <p:nvSpPr>
          <p:cNvPr id="4" name="文本2" title=""/>
          <p:cNvSpPr txBox="1"/>
          <p:nvPr/>
        </p:nvSpPr>
        <p:spPr>
          <a:xfrm>
            <a:off x="1060228" y="926211"/>
            <a:ext cx="5449316" cy="7522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电荷的</a:t>
            </a:r>
            <a:r>
              <a:rPr lang="zh-CN" altLang="en-US" sz="3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定向移动</a:t>
            </a:r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形成电流</a:t>
            </a:r>
            <a:endParaRPr lang="zh-CN" altLang="en-US" sz="3400" b="1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3" title=""/>
          <p:cNvSpPr txBox="1"/>
          <p:nvPr/>
        </p:nvSpPr>
        <p:spPr>
          <a:xfrm>
            <a:off x="1118219" y="1678061"/>
            <a:ext cx="10587736" cy="7522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物理学中规定：</a:t>
            </a:r>
            <a:r>
              <a:rPr lang="zh-CN" altLang="en-US" sz="3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电荷定向移动的方向为电流的方向</a:t>
            </a:r>
            <a:endParaRPr lang="zh-CN" altLang="en-US" sz="3400" b="1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4" title=""/>
          <p:cNvSpPr txBox="1"/>
          <p:nvPr/>
        </p:nvSpPr>
        <p:spPr>
          <a:xfrm>
            <a:off x="1223185" y="2430345"/>
            <a:ext cx="7315200" cy="73574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负电荷定向移动的方向与电流方向相反</a:t>
            </a:r>
            <a:endParaRPr lang="zh-CN" altLang="en-US" sz="33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6050280" y="630237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视频来源于抖音</a:t>
            </a:r>
            <a:endParaRPr lang="zh-CN" altLang="en-US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5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电荷的移动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4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pic>
        <p:nvPicPr>
          <p:cNvPr id="2" name="图片 1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546850" y="698500"/>
            <a:ext cx="5847080" cy="5154930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609600" y="813435"/>
            <a:ext cx="689165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3-1-6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所示，取两个相同的验电器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，使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带电，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不带电。用带绝缘柄的金属棒把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的金属球连接起来，可以看到什么现象？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105535" y="2907665"/>
            <a:ext cx="5380355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可以看到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的金属箔张开的角度减小，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的金属箔张开。这表明验电器 </a:t>
            </a:r>
            <a:r>
              <a:rPr lang="en-US" altLang="zh-CN" sz="2800" i="1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也带了电，有电荷通过金属棒发生了移动。电荷的定向移动，形成了</a:t>
            </a:r>
            <a:r>
              <a:rPr lang="zh-CN" altLang="en-US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电流（</a:t>
            </a:r>
            <a:r>
              <a:rPr lang="en-US" altLang="zh-CN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current</a:t>
            </a:r>
            <a:r>
              <a:rPr lang="zh-CN" altLang="en-US" sz="280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。物理学规定，正电荷定向移动的方向为电流的方向。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950166" y="1143686"/>
            <a:ext cx="5477018" cy="36380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如图是闪电电流通过避雷针的示意图，那么避雷针中的电流方向为（   ）</a:t>
            </a:r>
            <a:endParaRPr lang="zh-CN" altLang="en-US" sz="34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algn="l"/>
            <a:endParaRPr lang="zh-CN" altLang="en-US" sz="34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algn="l"/>
            <a:r>
              <a:rPr lang="zh-CN" altLang="en-US" sz="3400" b="1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A.从云层到大地</a:t>
            </a:r>
            <a:endParaRPr lang="zh-CN" altLang="en-US" sz="34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algn="l"/>
            <a:endParaRPr lang="zh-CN" altLang="en-US" sz="34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algn="l"/>
            <a:r>
              <a:rPr lang="zh-CN" altLang="en-US" sz="3400" b="1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B.从大地到云层</a:t>
            </a:r>
            <a:endParaRPr lang="zh-CN" altLang="en-US" sz="3400" b="1" i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3826107" y="2229993"/>
            <a:ext cx="400050" cy="66852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A</a:t>
            </a:r>
            <a:endParaRPr lang="zh-CN" altLang="en-US" sz="33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054" y="763181"/>
            <a:ext cx="4744669" cy="543659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5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电荷的移动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4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2" title=""/>
          <p:cNvSpPr txBox="1"/>
          <p:nvPr/>
        </p:nvSpPr>
        <p:spPr>
          <a:xfrm>
            <a:off x="650367" y="2368185"/>
            <a:ext cx="3227937" cy="6830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正负两个极</a:t>
            </a:r>
            <a:endParaRPr lang="zh-CN" altLang="en-US" sz="3400" b="1" i="0">
              <a:solidFill>
                <a:schemeClr val="tx1">
                  <a:alpha val="10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555184" y="3563982"/>
            <a:ext cx="4780321" cy="6830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正极流出，负极流回</a:t>
            </a:r>
            <a:endParaRPr lang="zh-CN" altLang="en-US" sz="3400" b="1" i="0">
              <a:solidFill>
                <a:schemeClr val="tx1">
                  <a:alpha val="10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4" title=""/>
          <p:cNvSpPr txBox="1"/>
          <p:nvPr/>
        </p:nvSpPr>
        <p:spPr>
          <a:xfrm>
            <a:off x="364817" y="4880909"/>
            <a:ext cx="5753957" cy="6830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chemeClr val="tx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原理：化学能转化为电能</a:t>
            </a:r>
            <a:endParaRPr lang="zh-CN" altLang="en-US" sz="3400" b="1" i="0">
              <a:solidFill>
                <a:schemeClr val="tx1">
                  <a:alpha val="10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6" name="图片1" title=""/>
          <p:cNvPicPr>
            <a:picLocks noChangeAspect="1"/>
          </p:cNvPicPr>
          <p:nvPr/>
        </p:nvPicPr>
        <p:blipFill>
          <a:blip r:embed="rId3">
            <a:lum bright="-12000" contrast="24000"/>
          </a:blip>
          <a:stretch>
            <a:fillRect/>
          </a:stretch>
        </p:blipFill>
        <p:spPr>
          <a:xfrm>
            <a:off x="5527843" y="1696574"/>
            <a:ext cx="6232103" cy="410527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7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电荷的移动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5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rcRect l="5183" t="3636" r="4551" b="3434"/>
          <a:stretch>
            <a:fillRect/>
          </a:stretch>
        </p:blipFill>
        <p:spPr>
          <a:xfrm>
            <a:off x="1013612" y="1490148"/>
            <a:ext cx="5291985" cy="3413989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4" name="组合1" title=""/>
          <p:cNvGrpSpPr/>
          <p:nvPr/>
        </p:nvGrpSpPr>
        <p:grpSpPr>
          <a:xfrm>
            <a:off x="6859238" y="1255782"/>
            <a:ext cx="4490879" cy="3441824"/>
            <a:chExt cx="4490879" cy="3441824"/>
          </a:xfrm>
        </p:grpSpPr>
        <p:sp>
          <p:nvSpPr>
            <p:cNvPr id="5" name="形状1"/>
            <p:cNvSpPr txBox="1"/>
            <p:nvPr/>
          </p:nvSpPr>
          <p:spPr>
            <a:xfrm>
              <a:off x="0" y="1027652"/>
              <a:ext cx="4490879" cy="2414172"/>
            </a:xfrm>
            <a:custGeom>
              <a:gdLst>
                <a:gd name="connsiteX0" fmla="*/ 402362 w 4490879"/>
                <a:gd name="connsiteY0" fmla="*/ 0 h 2414172"/>
                <a:gd name="connsiteX1" fmla="*/ 4088517 w 4490879"/>
                <a:gd name="connsiteY1" fmla="*/ 0 h 2414172"/>
                <a:gd name="connsiteX2" fmla="*/ 4310735 w 4490879"/>
                <a:gd name="connsiteY2" fmla="*/ 0 h 2414172"/>
                <a:gd name="connsiteX3" fmla="*/ 4490878 w 4490879"/>
                <a:gd name="connsiteY3" fmla="*/ 2011810 h 2414172"/>
                <a:gd name="connsiteX4" fmla="*/ 4490878 w 4490879"/>
                <a:gd name="connsiteY4" fmla="*/ 2234028 h 2414172"/>
                <a:gd name="connsiteX5" fmla="*/ 402362 w 4490879"/>
                <a:gd name="connsiteY5" fmla="*/ 2414172 h 2414172"/>
                <a:gd name="connsiteX6" fmla="*/ 180144 w 4490879"/>
                <a:gd name="connsiteY6" fmla="*/ 2414172 h 2414172"/>
                <a:gd name="connsiteX7" fmla="*/ 0 w 4490879"/>
                <a:gd name="connsiteY7" fmla="*/ 402362 h 2414172"/>
                <a:gd name="connsiteX8" fmla="*/ 0 w 4490879"/>
                <a:gd name="connsiteY8" fmla="*/ 180144 h 241417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90878" h="2414172">
                  <a:moveTo>
                    <a:pt x="402362" y="0"/>
                  </a:moveTo>
                  <a:lnTo>
                    <a:pt x="4088517" y="0"/>
                  </a:lnTo>
                  <a:cubicBezTo>
                    <a:pt x="4310735" y="0"/>
                    <a:pt x="4490878" y="180144"/>
                    <a:pt x="4490878" y="402362"/>
                  </a:cubicBezTo>
                  <a:lnTo>
                    <a:pt x="4490878" y="2011810"/>
                  </a:lnTo>
                  <a:cubicBezTo>
                    <a:pt x="4490878" y="2234028"/>
                    <a:pt x="4310735" y="2414172"/>
                    <a:pt x="4088517" y="2414172"/>
                  </a:cubicBezTo>
                  <a:lnTo>
                    <a:pt x="402362" y="2414172"/>
                  </a:lnTo>
                  <a:cubicBezTo>
                    <a:pt x="180144" y="2414172"/>
                    <a:pt x="0" y="2234028"/>
                    <a:pt x="0" y="2011810"/>
                  </a:cubicBezTo>
                  <a:lnTo>
                    <a:pt x="0" y="402362"/>
                  </a:lnTo>
                  <a:cubicBezTo>
                    <a:pt x="0" y="180144"/>
                    <a:pt x="180144" y="0"/>
                    <a:pt x="402362" y="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6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6510000">
              <a:off x="3113608" y="0"/>
              <a:ext cx="1331433" cy="2104644"/>
            </a:xfrm>
            <a:prstGeom prst="rect">
              <a:avLst/>
            </a:prstGeom>
          </p:spPr>
        </p:pic>
        <p:sp>
          <p:nvSpPr>
            <p:cNvPr id="7" name="文本3"/>
            <p:cNvSpPr txBox="1"/>
            <p:nvPr/>
          </p:nvSpPr>
          <p:spPr>
            <a:xfrm>
              <a:off x="553" y="933783"/>
              <a:ext cx="4384700" cy="24560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8900"/>
                </a:lnSpc>
              </a:pPr>
              <a:r>
                <a:rPr lang="zh-CN" altLang="en-US" sz="4600" b="0" i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用头皮摩擦橡胶棒，靠近纸屑！</a:t>
              </a:r>
              <a:endParaRPr lang="zh-CN" altLang="en-US" sz="46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8" name="文本2" title=""/>
          <p:cNvSpPr txBox="1"/>
          <p:nvPr/>
        </p:nvSpPr>
        <p:spPr>
          <a:xfrm>
            <a:off x="217932" y="5240988"/>
            <a:ext cx="12347600" cy="76993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0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摩擦过的物体能够</a:t>
            </a: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吸引轻小物体</a:t>
            </a:r>
            <a:r>
              <a:rPr lang="zh-CN" altLang="en-US" sz="4000" b="0" i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，我们就说</a:t>
            </a: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它带了电</a:t>
            </a:r>
            <a:endParaRPr lang="zh-CN" altLang="en-US" sz="40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2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静电现象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01</a:t>
                </a:r>
                <a:endParaRPr lang="zh-CN" altLang="en-US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007431" y="1369859"/>
            <a:ext cx="10328767" cy="295620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>
              <a:lnSpc>
                <a:spcPts val="5500"/>
              </a:lnSpc>
            </a:pPr>
            <a:r>
              <a:rPr lang="zh-CN" altLang="en-US" sz="32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总结上述现象：用摩擦的方法使物体带电叫做 _________， 摩擦后的物体具有了吸引_____________的性质，我们就说物体带了_______，或者说带了________，习惯上把带了电的物体叫做__________。</a:t>
            </a:r>
            <a:endParaRPr lang="zh-CN" altLang="en-US" sz="3200" b="1" i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1" title=""/>
          <p:cNvSpPr txBox="1"/>
          <p:nvPr/>
        </p:nvSpPr>
        <p:spPr>
          <a:xfrm>
            <a:off x="9289027" y="1465915"/>
            <a:ext cx="2280523" cy="691677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3200" b="1" i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摩擦起电</a:t>
            </a:r>
            <a:endParaRPr lang="zh-CN" altLang="en-US" sz="3200" b="1" i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6096254" y="2157611"/>
            <a:ext cx="1968627" cy="65405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轻小物体</a:t>
            </a:r>
            <a:endParaRPr lang="zh-CN" altLang="en-US" sz="3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3" title=""/>
          <p:cNvSpPr txBox="1"/>
          <p:nvPr/>
        </p:nvSpPr>
        <p:spPr>
          <a:xfrm>
            <a:off x="3182229" y="2911046"/>
            <a:ext cx="1344654" cy="65405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电荷</a:t>
            </a:r>
            <a:endParaRPr lang="zh-CN" altLang="en-US" sz="3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4" title=""/>
          <p:cNvSpPr txBox="1"/>
          <p:nvPr/>
        </p:nvSpPr>
        <p:spPr>
          <a:xfrm>
            <a:off x="7088965" y="2870038"/>
            <a:ext cx="604838" cy="65405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电</a:t>
            </a:r>
            <a:endParaRPr lang="zh-CN" altLang="en-US" sz="3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5" title=""/>
          <p:cNvSpPr txBox="1"/>
          <p:nvPr/>
        </p:nvSpPr>
        <p:spPr>
          <a:xfrm>
            <a:off x="3331850" y="3564750"/>
            <a:ext cx="1745913" cy="654050"/>
          </a:xfrm>
          <a:prstGeom prst="rect">
            <a:avLst/>
          </a:prstGeom>
          <a:noFill/>
        </p:spPr>
        <p:txBody>
          <a:bodyPr anchor="t">
            <a:noAutofit/>
            <a:scene3d>
              <a:camera prst="orthographicFront"/>
              <a:lightRig rig="threePt" dir="t"/>
            </a:scene3d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带电体</a:t>
            </a:r>
            <a:endParaRPr lang="zh-CN" altLang="en-US" sz="3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1" title=""/>
          <p:cNvPicPr>
            <a:picLocks noChangeAspect="1"/>
          </p:cNvPicPr>
          <p:nvPr/>
        </p:nvPicPr>
        <p:blipFill>
          <a:blip r:embed="rId2"/>
          <a:srcRect l="5183" t="3636" r="4551" b="3434"/>
          <a:stretch>
            <a:fillRect/>
          </a:stretch>
        </p:blipFill>
        <p:spPr>
          <a:xfrm>
            <a:off x="6973570" y="3883025"/>
            <a:ext cx="3956050" cy="255206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9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静电现象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01</a:t>
                </a:r>
                <a:endParaRPr lang="zh-CN" altLang="en-US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1" title=""/>
          <p:cNvPicPr>
            <a:picLocks noChangeAspect="1"/>
          </p:cNvPicPr>
          <p:nvPr/>
        </p:nvPicPr>
        <p:blipFill>
          <a:blip r:embed="rId2">
            <a:lum bright="-18000" contrast="60000"/>
          </a:blip>
          <a:stretch>
            <a:fillRect/>
          </a:stretch>
        </p:blipFill>
        <p:spPr>
          <a:xfrm>
            <a:off x="1594666" y="1254547"/>
            <a:ext cx="4389149" cy="5165179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形状2" title=""/>
          <p:cNvSpPr txBox="1"/>
          <p:nvPr/>
        </p:nvSpPr>
        <p:spPr>
          <a:xfrm>
            <a:off x="3374649" y="4857054"/>
            <a:ext cx="2215424" cy="19050"/>
          </a:xfrm>
          <a:prstGeom prst="line">
            <a:avLst/>
          </a:prstGeom>
          <a:solidFill>
            <a:srgbClr val="FEEBC5">
              <a:alpha val="100000"/>
            </a:srgbClr>
          </a:solidFill>
          <a:ln w="5715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5" name="形状3" title=""/>
          <p:cNvSpPr txBox="1"/>
          <p:nvPr/>
        </p:nvSpPr>
        <p:spPr>
          <a:xfrm>
            <a:off x="2111321" y="5332957"/>
            <a:ext cx="3582411" cy="1191"/>
          </a:xfrm>
          <a:prstGeom prst="line">
            <a:avLst/>
          </a:prstGeom>
          <a:solidFill>
            <a:srgbClr val="FEEBC5">
              <a:alpha val="100000"/>
            </a:srgbClr>
          </a:solidFill>
          <a:ln w="5715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4" title=""/>
          <p:cNvSpPr txBox="1"/>
          <p:nvPr/>
        </p:nvSpPr>
        <p:spPr>
          <a:xfrm>
            <a:off x="2111235" y="5809107"/>
            <a:ext cx="3582411" cy="1191"/>
          </a:xfrm>
          <a:prstGeom prst="line">
            <a:avLst/>
          </a:prstGeom>
          <a:solidFill>
            <a:srgbClr val="FEEBC5">
              <a:alpha val="100000"/>
            </a:srgbClr>
          </a:solidFill>
          <a:ln w="5715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5" title=""/>
          <p:cNvSpPr txBox="1"/>
          <p:nvPr/>
        </p:nvSpPr>
        <p:spPr>
          <a:xfrm flipV="1">
            <a:off x="2111150" y="6285438"/>
            <a:ext cx="1964470" cy="1191"/>
          </a:xfrm>
          <a:prstGeom prst="line">
            <a:avLst/>
          </a:prstGeom>
          <a:solidFill>
            <a:srgbClr val="FEEBC5">
              <a:alpha val="100000"/>
            </a:srgbClr>
          </a:solidFill>
          <a:ln w="5715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8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静电现象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01</a:t>
                </a:r>
                <a:endParaRPr lang="zh-CN" altLang="en-US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sp>
        <p:nvSpPr>
          <p:cNvPr id="9" name="文本框 8" title=""/>
          <p:cNvSpPr txBox="1"/>
          <p:nvPr/>
        </p:nvSpPr>
        <p:spPr>
          <a:xfrm>
            <a:off x="6454140" y="1356677"/>
            <a:ext cx="5080000" cy="181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摩擦过的物体能够吸引轻小物体，我们就说它 带了电，或者说带上了电荷。用摩擦的方式使物体带电，叫作</a:t>
            </a:r>
            <a:r>
              <a:rPr lang="zh-CN" altLang="en-US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摩擦起电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6520815" y="3429000"/>
            <a:ext cx="503237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研究表明，自然界中只存在两种电荷。把用丝绸摩擦过的玻璃棒所带的电荷叫作</a:t>
            </a:r>
            <a:r>
              <a:rPr lang="zh-CN" altLang="en-US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正电荷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，把用毛皮摩擦过的橡胶棒所带的电荷叫作</a:t>
            </a:r>
            <a:r>
              <a:rPr lang="zh-CN" altLang="en-US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负电荷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4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静电现象：摩擦起电的实质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01</a:t>
                </a:r>
                <a:endParaRPr lang="zh-CN" altLang="en-US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pic>
        <p:nvPicPr>
          <p:cNvPr id="5" name="视频6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658745" y="881380"/>
            <a:ext cx="6554470" cy="3418840"/>
          </a:xfrm>
          <a:prstGeom prst="rect">
            <a:avLst/>
          </a:prstGeom>
        </p:spPr>
      </p:pic>
      <p:sp>
        <p:nvSpPr>
          <p:cNvPr id="6" name="文本框 5" title=""/>
          <p:cNvSpPr txBox="1"/>
          <p:nvPr/>
        </p:nvSpPr>
        <p:spPr>
          <a:xfrm>
            <a:off x="993140" y="4407535"/>
            <a:ext cx="10426065" cy="11169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marL="0" algn="l">
              <a:lnSpc>
                <a:spcPts val="4000"/>
              </a:lnSpc>
            </a:pPr>
            <a:r>
              <a:rPr lang="zh-CN" altLang="en-US" sz="28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摩擦起电并不是创造了电荷，只是电荷从一个物体转移到另一个物体，使正、负电荷分开。</a:t>
            </a:r>
            <a:endParaRPr lang="zh-CN" altLang="en-US" sz="28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7186295" y="4300220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视频来源于乐乐课堂</a:t>
            </a:r>
            <a:endParaRPr lang="zh-CN" altLang="en-US" sz="1200"/>
          </a:p>
        </p:txBody>
      </p:sp>
      <p:pic>
        <p:nvPicPr>
          <p:cNvPr id="2" name="图片 1" title=""/>
          <p:cNvPicPr/>
          <p:nvPr/>
        </p:nvPicPr>
        <p:blipFill>
          <a:blip r:embed="rId6"/>
          <a:stretch>
            <a:fillRect/>
          </a:stretch>
        </p:blipFill>
        <p:spPr>
          <a:xfrm>
            <a:off x="7746365" y="2806065"/>
            <a:ext cx="1922780" cy="17697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2" title=""/>
          <p:cNvSpPr txBox="1"/>
          <p:nvPr/>
        </p:nvSpPr>
        <p:spPr>
          <a:xfrm>
            <a:off x="2395874" y="5292490"/>
            <a:ext cx="8427901" cy="7604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同种电荷互相排斥，异种电荷互相吸引。</a:t>
            </a:r>
            <a:endParaRPr lang="zh-CN" altLang="en-US" sz="3400" b="1" i="0">
              <a:solidFill>
                <a:srgbClr val="FFE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60000"/>
          </a:blip>
          <a:srcRect l="942" t="2379" r="1198" b="3167"/>
          <a:stretch>
            <a:fillRect/>
          </a:stretch>
        </p:blipFill>
        <p:spPr>
          <a:xfrm>
            <a:off x="1850390" y="1240155"/>
            <a:ext cx="8973185" cy="3731260"/>
          </a:xfrm>
          <a:prstGeom prst="rect">
            <a:avLst/>
          </a:prstGeom>
          <a:ln w="95250">
            <a:noFill/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5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电荷间的相互作用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2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8252" y="1329147"/>
            <a:ext cx="2981544" cy="2838507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06" y="1328785"/>
            <a:ext cx="2981696" cy="2847680"/>
          </a:xfrm>
          <a:prstGeom prst="rect">
            <a:avLst/>
          </a:prstGeom>
        </p:spPr>
      </p:pic>
      <p:sp>
        <p:nvSpPr>
          <p:cNvPr id="5" name="文本2" title=""/>
          <p:cNvSpPr txBox="1"/>
          <p:nvPr/>
        </p:nvSpPr>
        <p:spPr>
          <a:xfrm>
            <a:off x="2195293" y="4578887"/>
            <a:ext cx="8427901" cy="7604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4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同种电荷互相排斥，异种电荷互相吸引。</a:t>
            </a:r>
            <a:endParaRPr lang="zh-CN" altLang="en-US" sz="3400" b="1" i="0">
              <a:solidFill>
                <a:srgbClr val="FFE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视频1" title="">
            <a:hlinkClick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7348" y="1329328"/>
            <a:ext cx="5062014" cy="2847384"/>
          </a:xfrm>
          <a:prstGeom prst="rect">
            <a:avLst/>
          </a:prstGeom>
        </p:spPr>
      </p:pic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7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电荷间的相互作用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2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sp>
        <p:nvSpPr>
          <p:cNvPr id="8" name="文本框 7" title=""/>
          <p:cNvSpPr txBox="1"/>
          <p:nvPr/>
        </p:nvSpPr>
        <p:spPr>
          <a:xfrm>
            <a:off x="7028815" y="416750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视频来源于抖音</a:t>
            </a:r>
            <a:endParaRPr lang="zh-CN" altLang="en-US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animBg="1"/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2" title=""/>
          <p:cNvSpPr txBox="1"/>
          <p:nvPr/>
        </p:nvSpPr>
        <p:spPr>
          <a:xfrm>
            <a:off x="3450590" y="2449195"/>
            <a:ext cx="4422775" cy="2118360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33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触摸静电球时，人的身体会带上静电，使头发带上了同种电荷，由于同种电荷相互排斥，所以头发会飘起来。</a:t>
            </a:r>
            <a:endParaRPr lang="zh-CN" altLang="en-US" sz="3300" b="1" i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6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电荷间的相互作用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2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pic>
        <p:nvPicPr>
          <p:cNvPr id="7" name="视频7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8585835" y="1278890"/>
            <a:ext cx="2708275" cy="5104765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9102725" y="6383655"/>
            <a:ext cx="200025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视频来源于抖音</a:t>
            </a:r>
            <a:endParaRPr lang="zh-CN" altLang="en-US" sz="1200"/>
          </a:p>
        </p:txBody>
      </p:sp>
      <p:grpSp>
        <p:nvGrpSpPr>
          <p:cNvPr id="5" name="组合 4" title=""/>
          <p:cNvGrpSpPr/>
          <p:nvPr/>
        </p:nvGrpSpPr>
        <p:grpSpPr>
          <a:xfrm>
            <a:off x="813435" y="2888615"/>
            <a:ext cx="2332990" cy="1541780"/>
            <a:chOff x="1281" y="4549"/>
            <a:chExt cx="3674" cy="2428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1" y="4549"/>
              <a:ext cx="3675" cy="2429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" name="图片 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098" y="5400"/>
              <a:ext cx="981" cy="10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2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834247" y="1670828"/>
            <a:ext cx="7249001" cy="218181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600" b="1" i="0">
                <a:solidFill>
                  <a:srgbClr val="FFE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你用干燥的手将撕成条状的塑料膜摩擦几下，就出现如图所示现象，请你用刚学的知识解释。</a:t>
            </a:r>
            <a:endParaRPr lang="zh-CN" altLang="en-US" sz="3600" b="1" i="0">
              <a:solidFill>
                <a:srgbClr val="FFE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715966" y="3852062"/>
            <a:ext cx="9917049" cy="163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干燥的手与塑料丝摩擦，会发生摩擦起电现象，手与塑料丝会带上异种电荷。由于同种电荷相互排斥，塑料丝会因为彼此排斥而蓬散开来。</a:t>
            </a:r>
            <a:endParaRPr lang="zh-CN" altLang="en-US" sz="33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6985" y="-21590"/>
            <a:ext cx="7021830" cy="720090"/>
            <a:chOff x="11" y="-34"/>
            <a:chExt cx="11058" cy="1134"/>
          </a:xfrm>
        </p:grpSpPr>
        <p:sp>
          <p:nvSpPr>
            <p:cNvPr id="6" name="文本1"/>
            <p:cNvSpPr txBox="1"/>
            <p:nvPr/>
          </p:nvSpPr>
          <p:spPr>
            <a:xfrm>
              <a:off x="343" y="270"/>
              <a:ext cx="10726" cy="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en-US" altLang="zh-CN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   </a:t>
              </a:r>
              <a:r>
                <a:rPr lang="zh-CN" altLang="en-US" sz="2800" b="0" i="0">
                  <a:solidFill>
                    <a:srgbClr val="3A347E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</a:rPr>
                <a:t>电荷间的相互作用</a:t>
              </a:r>
              <a:endParaRPr lang="zh-CN" altLang="en-US" sz="2800" b="0" i="0">
                <a:solidFill>
                  <a:srgbClr val="3A347E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" y="-34"/>
              <a:ext cx="1367" cy="1135"/>
              <a:chOff x="3964" y="2664"/>
              <a:chExt cx="1367" cy="1135"/>
            </a:xfrm>
          </p:grpSpPr>
          <p:sp>
            <p:nvSpPr>
              <p:cNvPr id="11" name="形状1"/>
              <p:cNvSpPr txBox="1"/>
              <p:nvPr/>
            </p:nvSpPr>
            <p:spPr>
              <a:xfrm>
                <a:off x="3964" y="2664"/>
                <a:ext cx="1134" cy="1134"/>
              </a:xfrm>
              <a:custGeom>
                <a:gdLst>
                  <a:gd name="connsiteX0" fmla="*/ 1447864 w 2895769"/>
                  <a:gd name="connsiteY0" fmla="*/ 0 h 2895769"/>
                  <a:gd name="connsiteX1" fmla="*/ 1447864 w 2895769"/>
                  <a:gd name="connsiteY1" fmla="*/ 1447863 h 2895769"/>
                  <a:gd name="connsiteX2" fmla="*/ 2895727 w 2895769"/>
                  <a:gd name="connsiteY2" fmla="*/ 1447863 h 2895769"/>
                  <a:gd name="connsiteX3" fmla="*/ 2895727 w 2895769"/>
                  <a:gd name="connsiteY3" fmla="*/ 2033469 h 2895769"/>
                  <a:gd name="connsiteX4" fmla="*/ 1460907 w 2895769"/>
                  <a:gd name="connsiteY4" fmla="*/ 3009616 h 2895769"/>
                  <a:gd name="connsiteX5" fmla="*/ 9984 w 2895769"/>
                  <a:gd name="connsiteY5" fmla="*/ 2057571 h 2895769"/>
                  <a:gd name="connsiteX6" fmla="*/ 334314 w 2895769"/>
                  <a:gd name="connsiteY6" fmla="*/ 352761 h 289576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5769" h="2895769">
                    <a:moveTo>
                      <a:pt x="1447864" y="0"/>
                    </a:moveTo>
                    <a:lnTo>
                      <a:pt x="1447864" y="1447863"/>
                    </a:lnTo>
                    <a:lnTo>
                      <a:pt x="2895727" y="1447863"/>
                    </a:lnTo>
                    <a:cubicBezTo>
                      <a:pt x="2895727" y="2033469"/>
                      <a:pt x="2542967" y="2561413"/>
                      <a:pt x="2001937" y="2785515"/>
                    </a:cubicBezTo>
                    <a:cubicBezTo>
                      <a:pt x="1460907" y="3009616"/>
                      <a:pt x="838156" y="2885743"/>
                      <a:pt x="424070" y="2471657"/>
                    </a:cubicBezTo>
                    <a:cubicBezTo>
                      <a:pt x="9984" y="2057571"/>
                      <a:pt x="-113890" y="1434820"/>
                      <a:pt x="110212" y="893790"/>
                    </a:cubicBezTo>
                    <a:cubicBezTo>
                      <a:pt x="334314" y="352761"/>
                      <a:pt x="862258" y="0"/>
                      <a:pt x="1447864" y="0"/>
                    </a:cubicBezTo>
                    <a:close/>
                  </a:path>
                </a:pathLst>
              </a:custGeom>
              <a:solidFill>
                <a:srgbClr val="DF0F1C">
                  <a:alpha val="100000"/>
                </a:srgbClr>
              </a:solidFill>
              <a:ln w="9525">
                <a:solidFill>
                  <a:srgbClr val="FFFFFF">
                    <a:alpha val="0"/>
                  </a:srgbClr>
                </a:solidFill>
              </a:ln>
              <a:effectLst>
                <a:outerShdw blurRad="76200" dist="38100" dir="8100000" rotWithShape="0">
                  <a:srgbClr val="000000">
                    <a:alpha val="45000"/>
                  </a:srgbClr>
                </a:outerShdw>
              </a:effectLst>
            </p:spPr>
            <p:txBody>
              <a:bodyPr anchor="ctr"/>
              <a:lstStyle/>
              <a:p>
                <a:pPr marL="0" algn="ctr"/>
              </a:p>
            </p:txBody>
          </p:sp>
          <p:sp>
            <p:nvSpPr>
              <p:cNvPr id="12" name="文本3"/>
              <p:cNvSpPr txBox="1"/>
              <p:nvPr/>
            </p:nvSpPr>
            <p:spPr>
              <a:xfrm>
                <a:off x="4131" y="2789"/>
                <a:ext cx="1201" cy="1010"/>
              </a:xfrm>
              <a:prstGeom prst="rect">
                <a:avLst/>
              </a:prstGeom>
              <a:noFill/>
            </p:spPr>
            <p:txBody>
              <a:bodyPr anchor="t"/>
              <a:lstStyle/>
              <a:p>
                <a:pPr marL="0" algn="l"/>
                <a:r>
                  <a:rPr lang="zh-CN" altLang="en-US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0</a:t>
                </a:r>
                <a:r>
                  <a:rPr lang="en-US" altLang="zh-CN" sz="2800" b="1" i="0">
                    <a:ln w="5953">
                      <a:solidFill>
                        <a:srgbClr val="2E75B6">
                          <a:alpha val="100000"/>
                        </a:srgbClr>
                      </a:solidFill>
                    </a:ln>
                    <a:solidFill>
                      <a:srgbClr val="FFFFFF">
                        <a:alpha val="100000"/>
                      </a:srgbClr>
                    </a:solidFill>
                    <a:effectLst>
                      <a:glow rad="47625">
                        <a:srgbClr val="81C4FF">
                          <a:alpha val="100000"/>
                        </a:srgbClr>
                      </a:glow>
                    </a:effectLst>
                    <a:latin typeface="Arial"/>
                    <a:ea typeface="Arial"/>
                  </a:rPr>
                  <a:t>2</a:t>
                </a:r>
                <a:endParaRPr lang="en-US" altLang="zh-CN" sz="28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Arial"/>
                  <a:ea typeface="Arial"/>
                </a:endParaRPr>
              </a:p>
            </p:txBody>
          </p:sp>
        </p:grpSp>
      </p:grpSp>
      <p:pic>
        <p:nvPicPr>
          <p:cNvPr id="7" name="视频8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7800975" y="1478280"/>
            <a:ext cx="4187190" cy="1950720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9020175" y="3502660"/>
            <a:ext cx="17481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/>
              <a:t>视频来源于抖音</a:t>
            </a:r>
            <a:endParaRPr lang="zh-CN" altLang="en-US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 animBg="1"/>
      <p:bldP spid="4" grpId="0" animBg="1"/>
    </p:bld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69</Paragraphs>
  <Slides>15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等线 Light</vt:lpstr>
      <vt:lpstr>等线</vt:lpstr>
      <vt:lpstr>微软雅黑</vt:lpstr>
      <vt:lpstr>Calibri Light</vt:lpstr>
      <vt:lpstr>Calibri</vt:lpstr>
      <vt:lpstr>宋体</vt:lpstr>
      <vt:lpstr>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2026-01-04T18:04:32Z</cp:lastPrinted>
  <dcterms:created xsi:type="dcterms:W3CDTF">2026-01-04T18:04:32Z</dcterms:created>
  <dcterms:modified xsi:type="dcterms:W3CDTF">2026-01-04T10:04:32Z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