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29" r:id="rId2"/>
    <p:sldId id="383" r:id="rId3"/>
    <p:sldId id="427" r:id="rId4"/>
    <p:sldId id="428" r:id="rId5"/>
    <p:sldId id="390" r:id="rId6"/>
    <p:sldId id="430" r:id="rId7"/>
    <p:sldId id="432" r:id="rId8"/>
    <p:sldId id="433" r:id="rId9"/>
    <p:sldId id="434" r:id="rId10"/>
    <p:sldId id="435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21" r:id="rId24"/>
    <p:sldId id="450" r:id="rId25"/>
    <p:sldId id="451" r:id="rId26"/>
    <p:sldId id="452" r:id="rId27"/>
    <p:sldId id="453" r:id="rId28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  <p:cmAuthor id="1" name="新课标第一网" initials="新" lastIdx="1" clrIdx="0"/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92"/>
        <p:guide pos="29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3049976"/>
            <a:ext cx="3886200" cy="15713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3049976"/>
            <a:ext cx="3886200" cy="15713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mediaAndTx" preserve="1">
  <p:cSld name="标题，媒体剪辑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媒体占位符 2"/>
          <p:cNvSpPr>
            <a:spLocks noGrp="1"/>
          </p:cNvSpPr>
          <p:nvPr>
            <p:ph type="media" sz="half" idx="1"/>
          </p:nvPr>
        </p:nvSpPr>
        <p:spPr>
          <a:xfrm>
            <a:off x="628650" y="1365838"/>
            <a:ext cx="3886200" cy="325544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365838"/>
            <a:ext cx="3886200" cy="325544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fade/>
    <p:sndAc>
      <p:stSnd>
        <p:snd r:embed="rId1" name="coin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5838"/>
            <a:ext cx="3886200" cy="157012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28650" y="3049976"/>
            <a:ext cx="7886700" cy="157130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med">
    <p:fade/>
    <p:sndAc>
      <p:stSnd>
        <p:snd r:embed="rId1" name="coi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.baidu.com/i?ct=503316480&amp;z=0&amp;tn=baiduimagedetail&amp;word=%D1%DB%BE%A6%CD%BC%C6%AC&amp;in=27506&amp;cl=2&amp;cm=1&amp;sc=0&amp;lm=-1&amp;pn=1&amp;rn=1&amp;di=1589270304&amp;ln=1635&amp;fr=ala0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1.wav"/><Relationship Id="rId4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4160" y="2261870"/>
            <a:ext cx="3606165" cy="9709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3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altLang="en-US" sz="4000" baseline="-25000" dirty="0" smtClean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</a:p>
        </p:txBody>
      </p:sp>
      <p:sp>
        <p:nvSpPr>
          <p:cNvPr id="5" name="Shape 40"/>
          <p:cNvSpPr/>
          <p:nvPr/>
        </p:nvSpPr>
        <p:spPr>
          <a:xfrm>
            <a:off x="4299669" y="1086225"/>
            <a:ext cx="3781372" cy="81153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沪粤版物理</a:t>
            </a:r>
            <a:r>
              <a:rPr lang="zh-CN" altLang="en-US" sz="2400" b="1" baseline="-250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791498" y="3241252"/>
            <a:ext cx="339534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zh-CN" sz="4800" b="1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探究光的反射定律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white">
          <a:xfrm>
            <a:off x="2001520" y="664845"/>
            <a:ext cx="51403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7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</a:rPr>
              <a:t>实验探究：</a:t>
            </a:r>
            <a:r>
              <a:rPr lang="zh-CN" altLang="en-US" sz="2800" b="1">
                <a:solidFill>
                  <a:srgbClr val="FF0000"/>
                </a:solidFill>
              </a:rPr>
              <a:t>光的反射定律</a:t>
            </a:r>
          </a:p>
        </p:txBody>
      </p:sp>
      <p:pic>
        <p:nvPicPr>
          <p:cNvPr id="12291" name="Picture 3" descr="2006121610578663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5" y="1787467"/>
            <a:ext cx="3070166" cy="273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mage0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2370" y="1786890"/>
            <a:ext cx="2381250" cy="271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1"/>
          </p:nvPr>
        </p:nvSpPr>
        <p:spPr>
          <a:xfrm>
            <a:off x="1472828" y="2780891"/>
            <a:ext cx="6203094" cy="793786"/>
          </a:xfrm>
        </p:spPr>
        <p:txBody>
          <a:bodyPr/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让纸板的右半面绕法线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ON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缓缓向后转动，还能看到反射光线吗</a:t>
            </a:r>
            <a:r>
              <a:rPr lang="zh-CN" altLang="en-US" sz="2800" dirty="0"/>
              <a:t>？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857617" y="3970615"/>
            <a:ext cx="581824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结论：反射光线与入射光线以及法线在同一平面上。</a:t>
            </a:r>
          </a:p>
        </p:txBody>
      </p:sp>
      <p:sp>
        <p:nvSpPr>
          <p:cNvPr id="5" name="矩形 4"/>
          <p:cNvSpPr/>
          <p:nvPr/>
        </p:nvSpPr>
        <p:spPr>
          <a:xfrm>
            <a:off x="1339641" y="356306"/>
            <a:ext cx="1436370" cy="596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9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实验一</a:t>
            </a:r>
            <a:endParaRPr kumimoji="0" lang="zh-CN" altLang="en-US" sz="1345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ontrols>
      <p:control spid="2051" name="ShockwaveFlash1" r:id="rId2" imgW="4038095" imgH="3069915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Group 2"/>
          <p:cNvGraphicFramePr>
            <a:graphicFrameLocks noGrp="1"/>
          </p:cNvGraphicFramePr>
          <p:nvPr>
            <p:ph sz="half" idx="1"/>
          </p:nvPr>
        </p:nvGraphicFramePr>
        <p:xfrm>
          <a:off x="370840" y="2900680"/>
          <a:ext cx="3503930" cy="1945640"/>
        </p:xfrm>
        <a:graphic>
          <a:graphicData uri="http://schemas.openxmlformats.org/drawingml/2006/table">
            <a:tbl>
              <a:tblPr/>
              <a:tblGrid>
                <a:gridCol w="764540"/>
                <a:gridCol w="1366520"/>
                <a:gridCol w="1372870"/>
              </a:tblGrid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68410" marR="68410" marT="34205" marB="3420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入射角</a:t>
                      </a:r>
                      <a:r>
                        <a:rPr kumimoji="0" lang="el-GR" altLang="zh-CN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α</a:t>
                      </a:r>
                      <a:endParaRPr kumimoji="0" lang="en-US" altLang="zh-CN" sz="179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反射角</a:t>
                      </a:r>
                      <a:r>
                        <a:rPr kumimoji="0" lang="el-GR" altLang="zh-CN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β</a:t>
                      </a:r>
                      <a:endParaRPr kumimoji="0" lang="en-US" altLang="zh-CN" sz="179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1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95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410" marR="68410" marT="34205" marB="3420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　</a:t>
                      </a: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３０</a:t>
                      </a:r>
                      <a:r>
                        <a:rPr kumimoji="0" lang="en-US" altLang="zh-CN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°</a:t>
                      </a: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方正大标宋简体" pitchFamily="1" charset="-122"/>
                          <a:ea typeface="方正大标宋简体" pitchFamily="1" charset="-122"/>
                        </a:rPr>
                        <a:t>　</a:t>
                      </a:r>
                      <a:endParaRPr kumimoji="0" lang="zh-CN" altLang="en-US" sz="134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方正大标宋简体" pitchFamily="1" charset="-122"/>
                        <a:ea typeface="方正大标宋简体" pitchFamily="1" charset="-122"/>
                      </a:endParaRP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21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95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410" marR="68410" marT="34205" marB="3420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　</a:t>
                      </a:r>
                      <a:r>
                        <a:rPr kumimoji="0" lang="en-US" altLang="zh-CN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45°</a:t>
                      </a: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方正大标宋简体" pitchFamily="1" charset="-122"/>
                          <a:ea typeface="方正大标宋简体" pitchFamily="1" charset="-122"/>
                        </a:rPr>
                        <a:t>　</a:t>
                      </a:r>
                      <a:endParaRPr kumimoji="0" lang="zh-CN" altLang="en-US" sz="134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方正大标宋简体" pitchFamily="1" charset="-122"/>
                        <a:ea typeface="方正大标宋简体" pitchFamily="1" charset="-122"/>
                      </a:endParaRP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14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95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410" marR="68410" marT="34205" marB="3420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　　</a:t>
                      </a:r>
                      <a:r>
                        <a:rPr kumimoji="0" lang="en-US" altLang="zh-CN" sz="1795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60°</a:t>
                      </a: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34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方正大标宋简体" pitchFamily="1" charset="-122"/>
                        <a:ea typeface="方正大标宋简体" pitchFamily="1" charset="-122"/>
                      </a:endParaRPr>
                    </a:p>
                  </a:txBody>
                  <a:tcPr marL="68410" marR="68410" marT="34205" marB="342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2827346" y="3636477"/>
            <a:ext cx="915706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b="1" dirty="0">
                <a:solidFill>
                  <a:srgbClr val="FF0000"/>
                </a:solidFill>
                <a:ea typeface="楷体_GB2312" pitchFamily="49" charset="-122"/>
              </a:rPr>
              <a:t>３０</a:t>
            </a:r>
            <a:r>
              <a:rPr lang="en-US" altLang="zh-CN" sz="1795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°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2952380" y="4005194"/>
            <a:ext cx="6667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795" b="1" dirty="0" smtClean="0">
                <a:solidFill>
                  <a:srgbClr val="FF0000"/>
                </a:solidFill>
                <a:ea typeface="楷体_GB2312" pitchFamily="49" charset="-122"/>
              </a:rPr>
              <a:t>45°</a:t>
            </a:r>
            <a:endParaRPr lang="en-US" altLang="zh-CN" sz="1795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2722128" y="4477915"/>
            <a:ext cx="89662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795" b="1" dirty="0">
                <a:solidFill>
                  <a:srgbClr val="FF0000"/>
                </a:solidFill>
                <a:ea typeface="楷体_GB2312" pitchFamily="49" charset="-122"/>
              </a:rPr>
              <a:t>　</a:t>
            </a:r>
            <a:r>
              <a:rPr lang="en-US" altLang="zh-CN" sz="1795" b="1" dirty="0" smtClean="0">
                <a:solidFill>
                  <a:srgbClr val="FF0000"/>
                </a:solidFill>
                <a:ea typeface="楷体_GB2312" pitchFamily="49" charset="-122"/>
              </a:rPr>
              <a:t>60°</a:t>
            </a:r>
            <a:endParaRPr lang="en-US" altLang="zh-CN" sz="1795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1150" y="2669540"/>
            <a:ext cx="47224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、反射角等于入射角；反射角随入射角</a:t>
            </a:r>
            <a:r>
              <a:rPr lang="zh-CN" altLang="en-US" sz="2400" b="1" dirty="0" smtClean="0"/>
              <a:t>增</a:t>
            </a:r>
            <a:r>
              <a:rPr lang="zh-CN" altLang="en-US" sz="2400" b="1" dirty="0"/>
              <a:t>大</a:t>
            </a:r>
            <a:r>
              <a:rPr lang="zh-CN" altLang="en-US" sz="2400" b="1" dirty="0" smtClean="0"/>
              <a:t>而增大，减少而减少</a:t>
            </a:r>
            <a:endParaRPr lang="zh-CN" altLang="en-US" sz="2400" b="1" dirty="0"/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、反射光线和入射光线分居法线两侧</a:t>
            </a:r>
          </a:p>
        </p:txBody>
      </p:sp>
      <p:sp>
        <p:nvSpPr>
          <p:cNvPr id="3" name="矩形 2"/>
          <p:cNvSpPr/>
          <p:nvPr/>
        </p:nvSpPr>
        <p:spPr>
          <a:xfrm>
            <a:off x="1285768" y="248876"/>
            <a:ext cx="1436370" cy="596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9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j-cs"/>
              </a:rPr>
              <a:t>实验二</a:t>
            </a:r>
            <a:endParaRPr kumimoji="0" lang="zh-CN" altLang="en-US" sz="1345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ontrols>
      <p:control spid="31745" name="ShockwaveFlash1" r:id="rId2" imgW="4038095" imgH="3069915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 bldLvl="0" animBg="1" autoUpdateAnimBg="0"/>
      <p:bldP spid="13337" grpId="0" bldLvl="0" animBg="1" autoUpdateAnimBg="0"/>
      <p:bldP spid="13338" grpId="0" bldLvl="0" animBg="1" autoUpdateAnimBg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white">
          <a:xfrm>
            <a:off x="579120" y="346075"/>
            <a:ext cx="29737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2F69E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cs typeface="Arial" panose="020B0604020202020204" pitchFamily="34" charset="0"/>
              </a:rPr>
              <a:t>光的反射定律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635460" y="2704065"/>
            <a:ext cx="6567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33">
                    <a:alpha val="53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795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等于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355540" y="2704030"/>
            <a:ext cx="731614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33">
                    <a:alpha val="53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795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两侧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808315" y="2220372"/>
            <a:ext cx="7161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33">
                    <a:alpha val="53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795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同一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47140" y="1508125"/>
            <a:ext cx="568007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光反射时，反射光线、入射光线与法线在</a:t>
            </a:r>
            <a:r>
              <a:rPr lang="en-US" altLang="zh-CN" sz="2400" b="1">
                <a:solidFill>
                  <a:srgbClr val="0000FF"/>
                </a:solidFill>
              </a:rPr>
              <a:t>______</a:t>
            </a:r>
            <a:r>
              <a:rPr lang="zh-CN" altLang="en-US" sz="2400" b="1">
                <a:solidFill>
                  <a:srgbClr val="0000FF"/>
                </a:solidFill>
              </a:rPr>
              <a:t>平面内；反射光线和入射光线分别位于法线</a:t>
            </a:r>
            <a:r>
              <a:rPr lang="en-US" altLang="zh-CN" sz="2400" b="1">
                <a:solidFill>
                  <a:srgbClr val="0000FF"/>
                </a:solidFill>
              </a:rPr>
              <a:t>______</a:t>
            </a:r>
            <a:r>
              <a:rPr lang="zh-CN" altLang="en-US" sz="2400" b="1">
                <a:solidFill>
                  <a:srgbClr val="0000FF"/>
                </a:solidFill>
              </a:rPr>
              <a:t>；反射角</a:t>
            </a:r>
            <a:r>
              <a:rPr lang="en-US" altLang="zh-CN" sz="2400" b="1">
                <a:solidFill>
                  <a:srgbClr val="0000FF"/>
                </a:solidFill>
              </a:rPr>
              <a:t>_______</a:t>
            </a:r>
            <a:r>
              <a:rPr lang="zh-CN" altLang="en-US" sz="2400" b="1">
                <a:solidFill>
                  <a:srgbClr val="0000FF"/>
                </a:solidFill>
              </a:rPr>
              <a:t>入射角。</a:t>
            </a:r>
          </a:p>
        </p:txBody>
      </p:sp>
      <p:pic>
        <p:nvPicPr>
          <p:cNvPr id="15367" name="Picture 7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9488" y="3814845"/>
            <a:ext cx="5814907" cy="85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536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395855" y="3873500"/>
            <a:ext cx="45834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666699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在光的反射中，光路是可逆的。</a:t>
            </a:r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1209581" y="619689"/>
            <a:ext cx="382435" cy="201906"/>
            <a:chOff x="3334" y="2523"/>
            <a:chExt cx="544" cy="363"/>
          </a:xfrm>
        </p:grpSpPr>
        <p:sp>
          <p:nvSpPr>
            <p:cNvPr id="16388" name="AutoShape 3"/>
            <p:cNvSpPr>
              <a:spLocks noChangeArrowheads="1"/>
            </p:cNvSpPr>
            <p:nvPr/>
          </p:nvSpPr>
          <p:spPr bwMode="gray">
            <a:xfrm>
              <a:off x="3334" y="2523"/>
              <a:ext cx="318" cy="363"/>
            </a:xfrm>
            <a:prstGeom prst="chevron">
              <a:avLst>
                <a:gd name="adj" fmla="val 52514"/>
              </a:avLst>
            </a:prstGeom>
            <a:solidFill>
              <a:srgbClr val="538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00"/>
            </a:p>
          </p:txBody>
        </p:sp>
        <p:sp>
          <p:nvSpPr>
            <p:cNvPr id="16389" name="AutoShape 4"/>
            <p:cNvSpPr>
              <a:spLocks noChangeArrowheads="1"/>
            </p:cNvSpPr>
            <p:nvPr/>
          </p:nvSpPr>
          <p:spPr bwMode="gray">
            <a:xfrm>
              <a:off x="3560" y="2523"/>
              <a:ext cx="318" cy="363"/>
            </a:xfrm>
            <a:prstGeom prst="chevron">
              <a:avLst>
                <a:gd name="adj" fmla="val 52514"/>
              </a:avLst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00"/>
            </a:p>
          </p:txBody>
        </p:sp>
      </p:grp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738330" y="536763"/>
            <a:ext cx="225171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795" b="1">
                <a:solidFill>
                  <a:srgbClr val="0000FF"/>
                </a:solidFill>
              </a:rPr>
              <a:t>光能沿原路返回吗？</a:t>
            </a:r>
          </a:p>
        </p:txBody>
      </p:sp>
      <p:grpSp>
        <p:nvGrpSpPr>
          <p:cNvPr id="16391" name="Group 7"/>
          <p:cNvGrpSpPr/>
          <p:nvPr/>
        </p:nvGrpSpPr>
        <p:grpSpPr bwMode="auto">
          <a:xfrm>
            <a:off x="2396161" y="2707922"/>
            <a:ext cx="4333864" cy="798124"/>
            <a:chOff x="1536" y="1440"/>
            <a:chExt cx="3649" cy="672"/>
          </a:xfrm>
        </p:grpSpPr>
        <p:grpSp>
          <p:nvGrpSpPr>
            <p:cNvPr id="16392" name="Group 8"/>
            <p:cNvGrpSpPr/>
            <p:nvPr/>
          </p:nvGrpSpPr>
          <p:grpSpPr bwMode="auto">
            <a:xfrm>
              <a:off x="1536" y="1440"/>
              <a:ext cx="3649" cy="672"/>
              <a:chOff x="1536" y="1440"/>
              <a:chExt cx="3649" cy="672"/>
            </a:xfrm>
          </p:grpSpPr>
          <p:sp>
            <p:nvSpPr>
              <p:cNvPr id="16393" name="AutoShape 9"/>
              <p:cNvSpPr>
                <a:spLocks noChangeArrowheads="1"/>
              </p:cNvSpPr>
              <p:nvPr/>
            </p:nvSpPr>
            <p:spPr bwMode="auto">
              <a:xfrm>
                <a:off x="2128" y="1440"/>
                <a:ext cx="3057" cy="336"/>
              </a:xfrm>
              <a:prstGeom prst="flowChartInputOutpu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6394" name="AutoShape 10"/>
              <p:cNvSpPr>
                <a:spLocks noChangeArrowheads="1"/>
              </p:cNvSpPr>
              <p:nvPr/>
            </p:nvSpPr>
            <p:spPr bwMode="auto">
              <a:xfrm>
                <a:off x="1536" y="1776"/>
                <a:ext cx="3057" cy="336"/>
              </a:xfrm>
              <a:prstGeom prst="flowChartInputOutpu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</p:grpSp>
        <p:sp>
          <p:nvSpPr>
            <p:cNvPr id="16395" name="AutoShape 11"/>
            <p:cNvSpPr>
              <a:spLocks noChangeArrowheads="1"/>
            </p:cNvSpPr>
            <p:nvPr/>
          </p:nvSpPr>
          <p:spPr bwMode="auto">
            <a:xfrm>
              <a:off x="3168" y="1728"/>
              <a:ext cx="336" cy="96"/>
            </a:xfrm>
            <a:prstGeom prst="cube">
              <a:avLst>
                <a:gd name="adj" fmla="val 81250"/>
              </a:avLst>
            </a:prstGeom>
            <a:solidFill>
              <a:srgbClr val="CC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16396" name="Group 12"/>
          <p:cNvGrpSpPr/>
          <p:nvPr/>
        </p:nvGrpSpPr>
        <p:grpSpPr bwMode="auto">
          <a:xfrm rot="61383">
            <a:off x="2881924" y="20191"/>
            <a:ext cx="1302890" cy="1530926"/>
            <a:chOff x="864" y="912"/>
            <a:chExt cx="1056" cy="1344"/>
          </a:xfrm>
        </p:grpSpPr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>
              <a:off x="864" y="912"/>
              <a:ext cx="1056" cy="1344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57150">
                  <a:solidFill>
                    <a:schemeClr val="bg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8" name="Freeform 14"/>
            <p:cNvSpPr/>
            <p:nvPr/>
          </p:nvSpPr>
          <p:spPr bwMode="auto">
            <a:xfrm>
              <a:off x="864" y="912"/>
              <a:ext cx="828" cy="1059"/>
            </a:xfrm>
            <a:custGeom>
              <a:avLst/>
              <a:gdLst>
                <a:gd name="T0" fmla="*/ 0 w 828"/>
                <a:gd name="T1" fmla="*/ 0 h 1059"/>
                <a:gd name="T2" fmla="*/ 828 w 828"/>
                <a:gd name="T3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8" h="1059">
                  <a:moveTo>
                    <a:pt x="0" y="0"/>
                  </a:moveTo>
                  <a:lnTo>
                    <a:pt x="828" y="1059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57150">
                  <a:solidFill>
                    <a:schemeClr val="bg1"/>
                  </a:solidFill>
                  <a:round/>
                  <a:headEnd type="none" w="med" len="med"/>
                  <a:tailEnd type="triangl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6399" name="Group 15"/>
          <p:cNvGrpSpPr/>
          <p:nvPr/>
        </p:nvGrpSpPr>
        <p:grpSpPr bwMode="auto">
          <a:xfrm>
            <a:off x="4506678" y="1567744"/>
            <a:ext cx="0" cy="3135489"/>
            <a:chOff x="3456" y="1008"/>
            <a:chExt cx="0" cy="2640"/>
          </a:xfrm>
        </p:grpSpPr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>
              <a:off x="3456" y="1008"/>
              <a:ext cx="0" cy="1344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3456" y="2304"/>
              <a:ext cx="0" cy="1344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chemeClr val="tx1"/>
                  </a:solidFill>
                  <a:prstDash val="dash"/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3170531" y="1257759"/>
            <a:ext cx="399062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95" b="1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</a:p>
        </p:txBody>
      </p:sp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0883" y="1690076"/>
            <a:ext cx="1483419" cy="142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804" y="1691264"/>
            <a:ext cx="1483418" cy="142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405" name="Group 21"/>
          <p:cNvGrpSpPr/>
          <p:nvPr/>
        </p:nvGrpSpPr>
        <p:grpSpPr bwMode="auto">
          <a:xfrm>
            <a:off x="827228" y="1314768"/>
            <a:ext cx="4161650" cy="1963243"/>
            <a:chOff x="288" y="1008"/>
            <a:chExt cx="3504" cy="1605"/>
          </a:xfrm>
        </p:grpSpPr>
        <p:grpSp>
          <p:nvGrpSpPr>
            <p:cNvPr id="16406" name="Group 22"/>
            <p:cNvGrpSpPr/>
            <p:nvPr/>
          </p:nvGrpSpPr>
          <p:grpSpPr bwMode="auto">
            <a:xfrm>
              <a:off x="288" y="1008"/>
              <a:ext cx="1390" cy="1461"/>
              <a:chOff x="2448" y="1128"/>
              <a:chExt cx="1390" cy="1461"/>
            </a:xfrm>
          </p:grpSpPr>
          <p:grpSp>
            <p:nvGrpSpPr>
              <p:cNvPr id="16407" name="Group 23"/>
              <p:cNvGrpSpPr/>
              <p:nvPr/>
            </p:nvGrpSpPr>
            <p:grpSpPr bwMode="auto">
              <a:xfrm rot="61383">
                <a:off x="2448" y="1296"/>
                <a:ext cx="965" cy="1164"/>
                <a:chOff x="864" y="912"/>
                <a:chExt cx="1056" cy="1344"/>
              </a:xfrm>
            </p:grpSpPr>
            <p:sp>
              <p:nvSpPr>
                <p:cNvPr id="16408" name="Line 24"/>
                <p:cNvSpPr>
                  <a:spLocks noChangeShapeType="1"/>
                </p:cNvSpPr>
                <p:nvPr/>
              </p:nvSpPr>
              <p:spPr bwMode="auto">
                <a:xfrm>
                  <a:off x="864" y="912"/>
                  <a:ext cx="1056" cy="134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FF9933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09" name="Freeform 25"/>
                <p:cNvSpPr/>
                <p:nvPr/>
              </p:nvSpPr>
              <p:spPr bwMode="auto">
                <a:xfrm>
                  <a:off x="864" y="912"/>
                  <a:ext cx="828" cy="1059"/>
                </a:xfrm>
                <a:custGeom>
                  <a:avLst/>
                  <a:gdLst>
                    <a:gd name="T0" fmla="*/ 0 w 828"/>
                    <a:gd name="T1" fmla="*/ 0 h 1059"/>
                    <a:gd name="T2" fmla="*/ 828 w 828"/>
                    <a:gd name="T3" fmla="*/ 1059 h 1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28" h="1059">
                      <a:moveTo>
                        <a:pt x="0" y="0"/>
                      </a:moveTo>
                      <a:lnTo>
                        <a:pt x="828" y="1059"/>
                      </a:lnTo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FF9933"/>
                      </a:solidFill>
                      <a:round/>
                      <a:headEnd type="none" w="med" len="med"/>
                      <a:tailEnd type="triangle" w="med" len="med"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16410" name="Group 26"/>
              <p:cNvGrpSpPr/>
              <p:nvPr/>
            </p:nvGrpSpPr>
            <p:grpSpPr bwMode="auto">
              <a:xfrm rot="2135428">
                <a:off x="3838" y="1128"/>
                <a:ext cx="0" cy="1461"/>
                <a:chOff x="4992" y="1776"/>
                <a:chExt cx="0" cy="1584"/>
              </a:xfrm>
            </p:grpSpPr>
            <p:sp>
              <p:nvSpPr>
                <p:cNvPr id="16411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4992" y="1776"/>
                  <a:ext cx="0" cy="134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FF9933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12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4992" y="2256"/>
                  <a:ext cx="0" cy="110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FF9933"/>
                      </a:solidFill>
                      <a:round/>
                      <a:tailEnd type="triangle" w="med" len="med"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16413" name="Group 29"/>
            <p:cNvGrpSpPr/>
            <p:nvPr/>
          </p:nvGrpSpPr>
          <p:grpSpPr bwMode="auto">
            <a:xfrm>
              <a:off x="2448" y="1152"/>
              <a:ext cx="1344" cy="1461"/>
              <a:chOff x="2448" y="1152"/>
              <a:chExt cx="1344" cy="1461"/>
            </a:xfrm>
          </p:grpSpPr>
          <p:grpSp>
            <p:nvGrpSpPr>
              <p:cNvPr id="16414" name="Group 30"/>
              <p:cNvGrpSpPr/>
              <p:nvPr/>
            </p:nvGrpSpPr>
            <p:grpSpPr bwMode="auto">
              <a:xfrm rot="61383">
                <a:off x="2448" y="1284"/>
                <a:ext cx="965" cy="1164"/>
                <a:chOff x="864" y="912"/>
                <a:chExt cx="1056" cy="1344"/>
              </a:xfrm>
            </p:grpSpPr>
            <p:sp>
              <p:nvSpPr>
                <p:cNvPr id="16415" name="Line 31"/>
                <p:cNvSpPr>
                  <a:spLocks noChangeShapeType="1"/>
                </p:cNvSpPr>
                <p:nvPr/>
              </p:nvSpPr>
              <p:spPr bwMode="auto">
                <a:xfrm>
                  <a:off x="864" y="912"/>
                  <a:ext cx="1056" cy="1344"/>
                </a:xfrm>
                <a:prstGeom prst="line">
                  <a:avLst/>
                </a:prstGeom>
                <a:noFill/>
                <a:ln w="57150">
                  <a:solidFill>
                    <a:srgbClr val="FF9933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16" name="Freeform 32"/>
                <p:cNvSpPr/>
                <p:nvPr/>
              </p:nvSpPr>
              <p:spPr bwMode="auto">
                <a:xfrm>
                  <a:off x="864" y="912"/>
                  <a:ext cx="828" cy="1059"/>
                </a:xfrm>
                <a:custGeom>
                  <a:avLst/>
                  <a:gdLst>
                    <a:gd name="T0" fmla="*/ 0 w 828"/>
                    <a:gd name="T1" fmla="*/ 0 h 1059"/>
                    <a:gd name="T2" fmla="*/ 828 w 828"/>
                    <a:gd name="T3" fmla="*/ 1059 h 1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28" h="1059">
                      <a:moveTo>
                        <a:pt x="0" y="0"/>
                      </a:moveTo>
                      <a:lnTo>
                        <a:pt x="828" y="1059"/>
                      </a:lnTo>
                    </a:path>
                  </a:pathLst>
                </a:custGeom>
                <a:noFill/>
                <a:ln w="57150" cmpd="sng">
                  <a:solidFill>
                    <a:srgbClr val="FF9933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16417" name="Group 33"/>
              <p:cNvGrpSpPr/>
              <p:nvPr/>
            </p:nvGrpSpPr>
            <p:grpSpPr bwMode="auto">
              <a:xfrm rot="2135428">
                <a:off x="3792" y="1152"/>
                <a:ext cx="0" cy="1461"/>
                <a:chOff x="4992" y="1776"/>
                <a:chExt cx="0" cy="1584"/>
              </a:xfrm>
            </p:grpSpPr>
            <p:sp>
              <p:nvSpPr>
                <p:cNvPr id="16418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4992" y="1776"/>
                  <a:ext cx="0" cy="1344"/>
                </a:xfrm>
                <a:prstGeom prst="line">
                  <a:avLst/>
                </a:prstGeom>
                <a:noFill/>
                <a:ln w="57150">
                  <a:solidFill>
                    <a:srgbClr val="FF9933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19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4992" y="2256"/>
                  <a:ext cx="0" cy="1104"/>
                </a:xfrm>
                <a:prstGeom prst="line">
                  <a:avLst/>
                </a:prstGeom>
                <a:noFill/>
                <a:ln w="57150">
                  <a:solidFill>
                    <a:srgbClr val="FF9933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</p:grp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5417632" y="1225691"/>
            <a:ext cx="399062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95" b="1">
                <a:solidFill>
                  <a:srgbClr val="0000FF"/>
                </a:solidFill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4277454" y="3106984"/>
            <a:ext cx="3990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395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O</a:t>
            </a:r>
          </a:p>
        </p:txBody>
      </p:sp>
      <p:grpSp>
        <p:nvGrpSpPr>
          <p:cNvPr id="16422" name="Group 38"/>
          <p:cNvGrpSpPr/>
          <p:nvPr/>
        </p:nvGrpSpPr>
        <p:grpSpPr bwMode="auto">
          <a:xfrm>
            <a:off x="3391441" y="1477480"/>
            <a:ext cx="4617720" cy="1831411"/>
            <a:chOff x="2448" y="1621"/>
            <a:chExt cx="3840" cy="1472"/>
          </a:xfrm>
        </p:grpSpPr>
        <p:grpSp>
          <p:nvGrpSpPr>
            <p:cNvPr id="16423" name="Group 39"/>
            <p:cNvGrpSpPr/>
            <p:nvPr/>
          </p:nvGrpSpPr>
          <p:grpSpPr bwMode="auto">
            <a:xfrm>
              <a:off x="2448" y="1621"/>
              <a:ext cx="1344" cy="1461"/>
              <a:chOff x="2448" y="1621"/>
              <a:chExt cx="1344" cy="1461"/>
            </a:xfrm>
          </p:grpSpPr>
          <p:grpSp>
            <p:nvGrpSpPr>
              <p:cNvPr id="16424" name="Group 40"/>
              <p:cNvGrpSpPr/>
              <p:nvPr/>
            </p:nvGrpSpPr>
            <p:grpSpPr bwMode="auto">
              <a:xfrm rot="10876634">
                <a:off x="2448" y="1764"/>
                <a:ext cx="965" cy="1164"/>
                <a:chOff x="864" y="912"/>
                <a:chExt cx="1056" cy="1344"/>
              </a:xfrm>
            </p:grpSpPr>
            <p:sp>
              <p:nvSpPr>
                <p:cNvPr id="16425" name="Line 41"/>
                <p:cNvSpPr>
                  <a:spLocks noChangeShapeType="1"/>
                </p:cNvSpPr>
                <p:nvPr/>
              </p:nvSpPr>
              <p:spPr bwMode="auto">
                <a:xfrm>
                  <a:off x="864" y="912"/>
                  <a:ext cx="1056" cy="1344"/>
                </a:xfrm>
                <a:prstGeom prst="line">
                  <a:avLst/>
                </a:prstGeom>
                <a:noFill/>
                <a:ln w="57150">
                  <a:solidFill>
                    <a:srgbClr val="CC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26" name="Freeform 42"/>
                <p:cNvSpPr/>
                <p:nvPr/>
              </p:nvSpPr>
              <p:spPr bwMode="auto">
                <a:xfrm>
                  <a:off x="864" y="912"/>
                  <a:ext cx="828" cy="1059"/>
                </a:xfrm>
                <a:custGeom>
                  <a:avLst/>
                  <a:gdLst>
                    <a:gd name="T0" fmla="*/ 0 w 828"/>
                    <a:gd name="T1" fmla="*/ 0 h 1059"/>
                    <a:gd name="T2" fmla="*/ 828 w 828"/>
                    <a:gd name="T3" fmla="*/ 1059 h 1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28" h="1059">
                      <a:moveTo>
                        <a:pt x="0" y="0"/>
                      </a:moveTo>
                      <a:lnTo>
                        <a:pt x="828" y="1059"/>
                      </a:lnTo>
                    </a:path>
                  </a:pathLst>
                </a:custGeom>
                <a:noFill/>
                <a:ln w="57150" cmpd="sng">
                  <a:solidFill>
                    <a:srgbClr val="CC0000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16427" name="Group 43"/>
              <p:cNvGrpSpPr/>
              <p:nvPr/>
            </p:nvGrpSpPr>
            <p:grpSpPr bwMode="auto">
              <a:xfrm rot="12935428">
                <a:off x="3792" y="1621"/>
                <a:ext cx="0" cy="1461"/>
                <a:chOff x="4992" y="1776"/>
                <a:chExt cx="0" cy="1584"/>
              </a:xfrm>
            </p:grpSpPr>
            <p:sp>
              <p:nvSpPr>
                <p:cNvPr id="16428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4992" y="1776"/>
                  <a:ext cx="0" cy="1344"/>
                </a:xfrm>
                <a:prstGeom prst="line">
                  <a:avLst/>
                </a:prstGeom>
                <a:noFill/>
                <a:ln w="57150">
                  <a:solidFill>
                    <a:srgbClr val="CC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29" name="Line 45"/>
                <p:cNvSpPr>
                  <a:spLocks noChangeShapeType="1"/>
                </p:cNvSpPr>
                <p:nvPr/>
              </p:nvSpPr>
              <p:spPr bwMode="auto">
                <a:xfrm flipV="1">
                  <a:off x="4992" y="2256"/>
                  <a:ext cx="0" cy="1104"/>
                </a:xfrm>
                <a:prstGeom prst="line">
                  <a:avLst/>
                </a:prstGeom>
                <a:noFill/>
                <a:ln w="57150">
                  <a:solidFill>
                    <a:srgbClr val="CC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16430" name="Group 46"/>
            <p:cNvGrpSpPr/>
            <p:nvPr/>
          </p:nvGrpSpPr>
          <p:grpSpPr bwMode="auto">
            <a:xfrm>
              <a:off x="4944" y="1632"/>
              <a:ext cx="1344" cy="1461"/>
              <a:chOff x="2448" y="1621"/>
              <a:chExt cx="1344" cy="1461"/>
            </a:xfrm>
          </p:grpSpPr>
          <p:grpSp>
            <p:nvGrpSpPr>
              <p:cNvPr id="16431" name="Group 47"/>
              <p:cNvGrpSpPr/>
              <p:nvPr/>
            </p:nvGrpSpPr>
            <p:grpSpPr bwMode="auto">
              <a:xfrm rot="10876634">
                <a:off x="2448" y="1764"/>
                <a:ext cx="965" cy="1164"/>
                <a:chOff x="864" y="912"/>
                <a:chExt cx="1056" cy="1344"/>
              </a:xfrm>
            </p:grpSpPr>
            <p:sp>
              <p:nvSpPr>
                <p:cNvPr id="16432" name="Line 48"/>
                <p:cNvSpPr>
                  <a:spLocks noChangeShapeType="1"/>
                </p:cNvSpPr>
                <p:nvPr/>
              </p:nvSpPr>
              <p:spPr bwMode="auto">
                <a:xfrm>
                  <a:off x="864" y="912"/>
                  <a:ext cx="1056" cy="134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CC000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33" name="Freeform 49"/>
                <p:cNvSpPr/>
                <p:nvPr/>
              </p:nvSpPr>
              <p:spPr bwMode="auto">
                <a:xfrm>
                  <a:off x="864" y="912"/>
                  <a:ext cx="828" cy="1059"/>
                </a:xfrm>
                <a:custGeom>
                  <a:avLst/>
                  <a:gdLst>
                    <a:gd name="T0" fmla="*/ 0 w 828"/>
                    <a:gd name="T1" fmla="*/ 0 h 1059"/>
                    <a:gd name="T2" fmla="*/ 828 w 828"/>
                    <a:gd name="T3" fmla="*/ 1059 h 10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28" h="1059">
                      <a:moveTo>
                        <a:pt x="0" y="0"/>
                      </a:moveTo>
                      <a:lnTo>
                        <a:pt x="828" y="1059"/>
                      </a:lnTo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CC0000"/>
                      </a:solidFill>
                      <a:round/>
                      <a:headEnd type="none" w="med" len="med"/>
                      <a:tailEnd type="triangle" w="med" len="med"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16434" name="Group 50"/>
              <p:cNvGrpSpPr/>
              <p:nvPr/>
            </p:nvGrpSpPr>
            <p:grpSpPr bwMode="auto">
              <a:xfrm rot="12935428">
                <a:off x="3792" y="1621"/>
                <a:ext cx="0" cy="1461"/>
                <a:chOff x="4992" y="1776"/>
                <a:chExt cx="0" cy="1584"/>
              </a:xfrm>
            </p:grpSpPr>
            <p:sp>
              <p:nvSpPr>
                <p:cNvPr id="16435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4992" y="1776"/>
                  <a:ext cx="0" cy="134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CC000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16436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4992" y="2256"/>
                  <a:ext cx="0" cy="1104"/>
                </a:xfrm>
                <a:prstGeom prst="line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91240B29-F687-4F45-9708-019B960494DF}">
                    <a14:hiddenLine xmlns:a14="http://schemas.microsoft.com/office/drawing/2010/main" xmlns="" w="57150">
                      <a:solidFill>
                        <a:srgbClr val="CC0000"/>
                      </a:solidFill>
                      <a:round/>
                      <a:tailEnd type="triangle" w="med" len="med"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402" grpId="0" bldLvl="0" animBg="1" autoUpdateAnimBg="0"/>
      <p:bldP spid="16420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0" name="矩形 12289"/>
          <p:cNvSpPr>
            <a:spLocks noChangeArrowheads="1"/>
          </p:cNvSpPr>
          <p:nvPr/>
        </p:nvSpPr>
        <p:spPr bwMode="auto">
          <a:xfrm>
            <a:off x="3709741" y="1003594"/>
            <a:ext cx="371745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695" b="1" smtClean="0">
                <a:solidFill>
                  <a:srgbClr val="000000"/>
                </a:solidFill>
              </a:rPr>
              <a:t>反射光线、入射光线和法线在同一平面内</a:t>
            </a:r>
          </a:p>
        </p:txBody>
      </p:sp>
      <p:sp>
        <p:nvSpPr>
          <p:cNvPr id="12292" name="矩形 12291"/>
          <p:cNvSpPr>
            <a:spLocks noChangeArrowheads="1"/>
          </p:cNvSpPr>
          <p:nvPr/>
        </p:nvSpPr>
        <p:spPr bwMode="auto">
          <a:xfrm>
            <a:off x="3656295" y="1973933"/>
            <a:ext cx="41557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695" b="1" smtClean="0">
                <a:solidFill>
                  <a:srgbClr val="000000"/>
                </a:solidFill>
              </a:rPr>
              <a:t>反射光线和入射光线分居法线两侧  </a:t>
            </a:r>
            <a:endParaRPr lang="zh-CN" altLang="en-US" sz="2695" b="1" smtClean="0">
              <a:solidFill>
                <a:srgbClr val="000000"/>
              </a:solidFill>
            </a:endParaRPr>
          </a:p>
        </p:txBody>
      </p:sp>
      <p:sp>
        <p:nvSpPr>
          <p:cNvPr id="12293" name="矩形 12292"/>
          <p:cNvSpPr>
            <a:spLocks noChangeArrowheads="1"/>
          </p:cNvSpPr>
          <p:nvPr/>
        </p:nvSpPr>
        <p:spPr bwMode="auto">
          <a:xfrm>
            <a:off x="3709741" y="2888450"/>
            <a:ext cx="3123612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695" b="1" smtClean="0">
                <a:solidFill>
                  <a:srgbClr val="000000"/>
                </a:solidFill>
              </a:rPr>
              <a:t>反射角等于入射角</a:t>
            </a:r>
          </a:p>
        </p:txBody>
      </p:sp>
      <p:sp>
        <p:nvSpPr>
          <p:cNvPr id="12294" name="矩形 12293"/>
          <p:cNvSpPr>
            <a:spLocks noChangeArrowheads="1"/>
          </p:cNvSpPr>
          <p:nvPr/>
        </p:nvSpPr>
        <p:spPr bwMode="auto">
          <a:xfrm>
            <a:off x="1285675" y="3750710"/>
            <a:ext cx="593367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695" b="1" smtClean="0">
                <a:solidFill>
                  <a:srgbClr val="000000"/>
                </a:solidFill>
                <a:latin typeface="宋体" panose="02010600030101010101" pitchFamily="2" charset="-122"/>
              </a:rPr>
              <a:t>4.（光路可逆）</a:t>
            </a:r>
            <a:r>
              <a:rPr lang="zh-CN" altLang="zh-CN" sz="2695" b="1" smtClean="0">
                <a:solidFill>
                  <a:srgbClr val="000000"/>
                </a:solidFill>
              </a:rPr>
              <a:t>反射时光路是可逆的</a:t>
            </a:r>
          </a:p>
        </p:txBody>
      </p:sp>
      <p:sp>
        <p:nvSpPr>
          <p:cNvPr id="12295" name="矩形 12294"/>
          <p:cNvSpPr>
            <a:spLocks noChangeArrowheads="1"/>
          </p:cNvSpPr>
          <p:nvPr/>
        </p:nvSpPr>
        <p:spPr bwMode="auto">
          <a:xfrm>
            <a:off x="1285675" y="1057040"/>
            <a:ext cx="2864697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95" b="1" smtClean="0">
                <a:solidFill>
                  <a:srgbClr val="000000"/>
                </a:solidFill>
                <a:latin typeface="宋体" panose="02010600030101010101" pitchFamily="2" charset="-122"/>
                <a:hlinkClick r:id="rId2" action="ppaction://hlinksldjump"/>
              </a:rPr>
              <a:t>1.</a:t>
            </a:r>
            <a:r>
              <a:rPr lang="zh-CN" altLang="zh-CN" sz="2695" b="1" smtClean="0">
                <a:solidFill>
                  <a:srgbClr val="000000"/>
                </a:solidFill>
                <a:hlinkClick r:id="rId2" action="ppaction://hlinksldjump"/>
              </a:rPr>
              <a:t>（三线共面）</a:t>
            </a:r>
            <a:endParaRPr lang="zh-CN" altLang="zh-CN" sz="2695" b="1" smtClean="0">
              <a:solidFill>
                <a:srgbClr val="000000"/>
              </a:solidFill>
            </a:endParaRPr>
          </a:p>
        </p:txBody>
      </p:sp>
      <p:sp>
        <p:nvSpPr>
          <p:cNvPr id="12296" name="矩形 12295"/>
          <p:cNvSpPr>
            <a:spLocks noChangeArrowheads="1"/>
          </p:cNvSpPr>
          <p:nvPr/>
        </p:nvSpPr>
        <p:spPr bwMode="auto">
          <a:xfrm>
            <a:off x="1232229" y="2027379"/>
            <a:ext cx="2864697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95" b="1" smtClean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695" b="1" smtClean="0">
                <a:solidFill>
                  <a:srgbClr val="000000"/>
                </a:solidFill>
              </a:rPr>
              <a:t>（法线居中）</a:t>
            </a:r>
            <a:endParaRPr lang="zh-CN" altLang="en-US" sz="2695" b="1" smtClean="0">
              <a:solidFill>
                <a:srgbClr val="000000"/>
              </a:solidFill>
            </a:endParaRPr>
          </a:p>
        </p:txBody>
      </p:sp>
      <p:sp>
        <p:nvSpPr>
          <p:cNvPr id="12297" name="矩形 12296"/>
          <p:cNvSpPr>
            <a:spLocks noChangeArrowheads="1"/>
          </p:cNvSpPr>
          <p:nvPr/>
        </p:nvSpPr>
        <p:spPr bwMode="auto">
          <a:xfrm>
            <a:off x="1285675" y="2888450"/>
            <a:ext cx="2972776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95" b="1" smtClean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sz="2695" b="1" smtClean="0">
                <a:solidFill>
                  <a:srgbClr val="000000"/>
                </a:solidFill>
                <a:hlinkClick r:id="rId3" action="ppaction://hlinksldjump"/>
              </a:rPr>
              <a:t>（两角相等）</a:t>
            </a:r>
            <a:endParaRPr lang="zh-CN" altLang="zh-CN" sz="2695" b="1" smtClean="0">
              <a:solidFill>
                <a:srgbClr val="000000"/>
              </a:solidFill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文本框 8"/>
          <p:cNvSpPr txBox="1"/>
          <p:nvPr/>
        </p:nvSpPr>
        <p:spPr>
          <a:xfrm>
            <a:off x="1232664" y="300558"/>
            <a:ext cx="22237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反射定律小结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  <p:bldP spid="12293" grpId="0"/>
      <p:bldP spid="12294" grpId="0"/>
      <p:bldP spid="12295" grpId="0" bldLvl="0"/>
      <p:bldP spid="1229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占位符 21506"/>
          <p:cNvSpPr>
            <a:spLocks noGrp="1" noRot="1"/>
          </p:cNvSpPr>
          <p:nvPr>
            <p:ph sz="half" idx="1"/>
          </p:nvPr>
        </p:nvSpPr>
        <p:spPr>
          <a:xfrm>
            <a:off x="1477793" y="190685"/>
            <a:ext cx="5586871" cy="513080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例一、已知图中入射光线，请画出反射光线。</a:t>
            </a:r>
          </a:p>
        </p:txBody>
      </p:sp>
      <p:sp>
        <p:nvSpPr>
          <p:cNvPr id="21508" name="文本占位符 21507"/>
          <p:cNvSpPr>
            <a:spLocks noGrp="1" noRot="1"/>
          </p:cNvSpPr>
          <p:nvPr>
            <p:ph sz="half" idx="2"/>
          </p:nvPr>
        </p:nvSpPr>
        <p:spPr>
          <a:xfrm>
            <a:off x="1550529" y="2109329"/>
            <a:ext cx="6442004" cy="188129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步骤：</a:t>
            </a: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、先在反射面上标出入射点</a:t>
            </a: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2</a:t>
            </a: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、过入射点画出反射面的垂直线</a:t>
            </a: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ON</a:t>
            </a: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，即法线。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</a:t>
            </a: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、根据光的反射定律，反射角等于入射角画出反射光线。如下图</a:t>
            </a:r>
          </a:p>
        </p:txBody>
      </p:sp>
      <p:sp>
        <p:nvSpPr>
          <p:cNvPr id="18436" name="直接连接符 21508"/>
          <p:cNvSpPr>
            <a:spLocks noChangeShapeType="1"/>
          </p:cNvSpPr>
          <p:nvPr/>
        </p:nvSpPr>
        <p:spPr bwMode="auto">
          <a:xfrm flipH="1">
            <a:off x="1721556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37" name="直接连接符 21509"/>
          <p:cNvSpPr>
            <a:spLocks noChangeShapeType="1"/>
          </p:cNvSpPr>
          <p:nvPr/>
        </p:nvSpPr>
        <p:spPr bwMode="auto">
          <a:xfrm>
            <a:off x="1664547" y="1881293"/>
            <a:ext cx="273642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38" name="直接连接符 21510"/>
          <p:cNvSpPr>
            <a:spLocks noChangeShapeType="1"/>
          </p:cNvSpPr>
          <p:nvPr/>
        </p:nvSpPr>
        <p:spPr bwMode="auto">
          <a:xfrm flipH="1">
            <a:off x="1892582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39" name="直接连接符 21511"/>
          <p:cNvSpPr>
            <a:spLocks noChangeShapeType="1"/>
          </p:cNvSpPr>
          <p:nvPr/>
        </p:nvSpPr>
        <p:spPr bwMode="auto">
          <a:xfrm flipH="1">
            <a:off x="3830884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0" name="直接连接符 21512"/>
          <p:cNvSpPr>
            <a:spLocks noChangeShapeType="1"/>
          </p:cNvSpPr>
          <p:nvPr/>
        </p:nvSpPr>
        <p:spPr bwMode="auto">
          <a:xfrm flipH="1">
            <a:off x="3602849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1" name="直接连接符 21513"/>
          <p:cNvSpPr>
            <a:spLocks noChangeShapeType="1"/>
          </p:cNvSpPr>
          <p:nvPr/>
        </p:nvSpPr>
        <p:spPr bwMode="auto">
          <a:xfrm flipH="1">
            <a:off x="3431822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2" name="直接连接符 21514"/>
          <p:cNvSpPr>
            <a:spLocks noChangeShapeType="1"/>
          </p:cNvSpPr>
          <p:nvPr/>
        </p:nvSpPr>
        <p:spPr bwMode="auto">
          <a:xfrm flipH="1">
            <a:off x="3260796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3" name="直接连接符 21515"/>
          <p:cNvSpPr>
            <a:spLocks noChangeShapeType="1"/>
          </p:cNvSpPr>
          <p:nvPr/>
        </p:nvSpPr>
        <p:spPr bwMode="auto">
          <a:xfrm flipH="1">
            <a:off x="3089769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4" name="直接连接符 21516"/>
          <p:cNvSpPr>
            <a:spLocks noChangeShapeType="1"/>
          </p:cNvSpPr>
          <p:nvPr/>
        </p:nvSpPr>
        <p:spPr bwMode="auto">
          <a:xfrm flipH="1">
            <a:off x="2918742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5" name="直接连接符 21517"/>
          <p:cNvSpPr>
            <a:spLocks noChangeShapeType="1"/>
          </p:cNvSpPr>
          <p:nvPr/>
        </p:nvSpPr>
        <p:spPr bwMode="auto">
          <a:xfrm flipH="1">
            <a:off x="2747716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6" name="直接连接符 21518"/>
          <p:cNvSpPr>
            <a:spLocks noChangeShapeType="1"/>
          </p:cNvSpPr>
          <p:nvPr/>
        </p:nvSpPr>
        <p:spPr bwMode="auto">
          <a:xfrm flipH="1">
            <a:off x="2576689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7" name="直接连接符 21519"/>
          <p:cNvSpPr>
            <a:spLocks noChangeShapeType="1"/>
          </p:cNvSpPr>
          <p:nvPr/>
        </p:nvSpPr>
        <p:spPr bwMode="auto">
          <a:xfrm flipH="1">
            <a:off x="2405662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8" name="直接连接符 21520"/>
          <p:cNvSpPr>
            <a:spLocks noChangeShapeType="1"/>
          </p:cNvSpPr>
          <p:nvPr/>
        </p:nvSpPr>
        <p:spPr bwMode="auto">
          <a:xfrm flipH="1">
            <a:off x="2234636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49" name="直接连接符 21521"/>
          <p:cNvSpPr>
            <a:spLocks noChangeShapeType="1"/>
          </p:cNvSpPr>
          <p:nvPr/>
        </p:nvSpPr>
        <p:spPr bwMode="auto">
          <a:xfrm flipH="1">
            <a:off x="2063609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0" name="直接连接符 21522"/>
          <p:cNvSpPr>
            <a:spLocks noChangeShapeType="1"/>
          </p:cNvSpPr>
          <p:nvPr/>
        </p:nvSpPr>
        <p:spPr bwMode="auto">
          <a:xfrm flipH="1">
            <a:off x="3146778" y="1368213"/>
            <a:ext cx="684107" cy="5130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1" name="直接连接符 21523"/>
          <p:cNvSpPr>
            <a:spLocks noChangeShapeType="1"/>
          </p:cNvSpPr>
          <p:nvPr/>
        </p:nvSpPr>
        <p:spPr bwMode="auto">
          <a:xfrm flipH="1">
            <a:off x="4914053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2" name="直接连接符 21524"/>
          <p:cNvSpPr>
            <a:spLocks noChangeShapeType="1"/>
          </p:cNvSpPr>
          <p:nvPr/>
        </p:nvSpPr>
        <p:spPr bwMode="auto">
          <a:xfrm>
            <a:off x="4857044" y="1881293"/>
            <a:ext cx="273642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3" name="直接连接符 21525"/>
          <p:cNvSpPr>
            <a:spLocks noChangeShapeType="1"/>
          </p:cNvSpPr>
          <p:nvPr/>
        </p:nvSpPr>
        <p:spPr bwMode="auto">
          <a:xfrm flipH="1">
            <a:off x="5085080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4" name="直接连接符 21526"/>
          <p:cNvSpPr>
            <a:spLocks noChangeShapeType="1"/>
          </p:cNvSpPr>
          <p:nvPr/>
        </p:nvSpPr>
        <p:spPr bwMode="auto">
          <a:xfrm flipH="1">
            <a:off x="7023382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5" name="直接连接符 21527"/>
          <p:cNvSpPr>
            <a:spLocks noChangeShapeType="1"/>
          </p:cNvSpPr>
          <p:nvPr/>
        </p:nvSpPr>
        <p:spPr bwMode="auto">
          <a:xfrm flipH="1">
            <a:off x="6795347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6" name="直接连接符 21528"/>
          <p:cNvSpPr>
            <a:spLocks noChangeShapeType="1"/>
          </p:cNvSpPr>
          <p:nvPr/>
        </p:nvSpPr>
        <p:spPr bwMode="auto">
          <a:xfrm flipH="1">
            <a:off x="6624320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7" name="直接连接符 21529"/>
          <p:cNvSpPr>
            <a:spLocks noChangeShapeType="1"/>
          </p:cNvSpPr>
          <p:nvPr/>
        </p:nvSpPr>
        <p:spPr bwMode="auto">
          <a:xfrm flipH="1">
            <a:off x="6453293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8" name="直接连接符 21530"/>
          <p:cNvSpPr>
            <a:spLocks noChangeShapeType="1"/>
          </p:cNvSpPr>
          <p:nvPr/>
        </p:nvSpPr>
        <p:spPr bwMode="auto">
          <a:xfrm flipH="1">
            <a:off x="6282267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59" name="直接连接符 21531"/>
          <p:cNvSpPr>
            <a:spLocks noChangeShapeType="1"/>
          </p:cNvSpPr>
          <p:nvPr/>
        </p:nvSpPr>
        <p:spPr bwMode="auto">
          <a:xfrm flipH="1">
            <a:off x="6111240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0" name="直接连接符 21532"/>
          <p:cNvSpPr>
            <a:spLocks noChangeShapeType="1"/>
          </p:cNvSpPr>
          <p:nvPr/>
        </p:nvSpPr>
        <p:spPr bwMode="auto">
          <a:xfrm flipH="1">
            <a:off x="5940213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1" name="直接连接符 21533"/>
          <p:cNvSpPr>
            <a:spLocks noChangeShapeType="1"/>
          </p:cNvSpPr>
          <p:nvPr/>
        </p:nvSpPr>
        <p:spPr bwMode="auto">
          <a:xfrm flipH="1">
            <a:off x="5769187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2" name="直接连接符 21534"/>
          <p:cNvSpPr>
            <a:spLocks noChangeShapeType="1"/>
          </p:cNvSpPr>
          <p:nvPr/>
        </p:nvSpPr>
        <p:spPr bwMode="auto">
          <a:xfrm flipH="1">
            <a:off x="5598160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3" name="直接连接符 21535"/>
          <p:cNvSpPr>
            <a:spLocks noChangeShapeType="1"/>
          </p:cNvSpPr>
          <p:nvPr/>
        </p:nvSpPr>
        <p:spPr bwMode="auto">
          <a:xfrm flipH="1">
            <a:off x="5427133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4" name="直接连接符 21536"/>
          <p:cNvSpPr>
            <a:spLocks noChangeShapeType="1"/>
          </p:cNvSpPr>
          <p:nvPr/>
        </p:nvSpPr>
        <p:spPr bwMode="auto">
          <a:xfrm flipH="1">
            <a:off x="5256107" y="18812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5" name="直接连接符 21537"/>
          <p:cNvSpPr>
            <a:spLocks noChangeShapeType="1"/>
          </p:cNvSpPr>
          <p:nvPr/>
        </p:nvSpPr>
        <p:spPr bwMode="auto">
          <a:xfrm flipH="1">
            <a:off x="6453293" y="1482231"/>
            <a:ext cx="513080" cy="399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6" name="直接连接符 21538"/>
          <p:cNvSpPr>
            <a:spLocks noChangeShapeType="1"/>
          </p:cNvSpPr>
          <p:nvPr/>
        </p:nvSpPr>
        <p:spPr bwMode="auto">
          <a:xfrm flipH="1">
            <a:off x="3830884" y="855133"/>
            <a:ext cx="684107" cy="51308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1540" name="直接连接符 21539"/>
          <p:cNvSpPr>
            <a:spLocks noChangeShapeType="1"/>
          </p:cNvSpPr>
          <p:nvPr/>
        </p:nvSpPr>
        <p:spPr bwMode="auto">
          <a:xfrm flipV="1">
            <a:off x="6453293" y="1026160"/>
            <a:ext cx="0" cy="855133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8" name="直接连接符 21540"/>
          <p:cNvSpPr>
            <a:spLocks noChangeShapeType="1"/>
          </p:cNvSpPr>
          <p:nvPr/>
        </p:nvSpPr>
        <p:spPr bwMode="auto">
          <a:xfrm flipH="1">
            <a:off x="3374813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69" name="直接连接符 21541"/>
          <p:cNvSpPr>
            <a:spLocks noChangeShapeType="1"/>
          </p:cNvSpPr>
          <p:nvPr/>
        </p:nvSpPr>
        <p:spPr bwMode="auto">
          <a:xfrm>
            <a:off x="3317804" y="4446693"/>
            <a:ext cx="273642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0" name="直接连接符 21542"/>
          <p:cNvSpPr>
            <a:spLocks noChangeShapeType="1"/>
          </p:cNvSpPr>
          <p:nvPr/>
        </p:nvSpPr>
        <p:spPr bwMode="auto">
          <a:xfrm flipH="1">
            <a:off x="3545840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1" name="直接连接符 21543"/>
          <p:cNvSpPr>
            <a:spLocks noChangeShapeType="1"/>
          </p:cNvSpPr>
          <p:nvPr/>
        </p:nvSpPr>
        <p:spPr bwMode="auto">
          <a:xfrm flipH="1">
            <a:off x="5484142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2" name="直接连接符 21544"/>
          <p:cNvSpPr>
            <a:spLocks noChangeShapeType="1"/>
          </p:cNvSpPr>
          <p:nvPr/>
        </p:nvSpPr>
        <p:spPr bwMode="auto">
          <a:xfrm flipH="1">
            <a:off x="5256107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3" name="直接连接符 21545"/>
          <p:cNvSpPr>
            <a:spLocks noChangeShapeType="1"/>
          </p:cNvSpPr>
          <p:nvPr/>
        </p:nvSpPr>
        <p:spPr bwMode="auto">
          <a:xfrm flipH="1">
            <a:off x="5085080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4" name="直接连接符 21546"/>
          <p:cNvSpPr>
            <a:spLocks noChangeShapeType="1"/>
          </p:cNvSpPr>
          <p:nvPr/>
        </p:nvSpPr>
        <p:spPr bwMode="auto">
          <a:xfrm flipH="1">
            <a:off x="4914053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5" name="直接连接符 21547"/>
          <p:cNvSpPr>
            <a:spLocks noChangeShapeType="1"/>
          </p:cNvSpPr>
          <p:nvPr/>
        </p:nvSpPr>
        <p:spPr bwMode="auto">
          <a:xfrm flipH="1">
            <a:off x="4743027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6" name="直接连接符 21548"/>
          <p:cNvSpPr>
            <a:spLocks noChangeShapeType="1"/>
          </p:cNvSpPr>
          <p:nvPr/>
        </p:nvSpPr>
        <p:spPr bwMode="auto">
          <a:xfrm flipH="1">
            <a:off x="4572000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7" name="直接连接符 21549"/>
          <p:cNvSpPr>
            <a:spLocks noChangeShapeType="1"/>
          </p:cNvSpPr>
          <p:nvPr/>
        </p:nvSpPr>
        <p:spPr bwMode="auto">
          <a:xfrm flipH="1">
            <a:off x="4400973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8" name="直接连接符 21550"/>
          <p:cNvSpPr>
            <a:spLocks noChangeShapeType="1"/>
          </p:cNvSpPr>
          <p:nvPr/>
        </p:nvSpPr>
        <p:spPr bwMode="auto">
          <a:xfrm flipH="1">
            <a:off x="4229947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79" name="直接连接符 21551"/>
          <p:cNvSpPr>
            <a:spLocks noChangeShapeType="1"/>
          </p:cNvSpPr>
          <p:nvPr/>
        </p:nvSpPr>
        <p:spPr bwMode="auto">
          <a:xfrm flipH="1">
            <a:off x="4058920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0" name="直接连接符 21552"/>
          <p:cNvSpPr>
            <a:spLocks noChangeShapeType="1"/>
          </p:cNvSpPr>
          <p:nvPr/>
        </p:nvSpPr>
        <p:spPr bwMode="auto">
          <a:xfrm flipH="1">
            <a:off x="3887893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1" name="直接连接符 21553"/>
          <p:cNvSpPr>
            <a:spLocks noChangeShapeType="1"/>
          </p:cNvSpPr>
          <p:nvPr/>
        </p:nvSpPr>
        <p:spPr bwMode="auto">
          <a:xfrm flipH="1">
            <a:off x="3716867" y="4446693"/>
            <a:ext cx="114018" cy="17102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2" name="直接连接符 21554"/>
          <p:cNvSpPr>
            <a:spLocks noChangeShapeType="1"/>
          </p:cNvSpPr>
          <p:nvPr/>
        </p:nvSpPr>
        <p:spPr bwMode="auto">
          <a:xfrm flipH="1">
            <a:off x="4914053" y="4047631"/>
            <a:ext cx="513080" cy="399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3" name="直接连接符 21555"/>
          <p:cNvSpPr>
            <a:spLocks noChangeShapeType="1"/>
          </p:cNvSpPr>
          <p:nvPr/>
        </p:nvSpPr>
        <p:spPr bwMode="auto">
          <a:xfrm flipV="1">
            <a:off x="4914053" y="3591560"/>
            <a:ext cx="0" cy="855133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4" name="直接连接符 21556"/>
          <p:cNvSpPr>
            <a:spLocks noChangeShapeType="1"/>
          </p:cNvSpPr>
          <p:nvPr/>
        </p:nvSpPr>
        <p:spPr bwMode="auto">
          <a:xfrm flipH="1">
            <a:off x="6966373" y="1140178"/>
            <a:ext cx="456071" cy="34205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5" name="直接连接符 21557"/>
          <p:cNvSpPr>
            <a:spLocks noChangeShapeType="1"/>
          </p:cNvSpPr>
          <p:nvPr/>
        </p:nvSpPr>
        <p:spPr bwMode="auto">
          <a:xfrm flipH="1">
            <a:off x="5427133" y="3705578"/>
            <a:ext cx="513080" cy="34205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1559" name="直接连接符 21558"/>
          <p:cNvSpPr>
            <a:spLocks noChangeShapeType="1"/>
          </p:cNvSpPr>
          <p:nvPr/>
        </p:nvSpPr>
        <p:spPr bwMode="auto">
          <a:xfrm flipH="1" flipV="1">
            <a:off x="3944902" y="3819596"/>
            <a:ext cx="456071" cy="28504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8487" name="矩形 21559"/>
          <p:cNvSpPr>
            <a:spLocks noChangeArrowheads="1"/>
          </p:cNvSpPr>
          <p:nvPr/>
        </p:nvSpPr>
        <p:spPr bwMode="auto">
          <a:xfrm flipH="1">
            <a:off x="4743027" y="3306516"/>
            <a:ext cx="285044" cy="34205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795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</a:p>
        </p:txBody>
      </p:sp>
      <p:sp>
        <p:nvSpPr>
          <p:cNvPr id="21561" name="矩形 21560"/>
          <p:cNvSpPr>
            <a:spLocks noChangeArrowheads="1"/>
          </p:cNvSpPr>
          <p:nvPr/>
        </p:nvSpPr>
        <p:spPr bwMode="auto">
          <a:xfrm flipH="1">
            <a:off x="6225258" y="2052320"/>
            <a:ext cx="342053" cy="34205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795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</a:p>
        </p:txBody>
      </p:sp>
      <p:sp>
        <p:nvSpPr>
          <p:cNvPr id="21562" name="矩形 21561"/>
          <p:cNvSpPr>
            <a:spLocks noChangeArrowheads="1"/>
          </p:cNvSpPr>
          <p:nvPr/>
        </p:nvSpPr>
        <p:spPr bwMode="auto">
          <a:xfrm flipH="1">
            <a:off x="6282267" y="741116"/>
            <a:ext cx="342053" cy="34205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795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</a:t>
            </a:r>
          </a:p>
        </p:txBody>
      </p:sp>
      <p:sp>
        <p:nvSpPr>
          <p:cNvPr id="18490" name="矩形 21562"/>
          <p:cNvSpPr>
            <a:spLocks noChangeArrowheads="1"/>
          </p:cNvSpPr>
          <p:nvPr/>
        </p:nvSpPr>
        <p:spPr bwMode="auto">
          <a:xfrm flipH="1">
            <a:off x="4743027" y="4503702"/>
            <a:ext cx="342053" cy="34205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795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</a:p>
        </p:txBody>
      </p:sp>
      <p:sp>
        <p:nvSpPr>
          <p:cNvPr id="21564" name="直接连接符 21563"/>
          <p:cNvSpPr>
            <a:spLocks noChangeShapeType="1"/>
          </p:cNvSpPr>
          <p:nvPr/>
        </p:nvSpPr>
        <p:spPr bwMode="auto">
          <a:xfrm flipH="1" flipV="1">
            <a:off x="4400973" y="4104640"/>
            <a:ext cx="513080" cy="34205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61" grpId="0" bldLvl="0" animBg="1"/>
      <p:bldP spid="215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 noRot="1"/>
          </p:cNvSpPr>
          <p:nvPr>
            <p:ph type="title"/>
          </p:nvPr>
        </p:nvSpPr>
        <p:spPr>
          <a:xfrm>
            <a:off x="980722" y="156422"/>
            <a:ext cx="6442004" cy="627098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例二、已知反射光线与入射光线成</a:t>
            </a:r>
            <a:r>
              <a:rPr lang="en-US" altLang="zh-CN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90</a:t>
            </a:r>
            <a:r>
              <a:rPr lang="en-US" altLang="zh-CN" sz="1195" b="1" baseline="86000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  <a:r>
              <a:rPr lang="zh-CN" altLang="en-US" sz="2095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夹角如图甲所示，请画出镜面的位置。 </a:t>
            </a:r>
            <a:r>
              <a:rPr lang="zh-CN" altLang="en-US" sz="2095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22531" name="文本占位符 22530"/>
          <p:cNvSpPr>
            <a:spLocks noGrp="1" noRot="1"/>
          </p:cNvSpPr>
          <p:nvPr>
            <p:ph sz="half" idx="1"/>
          </p:nvPr>
        </p:nvSpPr>
        <p:spPr>
          <a:xfrm>
            <a:off x="1377127" y="2381309"/>
            <a:ext cx="752992" cy="435880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图甲</a:t>
            </a:r>
          </a:p>
        </p:txBody>
      </p:sp>
      <p:sp>
        <p:nvSpPr>
          <p:cNvPr id="22532" name="文本占位符 22531"/>
          <p:cNvSpPr>
            <a:spLocks noGrp="1" noRot="1"/>
          </p:cNvSpPr>
          <p:nvPr>
            <p:ph sz="half" idx="2"/>
          </p:nvPr>
        </p:nvSpPr>
        <p:spPr>
          <a:xfrm>
            <a:off x="592455" y="2816860"/>
            <a:ext cx="7517765" cy="1881505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步骤：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  1</a:t>
            </a: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、根据已知条件作图如甲。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en-US" altLang="zh-CN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、画出反射光线与入射光线的角平分线，即法线  </a:t>
            </a:r>
            <a:r>
              <a:rPr lang="en-US" altLang="zh-CN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ON</a:t>
            </a: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（如图乙）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en-US" altLang="zh-CN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2400" b="1" noProof="1">
                <a:solidFill>
                  <a:schemeClr val="tx1">
                    <a:lumMod val="95000"/>
                    <a:lumOff val="5000"/>
                  </a:schemeClr>
                </a:solidFill>
              </a:rPr>
              <a:t>、根据法线与反射面垂直，画出镜面。（如图丙）</a:t>
            </a:r>
          </a:p>
        </p:txBody>
      </p:sp>
      <p:sp>
        <p:nvSpPr>
          <p:cNvPr id="19461" name="直接连接符 22533"/>
          <p:cNvSpPr>
            <a:spLocks noChangeShapeType="1"/>
          </p:cNvSpPr>
          <p:nvPr/>
        </p:nvSpPr>
        <p:spPr bwMode="auto">
          <a:xfrm>
            <a:off x="2177627" y="1197187"/>
            <a:ext cx="627098" cy="342053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9462" name="直接连接符 22534"/>
          <p:cNvSpPr>
            <a:spLocks noChangeShapeType="1"/>
          </p:cNvSpPr>
          <p:nvPr/>
        </p:nvSpPr>
        <p:spPr bwMode="auto">
          <a:xfrm flipH="1">
            <a:off x="2063609" y="1539240"/>
            <a:ext cx="684107" cy="912142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9463" name="直接连接符 22535"/>
          <p:cNvSpPr>
            <a:spLocks noChangeShapeType="1"/>
          </p:cNvSpPr>
          <p:nvPr/>
        </p:nvSpPr>
        <p:spPr bwMode="auto">
          <a:xfrm>
            <a:off x="1607538" y="912142"/>
            <a:ext cx="627098" cy="342053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9464" name="直接连接符 22536"/>
          <p:cNvSpPr>
            <a:spLocks noChangeShapeType="1"/>
          </p:cNvSpPr>
          <p:nvPr/>
        </p:nvSpPr>
        <p:spPr bwMode="auto">
          <a:xfrm flipH="1">
            <a:off x="2405662" y="1539240"/>
            <a:ext cx="342053" cy="456071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38" name="直接连接符 22537"/>
          <p:cNvSpPr>
            <a:spLocks noChangeShapeType="1"/>
          </p:cNvSpPr>
          <p:nvPr/>
        </p:nvSpPr>
        <p:spPr bwMode="auto">
          <a:xfrm>
            <a:off x="4286956" y="1254196"/>
            <a:ext cx="627098" cy="342053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39" name="直接连接符 22538"/>
          <p:cNvSpPr>
            <a:spLocks noChangeShapeType="1"/>
          </p:cNvSpPr>
          <p:nvPr/>
        </p:nvSpPr>
        <p:spPr bwMode="auto">
          <a:xfrm flipH="1">
            <a:off x="4172938" y="1596249"/>
            <a:ext cx="684107" cy="912142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0" name="直接连接符 22539"/>
          <p:cNvSpPr>
            <a:spLocks noChangeShapeType="1"/>
          </p:cNvSpPr>
          <p:nvPr/>
        </p:nvSpPr>
        <p:spPr bwMode="auto">
          <a:xfrm>
            <a:off x="3716867" y="969151"/>
            <a:ext cx="570089" cy="285044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1" name="直接连接符 22540"/>
          <p:cNvSpPr>
            <a:spLocks noChangeShapeType="1"/>
          </p:cNvSpPr>
          <p:nvPr/>
        </p:nvSpPr>
        <p:spPr bwMode="auto">
          <a:xfrm flipH="1">
            <a:off x="4514991" y="1596249"/>
            <a:ext cx="342053" cy="456071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2" name="直接连接符 22541"/>
          <p:cNvSpPr>
            <a:spLocks noChangeShapeType="1"/>
          </p:cNvSpPr>
          <p:nvPr/>
        </p:nvSpPr>
        <p:spPr bwMode="auto">
          <a:xfrm flipH="1">
            <a:off x="3431822" y="1596249"/>
            <a:ext cx="1425222" cy="171027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3" name="矩形 22542"/>
          <p:cNvSpPr>
            <a:spLocks noChangeArrowheads="1"/>
          </p:cNvSpPr>
          <p:nvPr/>
        </p:nvSpPr>
        <p:spPr bwMode="auto">
          <a:xfrm>
            <a:off x="5142089" y="1311204"/>
            <a:ext cx="342053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22544" name="矩形 22543"/>
          <p:cNvSpPr>
            <a:spLocks noChangeArrowheads="1"/>
          </p:cNvSpPr>
          <p:nvPr/>
        </p:nvSpPr>
        <p:spPr bwMode="auto">
          <a:xfrm>
            <a:off x="3488831" y="1710267"/>
            <a:ext cx="375285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19472" name="矩形 22544"/>
          <p:cNvSpPr>
            <a:spLocks noChangeArrowheads="1"/>
          </p:cNvSpPr>
          <p:nvPr/>
        </p:nvSpPr>
        <p:spPr bwMode="auto">
          <a:xfrm>
            <a:off x="3887893" y="2565400"/>
            <a:ext cx="716280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图乙</a:t>
            </a:r>
          </a:p>
        </p:txBody>
      </p:sp>
      <p:sp>
        <p:nvSpPr>
          <p:cNvPr id="22546" name="直接连接符 22545"/>
          <p:cNvSpPr>
            <a:spLocks noChangeShapeType="1"/>
          </p:cNvSpPr>
          <p:nvPr/>
        </p:nvSpPr>
        <p:spPr bwMode="auto">
          <a:xfrm>
            <a:off x="6681329" y="1482231"/>
            <a:ext cx="570089" cy="285044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7" name="直接连接符 22546"/>
          <p:cNvSpPr>
            <a:spLocks noChangeShapeType="1"/>
          </p:cNvSpPr>
          <p:nvPr/>
        </p:nvSpPr>
        <p:spPr bwMode="auto">
          <a:xfrm flipH="1">
            <a:off x="6510302" y="1767276"/>
            <a:ext cx="684107" cy="912142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8" name="直接连接符 22547"/>
          <p:cNvSpPr>
            <a:spLocks noChangeShapeType="1"/>
          </p:cNvSpPr>
          <p:nvPr/>
        </p:nvSpPr>
        <p:spPr bwMode="auto">
          <a:xfrm>
            <a:off x="5997222" y="1140178"/>
            <a:ext cx="684107" cy="342053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49" name="直接连接符 22548"/>
          <p:cNvSpPr>
            <a:spLocks noChangeShapeType="1"/>
          </p:cNvSpPr>
          <p:nvPr/>
        </p:nvSpPr>
        <p:spPr bwMode="auto">
          <a:xfrm flipH="1">
            <a:off x="6852356" y="1767276"/>
            <a:ext cx="342053" cy="456071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0" name="直接连接符 22549"/>
          <p:cNvSpPr>
            <a:spLocks noChangeShapeType="1"/>
          </p:cNvSpPr>
          <p:nvPr/>
        </p:nvSpPr>
        <p:spPr bwMode="auto">
          <a:xfrm flipH="1">
            <a:off x="5769187" y="1767276"/>
            <a:ext cx="1425222" cy="171027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1" name="矩形 22550"/>
          <p:cNvSpPr>
            <a:spLocks noChangeArrowheads="1"/>
          </p:cNvSpPr>
          <p:nvPr/>
        </p:nvSpPr>
        <p:spPr bwMode="auto">
          <a:xfrm>
            <a:off x="7479453" y="1482231"/>
            <a:ext cx="342053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22552" name="矩形 22551"/>
          <p:cNvSpPr>
            <a:spLocks noChangeArrowheads="1"/>
          </p:cNvSpPr>
          <p:nvPr/>
        </p:nvSpPr>
        <p:spPr bwMode="auto">
          <a:xfrm>
            <a:off x="5826196" y="1881293"/>
            <a:ext cx="375285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2553" name="直接连接符 22552"/>
          <p:cNvSpPr>
            <a:spLocks noChangeShapeType="1"/>
          </p:cNvSpPr>
          <p:nvPr/>
        </p:nvSpPr>
        <p:spPr bwMode="auto">
          <a:xfrm>
            <a:off x="7023382" y="1026160"/>
            <a:ext cx="399062" cy="153924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4" name="直接连接符 22553"/>
          <p:cNvSpPr>
            <a:spLocks noChangeShapeType="1"/>
          </p:cNvSpPr>
          <p:nvPr/>
        </p:nvSpPr>
        <p:spPr bwMode="auto">
          <a:xfrm>
            <a:off x="7023382" y="1083169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5" name="直接连接符 22554"/>
          <p:cNvSpPr>
            <a:spLocks noChangeShapeType="1"/>
          </p:cNvSpPr>
          <p:nvPr/>
        </p:nvSpPr>
        <p:spPr bwMode="auto">
          <a:xfrm>
            <a:off x="7137400" y="1311204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6" name="直接连接符 22555"/>
          <p:cNvSpPr>
            <a:spLocks noChangeShapeType="1"/>
          </p:cNvSpPr>
          <p:nvPr/>
        </p:nvSpPr>
        <p:spPr bwMode="auto">
          <a:xfrm>
            <a:off x="7194409" y="1539240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7" name="直接连接符 22556"/>
          <p:cNvSpPr>
            <a:spLocks noChangeShapeType="1"/>
          </p:cNvSpPr>
          <p:nvPr/>
        </p:nvSpPr>
        <p:spPr bwMode="auto">
          <a:xfrm>
            <a:off x="7251418" y="1767276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8" name="直接连接符 22557"/>
          <p:cNvSpPr>
            <a:spLocks noChangeShapeType="1"/>
          </p:cNvSpPr>
          <p:nvPr/>
        </p:nvSpPr>
        <p:spPr bwMode="auto">
          <a:xfrm>
            <a:off x="7251418" y="1995311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2559" name="直接连接符 22558"/>
          <p:cNvSpPr>
            <a:spLocks noChangeShapeType="1"/>
          </p:cNvSpPr>
          <p:nvPr/>
        </p:nvSpPr>
        <p:spPr bwMode="auto">
          <a:xfrm>
            <a:off x="7319116" y="2242350"/>
            <a:ext cx="228036" cy="57009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9487" name="矩形 22559"/>
          <p:cNvSpPr>
            <a:spLocks noChangeArrowheads="1"/>
          </p:cNvSpPr>
          <p:nvPr/>
        </p:nvSpPr>
        <p:spPr bwMode="auto">
          <a:xfrm>
            <a:off x="6795347" y="2679418"/>
            <a:ext cx="716280" cy="4140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图丙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bldLvl="0" animBg="1"/>
      <p:bldP spid="22544" grpId="0" bldLvl="0" animBg="1"/>
      <p:bldP spid="22551" grpId="0" bldLvl="0" animBg="1"/>
      <p:bldP spid="2255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3553"/>
          <p:cNvSpPr>
            <a:spLocks noGrp="1" noRot="1"/>
          </p:cNvSpPr>
          <p:nvPr>
            <p:ph type="body" sz="half" idx="1"/>
          </p:nvPr>
        </p:nvSpPr>
        <p:spPr>
          <a:xfrm>
            <a:off x="1627729" y="1757774"/>
            <a:ext cx="627098" cy="311174"/>
          </a:xfrm>
        </p:spPr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1795" noProof="1">
                <a:solidFill>
                  <a:schemeClr val="tx1"/>
                </a:solidFill>
              </a:rPr>
              <a:t>60</a:t>
            </a:r>
            <a:r>
              <a:rPr lang="en-US" altLang="zh-CN" sz="1795" baseline="34000" noProof="1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20482" name="矩形 23554"/>
          <p:cNvSpPr>
            <a:spLocks noChangeArrowheads="1"/>
          </p:cNvSpPr>
          <p:nvPr/>
        </p:nvSpPr>
        <p:spPr bwMode="auto">
          <a:xfrm>
            <a:off x="1778564" y="342053"/>
            <a:ext cx="535883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smtClean="0">
                <a:solidFill>
                  <a:schemeClr val="tx1"/>
                </a:solidFill>
                <a:latin typeface="Times New Roman" panose="02020603050405020304" pitchFamily="18" charset="0"/>
              </a:rPr>
              <a:t>练习一、画出下图的反射光线</a:t>
            </a:r>
          </a:p>
        </p:txBody>
      </p:sp>
      <p:sp>
        <p:nvSpPr>
          <p:cNvPr id="20483" name="直接连接符 23555"/>
          <p:cNvSpPr>
            <a:spLocks noChangeShapeType="1"/>
          </p:cNvSpPr>
          <p:nvPr/>
        </p:nvSpPr>
        <p:spPr bwMode="auto">
          <a:xfrm flipH="1">
            <a:off x="1607538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4" name="直接连接符 23556"/>
          <p:cNvSpPr>
            <a:spLocks noChangeShapeType="1"/>
          </p:cNvSpPr>
          <p:nvPr/>
        </p:nvSpPr>
        <p:spPr bwMode="auto">
          <a:xfrm>
            <a:off x="1550529" y="2280356"/>
            <a:ext cx="273642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5" name="直接连接符 23557"/>
          <p:cNvSpPr>
            <a:spLocks noChangeShapeType="1"/>
          </p:cNvSpPr>
          <p:nvPr/>
        </p:nvSpPr>
        <p:spPr bwMode="auto">
          <a:xfrm flipH="1">
            <a:off x="1778564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6" name="直接连接符 23558"/>
          <p:cNvSpPr>
            <a:spLocks noChangeShapeType="1"/>
          </p:cNvSpPr>
          <p:nvPr/>
        </p:nvSpPr>
        <p:spPr bwMode="auto">
          <a:xfrm flipH="1">
            <a:off x="3716867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7" name="直接连接符 23559"/>
          <p:cNvSpPr>
            <a:spLocks noChangeShapeType="1"/>
          </p:cNvSpPr>
          <p:nvPr/>
        </p:nvSpPr>
        <p:spPr bwMode="auto">
          <a:xfrm flipH="1">
            <a:off x="3488831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8" name="直接连接符 23560"/>
          <p:cNvSpPr>
            <a:spLocks noChangeShapeType="1"/>
          </p:cNvSpPr>
          <p:nvPr/>
        </p:nvSpPr>
        <p:spPr bwMode="auto">
          <a:xfrm flipH="1">
            <a:off x="3317804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89" name="直接连接符 23561"/>
          <p:cNvSpPr>
            <a:spLocks noChangeShapeType="1"/>
          </p:cNvSpPr>
          <p:nvPr/>
        </p:nvSpPr>
        <p:spPr bwMode="auto">
          <a:xfrm flipH="1">
            <a:off x="3146778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0" name="直接连接符 23562"/>
          <p:cNvSpPr>
            <a:spLocks noChangeShapeType="1"/>
          </p:cNvSpPr>
          <p:nvPr/>
        </p:nvSpPr>
        <p:spPr bwMode="auto">
          <a:xfrm flipH="1">
            <a:off x="2975751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1" name="直接连接符 23563"/>
          <p:cNvSpPr>
            <a:spLocks noChangeShapeType="1"/>
          </p:cNvSpPr>
          <p:nvPr/>
        </p:nvSpPr>
        <p:spPr bwMode="auto">
          <a:xfrm flipH="1">
            <a:off x="2804724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2" name="直接连接符 23564"/>
          <p:cNvSpPr>
            <a:spLocks noChangeShapeType="1"/>
          </p:cNvSpPr>
          <p:nvPr/>
        </p:nvSpPr>
        <p:spPr bwMode="auto">
          <a:xfrm flipH="1">
            <a:off x="2633698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3" name="直接连接符 23565"/>
          <p:cNvSpPr>
            <a:spLocks noChangeShapeType="1"/>
          </p:cNvSpPr>
          <p:nvPr/>
        </p:nvSpPr>
        <p:spPr bwMode="auto">
          <a:xfrm flipH="1">
            <a:off x="2462671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4" name="直接连接符 23566"/>
          <p:cNvSpPr>
            <a:spLocks noChangeShapeType="1"/>
          </p:cNvSpPr>
          <p:nvPr/>
        </p:nvSpPr>
        <p:spPr bwMode="auto">
          <a:xfrm flipH="1">
            <a:off x="2291644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5" name="直接连接符 23567"/>
          <p:cNvSpPr>
            <a:spLocks noChangeShapeType="1"/>
          </p:cNvSpPr>
          <p:nvPr/>
        </p:nvSpPr>
        <p:spPr bwMode="auto">
          <a:xfrm flipH="1">
            <a:off x="2120618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6" name="直接连接符 23568"/>
          <p:cNvSpPr>
            <a:spLocks noChangeShapeType="1"/>
          </p:cNvSpPr>
          <p:nvPr/>
        </p:nvSpPr>
        <p:spPr bwMode="auto">
          <a:xfrm flipH="1">
            <a:off x="1949591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7" name="直接连接符 23569"/>
          <p:cNvSpPr>
            <a:spLocks noChangeShapeType="1"/>
          </p:cNvSpPr>
          <p:nvPr/>
        </p:nvSpPr>
        <p:spPr bwMode="auto">
          <a:xfrm flipH="1">
            <a:off x="4971062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8" name="直接连接符 23570"/>
          <p:cNvSpPr>
            <a:spLocks noChangeShapeType="1"/>
          </p:cNvSpPr>
          <p:nvPr/>
        </p:nvSpPr>
        <p:spPr bwMode="auto">
          <a:xfrm>
            <a:off x="4914053" y="2280356"/>
            <a:ext cx="273642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499" name="直接连接符 23571"/>
          <p:cNvSpPr>
            <a:spLocks noChangeShapeType="1"/>
          </p:cNvSpPr>
          <p:nvPr/>
        </p:nvSpPr>
        <p:spPr bwMode="auto">
          <a:xfrm flipH="1">
            <a:off x="5142089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0" name="直接连接符 23572"/>
          <p:cNvSpPr>
            <a:spLocks noChangeShapeType="1"/>
          </p:cNvSpPr>
          <p:nvPr/>
        </p:nvSpPr>
        <p:spPr bwMode="auto">
          <a:xfrm flipH="1">
            <a:off x="7080391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1" name="直接连接符 23573"/>
          <p:cNvSpPr>
            <a:spLocks noChangeShapeType="1"/>
          </p:cNvSpPr>
          <p:nvPr/>
        </p:nvSpPr>
        <p:spPr bwMode="auto">
          <a:xfrm flipH="1">
            <a:off x="6852356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2" name="直接连接符 23574"/>
          <p:cNvSpPr>
            <a:spLocks noChangeShapeType="1"/>
          </p:cNvSpPr>
          <p:nvPr/>
        </p:nvSpPr>
        <p:spPr bwMode="auto">
          <a:xfrm flipH="1">
            <a:off x="6681329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3" name="直接连接符 23575"/>
          <p:cNvSpPr>
            <a:spLocks noChangeShapeType="1"/>
          </p:cNvSpPr>
          <p:nvPr/>
        </p:nvSpPr>
        <p:spPr bwMode="auto">
          <a:xfrm flipH="1">
            <a:off x="6510302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4" name="直接连接符 23576"/>
          <p:cNvSpPr>
            <a:spLocks noChangeShapeType="1"/>
          </p:cNvSpPr>
          <p:nvPr/>
        </p:nvSpPr>
        <p:spPr bwMode="auto">
          <a:xfrm flipH="1">
            <a:off x="6339276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5" name="直接连接符 23577"/>
          <p:cNvSpPr>
            <a:spLocks noChangeShapeType="1"/>
          </p:cNvSpPr>
          <p:nvPr/>
        </p:nvSpPr>
        <p:spPr bwMode="auto">
          <a:xfrm flipH="1">
            <a:off x="6168249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6" name="直接连接符 23578"/>
          <p:cNvSpPr>
            <a:spLocks noChangeShapeType="1"/>
          </p:cNvSpPr>
          <p:nvPr/>
        </p:nvSpPr>
        <p:spPr bwMode="auto">
          <a:xfrm flipH="1">
            <a:off x="5997222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7" name="直接连接符 23579"/>
          <p:cNvSpPr>
            <a:spLocks noChangeShapeType="1"/>
          </p:cNvSpPr>
          <p:nvPr/>
        </p:nvSpPr>
        <p:spPr bwMode="auto">
          <a:xfrm flipH="1">
            <a:off x="5826196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8" name="直接连接符 23580"/>
          <p:cNvSpPr>
            <a:spLocks noChangeShapeType="1"/>
          </p:cNvSpPr>
          <p:nvPr/>
        </p:nvSpPr>
        <p:spPr bwMode="auto">
          <a:xfrm flipH="1">
            <a:off x="5655169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09" name="直接连接符 23581"/>
          <p:cNvSpPr>
            <a:spLocks noChangeShapeType="1"/>
          </p:cNvSpPr>
          <p:nvPr/>
        </p:nvSpPr>
        <p:spPr bwMode="auto">
          <a:xfrm flipH="1">
            <a:off x="5484142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0" name="直接连接符 23582"/>
          <p:cNvSpPr>
            <a:spLocks noChangeShapeType="1"/>
          </p:cNvSpPr>
          <p:nvPr/>
        </p:nvSpPr>
        <p:spPr bwMode="auto">
          <a:xfrm flipH="1">
            <a:off x="5313116" y="2280356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1" name="直接连接符 23583"/>
          <p:cNvSpPr>
            <a:spLocks noChangeShapeType="1"/>
          </p:cNvSpPr>
          <p:nvPr/>
        </p:nvSpPr>
        <p:spPr bwMode="auto">
          <a:xfrm flipH="1" flipV="1">
            <a:off x="1778564" y="1311204"/>
            <a:ext cx="855133" cy="969151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2" name="直接连接符 23584"/>
          <p:cNvSpPr>
            <a:spLocks noChangeShapeType="1"/>
          </p:cNvSpPr>
          <p:nvPr/>
        </p:nvSpPr>
        <p:spPr bwMode="auto">
          <a:xfrm>
            <a:off x="1835573" y="1368213"/>
            <a:ext cx="228036" cy="285044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3" name="直接连接符 23585"/>
          <p:cNvSpPr>
            <a:spLocks noChangeShapeType="1"/>
          </p:cNvSpPr>
          <p:nvPr/>
        </p:nvSpPr>
        <p:spPr bwMode="auto">
          <a:xfrm flipV="1">
            <a:off x="6168249" y="1311204"/>
            <a:ext cx="0" cy="969151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4" name="直接连接符 23586"/>
          <p:cNvSpPr>
            <a:spLocks noChangeShapeType="1"/>
          </p:cNvSpPr>
          <p:nvPr/>
        </p:nvSpPr>
        <p:spPr bwMode="auto">
          <a:xfrm>
            <a:off x="6168249" y="1425222"/>
            <a:ext cx="0" cy="456071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5" name="矩形 23587"/>
          <p:cNvSpPr>
            <a:spLocks noChangeArrowheads="1"/>
          </p:cNvSpPr>
          <p:nvPr/>
        </p:nvSpPr>
        <p:spPr bwMode="auto">
          <a:xfrm>
            <a:off x="1436511" y="2793436"/>
            <a:ext cx="36499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95" smtClean="0">
                <a:solidFill>
                  <a:schemeClr val="tx1"/>
                </a:solidFill>
                <a:latin typeface="Times New Roman" panose="02020603050405020304" pitchFamily="18" charset="0"/>
              </a:rPr>
              <a:t>练习二、画出下图的入射光线</a:t>
            </a:r>
          </a:p>
        </p:txBody>
      </p:sp>
      <p:sp>
        <p:nvSpPr>
          <p:cNvPr id="20516" name="直接连接符 23588"/>
          <p:cNvSpPr>
            <a:spLocks noChangeShapeType="1"/>
          </p:cNvSpPr>
          <p:nvPr/>
        </p:nvSpPr>
        <p:spPr bwMode="auto">
          <a:xfrm flipH="1">
            <a:off x="1607538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7" name="直接连接符 23589"/>
          <p:cNvSpPr>
            <a:spLocks noChangeShapeType="1"/>
          </p:cNvSpPr>
          <p:nvPr/>
        </p:nvSpPr>
        <p:spPr bwMode="auto">
          <a:xfrm>
            <a:off x="1550529" y="4731738"/>
            <a:ext cx="273642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8" name="直接连接符 23590"/>
          <p:cNvSpPr>
            <a:spLocks noChangeShapeType="1"/>
          </p:cNvSpPr>
          <p:nvPr/>
        </p:nvSpPr>
        <p:spPr bwMode="auto">
          <a:xfrm flipH="1">
            <a:off x="1778564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19" name="直接连接符 23591"/>
          <p:cNvSpPr>
            <a:spLocks noChangeShapeType="1"/>
          </p:cNvSpPr>
          <p:nvPr/>
        </p:nvSpPr>
        <p:spPr bwMode="auto">
          <a:xfrm flipH="1">
            <a:off x="3716867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0" name="直接连接符 23592"/>
          <p:cNvSpPr>
            <a:spLocks noChangeShapeType="1"/>
          </p:cNvSpPr>
          <p:nvPr/>
        </p:nvSpPr>
        <p:spPr bwMode="auto">
          <a:xfrm flipH="1">
            <a:off x="3488831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1" name="直接连接符 23593"/>
          <p:cNvSpPr>
            <a:spLocks noChangeShapeType="1"/>
          </p:cNvSpPr>
          <p:nvPr/>
        </p:nvSpPr>
        <p:spPr bwMode="auto">
          <a:xfrm flipH="1">
            <a:off x="3317804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2" name="直接连接符 23594"/>
          <p:cNvSpPr>
            <a:spLocks noChangeShapeType="1"/>
          </p:cNvSpPr>
          <p:nvPr/>
        </p:nvSpPr>
        <p:spPr bwMode="auto">
          <a:xfrm flipH="1">
            <a:off x="3146778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3" name="直接连接符 23595"/>
          <p:cNvSpPr>
            <a:spLocks noChangeShapeType="1"/>
          </p:cNvSpPr>
          <p:nvPr/>
        </p:nvSpPr>
        <p:spPr bwMode="auto">
          <a:xfrm flipH="1">
            <a:off x="2975751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4" name="直接连接符 23596"/>
          <p:cNvSpPr>
            <a:spLocks noChangeShapeType="1"/>
          </p:cNvSpPr>
          <p:nvPr/>
        </p:nvSpPr>
        <p:spPr bwMode="auto">
          <a:xfrm flipH="1">
            <a:off x="2804724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5" name="直接连接符 23597"/>
          <p:cNvSpPr>
            <a:spLocks noChangeShapeType="1"/>
          </p:cNvSpPr>
          <p:nvPr/>
        </p:nvSpPr>
        <p:spPr bwMode="auto">
          <a:xfrm flipH="1">
            <a:off x="2633698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6" name="直接连接符 23598"/>
          <p:cNvSpPr>
            <a:spLocks noChangeShapeType="1"/>
          </p:cNvSpPr>
          <p:nvPr/>
        </p:nvSpPr>
        <p:spPr bwMode="auto">
          <a:xfrm flipH="1">
            <a:off x="2462671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7" name="直接连接符 23599"/>
          <p:cNvSpPr>
            <a:spLocks noChangeShapeType="1"/>
          </p:cNvSpPr>
          <p:nvPr/>
        </p:nvSpPr>
        <p:spPr bwMode="auto">
          <a:xfrm flipH="1">
            <a:off x="2291644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8" name="直接连接符 23600"/>
          <p:cNvSpPr>
            <a:spLocks noChangeShapeType="1"/>
          </p:cNvSpPr>
          <p:nvPr/>
        </p:nvSpPr>
        <p:spPr bwMode="auto">
          <a:xfrm flipH="1">
            <a:off x="2120618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29" name="直接连接符 23601"/>
          <p:cNvSpPr>
            <a:spLocks noChangeShapeType="1"/>
          </p:cNvSpPr>
          <p:nvPr/>
        </p:nvSpPr>
        <p:spPr bwMode="auto">
          <a:xfrm flipH="1">
            <a:off x="1949591" y="4731738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0" name="直接连接符 23602"/>
          <p:cNvSpPr>
            <a:spLocks noChangeShapeType="1"/>
          </p:cNvSpPr>
          <p:nvPr/>
        </p:nvSpPr>
        <p:spPr bwMode="auto">
          <a:xfrm flipH="1" flipV="1">
            <a:off x="1721556" y="3762587"/>
            <a:ext cx="855133" cy="969151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1" name="直接连接符 23603"/>
          <p:cNvSpPr>
            <a:spLocks noChangeShapeType="1"/>
          </p:cNvSpPr>
          <p:nvPr/>
        </p:nvSpPr>
        <p:spPr bwMode="auto">
          <a:xfrm flipH="1" flipV="1">
            <a:off x="2006600" y="4104640"/>
            <a:ext cx="228036" cy="228036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2" name="直接连接符 23604"/>
          <p:cNvSpPr>
            <a:spLocks noChangeShapeType="1"/>
          </p:cNvSpPr>
          <p:nvPr/>
        </p:nvSpPr>
        <p:spPr bwMode="auto">
          <a:xfrm flipH="1">
            <a:off x="4971062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3" name="直接连接符 23605"/>
          <p:cNvSpPr>
            <a:spLocks noChangeShapeType="1"/>
          </p:cNvSpPr>
          <p:nvPr/>
        </p:nvSpPr>
        <p:spPr bwMode="auto">
          <a:xfrm>
            <a:off x="4914053" y="4788747"/>
            <a:ext cx="2736427" cy="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4" name="直接连接符 23606"/>
          <p:cNvSpPr>
            <a:spLocks noChangeShapeType="1"/>
          </p:cNvSpPr>
          <p:nvPr/>
        </p:nvSpPr>
        <p:spPr bwMode="auto">
          <a:xfrm flipH="1">
            <a:off x="5142089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5" name="直接连接符 23607"/>
          <p:cNvSpPr>
            <a:spLocks noChangeShapeType="1"/>
          </p:cNvSpPr>
          <p:nvPr/>
        </p:nvSpPr>
        <p:spPr bwMode="auto">
          <a:xfrm flipH="1">
            <a:off x="7080391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6" name="直接连接符 23608"/>
          <p:cNvSpPr>
            <a:spLocks noChangeShapeType="1"/>
          </p:cNvSpPr>
          <p:nvPr/>
        </p:nvSpPr>
        <p:spPr bwMode="auto">
          <a:xfrm flipH="1">
            <a:off x="6852356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7" name="直接连接符 23609"/>
          <p:cNvSpPr>
            <a:spLocks noChangeShapeType="1"/>
          </p:cNvSpPr>
          <p:nvPr/>
        </p:nvSpPr>
        <p:spPr bwMode="auto">
          <a:xfrm flipH="1">
            <a:off x="6681329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8" name="直接连接符 23610"/>
          <p:cNvSpPr>
            <a:spLocks noChangeShapeType="1"/>
          </p:cNvSpPr>
          <p:nvPr/>
        </p:nvSpPr>
        <p:spPr bwMode="auto">
          <a:xfrm flipH="1">
            <a:off x="6510302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39" name="直接连接符 23611"/>
          <p:cNvSpPr>
            <a:spLocks noChangeShapeType="1"/>
          </p:cNvSpPr>
          <p:nvPr/>
        </p:nvSpPr>
        <p:spPr bwMode="auto">
          <a:xfrm flipH="1">
            <a:off x="6339276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0" name="直接连接符 23612"/>
          <p:cNvSpPr>
            <a:spLocks noChangeShapeType="1"/>
          </p:cNvSpPr>
          <p:nvPr/>
        </p:nvSpPr>
        <p:spPr bwMode="auto">
          <a:xfrm flipH="1">
            <a:off x="6168249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1" name="直接连接符 23613"/>
          <p:cNvSpPr>
            <a:spLocks noChangeShapeType="1"/>
          </p:cNvSpPr>
          <p:nvPr/>
        </p:nvSpPr>
        <p:spPr bwMode="auto">
          <a:xfrm flipH="1">
            <a:off x="5997222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2" name="直接连接符 23614"/>
          <p:cNvSpPr>
            <a:spLocks noChangeShapeType="1"/>
          </p:cNvSpPr>
          <p:nvPr/>
        </p:nvSpPr>
        <p:spPr bwMode="auto">
          <a:xfrm flipH="1">
            <a:off x="5826196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3" name="直接连接符 23615"/>
          <p:cNvSpPr>
            <a:spLocks noChangeShapeType="1"/>
          </p:cNvSpPr>
          <p:nvPr/>
        </p:nvSpPr>
        <p:spPr bwMode="auto">
          <a:xfrm flipH="1">
            <a:off x="5655169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4" name="直接连接符 23616"/>
          <p:cNvSpPr>
            <a:spLocks noChangeShapeType="1"/>
          </p:cNvSpPr>
          <p:nvPr/>
        </p:nvSpPr>
        <p:spPr bwMode="auto">
          <a:xfrm flipH="1">
            <a:off x="5484142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5" name="直接连接符 23617"/>
          <p:cNvSpPr>
            <a:spLocks noChangeShapeType="1"/>
          </p:cNvSpPr>
          <p:nvPr/>
        </p:nvSpPr>
        <p:spPr bwMode="auto">
          <a:xfrm flipH="1">
            <a:off x="5313116" y="4788747"/>
            <a:ext cx="114018" cy="171027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0546" name="直接连接符 23618"/>
          <p:cNvSpPr>
            <a:spLocks noChangeShapeType="1"/>
          </p:cNvSpPr>
          <p:nvPr/>
        </p:nvSpPr>
        <p:spPr bwMode="auto">
          <a:xfrm flipV="1">
            <a:off x="6168249" y="3762587"/>
            <a:ext cx="0" cy="102616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0" name="直接连接符 23619"/>
          <p:cNvSpPr>
            <a:spLocks noChangeShapeType="1"/>
          </p:cNvSpPr>
          <p:nvPr/>
        </p:nvSpPr>
        <p:spPr bwMode="auto">
          <a:xfrm flipV="1">
            <a:off x="6168249" y="4218658"/>
            <a:ext cx="0" cy="342053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1" name="直接连接符 23620"/>
          <p:cNvSpPr>
            <a:spLocks noChangeShapeType="1"/>
          </p:cNvSpPr>
          <p:nvPr/>
        </p:nvSpPr>
        <p:spPr bwMode="auto">
          <a:xfrm flipV="1">
            <a:off x="6168249" y="1425222"/>
            <a:ext cx="0" cy="342053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2" name="直接连接符 23621"/>
          <p:cNvSpPr>
            <a:spLocks noChangeShapeType="1"/>
          </p:cNvSpPr>
          <p:nvPr/>
        </p:nvSpPr>
        <p:spPr bwMode="auto">
          <a:xfrm>
            <a:off x="6168249" y="3762587"/>
            <a:ext cx="0" cy="456071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3" name="直接连接符 23622"/>
          <p:cNvSpPr>
            <a:spLocks noChangeShapeType="1"/>
          </p:cNvSpPr>
          <p:nvPr/>
        </p:nvSpPr>
        <p:spPr bwMode="auto">
          <a:xfrm flipV="1">
            <a:off x="2633698" y="1368213"/>
            <a:ext cx="855133" cy="912142"/>
          </a:xfrm>
          <a:prstGeom prst="line">
            <a:avLst/>
          </a:prstGeom>
          <a:ln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4" name="直接连接符 23623"/>
          <p:cNvSpPr>
            <a:spLocks noChangeShapeType="1"/>
          </p:cNvSpPr>
          <p:nvPr/>
        </p:nvSpPr>
        <p:spPr bwMode="auto">
          <a:xfrm flipV="1">
            <a:off x="2633980" y="214566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3626" name="直接连接符 23625"/>
          <p:cNvSpPr>
            <a:spLocks noChangeShapeType="1"/>
          </p:cNvSpPr>
          <p:nvPr/>
        </p:nvSpPr>
        <p:spPr bwMode="auto">
          <a:xfrm flipV="1">
            <a:off x="2576689" y="3819596"/>
            <a:ext cx="855133" cy="912142"/>
          </a:xfrm>
          <a:prstGeom prst="line">
            <a:avLst/>
          </a:prstGeom>
          <a:ln>
            <a:headEnd type="stealth" w="lg" len="lg"/>
            <a:tailEnd type="none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2" name="直接连接符 1"/>
          <p:cNvSpPr>
            <a:spLocks noChangeShapeType="1"/>
          </p:cNvSpPr>
          <p:nvPr/>
        </p:nvSpPr>
        <p:spPr bwMode="auto">
          <a:xfrm flipV="1">
            <a:off x="2634615" y="1518920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3" name="直接连接符 2"/>
          <p:cNvSpPr>
            <a:spLocks noChangeShapeType="1"/>
          </p:cNvSpPr>
          <p:nvPr/>
        </p:nvSpPr>
        <p:spPr bwMode="auto">
          <a:xfrm flipV="1">
            <a:off x="2633345" y="184594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4" name="直接连接符 3"/>
          <p:cNvSpPr>
            <a:spLocks noChangeShapeType="1"/>
          </p:cNvSpPr>
          <p:nvPr/>
        </p:nvSpPr>
        <p:spPr bwMode="auto">
          <a:xfrm flipV="1">
            <a:off x="2635250" y="117665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 flipV="1">
            <a:off x="2576195" y="456120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6" name="直接连接符 5"/>
          <p:cNvSpPr>
            <a:spLocks noChangeShapeType="1"/>
          </p:cNvSpPr>
          <p:nvPr/>
        </p:nvSpPr>
        <p:spPr bwMode="auto">
          <a:xfrm flipV="1">
            <a:off x="2575560" y="420814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V="1">
            <a:off x="2574925" y="381952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flipV="1">
            <a:off x="2574290" y="3447415"/>
            <a:ext cx="635" cy="134620"/>
          </a:xfrm>
          <a:prstGeom prst="line">
            <a:avLst/>
          </a:prstGeom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 smtClean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white">
          <a:xfrm>
            <a:off x="221615" y="431165"/>
            <a:ext cx="271716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镜面反射</a:t>
            </a:r>
          </a:p>
        </p:txBody>
      </p:sp>
      <p:grpSp>
        <p:nvGrpSpPr>
          <p:cNvPr id="17411" name="Group 3"/>
          <p:cNvGrpSpPr/>
          <p:nvPr/>
        </p:nvGrpSpPr>
        <p:grpSpPr bwMode="auto">
          <a:xfrm>
            <a:off x="2240574" y="3117674"/>
            <a:ext cx="3819596" cy="142522"/>
            <a:chOff x="840" y="2400"/>
            <a:chExt cx="3216" cy="120"/>
          </a:xfrm>
        </p:grpSpPr>
        <p:grpSp>
          <p:nvGrpSpPr>
            <p:cNvPr id="17412" name="Group 4"/>
            <p:cNvGrpSpPr/>
            <p:nvPr/>
          </p:nvGrpSpPr>
          <p:grpSpPr bwMode="auto">
            <a:xfrm>
              <a:off x="840" y="2400"/>
              <a:ext cx="1740" cy="120"/>
              <a:chOff x="840" y="2400"/>
              <a:chExt cx="1740" cy="120"/>
            </a:xfrm>
          </p:grpSpPr>
          <p:sp>
            <p:nvSpPr>
              <p:cNvPr id="17413" name="Rectangle 5"/>
              <p:cNvSpPr>
                <a:spLocks noChangeArrowheads="1"/>
              </p:cNvSpPr>
              <p:nvPr/>
            </p:nvSpPr>
            <p:spPr bwMode="auto">
              <a:xfrm flipV="1">
                <a:off x="852" y="2400"/>
                <a:ext cx="172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414" name="Line 6"/>
              <p:cNvSpPr>
                <a:spLocks noChangeShapeType="1"/>
              </p:cNvSpPr>
              <p:nvPr/>
            </p:nvSpPr>
            <p:spPr bwMode="auto">
              <a:xfrm flipH="1">
                <a:off x="840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15" name="Line 7"/>
              <p:cNvSpPr>
                <a:spLocks noChangeShapeType="1"/>
              </p:cNvSpPr>
              <p:nvPr/>
            </p:nvSpPr>
            <p:spPr bwMode="auto">
              <a:xfrm flipH="1">
                <a:off x="99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16" name="Line 8"/>
              <p:cNvSpPr>
                <a:spLocks noChangeShapeType="1"/>
              </p:cNvSpPr>
              <p:nvPr/>
            </p:nvSpPr>
            <p:spPr bwMode="auto">
              <a:xfrm flipH="1">
                <a:off x="115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17" name="Line 9"/>
              <p:cNvSpPr>
                <a:spLocks noChangeShapeType="1"/>
              </p:cNvSpPr>
              <p:nvPr/>
            </p:nvSpPr>
            <p:spPr bwMode="auto">
              <a:xfrm flipH="1">
                <a:off x="129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18" name="Line 10"/>
              <p:cNvSpPr>
                <a:spLocks noChangeShapeType="1"/>
              </p:cNvSpPr>
              <p:nvPr/>
            </p:nvSpPr>
            <p:spPr bwMode="auto">
              <a:xfrm flipH="1">
                <a:off x="1440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19" name="Line 11"/>
              <p:cNvSpPr>
                <a:spLocks noChangeShapeType="1"/>
              </p:cNvSpPr>
              <p:nvPr/>
            </p:nvSpPr>
            <p:spPr bwMode="auto">
              <a:xfrm flipH="1">
                <a:off x="159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0" name="Line 12"/>
              <p:cNvSpPr>
                <a:spLocks noChangeShapeType="1"/>
              </p:cNvSpPr>
              <p:nvPr/>
            </p:nvSpPr>
            <p:spPr bwMode="auto">
              <a:xfrm flipH="1">
                <a:off x="1728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1" name="Line 13"/>
              <p:cNvSpPr>
                <a:spLocks noChangeShapeType="1"/>
              </p:cNvSpPr>
              <p:nvPr/>
            </p:nvSpPr>
            <p:spPr bwMode="auto">
              <a:xfrm flipH="1">
                <a:off x="187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2" name="Line 14"/>
              <p:cNvSpPr>
                <a:spLocks noChangeShapeType="1"/>
              </p:cNvSpPr>
              <p:nvPr/>
            </p:nvSpPr>
            <p:spPr bwMode="auto">
              <a:xfrm flipH="1">
                <a:off x="201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3" name="Line 15"/>
              <p:cNvSpPr>
                <a:spLocks noChangeShapeType="1"/>
              </p:cNvSpPr>
              <p:nvPr/>
            </p:nvSpPr>
            <p:spPr bwMode="auto">
              <a:xfrm flipH="1">
                <a:off x="2148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4" name="Line 16"/>
              <p:cNvSpPr>
                <a:spLocks noChangeShapeType="1"/>
              </p:cNvSpPr>
              <p:nvPr/>
            </p:nvSpPr>
            <p:spPr bwMode="auto">
              <a:xfrm flipH="1">
                <a:off x="2304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7425" name="Group 17"/>
            <p:cNvGrpSpPr/>
            <p:nvPr/>
          </p:nvGrpSpPr>
          <p:grpSpPr bwMode="auto">
            <a:xfrm>
              <a:off x="2304" y="2400"/>
              <a:ext cx="1752" cy="120"/>
              <a:chOff x="2916" y="2400"/>
              <a:chExt cx="1752" cy="120"/>
            </a:xfrm>
          </p:grpSpPr>
          <p:sp>
            <p:nvSpPr>
              <p:cNvPr id="17426" name="Rectangle 18"/>
              <p:cNvSpPr>
                <a:spLocks noChangeArrowheads="1"/>
              </p:cNvSpPr>
              <p:nvPr/>
            </p:nvSpPr>
            <p:spPr bwMode="auto">
              <a:xfrm flipV="1">
                <a:off x="3084" y="2400"/>
                <a:ext cx="1584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17427" name="Line 19"/>
              <p:cNvSpPr>
                <a:spLocks noChangeShapeType="1"/>
              </p:cNvSpPr>
              <p:nvPr/>
            </p:nvSpPr>
            <p:spPr bwMode="auto">
              <a:xfrm flipH="1">
                <a:off x="291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8" name="Line 20"/>
              <p:cNvSpPr>
                <a:spLocks noChangeShapeType="1"/>
              </p:cNvSpPr>
              <p:nvPr/>
            </p:nvSpPr>
            <p:spPr bwMode="auto">
              <a:xfrm flipH="1">
                <a:off x="307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29" name="Line 21"/>
              <p:cNvSpPr>
                <a:spLocks noChangeShapeType="1"/>
              </p:cNvSpPr>
              <p:nvPr/>
            </p:nvSpPr>
            <p:spPr bwMode="auto">
              <a:xfrm flipH="1">
                <a:off x="3228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0" name="Line 22"/>
              <p:cNvSpPr>
                <a:spLocks noChangeShapeType="1"/>
              </p:cNvSpPr>
              <p:nvPr/>
            </p:nvSpPr>
            <p:spPr bwMode="auto">
              <a:xfrm flipH="1">
                <a:off x="337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1" name="Line 23"/>
              <p:cNvSpPr>
                <a:spLocks noChangeShapeType="1"/>
              </p:cNvSpPr>
              <p:nvPr/>
            </p:nvSpPr>
            <p:spPr bwMode="auto">
              <a:xfrm flipH="1">
                <a:off x="3516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2" name="Line 24"/>
              <p:cNvSpPr>
                <a:spLocks noChangeShapeType="1"/>
              </p:cNvSpPr>
              <p:nvPr/>
            </p:nvSpPr>
            <p:spPr bwMode="auto">
              <a:xfrm flipH="1">
                <a:off x="367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3" name="Line 25"/>
              <p:cNvSpPr>
                <a:spLocks noChangeShapeType="1"/>
              </p:cNvSpPr>
              <p:nvPr/>
            </p:nvSpPr>
            <p:spPr bwMode="auto">
              <a:xfrm flipH="1">
                <a:off x="3804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4" name="Line 26"/>
              <p:cNvSpPr>
                <a:spLocks noChangeShapeType="1"/>
              </p:cNvSpPr>
              <p:nvPr/>
            </p:nvSpPr>
            <p:spPr bwMode="auto">
              <a:xfrm flipH="1">
                <a:off x="3948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5" name="Line 27"/>
              <p:cNvSpPr>
                <a:spLocks noChangeShapeType="1"/>
              </p:cNvSpPr>
              <p:nvPr/>
            </p:nvSpPr>
            <p:spPr bwMode="auto">
              <a:xfrm flipH="1">
                <a:off x="4092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6" name="Line 28"/>
              <p:cNvSpPr>
                <a:spLocks noChangeShapeType="1"/>
              </p:cNvSpPr>
              <p:nvPr/>
            </p:nvSpPr>
            <p:spPr bwMode="auto">
              <a:xfrm flipH="1">
                <a:off x="4224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37" name="Line 29"/>
              <p:cNvSpPr>
                <a:spLocks noChangeShapeType="1"/>
              </p:cNvSpPr>
              <p:nvPr/>
            </p:nvSpPr>
            <p:spPr bwMode="auto">
              <a:xfrm flipH="1">
                <a:off x="4380" y="2424"/>
                <a:ext cx="192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17438" name="Group 30"/>
          <p:cNvGrpSpPr/>
          <p:nvPr/>
        </p:nvGrpSpPr>
        <p:grpSpPr bwMode="auto">
          <a:xfrm>
            <a:off x="1727494" y="1877731"/>
            <a:ext cx="2807688" cy="1254196"/>
            <a:chOff x="720" y="1740"/>
            <a:chExt cx="2364" cy="1056"/>
          </a:xfrm>
        </p:grpSpPr>
        <p:grpSp>
          <p:nvGrpSpPr>
            <p:cNvPr id="17439" name="Group 31"/>
            <p:cNvGrpSpPr/>
            <p:nvPr/>
          </p:nvGrpSpPr>
          <p:grpSpPr bwMode="auto">
            <a:xfrm>
              <a:off x="720" y="1740"/>
              <a:ext cx="1344" cy="1056"/>
              <a:chOff x="720" y="1740"/>
              <a:chExt cx="1344" cy="1056"/>
            </a:xfrm>
          </p:grpSpPr>
          <p:sp>
            <p:nvSpPr>
              <p:cNvPr id="17440" name="Line 32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41" name="Line 33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7442" name="Group 34"/>
            <p:cNvGrpSpPr/>
            <p:nvPr/>
          </p:nvGrpSpPr>
          <p:grpSpPr bwMode="auto">
            <a:xfrm>
              <a:off x="1200" y="1740"/>
              <a:ext cx="1344" cy="1056"/>
              <a:chOff x="720" y="1740"/>
              <a:chExt cx="1344" cy="1056"/>
            </a:xfrm>
          </p:grpSpPr>
          <p:sp>
            <p:nvSpPr>
              <p:cNvPr id="17443" name="Line 35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44" name="Line 36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7445" name="Group 37"/>
            <p:cNvGrpSpPr/>
            <p:nvPr/>
          </p:nvGrpSpPr>
          <p:grpSpPr bwMode="auto">
            <a:xfrm>
              <a:off x="1740" y="1740"/>
              <a:ext cx="1344" cy="1056"/>
              <a:chOff x="720" y="1740"/>
              <a:chExt cx="1344" cy="1056"/>
            </a:xfrm>
          </p:grpSpPr>
          <p:sp>
            <p:nvSpPr>
              <p:cNvPr id="17446" name="Line 38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47" name="Line 39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17448" name="Group 40"/>
          <p:cNvGrpSpPr/>
          <p:nvPr/>
        </p:nvGrpSpPr>
        <p:grpSpPr bwMode="auto">
          <a:xfrm>
            <a:off x="3337995" y="2376558"/>
            <a:ext cx="1239943" cy="783872"/>
            <a:chOff x="2076" y="2160"/>
            <a:chExt cx="1044" cy="660"/>
          </a:xfrm>
        </p:grpSpPr>
        <p:sp>
          <p:nvSpPr>
            <p:cNvPr id="17449" name="Line 41"/>
            <p:cNvSpPr>
              <a:spLocks noChangeShapeType="1"/>
            </p:cNvSpPr>
            <p:nvPr/>
          </p:nvSpPr>
          <p:spPr bwMode="auto">
            <a:xfrm flipV="1">
              <a:off x="2076" y="2160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7450" name="Line 42"/>
            <p:cNvSpPr>
              <a:spLocks noChangeShapeType="1"/>
            </p:cNvSpPr>
            <p:nvPr/>
          </p:nvSpPr>
          <p:spPr bwMode="auto">
            <a:xfrm flipV="1">
              <a:off x="2580" y="2196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7451" name="Line 43"/>
            <p:cNvSpPr>
              <a:spLocks noChangeShapeType="1"/>
            </p:cNvSpPr>
            <p:nvPr/>
          </p:nvSpPr>
          <p:spPr bwMode="auto">
            <a:xfrm flipV="1">
              <a:off x="3120" y="2184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7452" name="Group 44"/>
          <p:cNvGrpSpPr/>
          <p:nvPr/>
        </p:nvGrpSpPr>
        <p:grpSpPr bwMode="auto">
          <a:xfrm>
            <a:off x="3334432" y="1977496"/>
            <a:ext cx="2715048" cy="1187685"/>
            <a:chOff x="2073" y="1824"/>
            <a:chExt cx="2286" cy="1000"/>
          </a:xfrm>
        </p:grpSpPr>
        <p:grpSp>
          <p:nvGrpSpPr>
            <p:cNvPr id="17453" name="Group 45"/>
            <p:cNvGrpSpPr/>
            <p:nvPr/>
          </p:nvGrpSpPr>
          <p:grpSpPr bwMode="auto">
            <a:xfrm>
              <a:off x="3096" y="1836"/>
              <a:ext cx="1263" cy="988"/>
              <a:chOff x="3096" y="1836"/>
              <a:chExt cx="1263" cy="988"/>
            </a:xfrm>
          </p:grpSpPr>
          <p:sp>
            <p:nvSpPr>
              <p:cNvPr id="17454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3096" y="1836"/>
                <a:ext cx="1263" cy="9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55" name="Line 47"/>
              <p:cNvSpPr>
                <a:spLocks noChangeShapeType="1"/>
              </p:cNvSpPr>
              <p:nvPr/>
            </p:nvSpPr>
            <p:spPr bwMode="auto">
              <a:xfrm rot="21493392" flipV="1">
                <a:off x="3600" y="2172"/>
                <a:ext cx="336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7456" name="Group 48"/>
            <p:cNvGrpSpPr/>
            <p:nvPr/>
          </p:nvGrpSpPr>
          <p:grpSpPr bwMode="auto">
            <a:xfrm>
              <a:off x="2544" y="1836"/>
              <a:ext cx="1263" cy="988"/>
              <a:chOff x="3096" y="1836"/>
              <a:chExt cx="1263" cy="988"/>
            </a:xfrm>
          </p:grpSpPr>
          <p:sp>
            <p:nvSpPr>
              <p:cNvPr id="17457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3096" y="1836"/>
                <a:ext cx="1263" cy="9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58" name="Line 50"/>
              <p:cNvSpPr>
                <a:spLocks noChangeShapeType="1"/>
              </p:cNvSpPr>
              <p:nvPr/>
            </p:nvSpPr>
            <p:spPr bwMode="auto">
              <a:xfrm rot="21493392" flipV="1">
                <a:off x="3600" y="2172"/>
                <a:ext cx="336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7459" name="Group 51"/>
            <p:cNvGrpSpPr/>
            <p:nvPr/>
          </p:nvGrpSpPr>
          <p:grpSpPr bwMode="auto">
            <a:xfrm>
              <a:off x="2073" y="1824"/>
              <a:ext cx="1263" cy="988"/>
              <a:chOff x="3096" y="1836"/>
              <a:chExt cx="1263" cy="988"/>
            </a:xfrm>
          </p:grpSpPr>
          <p:sp>
            <p:nvSpPr>
              <p:cNvPr id="17460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3096" y="1836"/>
                <a:ext cx="1263" cy="9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7461" name="Line 53"/>
              <p:cNvSpPr>
                <a:spLocks noChangeShapeType="1"/>
              </p:cNvSpPr>
              <p:nvPr/>
            </p:nvSpPr>
            <p:spPr bwMode="auto">
              <a:xfrm rot="21493392" flipV="1">
                <a:off x="3600" y="2172"/>
                <a:ext cx="336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sp>
        <p:nvSpPr>
          <p:cNvPr id="17462" name="Text Box 54"/>
          <p:cNvSpPr txBox="1">
            <a:spLocks noChangeArrowheads="1"/>
          </p:cNvSpPr>
          <p:nvPr/>
        </p:nvSpPr>
        <p:spPr bwMode="auto">
          <a:xfrm>
            <a:off x="1800225" y="3441700"/>
            <a:ext cx="457136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平行光线射到光滑表面上时，反射光线也是平行的。</a:t>
            </a:r>
          </a:p>
        </p:txBody>
      </p:sp>
      <p:pic>
        <p:nvPicPr>
          <p:cNvPr id="17463" name="Picture 55" descr="u=1677314929,4122174169&amp;fm=0&amp;gp=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4949" y="1482231"/>
            <a:ext cx="926394" cy="4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64" name="Text Box 56"/>
          <p:cNvSpPr txBox="1">
            <a:spLocks noChangeArrowheads="1"/>
          </p:cNvSpPr>
          <p:nvPr/>
        </p:nvSpPr>
        <p:spPr bwMode="auto">
          <a:xfrm>
            <a:off x="7406770" y="952888"/>
            <a:ext cx="921385" cy="258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只能从一个方向看见物体</a:t>
            </a:r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>
            <a:off x="6360654" y="1643756"/>
            <a:ext cx="59265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1795" b="1">
                <a:solidFill>
                  <a:srgbClr val="9933FF"/>
                </a:solidFill>
                <a:latin typeface="Times New Roman" panose="02020603050405020304" pitchFamily="18" charset="0"/>
              </a:rPr>
              <a:t>太耀眼了！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椭圆 4112"/>
          <p:cNvSpPr/>
          <p:nvPr/>
        </p:nvSpPr>
        <p:spPr>
          <a:xfrm>
            <a:off x="2848669" y="3373026"/>
            <a:ext cx="323050" cy="216159"/>
          </a:xfrm>
          <a:prstGeom prst="ellipse">
            <a:avLst/>
          </a:prstGeom>
          <a:gradFill rotWithShape="1">
            <a:gsLst>
              <a:gs pos="0">
                <a:srgbClr val="25627D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13" name="图片 4121" descr="珍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445" y="3319580"/>
            <a:ext cx="323050" cy="32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椭圆 4109"/>
          <p:cNvSpPr/>
          <p:nvPr/>
        </p:nvSpPr>
        <p:spPr>
          <a:xfrm>
            <a:off x="6356750" y="2675490"/>
            <a:ext cx="377684" cy="412127"/>
          </a:xfrm>
          <a:prstGeom prst="ellipse">
            <a:avLst/>
          </a:prstGeom>
          <a:gradFill rotWithShape="1">
            <a:gsLst>
              <a:gs pos="0">
                <a:srgbClr val="1D7775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14" name="图片 4123" descr="珍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71123">
            <a:off x="6331879" y="2622656"/>
            <a:ext cx="427567" cy="427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椭圆 4106"/>
          <p:cNvSpPr/>
          <p:nvPr/>
        </p:nvSpPr>
        <p:spPr>
          <a:xfrm>
            <a:off x="2955561" y="2190091"/>
            <a:ext cx="162712" cy="213783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12" name="图片 4120" descr="珍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2221" y="2048416"/>
            <a:ext cx="427567" cy="427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xfrm>
            <a:off x="445135" y="323215"/>
            <a:ext cx="4337685" cy="621030"/>
          </a:xfrm>
        </p:spPr>
        <p:txBody>
          <a:bodyPr wrap="square" lIns="68410" tIns="34205" rIns="68410" bIns="34205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学习目标</a:t>
            </a:r>
          </a:p>
        </p:txBody>
      </p:sp>
      <p:sp>
        <p:nvSpPr>
          <p:cNvPr id="4098" name="椭圆 4099"/>
          <p:cNvSpPr/>
          <p:nvPr/>
        </p:nvSpPr>
        <p:spPr>
          <a:xfrm>
            <a:off x="4121315" y="839705"/>
            <a:ext cx="269605" cy="3230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4101"/>
          <p:cNvSpPr txBox="1"/>
          <p:nvPr/>
        </p:nvSpPr>
        <p:spPr>
          <a:xfrm>
            <a:off x="1838325" y="1828165"/>
            <a:ext cx="5787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一、知道光的反射现象，反射规律</a:t>
            </a:r>
          </a:p>
        </p:txBody>
      </p:sp>
      <p:sp>
        <p:nvSpPr>
          <p:cNvPr id="4100" name="椭圆 4105"/>
          <p:cNvSpPr/>
          <p:nvPr/>
        </p:nvSpPr>
        <p:spPr>
          <a:xfrm flipV="1">
            <a:off x="1051831" y="998032"/>
            <a:ext cx="3339771" cy="54634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7"/>
          <p:cNvSpPr txBox="1"/>
          <p:nvPr/>
        </p:nvSpPr>
        <p:spPr>
          <a:xfrm>
            <a:off x="2570480" y="2475865"/>
            <a:ext cx="4323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1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知道镜面反射和漫反射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3" name="椭圆 4108"/>
          <p:cNvSpPr/>
          <p:nvPr/>
        </p:nvSpPr>
        <p:spPr>
          <a:xfrm flipV="1">
            <a:off x="2740589" y="2350429"/>
            <a:ext cx="3339771" cy="54634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110">
            <a:hlinkClick r:id="" action="ppaction://noaction"/>
          </p:cNvPr>
          <p:cNvSpPr txBox="1"/>
          <p:nvPr/>
        </p:nvSpPr>
        <p:spPr>
          <a:xfrm>
            <a:off x="2570480" y="3220085"/>
            <a:ext cx="4335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1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了解光的反射的应用</a:t>
            </a:r>
          </a:p>
        </p:txBody>
      </p:sp>
      <p:sp>
        <p:nvSpPr>
          <p:cNvPr id="4105" name="椭圆 4111"/>
          <p:cNvSpPr/>
          <p:nvPr/>
        </p:nvSpPr>
        <p:spPr>
          <a:xfrm flipV="1">
            <a:off x="2955561" y="2888450"/>
            <a:ext cx="3339771" cy="54634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椭圆 4114"/>
          <p:cNvSpPr/>
          <p:nvPr/>
        </p:nvSpPr>
        <p:spPr>
          <a:xfrm flipV="1">
            <a:off x="2955561" y="3589185"/>
            <a:ext cx="3339771" cy="54634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09" name="组合 4117"/>
          <p:cNvGrpSpPr/>
          <p:nvPr/>
        </p:nvGrpSpPr>
        <p:grpSpPr>
          <a:xfrm>
            <a:off x="6458044" y="4235285"/>
            <a:ext cx="1534489" cy="895515"/>
            <a:chOff x="3561" y="2840"/>
            <a:chExt cx="2199" cy="1480"/>
          </a:xfrm>
        </p:grpSpPr>
        <p:pic>
          <p:nvPicPr>
            <p:cNvPr id="4110" name="图片 4118" descr="OOOPIC_vipvip4_2008090402070895c4408333f526ce20"/>
            <p:cNvPicPr>
              <a:picLocks noChangeAspect="1"/>
            </p:cNvPicPr>
            <p:nvPr/>
          </p:nvPicPr>
          <p:blipFill>
            <a:blip r:embed="rId7">
              <a:lum bright="17999" contrast="6000"/>
            </a:blip>
            <a:srcRect l="55013" t="16063" b="54062"/>
            <a:stretch>
              <a:fillRect/>
            </a:stretch>
          </p:blipFill>
          <p:spPr>
            <a:xfrm>
              <a:off x="3606" y="2886"/>
              <a:ext cx="2154" cy="1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1" name="矩形 4119"/>
            <p:cNvSpPr/>
            <p:nvPr/>
          </p:nvSpPr>
          <p:spPr>
            <a:xfrm flipH="1">
              <a:off x="3561" y="2840"/>
              <a:ext cx="498" cy="1480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115" name="图片 4124" descr="珍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2469" y="735436"/>
            <a:ext cx="427567" cy="427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>
    <p:fade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white">
          <a:xfrm>
            <a:off x="539115" y="269240"/>
            <a:ext cx="282321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漫反射</a:t>
            </a:r>
          </a:p>
        </p:txBody>
      </p:sp>
      <p:sp>
        <p:nvSpPr>
          <p:cNvPr id="19459" name="Freeform 3"/>
          <p:cNvSpPr/>
          <p:nvPr/>
        </p:nvSpPr>
        <p:spPr bwMode="auto">
          <a:xfrm>
            <a:off x="2055295" y="3185372"/>
            <a:ext cx="4104640" cy="321863"/>
          </a:xfrm>
          <a:custGeom>
            <a:avLst/>
            <a:gdLst>
              <a:gd name="T0" fmla="*/ 0 w 3456"/>
              <a:gd name="T1" fmla="*/ 153 h 271"/>
              <a:gd name="T2" fmla="*/ 364 w 3456"/>
              <a:gd name="T3" fmla="*/ 130 h 271"/>
              <a:gd name="T4" fmla="*/ 470 w 3456"/>
              <a:gd name="T5" fmla="*/ 71 h 271"/>
              <a:gd name="T6" fmla="*/ 611 w 3456"/>
              <a:gd name="T7" fmla="*/ 12 h 271"/>
              <a:gd name="T8" fmla="*/ 823 w 3456"/>
              <a:gd name="T9" fmla="*/ 24 h 271"/>
              <a:gd name="T10" fmla="*/ 964 w 3456"/>
              <a:gd name="T11" fmla="*/ 82 h 271"/>
              <a:gd name="T12" fmla="*/ 1069 w 3456"/>
              <a:gd name="T13" fmla="*/ 153 h 271"/>
              <a:gd name="T14" fmla="*/ 1140 w 3456"/>
              <a:gd name="T15" fmla="*/ 177 h 271"/>
              <a:gd name="T16" fmla="*/ 1222 w 3456"/>
              <a:gd name="T17" fmla="*/ 212 h 271"/>
              <a:gd name="T18" fmla="*/ 1434 w 3456"/>
              <a:gd name="T19" fmla="*/ 224 h 271"/>
              <a:gd name="T20" fmla="*/ 1716 w 3456"/>
              <a:gd name="T21" fmla="*/ 165 h 271"/>
              <a:gd name="T22" fmla="*/ 2033 w 3456"/>
              <a:gd name="T23" fmla="*/ 200 h 271"/>
              <a:gd name="T24" fmla="*/ 2174 w 3456"/>
              <a:gd name="T25" fmla="*/ 153 h 271"/>
              <a:gd name="T26" fmla="*/ 2315 w 3456"/>
              <a:gd name="T27" fmla="*/ 12 h 271"/>
              <a:gd name="T28" fmla="*/ 2468 w 3456"/>
              <a:gd name="T29" fmla="*/ 0 h 271"/>
              <a:gd name="T30" fmla="*/ 2668 w 3456"/>
              <a:gd name="T31" fmla="*/ 35 h 271"/>
              <a:gd name="T32" fmla="*/ 2880 w 3456"/>
              <a:gd name="T33" fmla="*/ 141 h 271"/>
              <a:gd name="T34" fmla="*/ 3127 w 3456"/>
              <a:gd name="T35" fmla="*/ 235 h 271"/>
              <a:gd name="T36" fmla="*/ 3268 w 3456"/>
              <a:gd name="T37" fmla="*/ 259 h 271"/>
              <a:gd name="T38" fmla="*/ 3338 w 3456"/>
              <a:gd name="T39" fmla="*/ 271 h 271"/>
              <a:gd name="T40" fmla="*/ 3456 w 3456"/>
              <a:gd name="T41" fmla="*/ 25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56" h="271">
                <a:moveTo>
                  <a:pt x="0" y="153"/>
                </a:moveTo>
                <a:cubicBezTo>
                  <a:pt x="121" y="143"/>
                  <a:pt x="243" y="141"/>
                  <a:pt x="364" y="130"/>
                </a:cubicBezTo>
                <a:cubicBezTo>
                  <a:pt x="409" y="126"/>
                  <a:pt x="427" y="86"/>
                  <a:pt x="470" y="71"/>
                </a:cubicBezTo>
                <a:cubicBezTo>
                  <a:pt x="519" y="54"/>
                  <a:pt x="561" y="29"/>
                  <a:pt x="611" y="12"/>
                </a:cubicBezTo>
                <a:cubicBezTo>
                  <a:pt x="682" y="16"/>
                  <a:pt x="753" y="17"/>
                  <a:pt x="823" y="24"/>
                </a:cubicBezTo>
                <a:cubicBezTo>
                  <a:pt x="856" y="27"/>
                  <a:pt x="922" y="69"/>
                  <a:pt x="964" y="82"/>
                </a:cubicBezTo>
                <a:cubicBezTo>
                  <a:pt x="1046" y="138"/>
                  <a:pt x="1010" y="114"/>
                  <a:pt x="1069" y="153"/>
                </a:cubicBezTo>
                <a:cubicBezTo>
                  <a:pt x="1090" y="167"/>
                  <a:pt x="1119" y="163"/>
                  <a:pt x="1140" y="177"/>
                </a:cubicBezTo>
                <a:cubicBezTo>
                  <a:pt x="1173" y="199"/>
                  <a:pt x="1179" y="208"/>
                  <a:pt x="1222" y="212"/>
                </a:cubicBezTo>
                <a:cubicBezTo>
                  <a:pt x="1292" y="219"/>
                  <a:pt x="1363" y="220"/>
                  <a:pt x="1434" y="224"/>
                </a:cubicBezTo>
                <a:cubicBezTo>
                  <a:pt x="1526" y="208"/>
                  <a:pt x="1627" y="196"/>
                  <a:pt x="1716" y="165"/>
                </a:cubicBezTo>
                <a:cubicBezTo>
                  <a:pt x="1849" y="172"/>
                  <a:pt x="1923" y="162"/>
                  <a:pt x="2033" y="200"/>
                </a:cubicBezTo>
                <a:cubicBezTo>
                  <a:pt x="2094" y="190"/>
                  <a:pt x="2125" y="187"/>
                  <a:pt x="2174" y="153"/>
                </a:cubicBezTo>
                <a:cubicBezTo>
                  <a:pt x="2209" y="99"/>
                  <a:pt x="2241" y="21"/>
                  <a:pt x="2315" y="12"/>
                </a:cubicBezTo>
                <a:cubicBezTo>
                  <a:pt x="2366" y="6"/>
                  <a:pt x="2417" y="4"/>
                  <a:pt x="2468" y="0"/>
                </a:cubicBezTo>
                <a:cubicBezTo>
                  <a:pt x="2541" y="7"/>
                  <a:pt x="2603" y="3"/>
                  <a:pt x="2668" y="35"/>
                </a:cubicBezTo>
                <a:cubicBezTo>
                  <a:pt x="2743" y="72"/>
                  <a:pt x="2799" y="116"/>
                  <a:pt x="2880" y="141"/>
                </a:cubicBezTo>
                <a:cubicBezTo>
                  <a:pt x="2971" y="202"/>
                  <a:pt x="3004" y="214"/>
                  <a:pt x="3127" y="235"/>
                </a:cubicBezTo>
                <a:cubicBezTo>
                  <a:pt x="3174" y="243"/>
                  <a:pt x="3221" y="251"/>
                  <a:pt x="3268" y="259"/>
                </a:cubicBezTo>
                <a:cubicBezTo>
                  <a:pt x="3291" y="263"/>
                  <a:pt x="3338" y="271"/>
                  <a:pt x="3338" y="271"/>
                </a:cubicBezTo>
                <a:cubicBezTo>
                  <a:pt x="3377" y="267"/>
                  <a:pt x="3456" y="259"/>
                  <a:pt x="3456" y="259"/>
                </a:cubicBezTo>
              </a:path>
            </a:pathLst>
          </a:custGeom>
          <a:noFill/>
          <a:ln w="76200" cmpd="sng">
            <a:solidFill>
              <a:srgbClr val="6600CC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19460" name="Group 4"/>
          <p:cNvGrpSpPr/>
          <p:nvPr/>
        </p:nvGrpSpPr>
        <p:grpSpPr bwMode="auto">
          <a:xfrm>
            <a:off x="1637230" y="1957305"/>
            <a:ext cx="3078480" cy="1410970"/>
            <a:chOff x="624" y="1740"/>
            <a:chExt cx="2592" cy="1188"/>
          </a:xfrm>
        </p:grpSpPr>
        <p:grpSp>
          <p:nvGrpSpPr>
            <p:cNvPr id="19461" name="Group 5"/>
            <p:cNvGrpSpPr/>
            <p:nvPr/>
          </p:nvGrpSpPr>
          <p:grpSpPr bwMode="auto">
            <a:xfrm>
              <a:off x="624" y="1800"/>
              <a:ext cx="1344" cy="1056"/>
              <a:chOff x="720" y="1740"/>
              <a:chExt cx="1344" cy="1056"/>
            </a:xfrm>
          </p:grpSpPr>
          <p:sp>
            <p:nvSpPr>
              <p:cNvPr id="19462" name="Line 6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63" name="Line 7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9464" name="Group 8"/>
            <p:cNvGrpSpPr/>
            <p:nvPr/>
          </p:nvGrpSpPr>
          <p:grpSpPr bwMode="auto">
            <a:xfrm>
              <a:off x="1332" y="1872"/>
              <a:ext cx="1344" cy="1056"/>
              <a:chOff x="720" y="1740"/>
              <a:chExt cx="1344" cy="1056"/>
            </a:xfrm>
          </p:grpSpPr>
          <p:sp>
            <p:nvSpPr>
              <p:cNvPr id="19465" name="Line 9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66" name="Line 10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9467" name="Group 11"/>
            <p:cNvGrpSpPr/>
            <p:nvPr/>
          </p:nvGrpSpPr>
          <p:grpSpPr bwMode="auto">
            <a:xfrm>
              <a:off x="1872" y="1740"/>
              <a:ext cx="1344" cy="1056"/>
              <a:chOff x="720" y="1740"/>
              <a:chExt cx="1344" cy="1056"/>
            </a:xfrm>
          </p:grpSpPr>
          <p:sp>
            <p:nvSpPr>
              <p:cNvPr id="19468" name="Line 12"/>
              <p:cNvSpPr>
                <a:spLocks noChangeShapeType="1"/>
              </p:cNvSpPr>
              <p:nvPr/>
            </p:nvSpPr>
            <p:spPr bwMode="auto">
              <a:xfrm>
                <a:off x="720" y="1740"/>
                <a:ext cx="1344" cy="1056"/>
              </a:xfrm>
              <a:prstGeom prst="line">
                <a:avLst/>
              </a:prstGeom>
              <a:noFill/>
              <a:ln w="76200">
                <a:solidFill>
                  <a:schemeClr val="hlink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69" name="Line 13"/>
              <p:cNvSpPr>
                <a:spLocks noChangeShapeType="1"/>
              </p:cNvSpPr>
              <p:nvPr/>
            </p:nvSpPr>
            <p:spPr bwMode="auto">
              <a:xfrm>
                <a:off x="1176" y="2100"/>
                <a:ext cx="288" cy="240"/>
              </a:xfrm>
              <a:prstGeom prst="line">
                <a:avLst/>
              </a:prstGeom>
              <a:noFill/>
              <a:ln w="76200">
                <a:solidFill>
                  <a:schemeClr val="hlink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19470" name="Group 14"/>
          <p:cNvGrpSpPr/>
          <p:nvPr/>
        </p:nvGrpSpPr>
        <p:grpSpPr bwMode="auto">
          <a:xfrm>
            <a:off x="3233479" y="2399124"/>
            <a:ext cx="1539240" cy="969151"/>
            <a:chOff x="1968" y="2112"/>
            <a:chExt cx="1296" cy="816"/>
          </a:xfrm>
        </p:grpSpPr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flipV="1">
              <a:off x="1968" y="2292"/>
              <a:ext cx="432" cy="576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 flipV="1">
              <a:off x="2688" y="2160"/>
              <a:ext cx="0" cy="768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 flipH="1" flipV="1">
              <a:off x="2832" y="2112"/>
              <a:ext cx="432" cy="672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9474" name="Group 18"/>
          <p:cNvGrpSpPr/>
          <p:nvPr/>
        </p:nvGrpSpPr>
        <p:grpSpPr bwMode="auto">
          <a:xfrm>
            <a:off x="3219227" y="1429973"/>
            <a:ext cx="2451382" cy="1966807"/>
            <a:chOff x="1956" y="1296"/>
            <a:chExt cx="2064" cy="1656"/>
          </a:xfrm>
        </p:grpSpPr>
        <p:grpSp>
          <p:nvGrpSpPr>
            <p:cNvPr id="19475" name="Group 19"/>
            <p:cNvGrpSpPr/>
            <p:nvPr/>
          </p:nvGrpSpPr>
          <p:grpSpPr bwMode="auto">
            <a:xfrm>
              <a:off x="2676" y="1920"/>
              <a:ext cx="1344" cy="1008"/>
              <a:chOff x="2676" y="1920"/>
              <a:chExt cx="1344" cy="1008"/>
            </a:xfrm>
          </p:grpSpPr>
          <p:sp>
            <p:nvSpPr>
              <p:cNvPr id="19476" name="Line 20"/>
              <p:cNvSpPr>
                <a:spLocks noChangeShapeType="1"/>
              </p:cNvSpPr>
              <p:nvPr/>
            </p:nvSpPr>
            <p:spPr bwMode="auto">
              <a:xfrm flipV="1">
                <a:off x="2676" y="1920"/>
                <a:ext cx="1344" cy="1008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77" name="Line 21"/>
              <p:cNvSpPr>
                <a:spLocks noChangeShapeType="1"/>
              </p:cNvSpPr>
              <p:nvPr/>
            </p:nvSpPr>
            <p:spPr bwMode="auto">
              <a:xfrm flipV="1">
                <a:off x="3264" y="2256"/>
                <a:ext cx="336" cy="240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9478" name="Group 22"/>
            <p:cNvGrpSpPr/>
            <p:nvPr/>
          </p:nvGrpSpPr>
          <p:grpSpPr bwMode="auto">
            <a:xfrm>
              <a:off x="3108" y="1296"/>
              <a:ext cx="144" cy="1488"/>
              <a:chOff x="3108" y="1296"/>
              <a:chExt cx="144" cy="1488"/>
            </a:xfrm>
          </p:grpSpPr>
          <p:sp>
            <p:nvSpPr>
              <p:cNvPr id="19479" name="Line 23"/>
              <p:cNvSpPr>
                <a:spLocks noChangeShapeType="1"/>
              </p:cNvSpPr>
              <p:nvPr/>
            </p:nvSpPr>
            <p:spPr bwMode="auto">
              <a:xfrm flipH="1" flipV="1">
                <a:off x="3108" y="1296"/>
                <a:ext cx="144" cy="1488"/>
              </a:xfrm>
              <a:prstGeom prst="line">
                <a:avLst/>
              </a:prstGeom>
              <a:noFill/>
              <a:ln w="76200">
                <a:solidFill>
                  <a:schemeClr val="hlink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80" name="Line 24"/>
              <p:cNvSpPr>
                <a:spLocks noChangeShapeType="1"/>
              </p:cNvSpPr>
              <p:nvPr/>
            </p:nvSpPr>
            <p:spPr bwMode="auto">
              <a:xfrm rot="21302194" flipV="1">
                <a:off x="3192" y="1920"/>
                <a:ext cx="1" cy="384"/>
              </a:xfrm>
              <a:prstGeom prst="line">
                <a:avLst/>
              </a:prstGeom>
              <a:noFill/>
              <a:ln w="76200">
                <a:solidFill>
                  <a:schemeClr val="hlink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19481" name="Group 25"/>
            <p:cNvGrpSpPr/>
            <p:nvPr/>
          </p:nvGrpSpPr>
          <p:grpSpPr bwMode="auto">
            <a:xfrm>
              <a:off x="1956" y="2856"/>
              <a:ext cx="576" cy="96"/>
              <a:chOff x="1956" y="2856"/>
              <a:chExt cx="576" cy="96"/>
            </a:xfrm>
          </p:grpSpPr>
          <p:sp>
            <p:nvSpPr>
              <p:cNvPr id="19482" name="Line 26"/>
              <p:cNvSpPr>
                <a:spLocks noChangeShapeType="1"/>
              </p:cNvSpPr>
              <p:nvPr/>
            </p:nvSpPr>
            <p:spPr bwMode="auto">
              <a:xfrm>
                <a:off x="1956" y="2856"/>
                <a:ext cx="576" cy="96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9483" name="Line 27"/>
              <p:cNvSpPr>
                <a:spLocks noChangeShapeType="1"/>
              </p:cNvSpPr>
              <p:nvPr/>
            </p:nvSpPr>
            <p:spPr bwMode="auto">
              <a:xfrm>
                <a:off x="2112" y="2880"/>
                <a:ext cx="240" cy="48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sp>
        <p:nvSpPr>
          <p:cNvPr id="19484" name="Text Box 28"/>
          <p:cNvSpPr txBox="1">
            <a:spLocks noChangeArrowheads="1"/>
          </p:cNvSpPr>
          <p:nvPr/>
        </p:nvSpPr>
        <p:spPr bwMode="auto">
          <a:xfrm>
            <a:off x="2665730" y="3834765"/>
            <a:ext cx="43662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平行光线射到凹凸不平的表面上，反射光线射向各个方向</a:t>
            </a:r>
          </a:p>
        </p:txBody>
      </p:sp>
      <p:pic>
        <p:nvPicPr>
          <p:cNvPr id="19485" name="Picture 29" descr="nr-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553" y="965588"/>
            <a:ext cx="726863" cy="114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86" name="Picture 30" descr="u=1677314929,4122174169&amp;fm=0&amp;gp=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8130" y="1591498"/>
            <a:ext cx="926394" cy="58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87" name="Text Box 31"/>
          <p:cNvSpPr txBox="1">
            <a:spLocks noChangeArrowheads="1"/>
          </p:cNvSpPr>
          <p:nvPr/>
        </p:nvSpPr>
        <p:spPr bwMode="auto">
          <a:xfrm>
            <a:off x="7367870" y="1005499"/>
            <a:ext cx="921385" cy="239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能从各个方向看见物体</a:t>
            </a: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6461760" y="1865630"/>
            <a:ext cx="57023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zh-CN" altLang="en-US" sz="1795" b="1">
                <a:solidFill>
                  <a:srgbClr val="9933FF"/>
                </a:solidFill>
                <a:latin typeface="Times New Roman" panose="02020603050405020304" pitchFamily="18" charset="0"/>
              </a:rPr>
              <a:t>不耀眼了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84" grpId="0" bldLvl="0" animBg="1"/>
      <p:bldP spid="1948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479040" y="349250"/>
            <a:ext cx="424624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三、光的反射的应用</a:t>
            </a:r>
          </a:p>
        </p:txBody>
      </p:sp>
      <p:pic>
        <p:nvPicPr>
          <p:cNvPr id="20483" name="Picture 3" descr="u=3266696717,652299818&amp;fm=0&amp;gp=-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4" t="3743" r="1715" b="14514"/>
          <a:stretch>
            <a:fillRect/>
          </a:stretch>
        </p:blipFill>
        <p:spPr bwMode="auto">
          <a:xfrm>
            <a:off x="4728845" y="1211580"/>
            <a:ext cx="2394585" cy="163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pic_489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4880" y="2997835"/>
            <a:ext cx="236791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200507052007209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140" y="1212215"/>
            <a:ext cx="2386965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房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140" y="2997835"/>
            <a:ext cx="2396490" cy="182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98902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29004"/>
            <a:ext cx="2801750" cy="198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200611301254413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5" y="937084"/>
            <a:ext cx="2263728" cy="140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x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5" y="3045225"/>
            <a:ext cx="2401499" cy="14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039855" y="2380121"/>
            <a:ext cx="1741146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795" b="1">
                <a:solidFill>
                  <a:srgbClr val="0000FF"/>
                </a:solidFill>
              </a:rPr>
              <a:t>红宝石激光器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299914" y="3314830"/>
            <a:ext cx="459740" cy="105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/>
            <a:r>
              <a:rPr lang="zh-CN" altLang="en-US" sz="1795" b="1">
                <a:solidFill>
                  <a:srgbClr val="0000FF"/>
                </a:solidFill>
              </a:rPr>
              <a:t>光纤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841605" y="2883700"/>
            <a:ext cx="2154461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795" b="1">
                <a:solidFill>
                  <a:srgbClr val="0000FF"/>
                </a:solidFill>
              </a:rPr>
              <a:t>黄河口遥感图像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43009"/>
          <p:cNvGrpSpPr/>
          <p:nvPr/>
        </p:nvGrpSpPr>
        <p:grpSpPr>
          <a:xfrm>
            <a:off x="234950" y="249555"/>
            <a:ext cx="4914900" cy="667022"/>
            <a:chOff x="657" y="890"/>
            <a:chExt cx="4429" cy="718"/>
          </a:xfrm>
        </p:grpSpPr>
        <p:grpSp>
          <p:nvGrpSpPr>
            <p:cNvPr id="46082" name="组合 43010"/>
            <p:cNvGrpSpPr/>
            <p:nvPr/>
          </p:nvGrpSpPr>
          <p:grpSpPr>
            <a:xfrm>
              <a:off x="657" y="890"/>
              <a:ext cx="2438" cy="635"/>
              <a:chOff x="793" y="981"/>
              <a:chExt cx="2438" cy="635"/>
            </a:xfrm>
          </p:grpSpPr>
          <p:sp>
            <p:nvSpPr>
              <p:cNvPr id="46083" name="矩形 43011"/>
              <p:cNvSpPr/>
              <p:nvPr/>
            </p:nvSpPr>
            <p:spPr>
              <a:xfrm>
                <a:off x="1054" y="981"/>
                <a:ext cx="2177" cy="635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084" name="椭圆 43012" descr="2008092300573830"/>
              <p:cNvSpPr/>
              <p:nvPr/>
            </p:nvSpPr>
            <p:spPr>
              <a:xfrm>
                <a:off x="793" y="981"/>
                <a:ext cx="636" cy="635"/>
              </a:xfrm>
              <a:prstGeom prst="ellipse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  <a:ln w="9525">
                <a:noFill/>
              </a:ln>
              <a:effectLst>
                <a:prstShdw prst="shdw17" dist="17961" dir="13499999">
                  <a:srgbClr val="999999"/>
                </a:prstShdw>
              </a:effectLst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6085" name="矩形 43013"/>
            <p:cNvSpPr/>
            <p:nvPr/>
          </p:nvSpPr>
          <p:spPr>
            <a:xfrm>
              <a:off x="1338" y="980"/>
              <a:ext cx="374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课堂小结：</a:t>
              </a:r>
              <a:endPara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6091" name="组合 43025"/>
          <p:cNvGrpSpPr/>
          <p:nvPr/>
        </p:nvGrpSpPr>
        <p:grpSpPr>
          <a:xfrm>
            <a:off x="6458044" y="3697264"/>
            <a:ext cx="1534489" cy="895515"/>
            <a:chOff x="3561" y="2840"/>
            <a:chExt cx="2199" cy="1480"/>
          </a:xfrm>
        </p:grpSpPr>
        <p:pic>
          <p:nvPicPr>
            <p:cNvPr id="46092" name="图片 43026" descr="OOOPIC_vipvip4_2008090402070895c4408333f526ce20"/>
            <p:cNvPicPr>
              <a:picLocks noChangeAspect="1"/>
            </p:cNvPicPr>
            <p:nvPr/>
          </p:nvPicPr>
          <p:blipFill>
            <a:blip r:embed="rId4">
              <a:lum bright="17999" contrast="6000"/>
            </a:blip>
            <a:srcRect l="55013" t="16063" b="54062"/>
            <a:stretch>
              <a:fillRect/>
            </a:stretch>
          </p:blipFill>
          <p:spPr>
            <a:xfrm>
              <a:off x="3606" y="2886"/>
              <a:ext cx="2154" cy="1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3" name="矩形 43027"/>
            <p:cNvSpPr/>
            <p:nvPr/>
          </p:nvSpPr>
          <p:spPr>
            <a:xfrm flipH="1">
              <a:off x="3561" y="2840"/>
              <a:ext cx="498" cy="1480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6094" name="图片 43028" descr="珍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7405" y="1170976"/>
            <a:ext cx="427567" cy="4275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2" name="Group 2"/>
          <p:cNvGrpSpPr/>
          <p:nvPr/>
        </p:nvGrpSpPr>
        <p:grpSpPr bwMode="auto">
          <a:xfrm>
            <a:off x="1449576" y="1043976"/>
            <a:ext cx="6338676" cy="3593935"/>
            <a:chOff x="312" y="886"/>
            <a:chExt cx="5337" cy="3026"/>
          </a:xfrm>
        </p:grpSpPr>
        <p:sp>
          <p:nvSpPr>
            <p:cNvPr id="30723" name="Text Box 3"/>
            <p:cNvSpPr txBox="1">
              <a:spLocks noChangeArrowheads="1"/>
            </p:cNvSpPr>
            <p:nvPr/>
          </p:nvSpPr>
          <p:spPr bwMode="auto">
            <a:xfrm>
              <a:off x="312" y="1860"/>
              <a:ext cx="426" cy="1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095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光的反射</a:t>
              </a:r>
            </a:p>
          </p:txBody>
        </p:sp>
        <p:sp>
          <p:nvSpPr>
            <p:cNvPr id="30724" name="AutoShape 4"/>
            <p:cNvSpPr/>
            <p:nvPr/>
          </p:nvSpPr>
          <p:spPr bwMode="auto">
            <a:xfrm>
              <a:off x="705" y="1280"/>
              <a:ext cx="272" cy="2334"/>
            </a:xfrm>
            <a:prstGeom prst="leftBrace">
              <a:avLst>
                <a:gd name="adj1" fmla="val 120490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30725" name="Text Box 5"/>
            <p:cNvSpPr txBox="1">
              <a:spLocks noChangeArrowheads="1"/>
            </p:cNvSpPr>
            <p:nvPr/>
          </p:nvSpPr>
          <p:spPr bwMode="auto">
            <a:xfrm>
              <a:off x="943" y="1189"/>
              <a:ext cx="907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1795" b="1">
                  <a:solidFill>
                    <a:srgbClr val="0000FF"/>
                  </a:solidFill>
                  <a:latin typeface="Times New Roman" panose="02020603050405020304" pitchFamily="18" charset="0"/>
                </a:rPr>
                <a:t>预备知识</a:t>
              </a:r>
            </a:p>
          </p:txBody>
        </p:sp>
        <p:grpSp>
          <p:nvGrpSpPr>
            <p:cNvPr id="30726" name="Group 6"/>
            <p:cNvGrpSpPr/>
            <p:nvPr/>
          </p:nvGrpSpPr>
          <p:grpSpPr bwMode="auto">
            <a:xfrm>
              <a:off x="1791" y="886"/>
              <a:ext cx="3858" cy="835"/>
              <a:chOff x="1791" y="886"/>
              <a:chExt cx="3858" cy="835"/>
            </a:xfrm>
          </p:grpSpPr>
          <p:sp>
            <p:nvSpPr>
              <p:cNvPr id="30727" name="AutoShape 7"/>
              <p:cNvSpPr/>
              <p:nvPr/>
            </p:nvSpPr>
            <p:spPr bwMode="auto">
              <a:xfrm>
                <a:off x="1791" y="993"/>
                <a:ext cx="136" cy="726"/>
              </a:xfrm>
              <a:prstGeom prst="leftBrace">
                <a:avLst>
                  <a:gd name="adj1" fmla="val 44485"/>
                  <a:gd name="adj2" fmla="val 50000"/>
                </a:avLst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30728" name="Text Box 8"/>
              <p:cNvSpPr txBox="1">
                <a:spLocks noChangeArrowheads="1"/>
              </p:cNvSpPr>
              <p:nvPr/>
            </p:nvSpPr>
            <p:spPr bwMode="auto">
              <a:xfrm>
                <a:off x="1954" y="886"/>
                <a:ext cx="1473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一点：入射点</a:t>
                </a:r>
              </a:p>
            </p:txBody>
          </p:sp>
          <p:sp>
            <p:nvSpPr>
              <p:cNvPr id="30729" name="Text Box 9"/>
              <p:cNvSpPr txBox="1">
                <a:spLocks noChangeArrowheads="1"/>
              </p:cNvSpPr>
              <p:nvPr/>
            </p:nvSpPr>
            <p:spPr bwMode="auto">
              <a:xfrm>
                <a:off x="1935" y="1159"/>
                <a:ext cx="2281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二角：入射角、反射角</a:t>
                </a:r>
              </a:p>
            </p:txBody>
          </p:sp>
          <p:sp>
            <p:nvSpPr>
              <p:cNvPr id="30730" name="Text Box 10"/>
              <p:cNvSpPr txBox="1">
                <a:spLocks noChangeArrowheads="1"/>
              </p:cNvSpPr>
              <p:nvPr/>
            </p:nvSpPr>
            <p:spPr bwMode="auto">
              <a:xfrm>
                <a:off x="1919" y="1475"/>
                <a:ext cx="3730" cy="2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三线：入射光线、反射光线、法线</a:t>
                </a:r>
              </a:p>
            </p:txBody>
          </p:sp>
        </p:grpSp>
        <p:grpSp>
          <p:nvGrpSpPr>
            <p:cNvPr id="30731" name="Group 11"/>
            <p:cNvGrpSpPr/>
            <p:nvPr/>
          </p:nvGrpSpPr>
          <p:grpSpPr bwMode="auto">
            <a:xfrm>
              <a:off x="835" y="1782"/>
              <a:ext cx="4679" cy="1380"/>
              <a:chOff x="835" y="1782"/>
              <a:chExt cx="4679" cy="1380"/>
            </a:xfrm>
          </p:grpSpPr>
          <p:sp>
            <p:nvSpPr>
              <p:cNvPr id="30732" name="AutoShape 12"/>
              <p:cNvSpPr/>
              <p:nvPr/>
            </p:nvSpPr>
            <p:spPr bwMode="auto">
              <a:xfrm>
                <a:off x="1725" y="1815"/>
                <a:ext cx="143" cy="1347"/>
              </a:xfrm>
              <a:prstGeom prst="leftBrace">
                <a:avLst>
                  <a:gd name="adj1" fmla="val 78497"/>
                  <a:gd name="adj2" fmla="val 50000"/>
                </a:avLst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30733" name="Text Box 13"/>
              <p:cNvSpPr txBox="1">
                <a:spLocks noChangeArrowheads="1"/>
              </p:cNvSpPr>
              <p:nvPr/>
            </p:nvSpPr>
            <p:spPr bwMode="auto">
              <a:xfrm>
                <a:off x="835" y="2334"/>
                <a:ext cx="1175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反射定律</a:t>
                </a:r>
              </a:p>
            </p:txBody>
          </p:sp>
          <p:sp>
            <p:nvSpPr>
              <p:cNvPr id="30734" name="Text Box 14"/>
              <p:cNvSpPr txBox="1">
                <a:spLocks noChangeArrowheads="1"/>
              </p:cNvSpPr>
              <p:nvPr/>
            </p:nvSpPr>
            <p:spPr bwMode="auto">
              <a:xfrm>
                <a:off x="1840" y="1782"/>
                <a:ext cx="3674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反射光线与入射光线、法线在同一平面内</a:t>
                </a:r>
              </a:p>
            </p:txBody>
          </p:sp>
          <p:sp>
            <p:nvSpPr>
              <p:cNvPr id="30735" name="Text Box 15"/>
              <p:cNvSpPr txBox="1">
                <a:spLocks noChangeArrowheads="1"/>
              </p:cNvSpPr>
              <p:nvPr/>
            </p:nvSpPr>
            <p:spPr bwMode="auto">
              <a:xfrm>
                <a:off x="1821" y="2239"/>
                <a:ext cx="3418" cy="5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反射光线与入射光线分居在法线的两侧</a:t>
                </a:r>
              </a:p>
            </p:txBody>
          </p:sp>
          <p:sp>
            <p:nvSpPr>
              <p:cNvPr id="30736" name="Text Box 16"/>
              <p:cNvSpPr txBox="1">
                <a:spLocks noChangeArrowheads="1"/>
              </p:cNvSpPr>
              <p:nvPr/>
            </p:nvSpPr>
            <p:spPr bwMode="auto">
              <a:xfrm>
                <a:off x="1821" y="2590"/>
                <a:ext cx="3418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反射角等于入射角</a:t>
                </a:r>
              </a:p>
            </p:txBody>
          </p:sp>
        </p:grp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1784" y="2917"/>
              <a:ext cx="2177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795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kumimoji="1" lang="zh-CN" altLang="en-US" sz="1795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在反射时光路是可逆的</a:t>
              </a:r>
            </a:p>
          </p:txBody>
        </p:sp>
        <p:grpSp>
          <p:nvGrpSpPr>
            <p:cNvPr id="30738" name="Group 18"/>
            <p:cNvGrpSpPr/>
            <p:nvPr/>
          </p:nvGrpSpPr>
          <p:grpSpPr bwMode="auto">
            <a:xfrm>
              <a:off x="950" y="3239"/>
              <a:ext cx="2042" cy="673"/>
              <a:chOff x="1156" y="3203"/>
              <a:chExt cx="2042" cy="673"/>
            </a:xfrm>
          </p:grpSpPr>
          <p:sp>
            <p:nvSpPr>
              <p:cNvPr id="30739" name="AutoShape 19"/>
              <p:cNvSpPr/>
              <p:nvPr/>
            </p:nvSpPr>
            <p:spPr bwMode="auto">
              <a:xfrm>
                <a:off x="2154" y="3339"/>
                <a:ext cx="91" cy="409"/>
              </a:xfrm>
              <a:prstGeom prst="leftBrace">
                <a:avLst>
                  <a:gd name="adj1" fmla="val 37454"/>
                  <a:gd name="adj2" fmla="val 50000"/>
                </a:avLst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30740" name="Text Box 20"/>
              <p:cNvSpPr txBox="1">
                <a:spLocks noChangeArrowheads="1"/>
              </p:cNvSpPr>
              <p:nvPr/>
            </p:nvSpPr>
            <p:spPr bwMode="auto">
              <a:xfrm>
                <a:off x="1156" y="3385"/>
                <a:ext cx="953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反射种类</a:t>
                </a:r>
              </a:p>
            </p:txBody>
          </p:sp>
          <p:sp>
            <p:nvSpPr>
              <p:cNvPr id="30741" name="Text Box 21"/>
              <p:cNvSpPr txBox="1">
                <a:spLocks noChangeArrowheads="1"/>
              </p:cNvSpPr>
              <p:nvPr/>
            </p:nvSpPr>
            <p:spPr bwMode="auto">
              <a:xfrm>
                <a:off x="2245" y="3203"/>
                <a:ext cx="953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镜面反射</a:t>
                </a:r>
              </a:p>
            </p:txBody>
          </p:sp>
          <p:sp>
            <p:nvSpPr>
              <p:cNvPr id="30742" name="Text Box 22"/>
              <p:cNvSpPr txBox="1">
                <a:spLocks noChangeArrowheads="1"/>
              </p:cNvSpPr>
              <p:nvPr/>
            </p:nvSpPr>
            <p:spPr bwMode="auto">
              <a:xfrm>
                <a:off x="2245" y="3566"/>
                <a:ext cx="771" cy="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1795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漫反射</a:t>
                </a:r>
              </a:p>
            </p:txBody>
          </p:sp>
        </p:grpSp>
      </p:grpSp>
    </p:spTree>
  </p:cSld>
  <p:clrMapOvr>
    <a:masterClrMapping/>
  </p:clrMapOvr>
  <p:transition spd="med">
    <p:fade/>
    <p:sndAc>
      <p:stSnd>
        <p:snd r:embed="rId2" name="coin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Rot="1" noChangeArrowheads="1"/>
          </p:cNvSpPr>
          <p:nvPr/>
        </p:nvSpPr>
        <p:spPr bwMode="auto">
          <a:xfrm>
            <a:off x="1824885" y="1273199"/>
            <a:ext cx="5548865" cy="205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、入射光线与镜面的夹角由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90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减小到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60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时，则反射角（    ）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、由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90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减小到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    B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、由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增大到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90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、由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减小到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     D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、由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增大到</a:t>
            </a: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</a:t>
            </a:r>
            <a:r>
              <a:rPr kumimoji="1" lang="en-US" altLang="zh-CN" sz="1795" b="1">
                <a:solidFill>
                  <a:srgbClr val="0000FF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  <a:endParaRPr lang="en-US" altLang="zh-CN" sz="1795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、补充下图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446044" y="1802906"/>
            <a:ext cx="807626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795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文本框 8"/>
          <p:cNvSpPr txBox="1"/>
          <p:nvPr/>
        </p:nvSpPr>
        <p:spPr>
          <a:xfrm>
            <a:off x="1232664" y="30055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grpSp>
        <p:nvGrpSpPr>
          <p:cNvPr id="3" name="Group 5"/>
          <p:cNvGrpSpPr/>
          <p:nvPr/>
        </p:nvGrpSpPr>
        <p:grpSpPr bwMode="auto">
          <a:xfrm>
            <a:off x="1156335" y="3720148"/>
            <a:ext cx="1981200" cy="1219200"/>
            <a:chOff x="624" y="2112"/>
            <a:chExt cx="1248" cy="768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672" y="2688"/>
              <a:ext cx="120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 flipH="1">
              <a:off x="624" y="2688"/>
              <a:ext cx="144" cy="1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H="1">
              <a:off x="816" y="2688"/>
              <a:ext cx="144" cy="1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1008" y="2688"/>
              <a:ext cx="144" cy="1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1200" y="2688"/>
              <a:ext cx="144" cy="1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1392" y="2688"/>
              <a:ext cx="144" cy="1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672" y="2112"/>
              <a:ext cx="240" cy="19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911" y="2303"/>
              <a:ext cx="433" cy="38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27"/>
          <p:cNvGrpSpPr/>
          <p:nvPr/>
        </p:nvGrpSpPr>
        <p:grpSpPr bwMode="auto">
          <a:xfrm>
            <a:off x="2334260" y="3967163"/>
            <a:ext cx="822325" cy="665162"/>
            <a:chOff x="1350" y="3089"/>
            <a:chExt cx="518" cy="419"/>
          </a:xfrm>
        </p:grpSpPr>
        <p:sp>
          <p:nvSpPr>
            <p:cNvPr id="16" name="Line 28"/>
            <p:cNvSpPr>
              <a:spLocks noChangeShapeType="1"/>
            </p:cNvSpPr>
            <p:nvPr/>
          </p:nvSpPr>
          <p:spPr bwMode="auto">
            <a:xfrm flipV="1">
              <a:off x="1350" y="3089"/>
              <a:ext cx="518" cy="41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Line 29"/>
            <p:cNvSpPr>
              <a:spLocks noChangeShapeType="1"/>
            </p:cNvSpPr>
            <p:nvPr/>
          </p:nvSpPr>
          <p:spPr bwMode="auto">
            <a:xfrm flipV="1">
              <a:off x="1507" y="3252"/>
              <a:ext cx="163" cy="12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" name="Line 26"/>
          <p:cNvSpPr>
            <a:spLocks noChangeShapeType="1"/>
          </p:cNvSpPr>
          <p:nvPr/>
        </p:nvSpPr>
        <p:spPr bwMode="auto">
          <a:xfrm>
            <a:off x="2333943" y="3720148"/>
            <a:ext cx="0" cy="8763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 flipH="1">
            <a:off x="3633470" y="4625340"/>
            <a:ext cx="22860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 flipH="1">
            <a:off x="3938270" y="4625340"/>
            <a:ext cx="22860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4243070" y="4625340"/>
            <a:ext cx="22860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4547870" y="4625340"/>
            <a:ext cx="22860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0"/>
          <p:cNvSpPr>
            <a:spLocks noChangeShapeType="1"/>
          </p:cNvSpPr>
          <p:nvPr/>
        </p:nvSpPr>
        <p:spPr bwMode="auto">
          <a:xfrm>
            <a:off x="4251008" y="4033203"/>
            <a:ext cx="0" cy="83026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4" name="Group 31"/>
          <p:cNvGrpSpPr/>
          <p:nvPr/>
        </p:nvGrpSpPr>
        <p:grpSpPr bwMode="auto">
          <a:xfrm>
            <a:off x="3604895" y="3801428"/>
            <a:ext cx="628650" cy="812800"/>
            <a:chOff x="2293" y="3084"/>
            <a:chExt cx="337" cy="465"/>
          </a:xfrm>
        </p:grpSpPr>
        <p:sp>
          <p:nvSpPr>
            <p:cNvPr id="25" name="Line 32"/>
            <p:cNvSpPr>
              <a:spLocks noChangeShapeType="1"/>
            </p:cNvSpPr>
            <p:nvPr/>
          </p:nvSpPr>
          <p:spPr bwMode="auto">
            <a:xfrm>
              <a:off x="2293" y="3084"/>
              <a:ext cx="337" cy="4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Line 33"/>
            <p:cNvSpPr>
              <a:spLocks noChangeShapeType="1"/>
            </p:cNvSpPr>
            <p:nvPr/>
          </p:nvSpPr>
          <p:spPr bwMode="auto">
            <a:xfrm>
              <a:off x="2385" y="3217"/>
              <a:ext cx="99" cy="13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34"/>
          <p:cNvGrpSpPr/>
          <p:nvPr/>
        </p:nvGrpSpPr>
        <p:grpSpPr bwMode="auto">
          <a:xfrm>
            <a:off x="4271645" y="3755390"/>
            <a:ext cx="655638" cy="879475"/>
            <a:chOff x="2636" y="2764"/>
            <a:chExt cx="611" cy="792"/>
          </a:xfrm>
        </p:grpSpPr>
        <p:sp>
          <p:nvSpPr>
            <p:cNvPr id="28" name="Line 35"/>
            <p:cNvSpPr>
              <a:spLocks noChangeShapeType="1"/>
            </p:cNvSpPr>
            <p:nvPr/>
          </p:nvSpPr>
          <p:spPr bwMode="auto">
            <a:xfrm flipV="1">
              <a:off x="2636" y="2932"/>
              <a:ext cx="480" cy="62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36"/>
            <p:cNvSpPr>
              <a:spLocks noChangeShapeType="1"/>
            </p:cNvSpPr>
            <p:nvPr/>
          </p:nvSpPr>
          <p:spPr bwMode="auto">
            <a:xfrm flipV="1">
              <a:off x="2909" y="2764"/>
              <a:ext cx="338" cy="4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404870" y="4634865"/>
            <a:ext cx="1905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4"/>
          <p:cNvSpPr>
            <a:spLocks noRot="1" noChangeArrowheads="1"/>
          </p:cNvSpPr>
          <p:nvPr/>
        </p:nvSpPr>
        <p:spPr bwMode="auto">
          <a:xfrm>
            <a:off x="6600825" y="3578225"/>
            <a:ext cx="10890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120</a:t>
            </a:r>
            <a:r>
              <a:rPr lang="en-US" altLang="zh-CN" sz="1800" baseline="86000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</a:p>
        </p:txBody>
      </p:sp>
      <p:sp>
        <p:nvSpPr>
          <p:cNvPr id="32" name="Line 23"/>
          <p:cNvSpPr>
            <a:spLocks noChangeShapeType="1"/>
          </p:cNvSpPr>
          <p:nvPr/>
        </p:nvSpPr>
        <p:spPr bwMode="auto">
          <a:xfrm flipV="1">
            <a:off x="6430963" y="4157663"/>
            <a:ext cx="152400" cy="76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583363" y="4157663"/>
            <a:ext cx="152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6735763" y="4157663"/>
            <a:ext cx="304800" cy="228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40"/>
          <p:cNvSpPr>
            <a:spLocks noChangeShapeType="1"/>
          </p:cNvSpPr>
          <p:nvPr/>
        </p:nvSpPr>
        <p:spPr bwMode="auto">
          <a:xfrm flipH="1">
            <a:off x="6663055" y="3458845"/>
            <a:ext cx="339725" cy="11176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36" name="Group 41"/>
          <p:cNvGrpSpPr/>
          <p:nvPr/>
        </p:nvGrpSpPr>
        <p:grpSpPr bwMode="auto">
          <a:xfrm>
            <a:off x="5883275" y="4260850"/>
            <a:ext cx="1597025" cy="554038"/>
            <a:chOff x="3660" y="3392"/>
            <a:chExt cx="1006" cy="349"/>
          </a:xfrm>
        </p:grpSpPr>
        <p:sp>
          <p:nvSpPr>
            <p:cNvPr id="37" name="Line 42"/>
            <p:cNvSpPr>
              <a:spLocks noChangeShapeType="1"/>
            </p:cNvSpPr>
            <p:nvPr/>
          </p:nvSpPr>
          <p:spPr bwMode="auto">
            <a:xfrm>
              <a:off x="3660" y="3392"/>
              <a:ext cx="1006" cy="34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8" name="Line 43"/>
            <p:cNvSpPr>
              <a:spLocks noChangeShapeType="1"/>
            </p:cNvSpPr>
            <p:nvPr/>
          </p:nvSpPr>
          <p:spPr bwMode="auto">
            <a:xfrm flipH="1">
              <a:off x="3660" y="3444"/>
              <a:ext cx="133" cy="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" name="Line 44"/>
            <p:cNvSpPr>
              <a:spLocks noChangeShapeType="1"/>
            </p:cNvSpPr>
            <p:nvPr/>
          </p:nvSpPr>
          <p:spPr bwMode="auto">
            <a:xfrm flipH="1">
              <a:off x="3841" y="3491"/>
              <a:ext cx="133" cy="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" name="Line 45"/>
            <p:cNvSpPr>
              <a:spLocks noChangeShapeType="1"/>
            </p:cNvSpPr>
            <p:nvPr/>
          </p:nvSpPr>
          <p:spPr bwMode="auto">
            <a:xfrm flipH="1">
              <a:off x="4004" y="3555"/>
              <a:ext cx="133" cy="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1" name="Line 46"/>
            <p:cNvSpPr>
              <a:spLocks noChangeShapeType="1"/>
            </p:cNvSpPr>
            <p:nvPr/>
          </p:nvSpPr>
          <p:spPr bwMode="auto">
            <a:xfrm flipH="1">
              <a:off x="4179" y="3630"/>
              <a:ext cx="133" cy="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2" name="Line 47"/>
            <p:cNvSpPr>
              <a:spLocks noChangeShapeType="1"/>
            </p:cNvSpPr>
            <p:nvPr/>
          </p:nvSpPr>
          <p:spPr bwMode="auto">
            <a:xfrm flipH="1">
              <a:off x="4365" y="3694"/>
              <a:ext cx="133" cy="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7"/>
          <p:cNvGrpSpPr/>
          <p:nvPr/>
        </p:nvGrpSpPr>
        <p:grpSpPr bwMode="auto">
          <a:xfrm>
            <a:off x="5776595" y="3239770"/>
            <a:ext cx="922338" cy="1336675"/>
            <a:chOff x="3556" y="2724"/>
            <a:chExt cx="581" cy="842"/>
          </a:xfrm>
        </p:grpSpPr>
        <p:sp>
          <p:nvSpPr>
            <p:cNvPr id="44" name="Line 38"/>
            <p:cNvSpPr>
              <a:spLocks noChangeShapeType="1"/>
            </p:cNvSpPr>
            <p:nvPr/>
          </p:nvSpPr>
          <p:spPr bwMode="auto">
            <a:xfrm>
              <a:off x="3556" y="2724"/>
              <a:ext cx="581" cy="8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5" name="Line 39"/>
            <p:cNvSpPr>
              <a:spLocks noChangeShapeType="1"/>
            </p:cNvSpPr>
            <p:nvPr/>
          </p:nvSpPr>
          <p:spPr bwMode="auto">
            <a:xfrm>
              <a:off x="3623" y="2818"/>
              <a:ext cx="262" cy="3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20"/>
          <p:cNvGrpSpPr/>
          <p:nvPr/>
        </p:nvGrpSpPr>
        <p:grpSpPr bwMode="auto">
          <a:xfrm>
            <a:off x="6640830" y="4014470"/>
            <a:ext cx="1533525" cy="547688"/>
            <a:chOff x="4148" y="3252"/>
            <a:chExt cx="978" cy="315"/>
          </a:xfrm>
        </p:grpSpPr>
        <p:sp>
          <p:nvSpPr>
            <p:cNvPr id="47" name="Line 21"/>
            <p:cNvSpPr>
              <a:spLocks noChangeShapeType="1"/>
            </p:cNvSpPr>
            <p:nvPr/>
          </p:nvSpPr>
          <p:spPr bwMode="auto">
            <a:xfrm flipV="1">
              <a:off x="4148" y="3252"/>
              <a:ext cx="978" cy="3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 flipV="1">
              <a:off x="4149" y="3464"/>
              <a:ext cx="341" cy="10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  <p:bldP spid="18" grpId="0" bldLvl="0" animBg="1"/>
      <p:bldP spid="23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/>
          <p:nvPr/>
        </p:nvGrpSpPr>
        <p:grpSpPr bwMode="auto">
          <a:xfrm>
            <a:off x="1870017" y="2525019"/>
            <a:ext cx="5387340" cy="2117643"/>
            <a:chOff x="1037" y="2204"/>
            <a:chExt cx="4003" cy="1828"/>
          </a:xfrm>
        </p:grpSpPr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" y="2204"/>
              <a:ext cx="1315" cy="18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60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2208"/>
              <a:ext cx="2688" cy="1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824885" y="846820"/>
            <a:ext cx="273880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、画出反射光路</a:t>
            </a:r>
          </a:p>
        </p:txBody>
      </p:sp>
      <p:grpSp>
        <p:nvGrpSpPr>
          <p:cNvPr id="25606" name="Group 6"/>
          <p:cNvGrpSpPr/>
          <p:nvPr/>
        </p:nvGrpSpPr>
        <p:grpSpPr bwMode="auto">
          <a:xfrm>
            <a:off x="4722836" y="814752"/>
            <a:ext cx="1966807" cy="1667510"/>
            <a:chOff x="696" y="816"/>
            <a:chExt cx="1656" cy="1404"/>
          </a:xfrm>
        </p:grpSpPr>
        <p:grpSp>
          <p:nvGrpSpPr>
            <p:cNvPr id="25607" name="Group 7"/>
            <p:cNvGrpSpPr/>
            <p:nvPr/>
          </p:nvGrpSpPr>
          <p:grpSpPr bwMode="auto">
            <a:xfrm>
              <a:off x="816" y="2112"/>
              <a:ext cx="1536" cy="108"/>
              <a:chOff x="624" y="2688"/>
              <a:chExt cx="1200" cy="108"/>
            </a:xfrm>
          </p:grpSpPr>
          <p:grpSp>
            <p:nvGrpSpPr>
              <p:cNvPr id="25608" name="Group 8"/>
              <p:cNvGrpSpPr/>
              <p:nvPr/>
            </p:nvGrpSpPr>
            <p:grpSpPr bwMode="auto">
              <a:xfrm>
                <a:off x="624" y="2688"/>
                <a:ext cx="624" cy="108"/>
                <a:chOff x="1344" y="3648"/>
                <a:chExt cx="624" cy="108"/>
              </a:xfrm>
            </p:grpSpPr>
            <p:sp>
              <p:nvSpPr>
                <p:cNvPr id="25609" name="Line 9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0" name="Line 10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1" name="Line 11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2" name="Line 12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3" name="Line 13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4" name="Line 14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5" name="Line 15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25616" name="Group 16"/>
              <p:cNvGrpSpPr/>
              <p:nvPr/>
            </p:nvGrpSpPr>
            <p:grpSpPr bwMode="auto">
              <a:xfrm>
                <a:off x="1200" y="2688"/>
                <a:ext cx="624" cy="108"/>
                <a:chOff x="1344" y="3648"/>
                <a:chExt cx="624" cy="108"/>
              </a:xfrm>
            </p:grpSpPr>
            <p:sp>
              <p:nvSpPr>
                <p:cNvPr id="25617" name="Line 17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8" name="Line 18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19" name="Line 19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0" name="Line 20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1" name="Line 21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2" name="Line 22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3" name="Line 23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grpSp>
          <p:nvGrpSpPr>
            <p:cNvPr id="25624" name="Group 24"/>
            <p:cNvGrpSpPr/>
            <p:nvPr/>
          </p:nvGrpSpPr>
          <p:grpSpPr bwMode="auto">
            <a:xfrm rot="16200000" flipV="1">
              <a:off x="90" y="1422"/>
              <a:ext cx="1308" cy="96"/>
              <a:chOff x="624" y="2688"/>
              <a:chExt cx="1200" cy="108"/>
            </a:xfrm>
          </p:grpSpPr>
          <p:grpSp>
            <p:nvGrpSpPr>
              <p:cNvPr id="25625" name="Group 25"/>
              <p:cNvGrpSpPr/>
              <p:nvPr/>
            </p:nvGrpSpPr>
            <p:grpSpPr bwMode="auto">
              <a:xfrm>
                <a:off x="624" y="2688"/>
                <a:ext cx="624" cy="108"/>
                <a:chOff x="1344" y="3648"/>
                <a:chExt cx="624" cy="108"/>
              </a:xfrm>
            </p:grpSpPr>
            <p:sp>
              <p:nvSpPr>
                <p:cNvPr id="25626" name="Line 26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7" name="Line 27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8" name="Line 28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29" name="Line 29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0" name="Line 30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1" name="Line 31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2" name="Line 32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25633" name="Group 33"/>
              <p:cNvGrpSpPr/>
              <p:nvPr/>
            </p:nvGrpSpPr>
            <p:grpSpPr bwMode="auto">
              <a:xfrm>
                <a:off x="1200" y="2688"/>
                <a:ext cx="624" cy="108"/>
                <a:chOff x="1344" y="3648"/>
                <a:chExt cx="624" cy="108"/>
              </a:xfrm>
            </p:grpSpPr>
            <p:sp>
              <p:nvSpPr>
                <p:cNvPr id="25634" name="Line 34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5" name="Line 35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6" name="Line 36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7" name="Line 37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8" name="Line 38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39" name="Line 39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5640" name="Line 40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sp>
          <p:nvSpPr>
            <p:cNvPr id="25641" name="Line 41"/>
            <p:cNvSpPr>
              <a:spLocks noChangeShapeType="1"/>
            </p:cNvSpPr>
            <p:nvPr/>
          </p:nvSpPr>
          <p:spPr bwMode="auto">
            <a:xfrm rot="413563">
              <a:off x="739" y="2051"/>
              <a:ext cx="96" cy="16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5642" name="Group 42"/>
          <p:cNvGrpSpPr/>
          <p:nvPr/>
        </p:nvGrpSpPr>
        <p:grpSpPr bwMode="auto">
          <a:xfrm>
            <a:off x="4836854" y="486951"/>
            <a:ext cx="1140178" cy="1140178"/>
            <a:chOff x="528" y="1056"/>
            <a:chExt cx="960" cy="960"/>
          </a:xfrm>
        </p:grpSpPr>
        <p:sp>
          <p:nvSpPr>
            <p:cNvPr id="25643" name="Line 43"/>
            <p:cNvSpPr>
              <a:spLocks noChangeShapeType="1"/>
            </p:cNvSpPr>
            <p:nvPr/>
          </p:nvSpPr>
          <p:spPr bwMode="auto">
            <a:xfrm flipV="1">
              <a:off x="528" y="1056"/>
              <a:ext cx="960" cy="96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5644" name="Line 44"/>
            <p:cNvSpPr>
              <a:spLocks noChangeShapeType="1"/>
            </p:cNvSpPr>
            <p:nvPr/>
          </p:nvSpPr>
          <p:spPr bwMode="auto">
            <a:xfrm flipH="1">
              <a:off x="864" y="1440"/>
              <a:ext cx="240" cy="24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5645" name="Line 45"/>
          <p:cNvSpPr>
            <a:spLocks noChangeShapeType="1"/>
          </p:cNvSpPr>
          <p:nvPr/>
        </p:nvSpPr>
        <p:spPr bwMode="auto">
          <a:xfrm>
            <a:off x="4836854" y="1627129"/>
            <a:ext cx="627098" cy="1188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5646" name="Line 46"/>
          <p:cNvSpPr>
            <a:spLocks noChangeShapeType="1"/>
          </p:cNvSpPr>
          <p:nvPr/>
        </p:nvSpPr>
        <p:spPr bwMode="auto">
          <a:xfrm>
            <a:off x="4836854" y="1627129"/>
            <a:ext cx="1197187" cy="741116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5647" name="Line 47"/>
          <p:cNvSpPr>
            <a:spLocks noChangeShapeType="1"/>
          </p:cNvSpPr>
          <p:nvPr/>
        </p:nvSpPr>
        <p:spPr bwMode="auto">
          <a:xfrm>
            <a:off x="5235916" y="1869416"/>
            <a:ext cx="285044" cy="17102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5648" name="Line 48"/>
          <p:cNvSpPr>
            <a:spLocks noChangeShapeType="1"/>
          </p:cNvSpPr>
          <p:nvPr/>
        </p:nvSpPr>
        <p:spPr bwMode="auto">
          <a:xfrm flipV="1">
            <a:off x="6005536" y="1769651"/>
            <a:ext cx="1187" cy="570089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5649" name="Line 49"/>
          <p:cNvSpPr>
            <a:spLocks noChangeShapeType="1"/>
          </p:cNvSpPr>
          <p:nvPr/>
        </p:nvSpPr>
        <p:spPr bwMode="auto">
          <a:xfrm flipV="1">
            <a:off x="6019789" y="1228066"/>
            <a:ext cx="1140178" cy="114017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5650" name="Line 50"/>
          <p:cNvSpPr>
            <a:spLocks noChangeShapeType="1"/>
          </p:cNvSpPr>
          <p:nvPr/>
        </p:nvSpPr>
        <p:spPr bwMode="auto">
          <a:xfrm flipV="1">
            <a:off x="6433103" y="1612876"/>
            <a:ext cx="342053" cy="342053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5651" name="Group 51"/>
          <p:cNvGrpSpPr/>
          <p:nvPr/>
        </p:nvGrpSpPr>
        <p:grpSpPr bwMode="auto">
          <a:xfrm>
            <a:off x="5079142" y="1159181"/>
            <a:ext cx="684107" cy="553461"/>
            <a:chOff x="732" y="1596"/>
            <a:chExt cx="576" cy="466"/>
          </a:xfrm>
        </p:grpSpPr>
        <p:sp>
          <p:nvSpPr>
            <p:cNvPr id="25652" name="Freeform 52"/>
            <p:cNvSpPr/>
            <p:nvPr/>
          </p:nvSpPr>
          <p:spPr bwMode="auto">
            <a:xfrm>
              <a:off x="732" y="1824"/>
              <a:ext cx="96" cy="168"/>
            </a:xfrm>
            <a:custGeom>
              <a:avLst/>
              <a:gdLst>
                <a:gd name="T0" fmla="*/ 0 w 96"/>
                <a:gd name="T1" fmla="*/ 0 h 168"/>
                <a:gd name="T2" fmla="*/ 48 w 96"/>
                <a:gd name="T3" fmla="*/ 12 h 168"/>
                <a:gd name="T4" fmla="*/ 96 w 96"/>
                <a:gd name="T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68">
                  <a:moveTo>
                    <a:pt x="0" y="0"/>
                  </a:moveTo>
                  <a:cubicBezTo>
                    <a:pt x="16" y="4"/>
                    <a:pt x="34" y="3"/>
                    <a:pt x="48" y="12"/>
                  </a:cubicBezTo>
                  <a:cubicBezTo>
                    <a:pt x="94" y="43"/>
                    <a:pt x="96" y="119"/>
                    <a:pt x="96" y="168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5653" name="Text Box 53"/>
            <p:cNvSpPr txBox="1">
              <a:spLocks noChangeArrowheads="1"/>
            </p:cNvSpPr>
            <p:nvPr/>
          </p:nvSpPr>
          <p:spPr bwMode="auto">
            <a:xfrm>
              <a:off x="876" y="1596"/>
              <a:ext cx="432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995" b="1" dirty="0" err="1" smtClean="0">
                  <a:solidFill>
                    <a:srgbClr val="0000FF"/>
                  </a:solidFill>
                  <a:latin typeface="Monotype Corsiva" pitchFamily="66" charset="0"/>
                  <a:ea typeface="黑体" panose="02010609060101010101" pitchFamily="49" charset="-122"/>
                </a:rPr>
                <a:t>i</a:t>
              </a:r>
              <a:endParaRPr lang="en-US" altLang="zh-CN" sz="1795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54" name="Group 54"/>
          <p:cNvGrpSpPr/>
          <p:nvPr/>
        </p:nvGrpSpPr>
        <p:grpSpPr bwMode="auto">
          <a:xfrm>
            <a:off x="5623102" y="1743522"/>
            <a:ext cx="368182" cy="553461"/>
            <a:chOff x="1190" y="2112"/>
            <a:chExt cx="310" cy="466"/>
          </a:xfrm>
        </p:grpSpPr>
        <p:sp>
          <p:nvSpPr>
            <p:cNvPr id="25655" name="Freeform 55"/>
            <p:cNvSpPr/>
            <p:nvPr/>
          </p:nvSpPr>
          <p:spPr bwMode="auto">
            <a:xfrm>
              <a:off x="1332" y="2457"/>
              <a:ext cx="168" cy="39"/>
            </a:xfrm>
            <a:custGeom>
              <a:avLst/>
              <a:gdLst>
                <a:gd name="T0" fmla="*/ 0 w 168"/>
                <a:gd name="T1" fmla="*/ 39 h 39"/>
                <a:gd name="T2" fmla="*/ 36 w 168"/>
                <a:gd name="T3" fmla="*/ 27 h 39"/>
                <a:gd name="T4" fmla="*/ 72 w 168"/>
                <a:gd name="T5" fmla="*/ 3 h 39"/>
                <a:gd name="T6" fmla="*/ 168 w 168"/>
                <a:gd name="T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9">
                  <a:moveTo>
                    <a:pt x="0" y="39"/>
                  </a:moveTo>
                  <a:cubicBezTo>
                    <a:pt x="12" y="35"/>
                    <a:pt x="25" y="33"/>
                    <a:pt x="36" y="27"/>
                  </a:cubicBezTo>
                  <a:cubicBezTo>
                    <a:pt x="49" y="21"/>
                    <a:pt x="58" y="4"/>
                    <a:pt x="72" y="3"/>
                  </a:cubicBezTo>
                  <a:cubicBezTo>
                    <a:pt x="104" y="0"/>
                    <a:pt x="168" y="15"/>
                    <a:pt x="168" y="15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5656" name="Text Box 56"/>
            <p:cNvSpPr txBox="1">
              <a:spLocks noChangeArrowheads="1"/>
            </p:cNvSpPr>
            <p:nvPr/>
          </p:nvSpPr>
          <p:spPr bwMode="auto">
            <a:xfrm>
              <a:off x="1190" y="2112"/>
              <a:ext cx="202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995" b="1">
                  <a:solidFill>
                    <a:srgbClr val="0000FF"/>
                  </a:solidFill>
                  <a:latin typeface="Monotype Corsiva" pitchFamily="66" charset="0"/>
                  <a:ea typeface="黑体" panose="02010609060101010101" pitchFamily="49" charset="-122"/>
                </a:rPr>
                <a:t>r</a:t>
              </a:r>
              <a:endParaRPr lang="en-US" altLang="zh-CN" sz="1795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57" name="Group 57"/>
          <p:cNvGrpSpPr/>
          <p:nvPr/>
        </p:nvGrpSpPr>
        <p:grpSpPr bwMode="auto">
          <a:xfrm>
            <a:off x="5991284" y="1625941"/>
            <a:ext cx="498828" cy="571276"/>
            <a:chOff x="1500" y="1958"/>
            <a:chExt cx="420" cy="481"/>
          </a:xfrm>
        </p:grpSpPr>
        <p:sp>
          <p:nvSpPr>
            <p:cNvPr id="25658" name="Freeform 58"/>
            <p:cNvSpPr/>
            <p:nvPr/>
          </p:nvSpPr>
          <p:spPr bwMode="auto">
            <a:xfrm>
              <a:off x="1500" y="2362"/>
              <a:ext cx="218" cy="77"/>
            </a:xfrm>
            <a:custGeom>
              <a:avLst/>
              <a:gdLst>
                <a:gd name="T0" fmla="*/ 0 w 218"/>
                <a:gd name="T1" fmla="*/ 62 h 77"/>
                <a:gd name="T2" fmla="*/ 120 w 218"/>
                <a:gd name="T3" fmla="*/ 38 h 77"/>
                <a:gd name="T4" fmla="*/ 156 w 218"/>
                <a:gd name="T5" fmla="*/ 7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77">
                  <a:moveTo>
                    <a:pt x="0" y="62"/>
                  </a:moveTo>
                  <a:cubicBezTo>
                    <a:pt x="35" y="10"/>
                    <a:pt x="26" y="0"/>
                    <a:pt x="120" y="38"/>
                  </a:cubicBezTo>
                  <a:cubicBezTo>
                    <a:pt x="218" y="77"/>
                    <a:pt x="110" y="74"/>
                    <a:pt x="156" y="74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5659" name="Text Box 59"/>
            <p:cNvSpPr txBox="1">
              <a:spLocks noChangeArrowheads="1"/>
            </p:cNvSpPr>
            <p:nvPr/>
          </p:nvSpPr>
          <p:spPr bwMode="auto">
            <a:xfrm>
              <a:off x="1536" y="1958"/>
              <a:ext cx="384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995" b="1">
                  <a:solidFill>
                    <a:srgbClr val="0000FF"/>
                  </a:solidFill>
                  <a:latin typeface="Monotype Corsiva" pitchFamily="66" charset="0"/>
                  <a:ea typeface="黑体" panose="02010609060101010101" pitchFamily="49" charset="-122"/>
                </a:rPr>
                <a:t>r</a:t>
              </a:r>
              <a:endParaRPr lang="en-US" altLang="zh-CN" sz="1795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60" name="Group 60"/>
          <p:cNvGrpSpPr/>
          <p:nvPr/>
        </p:nvGrpSpPr>
        <p:grpSpPr bwMode="auto">
          <a:xfrm>
            <a:off x="5150403" y="1515489"/>
            <a:ext cx="541584" cy="553462"/>
            <a:chOff x="792" y="1910"/>
            <a:chExt cx="456" cy="466"/>
          </a:xfrm>
        </p:grpSpPr>
        <p:sp>
          <p:nvSpPr>
            <p:cNvPr id="25661" name="Freeform 61"/>
            <p:cNvSpPr/>
            <p:nvPr/>
          </p:nvSpPr>
          <p:spPr bwMode="auto">
            <a:xfrm>
              <a:off x="792" y="2040"/>
              <a:ext cx="27" cy="120"/>
            </a:xfrm>
            <a:custGeom>
              <a:avLst/>
              <a:gdLst>
                <a:gd name="T0" fmla="*/ 12 w 27"/>
                <a:gd name="T1" fmla="*/ 0 h 120"/>
                <a:gd name="T2" fmla="*/ 0 w 27"/>
                <a:gd name="T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20">
                  <a:moveTo>
                    <a:pt x="12" y="0"/>
                  </a:moveTo>
                  <a:cubicBezTo>
                    <a:pt x="27" y="45"/>
                    <a:pt x="21" y="77"/>
                    <a:pt x="0" y="120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5662" name="Text Box 62"/>
            <p:cNvSpPr txBox="1">
              <a:spLocks noChangeArrowheads="1"/>
            </p:cNvSpPr>
            <p:nvPr/>
          </p:nvSpPr>
          <p:spPr bwMode="auto">
            <a:xfrm>
              <a:off x="864" y="1910"/>
              <a:ext cx="384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995" b="1" dirty="0" err="1" smtClean="0">
                  <a:solidFill>
                    <a:srgbClr val="0000FF"/>
                  </a:solidFill>
                  <a:latin typeface="Monotype Corsiva" pitchFamily="66" charset="0"/>
                  <a:ea typeface="黑体" panose="02010609060101010101" pitchFamily="49" charset="-122"/>
                </a:rPr>
                <a:t>i</a:t>
              </a:r>
              <a:endParaRPr lang="en-US" altLang="zh-CN" sz="1795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5663" name="Text Box 63"/>
          <p:cNvSpPr txBox="1">
            <a:spLocks noChangeArrowheads="1"/>
          </p:cNvSpPr>
          <p:nvPr/>
        </p:nvSpPr>
        <p:spPr bwMode="auto">
          <a:xfrm>
            <a:off x="5922398" y="1281513"/>
            <a:ext cx="1451351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00" b="1">
                <a:solidFill>
                  <a:srgbClr val="0000FF"/>
                </a:solidFill>
                <a:latin typeface="宋体" panose="02010600030101010101" pitchFamily="2" charset="-122"/>
              </a:rPr>
              <a:t>且</a:t>
            </a:r>
            <a:r>
              <a:rPr lang="en-US" altLang="zh-CN" sz="100" b="1">
                <a:solidFill>
                  <a:srgbClr val="0000FF"/>
                </a:solidFill>
                <a:latin typeface="宋体" panose="02010600030101010101" pitchFamily="2" charset="-122"/>
              </a:rPr>
              <a:t>i+r=90°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45" grpId="0" bldLvl="0" animBg="1"/>
      <p:bldP spid="25646" grpId="0" bldLvl="0" animBg="1"/>
      <p:bldP spid="25647" grpId="0" bldLvl="0" animBg="1"/>
      <p:bldP spid="25648" grpId="0" bldLvl="0" animBg="1"/>
      <p:bldP spid="25649" grpId="0" bldLvl="0" animBg="1"/>
      <p:bldP spid="2565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2"/>
          <p:cNvSpPr>
            <a:spLocks noChangeShapeType="1"/>
          </p:cNvSpPr>
          <p:nvPr/>
        </p:nvSpPr>
        <p:spPr bwMode="auto">
          <a:xfrm>
            <a:off x="1791629" y="2933582"/>
            <a:ext cx="1311204" cy="85038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1794005" y="2949023"/>
            <a:ext cx="339678" cy="19359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28676" name="Group 4"/>
          <p:cNvGrpSpPr/>
          <p:nvPr/>
        </p:nvGrpSpPr>
        <p:grpSpPr bwMode="auto">
          <a:xfrm>
            <a:off x="2447232" y="3826722"/>
            <a:ext cx="1425222" cy="128270"/>
            <a:chOff x="624" y="2688"/>
            <a:chExt cx="1200" cy="108"/>
          </a:xfrm>
        </p:grpSpPr>
        <p:grpSp>
          <p:nvGrpSpPr>
            <p:cNvPr id="28677" name="Group 5"/>
            <p:cNvGrpSpPr/>
            <p:nvPr/>
          </p:nvGrpSpPr>
          <p:grpSpPr bwMode="auto">
            <a:xfrm>
              <a:off x="624" y="2688"/>
              <a:ext cx="624" cy="108"/>
              <a:chOff x="1344" y="3648"/>
              <a:chExt cx="624" cy="108"/>
            </a:xfrm>
          </p:grpSpPr>
          <p:sp>
            <p:nvSpPr>
              <p:cNvPr id="28678" name="Line 6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79" name="Line 7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0" name="Line 8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1" name="Line 9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2" name="Line 10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3" name="Line 11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4" name="Line 12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8685" name="Group 13"/>
            <p:cNvGrpSpPr/>
            <p:nvPr/>
          </p:nvGrpSpPr>
          <p:grpSpPr bwMode="auto">
            <a:xfrm>
              <a:off x="1200" y="2688"/>
              <a:ext cx="624" cy="108"/>
              <a:chOff x="1344" y="3648"/>
              <a:chExt cx="624" cy="108"/>
            </a:xfrm>
          </p:grpSpPr>
          <p:sp>
            <p:nvSpPr>
              <p:cNvPr id="28686" name="Line 14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7" name="Line 15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8" name="Line 16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89" name="Line 17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90" name="Line 18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91" name="Line 19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692" name="Line 20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28693" name="Group 21"/>
          <p:cNvGrpSpPr/>
          <p:nvPr/>
        </p:nvGrpSpPr>
        <p:grpSpPr bwMode="auto">
          <a:xfrm>
            <a:off x="2404475" y="2244725"/>
            <a:ext cx="1425222" cy="1696014"/>
            <a:chOff x="1236" y="2016"/>
            <a:chExt cx="1200" cy="1428"/>
          </a:xfrm>
        </p:grpSpPr>
        <p:grpSp>
          <p:nvGrpSpPr>
            <p:cNvPr id="28694" name="Group 22"/>
            <p:cNvGrpSpPr/>
            <p:nvPr/>
          </p:nvGrpSpPr>
          <p:grpSpPr bwMode="auto">
            <a:xfrm rot="874355">
              <a:off x="1236" y="3336"/>
              <a:ext cx="1200" cy="108"/>
              <a:chOff x="624" y="3012"/>
              <a:chExt cx="1200" cy="108"/>
            </a:xfrm>
          </p:grpSpPr>
          <p:grpSp>
            <p:nvGrpSpPr>
              <p:cNvPr id="28695" name="Group 23"/>
              <p:cNvGrpSpPr/>
              <p:nvPr/>
            </p:nvGrpSpPr>
            <p:grpSpPr bwMode="auto">
              <a:xfrm>
                <a:off x="624" y="3012"/>
                <a:ext cx="624" cy="108"/>
                <a:chOff x="1344" y="3648"/>
                <a:chExt cx="624" cy="108"/>
              </a:xfrm>
            </p:grpSpPr>
            <p:sp>
              <p:nvSpPr>
                <p:cNvPr id="28696" name="Line 24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697" name="Line 25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698" name="Line 26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699" name="Line 27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0" name="Line 28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1" name="Line 29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2" name="Line 30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28703" name="Group 31"/>
              <p:cNvGrpSpPr/>
              <p:nvPr/>
            </p:nvGrpSpPr>
            <p:grpSpPr bwMode="auto">
              <a:xfrm>
                <a:off x="1200" y="3012"/>
                <a:ext cx="624" cy="108"/>
                <a:chOff x="1344" y="3648"/>
                <a:chExt cx="624" cy="108"/>
              </a:xfrm>
            </p:grpSpPr>
            <p:sp>
              <p:nvSpPr>
                <p:cNvPr id="28704" name="Line 32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5" name="Line 33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6" name="Line 34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7" name="Line 35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8" name="Line 36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09" name="Line 37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10" name="Line 38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sp>
          <p:nvSpPr>
            <p:cNvPr id="28711" name="Line 39"/>
            <p:cNvSpPr>
              <a:spLocks noChangeShapeType="1"/>
            </p:cNvSpPr>
            <p:nvPr/>
          </p:nvSpPr>
          <p:spPr bwMode="auto">
            <a:xfrm rot="21476737" flipV="1">
              <a:off x="1812" y="2016"/>
              <a:ext cx="384" cy="12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8712" name="Line 40"/>
          <p:cNvSpPr>
            <a:spLocks noChangeShapeType="1"/>
          </p:cNvSpPr>
          <p:nvPr/>
        </p:nvSpPr>
        <p:spPr bwMode="auto">
          <a:xfrm rot="110668" flipV="1">
            <a:off x="3099270" y="3422909"/>
            <a:ext cx="1590311" cy="40737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13" name="Line 41"/>
          <p:cNvSpPr>
            <a:spLocks noChangeShapeType="1"/>
          </p:cNvSpPr>
          <p:nvPr/>
        </p:nvSpPr>
        <p:spPr bwMode="auto">
          <a:xfrm flipV="1">
            <a:off x="3778626" y="3541677"/>
            <a:ext cx="464385" cy="10570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14" name="Line 42"/>
          <p:cNvSpPr>
            <a:spLocks noChangeShapeType="1"/>
          </p:cNvSpPr>
          <p:nvPr/>
        </p:nvSpPr>
        <p:spPr bwMode="auto">
          <a:xfrm flipV="1">
            <a:off x="3613538" y="3213876"/>
            <a:ext cx="342053" cy="22803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15" name="Line 43"/>
          <p:cNvSpPr>
            <a:spLocks noChangeShapeType="1"/>
          </p:cNvSpPr>
          <p:nvPr/>
        </p:nvSpPr>
        <p:spPr bwMode="auto">
          <a:xfrm flipV="1">
            <a:off x="3117086" y="2144959"/>
            <a:ext cx="0" cy="165325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16" name="Line 44"/>
          <p:cNvSpPr>
            <a:spLocks noChangeShapeType="1"/>
          </p:cNvSpPr>
          <p:nvPr/>
        </p:nvSpPr>
        <p:spPr bwMode="auto">
          <a:xfrm flipV="1">
            <a:off x="3102834" y="2868260"/>
            <a:ext cx="1375339" cy="91570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17" name="Rectangle 45"/>
          <p:cNvSpPr>
            <a:spLocks noChangeArrowheads="1"/>
          </p:cNvSpPr>
          <p:nvPr/>
        </p:nvSpPr>
        <p:spPr bwMode="auto">
          <a:xfrm>
            <a:off x="1778929" y="520195"/>
            <a:ext cx="5548865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5.</a:t>
            </a:r>
            <a:r>
              <a:rPr kumimoji="1"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入射光线与镜面的夹角为</a:t>
            </a:r>
            <a:r>
              <a:rPr kumimoji="1"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30º,</a:t>
            </a:r>
            <a:r>
              <a:rPr kumimoji="1"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若让镜面转动</a:t>
            </a:r>
            <a:r>
              <a:rPr kumimoji="1"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15º,</a:t>
            </a:r>
            <a:r>
              <a:rPr kumimoji="1"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则反射光线和入射光线的夹角为</a:t>
            </a:r>
            <a:r>
              <a:rPr kumimoji="1" lang="zh-CN" altLang="en-US" sz="2400" b="1" u="sng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1795" b="1" u="sng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kumimoji="1" lang="zh-CN" altLang="en-US" sz="2400" b="1" u="sng">
                <a:solidFill>
                  <a:srgbClr val="0000FF"/>
                </a:solidFill>
                <a:latin typeface="宋体" panose="02010600030101010101" pitchFamily="2" charset="-122"/>
              </a:rPr>
              <a:t>       </a:t>
            </a:r>
            <a:r>
              <a:rPr kumimoji="1" lang="zh-CN" altLang="en-US" sz="1795" b="1" u="sng">
                <a:solidFill>
                  <a:srgbClr val="0000FF"/>
                </a:solidFill>
                <a:latin typeface="宋体" panose="02010600030101010101" pitchFamily="2" charset="-122"/>
              </a:rPr>
              <a:t>        </a:t>
            </a:r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28718" name="Rectangle 46"/>
          <p:cNvSpPr>
            <a:spLocks noChangeArrowheads="1"/>
          </p:cNvSpPr>
          <p:nvPr/>
        </p:nvSpPr>
        <p:spPr bwMode="auto">
          <a:xfrm>
            <a:off x="2019665" y="3459727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30º</a:t>
            </a:r>
          </a:p>
        </p:txBody>
      </p:sp>
      <p:sp>
        <p:nvSpPr>
          <p:cNvPr id="28719" name="Rectangle 47"/>
          <p:cNvSpPr>
            <a:spLocks noChangeArrowheads="1"/>
          </p:cNvSpPr>
          <p:nvPr/>
        </p:nvSpPr>
        <p:spPr bwMode="auto">
          <a:xfrm>
            <a:off x="3067203" y="2216221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15º</a:t>
            </a:r>
          </a:p>
        </p:txBody>
      </p:sp>
      <p:sp>
        <p:nvSpPr>
          <p:cNvPr id="28720" name="Rectangle 48"/>
          <p:cNvSpPr>
            <a:spLocks noChangeArrowheads="1"/>
          </p:cNvSpPr>
          <p:nvPr/>
        </p:nvSpPr>
        <p:spPr bwMode="auto">
          <a:xfrm>
            <a:off x="3865328" y="3698452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15º</a:t>
            </a:r>
          </a:p>
        </p:txBody>
      </p:sp>
      <p:grpSp>
        <p:nvGrpSpPr>
          <p:cNvPr id="28721" name="Group 49"/>
          <p:cNvGrpSpPr/>
          <p:nvPr/>
        </p:nvGrpSpPr>
        <p:grpSpPr bwMode="auto">
          <a:xfrm>
            <a:off x="5528087" y="3940739"/>
            <a:ext cx="1425222" cy="128270"/>
            <a:chOff x="624" y="2688"/>
            <a:chExt cx="1200" cy="108"/>
          </a:xfrm>
        </p:grpSpPr>
        <p:grpSp>
          <p:nvGrpSpPr>
            <p:cNvPr id="28722" name="Group 50"/>
            <p:cNvGrpSpPr/>
            <p:nvPr/>
          </p:nvGrpSpPr>
          <p:grpSpPr bwMode="auto">
            <a:xfrm>
              <a:off x="624" y="2688"/>
              <a:ext cx="624" cy="108"/>
              <a:chOff x="1344" y="3648"/>
              <a:chExt cx="624" cy="108"/>
            </a:xfrm>
          </p:grpSpPr>
          <p:sp>
            <p:nvSpPr>
              <p:cNvPr id="28723" name="Line 51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4" name="Line 52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5" name="Line 53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6" name="Line 54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7" name="Line 55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8" name="Line 56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29" name="Line 57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28730" name="Group 58"/>
            <p:cNvGrpSpPr/>
            <p:nvPr/>
          </p:nvGrpSpPr>
          <p:grpSpPr bwMode="auto">
            <a:xfrm>
              <a:off x="1200" y="2688"/>
              <a:ext cx="624" cy="108"/>
              <a:chOff x="1344" y="3648"/>
              <a:chExt cx="624" cy="108"/>
            </a:xfrm>
          </p:grpSpPr>
          <p:sp>
            <p:nvSpPr>
              <p:cNvPr id="28731" name="Line 59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2" name="Line 60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3" name="Line 61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4" name="Line 62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5" name="Line 63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6" name="Line 64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28737" name="Line 65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28738" name="Group 66"/>
          <p:cNvGrpSpPr/>
          <p:nvPr/>
        </p:nvGrpSpPr>
        <p:grpSpPr bwMode="auto">
          <a:xfrm rot="-1534391">
            <a:off x="5155154" y="2487013"/>
            <a:ext cx="1425222" cy="1696014"/>
            <a:chOff x="1236" y="2016"/>
            <a:chExt cx="1200" cy="1428"/>
          </a:xfrm>
        </p:grpSpPr>
        <p:grpSp>
          <p:nvGrpSpPr>
            <p:cNvPr id="28739" name="Group 67"/>
            <p:cNvGrpSpPr/>
            <p:nvPr/>
          </p:nvGrpSpPr>
          <p:grpSpPr bwMode="auto">
            <a:xfrm rot="874355">
              <a:off x="1236" y="3336"/>
              <a:ext cx="1200" cy="108"/>
              <a:chOff x="624" y="3012"/>
              <a:chExt cx="1200" cy="108"/>
            </a:xfrm>
          </p:grpSpPr>
          <p:grpSp>
            <p:nvGrpSpPr>
              <p:cNvPr id="28740" name="Group 68"/>
              <p:cNvGrpSpPr/>
              <p:nvPr/>
            </p:nvGrpSpPr>
            <p:grpSpPr bwMode="auto">
              <a:xfrm>
                <a:off x="624" y="3012"/>
                <a:ext cx="624" cy="108"/>
                <a:chOff x="1344" y="3648"/>
                <a:chExt cx="624" cy="108"/>
              </a:xfrm>
            </p:grpSpPr>
            <p:sp>
              <p:nvSpPr>
                <p:cNvPr id="28741" name="Line 69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2" name="Line 70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3" name="Line 71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4" name="Line 72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5" name="Line 73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6" name="Line 74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47" name="Line 75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grpSp>
            <p:nvGrpSpPr>
              <p:cNvPr id="28748" name="Group 76"/>
              <p:cNvGrpSpPr/>
              <p:nvPr/>
            </p:nvGrpSpPr>
            <p:grpSpPr bwMode="auto">
              <a:xfrm>
                <a:off x="1200" y="3012"/>
                <a:ext cx="624" cy="108"/>
                <a:chOff x="1344" y="3648"/>
                <a:chExt cx="624" cy="108"/>
              </a:xfrm>
            </p:grpSpPr>
            <p:sp>
              <p:nvSpPr>
                <p:cNvPr id="28749" name="Line 77"/>
                <p:cNvSpPr>
                  <a:spLocks noChangeShapeType="1"/>
                </p:cNvSpPr>
                <p:nvPr/>
              </p:nvSpPr>
              <p:spPr bwMode="auto">
                <a:xfrm>
                  <a:off x="1344" y="3648"/>
                  <a:ext cx="624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0" name="Line 78"/>
                <p:cNvSpPr>
                  <a:spLocks noChangeShapeType="1"/>
                </p:cNvSpPr>
                <p:nvPr/>
              </p:nvSpPr>
              <p:spPr bwMode="auto">
                <a:xfrm>
                  <a:off x="13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1" name="Line 79"/>
                <p:cNvSpPr>
                  <a:spLocks noChangeShapeType="1"/>
                </p:cNvSpPr>
                <p:nvPr/>
              </p:nvSpPr>
              <p:spPr bwMode="auto">
                <a:xfrm>
                  <a:off x="14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2" name="Line 80"/>
                <p:cNvSpPr>
                  <a:spLocks noChangeShapeType="1"/>
                </p:cNvSpPr>
                <p:nvPr/>
              </p:nvSpPr>
              <p:spPr bwMode="auto">
                <a:xfrm>
                  <a:off x="1596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3" name="Line 81"/>
                <p:cNvSpPr>
                  <a:spLocks noChangeShapeType="1"/>
                </p:cNvSpPr>
                <p:nvPr/>
              </p:nvSpPr>
              <p:spPr bwMode="auto">
                <a:xfrm>
                  <a:off x="169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4" name="Line 82"/>
                <p:cNvSpPr>
                  <a:spLocks noChangeShapeType="1"/>
                </p:cNvSpPr>
                <p:nvPr/>
              </p:nvSpPr>
              <p:spPr bwMode="auto">
                <a:xfrm>
                  <a:off x="1788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28755" name="Line 83"/>
                <p:cNvSpPr>
                  <a:spLocks noChangeShapeType="1"/>
                </p:cNvSpPr>
                <p:nvPr/>
              </p:nvSpPr>
              <p:spPr bwMode="auto">
                <a:xfrm>
                  <a:off x="1872" y="3660"/>
                  <a:ext cx="48" cy="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</p:grpSp>
        <p:sp>
          <p:nvSpPr>
            <p:cNvPr id="28756" name="Line 84"/>
            <p:cNvSpPr>
              <a:spLocks noChangeShapeType="1"/>
            </p:cNvSpPr>
            <p:nvPr/>
          </p:nvSpPr>
          <p:spPr bwMode="auto">
            <a:xfrm rot="21476737" flipV="1">
              <a:off x="1812" y="2016"/>
              <a:ext cx="384" cy="12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8757" name="Line 85"/>
          <p:cNvSpPr>
            <a:spLocks noChangeShapeType="1"/>
          </p:cNvSpPr>
          <p:nvPr/>
        </p:nvSpPr>
        <p:spPr bwMode="auto">
          <a:xfrm rot="18885344" flipV="1">
            <a:off x="5778095" y="2988810"/>
            <a:ext cx="1654445" cy="39193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58" name="Line 86"/>
          <p:cNvSpPr>
            <a:spLocks noChangeShapeType="1"/>
          </p:cNvSpPr>
          <p:nvPr/>
        </p:nvSpPr>
        <p:spPr bwMode="auto">
          <a:xfrm rot="19087652" flipV="1">
            <a:off x="6458044" y="2984653"/>
            <a:ext cx="462010" cy="13183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59" name="Line 87"/>
          <p:cNvSpPr>
            <a:spLocks noChangeShapeType="1"/>
          </p:cNvSpPr>
          <p:nvPr/>
        </p:nvSpPr>
        <p:spPr bwMode="auto">
          <a:xfrm rot="180000" flipV="1">
            <a:off x="6711021" y="3363524"/>
            <a:ext cx="342053" cy="22803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60" name="Line 88"/>
          <p:cNvSpPr>
            <a:spLocks noChangeShapeType="1"/>
          </p:cNvSpPr>
          <p:nvPr/>
        </p:nvSpPr>
        <p:spPr bwMode="auto">
          <a:xfrm flipV="1">
            <a:off x="6200317" y="3172308"/>
            <a:ext cx="1168682" cy="725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61" name="Line 89"/>
          <p:cNvSpPr>
            <a:spLocks noChangeShapeType="1"/>
          </p:cNvSpPr>
          <p:nvPr/>
        </p:nvSpPr>
        <p:spPr bwMode="auto">
          <a:xfrm>
            <a:off x="4872485" y="3047600"/>
            <a:ext cx="1311204" cy="85038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62" name="Line 90"/>
          <p:cNvSpPr>
            <a:spLocks noChangeShapeType="1"/>
          </p:cNvSpPr>
          <p:nvPr/>
        </p:nvSpPr>
        <p:spPr bwMode="auto">
          <a:xfrm>
            <a:off x="4883174" y="3063040"/>
            <a:ext cx="323050" cy="20190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63" name="Line 91"/>
          <p:cNvSpPr>
            <a:spLocks noChangeShapeType="1"/>
          </p:cNvSpPr>
          <p:nvPr/>
        </p:nvSpPr>
        <p:spPr bwMode="auto">
          <a:xfrm flipV="1">
            <a:off x="6197941" y="2258977"/>
            <a:ext cx="0" cy="165325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8764" name="Rectangle 92"/>
          <p:cNvSpPr>
            <a:spLocks noChangeArrowheads="1"/>
          </p:cNvSpPr>
          <p:nvPr/>
        </p:nvSpPr>
        <p:spPr bwMode="auto">
          <a:xfrm>
            <a:off x="5100520" y="3573745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30º</a:t>
            </a:r>
          </a:p>
        </p:txBody>
      </p:sp>
      <p:sp>
        <p:nvSpPr>
          <p:cNvPr id="28765" name="Rectangle 93"/>
          <p:cNvSpPr>
            <a:spLocks noChangeArrowheads="1"/>
          </p:cNvSpPr>
          <p:nvPr/>
        </p:nvSpPr>
        <p:spPr bwMode="auto">
          <a:xfrm>
            <a:off x="5782252" y="2273229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15º</a:t>
            </a:r>
          </a:p>
        </p:txBody>
      </p:sp>
      <p:sp>
        <p:nvSpPr>
          <p:cNvPr id="28766" name="Rectangle 94"/>
          <p:cNvSpPr>
            <a:spLocks noChangeArrowheads="1"/>
          </p:cNvSpPr>
          <p:nvPr/>
        </p:nvSpPr>
        <p:spPr bwMode="auto">
          <a:xfrm>
            <a:off x="6946183" y="3812469"/>
            <a:ext cx="52959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15º</a:t>
            </a:r>
          </a:p>
        </p:txBody>
      </p:sp>
      <p:sp>
        <p:nvSpPr>
          <p:cNvPr id="28767" name="Rectangle 95"/>
          <p:cNvSpPr>
            <a:spLocks noChangeArrowheads="1"/>
          </p:cNvSpPr>
          <p:nvPr/>
        </p:nvSpPr>
        <p:spPr bwMode="auto">
          <a:xfrm>
            <a:off x="3128540" y="1684644"/>
            <a:ext cx="747054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150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</a:p>
        </p:txBody>
      </p:sp>
      <p:sp>
        <p:nvSpPr>
          <p:cNvPr id="28768" name="Rectangle 96"/>
          <p:cNvSpPr>
            <a:spLocks noChangeArrowheads="1"/>
          </p:cNvSpPr>
          <p:nvPr/>
        </p:nvSpPr>
        <p:spPr bwMode="auto">
          <a:xfrm>
            <a:off x="3716020" y="1684655"/>
            <a:ext cx="97726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kumimoji="1"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90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/>
                <a:ea typeface="楷体_GB2312" pitchFamily="49" charset="-122"/>
              </a:rPr>
              <a:t>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1000"/>
                                        <p:tgtEl>
                                          <p:spTgt spid="28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2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1000"/>
                                        <p:tgtEl>
                                          <p:spTgt spid="2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1000"/>
                                        <p:tgtEl>
                                          <p:spTgt spid="2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28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2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2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1000"/>
                                        <p:tgtEl>
                                          <p:spTgt spid="2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5" grpId="0" bldLvl="0" animBg="1"/>
      <p:bldP spid="28712" grpId="0" bldLvl="0" animBg="1"/>
      <p:bldP spid="28713" grpId="0" bldLvl="0" animBg="1"/>
      <p:bldP spid="28714" grpId="0" bldLvl="0" animBg="1"/>
      <p:bldP spid="28715" grpId="0" bldLvl="0" animBg="1"/>
      <p:bldP spid="28716" grpId="0" bldLvl="0" animBg="1"/>
      <p:bldP spid="28718" grpId="0" bldLvl="0" animBg="1" autoUpdateAnimBg="0"/>
      <p:bldP spid="28719" grpId="0" bldLvl="0" animBg="1" autoUpdateAnimBg="0"/>
      <p:bldP spid="28720" grpId="0" bldLvl="0" animBg="1" autoUpdateAnimBg="0"/>
      <p:bldP spid="28757" grpId="0" bldLvl="0" animBg="1"/>
      <p:bldP spid="28758" grpId="0" bldLvl="0" animBg="1"/>
      <p:bldP spid="28759" grpId="0" bldLvl="0" animBg="1"/>
      <p:bldP spid="28760" grpId="0" bldLvl="0" animBg="1"/>
      <p:bldP spid="28761" grpId="0" bldLvl="0" animBg="1"/>
      <p:bldP spid="28762" grpId="0" bldLvl="0" animBg="1"/>
      <p:bldP spid="28763" grpId="0" bldLvl="0" animBg="1"/>
      <p:bldP spid="28764" grpId="0" bldLvl="0" animBg="1" autoUpdateAnimBg="0"/>
      <p:bldP spid="28765" grpId="0" bldLvl="0" animBg="1" autoUpdateAnimBg="0"/>
      <p:bldP spid="28766" grpId="0" bldLvl="0" animBg="1" autoUpdateAnimBg="0"/>
      <p:bldP spid="28767" grpId="0" bldLvl="0" animBg="1" autoUpdateAnimBg="0"/>
      <p:bldP spid="28768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151467" y="0"/>
            <a:ext cx="6841067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00">
              <a:solidFill>
                <a:srgbClr val="000000"/>
              </a:solidFill>
            </a:endParaRP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1151467" y="0"/>
            <a:ext cx="6841067" cy="10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00">
              <a:solidFill>
                <a:srgbClr val="000000"/>
              </a:solidFill>
            </a:endParaRP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151467" y="0"/>
            <a:ext cx="6841067" cy="115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90" b="1">
                <a:solidFill>
                  <a:srgbClr val="FF0000"/>
                </a:solidFill>
                <a:latin typeface="Tahoma" panose="020B0604030504040204" pitchFamily="34" charset="0"/>
                <a:ea typeface="华文行楷" pitchFamily="2" charset="-122"/>
              </a:rPr>
              <a:t>                 </a:t>
            </a:r>
            <a:r>
              <a:rPr lang="zh-CN" altLang="en-US" sz="3290" b="1">
                <a:solidFill>
                  <a:srgbClr val="FF0000"/>
                </a:solidFill>
                <a:latin typeface="Tahoma" panose="020B0604030504040204" pitchFamily="34" charset="0"/>
                <a:ea typeface="华文行楷" pitchFamily="2" charset="-122"/>
              </a:rPr>
              <a:t>小试身手</a:t>
            </a:r>
            <a:endParaRPr lang="zh-CN" altLang="en-US" sz="3290" b="1">
              <a:solidFill>
                <a:srgbClr val="0000CC"/>
              </a:solidFill>
              <a:latin typeface="隶书" pitchFamily="49" charset="-122"/>
              <a:ea typeface="华文行楷" pitchFamily="2" charset="-122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395" b="1">
                <a:solidFill>
                  <a:srgbClr val="0000CC"/>
                </a:solidFill>
              </a:rPr>
              <a:t>     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1721556" y="657978"/>
            <a:ext cx="5586871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695" b="1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695" b="1">
                <a:solidFill>
                  <a:srgbClr val="0000CC"/>
                </a:solidFill>
                <a:latin typeface="宋体" panose="02010600030101010101" pitchFamily="2" charset="-122"/>
              </a:rPr>
              <a:t>光纤通信是现代通信的一种重要方式。光纤的内壁具有使光发生反射的特性，使从一端射入的光能传播到光纤的另一端。请在图13中作出光路图，表示光纤传输光信号的原理。</a:t>
            </a:r>
            <a:r>
              <a:rPr lang="zh-CN" altLang="en-US" sz="2695" b="1">
                <a:solidFill>
                  <a:srgbClr val="0000CC"/>
                </a:solidFill>
                <a:latin typeface="黑体" panose="02010609060101010101" pitchFamily="49" charset="-122"/>
              </a:rPr>
              <a:t> </a:t>
            </a:r>
          </a:p>
        </p:txBody>
      </p:sp>
      <p:pic>
        <p:nvPicPr>
          <p:cNvPr id="98310" name="Picture 6" descr="W14"/>
          <p:cNvPicPr>
            <a:picLocks noChangeAspect="1" noChangeArrowheads="1"/>
          </p:cNvPicPr>
          <p:nvPr/>
        </p:nvPicPr>
        <p:blipFill>
          <a:blip r:embed="rId2" cstate="print">
            <a:lum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0618" y="3249507"/>
            <a:ext cx="4389684" cy="138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3936589" y="4046444"/>
            <a:ext cx="1598624" cy="79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>
              <a:buFont typeface="Arial" panose="020B0604020202020204" pitchFamily="34" charset="0"/>
              <a:buNone/>
            </a:pPr>
            <a:endParaRPr lang="zh-CN" altLang="zh-CN" sz="675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694270" y="4194904"/>
            <a:ext cx="3871854" cy="368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795" b="1">
                <a:solidFill>
                  <a:srgbClr val="FF0000"/>
                </a:solidFill>
                <a:ea typeface="楷体_GB2312" pitchFamily="49" charset="-122"/>
              </a:rPr>
              <a:t>因为从物体发出的光进入我们的眼睛</a:t>
            </a:r>
          </a:p>
        </p:txBody>
      </p:sp>
      <p:grpSp>
        <p:nvGrpSpPr>
          <p:cNvPr id="5123" name="Group 3"/>
          <p:cNvGrpSpPr/>
          <p:nvPr/>
        </p:nvGrpSpPr>
        <p:grpSpPr bwMode="auto">
          <a:xfrm>
            <a:off x="3621852" y="1388404"/>
            <a:ext cx="3609376" cy="1022597"/>
            <a:chOff x="2336" y="663"/>
            <a:chExt cx="3084" cy="861"/>
          </a:xfrm>
        </p:grpSpPr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2336" y="663"/>
              <a:ext cx="3084" cy="8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pic>
          <p:nvPicPr>
            <p:cNvPr id="5125" name="Picture 5" descr="GIF-4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6" y="703"/>
              <a:ext cx="2948" cy="7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6" name="Picture 6" descr="GZ_0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5" y="1348023"/>
            <a:ext cx="1552304" cy="2585590"/>
          </a:xfrm>
          <a:prstGeom prst="rect">
            <a:avLst/>
          </a:prstGeom>
          <a:noFill/>
          <a:effectLst>
            <a:outerShdw dist="28398" dir="6993903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TRAFFI~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07849" y="2478699"/>
            <a:ext cx="592655" cy="145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128" name="Group 8"/>
          <p:cNvGrpSpPr/>
          <p:nvPr/>
        </p:nvGrpSpPr>
        <p:grpSpPr bwMode="auto">
          <a:xfrm>
            <a:off x="5169406" y="2462072"/>
            <a:ext cx="2045194" cy="1616439"/>
            <a:chOff x="3315" y="1706"/>
            <a:chExt cx="1388" cy="1361"/>
          </a:xfrm>
        </p:grpSpPr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3315" y="1706"/>
              <a:ext cx="1388" cy="13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pic>
          <p:nvPicPr>
            <p:cNvPr id="5130" name="Picture 10" descr="SPOTLI~1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379" y="1776"/>
              <a:ext cx="1259" cy="1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194945" y="1586230"/>
            <a:ext cx="1369060" cy="1508760"/>
          </a:xfrm>
          <a:prstGeom prst="horizontalScroll">
            <a:avLst>
              <a:gd name="adj" fmla="val 125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CCFF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我们为什么</a:t>
            </a:r>
          </a:p>
          <a:p>
            <a:pPr algn="ctr"/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能够看见发</a:t>
            </a:r>
          </a:p>
          <a:p>
            <a:pPr algn="ctr"/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光的物体？</a:t>
            </a:r>
          </a:p>
        </p:txBody>
      </p:sp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文本框 8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625384" y="4161649"/>
            <a:ext cx="4204406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795" b="1">
                <a:solidFill>
                  <a:srgbClr val="FF0000"/>
                </a:solidFill>
                <a:ea typeface="楷体_GB2312" pitchFamily="49" charset="-122"/>
              </a:rPr>
              <a:t>因为这些不发光的物体表面能反射光</a:t>
            </a:r>
          </a:p>
        </p:txBody>
      </p:sp>
      <p:pic>
        <p:nvPicPr>
          <p:cNvPr id="6147" name="Picture 3" descr="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4" t="10629" r="8043"/>
          <a:stretch>
            <a:fillRect/>
          </a:stretch>
        </p:blipFill>
        <p:spPr bwMode="auto">
          <a:xfrm>
            <a:off x="3377189" y="1862290"/>
            <a:ext cx="2388435" cy="179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BOOK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5" y="2099827"/>
            <a:ext cx="1508360" cy="131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ANIMFA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7193" y="1653258"/>
            <a:ext cx="1616440" cy="22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742934" y="850383"/>
            <a:ext cx="5640317" cy="39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945" b="1">
                <a:solidFill>
                  <a:srgbClr val="0000FF"/>
                </a:solidFill>
              </a:rPr>
              <a:t>我们为什么能看见平面镜、书等不发光的物体？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9743"/>
          <p:cNvGrpSpPr/>
          <p:nvPr/>
        </p:nvGrpSpPr>
        <p:grpSpPr>
          <a:xfrm rot="10800000">
            <a:off x="5865390" y="2565400"/>
            <a:ext cx="376496" cy="214971"/>
            <a:chOff x="703" y="799"/>
            <a:chExt cx="363" cy="182"/>
          </a:xfrm>
        </p:grpSpPr>
        <p:sp>
          <p:nvSpPr>
            <p:cNvPr id="9218" name="直接连接符 9744"/>
            <p:cNvSpPr/>
            <p:nvPr/>
          </p:nvSpPr>
          <p:spPr>
            <a:xfrm>
              <a:off x="703" y="890"/>
              <a:ext cx="181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19" name="直接连接符 9745"/>
            <p:cNvSpPr/>
            <p:nvPr/>
          </p:nvSpPr>
          <p:spPr>
            <a:xfrm flipV="1">
              <a:off x="884" y="799"/>
              <a:ext cx="0" cy="91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0" name="直接连接符 9746"/>
            <p:cNvSpPr/>
            <p:nvPr/>
          </p:nvSpPr>
          <p:spPr>
            <a:xfrm>
              <a:off x="703" y="845"/>
              <a:ext cx="13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1" name="直接连接符 9747"/>
            <p:cNvSpPr/>
            <p:nvPr/>
          </p:nvSpPr>
          <p:spPr>
            <a:xfrm>
              <a:off x="839" y="845"/>
              <a:ext cx="0" cy="136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2" name="直接连接符 9748"/>
            <p:cNvSpPr/>
            <p:nvPr/>
          </p:nvSpPr>
          <p:spPr>
            <a:xfrm>
              <a:off x="839" y="981"/>
              <a:ext cx="13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直接连接符 9749"/>
            <p:cNvSpPr/>
            <p:nvPr/>
          </p:nvSpPr>
          <p:spPr>
            <a:xfrm flipV="1">
              <a:off x="975" y="799"/>
              <a:ext cx="0" cy="182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矩形 9750"/>
            <p:cNvSpPr/>
            <p:nvPr/>
          </p:nvSpPr>
          <p:spPr>
            <a:xfrm>
              <a:off x="703" y="799"/>
              <a:ext cx="363" cy="136"/>
            </a:xfrm>
            <a:prstGeom prst="rect">
              <a:avLst/>
            </a:prstGeom>
            <a:noFill/>
            <a:ln w="28575" cap="flat" cmpd="sng">
              <a:solidFill>
                <a:srgbClr val="A5002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5" name="组合 9448"/>
          <p:cNvGrpSpPr/>
          <p:nvPr/>
        </p:nvGrpSpPr>
        <p:grpSpPr>
          <a:xfrm>
            <a:off x="3333245" y="2618846"/>
            <a:ext cx="1131864" cy="733989"/>
            <a:chOff x="3561" y="2840"/>
            <a:chExt cx="2199" cy="1480"/>
          </a:xfrm>
        </p:grpSpPr>
        <p:pic>
          <p:nvPicPr>
            <p:cNvPr id="9226" name="图片 9449" descr="OOOPIC_vipvip4_2008090402070895c4408333f526ce20"/>
            <p:cNvPicPr>
              <a:picLocks noChangeAspect="1"/>
            </p:cNvPicPr>
            <p:nvPr/>
          </p:nvPicPr>
          <p:blipFill>
            <a:blip r:embed="rId3" cstate="print">
              <a:lum bright="17999" contrast="6000"/>
            </a:blip>
            <a:srcRect l="55013" t="16063" b="54062"/>
            <a:stretch>
              <a:fillRect/>
            </a:stretch>
          </p:blipFill>
          <p:spPr>
            <a:xfrm>
              <a:off x="3606" y="2886"/>
              <a:ext cx="2154" cy="1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矩形 9450"/>
            <p:cNvSpPr/>
            <p:nvPr/>
          </p:nvSpPr>
          <p:spPr>
            <a:xfrm flipH="1">
              <a:off x="3561" y="2840"/>
              <a:ext cx="498" cy="1480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8" name="组合 9304"/>
          <p:cNvGrpSpPr/>
          <p:nvPr/>
        </p:nvGrpSpPr>
        <p:grpSpPr>
          <a:xfrm flipH="1">
            <a:off x="4733525" y="2618846"/>
            <a:ext cx="429942" cy="216159"/>
            <a:chOff x="703" y="799"/>
            <a:chExt cx="363" cy="182"/>
          </a:xfrm>
        </p:grpSpPr>
        <p:sp>
          <p:nvSpPr>
            <p:cNvPr id="9229" name="直接连接符 9305"/>
            <p:cNvSpPr/>
            <p:nvPr/>
          </p:nvSpPr>
          <p:spPr>
            <a:xfrm>
              <a:off x="703" y="890"/>
              <a:ext cx="181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0" name="直接连接符 9306"/>
            <p:cNvSpPr/>
            <p:nvPr/>
          </p:nvSpPr>
          <p:spPr>
            <a:xfrm flipV="1">
              <a:off x="884" y="799"/>
              <a:ext cx="0" cy="91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1" name="直接连接符 9307"/>
            <p:cNvSpPr/>
            <p:nvPr/>
          </p:nvSpPr>
          <p:spPr>
            <a:xfrm>
              <a:off x="703" y="845"/>
              <a:ext cx="13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直接连接符 9308"/>
            <p:cNvSpPr/>
            <p:nvPr/>
          </p:nvSpPr>
          <p:spPr>
            <a:xfrm>
              <a:off x="839" y="845"/>
              <a:ext cx="0" cy="136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直接连接符 9309"/>
            <p:cNvSpPr/>
            <p:nvPr/>
          </p:nvSpPr>
          <p:spPr>
            <a:xfrm>
              <a:off x="839" y="981"/>
              <a:ext cx="13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4" name="直接连接符 9310"/>
            <p:cNvSpPr/>
            <p:nvPr/>
          </p:nvSpPr>
          <p:spPr>
            <a:xfrm flipV="1">
              <a:off x="975" y="799"/>
              <a:ext cx="0" cy="182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矩形 9311"/>
            <p:cNvSpPr/>
            <p:nvPr/>
          </p:nvSpPr>
          <p:spPr>
            <a:xfrm>
              <a:off x="703" y="799"/>
              <a:ext cx="363" cy="136"/>
            </a:xfrm>
            <a:prstGeom prst="rect">
              <a:avLst/>
            </a:prstGeom>
            <a:noFill/>
            <a:ln w="28575" cap="flat" cmpd="sng">
              <a:solidFill>
                <a:srgbClr val="A5002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238" name="图片 9742" descr="20090307_97efbca404e29c524abexOEFnoeK5oY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710" y="2835275"/>
            <a:ext cx="2698115" cy="1868170"/>
          </a:xfrm>
          <a:prstGeom prst="rect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  <a:ln w="76200" cap="flat" cmpd="tri">
            <a:solidFill>
              <a:srgbClr val="993366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239" name="图片 9751" descr="interior_romance_mood_JJJW_15016s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6210" y="2834640"/>
            <a:ext cx="1906905" cy="1986280"/>
          </a:xfrm>
          <a:prstGeom prst="rect">
            <a:avLst/>
          </a:prstGeom>
          <a:noFill/>
          <a:ln w="76200">
            <a:noFill/>
          </a:ln>
        </p:spPr>
      </p:pic>
      <p:sp>
        <p:nvSpPr>
          <p:cNvPr id="9240" name="文本框 9753"/>
          <p:cNvSpPr txBox="1"/>
          <p:nvPr/>
        </p:nvSpPr>
        <p:spPr>
          <a:xfrm>
            <a:off x="3545605" y="3534551"/>
            <a:ext cx="736600" cy="75418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1795" b="1" dirty="0">
                <a:latin typeface="Arial" panose="020B0604020202020204" pitchFamily="34" charset="0"/>
                <a:ea typeface="HAKUYOOTi3500" pitchFamily="2" charset="-122"/>
              </a:rPr>
              <a:t>活经验</a:t>
            </a:r>
          </a:p>
        </p:txBody>
      </p:sp>
      <p:sp>
        <p:nvSpPr>
          <p:cNvPr id="9241" name="文本框 9754"/>
          <p:cNvSpPr txBox="1"/>
          <p:nvPr/>
        </p:nvSpPr>
        <p:spPr>
          <a:xfrm>
            <a:off x="3656295" y="333739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395" b="1" dirty="0">
                <a:latin typeface="Arial" panose="020B0604020202020204" pitchFamily="34" charset="0"/>
                <a:ea typeface="华文新魏" pitchFamily="2" charset="-122"/>
              </a:rPr>
              <a:t>生</a:t>
            </a:r>
          </a:p>
        </p:txBody>
      </p:sp>
      <p:pic>
        <p:nvPicPr>
          <p:cNvPr id="9242" name="图片 9755" descr="珍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0136" y="3858790"/>
            <a:ext cx="427567" cy="4275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44" name="组合 9765"/>
          <p:cNvGrpSpPr/>
          <p:nvPr/>
        </p:nvGrpSpPr>
        <p:grpSpPr>
          <a:xfrm flipH="1" flipV="1">
            <a:off x="1151467" y="4774494"/>
            <a:ext cx="6841067" cy="410939"/>
            <a:chOff x="0" y="0"/>
            <a:chExt cx="5760" cy="391"/>
          </a:xfrm>
        </p:grpSpPr>
        <p:pic>
          <p:nvPicPr>
            <p:cNvPr id="9245" name="图片 9766" descr="1P13S24Q1"/>
            <p:cNvPicPr>
              <a:picLocks noChangeAspect="1"/>
            </p:cNvPicPr>
            <p:nvPr/>
          </p:nvPicPr>
          <p:blipFill>
            <a:blip r:embed="rId7">
              <a:lum bright="12000" contrast="6000"/>
            </a:blip>
            <a:srcRect b="84546"/>
            <a:stretch>
              <a:fillRect/>
            </a:stretch>
          </p:blipFill>
          <p:spPr>
            <a:xfrm>
              <a:off x="0" y="0"/>
              <a:ext cx="5760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6" name="矩形 9767"/>
            <p:cNvSpPr/>
            <p:nvPr/>
          </p:nvSpPr>
          <p:spPr>
            <a:xfrm>
              <a:off x="1791" y="255"/>
              <a:ext cx="182" cy="13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49244" y="703954"/>
            <a:ext cx="7245645" cy="1398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光在同一种均匀介质中是沿直线传播的，如果传播到两种介质的分界面时，情况又会怎样呢？</a:t>
            </a:r>
            <a:endParaRPr lang="en-US" altLang="zh-CN" sz="209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00" dirty="0"/>
          </a:p>
        </p:txBody>
      </p:sp>
    </p:spTree>
  </p:cSld>
  <p:clrMapOvr>
    <a:masterClrMapping/>
  </p:clrMapOvr>
  <p:transition spd="med">
    <p:fade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white">
          <a:xfrm>
            <a:off x="3495040" y="585470"/>
            <a:ext cx="2278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2F69E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的反射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009058" y="1713571"/>
            <a:ext cx="5495419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</a:rPr>
              <a:t>光照射到两种介质的分界面上改变传播方向又返回原物质的现象，叫做光的反射</a:t>
            </a:r>
            <a:r>
              <a:rPr lang="zh-CN" altLang="en-US" sz="2095" b="1" dirty="0">
                <a:solidFill>
                  <a:srgbClr val="000000"/>
                </a:solidFill>
              </a:rPr>
              <a:t>。</a:t>
            </a:r>
          </a:p>
        </p:txBody>
      </p:sp>
      <p:grpSp>
        <p:nvGrpSpPr>
          <p:cNvPr id="7172" name="Group 4"/>
          <p:cNvGrpSpPr/>
          <p:nvPr/>
        </p:nvGrpSpPr>
        <p:grpSpPr bwMode="auto">
          <a:xfrm>
            <a:off x="1741747" y="3982309"/>
            <a:ext cx="5762649" cy="656790"/>
            <a:chOff x="2474" y="1406"/>
            <a:chExt cx="2792" cy="628"/>
          </a:xfrm>
        </p:grpSpPr>
        <p:sp>
          <p:nvSpPr>
            <p:cNvPr id="7173" name="Freeform 5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1119 w 1119"/>
                <a:gd name="T1" fmla="*/ 59 h 600"/>
                <a:gd name="T2" fmla="*/ 957 w 1119"/>
                <a:gd name="T3" fmla="*/ 59 h 600"/>
                <a:gd name="T4" fmla="*/ 957 w 1119"/>
                <a:gd name="T5" fmla="*/ 147 h 600"/>
                <a:gd name="T6" fmla="*/ 918 w 1119"/>
                <a:gd name="T7" fmla="*/ 186 h 600"/>
                <a:gd name="T8" fmla="*/ 870 w 1119"/>
                <a:gd name="T9" fmla="*/ 186 h 600"/>
                <a:gd name="T10" fmla="*/ 870 w 1119"/>
                <a:gd name="T11" fmla="*/ 93 h 600"/>
                <a:gd name="T12" fmla="*/ 737 w 1119"/>
                <a:gd name="T13" fmla="*/ 93 h 600"/>
                <a:gd name="T14" fmla="*/ 737 w 1119"/>
                <a:gd name="T15" fmla="*/ 204 h 600"/>
                <a:gd name="T16" fmla="*/ 689 w 1119"/>
                <a:gd name="T17" fmla="*/ 204 h 600"/>
                <a:gd name="T18" fmla="*/ 685 w 1119"/>
                <a:gd name="T19" fmla="*/ 166 h 600"/>
                <a:gd name="T20" fmla="*/ 678 w 1119"/>
                <a:gd name="T21" fmla="*/ 135 h 600"/>
                <a:gd name="T22" fmla="*/ 667 w 1119"/>
                <a:gd name="T23" fmla="*/ 108 h 600"/>
                <a:gd name="T24" fmla="*/ 653 w 1119"/>
                <a:gd name="T25" fmla="*/ 85 h 600"/>
                <a:gd name="T26" fmla="*/ 639 w 1119"/>
                <a:gd name="T27" fmla="*/ 66 h 600"/>
                <a:gd name="T28" fmla="*/ 627 w 1119"/>
                <a:gd name="T29" fmla="*/ 51 h 600"/>
                <a:gd name="T30" fmla="*/ 615 w 1119"/>
                <a:gd name="T31" fmla="*/ 38 h 600"/>
                <a:gd name="T32" fmla="*/ 607 w 1119"/>
                <a:gd name="T33" fmla="*/ 27 h 600"/>
                <a:gd name="T34" fmla="*/ 599 w 1119"/>
                <a:gd name="T35" fmla="*/ 40 h 600"/>
                <a:gd name="T36" fmla="*/ 590 w 1119"/>
                <a:gd name="T37" fmla="*/ 55 h 600"/>
                <a:gd name="T38" fmla="*/ 580 w 1119"/>
                <a:gd name="T39" fmla="*/ 73 h 600"/>
                <a:gd name="T40" fmla="*/ 571 w 1119"/>
                <a:gd name="T41" fmla="*/ 93 h 600"/>
                <a:gd name="T42" fmla="*/ 563 w 1119"/>
                <a:gd name="T43" fmla="*/ 111 h 600"/>
                <a:gd name="T44" fmla="*/ 556 w 1119"/>
                <a:gd name="T45" fmla="*/ 130 h 600"/>
                <a:gd name="T46" fmla="*/ 551 w 1119"/>
                <a:gd name="T47" fmla="*/ 145 h 600"/>
                <a:gd name="T48" fmla="*/ 547 w 1119"/>
                <a:gd name="T49" fmla="*/ 156 h 600"/>
                <a:gd name="T50" fmla="*/ 541 w 1119"/>
                <a:gd name="T51" fmla="*/ 142 h 600"/>
                <a:gd name="T52" fmla="*/ 536 w 1119"/>
                <a:gd name="T53" fmla="*/ 126 h 600"/>
                <a:gd name="T54" fmla="*/ 529 w 1119"/>
                <a:gd name="T55" fmla="*/ 109 h 600"/>
                <a:gd name="T56" fmla="*/ 521 w 1119"/>
                <a:gd name="T57" fmla="*/ 92 h 600"/>
                <a:gd name="T58" fmla="*/ 514 w 1119"/>
                <a:gd name="T59" fmla="*/ 76 h 600"/>
                <a:gd name="T60" fmla="*/ 506 w 1119"/>
                <a:gd name="T61" fmla="*/ 61 h 600"/>
                <a:gd name="T62" fmla="*/ 499 w 1119"/>
                <a:gd name="T63" fmla="*/ 48 h 600"/>
                <a:gd name="T64" fmla="*/ 493 w 1119"/>
                <a:gd name="T65" fmla="*/ 39 h 600"/>
                <a:gd name="T66" fmla="*/ 483 w 1119"/>
                <a:gd name="T67" fmla="*/ 55 h 600"/>
                <a:gd name="T68" fmla="*/ 472 w 1119"/>
                <a:gd name="T69" fmla="*/ 76 h 600"/>
                <a:gd name="T70" fmla="*/ 462 w 1119"/>
                <a:gd name="T71" fmla="*/ 100 h 600"/>
                <a:gd name="T72" fmla="*/ 453 w 1119"/>
                <a:gd name="T73" fmla="*/ 127 h 600"/>
                <a:gd name="T74" fmla="*/ 445 w 1119"/>
                <a:gd name="T75" fmla="*/ 155 h 600"/>
                <a:gd name="T76" fmla="*/ 439 w 1119"/>
                <a:gd name="T77" fmla="*/ 184 h 600"/>
                <a:gd name="T78" fmla="*/ 434 w 1119"/>
                <a:gd name="T79" fmla="*/ 212 h 600"/>
                <a:gd name="T80" fmla="*/ 432 w 1119"/>
                <a:gd name="T81" fmla="*/ 240 h 600"/>
                <a:gd name="T82" fmla="*/ 351 w 1119"/>
                <a:gd name="T83" fmla="*/ 240 h 600"/>
                <a:gd name="T84" fmla="*/ 351 w 1119"/>
                <a:gd name="T85" fmla="*/ 186 h 600"/>
                <a:gd name="T86" fmla="*/ 375 w 1119"/>
                <a:gd name="T87" fmla="*/ 186 h 600"/>
                <a:gd name="T88" fmla="*/ 318 w 1119"/>
                <a:gd name="T89" fmla="*/ 87 h 600"/>
                <a:gd name="T90" fmla="*/ 150 w 1119"/>
                <a:gd name="T91" fmla="*/ 87 h 600"/>
                <a:gd name="T92" fmla="*/ 104 w 1119"/>
                <a:gd name="T93" fmla="*/ 0 h 600"/>
                <a:gd name="T94" fmla="*/ 0 w 1119"/>
                <a:gd name="T95" fmla="*/ 229 h 600"/>
                <a:gd name="T96" fmla="*/ 0 w 1119"/>
                <a:gd name="T97" fmla="*/ 600 h 600"/>
                <a:gd name="T98" fmla="*/ 1119 w 1119"/>
                <a:gd name="T99" fmla="*/ 600 h 600"/>
                <a:gd name="T100" fmla="*/ 1119 w 1119"/>
                <a:gd name="T101" fmla="*/ 5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5" name="Freeform 7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2214 w 2214"/>
                <a:gd name="T1" fmla="*/ 147 h 621"/>
                <a:gd name="T2" fmla="*/ 2087 w 2214"/>
                <a:gd name="T3" fmla="*/ 190 h 621"/>
                <a:gd name="T4" fmla="*/ 2024 w 2214"/>
                <a:gd name="T5" fmla="*/ 65 h 621"/>
                <a:gd name="T6" fmla="*/ 1977 w 2214"/>
                <a:gd name="T7" fmla="*/ 168 h 621"/>
                <a:gd name="T8" fmla="*/ 1955 w 2214"/>
                <a:gd name="T9" fmla="*/ 120 h 621"/>
                <a:gd name="T10" fmla="*/ 1882 w 2214"/>
                <a:gd name="T11" fmla="*/ 49 h 621"/>
                <a:gd name="T12" fmla="*/ 1861 w 2214"/>
                <a:gd name="T13" fmla="*/ 49 h 621"/>
                <a:gd name="T14" fmla="*/ 1828 w 2214"/>
                <a:gd name="T15" fmla="*/ 49 h 621"/>
                <a:gd name="T16" fmla="*/ 1784 w 2214"/>
                <a:gd name="T17" fmla="*/ 49 h 621"/>
                <a:gd name="T18" fmla="*/ 1738 w 2214"/>
                <a:gd name="T19" fmla="*/ 49 h 621"/>
                <a:gd name="T20" fmla="*/ 1694 w 2214"/>
                <a:gd name="T21" fmla="*/ 49 h 621"/>
                <a:gd name="T22" fmla="*/ 1660 w 2214"/>
                <a:gd name="T23" fmla="*/ 49 h 621"/>
                <a:gd name="T24" fmla="*/ 1639 w 2214"/>
                <a:gd name="T25" fmla="*/ 49 h 621"/>
                <a:gd name="T26" fmla="*/ 1631 w 2214"/>
                <a:gd name="T27" fmla="*/ 53 h 621"/>
                <a:gd name="T28" fmla="*/ 1607 w 2214"/>
                <a:gd name="T29" fmla="*/ 76 h 621"/>
                <a:gd name="T30" fmla="*/ 1577 w 2214"/>
                <a:gd name="T31" fmla="*/ 108 h 621"/>
                <a:gd name="T32" fmla="*/ 1554 w 2214"/>
                <a:gd name="T33" fmla="*/ 131 h 621"/>
                <a:gd name="T34" fmla="*/ 1587 w 2214"/>
                <a:gd name="T35" fmla="*/ 135 h 621"/>
                <a:gd name="T36" fmla="*/ 1515 w 2214"/>
                <a:gd name="T37" fmla="*/ 205 h 621"/>
                <a:gd name="T38" fmla="*/ 1515 w 2214"/>
                <a:gd name="T39" fmla="*/ 121 h 621"/>
                <a:gd name="T40" fmla="*/ 1515 w 2214"/>
                <a:gd name="T41" fmla="*/ 39 h 621"/>
                <a:gd name="T42" fmla="*/ 1505 w 2214"/>
                <a:gd name="T43" fmla="*/ 40 h 621"/>
                <a:gd name="T44" fmla="*/ 1481 w 2214"/>
                <a:gd name="T45" fmla="*/ 40 h 621"/>
                <a:gd name="T46" fmla="*/ 1448 w 2214"/>
                <a:gd name="T47" fmla="*/ 40 h 621"/>
                <a:gd name="T48" fmla="*/ 1410 w 2214"/>
                <a:gd name="T49" fmla="*/ 40 h 621"/>
                <a:gd name="T50" fmla="*/ 1371 w 2214"/>
                <a:gd name="T51" fmla="*/ 40 h 621"/>
                <a:gd name="T52" fmla="*/ 1337 w 2214"/>
                <a:gd name="T53" fmla="*/ 39 h 621"/>
                <a:gd name="T54" fmla="*/ 1313 w 2214"/>
                <a:gd name="T55" fmla="*/ 39 h 621"/>
                <a:gd name="T56" fmla="*/ 1304 w 2214"/>
                <a:gd name="T57" fmla="*/ 39 h 621"/>
                <a:gd name="T58" fmla="*/ 1063 w 2214"/>
                <a:gd name="T59" fmla="*/ 84 h 621"/>
                <a:gd name="T60" fmla="*/ 1049 w 2214"/>
                <a:gd name="T61" fmla="*/ 124 h 621"/>
                <a:gd name="T62" fmla="*/ 1020 w 2214"/>
                <a:gd name="T63" fmla="*/ 137 h 621"/>
                <a:gd name="T64" fmla="*/ 996 w 2214"/>
                <a:gd name="T65" fmla="*/ 159 h 621"/>
                <a:gd name="T66" fmla="*/ 981 w 2214"/>
                <a:gd name="T67" fmla="*/ 190 h 621"/>
                <a:gd name="T68" fmla="*/ 955 w 2214"/>
                <a:gd name="T69" fmla="*/ 207 h 621"/>
                <a:gd name="T70" fmla="*/ 944 w 2214"/>
                <a:gd name="T71" fmla="*/ 153 h 621"/>
                <a:gd name="T72" fmla="*/ 921 w 2214"/>
                <a:gd name="T73" fmla="*/ 132 h 621"/>
                <a:gd name="T74" fmla="*/ 898 w 2214"/>
                <a:gd name="T75" fmla="*/ 149 h 621"/>
                <a:gd name="T76" fmla="*/ 888 w 2214"/>
                <a:gd name="T77" fmla="*/ 207 h 621"/>
                <a:gd name="T78" fmla="*/ 822 w 2214"/>
                <a:gd name="T79" fmla="*/ 11 h 621"/>
                <a:gd name="T80" fmla="*/ 783 w 2214"/>
                <a:gd name="T81" fmla="*/ 75 h 621"/>
                <a:gd name="T82" fmla="*/ 524 w 2214"/>
                <a:gd name="T83" fmla="*/ 9 h 621"/>
                <a:gd name="T84" fmla="*/ 237 w 2214"/>
                <a:gd name="T85" fmla="*/ 75 h 621"/>
                <a:gd name="T86" fmla="*/ 175 w 2214"/>
                <a:gd name="T87" fmla="*/ 156 h 621"/>
                <a:gd name="T88" fmla="*/ 162 w 2214"/>
                <a:gd name="T89" fmla="*/ 139 h 621"/>
                <a:gd name="T90" fmla="*/ 147 w 2214"/>
                <a:gd name="T91" fmla="*/ 117 h 621"/>
                <a:gd name="T92" fmla="*/ 134 w 2214"/>
                <a:gd name="T93" fmla="*/ 98 h 621"/>
                <a:gd name="T94" fmla="*/ 129 w 2214"/>
                <a:gd name="T95" fmla="*/ 90 h 621"/>
                <a:gd name="T96" fmla="*/ 84 w 2214"/>
                <a:gd name="T97" fmla="*/ 0 h 621"/>
                <a:gd name="T98" fmla="*/ 45 w 2214"/>
                <a:gd name="T99" fmla="*/ 87 h 621"/>
                <a:gd name="T100" fmla="*/ 33 w 2214"/>
                <a:gd name="T101" fmla="*/ 156 h 621"/>
                <a:gd name="T102" fmla="*/ 0 w 2214"/>
                <a:gd name="T103" fmla="*/ 621 h 621"/>
                <a:gd name="T104" fmla="*/ 2214 w 2214"/>
                <a:gd name="T105" fmla="*/ 14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7" name="Freeform 9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8" name="Freeform 10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79" name="Freeform 11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25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5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2" name="Freeform 14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3" name="Freeform 15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4" name="Freeform 16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5" name="Freeform 17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6" name="Freeform 18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25 w 49"/>
                <a:gd name="T1" fmla="*/ 0 h 286"/>
                <a:gd name="T2" fmla="*/ 49 w 49"/>
                <a:gd name="T3" fmla="*/ 57 h 286"/>
                <a:gd name="T4" fmla="*/ 49 w 49"/>
                <a:gd name="T5" fmla="*/ 286 h 286"/>
                <a:gd name="T6" fmla="*/ 0 w 49"/>
                <a:gd name="T7" fmla="*/ 272 h 286"/>
                <a:gd name="T8" fmla="*/ 0 w 49"/>
                <a:gd name="T9" fmla="*/ 57 h 286"/>
                <a:gd name="T10" fmla="*/ 25 w 49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7" name="Freeform 19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25 w 50"/>
                <a:gd name="T1" fmla="*/ 0 h 295"/>
                <a:gd name="T2" fmla="*/ 50 w 50"/>
                <a:gd name="T3" fmla="*/ 56 h 295"/>
                <a:gd name="T4" fmla="*/ 50 w 50"/>
                <a:gd name="T5" fmla="*/ 295 h 295"/>
                <a:gd name="T6" fmla="*/ 0 w 50"/>
                <a:gd name="T7" fmla="*/ 276 h 295"/>
                <a:gd name="T8" fmla="*/ 0 w 50"/>
                <a:gd name="T9" fmla="*/ 56 h 295"/>
                <a:gd name="T10" fmla="*/ 25 w 50"/>
                <a:gd name="T1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8" name="Freeform 20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24 w 49"/>
                <a:gd name="T1" fmla="*/ 0 h 313"/>
                <a:gd name="T2" fmla="*/ 49 w 49"/>
                <a:gd name="T3" fmla="*/ 57 h 313"/>
                <a:gd name="T4" fmla="*/ 49 w 49"/>
                <a:gd name="T5" fmla="*/ 313 h 313"/>
                <a:gd name="T6" fmla="*/ 0 w 49"/>
                <a:gd name="T7" fmla="*/ 290 h 313"/>
                <a:gd name="T8" fmla="*/ 0 w 49"/>
                <a:gd name="T9" fmla="*/ 57 h 313"/>
                <a:gd name="T10" fmla="*/ 24 w 49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89" name="Freeform 21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24 w 50"/>
                <a:gd name="T1" fmla="*/ 0 h 340"/>
                <a:gd name="T2" fmla="*/ 50 w 50"/>
                <a:gd name="T3" fmla="*/ 58 h 340"/>
                <a:gd name="T4" fmla="*/ 50 w 50"/>
                <a:gd name="T5" fmla="*/ 340 h 340"/>
                <a:gd name="T6" fmla="*/ 0 w 50"/>
                <a:gd name="T7" fmla="*/ 309 h 340"/>
                <a:gd name="T8" fmla="*/ 0 w 50"/>
                <a:gd name="T9" fmla="*/ 58 h 340"/>
                <a:gd name="T10" fmla="*/ 24 w 50"/>
                <a:gd name="T1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0" name="Freeform 22"/>
            <p:cNvSpPr/>
            <p:nvPr/>
          </p:nvSpPr>
          <p:spPr bwMode="auto">
            <a:xfrm>
              <a:off x="5184" y="1722"/>
              <a:ext cx="24" cy="186"/>
            </a:xfrm>
            <a:custGeom>
              <a:avLst/>
              <a:gdLst>
                <a:gd name="T0" fmla="*/ 24 w 50"/>
                <a:gd name="T1" fmla="*/ 0 h 373"/>
                <a:gd name="T2" fmla="*/ 50 w 50"/>
                <a:gd name="T3" fmla="*/ 58 h 373"/>
                <a:gd name="T4" fmla="*/ 50 w 50"/>
                <a:gd name="T5" fmla="*/ 373 h 373"/>
                <a:gd name="T6" fmla="*/ 0 w 50"/>
                <a:gd name="T7" fmla="*/ 326 h 373"/>
                <a:gd name="T8" fmla="*/ 0 w 50"/>
                <a:gd name="T9" fmla="*/ 58 h 373"/>
                <a:gd name="T10" fmla="*/ 24 w 50"/>
                <a:gd name="T11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1" name="Freeform 23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26 w 50"/>
                <a:gd name="T1" fmla="*/ 0 h 430"/>
                <a:gd name="T2" fmla="*/ 50 w 50"/>
                <a:gd name="T3" fmla="*/ 56 h 430"/>
                <a:gd name="T4" fmla="*/ 50 w 50"/>
                <a:gd name="T5" fmla="*/ 430 h 430"/>
                <a:gd name="T6" fmla="*/ 0 w 50"/>
                <a:gd name="T7" fmla="*/ 368 h 430"/>
                <a:gd name="T8" fmla="*/ 0 w 50"/>
                <a:gd name="T9" fmla="*/ 56 h 430"/>
                <a:gd name="T10" fmla="*/ 26 w 50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2" name="Freeform 24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13 w 13"/>
                <a:gd name="T1" fmla="*/ 0 h 427"/>
                <a:gd name="T2" fmla="*/ 13 w 13"/>
                <a:gd name="T3" fmla="*/ 427 h 427"/>
                <a:gd name="T4" fmla="*/ 0 w 13"/>
                <a:gd name="T5" fmla="*/ 396 h 427"/>
                <a:gd name="T6" fmla="*/ 0 w 13"/>
                <a:gd name="T7" fmla="*/ 29 h 427"/>
                <a:gd name="T8" fmla="*/ 13 w 13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3" name="Freeform 25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6 w 796"/>
                <a:gd name="T1" fmla="*/ 29 h 208"/>
                <a:gd name="T2" fmla="*/ 29 w 796"/>
                <a:gd name="T3" fmla="*/ 29 h 208"/>
                <a:gd name="T4" fmla="*/ 63 w 796"/>
                <a:gd name="T5" fmla="*/ 29 h 208"/>
                <a:gd name="T6" fmla="*/ 105 w 796"/>
                <a:gd name="T7" fmla="*/ 29 h 208"/>
                <a:gd name="T8" fmla="*/ 147 w 796"/>
                <a:gd name="T9" fmla="*/ 29 h 208"/>
                <a:gd name="T10" fmla="*/ 189 w 796"/>
                <a:gd name="T11" fmla="*/ 29 h 208"/>
                <a:gd name="T12" fmla="*/ 223 w 796"/>
                <a:gd name="T13" fmla="*/ 29 h 208"/>
                <a:gd name="T14" fmla="*/ 246 w 796"/>
                <a:gd name="T15" fmla="*/ 29 h 208"/>
                <a:gd name="T16" fmla="*/ 259 w 796"/>
                <a:gd name="T17" fmla="*/ 29 h 208"/>
                <a:gd name="T18" fmla="*/ 294 w 796"/>
                <a:gd name="T19" fmla="*/ 32 h 208"/>
                <a:gd name="T20" fmla="*/ 349 w 796"/>
                <a:gd name="T21" fmla="*/ 40 h 208"/>
                <a:gd name="T22" fmla="*/ 420 w 796"/>
                <a:gd name="T23" fmla="*/ 53 h 208"/>
                <a:gd name="T24" fmla="*/ 503 w 796"/>
                <a:gd name="T25" fmla="*/ 72 h 208"/>
                <a:gd name="T26" fmla="*/ 590 w 796"/>
                <a:gd name="T27" fmla="*/ 100 h 208"/>
                <a:gd name="T28" fmla="*/ 677 w 796"/>
                <a:gd name="T29" fmla="*/ 136 h 208"/>
                <a:gd name="T30" fmla="*/ 759 w 796"/>
                <a:gd name="T31" fmla="*/ 182 h 208"/>
                <a:gd name="T32" fmla="*/ 796 w 796"/>
                <a:gd name="T33" fmla="*/ 161 h 208"/>
                <a:gd name="T34" fmla="*/ 719 w 796"/>
                <a:gd name="T35" fmla="*/ 112 h 208"/>
                <a:gd name="T36" fmla="*/ 634 w 796"/>
                <a:gd name="T37" fmla="*/ 74 h 208"/>
                <a:gd name="T38" fmla="*/ 546 w 796"/>
                <a:gd name="T39" fmla="*/ 45 h 208"/>
                <a:gd name="T40" fmla="*/ 461 w 796"/>
                <a:gd name="T41" fmla="*/ 25 h 208"/>
                <a:gd name="T42" fmla="*/ 384 w 796"/>
                <a:gd name="T43" fmla="*/ 11 h 208"/>
                <a:gd name="T44" fmla="*/ 319 w 796"/>
                <a:gd name="T45" fmla="*/ 5 h 208"/>
                <a:gd name="T46" fmla="*/ 274 w 796"/>
                <a:gd name="T47" fmla="*/ 1 h 208"/>
                <a:gd name="T48" fmla="*/ 252 w 796"/>
                <a:gd name="T49" fmla="*/ 0 h 208"/>
                <a:gd name="T50" fmla="*/ 236 w 796"/>
                <a:gd name="T51" fmla="*/ 0 h 208"/>
                <a:gd name="T52" fmla="*/ 207 w 796"/>
                <a:gd name="T53" fmla="*/ 0 h 208"/>
                <a:gd name="T54" fmla="*/ 169 w 796"/>
                <a:gd name="T55" fmla="*/ 0 h 208"/>
                <a:gd name="T56" fmla="*/ 127 w 796"/>
                <a:gd name="T57" fmla="*/ 0 h 208"/>
                <a:gd name="T58" fmla="*/ 83 w 796"/>
                <a:gd name="T59" fmla="*/ 0 h 208"/>
                <a:gd name="T60" fmla="*/ 45 w 796"/>
                <a:gd name="T61" fmla="*/ 0 h 208"/>
                <a:gd name="T62" fmla="*/ 16 w 796"/>
                <a:gd name="T63" fmla="*/ 0 h 208"/>
                <a:gd name="T64" fmla="*/ 0 w 796"/>
                <a:gd name="T6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4" name="Freeform 26"/>
            <p:cNvSpPr/>
            <p:nvPr/>
          </p:nvSpPr>
          <p:spPr bwMode="auto">
            <a:xfrm>
              <a:off x="4868" y="1780"/>
              <a:ext cx="398" cy="154"/>
            </a:xfrm>
            <a:custGeom>
              <a:avLst/>
              <a:gdLst>
                <a:gd name="T0" fmla="*/ 6 w 796"/>
                <a:gd name="T1" fmla="*/ 32 h 307"/>
                <a:gd name="T2" fmla="*/ 29 w 796"/>
                <a:gd name="T3" fmla="*/ 32 h 307"/>
                <a:gd name="T4" fmla="*/ 63 w 796"/>
                <a:gd name="T5" fmla="*/ 32 h 307"/>
                <a:gd name="T6" fmla="*/ 105 w 796"/>
                <a:gd name="T7" fmla="*/ 32 h 307"/>
                <a:gd name="T8" fmla="*/ 147 w 796"/>
                <a:gd name="T9" fmla="*/ 32 h 307"/>
                <a:gd name="T10" fmla="*/ 189 w 796"/>
                <a:gd name="T11" fmla="*/ 32 h 307"/>
                <a:gd name="T12" fmla="*/ 223 w 796"/>
                <a:gd name="T13" fmla="*/ 32 h 307"/>
                <a:gd name="T14" fmla="*/ 246 w 796"/>
                <a:gd name="T15" fmla="*/ 32 h 307"/>
                <a:gd name="T16" fmla="*/ 299 w 796"/>
                <a:gd name="T17" fmla="*/ 33 h 307"/>
                <a:gd name="T18" fmla="*/ 390 w 796"/>
                <a:gd name="T19" fmla="*/ 46 h 307"/>
                <a:gd name="T20" fmla="*/ 473 w 796"/>
                <a:gd name="T21" fmla="*/ 69 h 307"/>
                <a:gd name="T22" fmla="*/ 551 w 796"/>
                <a:gd name="T23" fmla="*/ 101 h 307"/>
                <a:gd name="T24" fmla="*/ 620 w 796"/>
                <a:gd name="T25" fmla="*/ 140 h 307"/>
                <a:gd name="T26" fmla="*/ 681 w 796"/>
                <a:gd name="T27" fmla="*/ 185 h 307"/>
                <a:gd name="T28" fmla="*/ 734 w 796"/>
                <a:gd name="T29" fmla="*/ 233 h 307"/>
                <a:gd name="T30" fmla="*/ 778 w 796"/>
                <a:gd name="T31" fmla="*/ 283 h 307"/>
                <a:gd name="T32" fmla="*/ 796 w 796"/>
                <a:gd name="T33" fmla="*/ 255 h 307"/>
                <a:gd name="T34" fmla="*/ 757 w 796"/>
                <a:gd name="T35" fmla="*/ 208 h 307"/>
                <a:gd name="T36" fmla="*/ 708 w 796"/>
                <a:gd name="T37" fmla="*/ 161 h 307"/>
                <a:gd name="T38" fmla="*/ 652 w 796"/>
                <a:gd name="T39" fmla="*/ 118 h 307"/>
                <a:gd name="T40" fmla="*/ 586 w 796"/>
                <a:gd name="T41" fmla="*/ 79 h 307"/>
                <a:gd name="T42" fmla="*/ 514 w 796"/>
                <a:gd name="T43" fmla="*/ 47 h 307"/>
                <a:gd name="T44" fmla="*/ 433 w 796"/>
                <a:gd name="T45" fmla="*/ 21 h 307"/>
                <a:gd name="T46" fmla="*/ 346 w 796"/>
                <a:gd name="T47" fmla="*/ 5 h 307"/>
                <a:gd name="T48" fmla="*/ 252 w 796"/>
                <a:gd name="T49" fmla="*/ 0 h 307"/>
                <a:gd name="T50" fmla="*/ 236 w 796"/>
                <a:gd name="T51" fmla="*/ 0 h 307"/>
                <a:gd name="T52" fmla="*/ 207 w 796"/>
                <a:gd name="T53" fmla="*/ 0 h 307"/>
                <a:gd name="T54" fmla="*/ 169 w 796"/>
                <a:gd name="T55" fmla="*/ 0 h 307"/>
                <a:gd name="T56" fmla="*/ 127 w 796"/>
                <a:gd name="T57" fmla="*/ 0 h 307"/>
                <a:gd name="T58" fmla="*/ 83 w 796"/>
                <a:gd name="T59" fmla="*/ 0 h 307"/>
                <a:gd name="T60" fmla="*/ 45 w 796"/>
                <a:gd name="T61" fmla="*/ 0 h 307"/>
                <a:gd name="T62" fmla="*/ 16 w 796"/>
                <a:gd name="T63" fmla="*/ 0 h 307"/>
                <a:gd name="T64" fmla="*/ 0 w 796"/>
                <a:gd name="T6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5" name="Freeform 27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6" name="Freeform 28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7" name="Freeform 29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8" name="Rectangle 30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199" name="Rectangle 31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0" name="Freeform 32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25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5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1" name="Freeform 33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2" name="Freeform 34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3" name="Rectangle 35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4" name="Rectangle 36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5" name="Freeform 37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6" name="Freeform 38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7" name="Freeform 39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8" name="Rectangle 40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09" name="Rectangle 41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0" name="Freeform 42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1" name="Freeform 43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2" name="Freeform 44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3" name="Rectangle 45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4" name="Rectangle 46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5" name="Freeform 47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26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6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6" name="Freeform 48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7" name="Freeform 49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8" name="Rectangle 50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19" name="Rectangle 51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0" name="Freeform 52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24 w 50"/>
                <a:gd name="T1" fmla="*/ 0 h 263"/>
                <a:gd name="T2" fmla="*/ 50 w 50"/>
                <a:gd name="T3" fmla="*/ 57 h 263"/>
                <a:gd name="T4" fmla="*/ 50 w 50"/>
                <a:gd name="T5" fmla="*/ 263 h 263"/>
                <a:gd name="T6" fmla="*/ 0 w 50"/>
                <a:gd name="T7" fmla="*/ 263 h 263"/>
                <a:gd name="T8" fmla="*/ 0 w 50"/>
                <a:gd name="T9" fmla="*/ 57 h 263"/>
                <a:gd name="T10" fmla="*/ 24 w 50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1" name="Freeform 53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25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5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2" name="Freeform 54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24 w 49"/>
                <a:gd name="T1" fmla="*/ 0 h 263"/>
                <a:gd name="T2" fmla="*/ 49 w 49"/>
                <a:gd name="T3" fmla="*/ 57 h 263"/>
                <a:gd name="T4" fmla="*/ 49 w 49"/>
                <a:gd name="T5" fmla="*/ 263 h 263"/>
                <a:gd name="T6" fmla="*/ 0 w 49"/>
                <a:gd name="T7" fmla="*/ 263 h 263"/>
                <a:gd name="T8" fmla="*/ 0 w 49"/>
                <a:gd name="T9" fmla="*/ 57 h 263"/>
                <a:gd name="T10" fmla="*/ 24 w 49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3" name="Rectangle 55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4" name="Rectangle 56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5" name="Freeform 57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52 w 607"/>
                <a:gd name="T1" fmla="*/ 391 h 841"/>
                <a:gd name="T2" fmla="*/ 138 w 607"/>
                <a:gd name="T3" fmla="*/ 429 h 841"/>
                <a:gd name="T4" fmla="*/ 219 w 607"/>
                <a:gd name="T5" fmla="*/ 537 h 841"/>
                <a:gd name="T6" fmla="*/ 264 w 607"/>
                <a:gd name="T7" fmla="*/ 761 h 841"/>
                <a:gd name="T8" fmla="*/ 301 w 607"/>
                <a:gd name="T9" fmla="*/ 787 h 841"/>
                <a:gd name="T10" fmla="*/ 310 w 607"/>
                <a:gd name="T11" fmla="*/ 651 h 841"/>
                <a:gd name="T12" fmla="*/ 364 w 607"/>
                <a:gd name="T13" fmla="*/ 504 h 841"/>
                <a:gd name="T14" fmla="*/ 499 w 607"/>
                <a:gd name="T15" fmla="*/ 376 h 841"/>
                <a:gd name="T16" fmla="*/ 584 w 607"/>
                <a:gd name="T17" fmla="*/ 336 h 841"/>
                <a:gd name="T18" fmla="*/ 517 w 607"/>
                <a:gd name="T19" fmla="*/ 359 h 841"/>
                <a:gd name="T20" fmla="*/ 434 w 607"/>
                <a:gd name="T21" fmla="*/ 408 h 841"/>
                <a:gd name="T22" fmla="*/ 355 w 607"/>
                <a:gd name="T23" fmla="*/ 498 h 841"/>
                <a:gd name="T24" fmla="*/ 326 w 607"/>
                <a:gd name="T25" fmla="*/ 533 h 841"/>
                <a:gd name="T26" fmla="*/ 341 w 607"/>
                <a:gd name="T27" fmla="*/ 437 h 841"/>
                <a:gd name="T28" fmla="*/ 379 w 607"/>
                <a:gd name="T29" fmla="*/ 306 h 841"/>
                <a:gd name="T30" fmla="*/ 454 w 607"/>
                <a:gd name="T31" fmla="*/ 160 h 841"/>
                <a:gd name="T32" fmla="*/ 467 w 607"/>
                <a:gd name="T33" fmla="*/ 131 h 841"/>
                <a:gd name="T34" fmla="*/ 411 w 607"/>
                <a:gd name="T35" fmla="*/ 216 h 841"/>
                <a:gd name="T36" fmla="*/ 396 w 607"/>
                <a:gd name="T37" fmla="*/ 208 h 841"/>
                <a:gd name="T38" fmla="*/ 420 w 607"/>
                <a:gd name="T39" fmla="*/ 82 h 841"/>
                <a:gd name="T40" fmla="*/ 419 w 607"/>
                <a:gd name="T41" fmla="*/ 73 h 841"/>
                <a:gd name="T42" fmla="*/ 389 w 607"/>
                <a:gd name="T43" fmla="*/ 192 h 841"/>
                <a:gd name="T44" fmla="*/ 362 w 607"/>
                <a:gd name="T45" fmla="*/ 315 h 841"/>
                <a:gd name="T46" fmla="*/ 300 w 607"/>
                <a:gd name="T47" fmla="*/ 529 h 841"/>
                <a:gd name="T48" fmla="*/ 265 w 607"/>
                <a:gd name="T49" fmla="*/ 581 h 841"/>
                <a:gd name="T50" fmla="*/ 242 w 607"/>
                <a:gd name="T51" fmla="*/ 386 h 841"/>
                <a:gd name="T52" fmla="*/ 276 w 607"/>
                <a:gd name="T53" fmla="*/ 168 h 841"/>
                <a:gd name="T54" fmla="*/ 318 w 607"/>
                <a:gd name="T55" fmla="*/ 34 h 841"/>
                <a:gd name="T56" fmla="*/ 313 w 607"/>
                <a:gd name="T57" fmla="*/ 39 h 841"/>
                <a:gd name="T58" fmla="*/ 257 w 607"/>
                <a:gd name="T59" fmla="*/ 200 h 841"/>
                <a:gd name="T60" fmla="*/ 218 w 607"/>
                <a:gd name="T61" fmla="*/ 234 h 841"/>
                <a:gd name="T62" fmla="*/ 150 w 607"/>
                <a:gd name="T63" fmla="*/ 116 h 841"/>
                <a:gd name="T64" fmla="*/ 145 w 607"/>
                <a:gd name="T65" fmla="*/ 116 h 841"/>
                <a:gd name="T66" fmla="*/ 217 w 607"/>
                <a:gd name="T67" fmla="*/ 261 h 841"/>
                <a:gd name="T68" fmla="*/ 229 w 607"/>
                <a:gd name="T69" fmla="*/ 363 h 841"/>
                <a:gd name="T70" fmla="*/ 181 w 607"/>
                <a:gd name="T71" fmla="*/ 366 h 841"/>
                <a:gd name="T72" fmla="*/ 107 w 607"/>
                <a:gd name="T73" fmla="*/ 214 h 841"/>
                <a:gd name="T74" fmla="*/ 98 w 607"/>
                <a:gd name="T75" fmla="*/ 171 h 841"/>
                <a:gd name="T76" fmla="*/ 82 w 607"/>
                <a:gd name="T77" fmla="*/ 224 h 841"/>
                <a:gd name="T78" fmla="*/ 45 w 607"/>
                <a:gd name="T79" fmla="*/ 145 h 841"/>
                <a:gd name="T80" fmla="*/ 43 w 607"/>
                <a:gd name="T81" fmla="*/ 148 h 841"/>
                <a:gd name="T82" fmla="*/ 78 w 607"/>
                <a:gd name="T83" fmla="*/ 234 h 841"/>
                <a:gd name="T84" fmla="*/ 127 w 607"/>
                <a:gd name="T85" fmla="*/ 301 h 841"/>
                <a:gd name="T86" fmla="*/ 160 w 607"/>
                <a:gd name="T87" fmla="*/ 361 h 841"/>
                <a:gd name="T88" fmla="*/ 194 w 607"/>
                <a:gd name="T89" fmla="*/ 397 h 841"/>
                <a:gd name="T90" fmla="*/ 227 w 607"/>
                <a:gd name="T91" fmla="*/ 462 h 841"/>
                <a:gd name="T92" fmla="*/ 221 w 607"/>
                <a:gd name="T93" fmla="*/ 502 h 841"/>
                <a:gd name="T94" fmla="*/ 173 w 607"/>
                <a:gd name="T95" fmla="*/ 439 h 841"/>
                <a:gd name="T96" fmla="*/ 134 w 607"/>
                <a:gd name="T97" fmla="*/ 379 h 841"/>
                <a:gd name="T98" fmla="*/ 130 w 607"/>
                <a:gd name="T99" fmla="*/ 387 h 841"/>
                <a:gd name="T100" fmla="*/ 105 w 607"/>
                <a:gd name="T101" fmla="*/ 398 h 841"/>
                <a:gd name="T102" fmla="*/ 30 w 607"/>
                <a:gd name="T103" fmla="*/ 379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6" name="Freeform 58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388 w 854"/>
                <a:gd name="T1" fmla="*/ 94 h 614"/>
                <a:gd name="T2" fmla="*/ 355 w 854"/>
                <a:gd name="T3" fmla="*/ 61 h 614"/>
                <a:gd name="T4" fmla="*/ 339 w 854"/>
                <a:gd name="T5" fmla="*/ 40 h 614"/>
                <a:gd name="T6" fmla="*/ 275 w 854"/>
                <a:gd name="T7" fmla="*/ 50 h 614"/>
                <a:gd name="T8" fmla="*/ 204 w 854"/>
                <a:gd name="T9" fmla="*/ 104 h 614"/>
                <a:gd name="T10" fmla="*/ 145 w 854"/>
                <a:gd name="T11" fmla="*/ 147 h 614"/>
                <a:gd name="T12" fmla="*/ 127 w 854"/>
                <a:gd name="T13" fmla="*/ 207 h 614"/>
                <a:gd name="T14" fmla="*/ 135 w 854"/>
                <a:gd name="T15" fmla="*/ 268 h 614"/>
                <a:gd name="T16" fmla="*/ 198 w 854"/>
                <a:gd name="T17" fmla="*/ 287 h 614"/>
                <a:gd name="T18" fmla="*/ 245 w 854"/>
                <a:gd name="T19" fmla="*/ 248 h 614"/>
                <a:gd name="T20" fmla="*/ 312 w 854"/>
                <a:gd name="T21" fmla="*/ 244 h 614"/>
                <a:gd name="T22" fmla="*/ 350 w 854"/>
                <a:gd name="T23" fmla="*/ 244 h 614"/>
                <a:gd name="T24" fmla="*/ 324 w 854"/>
                <a:gd name="T25" fmla="*/ 310 h 614"/>
                <a:gd name="T26" fmla="*/ 240 w 854"/>
                <a:gd name="T27" fmla="*/ 318 h 614"/>
                <a:gd name="T28" fmla="*/ 172 w 854"/>
                <a:gd name="T29" fmla="*/ 325 h 614"/>
                <a:gd name="T30" fmla="*/ 38 w 854"/>
                <a:gd name="T31" fmla="*/ 345 h 614"/>
                <a:gd name="T32" fmla="*/ 0 w 854"/>
                <a:gd name="T33" fmla="*/ 453 h 614"/>
                <a:gd name="T34" fmla="*/ 38 w 854"/>
                <a:gd name="T35" fmla="*/ 540 h 614"/>
                <a:gd name="T36" fmla="*/ 152 w 854"/>
                <a:gd name="T37" fmla="*/ 547 h 614"/>
                <a:gd name="T38" fmla="*/ 285 w 854"/>
                <a:gd name="T39" fmla="*/ 517 h 614"/>
                <a:gd name="T40" fmla="*/ 364 w 854"/>
                <a:gd name="T41" fmla="*/ 471 h 614"/>
                <a:gd name="T42" fmla="*/ 424 w 854"/>
                <a:gd name="T43" fmla="*/ 489 h 614"/>
                <a:gd name="T44" fmla="*/ 452 w 854"/>
                <a:gd name="T45" fmla="*/ 501 h 614"/>
                <a:gd name="T46" fmla="*/ 502 w 854"/>
                <a:gd name="T47" fmla="*/ 607 h 614"/>
                <a:gd name="T48" fmla="*/ 676 w 854"/>
                <a:gd name="T49" fmla="*/ 597 h 614"/>
                <a:gd name="T50" fmla="*/ 702 w 854"/>
                <a:gd name="T51" fmla="*/ 531 h 614"/>
                <a:gd name="T52" fmla="*/ 615 w 854"/>
                <a:gd name="T53" fmla="*/ 463 h 614"/>
                <a:gd name="T54" fmla="*/ 626 w 854"/>
                <a:gd name="T55" fmla="*/ 456 h 614"/>
                <a:gd name="T56" fmla="*/ 722 w 854"/>
                <a:gd name="T57" fmla="*/ 512 h 614"/>
                <a:gd name="T58" fmla="*/ 803 w 854"/>
                <a:gd name="T59" fmla="*/ 484 h 614"/>
                <a:gd name="T60" fmla="*/ 841 w 854"/>
                <a:gd name="T61" fmla="*/ 408 h 614"/>
                <a:gd name="T62" fmla="*/ 812 w 854"/>
                <a:gd name="T63" fmla="*/ 291 h 614"/>
                <a:gd name="T64" fmla="*/ 722 w 854"/>
                <a:gd name="T65" fmla="*/ 268 h 614"/>
                <a:gd name="T66" fmla="*/ 657 w 854"/>
                <a:gd name="T67" fmla="*/ 316 h 614"/>
                <a:gd name="T68" fmla="*/ 593 w 854"/>
                <a:gd name="T69" fmla="*/ 292 h 614"/>
                <a:gd name="T70" fmla="*/ 508 w 854"/>
                <a:gd name="T71" fmla="*/ 298 h 614"/>
                <a:gd name="T72" fmla="*/ 460 w 854"/>
                <a:gd name="T73" fmla="*/ 346 h 614"/>
                <a:gd name="T74" fmla="*/ 477 w 854"/>
                <a:gd name="T75" fmla="*/ 282 h 614"/>
                <a:gd name="T76" fmla="*/ 527 w 854"/>
                <a:gd name="T77" fmla="*/ 245 h 614"/>
                <a:gd name="T78" fmla="*/ 642 w 854"/>
                <a:gd name="T79" fmla="*/ 224 h 614"/>
                <a:gd name="T80" fmla="*/ 765 w 854"/>
                <a:gd name="T81" fmla="*/ 222 h 614"/>
                <a:gd name="T82" fmla="*/ 753 w 854"/>
                <a:gd name="T83" fmla="*/ 160 h 614"/>
                <a:gd name="T84" fmla="*/ 757 w 854"/>
                <a:gd name="T85" fmla="*/ 127 h 614"/>
                <a:gd name="T86" fmla="*/ 706 w 854"/>
                <a:gd name="T87" fmla="*/ 108 h 614"/>
                <a:gd name="T88" fmla="*/ 601 w 854"/>
                <a:gd name="T89" fmla="*/ 132 h 614"/>
                <a:gd name="T90" fmla="*/ 656 w 854"/>
                <a:gd name="T91" fmla="*/ 47 h 614"/>
                <a:gd name="T92" fmla="*/ 600 w 854"/>
                <a:gd name="T93" fmla="*/ 28 h 614"/>
                <a:gd name="T94" fmla="*/ 537 w 854"/>
                <a:gd name="T95" fmla="*/ 0 h 614"/>
                <a:gd name="T96" fmla="*/ 432 w 854"/>
                <a:gd name="T97" fmla="*/ 28 h 614"/>
                <a:gd name="T98" fmla="*/ 423 w 854"/>
                <a:gd name="T99" fmla="*/ 101 h 614"/>
                <a:gd name="T100" fmla="*/ 406 w 854"/>
                <a:gd name="T101" fmla="*/ 13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7" name="Freeform 59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2252 w 2252"/>
                <a:gd name="T1" fmla="*/ 615 h 615"/>
                <a:gd name="T2" fmla="*/ 2248 w 2252"/>
                <a:gd name="T3" fmla="*/ 134 h 615"/>
                <a:gd name="T4" fmla="*/ 2223 w 2252"/>
                <a:gd name="T5" fmla="*/ 109 h 615"/>
                <a:gd name="T6" fmla="*/ 2190 w 2252"/>
                <a:gd name="T7" fmla="*/ 74 h 615"/>
                <a:gd name="T8" fmla="*/ 2165 w 2252"/>
                <a:gd name="T9" fmla="*/ 50 h 615"/>
                <a:gd name="T10" fmla="*/ 2162 w 2252"/>
                <a:gd name="T11" fmla="*/ 42 h 615"/>
                <a:gd name="T12" fmla="*/ 2162 w 2252"/>
                <a:gd name="T13" fmla="*/ 8 h 615"/>
                <a:gd name="T14" fmla="*/ 2132 w 2252"/>
                <a:gd name="T15" fmla="*/ 0 h 615"/>
                <a:gd name="T16" fmla="*/ 1944 w 2252"/>
                <a:gd name="T17" fmla="*/ 33 h 615"/>
                <a:gd name="T18" fmla="*/ 1882 w 2252"/>
                <a:gd name="T19" fmla="*/ 120 h 615"/>
                <a:gd name="T20" fmla="*/ 1772 w 2252"/>
                <a:gd name="T21" fmla="*/ 214 h 615"/>
                <a:gd name="T22" fmla="*/ 1821 w 2252"/>
                <a:gd name="T23" fmla="*/ 132 h 615"/>
                <a:gd name="T24" fmla="*/ 1581 w 2252"/>
                <a:gd name="T25" fmla="*/ 63 h 615"/>
                <a:gd name="T26" fmla="*/ 1542 w 2252"/>
                <a:gd name="T27" fmla="*/ 39 h 615"/>
                <a:gd name="T28" fmla="*/ 1512 w 2252"/>
                <a:gd name="T29" fmla="*/ 63 h 615"/>
                <a:gd name="T30" fmla="*/ 1214 w 2252"/>
                <a:gd name="T31" fmla="*/ 204 h 615"/>
                <a:gd name="T32" fmla="*/ 1196 w 2252"/>
                <a:gd name="T33" fmla="*/ 103 h 615"/>
                <a:gd name="T34" fmla="*/ 1162 w 2252"/>
                <a:gd name="T35" fmla="*/ 55 h 615"/>
                <a:gd name="T36" fmla="*/ 1120 w 2252"/>
                <a:gd name="T37" fmla="*/ 64 h 615"/>
                <a:gd name="T38" fmla="*/ 1082 w 2252"/>
                <a:gd name="T39" fmla="*/ 137 h 615"/>
                <a:gd name="T40" fmla="*/ 909 w 2252"/>
                <a:gd name="T41" fmla="*/ 126 h 615"/>
                <a:gd name="T42" fmla="*/ 728 w 2252"/>
                <a:gd name="T43" fmla="*/ 123 h 615"/>
                <a:gd name="T44" fmla="*/ 566 w 2252"/>
                <a:gd name="T45" fmla="*/ 204 h 615"/>
                <a:gd name="T46" fmla="*/ 537 w 2252"/>
                <a:gd name="T47" fmla="*/ 176 h 615"/>
                <a:gd name="T48" fmla="*/ 529 w 2252"/>
                <a:gd name="T49" fmla="*/ 110 h 615"/>
                <a:gd name="T50" fmla="*/ 514 w 2252"/>
                <a:gd name="T51" fmla="*/ 64 h 615"/>
                <a:gd name="T52" fmla="*/ 496 w 2252"/>
                <a:gd name="T53" fmla="*/ 63 h 615"/>
                <a:gd name="T54" fmla="*/ 481 w 2252"/>
                <a:gd name="T55" fmla="*/ 71 h 615"/>
                <a:gd name="T56" fmla="*/ 466 w 2252"/>
                <a:gd name="T57" fmla="*/ 49 h 615"/>
                <a:gd name="T58" fmla="*/ 446 w 2252"/>
                <a:gd name="T59" fmla="*/ 51 h 615"/>
                <a:gd name="T60" fmla="*/ 430 w 2252"/>
                <a:gd name="T61" fmla="*/ 88 h 615"/>
                <a:gd name="T62" fmla="*/ 415 w 2252"/>
                <a:gd name="T63" fmla="*/ 119 h 615"/>
                <a:gd name="T64" fmla="*/ 399 w 2252"/>
                <a:gd name="T65" fmla="*/ 163 h 615"/>
                <a:gd name="T66" fmla="*/ 363 w 2252"/>
                <a:gd name="T67" fmla="*/ 208 h 615"/>
                <a:gd name="T68" fmla="*/ 317 w 2252"/>
                <a:gd name="T69" fmla="*/ 107 h 615"/>
                <a:gd name="T70" fmla="*/ 128 w 2252"/>
                <a:gd name="T71" fmla="*/ 55 h 615"/>
                <a:gd name="T72" fmla="*/ 74 w 2252"/>
                <a:gd name="T73" fmla="*/ 216 h 615"/>
                <a:gd name="T74" fmla="*/ 0 w 2252"/>
                <a:gd name="T75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8" name="Freeform 60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50 w 351"/>
                <a:gd name="T1" fmla="*/ 4 h 638"/>
                <a:gd name="T2" fmla="*/ 119 w 351"/>
                <a:gd name="T3" fmla="*/ 48 h 638"/>
                <a:gd name="T4" fmla="*/ 95 w 351"/>
                <a:gd name="T5" fmla="*/ 118 h 638"/>
                <a:gd name="T6" fmla="*/ 82 w 351"/>
                <a:gd name="T7" fmla="*/ 186 h 638"/>
                <a:gd name="T8" fmla="*/ 74 w 351"/>
                <a:gd name="T9" fmla="*/ 192 h 638"/>
                <a:gd name="T10" fmla="*/ 65 w 351"/>
                <a:gd name="T11" fmla="*/ 148 h 638"/>
                <a:gd name="T12" fmla="*/ 46 w 351"/>
                <a:gd name="T13" fmla="*/ 188 h 638"/>
                <a:gd name="T14" fmla="*/ 30 w 351"/>
                <a:gd name="T15" fmla="*/ 267 h 638"/>
                <a:gd name="T16" fmla="*/ 31 w 351"/>
                <a:gd name="T17" fmla="*/ 323 h 638"/>
                <a:gd name="T18" fmla="*/ 46 w 351"/>
                <a:gd name="T19" fmla="*/ 359 h 638"/>
                <a:gd name="T20" fmla="*/ 45 w 351"/>
                <a:gd name="T21" fmla="*/ 362 h 638"/>
                <a:gd name="T22" fmla="*/ 28 w 351"/>
                <a:gd name="T23" fmla="*/ 351 h 638"/>
                <a:gd name="T24" fmla="*/ 15 w 351"/>
                <a:gd name="T25" fmla="*/ 341 h 638"/>
                <a:gd name="T26" fmla="*/ 9 w 351"/>
                <a:gd name="T27" fmla="*/ 336 h 638"/>
                <a:gd name="T28" fmla="*/ 5 w 351"/>
                <a:gd name="T29" fmla="*/ 367 h 638"/>
                <a:gd name="T30" fmla="*/ 0 w 351"/>
                <a:gd name="T31" fmla="*/ 453 h 638"/>
                <a:gd name="T32" fmla="*/ 7 w 351"/>
                <a:gd name="T33" fmla="*/ 545 h 638"/>
                <a:gd name="T34" fmla="*/ 37 w 351"/>
                <a:gd name="T35" fmla="*/ 618 h 638"/>
                <a:gd name="T36" fmla="*/ 71 w 351"/>
                <a:gd name="T37" fmla="*/ 638 h 638"/>
                <a:gd name="T38" fmla="*/ 97 w 351"/>
                <a:gd name="T39" fmla="*/ 638 h 638"/>
                <a:gd name="T40" fmla="*/ 133 w 351"/>
                <a:gd name="T41" fmla="*/ 638 h 638"/>
                <a:gd name="T42" fmla="*/ 173 w 351"/>
                <a:gd name="T43" fmla="*/ 638 h 638"/>
                <a:gd name="T44" fmla="*/ 214 w 351"/>
                <a:gd name="T45" fmla="*/ 638 h 638"/>
                <a:gd name="T46" fmla="*/ 252 w 351"/>
                <a:gd name="T47" fmla="*/ 638 h 638"/>
                <a:gd name="T48" fmla="*/ 282 w 351"/>
                <a:gd name="T49" fmla="*/ 638 h 638"/>
                <a:gd name="T50" fmla="*/ 300 w 351"/>
                <a:gd name="T51" fmla="*/ 638 h 638"/>
                <a:gd name="T52" fmla="*/ 315 w 351"/>
                <a:gd name="T53" fmla="*/ 621 h 638"/>
                <a:gd name="T54" fmla="*/ 336 w 351"/>
                <a:gd name="T55" fmla="*/ 562 h 638"/>
                <a:gd name="T56" fmla="*/ 349 w 351"/>
                <a:gd name="T57" fmla="*/ 491 h 638"/>
                <a:gd name="T58" fmla="*/ 350 w 351"/>
                <a:gd name="T59" fmla="*/ 427 h 638"/>
                <a:gd name="T60" fmla="*/ 342 w 351"/>
                <a:gd name="T61" fmla="*/ 416 h 638"/>
                <a:gd name="T62" fmla="*/ 332 w 351"/>
                <a:gd name="T63" fmla="*/ 441 h 638"/>
                <a:gd name="T64" fmla="*/ 319 w 351"/>
                <a:gd name="T65" fmla="*/ 462 h 638"/>
                <a:gd name="T66" fmla="*/ 308 w 351"/>
                <a:gd name="T67" fmla="*/ 476 h 638"/>
                <a:gd name="T68" fmla="*/ 309 w 351"/>
                <a:gd name="T69" fmla="*/ 464 h 638"/>
                <a:gd name="T70" fmla="*/ 323 w 351"/>
                <a:gd name="T71" fmla="*/ 413 h 638"/>
                <a:gd name="T72" fmla="*/ 328 w 351"/>
                <a:gd name="T73" fmla="*/ 341 h 638"/>
                <a:gd name="T74" fmla="*/ 312 w 351"/>
                <a:gd name="T75" fmla="*/ 256 h 638"/>
                <a:gd name="T76" fmla="*/ 293 w 351"/>
                <a:gd name="T77" fmla="*/ 222 h 638"/>
                <a:gd name="T78" fmla="*/ 285 w 351"/>
                <a:gd name="T79" fmla="*/ 246 h 638"/>
                <a:gd name="T80" fmla="*/ 271 w 351"/>
                <a:gd name="T81" fmla="*/ 268 h 638"/>
                <a:gd name="T82" fmla="*/ 260 w 351"/>
                <a:gd name="T83" fmla="*/ 282 h 638"/>
                <a:gd name="T84" fmla="*/ 262 w 351"/>
                <a:gd name="T85" fmla="*/ 267 h 638"/>
                <a:gd name="T86" fmla="*/ 263 w 351"/>
                <a:gd name="T87" fmla="*/ 208 h 638"/>
                <a:gd name="T88" fmla="*/ 257 w 351"/>
                <a:gd name="T89" fmla="*/ 137 h 638"/>
                <a:gd name="T90" fmla="*/ 239 w 351"/>
                <a:gd name="T91" fmla="*/ 72 h 638"/>
                <a:gd name="T92" fmla="*/ 225 w 351"/>
                <a:gd name="T93" fmla="*/ 73 h 638"/>
                <a:gd name="T94" fmla="*/ 214 w 351"/>
                <a:gd name="T95" fmla="*/ 109 h 638"/>
                <a:gd name="T96" fmla="*/ 210 w 351"/>
                <a:gd name="T97" fmla="*/ 99 h 638"/>
                <a:gd name="T98" fmla="*/ 197 w 351"/>
                <a:gd name="T99" fmla="*/ 61 h 638"/>
                <a:gd name="T100" fmla="*/ 181 w 351"/>
                <a:gd name="T101" fmla="*/ 26 h 638"/>
                <a:gd name="T102" fmla="*/ 168 w 351"/>
                <a:gd name="T103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29" name="Freeform 61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228 h 449"/>
                <a:gd name="T2" fmla="*/ 150 w 758"/>
                <a:gd name="T3" fmla="*/ 0 h 449"/>
                <a:gd name="T4" fmla="*/ 299 w 758"/>
                <a:gd name="T5" fmla="*/ 228 h 449"/>
                <a:gd name="T6" fmla="*/ 758 w 758"/>
                <a:gd name="T7" fmla="*/ 228 h 449"/>
                <a:gd name="T8" fmla="*/ 758 w 758"/>
                <a:gd name="T9" fmla="*/ 449 h 449"/>
                <a:gd name="T10" fmla="*/ 0 w 758"/>
                <a:gd name="T11" fmla="*/ 449 h 449"/>
                <a:gd name="T12" fmla="*/ 0 w 758"/>
                <a:gd name="T13" fmla="*/ 2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0" name="Freeform 62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763 w 770"/>
                <a:gd name="T1" fmla="*/ 264 h 264"/>
                <a:gd name="T2" fmla="*/ 304 w 770"/>
                <a:gd name="T3" fmla="*/ 264 h 264"/>
                <a:gd name="T4" fmla="*/ 155 w 770"/>
                <a:gd name="T5" fmla="*/ 36 h 264"/>
                <a:gd name="T6" fmla="*/ 5 w 770"/>
                <a:gd name="T7" fmla="*/ 264 h 264"/>
                <a:gd name="T8" fmla="*/ 0 w 770"/>
                <a:gd name="T9" fmla="*/ 237 h 264"/>
                <a:gd name="T10" fmla="*/ 155 w 770"/>
                <a:gd name="T11" fmla="*/ 0 h 264"/>
                <a:gd name="T12" fmla="*/ 309 w 770"/>
                <a:gd name="T13" fmla="*/ 237 h 264"/>
                <a:gd name="T14" fmla="*/ 770 w 770"/>
                <a:gd name="T15" fmla="*/ 237 h 264"/>
                <a:gd name="T16" fmla="*/ 763 w 770"/>
                <a:gd name="T1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1" name="Rectangle 63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2" name="Freeform 64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54 w 615"/>
                <a:gd name="T3" fmla="*/ 237 h 237"/>
                <a:gd name="T4" fmla="*/ 615 w 615"/>
                <a:gd name="T5" fmla="*/ 237 h 237"/>
                <a:gd name="T6" fmla="*/ 460 w 615"/>
                <a:gd name="T7" fmla="*/ 0 h 237"/>
                <a:gd name="T8" fmla="*/ 0 w 615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3" name="Rectangle 65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4" name="Rectangle 66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5" name="Freeform 67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380 w 871"/>
                <a:gd name="T1" fmla="*/ 73 h 409"/>
                <a:gd name="T2" fmla="*/ 871 w 871"/>
                <a:gd name="T3" fmla="*/ 73 h 409"/>
                <a:gd name="T4" fmla="*/ 652 w 871"/>
                <a:gd name="T5" fmla="*/ 409 h 409"/>
                <a:gd name="T6" fmla="*/ 0 w 871"/>
                <a:gd name="T7" fmla="*/ 409 h 409"/>
                <a:gd name="T8" fmla="*/ 220 w 871"/>
                <a:gd name="T9" fmla="*/ 73 h 409"/>
                <a:gd name="T10" fmla="*/ 306 w 871"/>
                <a:gd name="T11" fmla="*/ 73 h 409"/>
                <a:gd name="T12" fmla="*/ 306 w 871"/>
                <a:gd name="T13" fmla="*/ 0 h 409"/>
                <a:gd name="T14" fmla="*/ 380 w 871"/>
                <a:gd name="T15" fmla="*/ 0 h 409"/>
                <a:gd name="T16" fmla="*/ 380 w 871"/>
                <a:gd name="T17" fmla="*/ 7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6" name="Freeform 68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073 w 1073"/>
                <a:gd name="T1" fmla="*/ 323 h 636"/>
                <a:gd name="T2" fmla="*/ 862 w 1073"/>
                <a:gd name="T3" fmla="*/ 0 h 636"/>
                <a:gd name="T4" fmla="*/ 651 w 1073"/>
                <a:gd name="T5" fmla="*/ 323 h 636"/>
                <a:gd name="T6" fmla="*/ 0 w 1073"/>
                <a:gd name="T7" fmla="*/ 323 h 636"/>
                <a:gd name="T8" fmla="*/ 0 w 1073"/>
                <a:gd name="T9" fmla="*/ 636 h 636"/>
                <a:gd name="T10" fmla="*/ 1073 w 1073"/>
                <a:gd name="T11" fmla="*/ 636 h 636"/>
                <a:gd name="T12" fmla="*/ 1073 w 1073"/>
                <a:gd name="T13" fmla="*/ 323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7" name="Rectangle 69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8" name="Freeform 70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303 w 348"/>
                <a:gd name="T1" fmla="*/ 55 h 113"/>
                <a:gd name="T2" fmla="*/ 303 w 348"/>
                <a:gd name="T3" fmla="*/ 0 h 113"/>
                <a:gd name="T4" fmla="*/ 0 w 348"/>
                <a:gd name="T5" fmla="*/ 0 h 113"/>
                <a:gd name="T6" fmla="*/ 0 w 348"/>
                <a:gd name="T7" fmla="*/ 113 h 113"/>
                <a:gd name="T8" fmla="*/ 348 w 348"/>
                <a:gd name="T9" fmla="*/ 113 h 113"/>
                <a:gd name="T10" fmla="*/ 348 w 348"/>
                <a:gd name="T11" fmla="*/ 55 h 113"/>
                <a:gd name="T12" fmla="*/ 303 w 348"/>
                <a:gd name="T13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39" name="Rectangle 71"/>
            <p:cNvSpPr>
              <a:spLocks noChangeArrowheads="1"/>
            </p:cNvSpPr>
            <p:nvPr/>
          </p:nvSpPr>
          <p:spPr bwMode="auto">
            <a:xfrm>
              <a:off x="3937" y="1665"/>
              <a:ext cx="74" cy="92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0" name="Rectangle 72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1" name="Rectangle 73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2" name="Freeform 74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9 w 1091"/>
                <a:gd name="T1" fmla="*/ 375 h 375"/>
                <a:gd name="T2" fmla="*/ 660 w 1091"/>
                <a:gd name="T3" fmla="*/ 375 h 375"/>
                <a:gd name="T4" fmla="*/ 871 w 1091"/>
                <a:gd name="T5" fmla="*/ 52 h 375"/>
                <a:gd name="T6" fmla="*/ 1082 w 1091"/>
                <a:gd name="T7" fmla="*/ 375 h 375"/>
                <a:gd name="T8" fmla="*/ 1091 w 1091"/>
                <a:gd name="T9" fmla="*/ 336 h 375"/>
                <a:gd name="T10" fmla="*/ 871 w 1091"/>
                <a:gd name="T11" fmla="*/ 0 h 375"/>
                <a:gd name="T12" fmla="*/ 652 w 1091"/>
                <a:gd name="T13" fmla="*/ 336 h 375"/>
                <a:gd name="T14" fmla="*/ 0 w 1091"/>
                <a:gd name="T15" fmla="*/ 336 h 375"/>
                <a:gd name="T16" fmla="*/ 9 w 109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3" name="Rectangle 75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4" name="Rectangle 76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5" name="Rectangle 77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6" name="Rectangle 78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7" name="Rectangle 79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8" name="Rectangle 80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49" name="Freeform 81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21 w 55"/>
                <a:gd name="T1" fmla="*/ 0 h 42"/>
                <a:gd name="T2" fmla="*/ 13 w 55"/>
                <a:gd name="T3" fmla="*/ 8 h 42"/>
                <a:gd name="T4" fmla="*/ 7 w 55"/>
                <a:gd name="T5" fmla="*/ 19 h 42"/>
                <a:gd name="T6" fmla="*/ 2 w 55"/>
                <a:gd name="T7" fmla="*/ 30 h 42"/>
                <a:gd name="T8" fmla="*/ 0 w 55"/>
                <a:gd name="T9" fmla="*/ 42 h 42"/>
                <a:gd name="T10" fmla="*/ 55 w 55"/>
                <a:gd name="T11" fmla="*/ 42 h 42"/>
                <a:gd name="T12" fmla="*/ 21 w 5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0" name="Freeform 82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33 w 55"/>
                <a:gd name="T1" fmla="*/ 0 h 42"/>
                <a:gd name="T2" fmla="*/ 41 w 55"/>
                <a:gd name="T3" fmla="*/ 8 h 42"/>
                <a:gd name="T4" fmla="*/ 48 w 55"/>
                <a:gd name="T5" fmla="*/ 19 h 42"/>
                <a:gd name="T6" fmla="*/ 53 w 55"/>
                <a:gd name="T7" fmla="*/ 30 h 42"/>
                <a:gd name="T8" fmla="*/ 55 w 55"/>
                <a:gd name="T9" fmla="*/ 42 h 42"/>
                <a:gd name="T10" fmla="*/ 0 w 55"/>
                <a:gd name="T11" fmla="*/ 42 h 42"/>
                <a:gd name="T12" fmla="*/ 33 w 5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1" name="Freeform 83"/>
            <p:cNvSpPr/>
            <p:nvPr/>
          </p:nvSpPr>
          <p:spPr bwMode="auto">
            <a:xfrm>
              <a:off x="3904" y="1554"/>
              <a:ext cx="32" cy="27"/>
            </a:xfrm>
            <a:custGeom>
              <a:avLst/>
              <a:gdLst>
                <a:gd name="T0" fmla="*/ 33 w 66"/>
                <a:gd name="T1" fmla="*/ 53 h 53"/>
                <a:gd name="T2" fmla="*/ 66 w 66"/>
                <a:gd name="T3" fmla="*/ 12 h 53"/>
                <a:gd name="T4" fmla="*/ 59 w 66"/>
                <a:gd name="T5" fmla="*/ 7 h 53"/>
                <a:gd name="T6" fmla="*/ 52 w 66"/>
                <a:gd name="T7" fmla="*/ 4 h 53"/>
                <a:gd name="T8" fmla="*/ 43 w 66"/>
                <a:gd name="T9" fmla="*/ 2 h 53"/>
                <a:gd name="T10" fmla="*/ 34 w 66"/>
                <a:gd name="T11" fmla="*/ 0 h 53"/>
                <a:gd name="T12" fmla="*/ 25 w 66"/>
                <a:gd name="T13" fmla="*/ 2 h 53"/>
                <a:gd name="T14" fmla="*/ 15 w 66"/>
                <a:gd name="T15" fmla="*/ 4 h 53"/>
                <a:gd name="T16" fmla="*/ 7 w 66"/>
                <a:gd name="T17" fmla="*/ 7 h 53"/>
                <a:gd name="T18" fmla="*/ 0 w 66"/>
                <a:gd name="T19" fmla="*/ 12 h 53"/>
                <a:gd name="T20" fmla="*/ 33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2" name="Freeform 84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36 h 174"/>
                <a:gd name="T2" fmla="*/ 88 w 348"/>
                <a:gd name="T3" fmla="*/ 0 h 174"/>
                <a:gd name="T4" fmla="*/ 122 w 348"/>
                <a:gd name="T5" fmla="*/ 0 h 174"/>
                <a:gd name="T6" fmla="*/ 35 w 348"/>
                <a:gd name="T7" fmla="*/ 136 h 174"/>
                <a:gd name="T8" fmla="*/ 171 w 348"/>
                <a:gd name="T9" fmla="*/ 136 h 174"/>
                <a:gd name="T10" fmla="*/ 259 w 348"/>
                <a:gd name="T11" fmla="*/ 0 h 174"/>
                <a:gd name="T12" fmla="*/ 348 w 348"/>
                <a:gd name="T13" fmla="*/ 136 h 174"/>
                <a:gd name="T14" fmla="*/ 340 w 348"/>
                <a:gd name="T15" fmla="*/ 174 h 174"/>
                <a:gd name="T16" fmla="*/ 259 w 348"/>
                <a:gd name="T17" fmla="*/ 50 h 174"/>
                <a:gd name="T18" fmla="*/ 179 w 348"/>
                <a:gd name="T19" fmla="*/ 174 h 174"/>
                <a:gd name="T20" fmla="*/ 9 w 348"/>
                <a:gd name="T21" fmla="*/ 174 h 174"/>
                <a:gd name="T22" fmla="*/ 0 w 348"/>
                <a:gd name="T23" fmla="*/ 136 h 174"/>
                <a:gd name="T24" fmla="*/ 1 w 348"/>
                <a:gd name="T25" fmla="*/ 13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3" name="Rectangle 85"/>
            <p:cNvSpPr>
              <a:spLocks noChangeArrowheads="1"/>
            </p:cNvSpPr>
            <p:nvPr/>
          </p:nvSpPr>
          <p:spPr bwMode="auto">
            <a:xfrm>
              <a:off x="4038" y="1789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4" name="Rectangle 86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5" name="Freeform 87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161 w 161"/>
                <a:gd name="T1" fmla="*/ 124 h 124"/>
                <a:gd name="T2" fmla="*/ 80 w 161"/>
                <a:gd name="T3" fmla="*/ 0 h 124"/>
                <a:gd name="T4" fmla="*/ 0 w 161"/>
                <a:gd name="T5" fmla="*/ 124 h 124"/>
                <a:gd name="T6" fmla="*/ 161 w 161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6" name="Rectangle 88"/>
            <p:cNvSpPr>
              <a:spLocks noChangeArrowheads="1"/>
            </p:cNvSpPr>
            <p:nvPr/>
          </p:nvSpPr>
          <p:spPr bwMode="auto">
            <a:xfrm>
              <a:off x="4076" y="1665"/>
              <a:ext cx="9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7" name="Freeform 89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87 w 224"/>
                <a:gd name="T1" fmla="*/ 0 h 136"/>
                <a:gd name="T2" fmla="*/ 0 w 224"/>
                <a:gd name="T3" fmla="*/ 136 h 136"/>
                <a:gd name="T4" fmla="*/ 136 w 224"/>
                <a:gd name="T5" fmla="*/ 136 h 136"/>
                <a:gd name="T6" fmla="*/ 224 w 224"/>
                <a:gd name="T7" fmla="*/ 0 h 136"/>
                <a:gd name="T8" fmla="*/ 87 w 224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8" name="Rectangle 90"/>
            <p:cNvSpPr>
              <a:spLocks noChangeArrowheads="1"/>
            </p:cNvSpPr>
            <p:nvPr/>
          </p:nvSpPr>
          <p:spPr bwMode="auto">
            <a:xfrm>
              <a:off x="4011" y="1665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59" name="Rectangle 91"/>
            <p:cNvSpPr>
              <a:spLocks noChangeArrowheads="1"/>
            </p:cNvSpPr>
            <p:nvPr/>
          </p:nvSpPr>
          <p:spPr bwMode="auto">
            <a:xfrm>
              <a:off x="3937" y="1665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0" name="Freeform 92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646 w 882"/>
                <a:gd name="T1" fmla="*/ 4 h 442"/>
                <a:gd name="T2" fmla="*/ 683 w 882"/>
                <a:gd name="T3" fmla="*/ 23 h 442"/>
                <a:gd name="T4" fmla="*/ 706 w 882"/>
                <a:gd name="T5" fmla="*/ 52 h 442"/>
                <a:gd name="T6" fmla="*/ 682 w 882"/>
                <a:gd name="T7" fmla="*/ 80 h 442"/>
                <a:gd name="T8" fmla="*/ 613 w 882"/>
                <a:gd name="T9" fmla="*/ 96 h 442"/>
                <a:gd name="T10" fmla="*/ 555 w 882"/>
                <a:gd name="T11" fmla="*/ 104 h 442"/>
                <a:gd name="T12" fmla="*/ 493 w 882"/>
                <a:gd name="T13" fmla="*/ 111 h 442"/>
                <a:gd name="T14" fmla="*/ 427 w 882"/>
                <a:gd name="T15" fmla="*/ 118 h 442"/>
                <a:gd name="T16" fmla="*/ 361 w 882"/>
                <a:gd name="T17" fmla="*/ 126 h 442"/>
                <a:gd name="T18" fmla="*/ 295 w 882"/>
                <a:gd name="T19" fmla="*/ 135 h 442"/>
                <a:gd name="T20" fmla="*/ 232 w 882"/>
                <a:gd name="T21" fmla="*/ 146 h 442"/>
                <a:gd name="T22" fmla="*/ 172 w 882"/>
                <a:gd name="T23" fmla="*/ 161 h 442"/>
                <a:gd name="T24" fmla="*/ 116 w 882"/>
                <a:gd name="T25" fmla="*/ 181 h 442"/>
                <a:gd name="T26" fmla="*/ 69 w 882"/>
                <a:gd name="T27" fmla="*/ 207 h 442"/>
                <a:gd name="T28" fmla="*/ 32 w 882"/>
                <a:gd name="T29" fmla="*/ 241 h 442"/>
                <a:gd name="T30" fmla="*/ 8 w 882"/>
                <a:gd name="T31" fmla="*/ 278 h 442"/>
                <a:gd name="T32" fmla="*/ 0 w 882"/>
                <a:gd name="T33" fmla="*/ 317 h 442"/>
                <a:gd name="T34" fmla="*/ 10 w 882"/>
                <a:gd name="T35" fmla="*/ 356 h 442"/>
                <a:gd name="T36" fmla="*/ 41 w 882"/>
                <a:gd name="T37" fmla="*/ 393 h 442"/>
                <a:gd name="T38" fmla="*/ 98 w 882"/>
                <a:gd name="T39" fmla="*/ 427 h 442"/>
                <a:gd name="T40" fmla="*/ 151 w 882"/>
                <a:gd name="T41" fmla="*/ 442 h 442"/>
                <a:gd name="T42" fmla="*/ 196 w 882"/>
                <a:gd name="T43" fmla="*/ 442 h 442"/>
                <a:gd name="T44" fmla="*/ 256 w 882"/>
                <a:gd name="T45" fmla="*/ 442 h 442"/>
                <a:gd name="T46" fmla="*/ 323 w 882"/>
                <a:gd name="T47" fmla="*/ 442 h 442"/>
                <a:gd name="T48" fmla="*/ 392 w 882"/>
                <a:gd name="T49" fmla="*/ 442 h 442"/>
                <a:gd name="T50" fmla="*/ 454 w 882"/>
                <a:gd name="T51" fmla="*/ 442 h 442"/>
                <a:gd name="T52" fmla="*/ 502 w 882"/>
                <a:gd name="T53" fmla="*/ 442 h 442"/>
                <a:gd name="T54" fmla="*/ 530 w 882"/>
                <a:gd name="T55" fmla="*/ 442 h 442"/>
                <a:gd name="T56" fmla="*/ 505 w 882"/>
                <a:gd name="T57" fmla="*/ 436 h 442"/>
                <a:gd name="T58" fmla="*/ 437 w 882"/>
                <a:gd name="T59" fmla="*/ 422 h 442"/>
                <a:gd name="T60" fmla="*/ 363 w 882"/>
                <a:gd name="T61" fmla="*/ 404 h 442"/>
                <a:gd name="T62" fmla="*/ 293 w 882"/>
                <a:gd name="T63" fmla="*/ 381 h 442"/>
                <a:gd name="T64" fmla="*/ 234 w 882"/>
                <a:gd name="T65" fmla="*/ 353 h 442"/>
                <a:gd name="T66" fmla="*/ 194 w 882"/>
                <a:gd name="T67" fmla="*/ 321 h 442"/>
                <a:gd name="T68" fmla="*/ 180 w 882"/>
                <a:gd name="T69" fmla="*/ 284 h 442"/>
                <a:gd name="T70" fmla="*/ 202 w 882"/>
                <a:gd name="T71" fmla="*/ 241 h 442"/>
                <a:gd name="T72" fmla="*/ 247 w 882"/>
                <a:gd name="T73" fmla="*/ 207 h 442"/>
                <a:gd name="T74" fmla="*/ 302 w 882"/>
                <a:gd name="T75" fmla="*/ 191 h 442"/>
                <a:gd name="T76" fmla="*/ 373 w 882"/>
                <a:gd name="T77" fmla="*/ 180 h 442"/>
                <a:gd name="T78" fmla="*/ 456 w 882"/>
                <a:gd name="T79" fmla="*/ 170 h 442"/>
                <a:gd name="T80" fmla="*/ 545 w 882"/>
                <a:gd name="T81" fmla="*/ 162 h 442"/>
                <a:gd name="T82" fmla="*/ 631 w 882"/>
                <a:gd name="T83" fmla="*/ 153 h 442"/>
                <a:gd name="T84" fmla="*/ 712 w 882"/>
                <a:gd name="T85" fmla="*/ 142 h 442"/>
                <a:gd name="T86" fmla="*/ 778 w 882"/>
                <a:gd name="T87" fmla="*/ 124 h 442"/>
                <a:gd name="T88" fmla="*/ 843 w 882"/>
                <a:gd name="T89" fmla="*/ 92 h 442"/>
                <a:gd name="T90" fmla="*/ 880 w 882"/>
                <a:gd name="T91" fmla="*/ 53 h 442"/>
                <a:gd name="T92" fmla="*/ 880 w 882"/>
                <a:gd name="T93" fmla="*/ 23 h 442"/>
                <a:gd name="T94" fmla="*/ 866 w 882"/>
                <a:gd name="T95" fmla="*/ 5 h 442"/>
                <a:gd name="T96" fmla="*/ 632 w 882"/>
                <a:gd name="T97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1" name="Freeform 93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7 w 91"/>
                <a:gd name="T1" fmla="*/ 338 h 338"/>
                <a:gd name="T2" fmla="*/ 4 w 91"/>
                <a:gd name="T3" fmla="*/ 338 h 338"/>
                <a:gd name="T4" fmla="*/ 0 w 91"/>
                <a:gd name="T5" fmla="*/ 335 h 338"/>
                <a:gd name="T6" fmla="*/ 4 w 91"/>
                <a:gd name="T7" fmla="*/ 145 h 338"/>
                <a:gd name="T8" fmla="*/ 5 w 91"/>
                <a:gd name="T9" fmla="*/ 7 h 338"/>
                <a:gd name="T10" fmla="*/ 3 w 91"/>
                <a:gd name="T11" fmla="*/ 4 h 338"/>
                <a:gd name="T12" fmla="*/ 3 w 91"/>
                <a:gd name="T13" fmla="*/ 2 h 338"/>
                <a:gd name="T14" fmla="*/ 59 w 91"/>
                <a:gd name="T15" fmla="*/ 0 h 338"/>
                <a:gd name="T16" fmla="*/ 66 w 91"/>
                <a:gd name="T17" fmla="*/ 7 h 338"/>
                <a:gd name="T18" fmla="*/ 67 w 91"/>
                <a:gd name="T19" fmla="*/ 10 h 338"/>
                <a:gd name="T20" fmla="*/ 65 w 91"/>
                <a:gd name="T21" fmla="*/ 10 h 338"/>
                <a:gd name="T22" fmla="*/ 91 w 91"/>
                <a:gd name="T23" fmla="*/ 335 h 338"/>
                <a:gd name="T24" fmla="*/ 87 w 91"/>
                <a:gd name="T25" fmla="*/ 335 h 338"/>
                <a:gd name="T26" fmla="*/ 82 w 91"/>
                <a:gd name="T27" fmla="*/ 332 h 338"/>
                <a:gd name="T28" fmla="*/ 58 w 91"/>
                <a:gd name="T29" fmla="*/ 11 h 338"/>
                <a:gd name="T30" fmla="*/ 15 w 91"/>
                <a:gd name="T31" fmla="*/ 13 h 338"/>
                <a:gd name="T32" fmla="*/ 7 w 91"/>
                <a:gd name="T3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2" name="Freeform 94"/>
            <p:cNvSpPr/>
            <p:nvPr/>
          </p:nvSpPr>
          <p:spPr bwMode="auto">
            <a:xfrm>
              <a:off x="3394" y="1726"/>
              <a:ext cx="26" cy="5"/>
            </a:xfrm>
            <a:custGeom>
              <a:avLst/>
              <a:gdLst>
                <a:gd name="T0" fmla="*/ 49 w 51"/>
                <a:gd name="T1" fmla="*/ 0 h 10"/>
                <a:gd name="T2" fmla="*/ 1 w 51"/>
                <a:gd name="T3" fmla="*/ 2 h 10"/>
                <a:gd name="T4" fmla="*/ 0 w 51"/>
                <a:gd name="T5" fmla="*/ 10 h 10"/>
                <a:gd name="T6" fmla="*/ 51 w 51"/>
                <a:gd name="T7" fmla="*/ 9 h 10"/>
                <a:gd name="T8" fmla="*/ 49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3" name="Freeform 95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52 w 53"/>
                <a:gd name="T1" fmla="*/ 0 h 9"/>
                <a:gd name="T2" fmla="*/ 1 w 53"/>
                <a:gd name="T3" fmla="*/ 1 h 9"/>
                <a:gd name="T4" fmla="*/ 0 w 53"/>
                <a:gd name="T5" fmla="*/ 9 h 9"/>
                <a:gd name="T6" fmla="*/ 53 w 53"/>
                <a:gd name="T7" fmla="*/ 8 h 9"/>
                <a:gd name="T8" fmla="*/ 52 w 5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4" name="Freeform 96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52 w 53"/>
                <a:gd name="T1" fmla="*/ 0 h 4"/>
                <a:gd name="T2" fmla="*/ 1 w 53"/>
                <a:gd name="T3" fmla="*/ 1 h 4"/>
                <a:gd name="T4" fmla="*/ 0 w 53"/>
                <a:gd name="T5" fmla="*/ 4 h 4"/>
                <a:gd name="T6" fmla="*/ 53 w 53"/>
                <a:gd name="T7" fmla="*/ 3 h 4"/>
                <a:gd name="T8" fmla="*/ 52 w 5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5" name="Freeform 97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57 w 58"/>
                <a:gd name="T1" fmla="*/ 0 h 10"/>
                <a:gd name="T2" fmla="*/ 1 w 58"/>
                <a:gd name="T3" fmla="*/ 2 h 10"/>
                <a:gd name="T4" fmla="*/ 0 w 58"/>
                <a:gd name="T5" fmla="*/ 10 h 10"/>
                <a:gd name="T6" fmla="*/ 58 w 58"/>
                <a:gd name="T7" fmla="*/ 8 h 10"/>
                <a:gd name="T8" fmla="*/ 57 w 5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6" name="Freeform 98"/>
            <p:cNvSpPr/>
            <p:nvPr/>
          </p:nvSpPr>
          <p:spPr bwMode="auto">
            <a:xfrm>
              <a:off x="3394" y="1767"/>
              <a:ext cx="29" cy="3"/>
            </a:xfrm>
            <a:custGeom>
              <a:avLst/>
              <a:gdLst>
                <a:gd name="T0" fmla="*/ 57 w 57"/>
                <a:gd name="T1" fmla="*/ 0 h 6"/>
                <a:gd name="T2" fmla="*/ 1 w 57"/>
                <a:gd name="T3" fmla="*/ 2 h 6"/>
                <a:gd name="T4" fmla="*/ 0 w 57"/>
                <a:gd name="T5" fmla="*/ 6 h 6"/>
                <a:gd name="T6" fmla="*/ 57 w 57"/>
                <a:gd name="T7" fmla="*/ 4 h 6"/>
                <a:gd name="T8" fmla="*/ 57 w 5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7" name="Freeform 99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555 w 607"/>
                <a:gd name="T1" fmla="*/ 391 h 888"/>
                <a:gd name="T2" fmla="*/ 469 w 607"/>
                <a:gd name="T3" fmla="*/ 434 h 888"/>
                <a:gd name="T4" fmla="*/ 390 w 607"/>
                <a:gd name="T5" fmla="*/ 553 h 888"/>
                <a:gd name="T6" fmla="*/ 345 w 607"/>
                <a:gd name="T7" fmla="*/ 800 h 888"/>
                <a:gd name="T8" fmla="*/ 308 w 607"/>
                <a:gd name="T9" fmla="*/ 818 h 888"/>
                <a:gd name="T10" fmla="*/ 299 w 607"/>
                <a:gd name="T11" fmla="*/ 663 h 888"/>
                <a:gd name="T12" fmla="*/ 243 w 607"/>
                <a:gd name="T13" fmla="*/ 506 h 888"/>
                <a:gd name="T14" fmla="*/ 108 w 607"/>
                <a:gd name="T15" fmla="*/ 376 h 888"/>
                <a:gd name="T16" fmla="*/ 23 w 607"/>
                <a:gd name="T17" fmla="*/ 336 h 888"/>
                <a:gd name="T18" fmla="*/ 91 w 607"/>
                <a:gd name="T19" fmla="*/ 359 h 888"/>
                <a:gd name="T20" fmla="*/ 173 w 607"/>
                <a:gd name="T21" fmla="*/ 409 h 888"/>
                <a:gd name="T22" fmla="*/ 254 w 607"/>
                <a:gd name="T23" fmla="*/ 498 h 888"/>
                <a:gd name="T24" fmla="*/ 282 w 607"/>
                <a:gd name="T25" fmla="*/ 534 h 888"/>
                <a:gd name="T26" fmla="*/ 266 w 607"/>
                <a:gd name="T27" fmla="*/ 437 h 888"/>
                <a:gd name="T28" fmla="*/ 229 w 607"/>
                <a:gd name="T29" fmla="*/ 306 h 888"/>
                <a:gd name="T30" fmla="*/ 153 w 607"/>
                <a:gd name="T31" fmla="*/ 160 h 888"/>
                <a:gd name="T32" fmla="*/ 141 w 607"/>
                <a:gd name="T33" fmla="*/ 131 h 888"/>
                <a:gd name="T34" fmla="*/ 196 w 607"/>
                <a:gd name="T35" fmla="*/ 217 h 888"/>
                <a:gd name="T36" fmla="*/ 212 w 607"/>
                <a:gd name="T37" fmla="*/ 208 h 888"/>
                <a:gd name="T38" fmla="*/ 188 w 607"/>
                <a:gd name="T39" fmla="*/ 83 h 888"/>
                <a:gd name="T40" fmla="*/ 189 w 607"/>
                <a:gd name="T41" fmla="*/ 74 h 888"/>
                <a:gd name="T42" fmla="*/ 219 w 607"/>
                <a:gd name="T43" fmla="*/ 192 h 888"/>
                <a:gd name="T44" fmla="*/ 247 w 607"/>
                <a:gd name="T45" fmla="*/ 315 h 888"/>
                <a:gd name="T46" fmla="*/ 309 w 607"/>
                <a:gd name="T47" fmla="*/ 529 h 888"/>
                <a:gd name="T48" fmla="*/ 342 w 607"/>
                <a:gd name="T49" fmla="*/ 581 h 888"/>
                <a:gd name="T50" fmla="*/ 365 w 607"/>
                <a:gd name="T51" fmla="*/ 387 h 888"/>
                <a:gd name="T52" fmla="*/ 332 w 607"/>
                <a:gd name="T53" fmla="*/ 168 h 888"/>
                <a:gd name="T54" fmla="*/ 290 w 607"/>
                <a:gd name="T55" fmla="*/ 35 h 888"/>
                <a:gd name="T56" fmla="*/ 294 w 607"/>
                <a:gd name="T57" fmla="*/ 39 h 888"/>
                <a:gd name="T58" fmla="*/ 350 w 607"/>
                <a:gd name="T59" fmla="*/ 200 h 888"/>
                <a:gd name="T60" fmla="*/ 390 w 607"/>
                <a:gd name="T61" fmla="*/ 236 h 888"/>
                <a:gd name="T62" fmla="*/ 459 w 607"/>
                <a:gd name="T63" fmla="*/ 116 h 888"/>
                <a:gd name="T64" fmla="*/ 462 w 607"/>
                <a:gd name="T65" fmla="*/ 116 h 888"/>
                <a:gd name="T66" fmla="*/ 391 w 607"/>
                <a:gd name="T67" fmla="*/ 261 h 888"/>
                <a:gd name="T68" fmla="*/ 378 w 607"/>
                <a:gd name="T69" fmla="*/ 364 h 888"/>
                <a:gd name="T70" fmla="*/ 428 w 607"/>
                <a:gd name="T71" fmla="*/ 366 h 888"/>
                <a:gd name="T72" fmla="*/ 501 w 607"/>
                <a:gd name="T73" fmla="*/ 214 h 888"/>
                <a:gd name="T74" fmla="*/ 512 w 607"/>
                <a:gd name="T75" fmla="*/ 172 h 888"/>
                <a:gd name="T76" fmla="*/ 525 w 607"/>
                <a:gd name="T77" fmla="*/ 226 h 888"/>
                <a:gd name="T78" fmla="*/ 562 w 607"/>
                <a:gd name="T79" fmla="*/ 145 h 888"/>
                <a:gd name="T80" fmla="*/ 566 w 607"/>
                <a:gd name="T81" fmla="*/ 149 h 888"/>
                <a:gd name="T82" fmla="*/ 529 w 607"/>
                <a:gd name="T83" fmla="*/ 235 h 888"/>
                <a:gd name="T84" fmla="*/ 482 w 607"/>
                <a:gd name="T85" fmla="*/ 302 h 888"/>
                <a:gd name="T86" fmla="*/ 448 w 607"/>
                <a:gd name="T87" fmla="*/ 362 h 888"/>
                <a:gd name="T88" fmla="*/ 415 w 607"/>
                <a:gd name="T89" fmla="*/ 398 h 888"/>
                <a:gd name="T90" fmla="*/ 381 w 607"/>
                <a:gd name="T91" fmla="*/ 464 h 888"/>
                <a:gd name="T92" fmla="*/ 387 w 607"/>
                <a:gd name="T93" fmla="*/ 503 h 888"/>
                <a:gd name="T94" fmla="*/ 434 w 607"/>
                <a:gd name="T95" fmla="*/ 440 h 888"/>
                <a:gd name="T96" fmla="*/ 475 w 607"/>
                <a:gd name="T97" fmla="*/ 380 h 888"/>
                <a:gd name="T98" fmla="*/ 478 w 607"/>
                <a:gd name="T99" fmla="*/ 388 h 888"/>
                <a:gd name="T100" fmla="*/ 502 w 607"/>
                <a:gd name="T101" fmla="*/ 398 h 888"/>
                <a:gd name="T102" fmla="*/ 577 w 607"/>
                <a:gd name="T103" fmla="*/ 38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8" name="Freeform 100"/>
            <p:cNvSpPr/>
            <p:nvPr/>
          </p:nvSpPr>
          <p:spPr bwMode="auto">
            <a:xfrm>
              <a:off x="2477" y="1412"/>
              <a:ext cx="408" cy="298"/>
            </a:xfrm>
            <a:custGeom>
              <a:avLst/>
              <a:gdLst>
                <a:gd name="T0" fmla="*/ 510 w 814"/>
                <a:gd name="T1" fmla="*/ 51 h 595"/>
                <a:gd name="T2" fmla="*/ 455 w 814"/>
                <a:gd name="T3" fmla="*/ 5 h 595"/>
                <a:gd name="T4" fmla="*/ 371 w 814"/>
                <a:gd name="T5" fmla="*/ 14 h 595"/>
                <a:gd name="T6" fmla="*/ 309 w 814"/>
                <a:gd name="T7" fmla="*/ 73 h 595"/>
                <a:gd name="T8" fmla="*/ 292 w 814"/>
                <a:gd name="T9" fmla="*/ 142 h 595"/>
                <a:gd name="T10" fmla="*/ 302 w 814"/>
                <a:gd name="T11" fmla="*/ 188 h 595"/>
                <a:gd name="T12" fmla="*/ 282 w 814"/>
                <a:gd name="T13" fmla="*/ 195 h 595"/>
                <a:gd name="T14" fmla="*/ 270 w 814"/>
                <a:gd name="T15" fmla="*/ 211 h 595"/>
                <a:gd name="T16" fmla="*/ 261 w 814"/>
                <a:gd name="T17" fmla="*/ 191 h 595"/>
                <a:gd name="T18" fmla="*/ 269 w 814"/>
                <a:gd name="T19" fmla="*/ 167 h 595"/>
                <a:gd name="T20" fmla="*/ 270 w 814"/>
                <a:gd name="T21" fmla="*/ 102 h 595"/>
                <a:gd name="T22" fmla="*/ 197 w 814"/>
                <a:gd name="T23" fmla="*/ 76 h 595"/>
                <a:gd name="T24" fmla="*/ 103 w 814"/>
                <a:gd name="T25" fmla="*/ 160 h 595"/>
                <a:gd name="T26" fmla="*/ 112 w 814"/>
                <a:gd name="T27" fmla="*/ 223 h 595"/>
                <a:gd name="T28" fmla="*/ 167 w 814"/>
                <a:gd name="T29" fmla="*/ 248 h 595"/>
                <a:gd name="T30" fmla="*/ 146 w 814"/>
                <a:gd name="T31" fmla="*/ 301 h 595"/>
                <a:gd name="T32" fmla="*/ 115 w 814"/>
                <a:gd name="T33" fmla="*/ 241 h 595"/>
                <a:gd name="T34" fmla="*/ 53 w 814"/>
                <a:gd name="T35" fmla="*/ 241 h 595"/>
                <a:gd name="T36" fmla="*/ 47 w 814"/>
                <a:gd name="T37" fmla="*/ 336 h 595"/>
                <a:gd name="T38" fmla="*/ 8 w 814"/>
                <a:gd name="T39" fmla="*/ 334 h 595"/>
                <a:gd name="T40" fmla="*/ 11 w 814"/>
                <a:gd name="T41" fmla="*/ 398 h 595"/>
                <a:gd name="T42" fmla="*/ 71 w 814"/>
                <a:gd name="T43" fmla="*/ 465 h 595"/>
                <a:gd name="T44" fmla="*/ 59 w 814"/>
                <a:gd name="T45" fmla="*/ 486 h 595"/>
                <a:gd name="T46" fmla="*/ 61 w 814"/>
                <a:gd name="T47" fmla="*/ 520 h 595"/>
                <a:gd name="T48" fmla="*/ 88 w 814"/>
                <a:gd name="T49" fmla="*/ 557 h 595"/>
                <a:gd name="T50" fmla="*/ 154 w 814"/>
                <a:gd name="T51" fmla="*/ 584 h 595"/>
                <a:gd name="T52" fmla="*/ 268 w 814"/>
                <a:gd name="T53" fmla="*/ 587 h 595"/>
                <a:gd name="T54" fmla="*/ 349 w 814"/>
                <a:gd name="T55" fmla="*/ 567 h 595"/>
                <a:gd name="T56" fmla="*/ 370 w 814"/>
                <a:gd name="T57" fmla="*/ 534 h 595"/>
                <a:gd name="T58" fmla="*/ 375 w 814"/>
                <a:gd name="T59" fmla="*/ 509 h 595"/>
                <a:gd name="T60" fmla="*/ 425 w 814"/>
                <a:gd name="T61" fmla="*/ 503 h 595"/>
                <a:gd name="T62" fmla="*/ 470 w 814"/>
                <a:gd name="T63" fmla="*/ 473 h 595"/>
                <a:gd name="T64" fmla="*/ 476 w 814"/>
                <a:gd name="T65" fmla="*/ 478 h 595"/>
                <a:gd name="T66" fmla="*/ 482 w 814"/>
                <a:gd name="T67" fmla="*/ 500 h 595"/>
                <a:gd name="T68" fmla="*/ 507 w 814"/>
                <a:gd name="T69" fmla="*/ 515 h 595"/>
                <a:gd name="T70" fmla="*/ 492 w 814"/>
                <a:gd name="T71" fmla="*/ 555 h 595"/>
                <a:gd name="T72" fmla="*/ 527 w 814"/>
                <a:gd name="T73" fmla="*/ 586 h 595"/>
                <a:gd name="T74" fmla="*/ 600 w 814"/>
                <a:gd name="T75" fmla="*/ 594 h 595"/>
                <a:gd name="T76" fmla="*/ 691 w 814"/>
                <a:gd name="T77" fmla="*/ 567 h 595"/>
                <a:gd name="T78" fmla="*/ 762 w 814"/>
                <a:gd name="T79" fmla="*/ 516 h 595"/>
                <a:gd name="T80" fmla="*/ 805 w 814"/>
                <a:gd name="T81" fmla="*/ 454 h 595"/>
                <a:gd name="T82" fmla="*/ 811 w 814"/>
                <a:gd name="T83" fmla="*/ 400 h 595"/>
                <a:gd name="T84" fmla="*/ 771 w 814"/>
                <a:gd name="T85" fmla="*/ 366 h 595"/>
                <a:gd name="T86" fmla="*/ 785 w 814"/>
                <a:gd name="T87" fmla="*/ 303 h 595"/>
                <a:gd name="T88" fmla="*/ 754 w 814"/>
                <a:gd name="T89" fmla="*/ 245 h 595"/>
                <a:gd name="T90" fmla="*/ 708 w 814"/>
                <a:gd name="T91" fmla="*/ 243 h 595"/>
                <a:gd name="T92" fmla="*/ 688 w 814"/>
                <a:gd name="T93" fmla="*/ 223 h 595"/>
                <a:gd name="T94" fmla="*/ 659 w 814"/>
                <a:gd name="T95" fmla="*/ 221 h 595"/>
                <a:gd name="T96" fmla="*/ 692 w 814"/>
                <a:gd name="T97" fmla="*/ 192 h 595"/>
                <a:gd name="T98" fmla="*/ 692 w 814"/>
                <a:gd name="T99" fmla="*/ 144 h 595"/>
                <a:gd name="T100" fmla="*/ 638 w 814"/>
                <a:gd name="T101" fmla="*/ 137 h 595"/>
                <a:gd name="T102" fmla="*/ 661 w 814"/>
                <a:gd name="T103" fmla="*/ 106 h 595"/>
                <a:gd name="T104" fmla="*/ 648 w 814"/>
                <a:gd name="T105" fmla="*/ 75 h 595"/>
                <a:gd name="T106" fmla="*/ 612 w 814"/>
                <a:gd name="T107" fmla="*/ 57 h 595"/>
                <a:gd name="T108" fmla="*/ 565 w 814"/>
                <a:gd name="T109" fmla="*/ 64 h 595"/>
                <a:gd name="T110" fmla="*/ 523 w 814"/>
                <a:gd name="T111" fmla="*/ 11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69" name="Freeform 101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87 w 160"/>
                <a:gd name="T1" fmla="*/ 176 h 185"/>
                <a:gd name="T2" fmla="*/ 76 w 160"/>
                <a:gd name="T3" fmla="*/ 159 h 185"/>
                <a:gd name="T4" fmla="*/ 55 w 160"/>
                <a:gd name="T5" fmla="*/ 144 h 185"/>
                <a:gd name="T6" fmla="*/ 22 w 160"/>
                <a:gd name="T7" fmla="*/ 139 h 185"/>
                <a:gd name="T8" fmla="*/ 5 w 160"/>
                <a:gd name="T9" fmla="*/ 135 h 185"/>
                <a:gd name="T10" fmla="*/ 17 w 160"/>
                <a:gd name="T11" fmla="*/ 120 h 185"/>
                <a:gd name="T12" fmla="*/ 38 w 160"/>
                <a:gd name="T13" fmla="*/ 116 h 185"/>
                <a:gd name="T14" fmla="*/ 65 w 160"/>
                <a:gd name="T15" fmla="*/ 132 h 185"/>
                <a:gd name="T16" fmla="*/ 77 w 160"/>
                <a:gd name="T17" fmla="*/ 141 h 185"/>
                <a:gd name="T18" fmla="*/ 69 w 160"/>
                <a:gd name="T19" fmla="*/ 120 h 185"/>
                <a:gd name="T20" fmla="*/ 52 w 160"/>
                <a:gd name="T21" fmla="*/ 100 h 185"/>
                <a:gd name="T22" fmla="*/ 21 w 160"/>
                <a:gd name="T23" fmla="*/ 91 h 185"/>
                <a:gd name="T24" fmla="*/ 2 w 160"/>
                <a:gd name="T25" fmla="*/ 85 h 185"/>
                <a:gd name="T26" fmla="*/ 19 w 160"/>
                <a:gd name="T27" fmla="*/ 71 h 185"/>
                <a:gd name="T28" fmla="*/ 43 w 160"/>
                <a:gd name="T29" fmla="*/ 71 h 185"/>
                <a:gd name="T30" fmla="*/ 68 w 160"/>
                <a:gd name="T31" fmla="*/ 97 h 185"/>
                <a:gd name="T32" fmla="*/ 76 w 160"/>
                <a:gd name="T33" fmla="*/ 108 h 185"/>
                <a:gd name="T34" fmla="*/ 67 w 160"/>
                <a:gd name="T35" fmla="*/ 75 h 185"/>
                <a:gd name="T36" fmla="*/ 51 w 160"/>
                <a:gd name="T37" fmla="*/ 45 h 185"/>
                <a:gd name="T38" fmla="*/ 24 w 160"/>
                <a:gd name="T39" fmla="*/ 25 h 185"/>
                <a:gd name="T40" fmla="*/ 15 w 160"/>
                <a:gd name="T41" fmla="*/ 16 h 185"/>
                <a:gd name="T42" fmla="*/ 34 w 160"/>
                <a:gd name="T43" fmla="*/ 13 h 185"/>
                <a:gd name="T44" fmla="*/ 54 w 160"/>
                <a:gd name="T45" fmla="*/ 25 h 185"/>
                <a:gd name="T46" fmla="*/ 75 w 160"/>
                <a:gd name="T47" fmla="*/ 61 h 185"/>
                <a:gd name="T48" fmla="*/ 84 w 160"/>
                <a:gd name="T49" fmla="*/ 67 h 185"/>
                <a:gd name="T50" fmla="*/ 73 w 160"/>
                <a:gd name="T51" fmla="*/ 18 h 185"/>
                <a:gd name="T52" fmla="*/ 72 w 160"/>
                <a:gd name="T53" fmla="*/ 3 h 185"/>
                <a:gd name="T54" fmla="*/ 90 w 160"/>
                <a:gd name="T55" fmla="*/ 21 h 185"/>
                <a:gd name="T56" fmla="*/ 100 w 160"/>
                <a:gd name="T57" fmla="*/ 48 h 185"/>
                <a:gd name="T58" fmla="*/ 103 w 160"/>
                <a:gd name="T59" fmla="*/ 83 h 185"/>
                <a:gd name="T60" fmla="*/ 103 w 160"/>
                <a:gd name="T61" fmla="*/ 90 h 185"/>
                <a:gd name="T62" fmla="*/ 112 w 160"/>
                <a:gd name="T63" fmla="*/ 64 h 185"/>
                <a:gd name="T64" fmla="*/ 127 w 160"/>
                <a:gd name="T65" fmla="*/ 47 h 185"/>
                <a:gd name="T66" fmla="*/ 148 w 160"/>
                <a:gd name="T67" fmla="*/ 42 h 185"/>
                <a:gd name="T68" fmla="*/ 150 w 160"/>
                <a:gd name="T69" fmla="*/ 53 h 185"/>
                <a:gd name="T70" fmla="*/ 128 w 160"/>
                <a:gd name="T71" fmla="*/ 70 h 185"/>
                <a:gd name="T72" fmla="*/ 111 w 160"/>
                <a:gd name="T73" fmla="*/ 95 h 185"/>
                <a:gd name="T74" fmla="*/ 99 w 160"/>
                <a:gd name="T75" fmla="*/ 129 h 185"/>
                <a:gd name="T76" fmla="*/ 99 w 160"/>
                <a:gd name="T77" fmla="*/ 139 h 185"/>
                <a:gd name="T78" fmla="*/ 111 w 160"/>
                <a:gd name="T79" fmla="*/ 116 h 185"/>
                <a:gd name="T80" fmla="*/ 128 w 160"/>
                <a:gd name="T81" fmla="*/ 98 h 185"/>
                <a:gd name="T82" fmla="*/ 148 w 160"/>
                <a:gd name="T83" fmla="*/ 94 h 185"/>
                <a:gd name="T84" fmla="*/ 151 w 160"/>
                <a:gd name="T85" fmla="*/ 102 h 185"/>
                <a:gd name="T86" fmla="*/ 134 w 160"/>
                <a:gd name="T87" fmla="*/ 115 h 185"/>
                <a:gd name="T88" fmla="*/ 116 w 160"/>
                <a:gd name="T89" fmla="*/ 137 h 185"/>
                <a:gd name="T90" fmla="*/ 106 w 160"/>
                <a:gd name="T91" fmla="*/ 168 h 185"/>
                <a:gd name="T92" fmla="*/ 88 w 160"/>
                <a:gd name="T93" fmla="*/ 18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270" name="Freeform 102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64 w 94"/>
                <a:gd name="T1" fmla="*/ 99 h 99"/>
                <a:gd name="T2" fmla="*/ 55 w 94"/>
                <a:gd name="T3" fmla="*/ 82 h 99"/>
                <a:gd name="T4" fmla="*/ 66 w 94"/>
                <a:gd name="T5" fmla="*/ 72 h 99"/>
                <a:gd name="T6" fmla="*/ 76 w 94"/>
                <a:gd name="T7" fmla="*/ 60 h 99"/>
                <a:gd name="T8" fmla="*/ 79 w 94"/>
                <a:gd name="T9" fmla="*/ 48 h 99"/>
                <a:gd name="T10" fmla="*/ 77 w 94"/>
                <a:gd name="T11" fmla="*/ 34 h 99"/>
                <a:gd name="T12" fmla="*/ 72 w 94"/>
                <a:gd name="T13" fmla="*/ 28 h 99"/>
                <a:gd name="T14" fmla="*/ 66 w 94"/>
                <a:gd name="T15" fmla="*/ 23 h 99"/>
                <a:gd name="T16" fmla="*/ 58 w 94"/>
                <a:gd name="T17" fmla="*/ 21 h 99"/>
                <a:gd name="T18" fmla="*/ 49 w 94"/>
                <a:gd name="T19" fmla="*/ 19 h 99"/>
                <a:gd name="T20" fmla="*/ 40 w 94"/>
                <a:gd name="T21" fmla="*/ 19 h 99"/>
                <a:gd name="T22" fmla="*/ 31 w 94"/>
                <a:gd name="T23" fmla="*/ 19 h 99"/>
                <a:gd name="T24" fmla="*/ 22 w 94"/>
                <a:gd name="T25" fmla="*/ 20 h 99"/>
                <a:gd name="T26" fmla="*/ 13 w 94"/>
                <a:gd name="T27" fmla="*/ 21 h 99"/>
                <a:gd name="T28" fmla="*/ 4 w 94"/>
                <a:gd name="T29" fmla="*/ 20 h 99"/>
                <a:gd name="T30" fmla="*/ 0 w 94"/>
                <a:gd name="T31" fmla="*/ 15 h 99"/>
                <a:gd name="T32" fmla="*/ 1 w 94"/>
                <a:gd name="T33" fmla="*/ 8 h 99"/>
                <a:gd name="T34" fmla="*/ 9 w 94"/>
                <a:gd name="T35" fmla="*/ 4 h 99"/>
                <a:gd name="T36" fmla="*/ 17 w 94"/>
                <a:gd name="T37" fmla="*/ 2 h 99"/>
                <a:gd name="T38" fmla="*/ 27 w 94"/>
                <a:gd name="T39" fmla="*/ 0 h 99"/>
                <a:gd name="T40" fmla="*/ 40 w 94"/>
                <a:gd name="T41" fmla="*/ 0 h 99"/>
                <a:gd name="T42" fmla="*/ 54 w 94"/>
                <a:gd name="T43" fmla="*/ 2 h 99"/>
                <a:gd name="T44" fmla="*/ 66 w 94"/>
                <a:gd name="T45" fmla="*/ 5 h 99"/>
                <a:gd name="T46" fmla="*/ 78 w 94"/>
                <a:gd name="T47" fmla="*/ 11 h 99"/>
                <a:gd name="T48" fmla="*/ 87 w 94"/>
                <a:gd name="T49" fmla="*/ 20 h 99"/>
                <a:gd name="T50" fmla="*/ 93 w 94"/>
                <a:gd name="T51" fmla="*/ 33 h 99"/>
                <a:gd name="T52" fmla="*/ 94 w 94"/>
                <a:gd name="T53" fmla="*/ 56 h 99"/>
                <a:gd name="T54" fmla="*/ 87 w 94"/>
                <a:gd name="T55" fmla="*/ 72 h 99"/>
                <a:gd name="T56" fmla="*/ 79 w 94"/>
                <a:gd name="T57" fmla="*/ 80 h 99"/>
                <a:gd name="T58" fmla="*/ 76 w 94"/>
                <a:gd name="T59" fmla="*/ 83 h 99"/>
                <a:gd name="T60" fmla="*/ 79 w 94"/>
                <a:gd name="T61" fmla="*/ 95 h 99"/>
                <a:gd name="T62" fmla="*/ 64 w 94"/>
                <a:gd name="T6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93748" y="268605"/>
            <a:ext cx="1528551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想一想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144101" y="1282830"/>
            <a:ext cx="431486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有什么办法使射向地面的光束照亮墙壁？试着画出光的传播路线？</a:t>
            </a:r>
          </a:p>
        </p:txBody>
      </p:sp>
      <p:grpSp>
        <p:nvGrpSpPr>
          <p:cNvPr id="8196" name="Group 4"/>
          <p:cNvGrpSpPr/>
          <p:nvPr/>
        </p:nvGrpSpPr>
        <p:grpSpPr bwMode="auto">
          <a:xfrm>
            <a:off x="3859389" y="3899171"/>
            <a:ext cx="1425222" cy="128270"/>
            <a:chOff x="1344" y="3648"/>
            <a:chExt cx="1200" cy="108"/>
          </a:xfrm>
        </p:grpSpPr>
        <p:grpSp>
          <p:nvGrpSpPr>
            <p:cNvPr id="8197" name="Group 5"/>
            <p:cNvGrpSpPr/>
            <p:nvPr/>
          </p:nvGrpSpPr>
          <p:grpSpPr bwMode="auto">
            <a:xfrm>
              <a:off x="1344" y="3648"/>
              <a:ext cx="624" cy="108"/>
              <a:chOff x="1344" y="3648"/>
              <a:chExt cx="624" cy="108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0" name="Line 8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1" name="Line 9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3" name="Line 11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8205" name="Group 13"/>
            <p:cNvGrpSpPr/>
            <p:nvPr/>
          </p:nvGrpSpPr>
          <p:grpSpPr bwMode="auto">
            <a:xfrm>
              <a:off x="1920" y="3648"/>
              <a:ext cx="624" cy="108"/>
              <a:chOff x="1344" y="3648"/>
              <a:chExt cx="624" cy="108"/>
            </a:xfrm>
          </p:grpSpPr>
          <p:sp>
            <p:nvSpPr>
              <p:cNvPr id="8206" name="Line 14"/>
              <p:cNvSpPr>
                <a:spLocks noChangeShapeType="1"/>
              </p:cNvSpPr>
              <p:nvPr/>
            </p:nvSpPr>
            <p:spPr bwMode="auto">
              <a:xfrm>
                <a:off x="1344" y="3648"/>
                <a:ext cx="624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7" name="Line 15"/>
              <p:cNvSpPr>
                <a:spLocks noChangeShapeType="1"/>
              </p:cNvSpPr>
              <p:nvPr/>
            </p:nvSpPr>
            <p:spPr bwMode="auto">
              <a:xfrm>
                <a:off x="13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8" name="Line 16"/>
              <p:cNvSpPr>
                <a:spLocks noChangeShapeType="1"/>
              </p:cNvSpPr>
              <p:nvPr/>
            </p:nvSpPr>
            <p:spPr bwMode="auto">
              <a:xfrm>
                <a:off x="14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09" name="Line 17"/>
              <p:cNvSpPr>
                <a:spLocks noChangeShapeType="1"/>
              </p:cNvSpPr>
              <p:nvPr/>
            </p:nvSpPr>
            <p:spPr bwMode="auto">
              <a:xfrm>
                <a:off x="1596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10" name="Line 18"/>
              <p:cNvSpPr>
                <a:spLocks noChangeShapeType="1"/>
              </p:cNvSpPr>
              <p:nvPr/>
            </p:nvSpPr>
            <p:spPr bwMode="auto">
              <a:xfrm>
                <a:off x="169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11" name="Line 19"/>
              <p:cNvSpPr>
                <a:spLocks noChangeShapeType="1"/>
              </p:cNvSpPr>
              <p:nvPr/>
            </p:nvSpPr>
            <p:spPr bwMode="auto">
              <a:xfrm>
                <a:off x="1788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8212" name="Line 20"/>
              <p:cNvSpPr>
                <a:spLocks noChangeShapeType="1"/>
              </p:cNvSpPr>
              <p:nvPr/>
            </p:nvSpPr>
            <p:spPr bwMode="auto">
              <a:xfrm>
                <a:off x="1872" y="3660"/>
                <a:ext cx="48" cy="96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grpSp>
        <p:nvGrpSpPr>
          <p:cNvPr id="8213" name="Group 21"/>
          <p:cNvGrpSpPr/>
          <p:nvPr/>
        </p:nvGrpSpPr>
        <p:grpSpPr bwMode="auto">
          <a:xfrm>
            <a:off x="3303552" y="3072542"/>
            <a:ext cx="1140178" cy="798124"/>
            <a:chOff x="876" y="2952"/>
            <a:chExt cx="960" cy="672"/>
          </a:xfrm>
        </p:grpSpPr>
        <p:sp>
          <p:nvSpPr>
            <p:cNvPr id="8214" name="Line 22"/>
            <p:cNvSpPr>
              <a:spLocks noChangeShapeType="1"/>
            </p:cNvSpPr>
            <p:nvPr/>
          </p:nvSpPr>
          <p:spPr bwMode="auto">
            <a:xfrm>
              <a:off x="876" y="2952"/>
              <a:ext cx="960" cy="67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215" name="Line 23"/>
            <p:cNvSpPr>
              <a:spLocks noChangeShapeType="1"/>
            </p:cNvSpPr>
            <p:nvPr/>
          </p:nvSpPr>
          <p:spPr bwMode="auto">
            <a:xfrm>
              <a:off x="1188" y="3168"/>
              <a:ext cx="336" cy="24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8216" name="Group 24"/>
          <p:cNvGrpSpPr/>
          <p:nvPr/>
        </p:nvGrpSpPr>
        <p:grpSpPr bwMode="auto">
          <a:xfrm>
            <a:off x="4443730" y="3021471"/>
            <a:ext cx="1026160" cy="855133"/>
            <a:chOff x="1824" y="2928"/>
            <a:chExt cx="864" cy="720"/>
          </a:xfrm>
        </p:grpSpPr>
        <p:sp>
          <p:nvSpPr>
            <p:cNvPr id="8217" name="Line 25"/>
            <p:cNvSpPr>
              <a:spLocks noChangeShapeType="1"/>
            </p:cNvSpPr>
            <p:nvPr/>
          </p:nvSpPr>
          <p:spPr bwMode="auto">
            <a:xfrm flipV="1">
              <a:off x="1824" y="2928"/>
              <a:ext cx="864" cy="72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 flipV="1">
              <a:off x="2112" y="3216"/>
              <a:ext cx="240" cy="19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pic>
        <p:nvPicPr>
          <p:cNvPr id="8219" name="Picture 27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7924" y="502391"/>
            <a:ext cx="2686544" cy="39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188440" y="2816002"/>
            <a:ext cx="1023785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95" b="1">
                <a:solidFill>
                  <a:srgbClr val="660033"/>
                </a:solidFill>
                <a:latin typeface="Times New Roman" panose="02020603050405020304" pitchFamily="18" charset="0"/>
                <a:ea typeface="隶书" pitchFamily="49" charset="-122"/>
              </a:rPr>
              <a:t>反射面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140871" y="823066"/>
            <a:ext cx="808813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95" b="1">
                <a:solidFill>
                  <a:srgbClr val="660033"/>
                </a:solidFill>
                <a:latin typeface="Times New Roman" panose="02020603050405020304" pitchFamily="18" charset="0"/>
                <a:ea typeface="隶书" pitchFamily="49" charset="-122"/>
              </a:rPr>
              <a:t>法线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256014" y="1038037"/>
            <a:ext cx="1346835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95" b="1">
                <a:solidFill>
                  <a:srgbClr val="660033"/>
                </a:solidFill>
                <a:latin typeface="Times New Roman" panose="02020603050405020304" pitchFamily="18" charset="0"/>
                <a:ea typeface="隶书" pitchFamily="49" charset="-122"/>
              </a:rPr>
              <a:t>入射光线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649231" y="984591"/>
            <a:ext cx="1293389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95" b="1">
                <a:solidFill>
                  <a:srgbClr val="660033"/>
                </a:solidFill>
                <a:latin typeface="Times New Roman" panose="02020603050405020304" pitchFamily="18" charset="0"/>
                <a:ea typeface="隶书" pitchFamily="49" charset="-122"/>
              </a:rPr>
              <a:t>反射光线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508163" y="1380090"/>
            <a:ext cx="828675" cy="86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2095" b="1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入射角</a:t>
            </a:r>
          </a:p>
        </p:txBody>
      </p:sp>
      <p:grpSp>
        <p:nvGrpSpPr>
          <p:cNvPr id="10247" name="Group 7"/>
          <p:cNvGrpSpPr/>
          <p:nvPr/>
        </p:nvGrpSpPr>
        <p:grpSpPr bwMode="auto">
          <a:xfrm>
            <a:off x="2902115" y="2988216"/>
            <a:ext cx="3306516" cy="169839"/>
            <a:chOff x="0" y="0"/>
            <a:chExt cx="2784" cy="144"/>
          </a:xfrm>
        </p:grpSpPr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>
              <a:off x="0" y="0"/>
              <a:ext cx="27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100">
                <a:solidFill>
                  <a:srgbClr val="000000"/>
                </a:solidFill>
              </a:endParaRPr>
            </a:p>
          </p:txBody>
        </p:sp>
        <p:grpSp>
          <p:nvGrpSpPr>
            <p:cNvPr id="10249" name="Group 9"/>
            <p:cNvGrpSpPr/>
            <p:nvPr/>
          </p:nvGrpSpPr>
          <p:grpSpPr bwMode="auto">
            <a:xfrm>
              <a:off x="0" y="0"/>
              <a:ext cx="2784" cy="144"/>
              <a:chOff x="0" y="0"/>
              <a:chExt cx="2784" cy="144"/>
            </a:xfrm>
          </p:grpSpPr>
          <p:sp>
            <p:nvSpPr>
              <p:cNvPr id="10250" name="Line 1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1" name="Line 11"/>
              <p:cNvSpPr>
                <a:spLocks noChangeShapeType="1"/>
              </p:cNvSpPr>
              <p:nvPr/>
            </p:nvSpPr>
            <p:spPr bwMode="auto">
              <a:xfrm flipH="1">
                <a:off x="14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2" name="Line 12"/>
              <p:cNvSpPr>
                <a:spLocks noChangeShapeType="1"/>
              </p:cNvSpPr>
              <p:nvPr/>
            </p:nvSpPr>
            <p:spPr bwMode="auto">
              <a:xfrm flipH="1">
                <a:off x="336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3" name="Line 13"/>
              <p:cNvSpPr>
                <a:spLocks noChangeShapeType="1"/>
              </p:cNvSpPr>
              <p:nvPr/>
            </p:nvSpPr>
            <p:spPr bwMode="auto">
              <a:xfrm flipH="1">
                <a:off x="48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4" name="Line 14"/>
              <p:cNvSpPr>
                <a:spLocks noChangeShapeType="1"/>
              </p:cNvSpPr>
              <p:nvPr/>
            </p:nvSpPr>
            <p:spPr bwMode="auto">
              <a:xfrm flipH="1">
                <a:off x="576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5" name="Line 15"/>
              <p:cNvSpPr>
                <a:spLocks noChangeShapeType="1"/>
              </p:cNvSpPr>
              <p:nvPr/>
            </p:nvSpPr>
            <p:spPr bwMode="auto">
              <a:xfrm flipH="1">
                <a:off x="672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6" name="Line 16"/>
              <p:cNvSpPr>
                <a:spLocks noChangeShapeType="1"/>
              </p:cNvSpPr>
              <p:nvPr/>
            </p:nvSpPr>
            <p:spPr bwMode="auto">
              <a:xfrm flipH="1">
                <a:off x="768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7" name="Line 17"/>
              <p:cNvSpPr>
                <a:spLocks noChangeShapeType="1"/>
              </p:cNvSpPr>
              <p:nvPr/>
            </p:nvSpPr>
            <p:spPr bwMode="auto">
              <a:xfrm flipH="1">
                <a:off x="86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8" name="Line 18"/>
              <p:cNvSpPr>
                <a:spLocks noChangeShapeType="1"/>
              </p:cNvSpPr>
              <p:nvPr/>
            </p:nvSpPr>
            <p:spPr bwMode="auto">
              <a:xfrm flipH="1">
                <a:off x="96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9" name="Line 19"/>
              <p:cNvSpPr>
                <a:spLocks noChangeShapeType="1"/>
              </p:cNvSpPr>
              <p:nvPr/>
            </p:nvSpPr>
            <p:spPr bwMode="auto">
              <a:xfrm flipH="1">
                <a:off x="1056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0" name="Line 20"/>
              <p:cNvSpPr>
                <a:spLocks noChangeShapeType="1"/>
              </p:cNvSpPr>
              <p:nvPr/>
            </p:nvSpPr>
            <p:spPr bwMode="auto">
              <a:xfrm flipH="1">
                <a:off x="1152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1" name="Line 21"/>
              <p:cNvSpPr>
                <a:spLocks noChangeShapeType="1"/>
              </p:cNvSpPr>
              <p:nvPr/>
            </p:nvSpPr>
            <p:spPr bwMode="auto">
              <a:xfrm flipH="1">
                <a:off x="1248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2" name="Line 22"/>
              <p:cNvSpPr>
                <a:spLocks noChangeShapeType="1"/>
              </p:cNvSpPr>
              <p:nvPr/>
            </p:nvSpPr>
            <p:spPr bwMode="auto">
              <a:xfrm flipH="1">
                <a:off x="134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3" name="Line 23"/>
              <p:cNvSpPr>
                <a:spLocks noChangeShapeType="1"/>
              </p:cNvSpPr>
              <p:nvPr/>
            </p:nvSpPr>
            <p:spPr bwMode="auto">
              <a:xfrm flipH="1">
                <a:off x="144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 flipH="1">
                <a:off x="1536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5" name="Line 25"/>
              <p:cNvSpPr>
                <a:spLocks noChangeShapeType="1"/>
              </p:cNvSpPr>
              <p:nvPr/>
            </p:nvSpPr>
            <p:spPr bwMode="auto">
              <a:xfrm flipH="1">
                <a:off x="24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6" name="Line 26"/>
              <p:cNvSpPr>
                <a:spLocks noChangeShapeType="1"/>
              </p:cNvSpPr>
              <p:nvPr/>
            </p:nvSpPr>
            <p:spPr bwMode="auto">
              <a:xfrm flipH="1">
                <a:off x="240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7" name="Line 27"/>
              <p:cNvSpPr>
                <a:spLocks noChangeShapeType="1"/>
              </p:cNvSpPr>
              <p:nvPr/>
            </p:nvSpPr>
            <p:spPr bwMode="auto">
              <a:xfrm flipH="1">
                <a:off x="230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8" name="Line 28"/>
              <p:cNvSpPr>
                <a:spLocks noChangeShapeType="1"/>
              </p:cNvSpPr>
              <p:nvPr/>
            </p:nvSpPr>
            <p:spPr bwMode="auto">
              <a:xfrm flipH="1">
                <a:off x="2208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69" name="Line 29"/>
              <p:cNvSpPr>
                <a:spLocks noChangeShapeType="1"/>
              </p:cNvSpPr>
              <p:nvPr/>
            </p:nvSpPr>
            <p:spPr bwMode="auto">
              <a:xfrm flipH="1">
                <a:off x="2112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0" name="Line 30"/>
              <p:cNvSpPr>
                <a:spLocks noChangeShapeType="1"/>
              </p:cNvSpPr>
              <p:nvPr/>
            </p:nvSpPr>
            <p:spPr bwMode="auto">
              <a:xfrm flipH="1">
                <a:off x="2016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1" name="Line 31"/>
              <p:cNvSpPr>
                <a:spLocks noChangeShapeType="1"/>
              </p:cNvSpPr>
              <p:nvPr/>
            </p:nvSpPr>
            <p:spPr bwMode="auto">
              <a:xfrm flipH="1">
                <a:off x="192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2" name="Line 32"/>
              <p:cNvSpPr>
                <a:spLocks noChangeShapeType="1"/>
              </p:cNvSpPr>
              <p:nvPr/>
            </p:nvSpPr>
            <p:spPr bwMode="auto">
              <a:xfrm flipH="1">
                <a:off x="182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3" name="Line 33"/>
              <p:cNvSpPr>
                <a:spLocks noChangeShapeType="1"/>
              </p:cNvSpPr>
              <p:nvPr/>
            </p:nvSpPr>
            <p:spPr bwMode="auto">
              <a:xfrm flipH="1">
                <a:off x="1728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4" name="Line 34"/>
              <p:cNvSpPr>
                <a:spLocks noChangeShapeType="1"/>
              </p:cNvSpPr>
              <p:nvPr/>
            </p:nvSpPr>
            <p:spPr bwMode="auto">
              <a:xfrm flipH="1">
                <a:off x="1632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5" name="Line 35"/>
              <p:cNvSpPr>
                <a:spLocks noChangeShapeType="1"/>
              </p:cNvSpPr>
              <p:nvPr/>
            </p:nvSpPr>
            <p:spPr bwMode="auto">
              <a:xfrm flipH="1">
                <a:off x="48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6" name="Line 36"/>
              <p:cNvSpPr>
                <a:spLocks noChangeShapeType="1"/>
              </p:cNvSpPr>
              <p:nvPr/>
            </p:nvSpPr>
            <p:spPr bwMode="auto">
              <a:xfrm flipH="1">
                <a:off x="2544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77" name="Line 37"/>
              <p:cNvSpPr>
                <a:spLocks noChangeShapeType="1"/>
              </p:cNvSpPr>
              <p:nvPr/>
            </p:nvSpPr>
            <p:spPr bwMode="auto">
              <a:xfrm flipH="1">
                <a:off x="2640" y="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0278" name="Oval 38"/>
          <p:cNvSpPr>
            <a:spLocks noChangeArrowheads="1"/>
          </p:cNvSpPr>
          <p:nvPr/>
        </p:nvSpPr>
        <p:spPr bwMode="auto">
          <a:xfrm>
            <a:off x="4357029" y="3104609"/>
            <a:ext cx="171027" cy="228036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00">
              <a:solidFill>
                <a:srgbClr val="000000"/>
              </a:solidFill>
            </a:endParaRPr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3063640" y="4631972"/>
            <a:ext cx="2621280" cy="460375"/>
          </a:xfrm>
          <a:prstGeom prst="rect">
            <a:avLst/>
          </a:prstGeom>
          <a:solidFill>
            <a:srgbClr val="000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395" b="1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一点，两角，三线</a:t>
            </a: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4625446" y="3049976"/>
            <a:ext cx="982980" cy="41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95" b="1">
                <a:solidFill>
                  <a:srgbClr val="660033"/>
                </a:solidFill>
                <a:latin typeface="Times New Roman" panose="02020603050405020304" pitchFamily="18" charset="0"/>
                <a:ea typeface="隶书" pitchFamily="49" charset="-122"/>
              </a:rPr>
              <a:t>入射点</a:t>
            </a:r>
          </a:p>
        </p:txBody>
      </p:sp>
      <p:sp>
        <p:nvSpPr>
          <p:cNvPr id="10281" name="Text Box 51"/>
          <p:cNvSpPr txBox="1">
            <a:spLocks noChangeArrowheads="1"/>
          </p:cNvSpPr>
          <p:nvPr/>
        </p:nvSpPr>
        <p:spPr bwMode="auto">
          <a:xfrm>
            <a:off x="2201380" y="3427659"/>
            <a:ext cx="565694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法线：</a:t>
            </a:r>
            <a:r>
              <a:rPr lang="zh-CN" altLang="en-US" sz="1795" b="1" dirty="0">
                <a:solidFill>
                  <a:srgbClr val="000000"/>
                </a:solidFill>
              </a:rPr>
              <a:t>通过入射点,</a:t>
            </a:r>
            <a:r>
              <a:rPr lang="zh-CN" altLang="en-US" sz="1795" b="1" dirty="0">
                <a:solidFill>
                  <a:srgbClr val="CC0000"/>
                </a:solidFill>
              </a:rPr>
              <a:t>垂直于镜面</a:t>
            </a:r>
            <a:r>
              <a:rPr lang="zh-CN" altLang="en-US" sz="1795" b="1" dirty="0">
                <a:solidFill>
                  <a:srgbClr val="000000"/>
                </a:solidFill>
              </a:rPr>
              <a:t>的直线</a:t>
            </a: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（ON）</a:t>
            </a:r>
            <a:r>
              <a:rPr lang="en-US" altLang="zh-CN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--</a:t>
            </a: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虚线</a:t>
            </a:r>
          </a:p>
        </p:txBody>
      </p:sp>
      <p:sp>
        <p:nvSpPr>
          <p:cNvPr id="10282" name="Text Box 52"/>
          <p:cNvSpPr txBox="1">
            <a:spLocks noChangeArrowheads="1"/>
          </p:cNvSpPr>
          <p:nvPr/>
        </p:nvSpPr>
        <p:spPr bwMode="auto">
          <a:xfrm>
            <a:off x="2218008" y="3858344"/>
            <a:ext cx="4332676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入射角：入射光线</a:t>
            </a:r>
            <a:r>
              <a:rPr lang="zh-CN" altLang="en-US" sz="1795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与法线的夹角</a:t>
            </a: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（ </a:t>
            </a:r>
            <a:r>
              <a:rPr lang="el-GR" altLang="zh-CN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α</a:t>
            </a:r>
            <a:r>
              <a:rPr lang="en-US" altLang="zh-CN" sz="179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10283" name="Rectangle 53"/>
          <p:cNvSpPr>
            <a:spLocks noChangeArrowheads="1"/>
          </p:cNvSpPr>
          <p:nvPr/>
        </p:nvSpPr>
        <p:spPr bwMode="auto">
          <a:xfrm>
            <a:off x="2170095" y="4286834"/>
            <a:ext cx="4560711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反射角：反射光线</a:t>
            </a:r>
            <a:r>
              <a:rPr lang="zh-CN" altLang="en-US" sz="1795" b="1" dirty="0">
                <a:solidFill>
                  <a:srgbClr val="CC0000"/>
                </a:solidFill>
                <a:latin typeface="Times New Roman" panose="02020603050405020304" pitchFamily="18" charset="0"/>
              </a:rPr>
              <a:t>与法线的夹角 </a:t>
            </a:r>
            <a:r>
              <a:rPr lang="zh-CN" altLang="en-US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179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l-GR" altLang="zh-CN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β</a:t>
            </a:r>
            <a:r>
              <a:rPr lang="en-US" altLang="zh-CN" sz="179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795" b="1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0285" name="Arc 45"/>
          <p:cNvSpPr/>
          <p:nvPr/>
        </p:nvSpPr>
        <p:spPr bwMode="auto">
          <a:xfrm rot="18377003">
            <a:off x="4275079" y="2700797"/>
            <a:ext cx="171027" cy="9739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00">
              <a:solidFill>
                <a:srgbClr val="000000"/>
              </a:solidFill>
            </a:endParaRPr>
          </a:p>
        </p:txBody>
      </p:sp>
      <p:sp>
        <p:nvSpPr>
          <p:cNvPr id="10288" name="Arc 48"/>
          <p:cNvSpPr/>
          <p:nvPr/>
        </p:nvSpPr>
        <p:spPr bwMode="auto">
          <a:xfrm>
            <a:off x="4480549" y="2666354"/>
            <a:ext cx="171027" cy="11401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00">
              <a:solidFill>
                <a:srgbClr val="000000"/>
              </a:solidFill>
            </a:endParaRPr>
          </a:p>
        </p:txBody>
      </p:sp>
      <p:sp>
        <p:nvSpPr>
          <p:cNvPr id="10290" name="Text Box 50"/>
          <p:cNvSpPr txBox="1">
            <a:spLocks noChangeArrowheads="1"/>
          </p:cNvSpPr>
          <p:nvPr/>
        </p:nvSpPr>
        <p:spPr bwMode="auto">
          <a:xfrm>
            <a:off x="4568931" y="1378903"/>
            <a:ext cx="505460" cy="91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000000"/>
                </a:solidFill>
                <a:ea typeface="隶书" pitchFamily="49" charset="-122"/>
              </a:rPr>
              <a:t>反射角</a:t>
            </a:r>
          </a:p>
        </p:txBody>
      </p:sp>
      <p:sp>
        <p:nvSpPr>
          <p:cNvPr id="10291" name="Text Box 51"/>
          <p:cNvSpPr txBox="1">
            <a:spLocks noChangeArrowheads="1"/>
          </p:cNvSpPr>
          <p:nvPr/>
        </p:nvSpPr>
        <p:spPr bwMode="auto">
          <a:xfrm>
            <a:off x="1191119" y="1703141"/>
            <a:ext cx="551815" cy="150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660033"/>
                </a:solidFill>
              </a:rPr>
              <a:t>认识要素</a:t>
            </a:r>
          </a:p>
        </p:txBody>
      </p:sp>
      <p:grpSp>
        <p:nvGrpSpPr>
          <p:cNvPr id="10293" name="Group 53"/>
          <p:cNvGrpSpPr/>
          <p:nvPr/>
        </p:nvGrpSpPr>
        <p:grpSpPr bwMode="auto">
          <a:xfrm>
            <a:off x="4615945" y="1223316"/>
            <a:ext cx="1311204" cy="1881293"/>
            <a:chOff x="0" y="0"/>
            <a:chExt cx="1104" cy="1584"/>
          </a:xfrm>
        </p:grpSpPr>
        <p:grpSp>
          <p:nvGrpSpPr>
            <p:cNvPr id="10294" name="Group 54"/>
            <p:cNvGrpSpPr/>
            <p:nvPr/>
          </p:nvGrpSpPr>
          <p:grpSpPr bwMode="auto">
            <a:xfrm rot="11322144">
              <a:off x="0" y="0"/>
              <a:ext cx="1104" cy="1584"/>
              <a:chOff x="0" y="0"/>
              <a:chExt cx="1104" cy="1584"/>
            </a:xfrm>
          </p:grpSpPr>
          <p:sp>
            <p:nvSpPr>
              <p:cNvPr id="10295" name="Line 5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104" cy="1584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296" name="Line 56"/>
              <p:cNvSpPr>
                <a:spLocks noChangeShapeType="1"/>
              </p:cNvSpPr>
              <p:nvPr/>
            </p:nvSpPr>
            <p:spPr bwMode="auto">
              <a:xfrm flipH="1">
                <a:off x="480" y="192"/>
                <a:ext cx="480" cy="72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297" name="AutoShape 57"/>
            <p:cNvSpPr>
              <a:spLocks noChangeArrowheads="1"/>
            </p:cNvSpPr>
            <p:nvPr/>
          </p:nvSpPr>
          <p:spPr bwMode="auto">
            <a:xfrm rot="2474052">
              <a:off x="569" y="588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100">
                <a:solidFill>
                  <a:srgbClr val="000000"/>
                </a:solidFill>
              </a:endParaRPr>
            </a:p>
          </p:txBody>
        </p:sp>
      </p:grpSp>
      <p:grpSp>
        <p:nvGrpSpPr>
          <p:cNvPr id="10298" name="Group 58"/>
          <p:cNvGrpSpPr/>
          <p:nvPr/>
        </p:nvGrpSpPr>
        <p:grpSpPr bwMode="auto">
          <a:xfrm>
            <a:off x="2695457" y="1533302"/>
            <a:ext cx="1881293" cy="1311204"/>
            <a:chOff x="0" y="0"/>
            <a:chExt cx="1584" cy="1104"/>
          </a:xfrm>
        </p:grpSpPr>
        <p:grpSp>
          <p:nvGrpSpPr>
            <p:cNvPr id="10299" name="Group 59"/>
            <p:cNvGrpSpPr/>
            <p:nvPr/>
          </p:nvGrpSpPr>
          <p:grpSpPr bwMode="auto">
            <a:xfrm rot="-4851958">
              <a:off x="240" y="-240"/>
              <a:ext cx="1104" cy="1584"/>
              <a:chOff x="0" y="0"/>
              <a:chExt cx="1104" cy="1584"/>
            </a:xfrm>
          </p:grpSpPr>
          <p:sp>
            <p:nvSpPr>
              <p:cNvPr id="10300" name="Line 6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104" cy="1584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01" name="Line 61"/>
              <p:cNvSpPr>
                <a:spLocks noChangeShapeType="1"/>
              </p:cNvSpPr>
              <p:nvPr/>
            </p:nvSpPr>
            <p:spPr bwMode="auto">
              <a:xfrm flipH="1">
                <a:off x="480" y="192"/>
                <a:ext cx="480" cy="72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302" name="AutoShape 62"/>
            <p:cNvSpPr>
              <a:spLocks noChangeArrowheads="1"/>
            </p:cNvSpPr>
            <p:nvPr/>
          </p:nvSpPr>
          <p:spPr bwMode="auto">
            <a:xfrm rot="8280228">
              <a:off x="817" y="485"/>
              <a:ext cx="90" cy="27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100">
                <a:solidFill>
                  <a:srgbClr val="000000"/>
                </a:solidFill>
              </a:endParaRPr>
            </a:p>
          </p:txBody>
        </p:sp>
      </p:grpSp>
      <p:grpSp>
        <p:nvGrpSpPr>
          <p:cNvPr id="10303" name="Group 63"/>
          <p:cNvGrpSpPr/>
          <p:nvPr/>
        </p:nvGrpSpPr>
        <p:grpSpPr bwMode="auto">
          <a:xfrm>
            <a:off x="4368906" y="679356"/>
            <a:ext cx="484576" cy="2317174"/>
            <a:chOff x="0" y="0"/>
            <a:chExt cx="408" cy="1951"/>
          </a:xfrm>
        </p:grpSpPr>
        <p:grpSp>
          <p:nvGrpSpPr>
            <p:cNvPr id="10304" name="Group 64"/>
            <p:cNvGrpSpPr/>
            <p:nvPr/>
          </p:nvGrpSpPr>
          <p:grpSpPr bwMode="auto">
            <a:xfrm>
              <a:off x="0" y="0"/>
              <a:ext cx="408" cy="1949"/>
              <a:chOff x="0" y="0"/>
              <a:chExt cx="408" cy="1949"/>
            </a:xfrm>
          </p:grpSpPr>
          <p:sp>
            <p:nvSpPr>
              <p:cNvPr id="10305" name="Line 65"/>
              <p:cNvSpPr>
                <a:spLocks noChangeShapeType="1"/>
              </p:cNvSpPr>
              <p:nvPr/>
            </p:nvSpPr>
            <p:spPr bwMode="auto">
              <a:xfrm>
                <a:off x="90" y="365"/>
                <a:ext cx="0" cy="15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06" name="Text Box 6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08" cy="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0000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1795" b="1">
                  <a:solidFill>
                    <a:srgbClr val="000000"/>
                  </a:solidFill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n-US" altLang="zh-CN" sz="1795" b="1">
                    <a:solidFill>
                      <a:srgbClr val="000000"/>
                    </a:solidFill>
                  </a:rPr>
                  <a:t>N</a:t>
                </a:r>
              </a:p>
            </p:txBody>
          </p:sp>
        </p:grpSp>
        <p:grpSp>
          <p:nvGrpSpPr>
            <p:cNvPr id="10307" name="Group 67"/>
            <p:cNvGrpSpPr/>
            <p:nvPr/>
          </p:nvGrpSpPr>
          <p:grpSpPr bwMode="auto">
            <a:xfrm>
              <a:off x="91" y="1815"/>
              <a:ext cx="182" cy="136"/>
              <a:chOff x="0" y="0"/>
              <a:chExt cx="182" cy="136"/>
            </a:xfrm>
          </p:grpSpPr>
          <p:sp>
            <p:nvSpPr>
              <p:cNvPr id="10308" name="Line 6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8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  <p:sp>
            <p:nvSpPr>
              <p:cNvPr id="10309" name="Line 69"/>
              <p:cNvSpPr>
                <a:spLocks noChangeShapeType="1"/>
              </p:cNvSpPr>
              <p:nvPr/>
            </p:nvSpPr>
            <p:spPr bwMode="auto">
              <a:xfrm>
                <a:off x="181" y="0"/>
                <a:ext cx="0" cy="13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4108209" y="2300962"/>
            <a:ext cx="190500" cy="106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sz="100" dirty="0" smtClean="0"/>
              <a:t>α</a:t>
            </a:r>
            <a:endParaRPr lang="zh-CN" altLang="en-US" sz="100" dirty="0"/>
          </a:p>
        </p:txBody>
      </p:sp>
      <p:sp>
        <p:nvSpPr>
          <p:cNvPr id="3" name="TextBox 2"/>
          <p:cNvSpPr txBox="1"/>
          <p:nvPr/>
        </p:nvSpPr>
        <p:spPr>
          <a:xfrm>
            <a:off x="4696764" y="2319163"/>
            <a:ext cx="190500" cy="106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sz="100" dirty="0" smtClean="0"/>
              <a:t>β</a:t>
            </a:r>
            <a:endParaRPr lang="zh-CN" altLang="en-US" sz="1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2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光线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1" fill="hold"/>
                                        <p:tgtEl>
                                          <p:spTgt spid="102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 autoUpdateAnimBg="0"/>
      <p:bldP spid="10243" grpId="0" bldLvl="0" animBg="1" autoUpdateAnimBg="0"/>
      <p:bldP spid="10244" grpId="0" bldLvl="0" animBg="1" autoUpdateAnimBg="0"/>
      <p:bldP spid="10245" grpId="0" bldLvl="0" animBg="1" autoUpdateAnimBg="0"/>
      <p:bldP spid="10246" grpId="0" bldLvl="0" animBg="1" autoUpdateAnimBg="0"/>
      <p:bldP spid="10278" grpId="0" bldLvl="0" animBg="1"/>
      <p:bldP spid="10279" grpId="0" bldLvl="0" animBg="1" autoUpdateAnimBg="0"/>
      <p:bldP spid="10280" grpId="0" bldLvl="0" animBg="1" autoUpdateAnimBg="0"/>
      <p:bldP spid="10281" grpId="0" bldLvl="0" animBg="1" autoUpdateAnimBg="0"/>
      <p:bldP spid="10282" grpId="0" bldLvl="0" animBg="1" autoUpdateAnimBg="0"/>
      <p:bldP spid="10283" grpId="0" bldLvl="0" animBg="1" autoUpdateAnimBg="0"/>
      <p:bldP spid="10285" grpId="0" animBg="1"/>
      <p:bldP spid="10288" grpId="0" animBg="1"/>
      <p:bldP spid="10290" grpId="0" bldLvl="0" animBg="1" autoUpdateAnimBg="0"/>
      <p:bldP spid="10291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841500" y="466725"/>
            <a:ext cx="52063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二、探究光的反射定律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426845" y="1433830"/>
            <a:ext cx="608203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注意下面问题：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）反射光线、法线和入射光线的相互     位置关系？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）反射角和入射角之间的关系？</a:t>
            </a:r>
          </a:p>
        </p:txBody>
      </p:sp>
      <p:grpSp>
        <p:nvGrpSpPr>
          <p:cNvPr id="11269" name="Group 5"/>
          <p:cNvGrpSpPr/>
          <p:nvPr/>
        </p:nvGrpSpPr>
        <p:grpSpPr bwMode="auto">
          <a:xfrm>
            <a:off x="1649107" y="4427690"/>
            <a:ext cx="5871916" cy="213783"/>
            <a:chOff x="672" y="2208"/>
            <a:chExt cx="4534" cy="180"/>
          </a:xfrm>
        </p:grpSpPr>
        <p:pic>
          <p:nvPicPr>
            <p:cNvPr id="11270" name="Picture 6" descr="21line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2208"/>
              <a:ext cx="2182" cy="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1" name="Picture 7" descr="21line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2208"/>
              <a:ext cx="2182" cy="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WPS 演示</Application>
  <PresentationFormat>自定义</PresentationFormat>
  <Paragraphs>163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Default</vt:lpstr>
      <vt:lpstr>幻灯片 1</vt:lpstr>
      <vt:lpstr>学习目标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例二、已知反射光线与入射光线成90O夹角如图甲所示，请画出镜面的位置。 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59</cp:revision>
  <dcterms:created xsi:type="dcterms:W3CDTF">2019-04-02T02:49:00Z</dcterms:created>
  <dcterms:modified xsi:type="dcterms:W3CDTF">2019-12-10T02:57:09Z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