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21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image" Target="../media/image2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9.docx"/><Relationship Id="rId3" Type="http://schemas.openxmlformats.org/officeDocument/2006/relationships/slide" Target="slide2.xml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6" Type="http://schemas.openxmlformats.org/officeDocument/2006/relationships/slide" Target="slide13.xml"/><Relationship Id="rId5" Type="http://schemas.openxmlformats.org/officeDocument/2006/relationships/slide" Target="slide10.xml"/><Relationship Id="rId4" Type="http://schemas.openxmlformats.org/officeDocument/2006/relationships/slide" Target="slide6.xml"/><Relationship Id="rId9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0.docx"/><Relationship Id="rId3" Type="http://schemas.openxmlformats.org/officeDocument/2006/relationships/slide" Target="slide2.xml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0.vml"/><Relationship Id="rId6" Type="http://schemas.openxmlformats.org/officeDocument/2006/relationships/slide" Target="slide13.xml"/><Relationship Id="rId5" Type="http://schemas.openxmlformats.org/officeDocument/2006/relationships/slide" Target="slide10.xml"/><Relationship Id="rId4" Type="http://schemas.openxmlformats.org/officeDocument/2006/relationships/slide" Target="slide6.xml"/><Relationship Id="rId9" Type="http://schemas.openxmlformats.org/officeDocument/2006/relationships/image" Target="../media/image10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1.docx"/><Relationship Id="rId3" Type="http://schemas.openxmlformats.org/officeDocument/2006/relationships/slide" Target="slide2.xml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1.vml"/><Relationship Id="rId6" Type="http://schemas.openxmlformats.org/officeDocument/2006/relationships/slide" Target="slide13.xml"/><Relationship Id="rId5" Type="http://schemas.openxmlformats.org/officeDocument/2006/relationships/slide" Target="slide10.xml"/><Relationship Id="rId4" Type="http://schemas.openxmlformats.org/officeDocument/2006/relationships/slide" Target="slide6.xml"/><Relationship Id="rId9" Type="http://schemas.openxmlformats.org/officeDocument/2006/relationships/image" Target="../media/image11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2.docx"/><Relationship Id="rId3" Type="http://schemas.openxmlformats.org/officeDocument/2006/relationships/slide" Target="slide2.xml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2.vml"/><Relationship Id="rId6" Type="http://schemas.openxmlformats.org/officeDocument/2006/relationships/slide" Target="slide13.xml"/><Relationship Id="rId5" Type="http://schemas.openxmlformats.org/officeDocument/2006/relationships/slide" Target="slide10.xml"/><Relationship Id="rId4" Type="http://schemas.openxmlformats.org/officeDocument/2006/relationships/slide" Target="slide6.xml"/><Relationship Id="rId9" Type="http://schemas.openxmlformats.org/officeDocument/2006/relationships/image" Target="../media/image12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3.docx"/><Relationship Id="rId3" Type="http://schemas.openxmlformats.org/officeDocument/2006/relationships/slide" Target="slide2.xml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14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3.vml"/><Relationship Id="rId6" Type="http://schemas.openxmlformats.org/officeDocument/2006/relationships/slide" Target="slide13.xml"/><Relationship Id="rId11" Type="http://schemas.openxmlformats.org/officeDocument/2006/relationships/package" Target="../embeddings/Microsoft_Word___14.docx"/><Relationship Id="rId5" Type="http://schemas.openxmlformats.org/officeDocument/2006/relationships/slide" Target="slide10.xml"/><Relationship Id="rId10" Type="http://schemas.openxmlformats.org/officeDocument/2006/relationships/oleObject" Target="../embeddings/oleObject14.bin"/><Relationship Id="rId4" Type="http://schemas.openxmlformats.org/officeDocument/2006/relationships/slide" Target="slide6.xml"/><Relationship Id="rId9" Type="http://schemas.openxmlformats.org/officeDocument/2006/relationships/image" Target="../media/image13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5.docx"/><Relationship Id="rId3" Type="http://schemas.openxmlformats.org/officeDocument/2006/relationships/slide" Target="slide2.xml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4.vml"/><Relationship Id="rId6" Type="http://schemas.openxmlformats.org/officeDocument/2006/relationships/slide" Target="slide13.xml"/><Relationship Id="rId5" Type="http://schemas.openxmlformats.org/officeDocument/2006/relationships/slide" Target="slide10.xml"/><Relationship Id="rId4" Type="http://schemas.openxmlformats.org/officeDocument/2006/relationships/slide" Target="slide6.xml"/><Relationship Id="rId9" Type="http://schemas.openxmlformats.org/officeDocument/2006/relationships/image" Target="../media/image15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6.docx"/><Relationship Id="rId3" Type="http://schemas.openxmlformats.org/officeDocument/2006/relationships/slide" Target="slide2.xml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5.vml"/><Relationship Id="rId6" Type="http://schemas.openxmlformats.org/officeDocument/2006/relationships/slide" Target="slide13.xml"/><Relationship Id="rId5" Type="http://schemas.openxmlformats.org/officeDocument/2006/relationships/slide" Target="slide10.xml"/><Relationship Id="rId4" Type="http://schemas.openxmlformats.org/officeDocument/2006/relationships/slide" Target="slide6.xml"/><Relationship Id="rId9" Type="http://schemas.openxmlformats.org/officeDocument/2006/relationships/image" Target="../media/image16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7.docx"/><Relationship Id="rId3" Type="http://schemas.openxmlformats.org/officeDocument/2006/relationships/slide" Target="slide2.xml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6.vml"/><Relationship Id="rId6" Type="http://schemas.openxmlformats.org/officeDocument/2006/relationships/slide" Target="slide13.xml"/><Relationship Id="rId5" Type="http://schemas.openxmlformats.org/officeDocument/2006/relationships/slide" Target="slide10.xml"/><Relationship Id="rId4" Type="http://schemas.openxmlformats.org/officeDocument/2006/relationships/slide" Target="slide6.xml"/><Relationship Id="rId9" Type="http://schemas.openxmlformats.org/officeDocument/2006/relationships/image" Target="../media/image17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8.docx"/><Relationship Id="rId3" Type="http://schemas.openxmlformats.org/officeDocument/2006/relationships/slide" Target="slide2.xml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7.vml"/><Relationship Id="rId6" Type="http://schemas.openxmlformats.org/officeDocument/2006/relationships/slide" Target="slide13.xml"/><Relationship Id="rId5" Type="http://schemas.openxmlformats.org/officeDocument/2006/relationships/slide" Target="slide10.xml"/><Relationship Id="rId4" Type="http://schemas.openxmlformats.org/officeDocument/2006/relationships/slide" Target="slide6.xml"/><Relationship Id="rId9" Type="http://schemas.openxmlformats.org/officeDocument/2006/relationships/image" Target="../media/image18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9.docx"/><Relationship Id="rId3" Type="http://schemas.openxmlformats.org/officeDocument/2006/relationships/slide" Target="slide2.xml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8.vml"/><Relationship Id="rId6" Type="http://schemas.openxmlformats.org/officeDocument/2006/relationships/slide" Target="slide13.xml"/><Relationship Id="rId5" Type="http://schemas.openxmlformats.org/officeDocument/2006/relationships/slide" Target="slide10.xml"/><Relationship Id="rId4" Type="http://schemas.openxmlformats.org/officeDocument/2006/relationships/slide" Target="slide6.xml"/><Relationship Id="rId9" Type="http://schemas.openxmlformats.org/officeDocument/2006/relationships/image" Target="../media/image19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.docx"/><Relationship Id="rId3" Type="http://schemas.openxmlformats.org/officeDocument/2006/relationships/slide" Target="slide2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slide" Target="slide13.xml"/><Relationship Id="rId5" Type="http://schemas.openxmlformats.org/officeDocument/2006/relationships/slide" Target="slide10.xml"/><Relationship Id="rId4" Type="http://schemas.openxmlformats.org/officeDocument/2006/relationships/slide" Target="slide6.xml"/><Relationship Id="rId9" Type="http://schemas.openxmlformats.org/officeDocument/2006/relationships/image" Target="../media/image1.e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0.docx"/><Relationship Id="rId3" Type="http://schemas.openxmlformats.org/officeDocument/2006/relationships/slide" Target="slide2.xml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9.vml"/><Relationship Id="rId6" Type="http://schemas.openxmlformats.org/officeDocument/2006/relationships/slide" Target="slide13.xml"/><Relationship Id="rId5" Type="http://schemas.openxmlformats.org/officeDocument/2006/relationships/slide" Target="slide10.xml"/><Relationship Id="rId4" Type="http://schemas.openxmlformats.org/officeDocument/2006/relationships/slide" Target="slide6.xml"/><Relationship Id="rId9" Type="http://schemas.openxmlformats.org/officeDocument/2006/relationships/image" Target="../media/image20.e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1.docx"/><Relationship Id="rId3" Type="http://schemas.openxmlformats.org/officeDocument/2006/relationships/slide" Target="slide2.xml"/><Relationship Id="rId7" Type="http://schemas.openxmlformats.org/officeDocument/2006/relationships/oleObject" Target="../embeddings/oleObject2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0.vml"/><Relationship Id="rId6" Type="http://schemas.openxmlformats.org/officeDocument/2006/relationships/slide" Target="slide13.xml"/><Relationship Id="rId5" Type="http://schemas.openxmlformats.org/officeDocument/2006/relationships/slide" Target="slide10.xml"/><Relationship Id="rId4" Type="http://schemas.openxmlformats.org/officeDocument/2006/relationships/slide" Target="slide6.xml"/><Relationship Id="rId9" Type="http://schemas.openxmlformats.org/officeDocument/2006/relationships/image" Target="../media/image21.e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2.docx"/><Relationship Id="rId3" Type="http://schemas.openxmlformats.org/officeDocument/2006/relationships/slide" Target="slide2.xml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1.vml"/><Relationship Id="rId6" Type="http://schemas.openxmlformats.org/officeDocument/2006/relationships/slide" Target="slide13.xml"/><Relationship Id="rId5" Type="http://schemas.openxmlformats.org/officeDocument/2006/relationships/slide" Target="slide10.xml"/><Relationship Id="rId4" Type="http://schemas.openxmlformats.org/officeDocument/2006/relationships/slide" Target="slide6.xml"/><Relationship Id="rId9" Type="http://schemas.openxmlformats.org/officeDocument/2006/relationships/image" Target="../media/image22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3.docx"/><Relationship Id="rId3" Type="http://schemas.openxmlformats.org/officeDocument/2006/relationships/slide" Target="slide2.xml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2.vml"/><Relationship Id="rId6" Type="http://schemas.openxmlformats.org/officeDocument/2006/relationships/slide" Target="slide13.xml"/><Relationship Id="rId5" Type="http://schemas.openxmlformats.org/officeDocument/2006/relationships/slide" Target="slide10.xml"/><Relationship Id="rId4" Type="http://schemas.openxmlformats.org/officeDocument/2006/relationships/slide" Target="slide6.xml"/><Relationship Id="rId9" Type="http://schemas.openxmlformats.org/officeDocument/2006/relationships/image" Target="../media/image23.e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3" Type="http://schemas.openxmlformats.org/officeDocument/2006/relationships/slide" Target="slide24.xml"/><Relationship Id="rId7" Type="http://schemas.openxmlformats.org/officeDocument/2006/relationships/package" Target="../embeddings/Microsoft_Word___2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24.bin"/><Relationship Id="rId5" Type="http://schemas.openxmlformats.org/officeDocument/2006/relationships/slide" Target="slide31.xml"/><Relationship Id="rId4" Type="http://schemas.openxmlformats.org/officeDocument/2006/relationships/slide" Target="slide2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4.xml"/><Relationship Id="rId4" Type="http://schemas.openxmlformats.org/officeDocument/2006/relationships/slide" Target="slide3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slide" Target="slide24.xml"/><Relationship Id="rId7" Type="http://schemas.openxmlformats.org/officeDocument/2006/relationships/package" Target="../embeddings/Microsoft_Word___2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25.bin"/><Relationship Id="rId11" Type="http://schemas.openxmlformats.org/officeDocument/2006/relationships/image" Target="../media/image26.emf"/><Relationship Id="rId5" Type="http://schemas.openxmlformats.org/officeDocument/2006/relationships/slide" Target="slide31.xml"/><Relationship Id="rId10" Type="http://schemas.openxmlformats.org/officeDocument/2006/relationships/package" Target="../embeddings/Microsoft_Word___26.docx"/><Relationship Id="rId4" Type="http://schemas.openxmlformats.org/officeDocument/2006/relationships/slide" Target="slide28.xml"/><Relationship Id="rId9" Type="http://schemas.openxmlformats.org/officeDocument/2006/relationships/oleObject" Target="../embeddings/oleObject26.bin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emf"/><Relationship Id="rId3" Type="http://schemas.openxmlformats.org/officeDocument/2006/relationships/slide" Target="slide24.xml"/><Relationship Id="rId7" Type="http://schemas.openxmlformats.org/officeDocument/2006/relationships/package" Target="../embeddings/Microsoft_Word___27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5.vml"/><Relationship Id="rId6" Type="http://schemas.openxmlformats.org/officeDocument/2006/relationships/oleObject" Target="../embeddings/oleObject27.bin"/><Relationship Id="rId11" Type="http://schemas.openxmlformats.org/officeDocument/2006/relationships/image" Target="../media/image28.emf"/><Relationship Id="rId5" Type="http://schemas.openxmlformats.org/officeDocument/2006/relationships/slide" Target="slide31.xml"/><Relationship Id="rId10" Type="http://schemas.openxmlformats.org/officeDocument/2006/relationships/package" Target="../embeddings/Microsoft_Word___28.docx"/><Relationship Id="rId4" Type="http://schemas.openxmlformats.org/officeDocument/2006/relationships/slide" Target="slide28.xml"/><Relationship Id="rId9" Type="http://schemas.openxmlformats.org/officeDocument/2006/relationships/oleObject" Target="../embeddings/oleObject28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emf"/><Relationship Id="rId3" Type="http://schemas.openxmlformats.org/officeDocument/2006/relationships/slide" Target="slide24.xml"/><Relationship Id="rId7" Type="http://schemas.openxmlformats.org/officeDocument/2006/relationships/package" Target="../embeddings/Microsoft_Word___29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6.vml"/><Relationship Id="rId6" Type="http://schemas.openxmlformats.org/officeDocument/2006/relationships/oleObject" Target="../embeddings/oleObject29.bin"/><Relationship Id="rId5" Type="http://schemas.openxmlformats.org/officeDocument/2006/relationships/slide" Target="slide31.xml"/><Relationship Id="rId4" Type="http://schemas.openxmlformats.org/officeDocument/2006/relationships/slide" Target="sl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4.xml"/><Relationship Id="rId4" Type="http://schemas.openxmlformats.org/officeDocument/2006/relationships/slide" Target="slide3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.docx"/><Relationship Id="rId3" Type="http://schemas.openxmlformats.org/officeDocument/2006/relationships/slide" Target="slide2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slide" Target="slide13.xml"/><Relationship Id="rId5" Type="http://schemas.openxmlformats.org/officeDocument/2006/relationships/slide" Target="slide10.xml"/><Relationship Id="rId4" Type="http://schemas.openxmlformats.org/officeDocument/2006/relationships/slide" Target="slide6.xml"/><Relationship Id="rId9" Type="http://schemas.openxmlformats.org/officeDocument/2006/relationships/image" Target="../media/image2.em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emf"/><Relationship Id="rId3" Type="http://schemas.openxmlformats.org/officeDocument/2006/relationships/slide" Target="slide24.xml"/><Relationship Id="rId7" Type="http://schemas.openxmlformats.org/officeDocument/2006/relationships/package" Target="../embeddings/Microsoft_Word___30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7.vml"/><Relationship Id="rId6" Type="http://schemas.openxmlformats.org/officeDocument/2006/relationships/oleObject" Target="../embeddings/oleObject30.bin"/><Relationship Id="rId5" Type="http://schemas.openxmlformats.org/officeDocument/2006/relationships/slide" Target="slide31.xml"/><Relationship Id="rId4" Type="http://schemas.openxmlformats.org/officeDocument/2006/relationships/slide" Target="slide2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4.xml"/><Relationship Id="rId4" Type="http://schemas.openxmlformats.org/officeDocument/2006/relationships/slide" Target="sl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4.xml"/><Relationship Id="rId4" Type="http://schemas.openxmlformats.org/officeDocument/2006/relationships/slide" Target="slide3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4.xml"/><Relationship Id="rId4" Type="http://schemas.openxmlformats.org/officeDocument/2006/relationships/slide" Target="slide3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4.xml"/><Relationship Id="rId4" Type="http://schemas.openxmlformats.org/officeDocument/2006/relationships/slide" Target="slide3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7" Type="http://schemas.openxmlformats.org/officeDocument/2006/relationships/image" Target="../media/image31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8.vml"/><Relationship Id="rId6" Type="http://schemas.openxmlformats.org/officeDocument/2006/relationships/package" Target="../embeddings/Microsoft_Word___31.docx"/><Relationship Id="rId5" Type="http://schemas.openxmlformats.org/officeDocument/2006/relationships/oleObject" Target="../embeddings/oleObject31.bin"/><Relationship Id="rId4" Type="http://schemas.openxmlformats.org/officeDocument/2006/relationships/slide" Target="slide3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7" Type="http://schemas.openxmlformats.org/officeDocument/2006/relationships/image" Target="../media/image32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9.vml"/><Relationship Id="rId6" Type="http://schemas.openxmlformats.org/officeDocument/2006/relationships/package" Target="../embeddings/Microsoft_Word___32.docx"/><Relationship Id="rId5" Type="http://schemas.openxmlformats.org/officeDocument/2006/relationships/oleObject" Target="../embeddings/oleObject32.bin"/><Relationship Id="rId4" Type="http://schemas.openxmlformats.org/officeDocument/2006/relationships/slide" Target="slide3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7" Type="http://schemas.openxmlformats.org/officeDocument/2006/relationships/image" Target="../media/image33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0.vml"/><Relationship Id="rId6" Type="http://schemas.openxmlformats.org/officeDocument/2006/relationships/package" Target="../embeddings/Microsoft_Word___33.docx"/><Relationship Id="rId5" Type="http://schemas.openxmlformats.org/officeDocument/2006/relationships/oleObject" Target="../embeddings/oleObject33.bin"/><Relationship Id="rId4" Type="http://schemas.openxmlformats.org/officeDocument/2006/relationships/slide" Target="slide3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7" Type="http://schemas.openxmlformats.org/officeDocument/2006/relationships/image" Target="../media/image34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1.vml"/><Relationship Id="rId6" Type="http://schemas.openxmlformats.org/officeDocument/2006/relationships/package" Target="../embeddings/Microsoft_Word___34.docx"/><Relationship Id="rId5" Type="http://schemas.openxmlformats.org/officeDocument/2006/relationships/oleObject" Target="../embeddings/oleObject34.bin"/><Relationship Id="rId4" Type="http://schemas.openxmlformats.org/officeDocument/2006/relationships/slide" Target="slide3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.docx"/><Relationship Id="rId3" Type="http://schemas.openxmlformats.org/officeDocument/2006/relationships/slide" Target="slide2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slide" Target="slide13.xml"/><Relationship Id="rId5" Type="http://schemas.openxmlformats.org/officeDocument/2006/relationships/slide" Target="slide10.xml"/><Relationship Id="rId4" Type="http://schemas.openxmlformats.org/officeDocument/2006/relationships/slide" Target="slide6.xml"/><Relationship Id="rId9" Type="http://schemas.openxmlformats.org/officeDocument/2006/relationships/image" Target="../media/image3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7" Type="http://schemas.openxmlformats.org/officeDocument/2006/relationships/image" Target="../media/image35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2.vml"/><Relationship Id="rId6" Type="http://schemas.openxmlformats.org/officeDocument/2006/relationships/package" Target="../embeddings/Microsoft_Word___35.docx"/><Relationship Id="rId5" Type="http://schemas.openxmlformats.org/officeDocument/2006/relationships/oleObject" Target="../embeddings/oleObject35.bin"/><Relationship Id="rId4" Type="http://schemas.openxmlformats.org/officeDocument/2006/relationships/slide" Target="slide3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.docx"/><Relationship Id="rId3" Type="http://schemas.openxmlformats.org/officeDocument/2006/relationships/slide" Target="slide2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slide" Target="slide13.xml"/><Relationship Id="rId5" Type="http://schemas.openxmlformats.org/officeDocument/2006/relationships/slide" Target="slide10.xml"/><Relationship Id="rId4" Type="http://schemas.openxmlformats.org/officeDocument/2006/relationships/slide" Target="slide6.xml"/><Relationship Id="rId9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5.docx"/><Relationship Id="rId3" Type="http://schemas.openxmlformats.org/officeDocument/2006/relationships/slide" Target="slide2.xml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slide" Target="slide13.xml"/><Relationship Id="rId5" Type="http://schemas.openxmlformats.org/officeDocument/2006/relationships/slide" Target="slide10.xml"/><Relationship Id="rId4" Type="http://schemas.openxmlformats.org/officeDocument/2006/relationships/slide" Target="slide6.xml"/><Relationship Id="rId9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6.docx"/><Relationship Id="rId3" Type="http://schemas.openxmlformats.org/officeDocument/2006/relationships/slide" Target="slide2.xml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slide" Target="slide13.xml"/><Relationship Id="rId5" Type="http://schemas.openxmlformats.org/officeDocument/2006/relationships/slide" Target="slide10.xml"/><Relationship Id="rId4" Type="http://schemas.openxmlformats.org/officeDocument/2006/relationships/slide" Target="slide6.xml"/><Relationship Id="rId9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7.docx"/><Relationship Id="rId3" Type="http://schemas.openxmlformats.org/officeDocument/2006/relationships/slide" Target="slide2.xml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slide" Target="slide13.xml"/><Relationship Id="rId5" Type="http://schemas.openxmlformats.org/officeDocument/2006/relationships/slide" Target="slide10.xml"/><Relationship Id="rId4" Type="http://schemas.openxmlformats.org/officeDocument/2006/relationships/slide" Target="slide6.xml"/><Relationship Id="rId9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8.docx"/><Relationship Id="rId3" Type="http://schemas.openxmlformats.org/officeDocument/2006/relationships/slide" Target="slide2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slide" Target="slide13.xml"/><Relationship Id="rId5" Type="http://schemas.openxmlformats.org/officeDocument/2006/relationships/slide" Target="slide10.xml"/><Relationship Id="rId4" Type="http://schemas.openxmlformats.org/officeDocument/2006/relationships/slide" Target="slide6.xml"/><Relationship Id="rId9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170805" y="2275407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000" dirty="0">
                <a:solidFill>
                  <a:schemeClr val="accent6"/>
                </a:solidFill>
              </a:rPr>
              <a:t>第六章　压强</a:t>
            </a:r>
            <a:endParaRPr lang="zh-CN" altLang="zh-CN" sz="6000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196752"/>
            <a:ext cx="13004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大气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压强</a:t>
            </a:r>
            <a:endParaRPr lang="zh-CN" altLang="en-US" sz="220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2000" y="1695350"/>
          <a:ext cx="8128000" cy="40260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5" name="文档" r:id="rId8" imgW="3912235" imgH="1938655" progId="Word.Document.12">
                  <p:embed/>
                </p:oleObj>
              </mc:Choice>
              <mc:Fallback>
                <p:oleObj name="文档" r:id="rId8" imgW="3912235" imgH="1938655" progId="Word.Document.12">
                  <p:embed/>
                  <p:pic>
                    <p:nvPicPr>
                      <p:cNvPr id="0" name="图片 922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32000" y="1695350"/>
                        <a:ext cx="8128000" cy="40260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4642459" y="3254540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13682" y="3665378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786252" y="1281109"/>
          <a:ext cx="8128000" cy="55440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9" name="文档" r:id="rId8" imgW="3912235" imgH="2668270" progId="Word.Document.12">
                  <p:embed/>
                </p:oleObj>
              </mc:Choice>
              <mc:Fallback>
                <p:oleObj name="文档" r:id="rId8" imgW="3912235" imgH="2668270" progId="Word.Document.12">
                  <p:embed/>
                  <p:pic>
                    <p:nvPicPr>
                      <p:cNvPr id="0" name="图片 1024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86252" y="1281109"/>
                        <a:ext cx="8128000" cy="55440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467190" y="2452790"/>
            <a:ext cx="1122586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96200" y="2852936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48830" y="3573016"/>
            <a:ext cx="4328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93192" y="4334660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97082" y="4725144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966386" y="4725144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785746" y="5140724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2235984"/>
          <a:ext cx="8128000" cy="2640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3" name="文档" r:id="rId8" imgW="3912235" imgH="1271270" progId="Word.Document.12">
                  <p:embed/>
                </p:oleObj>
              </mc:Choice>
              <mc:Fallback>
                <p:oleObj name="文档" r:id="rId8" imgW="3912235" imgH="1271270" progId="Word.Document.12">
                  <p:embed/>
                  <p:pic>
                    <p:nvPicPr>
                      <p:cNvPr id="0" name="图片 1126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32000" y="2235984"/>
                        <a:ext cx="8128000" cy="26400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8821913" y="2720040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52184" y="3556000"/>
            <a:ext cx="4328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12024" y="3943447"/>
            <a:ext cx="4328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340768"/>
            <a:ext cx="29768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流体压强与流速的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关系</a:t>
            </a:r>
            <a:endParaRPr lang="zh-CN" altLang="en-US" sz="220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2000" y="1839366"/>
          <a:ext cx="8128000" cy="39732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7" name="文档" r:id="rId8" imgW="3912235" imgH="1913890" progId="Word.Document.12">
                  <p:embed/>
                </p:oleObj>
              </mc:Choice>
              <mc:Fallback>
                <p:oleObj name="文档" r:id="rId8" imgW="3912235" imgH="1913890" progId="Word.Document.12">
                  <p:embed/>
                  <p:pic>
                    <p:nvPicPr>
                      <p:cNvPr id="0" name="图片 1229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32000" y="1839366"/>
                        <a:ext cx="8128000" cy="39732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8533152" y="2462452"/>
            <a:ext cx="4328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86475" y="4889942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991544" y="1196752"/>
          <a:ext cx="8128000" cy="625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6" name="文档" r:id="rId8" imgW="3839210" imgH="295910" progId="Word.Document.12">
                  <p:embed/>
                </p:oleObj>
              </mc:Choice>
              <mc:Fallback>
                <p:oleObj name="文档" r:id="rId8" imgW="3839210" imgH="295910" progId="Word.Document.12">
                  <p:embed/>
                  <p:pic>
                    <p:nvPicPr>
                      <p:cNvPr id="0" name="图片 1332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91544" y="1196752"/>
                        <a:ext cx="8128000" cy="6254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207568" y="1931250"/>
          <a:ext cx="8128000" cy="513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7" name="文档" r:id="rId11" imgW="3912235" imgH="2473325" progId="Word.Document.12">
                  <p:embed/>
                </p:oleObj>
              </mc:Choice>
              <mc:Fallback>
                <p:oleObj name="文档" r:id="rId11" imgW="3912235" imgH="2473325" progId="Word.Document.12">
                  <p:embed/>
                  <p:pic>
                    <p:nvPicPr>
                      <p:cNvPr id="0" name="图片 1332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207568" y="1931250"/>
                        <a:ext cx="8128000" cy="5138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8646724" y="3840995"/>
            <a:ext cx="4328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32813" y="5927556"/>
            <a:ext cx="81391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909280"/>
          <a:ext cx="8128000" cy="3293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5" name="文档" r:id="rId8" imgW="3912235" imgH="1586230" progId="Word.Document.12">
                  <p:embed/>
                </p:oleObj>
              </mc:Choice>
              <mc:Fallback>
                <p:oleObj name="文档" r:id="rId8" imgW="3912235" imgH="1586230" progId="Word.Document.12">
                  <p:embed/>
                  <p:pic>
                    <p:nvPicPr>
                      <p:cNvPr id="0" name="图片 1434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32000" y="1909280"/>
                        <a:ext cx="8128000" cy="3293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6528048" y="3872168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686528"/>
          <a:ext cx="8128000" cy="37389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9" name="文档" r:id="rId8" imgW="3912235" imgH="1799590" progId="Word.Document.12">
                  <p:embed/>
                </p:oleObj>
              </mc:Choice>
              <mc:Fallback>
                <p:oleObj name="文档" r:id="rId8" imgW="3912235" imgH="1799590" progId="Word.Document.12">
                  <p:embed/>
                  <p:pic>
                    <p:nvPicPr>
                      <p:cNvPr id="0" name="图片 1536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32000" y="1686528"/>
                        <a:ext cx="8128000" cy="37389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5951984" y="3503876"/>
            <a:ext cx="4328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45174" y="3089742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28048" y="4293096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260821"/>
          <a:ext cx="8128000" cy="45903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3" name="文档" r:id="rId8" imgW="3912235" imgH="2209800" progId="Word.Document.12">
                  <p:embed/>
                </p:oleObj>
              </mc:Choice>
              <mc:Fallback>
                <p:oleObj name="文档" r:id="rId8" imgW="3912235" imgH="2209800" progId="Word.Document.12">
                  <p:embed/>
                  <p:pic>
                    <p:nvPicPr>
                      <p:cNvPr id="0" name="图片 1638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32000" y="1260821"/>
                        <a:ext cx="8128000" cy="45903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9387586" y="3536674"/>
            <a:ext cx="4328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63552" y="1196752"/>
          <a:ext cx="8128000" cy="54912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7" name="文档" r:id="rId8" imgW="3912235" imgH="2644140" progId="Word.Document.12">
                  <p:embed/>
                </p:oleObj>
              </mc:Choice>
              <mc:Fallback>
                <p:oleObj name="文档" r:id="rId8" imgW="3912235" imgH="2644140" progId="Word.Document.12">
                  <p:embed/>
                  <p:pic>
                    <p:nvPicPr>
                      <p:cNvPr id="0" name="图片 1741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63552" y="1196752"/>
                        <a:ext cx="8128000" cy="54912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6456040" y="3471293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18892" y="3490618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45392" y="4995630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011322" y="5410150"/>
            <a:ext cx="81391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1" grpId="0" bldLvl="0" animBg="1"/>
      <p:bldP spid="1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899380"/>
          <a:ext cx="8128000" cy="3313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1" name="文档" r:id="rId8" imgW="3912235" imgH="1595755" progId="Word.Document.12">
                  <p:embed/>
                </p:oleObj>
              </mc:Choice>
              <mc:Fallback>
                <p:oleObj name="文档" r:id="rId8" imgW="3912235" imgH="1595755" progId="Word.Document.12">
                  <p:embed/>
                  <p:pic>
                    <p:nvPicPr>
                      <p:cNvPr id="0" name="图片 1843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32000" y="1899380"/>
                        <a:ext cx="8128000" cy="3313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5735960" y="3872168"/>
            <a:ext cx="177231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圆角矩形 17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412776"/>
            <a:ext cx="15798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固体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压强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266331" y="1844824"/>
            <a:ext cx="17894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压力与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重力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032000" y="2363282"/>
          <a:ext cx="8128000" cy="40557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文档" r:id="rId8" imgW="3912235" imgH="1951990" progId="Word.Document.12">
                  <p:embed/>
                </p:oleObj>
              </mc:Choice>
              <mc:Fallback>
                <p:oleObj name="文档" r:id="rId8" imgW="3912235" imgH="1951990" progId="Word.Document.12">
                  <p:embed/>
                  <p:pic>
                    <p:nvPicPr>
                      <p:cNvPr id="0" name="图片 102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32000" y="2363282"/>
                        <a:ext cx="8128000" cy="40557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408004" y="2846944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991544" y="1196752"/>
          <a:ext cx="8142288" cy="621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5" name="文档" r:id="rId8" imgW="3915410" imgH="2994660" progId="Word.Document.12">
                  <p:embed/>
                </p:oleObj>
              </mc:Choice>
              <mc:Fallback>
                <p:oleObj name="文档" r:id="rId8" imgW="3915410" imgH="2994660" progId="Word.Document.12">
                  <p:embed/>
                  <p:pic>
                    <p:nvPicPr>
                      <p:cNvPr id="0" name="图片 1946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91544" y="1196752"/>
                        <a:ext cx="8142288" cy="6213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6312024" y="3068960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09891" y="3830604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792129"/>
          <a:ext cx="8128000" cy="35277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9" name="文档" r:id="rId8" imgW="3912235" imgH="1697990" progId="Word.Document.12">
                  <p:embed/>
                </p:oleObj>
              </mc:Choice>
              <mc:Fallback>
                <p:oleObj name="文档" r:id="rId8" imgW="3912235" imgH="1697990" progId="Word.Document.12">
                  <p:embed/>
                  <p:pic>
                    <p:nvPicPr>
                      <p:cNvPr id="0" name="图片 2048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32000" y="1792129"/>
                        <a:ext cx="8128000" cy="35277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5879976" y="3315018"/>
            <a:ext cx="81391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91944" y="4078113"/>
            <a:ext cx="81391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919536" y="1052736"/>
          <a:ext cx="8128000" cy="60291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3" name="文档" r:id="rId8" imgW="3912235" imgH="2901950" progId="Word.Document.12">
                  <p:embed/>
                </p:oleObj>
              </mc:Choice>
              <mc:Fallback>
                <p:oleObj name="文档" r:id="rId8" imgW="3912235" imgH="2901950" progId="Word.Document.12">
                  <p:embed/>
                  <p:pic>
                    <p:nvPicPr>
                      <p:cNvPr id="0" name="图片 2150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19536" y="1052736"/>
                        <a:ext cx="8128000" cy="60291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5259358" y="4437112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919536" y="1268760"/>
          <a:ext cx="8372475" cy="570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7" name="文档" r:id="rId8" imgW="5137150" imgH="3512820" progId="Word.Document.12">
                  <p:embed/>
                </p:oleObj>
              </mc:Choice>
              <mc:Fallback>
                <p:oleObj name="文档" r:id="rId8" imgW="5137150" imgH="3512820" progId="Word.Document.12">
                  <p:embed/>
                  <p:pic>
                    <p:nvPicPr>
                      <p:cNvPr id="0" name="图片 2253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19536" y="1268760"/>
                        <a:ext cx="8372475" cy="5707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7248128" y="3316157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50313" y="5073084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96200" y="5424360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1556792"/>
            <a:ext cx="24180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固体压强的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2025480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广东广州中考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钢制的圆柱展示台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底面积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dm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另一个为钢制的圆台零件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上底面积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dm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下底面积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dm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。把零件分别按图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所示的方式静置在展示台上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两物体的轴在同一直线上。图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中零件对展示台面的压力为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压强为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中零件对展示台面的压力为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压强为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728831" y="4513099"/>
          <a:ext cx="6717355" cy="14007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1" name="文档" r:id="rId7" imgW="3839210" imgH="801370" progId="Word.Document.12">
                  <p:embed/>
                </p:oleObj>
              </mc:Choice>
              <mc:Fallback>
                <p:oleObj name="文档" r:id="rId7" imgW="3839210" imgH="801370" progId="Word.Document.12">
                  <p:embed/>
                  <p:pic>
                    <p:nvPicPr>
                      <p:cNvPr id="0" name="图片 2867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28831" y="4513099"/>
                        <a:ext cx="6717355" cy="14007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032000" y="3379344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方法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归纳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本题主要考查压强公式的应用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放在水平面上的物体的压力等于自身重力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注意对受力面积的理解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受力面积是两个物体相互接触的面积。</a:t>
            </a:r>
            <a:endParaRPr lang="zh-CN" altLang="en-US" sz="22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700808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零件对展示台面的压力等于零件的重力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零件对展示台面的压力等于零件的重力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由于同一个零件重力不变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受力面积相等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052736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河南中考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少林功夫驰名中外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一武术爱好者在如图所示的姿势练功时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他对水平地面的压力是由于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鞋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脚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发生形变而产生的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若他对地面的压强为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则其中一只脚对地面的压强为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431704" y="2348880"/>
          <a:ext cx="5551533" cy="16927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9" name="文档" r:id="rId7" imgW="3839210" imgH="1172210" progId="Word.Document.12">
                  <p:embed/>
                </p:oleObj>
              </mc:Choice>
              <mc:Fallback>
                <p:oleObj name="文档" r:id="rId7" imgW="3839210" imgH="1172210" progId="Word.Document.12">
                  <p:embed/>
                  <p:pic>
                    <p:nvPicPr>
                      <p:cNvPr id="0" name="图片 2970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31704" y="2348880"/>
                        <a:ext cx="5551533" cy="16927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2032000" y="4094033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他对水平地面的压力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施力物体是脚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则他对地面的压力是由于脚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发生形变而产生的。人双脚对地面的压力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F=G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</a:t>
            </a:r>
            <a:endParaRPr lang="zh-CN" altLang="en-US" sz="220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135560" y="4922623"/>
          <a:ext cx="8120063" cy="2281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0" name="文档" r:id="rId10" imgW="3839210" imgH="1085215" progId="Word.Document.12">
                  <p:embed/>
                </p:oleObj>
              </mc:Choice>
              <mc:Fallback>
                <p:oleObj name="文档" r:id="rId10" imgW="3839210" imgH="1085215" progId="Word.Document.12">
                  <p:embed/>
                  <p:pic>
                    <p:nvPicPr>
                      <p:cNvPr id="0" name="图片 2970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135560" y="4922623"/>
                        <a:ext cx="8120063" cy="2281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8075225" y="1553030"/>
            <a:ext cx="76674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32000" y="2338489"/>
            <a:ext cx="4328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bldLvl="0" animBg="1"/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196752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两手的食指分别用沿水平方向的力顶在削好的铅笔两端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使铅笔保持水平静止。下列说法正确的是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铅笔对左侧食指的压力较大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铅笔对右侧食指的压力较大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铅笔对右侧食指的压强较大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铅笔对两侧食指的压强大小相等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744072" y="2492896"/>
          <a:ext cx="3206750" cy="128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3" name="文档" r:id="rId7" imgW="1522730" imgH="610870" progId="Word.Document.12">
                  <p:embed/>
                </p:oleObj>
              </mc:Choice>
              <mc:Fallback>
                <p:oleObj name="文档" r:id="rId7" imgW="1522730" imgH="610870" progId="Word.Document.12">
                  <p:embed/>
                  <p:pic>
                    <p:nvPicPr>
                      <p:cNvPr id="0" name="图片 3072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744072" y="2492896"/>
                        <a:ext cx="3206750" cy="1289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2824467" y="2010351"/>
            <a:ext cx="368935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 </a:t>
            </a:r>
            <a:endParaRPr lang="zh-CN" altLang="en-US" sz="22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032000" y="4097982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铅笔处于静止状态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受到两手指的压力是一对平衡力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所以两手指对铅笔的压力相等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由于手指对铅笔的压力与铅笔对手的压力是一对作用力与反作用力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所以这两力也相等。由此可知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两手指受到的铅笔的压力相同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由于铅笔的两端的受力相同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右边的受力面积小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</a:t>
            </a: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右边手指受到的压强较大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087888" y="5749370"/>
          <a:ext cx="914400" cy="43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4" name="文档" r:id="rId10" imgW="643255" imgH="311150" progId="Word.Document.12">
                  <p:embed/>
                </p:oleObj>
              </mc:Choice>
              <mc:Fallback>
                <p:oleObj name="文档" r:id="rId10" imgW="643255" imgH="311150" progId="Word.Document.12">
                  <p:embed/>
                  <p:pic>
                    <p:nvPicPr>
                      <p:cNvPr id="0" name="图片 3072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087888" y="5749370"/>
                        <a:ext cx="914400" cy="439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1052736"/>
            <a:ext cx="15100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液体压强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1485881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湖北武汉中考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容器中间用隔板分成左右两部分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隔板下部有一圆孔用薄橡皮膜封闭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橡皮膜两侧压强不同时其形状发生改变。下图中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在隔板两侧分别装入两种不同的液体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不能比较出左右两侧液体密度大小关系的是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536889" y="2700882"/>
            <a:ext cx="368935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2200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824654" y="3203274"/>
          <a:ext cx="6717355" cy="26235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3" name="文档" r:id="rId7" imgW="3839210" imgH="1499870" progId="Word.Document.12">
                  <p:embed/>
                </p:oleObj>
              </mc:Choice>
              <mc:Fallback>
                <p:oleObj name="文档" r:id="rId7" imgW="3839210" imgH="1499870" progId="Word.Document.12">
                  <p:embed/>
                  <p:pic>
                    <p:nvPicPr>
                      <p:cNvPr id="0" name="图片 3174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24654" y="3203274"/>
                        <a:ext cx="6717355" cy="26235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032000" y="5661248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方法归纳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由于液体压强受多个因素的影响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在探究时要采用控制变量法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24927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橡皮膜向左边凸起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说明右边液体压强大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而左边的液面高度低于右边液面的高度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所以无法根据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p=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判断左右两侧液体密度大小关系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橡皮膜向左边凸起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说明左边液体压强大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而左边液面的高度低于右边液面的高度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所以根据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p=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左侧液体的密度大于右侧液体密度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橡皮膜向左边凸起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说明左边液体压强大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而左边的液面高度等于右边液面的高度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所以根据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p=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左侧液体的密度大于右侧液体密度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橡皮膜没有凸起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说明左右两边液体压强一样大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而左边液面的高度低于右边液面的高度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所以根据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p=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左侧液体的密度大于右侧液体密度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不合题意。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圆角矩形 17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2135333"/>
          <a:ext cx="8128000" cy="28413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文档" r:id="rId8" imgW="3912235" imgH="1368425" progId="Word.Document.12">
                  <p:embed/>
                </p:oleObj>
              </mc:Choice>
              <mc:Fallback>
                <p:oleObj name="文档" r:id="rId8" imgW="3912235" imgH="1368425" progId="Word.Document.12">
                  <p:embed/>
                  <p:pic>
                    <p:nvPicPr>
                      <p:cNvPr id="0" name="图片 205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32000" y="2135333"/>
                        <a:ext cx="8128000" cy="28413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471729" y="4046628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26748" y="4046628"/>
            <a:ext cx="194954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196752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江苏盐城中考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下图为长江某水坝的示意图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水坝左侧水面高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两点处于同一高度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两点到各自液面的距离相等。水在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三点产生的压强分别为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744072" y="2556678"/>
          <a:ext cx="2615617" cy="17377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7" name="文档" r:id="rId7" imgW="1652270" imgH="1096010" progId="Word.Document.12">
                  <p:embed/>
                </p:oleObj>
              </mc:Choice>
              <mc:Fallback>
                <p:oleObj name="文档" r:id="rId7" imgW="1652270" imgH="1096010" progId="Word.Document.12">
                  <p:embed/>
                  <p:pic>
                    <p:nvPicPr>
                      <p:cNvPr id="0" name="图片 3277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744072" y="2556678"/>
                        <a:ext cx="2615617" cy="17377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9264352" y="2014926"/>
            <a:ext cx="38481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D </a:t>
            </a:r>
            <a:endParaRPr lang="zh-CN" altLang="en-US" sz="22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032000" y="4369380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三点处的深度为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&gt;h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=h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由于水的密度确定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由公式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p=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此三点的压强关系为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1196752"/>
            <a:ext cx="26974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大气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压强及其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应用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1628800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湖南郴州中考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将少量热水倒入一空矿泉水瓶中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矿泉水瓶未变形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轻轻摇晃后将热水倒出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立即拧紧瓶盖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然后浇上冷水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可以看到矿泉水瓶变瘪。产生这一现象的主要原因是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在所浇冷水的压力作用下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矿泉水瓶被压瘪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矿泉水瓶热胀冷缩的结果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矿泉水瓶内热气将它吸进去了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在大气压的作用下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矿泉水瓶被压瘪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688288" y="2420888"/>
            <a:ext cx="38481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D </a:t>
            </a:r>
            <a:endParaRPr lang="zh-CN" altLang="en-US" sz="22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4517808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因为瓶子注入热水并振荡后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瓶中气体受热膨胀跑出了一些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倒出热水的矿泉水瓶密封后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再浇上冷水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瓶内气体温度降低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气压减小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内部压强小于外界大气压强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在大气压强的作用下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矿泉水瓶被压扁了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2114868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方法归纳大气压强的应用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分析现象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确定是大气压所致。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生活中利用大气压强工作原理有抽气机、吸管、茶壶、针管、塑料吸盘等。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大气压测量时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玻璃管内水银面上方为真空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玻璃内水银不会下落是作用在水银槽中水银面上的大气压作用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管内水银柱产生的压强就等于大气压的值。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340768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湖北随州中考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下列现象不能用大气压强的知识解释的是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医生向外拉注射器的活塞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以吸取药瓶中的药水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拔火罐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罐体紧紧吸在人体皮肤上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柴油机工作时把空气吸进汽缸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两个表面平整、干净的铅块紧压在一起后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很难将它们拉开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363537" y="1742372"/>
            <a:ext cx="38481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D </a:t>
            </a:r>
            <a:endParaRPr lang="zh-CN" altLang="en-US" sz="2200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904201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医生向外拉注射器的活塞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使注射器内部的气压减小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大气压将药液压入注射器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不符合题意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拔火罐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棉花燃烧消耗罐内的气体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里面气体压强减小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火罐内气体压强小于外界大气压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大气压就将罐紧紧地压在皮肤上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不符合题意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柴油机的吸气冲程时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活塞向下运动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汽缸内气体的体积变大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气压减小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大气压将空气压进汽缸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不符合题意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两个表面平整、干净的铅块紧压在一起后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在一起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很难将它们拉开是利用分子引力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不是大气压的作用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符合题意。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1052736"/>
            <a:ext cx="46532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压力作用效果与哪些因素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412776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考查方向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能选择合适的材料显示压力的作用效果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能准确地控制变量和改变变量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能通过实验现象正确地归纳出结论并完整叙述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能对实验中出现的问题做出评估。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032000" y="2669980"/>
          <a:ext cx="8128000" cy="39501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1" name="文档" r:id="rId6" imgW="3912235" imgH="1901825" progId="Word.Document.12">
                  <p:embed/>
                </p:oleObj>
              </mc:Choice>
              <mc:Fallback>
                <p:oleObj name="文档" r:id="rId6" imgW="3912235" imgH="1901825" progId="Word.Document.12">
                  <p:embed/>
                  <p:pic>
                    <p:nvPicPr>
                      <p:cNvPr id="0" name="图片 3379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32000" y="2669980"/>
                        <a:ext cx="8128000" cy="39501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2032000" y="6121529"/>
            <a:ext cx="8128000" cy="4972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注意事项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实验时应使受压物体相同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选择柔软且较厚的受压物体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1057835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湖北鄂州中考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影响压力作用效果的因素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某小组同学利用小桌、砝码、海绵等物品在水平桌面上进行探究。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32000" y="2204864"/>
          <a:ext cx="8128000" cy="12913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5" name="文档" r:id="rId6" imgW="3839210" imgH="610870" progId="Word.Document.12">
                  <p:embed/>
                </p:oleObj>
              </mc:Choice>
              <mc:Fallback>
                <p:oleObj name="文档" r:id="rId6" imgW="3839210" imgH="610870" progId="Word.Document.12">
                  <p:embed/>
                  <p:pic>
                    <p:nvPicPr>
                      <p:cNvPr id="0" name="图片 3482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32000" y="2204864"/>
                        <a:ext cx="8128000" cy="12913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2032000" y="3494063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实验中用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海绵凹陷程度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反映压力的作用效果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采用了转换法。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比较甲、乙两图的实验可以得出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受力面积一定时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压力越大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压力的作用效果越明显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比较丙图和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乙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可以得出压力一定时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受力面积越小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压力的作用效果越明显。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本实验还采用了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控制变量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的研究方法。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09109" y="3606519"/>
            <a:ext cx="180793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06011" y="4410672"/>
            <a:ext cx="345373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63101" y="4807104"/>
            <a:ext cx="3139763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02508" y="4807104"/>
            <a:ext cx="4328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71513" y="5610022"/>
            <a:ext cx="1122586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1302338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该实验是通过海绵的凹陷程度来显示压力作用效果的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这用到了转换法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图甲和图乙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物体的受力面积相同而压力不同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乙图压力大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乙图力的作用效果明显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由此可得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受力面积相同时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压力越大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压力的作用效果越明显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图乙和图丙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桌子和海绵间的压力相同而受力面积不同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乙图受力面积小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乙图压力作用效果明显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由此可知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压力相同时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受力面积越小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压力的作用效果越明显。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影响压力作用效果的因素是压力和受力面积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研究压力的作用效果与受力面积的关系时需要控制压力相同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在研究压力的作用效果与压力大小的关系时需要控制受力面积相同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这用到了控制变量法。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1124744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拓展练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此实验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不能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用硬纸板代替海绵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形变不明显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在生活中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书包的背带做得比较宽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这是利用了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增大受力面积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来减小压力作用的效果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俗话说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磨刀不误砍柴工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所蕴含的物理知识是通过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减小受力面积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来增大压力的作用效果。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3291877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将该小桌和砝码放在如图丁所示的木板上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比较图丙中海绵受到的压强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和图丁中木板受到的压强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丁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的大小关系为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625600" y="4631023"/>
          <a:ext cx="8940800" cy="680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9" name="文档" r:id="rId6" imgW="3839210" imgH="294005" progId="Word.Document.12">
                  <p:embed/>
                </p:oleObj>
              </mc:Choice>
              <mc:Fallback>
                <p:oleObj name="文档" r:id="rId6" imgW="3839210" imgH="294005" progId="Word.Document.12">
                  <p:embed/>
                  <p:pic>
                    <p:nvPicPr>
                      <p:cNvPr id="0" name="图片 3584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25600" y="4631023"/>
                        <a:ext cx="8940800" cy="6806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4551930" y="1231193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75091" y="1628800"/>
            <a:ext cx="1494163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73841" y="2037054"/>
            <a:ext cx="164357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48338" y="2839727"/>
            <a:ext cx="164357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95630" y="3699072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985826"/>
            <a:ext cx="29070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研究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液体内部的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压强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363374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考查方向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检查装置的气密性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控制变量法和转换法的应用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总结实验结论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对实验步骤进行评估等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001168" y="2205891"/>
          <a:ext cx="8128000" cy="43098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3" name="文档" r:id="rId6" imgW="3912235" imgH="2073910" progId="Word.Document.12">
                  <p:embed/>
                </p:oleObj>
              </mc:Choice>
              <mc:Fallback>
                <p:oleObj name="文档" r:id="rId6" imgW="3912235" imgH="2073910" progId="Word.Document.12">
                  <p:embed/>
                  <p:pic>
                    <p:nvPicPr>
                      <p:cNvPr id="0" name="图片 3686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01168" y="2205891"/>
                        <a:ext cx="8128000" cy="43098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2032000" y="5946364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注意事项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实验前一定检查装置的气密性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如果实验前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形管液面不相平或者用手按压橡皮膜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形管液面无变化都需要重新安装。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圆角矩形 17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268760"/>
            <a:ext cx="9512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压强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32000" y="1767358"/>
          <a:ext cx="8128000" cy="45771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文档" r:id="rId8" imgW="3912235" imgH="2202180" progId="Word.Document.12">
                  <p:embed/>
                </p:oleObj>
              </mc:Choice>
              <mc:Fallback>
                <p:oleObj name="文档" r:id="rId8" imgW="3912235" imgH="2202180" progId="Word.Document.12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32000" y="1767358"/>
                        <a:ext cx="8128000" cy="45771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8400256" y="2266481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92490" y="3573016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12420" y="3951857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1196752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菏泽中考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小明用微小压强计探究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液体内部压强的特点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时的实验情形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737322" y="2031051"/>
          <a:ext cx="6717355" cy="28264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7" name="文档" r:id="rId6" imgW="3839210" imgH="1615440" progId="Word.Document.12">
                  <p:embed/>
                </p:oleObj>
              </mc:Choice>
              <mc:Fallback>
                <p:oleObj name="文档" r:id="rId6" imgW="3839210" imgH="1615440" progId="Word.Document.12">
                  <p:embed/>
                  <p:pic>
                    <p:nvPicPr>
                      <p:cNvPr id="0" name="图片 3789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37322" y="2031051"/>
                        <a:ext cx="6717355" cy="28264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1899040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小明安装好实验仪器后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形管两侧的液面不相平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实验前需要将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形管两侧液面调整相平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方法是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重新安装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小明调整好仪器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将探头放入水中同一深度并多次调整探头方向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其探究的问题是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同种液体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在同一深度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液体内部向各个方向的压强均相等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两个图中的现象可以看出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同种液体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液体压强随深度的增加而增加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348301" y="2410497"/>
            <a:ext cx="1122586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924" y="2801710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50768" y="3618346"/>
            <a:ext cx="3202873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23220" y="4019514"/>
            <a:ext cx="3875476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02712" y="4421089"/>
            <a:ext cx="2911703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09090" y="4805894"/>
            <a:ext cx="194954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2107334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实验前需要将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形管两侧液面调整相平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方法是重新安装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所示现象知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压强计的探头处于同种液体的同一深度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但朝向不同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形管压强计两管液面高度差相等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故探究的问题是同种液体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在同一深度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液体内部向各个方向的压强均相等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液体密度相同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如果改变压强计的探头在水中的深度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即只改变深度的大小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两个图中的现象可知液体内部压强与深度的关系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同种液体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液体压强随深度的增加而增加。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2310467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拓展练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压强计上的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形管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不属于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不属于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连通器。实验时是通过观察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形管左右液面高度差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来判断液体内部压强的大小。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形管左右两侧水面的高度差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cm,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则橡皮管内气体的压强与大气压强之差为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N/kg)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59194" y="2420888"/>
            <a:ext cx="81391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84309" y="2822595"/>
            <a:ext cx="2854330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59003" y="4000543"/>
            <a:ext cx="69703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圆角矩形 17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340768"/>
            <a:ext cx="23482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增大和减小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压强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32341" y="1839366"/>
          <a:ext cx="8128000" cy="47718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文档" r:id="rId8" imgW="3912235" imgH="2298065" progId="Word.Document.12">
                  <p:embed/>
                </p:oleObj>
              </mc:Choice>
              <mc:Fallback>
                <p:oleObj name="文档" r:id="rId8" imgW="3912235" imgH="2298065" progId="Word.Document.12">
                  <p:embed/>
                  <p:pic>
                    <p:nvPicPr>
                      <p:cNvPr id="0" name="图片 410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32341" y="1839366"/>
                        <a:ext cx="8128000" cy="47718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4385600" y="2490744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40882" y="3423017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85600" y="4376072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40882" y="5318736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1775520" y="1196752"/>
            <a:ext cx="15798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压强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582312"/>
            <a:ext cx="40246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影响液体内部压强大小的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因素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032000" y="2080910"/>
          <a:ext cx="8128000" cy="36515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文档" r:id="rId8" imgW="3928745" imgH="1764665" progId="Word.Document.12">
                  <p:embed/>
                </p:oleObj>
              </mc:Choice>
              <mc:Fallback>
                <p:oleObj name="文档" r:id="rId8" imgW="3928745" imgH="1764665" progId="Word.Document.12">
                  <p:embed/>
                  <p:pic>
                    <p:nvPicPr>
                      <p:cNvPr id="0" name="图片 512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32000" y="2080910"/>
                        <a:ext cx="8128000" cy="36515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4282122" y="3471004"/>
            <a:ext cx="177231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75920" y="4393559"/>
            <a:ext cx="177231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549741" y="4810292"/>
            <a:ext cx="177231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340768"/>
            <a:ext cx="34658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液体内部压强特点和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计算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997526" y="1839366"/>
          <a:ext cx="8128000" cy="37686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文档" r:id="rId8" imgW="3912235" imgH="1814830" progId="Word.Document.12">
                  <p:embed/>
                </p:oleObj>
              </mc:Choice>
              <mc:Fallback>
                <p:oleObj name="文档" r:id="rId8" imgW="3912235" imgH="1814830" progId="Word.Document.12">
                  <p:embed/>
                  <p:pic>
                    <p:nvPicPr>
                      <p:cNvPr id="0" name="图片 614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97526" y="1839366"/>
                        <a:ext cx="8128000" cy="37686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6384032" y="2338489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03010" y="2728901"/>
            <a:ext cx="1122586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56049" y="3505140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693982" y="3909283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394423" y="4323481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922480"/>
          <a:ext cx="8128000" cy="3267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" name="文档" r:id="rId8" imgW="3912235" imgH="1572895" progId="Word.Document.12">
                  <p:embed/>
                </p:oleObj>
              </mc:Choice>
              <mc:Fallback>
                <p:oleObj name="文档" r:id="rId8" imgW="3912235" imgH="1572895" progId="Word.Document.12">
                  <p:embed/>
                  <p:pic>
                    <p:nvPicPr>
                      <p:cNvPr id="0" name="图片 717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32000" y="1922480"/>
                        <a:ext cx="8128000" cy="3267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484784"/>
            <a:ext cx="12306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连通器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2000" y="2009991"/>
          <a:ext cx="8128000" cy="34493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" name="文档" r:id="rId8" imgW="3948430" imgH="1676400" progId="Word.Document.12">
                  <p:embed/>
                </p:oleObj>
              </mc:Choice>
              <mc:Fallback>
                <p:oleObj name="文档" r:id="rId8" imgW="3948430" imgH="1676400" progId="Word.Document.12">
                  <p:embed/>
                  <p:pic>
                    <p:nvPicPr>
                      <p:cNvPr id="0" name="图片 819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32000" y="2009991"/>
                        <a:ext cx="8128000" cy="34493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829661" y="2513678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19936" y="2513678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466448" y="3339824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53597" y="3741437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84113" y="3788828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64324" y="4180340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2250</Words>
  <Application>Microsoft Office PowerPoint</Application>
  <PresentationFormat>自定义</PresentationFormat>
  <Paragraphs>219</Paragraphs>
  <Slides>43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5" baseType="lpstr">
      <vt:lpstr>Office 主题</vt:lpstr>
      <vt:lpstr>文档</vt:lpstr>
      <vt:lpstr>第六章　压强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第六章　压强</dc:title>
  <dc:creator>Administrator</dc:creator>
  <cp:lastModifiedBy>User</cp:lastModifiedBy>
  <cp:revision>3</cp:revision>
  <dcterms:created xsi:type="dcterms:W3CDTF">2019-11-26T04:16:00Z</dcterms:created>
  <dcterms:modified xsi:type="dcterms:W3CDTF">2020-02-08T01:01:11Z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