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gs/tag47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ppt/tags/tag54.xml" ContentType="application/vnd.openxmlformats-officedocument.presentationml.tags+xml"/>
  <Override PartName="/ppt/tags/tag63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tags/tag6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9"/>
  </p:notesMasterIdLst>
  <p:sldIdLst>
    <p:sldId id="256" r:id="rId2"/>
    <p:sldId id="289" r:id="rId3"/>
    <p:sldId id="442" r:id="rId4"/>
    <p:sldId id="418" r:id="rId5"/>
    <p:sldId id="419" r:id="rId6"/>
    <p:sldId id="420" r:id="rId7"/>
    <p:sldId id="424" r:id="rId8"/>
    <p:sldId id="427" r:id="rId9"/>
    <p:sldId id="430" r:id="rId10"/>
    <p:sldId id="436" r:id="rId11"/>
    <p:sldId id="437" r:id="rId12"/>
    <p:sldId id="440" r:id="rId13"/>
    <p:sldId id="441" r:id="rId14"/>
    <p:sldId id="395" r:id="rId15"/>
    <p:sldId id="438" r:id="rId16"/>
    <p:sldId id="439" r:id="rId17"/>
    <p:sldId id="435" r:id="rId1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000B8"/>
    <a:srgbClr val="CC00FF"/>
    <a:srgbClr val="0E98D6"/>
    <a:srgbClr val="009FB9"/>
    <a:srgbClr val="DF5963"/>
    <a:srgbClr val="00FF00"/>
    <a:srgbClr val="FFFF00"/>
    <a:srgbClr val="FF9900"/>
    <a:srgbClr val="0070C0"/>
    <a:srgbClr val="EAF5F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 horzBarState="maximized">
    <p:restoredLeft sz="18996" autoAdjust="0"/>
    <p:restoredTop sz="94660"/>
  </p:normalViewPr>
  <p:slideViewPr>
    <p:cSldViewPr snapToGrid="0">
      <p:cViewPr varScale="1">
        <p:scale>
          <a:sx n="73" d="100"/>
          <a:sy n="73" d="100"/>
        </p:scale>
        <p:origin x="-30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352EEE-2952-444A-84BA-BDCE25B5D001}" type="datetimeFigureOut">
              <a:rPr lang="zh-CN" altLang="en-US"/>
              <a:pPr>
                <a:defRPr/>
              </a:pPr>
              <a:t>2019/9/19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ADA2A41-FC2C-4B29-B202-D6C7B9D0FA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fld id="{0A945A2D-8830-4149-BBFE-CA109792ED39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pPr eaLnBrk="0" hangingPunct="0"/>
              <a:t>1</a:t>
            </a:fld>
            <a:endParaRPr lang="zh-CN" altLang="en-US" smtClean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fld id="{A1F2E921-3E8D-40D8-9381-B7FD9E283F0F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pPr eaLnBrk="0" hangingPunct="0"/>
              <a:t>2</a:t>
            </a:fld>
            <a:endParaRPr lang="zh-CN" altLang="en-US" smtClean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2019/9/19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NULL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file:///E:\jian\&#20013;&#32771;%20ppt\&#21271;&#20140;&#29289;&#29702;&#35838;&#20214;\HY26.EPS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243718" y="1638885"/>
            <a:ext cx="72683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4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节   凸透镜成像的规律</a:t>
            </a:r>
          </a:p>
        </p:txBody>
      </p:sp>
      <p:sp>
        <p:nvSpPr>
          <p:cNvPr id="4100" name="文本框 4"/>
          <p:cNvSpPr txBox="1">
            <a:spLocks noChangeArrowheads="1"/>
          </p:cNvSpPr>
          <p:nvPr/>
        </p:nvSpPr>
        <p:spPr bwMode="auto">
          <a:xfrm>
            <a:off x="4657725" y="484188"/>
            <a:ext cx="28765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第五章    透镜及其应用</a:t>
            </a:r>
            <a:endParaRPr lang="zh-CN" altLang="en-US" sz="1600" dirty="0">
              <a:solidFill>
                <a:srgbClr val="009FB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101" name="组合 28"/>
          <p:cNvGrpSpPr/>
          <p:nvPr/>
        </p:nvGrpSpPr>
        <p:grpSpPr bwMode="auto">
          <a:xfrm>
            <a:off x="7535863" y="614363"/>
            <a:ext cx="2517775" cy="76200"/>
            <a:chOff x="11867" y="1528"/>
            <a:chExt cx="3966" cy="120"/>
          </a:xfrm>
        </p:grpSpPr>
        <p:cxnSp>
          <p:nvCxnSpPr>
            <p:cNvPr id="10" name="直接连接符 9"/>
            <p:cNvCxnSpPr/>
            <p:nvPr/>
          </p:nvCxnSpPr>
          <p:spPr>
            <a:xfrm flipH="1" flipV="1">
              <a:off x="11867" y="1585"/>
              <a:ext cx="3966" cy="3"/>
            </a:xfrm>
            <a:prstGeom prst="line">
              <a:avLst/>
            </a:prstGeom>
            <a:ln>
              <a:solidFill>
                <a:srgbClr val="009F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12172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692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312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354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398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442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4953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5333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7856538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186738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4613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87280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90074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92868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962342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86472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110" name="组合 50"/>
          <p:cNvGrpSpPr/>
          <p:nvPr/>
        </p:nvGrpSpPr>
        <p:grpSpPr bwMode="auto">
          <a:xfrm>
            <a:off x="2138363" y="614363"/>
            <a:ext cx="2517775" cy="76200"/>
            <a:chOff x="11867" y="1528"/>
            <a:chExt cx="3966" cy="120"/>
          </a:xfrm>
        </p:grpSpPr>
        <p:cxnSp>
          <p:nvCxnSpPr>
            <p:cNvPr id="52" name="直接连接符 51"/>
            <p:cNvCxnSpPr/>
            <p:nvPr/>
          </p:nvCxnSpPr>
          <p:spPr>
            <a:xfrm flipH="1" flipV="1">
              <a:off x="11867" y="1585"/>
              <a:ext cx="3966" cy="3"/>
            </a:xfrm>
            <a:prstGeom prst="line">
              <a:avLst/>
            </a:prstGeom>
            <a:ln>
              <a:solidFill>
                <a:srgbClr val="009F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12172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12692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1312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1354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1398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1442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14953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15333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1" name="矩形 60"/>
          <p:cNvSpPr/>
          <p:nvPr/>
        </p:nvSpPr>
        <p:spPr>
          <a:xfrm>
            <a:off x="2509838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2840038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31146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33813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36607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9401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27672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451802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044751" y="2988102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7932" y="1022012"/>
            <a:ext cx="8655009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2400" b="1" kern="1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 kern="1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</a:t>
            </a:r>
            <a:r>
              <a:rPr lang="zh-CN" altLang="zh-CN" sz="24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b="1" kern="1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b="1" kern="100">
                <a:latin typeface="Times New Roman" panose="02020603050405020304" pitchFamily="18" charset="0"/>
                <a:cs typeface="Times New Roman" panose="02020603050405020304" pitchFamily="18" charset="0"/>
              </a:rPr>
              <a:t>探究凸透镜成像规律</a:t>
            </a:r>
            <a:r>
              <a:rPr lang="en-US" altLang="zh-CN" sz="2400" b="1" kern="1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b="1" kern="100">
                <a:latin typeface="Times New Roman" panose="02020603050405020304" pitchFamily="18" charset="0"/>
                <a:cs typeface="Times New Roman" panose="02020603050405020304" pitchFamily="18" charset="0"/>
              </a:rPr>
              <a:t>实验中，烛焰、凸透镜和光屏处于如图所示的位置时，恰能在光屏上成一个清晰的像，应用这一成像原理的是</a:t>
            </a:r>
            <a:r>
              <a:rPr lang="en-US" altLang="zh-CN" sz="2400" b="1" kern="1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b="1" kern="10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24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zh-CN" sz="24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潜望镜</a:t>
            </a:r>
            <a:r>
              <a:rPr lang="en-US" altLang="zh-CN" sz="24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2400" b="1" kern="10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4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．放大镜</a:t>
            </a:r>
            <a:endParaRPr lang="en-US" altLang="zh-CN" sz="24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2400" b="1" kern="10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4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．照相机</a:t>
            </a:r>
            <a:endParaRPr lang="en-US" altLang="zh-CN" sz="24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2400" b="1" kern="10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4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．投影仪</a:t>
            </a:r>
            <a:endParaRPr lang="zh-CN" altLang="zh-CN" sz="2400" kern="10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50" descr="Y23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4923" y="2567767"/>
            <a:ext cx="3843763" cy="1644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637384" y="4345634"/>
            <a:ext cx="8828587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99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【解析】</a:t>
            </a:r>
            <a:r>
              <a:rPr lang="zh-CN" altLang="zh-CN" sz="2400" b="1" kern="100" dirty="0">
                <a:solidFill>
                  <a:srgbClr val="0E98D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图中物体在一倍焦距与二倍焦距之间，像在二倍焦距之外，此时成倒立、放大的实像</a:t>
            </a:r>
            <a:r>
              <a:rPr lang="zh-CN" altLang="zh-CN" sz="2400" b="1" kern="100" dirty="0" smtClean="0">
                <a:solidFill>
                  <a:srgbClr val="0E98D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，投</a:t>
            </a:r>
            <a:r>
              <a:rPr lang="zh-CN" altLang="zh-CN" sz="2400" b="1" kern="100" dirty="0">
                <a:solidFill>
                  <a:srgbClr val="0E98D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影仪是根据这一原理制成的，故选</a:t>
            </a:r>
            <a:r>
              <a:rPr lang="en-US" altLang="zh-CN" sz="2400" b="1" kern="100" dirty="0">
                <a:solidFill>
                  <a:srgbClr val="0E98D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b="1" kern="100" dirty="0">
                <a:solidFill>
                  <a:srgbClr val="0E98D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solidFill>
                <a:srgbClr val="0E98D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6799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4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案：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4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1949" y="0"/>
            <a:ext cx="3496087" cy="1003300"/>
            <a:chOff x="402739" y="21978"/>
            <a:chExt cx="3496087" cy="1003300"/>
          </a:xfrm>
        </p:grpSpPr>
        <p:sp>
          <p:nvSpPr>
            <p:cNvPr id="19" name="TextBox 2"/>
            <p:cNvSpPr txBox="1"/>
            <p:nvPr/>
          </p:nvSpPr>
          <p:spPr bwMode="auto">
            <a:xfrm>
              <a:off x="1190236" y="248322"/>
              <a:ext cx="27085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 smtClean="0">
                  <a:solidFill>
                    <a:srgbClr val="009FB9"/>
                  </a:solidFill>
                  <a:latin typeface="+mj-ea"/>
                  <a:ea typeface="+mj-ea"/>
                </a:rPr>
                <a:t>典 例 分 析</a:t>
              </a:r>
              <a:endParaRPr lang="zh-CN" altLang="en-US" sz="3600" b="1" dirty="0">
                <a:solidFill>
                  <a:srgbClr val="009FB9"/>
                </a:solidFill>
                <a:latin typeface="+mj-ea"/>
                <a:ea typeface="+mj-ea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02739" y="21978"/>
              <a:ext cx="3346936" cy="1003300"/>
              <a:chOff x="402739" y="21978"/>
              <a:chExt cx="3346936" cy="1003300"/>
            </a:xfrm>
          </p:grpSpPr>
          <p:cxnSp>
            <p:nvCxnSpPr>
              <p:cNvPr id="21" name="直接连接符 20"/>
              <p:cNvCxnSpPr/>
              <p:nvPr/>
            </p:nvCxnSpPr>
            <p:spPr bwMode="auto">
              <a:xfrm>
                <a:off x="736656" y="860108"/>
                <a:ext cx="3013019" cy="0"/>
              </a:xfrm>
              <a:prstGeom prst="line">
                <a:avLst/>
              </a:prstGeom>
              <a:ln>
                <a:solidFill>
                  <a:srgbClr val="009FB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22" name="图片 21" descr="标题2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402739" y="21978"/>
                <a:ext cx="1003300" cy="10033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8437" y="1010383"/>
            <a:ext cx="8736171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习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2】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探究“凸透镜成像规律”的实验中，蜡烛、凸透镜和光屏在光具座上的位置如图所示，此时在光屏上得到烛焰清晰的像，若保持凸透镜位置不动，将蜡烛移到光具座的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 cm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刻度处，对于此时像的性质判断正确的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是（　　）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．一定是放大的像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．一定是缩小的像</a:t>
            </a:r>
          </a:p>
          <a:p>
            <a:pPr indent="457200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．可能是倒立的像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．可能是正立的像</a:t>
            </a:r>
          </a:p>
          <a:p>
            <a:pPr indent="457200">
              <a:lnSpc>
                <a:spcPct val="130000"/>
              </a:lnSpc>
            </a:pP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30000"/>
              </a:lnSpc>
            </a:pP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151" descr="E:/张雪莲/2016版备战/科学/2016年中考备战策略·科学（学生用书）ppt/第二部分　物质科学(一)/13ba.tif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1253" y="4341076"/>
            <a:ext cx="5570537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7157747" y="2493025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10403" y="-40750"/>
            <a:ext cx="3496087" cy="1003300"/>
            <a:chOff x="402739" y="21978"/>
            <a:chExt cx="3496087" cy="1003300"/>
          </a:xfrm>
        </p:grpSpPr>
        <p:sp>
          <p:nvSpPr>
            <p:cNvPr id="14" name="TextBox 2"/>
            <p:cNvSpPr txBox="1"/>
            <p:nvPr/>
          </p:nvSpPr>
          <p:spPr bwMode="auto">
            <a:xfrm>
              <a:off x="1190236" y="248322"/>
              <a:ext cx="27085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 smtClean="0">
                  <a:solidFill>
                    <a:srgbClr val="009FB9"/>
                  </a:solidFill>
                  <a:latin typeface="+mj-ea"/>
                  <a:ea typeface="+mj-ea"/>
                </a:rPr>
                <a:t>变 式 训 练</a:t>
              </a:r>
              <a:endParaRPr lang="zh-CN" altLang="en-US" sz="3600" b="1" dirty="0">
                <a:solidFill>
                  <a:srgbClr val="009FB9"/>
                </a:solidFill>
                <a:latin typeface="+mj-ea"/>
                <a:ea typeface="+mj-ea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02739" y="21978"/>
              <a:ext cx="3346936" cy="1003300"/>
              <a:chOff x="402739" y="21978"/>
              <a:chExt cx="3346936" cy="1003300"/>
            </a:xfrm>
          </p:grpSpPr>
          <p:cxnSp>
            <p:nvCxnSpPr>
              <p:cNvPr id="16" name="直接连接符 15"/>
              <p:cNvCxnSpPr/>
              <p:nvPr/>
            </p:nvCxnSpPr>
            <p:spPr bwMode="auto">
              <a:xfrm>
                <a:off x="736656" y="860108"/>
                <a:ext cx="3013019" cy="0"/>
              </a:xfrm>
              <a:prstGeom prst="line">
                <a:avLst/>
              </a:prstGeom>
              <a:ln>
                <a:solidFill>
                  <a:srgbClr val="009FB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7" name="图片 16" descr="标题2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402739" y="21978"/>
                <a:ext cx="1003300" cy="10033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7932" y="1022012"/>
            <a:ext cx="8655009" cy="3173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22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2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学</a:t>
            </a:r>
            <a:r>
              <a:rPr lang="zh-CN" altLang="en-US" sz="22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校请来摄影师给同学们拍毕业照，列好队后，摄影师发现有几位同学没有进入取景框内，这时他重新调整照相机的正确方法是（　　</a:t>
            </a:r>
            <a:r>
              <a:rPr lang="zh-CN" altLang="en-US" sz="2200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200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2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．照相机向前移，镜头向前伸 </a:t>
            </a:r>
            <a:endParaRPr lang="zh-CN" altLang="en-US" sz="2200" b="1" kern="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72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200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200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．照相机向前移，镜头向后缩 </a:t>
            </a:r>
          </a:p>
          <a:p>
            <a:pPr lvl="0" indent="4572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200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2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．照相机向后移，镜头向前伸 </a:t>
            </a:r>
          </a:p>
          <a:p>
            <a:pPr lvl="0" indent="45720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2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2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．照相机向后移，镜头向后缩 </a:t>
            </a:r>
          </a:p>
        </p:txBody>
      </p:sp>
      <p:sp>
        <p:nvSpPr>
          <p:cNvPr id="12" name="矩形 11"/>
          <p:cNvSpPr/>
          <p:nvPr/>
        </p:nvSpPr>
        <p:spPr>
          <a:xfrm>
            <a:off x="541038" y="4243345"/>
            <a:ext cx="9244075" cy="1805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99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200" b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【解析</a:t>
            </a:r>
            <a:r>
              <a:rPr lang="zh-CN" altLang="zh-CN" sz="22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en-US" sz="2200" b="1" kern="100" dirty="0">
                <a:solidFill>
                  <a:srgbClr val="0E98D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为了使全体同学都进入镜头，需要把成的像变小点，根据凸透镜成像的规律可知，就要减小像距，增大物距，所以全体同学不动，照相机向后移，且镜头向后缩（即减小像距</a:t>
            </a:r>
            <a:r>
              <a:rPr lang="zh-CN" altLang="en-US" sz="2200" b="1" kern="100" dirty="0" smtClean="0">
                <a:solidFill>
                  <a:srgbClr val="0E98D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）。</a:t>
            </a:r>
            <a:endParaRPr lang="zh-CN" altLang="zh-CN" sz="2200" kern="100" dirty="0">
              <a:solidFill>
                <a:srgbClr val="0E98D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6799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2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</a:t>
            </a:r>
            <a:r>
              <a:rPr lang="zh-CN" altLang="zh-CN" sz="2200" b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案：</a:t>
            </a:r>
            <a:r>
              <a:rPr lang="en-US" altLang="zh-CN" sz="2200" b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1949" y="0"/>
            <a:ext cx="3496087" cy="1003300"/>
            <a:chOff x="402739" y="21978"/>
            <a:chExt cx="3496087" cy="1003300"/>
          </a:xfrm>
        </p:grpSpPr>
        <p:sp>
          <p:nvSpPr>
            <p:cNvPr id="14" name="TextBox 2"/>
            <p:cNvSpPr txBox="1"/>
            <p:nvPr/>
          </p:nvSpPr>
          <p:spPr bwMode="auto">
            <a:xfrm>
              <a:off x="1190236" y="248322"/>
              <a:ext cx="27085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 smtClean="0">
                  <a:solidFill>
                    <a:srgbClr val="009FB9"/>
                  </a:solidFill>
                  <a:latin typeface="+mj-ea"/>
                  <a:ea typeface="+mj-ea"/>
                </a:rPr>
                <a:t>典 例 分 析</a:t>
              </a:r>
              <a:endParaRPr lang="zh-CN" altLang="en-US" sz="3600" b="1" dirty="0">
                <a:solidFill>
                  <a:srgbClr val="009FB9"/>
                </a:solidFill>
                <a:latin typeface="+mj-ea"/>
                <a:ea typeface="+mj-ea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02739" y="21978"/>
              <a:ext cx="3346936" cy="1003300"/>
              <a:chOff x="402739" y="21978"/>
              <a:chExt cx="3346936" cy="1003300"/>
            </a:xfrm>
          </p:grpSpPr>
          <p:cxnSp>
            <p:nvCxnSpPr>
              <p:cNvPr id="16" name="直接连接符 15"/>
              <p:cNvCxnSpPr/>
              <p:nvPr/>
            </p:nvCxnSpPr>
            <p:spPr bwMode="auto">
              <a:xfrm>
                <a:off x="736656" y="860108"/>
                <a:ext cx="3013019" cy="0"/>
              </a:xfrm>
              <a:prstGeom prst="line">
                <a:avLst/>
              </a:prstGeom>
              <a:ln>
                <a:solidFill>
                  <a:srgbClr val="009FB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7" name="图片 16" descr="标题2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402739" y="21978"/>
                <a:ext cx="1003300" cy="10033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8437" y="1010383"/>
            <a:ext cx="825965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</a:t>
            </a:r>
            <a:r>
              <a:rPr lang="zh-CN" altLang="en-US" sz="2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习</a:t>
            </a: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en-US" sz="2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丽和小刚用相同的相机对远处的同一景物进行拍照，洗出的底片分别为图甲和乙所示，则（　　）</a:t>
            </a:r>
          </a:p>
          <a:p>
            <a:pPr indent="457200">
              <a:lnSpc>
                <a:spcPct val="130000"/>
              </a:lnSpc>
            </a:pPr>
            <a:r>
              <a:rPr lang="en-US" altLang="zh-CN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．小丽离被拍景物距离远 </a:t>
            </a:r>
          </a:p>
          <a:p>
            <a:pPr indent="457200">
              <a:lnSpc>
                <a:spcPct val="130000"/>
              </a:lnSpc>
            </a:pPr>
            <a:r>
              <a:rPr lang="en-US" altLang="zh-CN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．小刚和小丽离被拍景物距离一样远 </a:t>
            </a:r>
          </a:p>
          <a:p>
            <a:pPr indent="457200">
              <a:lnSpc>
                <a:spcPct val="130000"/>
              </a:lnSpc>
            </a:pPr>
            <a:r>
              <a:rPr lang="en-US" altLang="zh-CN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．小刚要使底片上的像与小丽的一</a:t>
            </a:r>
            <a:r>
              <a:rPr lang="zh-CN" altLang="en-US" sz="2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样大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，小刚移动位置后，镜头要往前伸 </a:t>
            </a:r>
            <a:endParaRPr lang="en-US" altLang="zh-CN" sz="22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．小刚要使底片上的像与小丽的一</a:t>
            </a:r>
            <a:r>
              <a:rPr lang="zh-CN" altLang="en-US" sz="2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样大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，小刚移动位置后，镜头要往后缩 </a:t>
            </a:r>
          </a:p>
          <a:p>
            <a:pPr indent="457200">
              <a:lnSpc>
                <a:spcPct val="130000"/>
              </a:lnSpc>
            </a:pPr>
            <a:endParaRPr lang="en-US" altLang="zh-CN" sz="2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30000"/>
              </a:lnSpc>
            </a:pPr>
            <a:endParaRPr lang="en-US" altLang="zh-CN" sz="2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19556" y="1499391"/>
            <a:ext cx="78958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0341" y="4280241"/>
            <a:ext cx="3920432" cy="186873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10403" y="-40750"/>
            <a:ext cx="3496087" cy="1003300"/>
            <a:chOff x="402739" y="21978"/>
            <a:chExt cx="3496087" cy="1003300"/>
          </a:xfrm>
        </p:grpSpPr>
        <p:sp>
          <p:nvSpPr>
            <p:cNvPr id="16" name="TextBox 2"/>
            <p:cNvSpPr txBox="1"/>
            <p:nvPr/>
          </p:nvSpPr>
          <p:spPr bwMode="auto">
            <a:xfrm>
              <a:off x="1190236" y="248322"/>
              <a:ext cx="27085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 smtClean="0">
                  <a:solidFill>
                    <a:srgbClr val="009FB9"/>
                  </a:solidFill>
                  <a:latin typeface="+mj-ea"/>
                  <a:ea typeface="+mj-ea"/>
                </a:rPr>
                <a:t>变 式 训 练</a:t>
              </a:r>
              <a:endParaRPr lang="zh-CN" altLang="en-US" sz="3600" b="1" dirty="0">
                <a:solidFill>
                  <a:srgbClr val="009FB9"/>
                </a:solidFill>
                <a:latin typeface="+mj-ea"/>
                <a:ea typeface="+mj-ea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02739" y="21978"/>
              <a:ext cx="3346936" cy="1003300"/>
              <a:chOff x="402739" y="21978"/>
              <a:chExt cx="3346936" cy="1003300"/>
            </a:xfrm>
          </p:grpSpPr>
          <p:cxnSp>
            <p:nvCxnSpPr>
              <p:cNvPr id="18" name="直接连接符 17"/>
              <p:cNvCxnSpPr/>
              <p:nvPr/>
            </p:nvCxnSpPr>
            <p:spPr bwMode="auto">
              <a:xfrm>
                <a:off x="736656" y="860108"/>
                <a:ext cx="3013019" cy="0"/>
              </a:xfrm>
              <a:prstGeom prst="line">
                <a:avLst/>
              </a:prstGeom>
              <a:ln>
                <a:solidFill>
                  <a:srgbClr val="009FB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9" name="图片 18" descr="标题2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02739" y="21978"/>
                <a:ext cx="1003300" cy="10033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1"/>
          <p:cNvSpPr txBox="1">
            <a:spLocks noChangeArrowheads="1"/>
          </p:cNvSpPr>
          <p:nvPr/>
        </p:nvSpPr>
        <p:spPr bwMode="auto">
          <a:xfrm>
            <a:off x="2006445" y="1487963"/>
            <a:ext cx="781650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安装要求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: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使烛焰、凸透镜和光屏的中心大致在同一高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</a:t>
            </a:r>
            <a:endParaRPr lang="zh-CN" altLang="en-US" sz="2400" b="1" dirty="0"/>
          </a:p>
        </p:txBody>
      </p:sp>
      <p:sp>
        <p:nvSpPr>
          <p:cNvPr id="34" name="文本框 1"/>
          <p:cNvSpPr txBox="1">
            <a:spLocks noChangeArrowheads="1"/>
          </p:cNvSpPr>
          <p:nvPr/>
        </p:nvSpPr>
        <p:spPr bwMode="auto">
          <a:xfrm>
            <a:off x="2006445" y="4467770"/>
            <a:ext cx="16583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/>
            <a:r>
              <a:rPr lang="zh-CN" altLang="en-US" sz="2400" b="1" dirty="0" smtClean="0">
                <a:latin typeface="宋体" panose="02010600030101010101" pitchFamily="2" charset="-122"/>
              </a:rPr>
              <a:t>记</a:t>
            </a:r>
            <a:r>
              <a:rPr lang="zh-CN" altLang="en-US" sz="2400" b="1" dirty="0">
                <a:latin typeface="宋体" panose="02010600030101010101" pitchFamily="2" charset="-122"/>
              </a:rPr>
              <a:t>忆口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诀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35" name="文本框 1"/>
          <p:cNvSpPr txBox="1">
            <a:spLocks noChangeArrowheads="1"/>
          </p:cNvSpPr>
          <p:nvPr/>
        </p:nvSpPr>
        <p:spPr bwMode="auto">
          <a:xfrm>
            <a:off x="3664815" y="3551625"/>
            <a:ext cx="3848453" cy="222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一</a:t>
            </a:r>
            <a:r>
              <a:rPr lang="zh-CN" altLang="en-US" sz="2400" b="1" dirty="0">
                <a:latin typeface="宋体" panose="02010600030101010101" pitchFamily="2" charset="-122"/>
              </a:rPr>
              <a:t>焦分虚实，二焦分大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小</a:t>
            </a:r>
            <a:endParaRPr lang="en-US" altLang="zh-CN" sz="2400" b="1" dirty="0" smtClean="0">
              <a:latin typeface="宋体" panose="02010600030101010101" pitchFamily="2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实</a:t>
            </a:r>
            <a:r>
              <a:rPr lang="zh-CN" altLang="en-US" sz="2400" b="1" dirty="0">
                <a:latin typeface="宋体" panose="02010600030101010101" pitchFamily="2" charset="-122"/>
              </a:rPr>
              <a:t>像异侧倒，物远像变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小</a:t>
            </a:r>
            <a:endParaRPr lang="en-US" altLang="zh-CN" sz="2400" b="1" dirty="0" smtClean="0">
              <a:latin typeface="宋体" panose="02010600030101010101" pitchFamily="2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虚</a:t>
            </a:r>
            <a:r>
              <a:rPr lang="zh-CN" altLang="en-US" sz="2400" b="1" dirty="0">
                <a:latin typeface="宋体" panose="02010600030101010101" pitchFamily="2" charset="-122"/>
              </a:rPr>
              <a:t>像同侧立，物远像变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大</a:t>
            </a:r>
            <a:endParaRPr lang="en-US" altLang="zh-CN" sz="2400" b="1" dirty="0" smtClean="0">
              <a:latin typeface="宋体" panose="02010600030101010101" pitchFamily="2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像</a:t>
            </a:r>
            <a:r>
              <a:rPr lang="zh-CN" altLang="en-US" sz="2400" b="1" dirty="0">
                <a:latin typeface="宋体" panose="02010600030101010101" pitchFamily="2" charset="-122"/>
              </a:rPr>
              <a:t>大像距大，像小像距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小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99241" y="2861134"/>
            <a:ext cx="45846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烛焰</a:t>
            </a:r>
            <a:r>
              <a:rPr lang="zh-CN" altLang="en-US" sz="2400" b="1" dirty="0" smtClean="0"/>
              <a:t>在焦</a:t>
            </a:r>
            <a:r>
              <a:rPr lang="zh-CN" altLang="en-US" sz="2400" b="1" dirty="0"/>
              <a:t>点</a:t>
            </a:r>
            <a:r>
              <a:rPr lang="zh-CN" altLang="en-US" sz="2400" b="1" dirty="0" smtClean="0"/>
              <a:t>上或一倍焦距以内</a:t>
            </a:r>
            <a:endParaRPr lang="zh-CN" altLang="en-US" sz="2400" b="1" dirty="0"/>
          </a:p>
        </p:txBody>
      </p:sp>
      <p:sp>
        <p:nvSpPr>
          <p:cNvPr id="36" name="文本框 1"/>
          <p:cNvSpPr txBox="1">
            <a:spLocks noChangeArrowheads="1"/>
          </p:cNvSpPr>
          <p:nvPr/>
        </p:nvSpPr>
        <p:spPr bwMode="auto">
          <a:xfrm>
            <a:off x="1795148" y="2445636"/>
            <a:ext cx="2552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光屏上找不到像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37" name="左大括号 36"/>
          <p:cNvSpPr/>
          <p:nvPr/>
        </p:nvSpPr>
        <p:spPr>
          <a:xfrm>
            <a:off x="1585743" y="1629743"/>
            <a:ext cx="361033" cy="3340246"/>
          </a:xfrm>
          <a:prstGeom prst="leftBrace">
            <a:avLst>
              <a:gd name="adj1" fmla="val 36660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9" name="矩形 38"/>
          <p:cNvSpPr/>
          <p:nvPr/>
        </p:nvSpPr>
        <p:spPr>
          <a:xfrm>
            <a:off x="4499241" y="2224037"/>
            <a:ext cx="56900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烛焰、凸</a:t>
            </a:r>
            <a:r>
              <a:rPr lang="zh-CN" altLang="en-US" sz="2400" b="1" dirty="0"/>
              <a:t>透</a:t>
            </a:r>
            <a:r>
              <a:rPr lang="zh-CN" altLang="en-US" sz="2400" b="1" dirty="0" smtClean="0"/>
              <a:t>镜和光</a:t>
            </a:r>
            <a:r>
              <a:rPr lang="zh-CN" altLang="en-US" sz="2400" b="1" dirty="0"/>
              <a:t>屏中心不在同一高</a:t>
            </a:r>
            <a:r>
              <a:rPr lang="zh-CN" altLang="en-US" sz="2400" b="1" dirty="0" smtClean="0"/>
              <a:t>度</a:t>
            </a:r>
            <a:endParaRPr lang="zh-CN" altLang="en-US" sz="2400" b="1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66019" y="7027"/>
            <a:ext cx="3496087" cy="1003300"/>
            <a:chOff x="402739" y="21978"/>
            <a:chExt cx="3496087" cy="1003300"/>
          </a:xfrm>
        </p:grpSpPr>
        <p:sp>
          <p:nvSpPr>
            <p:cNvPr id="18" name="TextBox 2"/>
            <p:cNvSpPr txBox="1"/>
            <p:nvPr/>
          </p:nvSpPr>
          <p:spPr bwMode="auto">
            <a:xfrm>
              <a:off x="1190236" y="248322"/>
              <a:ext cx="27085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 smtClean="0">
                  <a:solidFill>
                    <a:srgbClr val="009FB9"/>
                  </a:solidFill>
                  <a:latin typeface="+mj-ea"/>
                  <a:ea typeface="+mj-ea"/>
                </a:rPr>
                <a:t>本 课 小 结</a:t>
              </a:r>
              <a:endParaRPr lang="zh-CN" altLang="en-US" sz="3600" b="1" dirty="0">
                <a:solidFill>
                  <a:srgbClr val="009FB9"/>
                </a:solidFill>
                <a:latin typeface="+mj-ea"/>
                <a:ea typeface="+mj-ea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02739" y="21978"/>
              <a:ext cx="3346936" cy="1003300"/>
              <a:chOff x="402739" y="21978"/>
              <a:chExt cx="3346936" cy="1003300"/>
            </a:xfrm>
          </p:grpSpPr>
          <p:cxnSp>
            <p:nvCxnSpPr>
              <p:cNvPr id="20" name="直接连接符 19"/>
              <p:cNvCxnSpPr/>
              <p:nvPr/>
            </p:nvCxnSpPr>
            <p:spPr bwMode="auto">
              <a:xfrm>
                <a:off x="736656" y="860108"/>
                <a:ext cx="3013019" cy="0"/>
              </a:xfrm>
              <a:prstGeom prst="line">
                <a:avLst/>
              </a:prstGeom>
              <a:ln>
                <a:solidFill>
                  <a:srgbClr val="009FB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21" name="图片 20" descr="标题2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402739" y="21978"/>
                <a:ext cx="1003300" cy="1003300"/>
              </a:xfrm>
              <a:prstGeom prst="rect">
                <a:avLst/>
              </a:prstGeom>
            </p:spPr>
          </p:pic>
        </p:grpSp>
      </p:grpSp>
      <p:sp>
        <p:nvSpPr>
          <p:cNvPr id="22" name="文本框 1"/>
          <p:cNvSpPr txBox="1">
            <a:spLocks noChangeArrowheads="1"/>
          </p:cNvSpPr>
          <p:nvPr/>
        </p:nvSpPr>
        <p:spPr bwMode="auto">
          <a:xfrm>
            <a:off x="166019" y="2693831"/>
            <a:ext cx="14197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凸透镜成像规律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4195984" y="2224037"/>
            <a:ext cx="303257" cy="1089530"/>
          </a:xfrm>
          <a:prstGeom prst="leftBrace">
            <a:avLst>
              <a:gd name="adj1" fmla="val 36660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4" name="左大括号 23"/>
          <p:cNvSpPr/>
          <p:nvPr/>
        </p:nvSpPr>
        <p:spPr>
          <a:xfrm>
            <a:off x="3373589" y="3712317"/>
            <a:ext cx="303258" cy="1972570"/>
          </a:xfrm>
          <a:prstGeom prst="leftBrace">
            <a:avLst>
              <a:gd name="adj1" fmla="val 36660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4" grpId="0"/>
      <p:bldP spid="36" grpId="0"/>
      <p:bldP spid="37" grpId="0" animBg="1"/>
      <p:bldP spid="39" grpId="0"/>
      <p:bldP spid="22" grpId="0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990210" name="Text Box 2"/>
              <p:cNvSpPr txBox="1">
                <a:spLocks noChangeArrowheads="1"/>
              </p:cNvSpPr>
              <p:nvPr/>
            </p:nvSpPr>
            <p:spPr bwMode="auto">
              <a:xfrm>
                <a:off x="594679" y="974917"/>
                <a:ext cx="9189030" cy="53060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10000"/>
                  </a:lnSpc>
                </a:pPr>
                <a:r>
                  <a:rPr lang="zh-CN" altLang="en-US" sz="2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１．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将一个凸透镜正对太阳，在距凸透镜</a:t>
                </a:r>
                <a:r>
                  <a:rPr lang="en-US" altLang="zh-CN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 cm 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处得到一个最小、最亮的光斑，将一个物体放在此透镜前</a:t>
                </a:r>
                <a:r>
                  <a:rPr lang="en-US" altLang="zh-CN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 cm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处，则可在凸透镜的另一侧得到一</a:t>
                </a:r>
                <a:r>
                  <a:rPr lang="zh-CN" altLang="en-US" sz="2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个（　　）</a:t>
                </a:r>
                <a:endParaRPr lang="en-US" altLang="zh-CN" sz="2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>
                  <a:lnSpc>
                    <a:spcPct val="110000"/>
                  </a:lnSpc>
                </a:pPr>
                <a:r>
                  <a:rPr lang="en-US" altLang="zh-CN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．倒立、放大的实</a:t>
                </a:r>
                <a:r>
                  <a:rPr lang="zh-CN" altLang="en-US" sz="2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像　　</a:t>
                </a:r>
                <a:r>
                  <a:rPr lang="en-US" altLang="zh-CN" sz="2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．倒立、缩小的实像</a:t>
                </a:r>
              </a:p>
              <a:p>
                <a:pPr indent="457200">
                  <a:lnSpc>
                    <a:spcPct val="110000"/>
                  </a:lnSpc>
                </a:pPr>
                <a:r>
                  <a:rPr lang="en-US" altLang="zh-CN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．倒立、等大的实像 </a:t>
                </a:r>
                <a:r>
                  <a:rPr lang="zh-CN" altLang="en-US" sz="2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．正立、放大的虚</a:t>
                </a:r>
                <a:r>
                  <a:rPr lang="zh-CN" altLang="en-US" sz="2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像</a:t>
                </a:r>
                <a:endParaRPr lang="en-US" altLang="zh-CN" sz="2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>
                  <a:lnSpc>
                    <a:spcPct val="110000"/>
                  </a:lnSpc>
                </a:pPr>
                <a:r>
                  <a:rPr lang="zh-CN" altLang="en-US" sz="2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２．某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班同学在“探究凸透镜成像规律”的实验中，记录并绘制了像到凸透镜的距离</a:t>
                </a:r>
                <a14:m>
                  <m:oMath xmlns:m="http://schemas.openxmlformats.org/officeDocument/2006/math">
                    <m:r>
                      <a:rPr lang="en-US" altLang="zh-CN" sz="2200" b="1" i="1" dirty="0" smtClean="0">
                        <a:latin typeface="Cambria Math"/>
                        <a:cs typeface="Times New Roman" panose="02020603050405020304" pitchFamily="18" charset="0"/>
                      </a:rPr>
                      <m:t>𝒗</m:t>
                    </m:r>
                  </m:oMath>
                </a14:m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跟物体到凸透镜的距离</a:t>
                </a:r>
                <a:r>
                  <a:rPr lang="en-US" altLang="zh-CN" sz="22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之间关系的图像，如图所示，下列判断正确的</a:t>
                </a:r>
                <a:r>
                  <a:rPr lang="zh-CN" altLang="en-US" sz="2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是（　　）</a:t>
                </a:r>
                <a:endParaRPr lang="en-US" altLang="zh-CN" sz="2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>
                  <a:lnSpc>
                    <a:spcPct val="110000"/>
                  </a:lnSpc>
                </a:pPr>
                <a:r>
                  <a:rPr lang="en-US" altLang="zh-CN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．该凸透镜的焦距是</a:t>
                </a:r>
                <a:r>
                  <a:rPr lang="en-US" altLang="zh-CN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 cm</a:t>
                </a:r>
              </a:p>
              <a:p>
                <a:pPr indent="457200">
                  <a:lnSpc>
                    <a:spcPct val="110000"/>
                  </a:lnSpc>
                </a:pPr>
                <a:r>
                  <a:rPr lang="en-US" altLang="zh-CN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．当</a:t>
                </a:r>
                <a:r>
                  <a:rPr lang="en-US" altLang="zh-CN" sz="22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 cm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时，在光屏上能得到一</a:t>
                </a:r>
                <a:r>
                  <a:rPr lang="zh-CN" altLang="en-US" sz="2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个缩</a:t>
                </a:r>
                <a:endParaRPr lang="en-US" altLang="zh-CN" sz="2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zh-CN" altLang="en-US" sz="2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的像</a:t>
                </a:r>
              </a:p>
              <a:p>
                <a:pPr indent="457200">
                  <a:lnSpc>
                    <a:spcPct val="110000"/>
                  </a:lnSpc>
                </a:pPr>
                <a:r>
                  <a:rPr lang="en-US" altLang="zh-CN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．当</a:t>
                </a:r>
                <a:r>
                  <a:rPr lang="en-US" altLang="zh-CN" sz="22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 cm</a:t>
                </a:r>
                <a:r>
                  <a:rPr lang="zh-CN" altLang="en-US" sz="2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en-US" sz="2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成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放大的像，投影仪</a:t>
                </a:r>
                <a:r>
                  <a:rPr lang="zh-CN" altLang="en-US" sz="2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就是</a:t>
                </a:r>
                <a:endParaRPr lang="en-US" altLang="zh-CN" sz="2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zh-CN" altLang="en-US" sz="2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根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据这一原理制成的</a:t>
                </a:r>
              </a:p>
              <a:p>
                <a:pPr indent="457200">
                  <a:lnSpc>
                    <a:spcPct val="110000"/>
                  </a:lnSpc>
                </a:pPr>
                <a:r>
                  <a:rPr lang="en-US" altLang="zh-CN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．把物体从距凸透镜</a:t>
                </a:r>
                <a:r>
                  <a:rPr lang="en-US" altLang="zh-CN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 cm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处移动到</a:t>
                </a:r>
                <a:r>
                  <a:rPr lang="en-US" altLang="zh-CN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24 cm</a:t>
                </a:r>
                <a:r>
                  <a:rPr lang="zh-CN" altLang="en-US" sz="2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处的过程中，像逐渐变</a:t>
                </a:r>
                <a:r>
                  <a:rPr lang="zh-CN" altLang="en-US" sz="2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</a:t>
                </a:r>
                <a:endParaRPr lang="zh-CN" altLang="en-US" sz="2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90210" name="Text 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4679" y="974917"/>
                <a:ext cx="9189030" cy="5306068"/>
              </a:xfrm>
              <a:prstGeom prst="rect">
                <a:avLst/>
              </a:prstGeom>
              <a:blipFill rotWithShape="1">
                <a:blip r:embed="rId2"/>
                <a:stretch>
                  <a:fillRect l="-863" t="-1034" b="-92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1884989" y="1670039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13" name="Picture 146" descr="E:/张雪莲/2016版备战/科学/2016年中考备战策略·科学（学生用书）ppt/第二部分　物质科学(一)/Y20.TIF"/>
          <p:cNvPicPr>
            <a:picLocks noChangeAspect="1" noChangeArrowheads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5391" y="3627951"/>
            <a:ext cx="2479479" cy="2012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3337922" y="3579348"/>
            <a:ext cx="93652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2107" y="-5270"/>
            <a:ext cx="3496087" cy="1003300"/>
            <a:chOff x="402739" y="21978"/>
            <a:chExt cx="3496087" cy="1003300"/>
          </a:xfrm>
        </p:grpSpPr>
        <p:sp>
          <p:nvSpPr>
            <p:cNvPr id="11" name="TextBox 2"/>
            <p:cNvSpPr txBox="1"/>
            <p:nvPr/>
          </p:nvSpPr>
          <p:spPr bwMode="auto">
            <a:xfrm>
              <a:off x="1190236" y="248322"/>
              <a:ext cx="27085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 smtClean="0">
                  <a:solidFill>
                    <a:srgbClr val="009FB9"/>
                  </a:solidFill>
                  <a:latin typeface="+mj-ea"/>
                  <a:ea typeface="+mj-ea"/>
                </a:rPr>
                <a:t>课 堂 练 习</a:t>
              </a:r>
              <a:endParaRPr lang="zh-CN" altLang="en-US" sz="3600" b="1" dirty="0">
                <a:solidFill>
                  <a:srgbClr val="009FB9"/>
                </a:solidFill>
                <a:latin typeface="+mj-ea"/>
                <a:ea typeface="+mj-ea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02739" y="21978"/>
              <a:ext cx="3346936" cy="1003300"/>
              <a:chOff x="402739" y="21978"/>
              <a:chExt cx="3346936" cy="1003300"/>
            </a:xfrm>
          </p:grpSpPr>
          <p:cxnSp>
            <p:nvCxnSpPr>
              <p:cNvPr id="15" name="直接连接符 14"/>
              <p:cNvCxnSpPr/>
              <p:nvPr/>
            </p:nvCxnSpPr>
            <p:spPr bwMode="auto">
              <a:xfrm>
                <a:off x="736656" y="860108"/>
                <a:ext cx="3013019" cy="0"/>
              </a:xfrm>
              <a:prstGeom prst="line">
                <a:avLst/>
              </a:prstGeom>
              <a:ln>
                <a:solidFill>
                  <a:srgbClr val="009FB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6" name="图片 15" descr="标题2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402739" y="21978"/>
                <a:ext cx="1003300" cy="10033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210" name="Text Box 2"/>
          <p:cNvSpPr txBox="1">
            <a:spLocks noChangeArrowheads="1"/>
          </p:cNvSpPr>
          <p:nvPr/>
        </p:nvSpPr>
        <p:spPr bwMode="auto">
          <a:xfrm>
            <a:off x="805714" y="526285"/>
            <a:ext cx="9060242" cy="2733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en-US" altLang="zh-CN" sz="2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如图所示，小宇同学正在用“自拍神器”摄影留念。与用手直接拿手机自拍相比，下列说法正确的有（　　</a:t>
            </a:r>
            <a:r>
              <a:rPr lang="zh-CN" altLang="en-US" sz="2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30000"/>
              </a:lnSpc>
            </a:pPr>
            <a:r>
              <a:rPr lang="en-US" altLang="zh-CN" sz="2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．增大物距，减小像的大小，从而增大取景范围 </a:t>
            </a:r>
          </a:p>
          <a:p>
            <a:pPr indent="457200">
              <a:lnSpc>
                <a:spcPct val="130000"/>
              </a:lnSpc>
            </a:pPr>
            <a:r>
              <a:rPr lang="en-US" altLang="zh-CN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．减小物距，减小像的大小，从而减小取景范围 </a:t>
            </a:r>
          </a:p>
          <a:p>
            <a:pPr indent="457200">
              <a:lnSpc>
                <a:spcPct val="130000"/>
              </a:lnSpc>
            </a:pPr>
            <a:r>
              <a:rPr lang="en-US" altLang="zh-CN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．增大物距，增大像的大小，从而减小取景范围 </a:t>
            </a:r>
          </a:p>
          <a:p>
            <a:pPr indent="457200">
              <a:lnSpc>
                <a:spcPct val="130000"/>
              </a:lnSpc>
            </a:pPr>
            <a:r>
              <a:rPr lang="en-US" altLang="zh-CN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．减小物距，增大像的大小，从而增大取景范围 </a:t>
            </a:r>
          </a:p>
        </p:txBody>
      </p:sp>
      <p:sp>
        <p:nvSpPr>
          <p:cNvPr id="12" name="矩形 11"/>
          <p:cNvSpPr/>
          <p:nvPr/>
        </p:nvSpPr>
        <p:spPr>
          <a:xfrm>
            <a:off x="5799966" y="990575"/>
            <a:ext cx="725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  <a:cs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7842" y="1452240"/>
            <a:ext cx="2193680" cy="1565239"/>
          </a:xfrm>
          <a:prstGeom prst="rect">
            <a:avLst/>
          </a:prstGeom>
        </p:spPr>
      </p:pic>
      <p:sp>
        <p:nvSpPr>
          <p:cNvPr id="13" name="文本框 2"/>
          <p:cNvSpPr txBox="1">
            <a:spLocks noChangeArrowheads="1"/>
          </p:cNvSpPr>
          <p:nvPr/>
        </p:nvSpPr>
        <p:spPr bwMode="auto">
          <a:xfrm>
            <a:off x="805714" y="3142229"/>
            <a:ext cx="8674613" cy="2733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algn="just" eaLnBrk="1" hangingPunct="1">
              <a:lnSpc>
                <a:spcPct val="130000"/>
              </a:lnSpc>
            </a:pPr>
            <a:r>
              <a:rPr lang="en-US" altLang="zh-CN" sz="2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4</a:t>
            </a:r>
            <a:r>
              <a:rPr lang="zh-CN" altLang="en-US" sz="2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. 现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有甲、乙、丙三个凸透镜，三个实验小组分别用这三个凸透镜探究凸透镜成像规律。实验时，当蜡烛到透镜的距离都为 15 cm 时，甲、乙、丙三透镜分别成倒立放大的像、倒立缩小的像、正立放大的像，则这三个透镜的焦距</a:t>
            </a:r>
            <a:r>
              <a:rPr lang="zh-CN" altLang="en-US" sz="2200" b="1" i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f</a:t>
            </a:r>
            <a:r>
              <a:rPr lang="zh-CN" altLang="en-US" sz="22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甲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、</a:t>
            </a:r>
            <a:r>
              <a:rPr lang="zh-CN" altLang="en-US" sz="2200" b="1" i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f</a:t>
            </a:r>
            <a:r>
              <a:rPr lang="zh-CN" altLang="en-US" sz="22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乙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、</a:t>
            </a:r>
            <a:r>
              <a:rPr lang="zh-CN" altLang="en-US" sz="2200" b="1" i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f</a:t>
            </a:r>
            <a:r>
              <a:rPr lang="zh-CN" altLang="en-US" sz="22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丙</a:t>
            </a:r>
            <a:r>
              <a:rPr lang="zh-CN" altLang="en-US" sz="2200" b="1" baseline="3000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的大小关系是（　　）</a:t>
            </a:r>
          </a:p>
          <a:p>
            <a:pPr algn="just" eaLnBrk="1" hangingPunct="1">
              <a:lnSpc>
                <a:spcPct val="130000"/>
              </a:lnSpc>
            </a:pP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       A. </a:t>
            </a:r>
            <a:r>
              <a:rPr lang="zh-CN" altLang="en-US" sz="2200" b="1" i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f</a:t>
            </a:r>
            <a:r>
              <a:rPr lang="zh-CN" altLang="en-US" sz="22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甲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＜</a:t>
            </a:r>
            <a:r>
              <a:rPr lang="zh-CN" altLang="en-US" sz="2200" b="1" i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f</a:t>
            </a:r>
            <a:r>
              <a:rPr lang="zh-CN" altLang="en-US" sz="22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乙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＜</a:t>
            </a:r>
            <a:r>
              <a:rPr lang="zh-CN" altLang="en-US" sz="2200" b="1" i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f</a:t>
            </a:r>
            <a:r>
              <a:rPr lang="zh-CN" altLang="en-US" sz="22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丙</a:t>
            </a:r>
            <a:r>
              <a:rPr lang="zh-CN" altLang="en-US" sz="2200" b="1" baseline="3000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200" b="1" baseline="30000" smtClean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 </a:t>
            </a:r>
            <a:r>
              <a:rPr lang="zh-CN" altLang="en-US" sz="2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       B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. </a:t>
            </a:r>
            <a:r>
              <a:rPr lang="zh-CN" altLang="en-US" sz="2200" b="1" i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f</a:t>
            </a:r>
            <a:r>
              <a:rPr lang="zh-CN" altLang="en-US" sz="22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乙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＜</a:t>
            </a:r>
            <a:r>
              <a:rPr lang="zh-CN" altLang="en-US" sz="2200" b="1" i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f</a:t>
            </a:r>
            <a:r>
              <a:rPr lang="zh-CN" altLang="en-US" sz="22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甲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＜</a:t>
            </a:r>
            <a:r>
              <a:rPr lang="zh-CN" altLang="en-US" sz="2200" b="1" i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f</a:t>
            </a:r>
            <a:r>
              <a:rPr lang="zh-CN" altLang="en-US" sz="22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丙</a:t>
            </a:r>
            <a:r>
              <a:rPr lang="zh-CN" altLang="en-US" sz="2200" b="1" baseline="3000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endParaRPr lang="zh-CN" altLang="en-US" sz="2200" b="1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130000"/>
              </a:lnSpc>
            </a:pP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       C. </a:t>
            </a:r>
            <a:r>
              <a:rPr lang="zh-CN" altLang="en-US" sz="2200" b="1" i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f</a:t>
            </a:r>
            <a:r>
              <a:rPr lang="zh-CN" altLang="en-US" sz="22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丙</a:t>
            </a:r>
            <a:r>
              <a:rPr lang="zh-CN" altLang="en-US" sz="2200" b="1" baseline="3000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＜</a:t>
            </a:r>
            <a:r>
              <a:rPr lang="zh-CN" altLang="en-US" sz="2200" b="1" i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f</a:t>
            </a:r>
            <a:r>
              <a:rPr lang="zh-CN" altLang="en-US" sz="22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乙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＜</a:t>
            </a:r>
            <a:r>
              <a:rPr lang="zh-CN" altLang="en-US" sz="2200" b="1" i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f</a:t>
            </a:r>
            <a:r>
              <a:rPr lang="zh-CN" altLang="en-US" sz="2200" b="1" baseline="-25000" smtClean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甲</a:t>
            </a:r>
            <a:r>
              <a:rPr lang="zh-CN" altLang="en-US" sz="2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         D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. </a:t>
            </a:r>
            <a:r>
              <a:rPr lang="zh-CN" altLang="en-US" sz="2200" b="1" i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f</a:t>
            </a:r>
            <a:r>
              <a:rPr lang="zh-CN" altLang="en-US" sz="22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甲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＜</a:t>
            </a:r>
            <a:r>
              <a:rPr lang="zh-CN" altLang="en-US" sz="2200" b="1" i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f</a:t>
            </a:r>
            <a:r>
              <a:rPr lang="zh-CN" altLang="en-US" sz="22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丙</a:t>
            </a:r>
            <a:r>
              <a:rPr lang="zh-CN" altLang="en-US" sz="2200" b="1" baseline="3000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＜</a:t>
            </a:r>
            <a:r>
              <a:rPr lang="zh-CN" altLang="en-US" sz="2200" b="1" i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f</a:t>
            </a:r>
            <a:r>
              <a:rPr lang="zh-CN" altLang="en-US" sz="22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乙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</a:p>
        </p:txBody>
      </p:sp>
      <p:sp>
        <p:nvSpPr>
          <p:cNvPr id="14" name="矩形 13"/>
          <p:cNvSpPr/>
          <p:nvPr/>
        </p:nvSpPr>
        <p:spPr>
          <a:xfrm>
            <a:off x="7806924" y="4476635"/>
            <a:ext cx="725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  <a:cs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utoUpdateAnimBg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210" name="Text Box 2"/>
          <p:cNvSpPr txBox="1">
            <a:spLocks noChangeArrowheads="1"/>
          </p:cNvSpPr>
          <p:nvPr/>
        </p:nvSpPr>
        <p:spPr bwMode="auto">
          <a:xfrm>
            <a:off x="1273619" y="598870"/>
            <a:ext cx="8112832" cy="5143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457200">
              <a:lnSpc>
                <a:spcPct val="110000"/>
              </a:lnSpc>
            </a:pP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．洋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洋同学在探究“凸透镜成像规律及应用”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的活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动中，选用了焦距未知的凸透镜。</a:t>
            </a:r>
          </a:p>
          <a:p>
            <a:pPr indent="457200">
              <a:lnSpc>
                <a:spcPct val="110000"/>
              </a:lnSpc>
            </a:pP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）将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凸透镜安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装</a:t>
            </a:r>
            <a:endParaRPr lang="en-US" altLang="zh-C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光具座上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，用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平行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光</a:t>
            </a:r>
            <a:endParaRPr lang="en-US" altLang="zh-C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光源，移动光屏，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endParaRPr lang="en-US" altLang="zh-C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光屏上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得到一个最小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最</a:t>
            </a:r>
            <a:endParaRPr lang="en-US" altLang="zh-C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亮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的光斑，如图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甲所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示，则该凸透镜的焦距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__________cm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0000"/>
              </a:lnSpc>
            </a:pP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如图乙所示，将点燃的蜡烛移到标尺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cm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处，再移动光屏，直到在光屏上得到一个清晰的像为止。生活中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就是利用这一成像原理来工作的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0000"/>
              </a:lnSpc>
            </a:pP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若保持凸透镜位置不变，将蜡烛移动到标尺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 cm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，移动光屏，最终会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在光屏上得到一个倒立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的实像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0000"/>
              </a:lnSpc>
            </a:pP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如果用不透明纸板将凸透镜上半部分遮住，结果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indent="457200">
              <a:lnSpc>
                <a:spcPct val="11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．没有影响	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．不能成像</a:t>
            </a:r>
          </a:p>
          <a:p>
            <a:pPr indent="457200">
              <a:lnSpc>
                <a:spcPct val="11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．成一半的像	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．仍能成完整的像，但亮度变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暗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90211" name="Image011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2103" y="1125671"/>
            <a:ext cx="4468462" cy="1363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814638" y="2570210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_GB2312" charset="-122"/>
                <a:ea typeface="楷体_GB2312" charset="-122"/>
                <a:cs typeface="Times New Roman" panose="02020603050405020304" pitchFamily="18" charset="0"/>
              </a:rPr>
              <a:t>10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96629" y="3265504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_GB2312" charset="-122"/>
                <a:ea typeface="楷体_GB2312" charset="-122"/>
                <a:cs typeface="Times New Roman" panose="02020603050405020304" pitchFamily="18" charset="0"/>
              </a:rPr>
              <a:t>照相机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41983" y="4287432"/>
            <a:ext cx="700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_GB2312" charset="-122"/>
                <a:ea typeface="楷体_GB2312" charset="-122"/>
                <a:cs typeface="Times New Roman" panose="02020603050405020304" pitchFamily="18" charset="0"/>
              </a:rPr>
              <a:t>放大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53307" y="4617550"/>
            <a:ext cx="3706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  <a:cs typeface="Times New Roman" panose="02020603050405020304" pitchFamily="18" charset="0"/>
              </a:rPr>
              <a:t>D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88161" y="1496510"/>
            <a:ext cx="8390587" cy="2601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．对探究凸</a:t>
            </a: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透镜成</a:t>
            </a:r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像规</a:t>
            </a: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律</a:t>
            </a:r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的实验进行评估分析。</a:t>
            </a:r>
            <a:endParaRPr lang="en-US" altLang="zh-CN" sz="28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方正兰亭黑_GB18030" panose="02000000000000000000" charset="-122"/>
              <a:cs typeface="Times New Roman" panose="02020603050405020304" pitchFamily="18" charset="0"/>
            </a:endParaRPr>
          </a:p>
          <a:p>
            <a:pPr indent="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．知</a:t>
            </a: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道凸透镜所成像的正倒、大小、虚实与物距的关</a:t>
            </a:r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系。</a:t>
            </a:r>
            <a:endParaRPr lang="en-US" altLang="zh-CN" sz="28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方正兰亭黑_GB18030" panose="02000000000000000000" charset="-122"/>
              <a:cs typeface="Times New Roman" panose="02020603050405020304" pitchFamily="18" charset="0"/>
            </a:endParaRPr>
          </a:p>
          <a:p>
            <a:pPr indent="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．运</a:t>
            </a: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用凸透镜成像规</a:t>
            </a:r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律解决现实生活问题。</a:t>
            </a:r>
            <a:endParaRPr lang="en-US" altLang="zh-CN" sz="28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方正兰亭黑_GB18030" panose="02000000000000000000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3" descr="E:\导入资料\负责系列\2016-2017\全练\教师素材2016.2.20\教师素材\5化学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25237" y="2143917"/>
            <a:ext cx="2638425" cy="2570163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253588" y="69837"/>
            <a:ext cx="3496087" cy="1003300"/>
            <a:chOff x="402739" y="21978"/>
            <a:chExt cx="3496087" cy="1003300"/>
          </a:xfrm>
        </p:grpSpPr>
        <p:sp>
          <p:nvSpPr>
            <p:cNvPr id="13" name="TextBox 2"/>
            <p:cNvSpPr txBox="1"/>
            <p:nvPr/>
          </p:nvSpPr>
          <p:spPr bwMode="auto">
            <a:xfrm>
              <a:off x="1190236" y="248322"/>
              <a:ext cx="27085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 smtClean="0">
                  <a:solidFill>
                    <a:srgbClr val="009FB9"/>
                  </a:solidFill>
                  <a:latin typeface="+mj-ea"/>
                  <a:ea typeface="+mj-ea"/>
                </a:rPr>
                <a:t>学 习 目 标</a:t>
              </a:r>
              <a:endParaRPr lang="zh-CN" altLang="en-US" sz="3600" b="1" dirty="0">
                <a:solidFill>
                  <a:srgbClr val="009FB9"/>
                </a:solidFill>
                <a:latin typeface="+mj-ea"/>
                <a:ea typeface="+mj-ea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02739" y="21978"/>
              <a:ext cx="3346936" cy="1003300"/>
              <a:chOff x="402739" y="21978"/>
              <a:chExt cx="3346936" cy="1003300"/>
            </a:xfrm>
          </p:grpSpPr>
          <p:cxnSp>
            <p:nvCxnSpPr>
              <p:cNvPr id="15" name="直接连接符 14"/>
              <p:cNvCxnSpPr/>
              <p:nvPr/>
            </p:nvCxnSpPr>
            <p:spPr bwMode="auto">
              <a:xfrm>
                <a:off x="736656" y="860108"/>
                <a:ext cx="3013019" cy="0"/>
              </a:xfrm>
              <a:prstGeom prst="line">
                <a:avLst/>
              </a:prstGeom>
              <a:ln>
                <a:solidFill>
                  <a:srgbClr val="009FB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6" name="图片 15" descr="标题2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402739" y="21978"/>
                <a:ext cx="1003300" cy="1003300"/>
              </a:xfrm>
              <a:prstGeom prst="rect">
                <a:avLst/>
              </a:prstGeom>
            </p:spPr>
          </p:pic>
        </p:grpSp>
      </p:grp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348622" y="758507"/>
            <a:ext cx="6757670" cy="5147310"/>
            <a:chOff x="1258" y="1757"/>
            <a:chExt cx="10642" cy="8106"/>
          </a:xfrm>
        </p:grpSpPr>
        <p:sp>
          <p:nvSpPr>
            <p:cNvPr id="8" name="Rectangle 30"/>
            <p:cNvSpPr/>
            <p:nvPr/>
          </p:nvSpPr>
          <p:spPr>
            <a:xfrm>
              <a:off x="1258" y="3643"/>
              <a:ext cx="840" cy="363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b="1" dirty="0">
                  <a:solidFill>
                    <a:srgbClr val="3000B8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创设情境</a:t>
              </a:r>
            </a:p>
          </p:txBody>
        </p:sp>
        <p:sp>
          <p:nvSpPr>
            <p:cNvPr id="11" name="AutoShape 49"/>
            <p:cNvSpPr/>
            <p:nvPr/>
          </p:nvSpPr>
          <p:spPr>
            <a:xfrm>
              <a:off x="2945" y="1757"/>
              <a:ext cx="8955" cy="8106"/>
            </a:xfrm>
            <a:prstGeom prst="roundRect">
              <a:avLst>
                <a:gd name="adj" fmla="val 9106"/>
              </a:avLst>
            </a:prstGeom>
            <a:solidFill>
              <a:schemeClr val="bg1"/>
            </a:solidFill>
            <a:ln w="25400" cap="flat" cmpd="sng">
              <a:solidFill>
                <a:srgbClr val="6699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TextBox 30"/>
            <p:cNvSpPr txBox="1"/>
            <p:nvPr/>
          </p:nvSpPr>
          <p:spPr>
            <a:xfrm>
              <a:off x="3555" y="1853"/>
              <a:ext cx="7735" cy="24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457200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00B0F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提出问</a:t>
              </a:r>
              <a:r>
                <a:rPr lang="zh-CN" altLang="en-US" sz="2000" b="1">
                  <a:solidFill>
                    <a:srgbClr val="00B0F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题</a:t>
              </a:r>
              <a:r>
                <a:rPr lang="zh-CN" altLang="en-US" sz="2000" b="1" smtClean="0">
                  <a:solidFill>
                    <a:srgbClr val="00B0F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：“学</a:t>
              </a:r>
              <a:r>
                <a:rPr lang="zh-CN" altLang="en-US" sz="2000" b="1">
                  <a:solidFill>
                    <a:srgbClr val="00B0F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校请来摄影师</a:t>
              </a:r>
              <a:r>
                <a:rPr lang="zh-CN" altLang="en-US" sz="2000" b="1" smtClean="0">
                  <a:solidFill>
                    <a:srgbClr val="00B0F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给同</a:t>
              </a:r>
              <a:r>
                <a:rPr lang="zh-CN" altLang="en-US" sz="2000" b="1">
                  <a:solidFill>
                    <a:srgbClr val="00B0F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学们拍毕业照，列好队后，摄影师发现有几位同学没有进入取景框内，这时</a:t>
              </a:r>
              <a:r>
                <a:rPr lang="zh-CN" altLang="en-US" sz="2000" b="1" smtClean="0">
                  <a:solidFill>
                    <a:srgbClr val="00B0F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他需要怎样调</a:t>
              </a:r>
              <a:r>
                <a:rPr lang="zh-CN" altLang="en-US" sz="2000" b="1">
                  <a:solidFill>
                    <a:srgbClr val="00B0F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整照相机？</a:t>
              </a:r>
              <a:endParaRPr lang="zh-CN" altLang="en-US" sz="20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56" r="5833" b="13671"/>
          <a:stretch>
            <a:fillRect/>
          </a:stretch>
        </p:blipFill>
        <p:spPr>
          <a:xfrm>
            <a:off x="3884610" y="2389187"/>
            <a:ext cx="4756935" cy="313006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87450" y="92057"/>
            <a:ext cx="3496087" cy="1003300"/>
            <a:chOff x="402739" y="21978"/>
            <a:chExt cx="3496087" cy="1003300"/>
          </a:xfrm>
        </p:grpSpPr>
        <p:sp>
          <p:nvSpPr>
            <p:cNvPr id="15" name="TextBox 2"/>
            <p:cNvSpPr txBox="1"/>
            <p:nvPr/>
          </p:nvSpPr>
          <p:spPr bwMode="auto">
            <a:xfrm>
              <a:off x="1190236" y="248322"/>
              <a:ext cx="27085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 smtClean="0">
                  <a:solidFill>
                    <a:srgbClr val="009FB9"/>
                  </a:solidFill>
                  <a:latin typeface="+mj-ea"/>
                  <a:ea typeface="+mj-ea"/>
                </a:rPr>
                <a:t>导 入 新 课</a:t>
              </a:r>
              <a:endParaRPr lang="zh-CN" altLang="en-US" sz="3600" b="1" dirty="0">
                <a:solidFill>
                  <a:srgbClr val="009FB9"/>
                </a:solidFill>
                <a:latin typeface="+mj-ea"/>
                <a:ea typeface="+mj-ea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02739" y="21978"/>
              <a:ext cx="3346936" cy="1003300"/>
              <a:chOff x="402739" y="21978"/>
              <a:chExt cx="3346936" cy="1003300"/>
            </a:xfrm>
          </p:grpSpPr>
          <p:cxnSp>
            <p:nvCxnSpPr>
              <p:cNvPr id="18" name="直接连接符 17"/>
              <p:cNvCxnSpPr/>
              <p:nvPr/>
            </p:nvCxnSpPr>
            <p:spPr bwMode="auto">
              <a:xfrm>
                <a:off x="736656" y="860108"/>
                <a:ext cx="3013019" cy="0"/>
              </a:xfrm>
              <a:prstGeom prst="line">
                <a:avLst/>
              </a:prstGeom>
              <a:ln>
                <a:solidFill>
                  <a:srgbClr val="009FB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9" name="图片 18" descr="标题2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02739" y="21978"/>
                <a:ext cx="1003300" cy="10033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1174571" y="1031955"/>
            <a:ext cx="239520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smtClean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2000" b="1" smtClean="0">
                <a:latin typeface="+mn-ea"/>
                <a:ea typeface="+mn-ea"/>
                <a:cs typeface="Times New Roman" panose="02020603050405020304" pitchFamily="18" charset="0"/>
              </a:rPr>
              <a:t>．</a:t>
            </a:r>
            <a:r>
              <a:rPr lang="zh-CN" altLang="en-US" sz="2000" b="1">
                <a:latin typeface="+mn-ea"/>
                <a:ea typeface="+mn-ea"/>
                <a:cs typeface="Times New Roman" panose="02020603050405020304" pitchFamily="18" charset="0"/>
              </a:rPr>
              <a:t>凸透镜成像规律</a:t>
            </a:r>
          </a:p>
        </p:txBody>
      </p:sp>
      <p:graphicFrame>
        <p:nvGraphicFramePr>
          <p:cNvPr id="317467" name="Group 27"/>
          <p:cNvGraphicFramePr>
            <a:graphicFrameLocks noGrp="1"/>
          </p:cNvGraphicFramePr>
          <p:nvPr/>
        </p:nvGraphicFramePr>
        <p:xfrm>
          <a:off x="1154164" y="1529725"/>
          <a:ext cx="8893175" cy="4648199"/>
        </p:xfrm>
        <a:graphic>
          <a:graphicData uri="http://schemas.openxmlformats.org/drawingml/2006/table">
            <a:tbl>
              <a:tblPr/>
              <a:tblGrid>
                <a:gridCol w="1511300"/>
                <a:gridCol w="7381875"/>
              </a:tblGrid>
              <a:tr h="15845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实验装置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60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安装调节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MS Mincho" pitchFamily="49" charset="-128"/>
                        </a:rPr>
                        <a:t>　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安装凸透镜与光屏，使蜡烛和光屏分居在凸透镜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________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；点燃蜡烛，调节高度，使凸透镜中心、光屏中心、烛焰中心大致在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____________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，这样做的目的是使像成在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____________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75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实验过程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MS Mincho" pitchFamily="49" charset="-128"/>
                        </a:rPr>
                        <a:t>　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①用物体遮挡住凸透镜一部分，光屏上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____(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选填“能”或“不能”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)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成完整的像，但像将变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________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　②成实像时，将蜡烛与光屏的位置互换，根据光路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________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知，仍成实像，但实像的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________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发生改变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8513" name="Rectangle 209"/>
          <p:cNvSpPr>
            <a:spLocks noChangeArrowheads="1"/>
          </p:cNvSpPr>
          <p:nvPr/>
        </p:nvSpPr>
        <p:spPr bwMode="auto">
          <a:xfrm>
            <a:off x="7923264" y="3185487"/>
            <a:ext cx="708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两侧 </a:t>
            </a:r>
          </a:p>
        </p:txBody>
      </p:sp>
      <p:sp>
        <p:nvSpPr>
          <p:cNvPr id="9237" name="Rectangle 210"/>
          <p:cNvSpPr>
            <a:spLocks noChangeArrowheads="1"/>
          </p:cNvSpPr>
          <p:nvPr/>
        </p:nvSpPr>
        <p:spPr bwMode="auto">
          <a:xfrm>
            <a:off x="8377545" y="3596267"/>
            <a:ext cx="1168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同一高度 </a:t>
            </a:r>
          </a:p>
        </p:txBody>
      </p:sp>
      <p:sp>
        <p:nvSpPr>
          <p:cNvPr id="98515" name="Rectangle 211"/>
          <p:cNvSpPr>
            <a:spLocks noChangeArrowheads="1"/>
          </p:cNvSpPr>
          <p:nvPr/>
        </p:nvSpPr>
        <p:spPr bwMode="auto">
          <a:xfrm>
            <a:off x="5016551" y="3988468"/>
            <a:ext cx="1168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光屏中央 </a:t>
            </a:r>
          </a:p>
        </p:txBody>
      </p:sp>
      <p:sp>
        <p:nvSpPr>
          <p:cNvPr id="98516" name="Rectangle 212"/>
          <p:cNvSpPr>
            <a:spLocks noChangeArrowheads="1"/>
          </p:cNvSpPr>
          <p:nvPr/>
        </p:nvSpPr>
        <p:spPr bwMode="auto">
          <a:xfrm>
            <a:off x="6881306" y="4514722"/>
            <a:ext cx="4812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能 </a:t>
            </a:r>
          </a:p>
        </p:txBody>
      </p:sp>
      <p:sp>
        <p:nvSpPr>
          <p:cNvPr id="98517" name="Rectangle 213"/>
          <p:cNvSpPr>
            <a:spLocks noChangeArrowheads="1"/>
          </p:cNvSpPr>
          <p:nvPr/>
        </p:nvSpPr>
        <p:spPr bwMode="auto">
          <a:xfrm>
            <a:off x="5275313" y="4904524"/>
            <a:ext cx="4812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暗 </a:t>
            </a:r>
          </a:p>
        </p:txBody>
      </p:sp>
      <p:sp>
        <p:nvSpPr>
          <p:cNvPr id="98518" name="Rectangle 214"/>
          <p:cNvSpPr>
            <a:spLocks noChangeArrowheads="1"/>
          </p:cNvSpPr>
          <p:nvPr/>
        </p:nvSpPr>
        <p:spPr bwMode="auto">
          <a:xfrm>
            <a:off x="7973527" y="5317916"/>
            <a:ext cx="9382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可逆性 </a:t>
            </a:r>
          </a:p>
        </p:txBody>
      </p:sp>
      <p:sp>
        <p:nvSpPr>
          <p:cNvPr id="98519" name="Rectangle 215"/>
          <p:cNvSpPr>
            <a:spLocks noChangeArrowheads="1"/>
          </p:cNvSpPr>
          <p:nvPr/>
        </p:nvSpPr>
        <p:spPr bwMode="auto">
          <a:xfrm>
            <a:off x="4465689" y="5711365"/>
            <a:ext cx="7080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大小 </a:t>
            </a:r>
          </a:p>
        </p:txBody>
      </p:sp>
      <p:grpSp>
        <p:nvGrpSpPr>
          <p:cNvPr id="17" name="组合 15"/>
          <p:cNvGrpSpPr/>
          <p:nvPr/>
        </p:nvGrpSpPr>
        <p:grpSpPr bwMode="auto">
          <a:xfrm>
            <a:off x="851750" y="243520"/>
            <a:ext cx="3313150" cy="675262"/>
            <a:chOff x="372974" y="640230"/>
            <a:chExt cx="1966292" cy="50643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圆角矩形 17"/>
            <p:cNvSpPr>
              <a:spLocks noChangeArrowheads="1"/>
            </p:cNvSpPr>
            <p:nvPr/>
          </p:nvSpPr>
          <p:spPr bwMode="auto">
            <a:xfrm>
              <a:off x="386050" y="640230"/>
              <a:ext cx="1953216" cy="506432"/>
            </a:xfrm>
            <a:prstGeom prst="roundRect">
              <a:avLst>
                <a:gd name="adj" fmla="val 23657"/>
              </a:avLst>
            </a:pr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1"/>
            <p:cNvSpPr txBox="1">
              <a:spLocks noChangeArrowheads="1"/>
            </p:cNvSpPr>
            <p:nvPr/>
          </p:nvSpPr>
          <p:spPr bwMode="auto">
            <a:xfrm>
              <a:off x="372974" y="640230"/>
              <a:ext cx="1966292" cy="415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HY얕은샘물M" pitchFamily="18" charset="-127"/>
                  <a:ea typeface="HY얕은샘물M" pitchFamily="18" charset="-127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验突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破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·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110772" y="1555228"/>
            <a:ext cx="4429853" cy="1774411"/>
            <a:chOff x="683568" y="1844824"/>
            <a:chExt cx="6832600" cy="2736850"/>
          </a:xfrm>
        </p:grpSpPr>
        <p:pic>
          <p:nvPicPr>
            <p:cNvPr id="27" name="图片 26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1844824"/>
              <a:ext cx="6832600" cy="273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8" name="组合 27"/>
            <p:cNvGrpSpPr/>
            <p:nvPr/>
          </p:nvGrpSpPr>
          <p:grpSpPr bwMode="auto">
            <a:xfrm>
              <a:off x="1475730" y="3300360"/>
              <a:ext cx="4654550" cy="549275"/>
              <a:chOff x="0" y="0"/>
              <a:chExt cx="2932" cy="346"/>
            </a:xfrm>
          </p:grpSpPr>
          <p:sp>
            <p:nvSpPr>
              <p:cNvPr id="37" name="直接连接符 42002"/>
              <p:cNvSpPr>
                <a:spLocks noChangeShapeType="1"/>
              </p:cNvSpPr>
              <p:nvPr/>
            </p:nvSpPr>
            <p:spPr bwMode="auto">
              <a:xfrm>
                <a:off x="0" y="10"/>
                <a:ext cx="0" cy="32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直接连接符 42003"/>
              <p:cNvSpPr>
                <a:spLocks noChangeShapeType="1"/>
              </p:cNvSpPr>
              <p:nvPr/>
            </p:nvSpPr>
            <p:spPr bwMode="auto">
              <a:xfrm>
                <a:off x="1610" y="23"/>
                <a:ext cx="0" cy="32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直接连接符 42004"/>
              <p:cNvSpPr>
                <a:spLocks noChangeShapeType="1"/>
              </p:cNvSpPr>
              <p:nvPr/>
            </p:nvSpPr>
            <p:spPr bwMode="auto">
              <a:xfrm>
                <a:off x="2" y="292"/>
                <a:ext cx="1606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stealth" w="med" len="lg"/>
                <a:tailEnd type="stealth" w="med" len="lg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直接连接符 42005"/>
              <p:cNvSpPr>
                <a:spLocks noChangeShapeType="1"/>
              </p:cNvSpPr>
              <p:nvPr/>
            </p:nvSpPr>
            <p:spPr bwMode="auto">
              <a:xfrm>
                <a:off x="2932" y="0"/>
                <a:ext cx="0" cy="32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直接连接符 42006"/>
              <p:cNvSpPr>
                <a:spLocks noChangeShapeType="1"/>
              </p:cNvSpPr>
              <p:nvPr/>
            </p:nvSpPr>
            <p:spPr bwMode="auto">
              <a:xfrm>
                <a:off x="1608" y="302"/>
                <a:ext cx="1324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stealth" w="med" len="lg"/>
                <a:tailEnd type="stealth" w="med" len="lg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9" name="组合 28"/>
            <p:cNvGrpSpPr>
              <a:grpSpLocks noChangeAspect="1"/>
            </p:cNvGrpSpPr>
            <p:nvPr/>
          </p:nvGrpSpPr>
          <p:grpSpPr bwMode="auto">
            <a:xfrm flipH="1">
              <a:off x="1403648" y="2115515"/>
              <a:ext cx="176213" cy="874713"/>
              <a:chOff x="0" y="0"/>
              <a:chExt cx="426" cy="2551"/>
            </a:xfrm>
          </p:grpSpPr>
          <p:grpSp>
            <p:nvGrpSpPr>
              <p:cNvPr id="32" name="组合 41996"/>
              <p:cNvGrpSpPr>
                <a:grpSpLocks noChangeAspect="1"/>
              </p:cNvGrpSpPr>
              <p:nvPr/>
            </p:nvGrpSpPr>
            <p:grpSpPr bwMode="auto">
              <a:xfrm>
                <a:off x="20" y="0"/>
                <a:ext cx="406" cy="1042"/>
                <a:chOff x="0" y="0"/>
                <a:chExt cx="811" cy="2081"/>
              </a:xfrm>
            </p:grpSpPr>
            <p:sp>
              <p:nvSpPr>
                <p:cNvPr id="35" name="未知"/>
                <p:cNvSpPr>
                  <a:spLocks noChangeAspect="1" noChangeArrowheads="1"/>
                </p:cNvSpPr>
                <p:nvPr/>
              </p:nvSpPr>
              <p:spPr bwMode="auto">
                <a:xfrm rot="5700000">
                  <a:off x="-635" y="635"/>
                  <a:ext cx="2081" cy="811"/>
                </a:xfrm>
                <a:custGeom>
                  <a:avLst/>
                  <a:gdLst>
                    <a:gd name="T0" fmla="*/ 8000 w 8000"/>
                    <a:gd name="T1" fmla="*/ 1577 h 3154"/>
                    <a:gd name="T2" fmla="*/ 7804 w 8000"/>
                    <a:gd name="T3" fmla="*/ 2300 h 3154"/>
                    <a:gd name="T4" fmla="*/ 7236 w 8000"/>
                    <a:gd name="T5" fmla="*/ 2853 h 3154"/>
                    <a:gd name="T6" fmla="*/ 6351 w 8000"/>
                    <a:gd name="T7" fmla="*/ 3118 h 3154"/>
                    <a:gd name="T8" fmla="*/ 5236 w 8000"/>
                    <a:gd name="T9" fmla="*/ 3071 h 3154"/>
                    <a:gd name="T10" fmla="*/ 4000 w 8000"/>
                    <a:gd name="T11" fmla="*/ 2777 h 3154"/>
                    <a:gd name="T12" fmla="*/ 2764 w 8000"/>
                    <a:gd name="T13" fmla="*/ 2366 h 3154"/>
                    <a:gd name="T14" fmla="*/ 1649 w 8000"/>
                    <a:gd name="T15" fmla="*/ 1977 h 3154"/>
                    <a:gd name="T16" fmla="*/ 764 w 8000"/>
                    <a:gd name="T17" fmla="*/ 1712 h 3154"/>
                    <a:gd name="T18" fmla="*/ 196 w 8000"/>
                    <a:gd name="T19" fmla="*/ 1595 h 3154"/>
                    <a:gd name="T20" fmla="*/ 0 w 8000"/>
                    <a:gd name="T21" fmla="*/ 1577 h 3154"/>
                    <a:gd name="T22" fmla="*/ 196 w 8000"/>
                    <a:gd name="T23" fmla="*/ 1559 h 3154"/>
                    <a:gd name="T24" fmla="*/ 764 w 8000"/>
                    <a:gd name="T25" fmla="*/ 1442 h 3154"/>
                    <a:gd name="T26" fmla="*/ 1649 w 8000"/>
                    <a:gd name="T27" fmla="*/ 1177 h 3154"/>
                    <a:gd name="T28" fmla="*/ 2764 w 8000"/>
                    <a:gd name="T29" fmla="*/ 788 h 3154"/>
                    <a:gd name="T30" fmla="*/ 4000 w 8000"/>
                    <a:gd name="T31" fmla="*/ 377 h 3154"/>
                    <a:gd name="T32" fmla="*/ 5236 w 8000"/>
                    <a:gd name="T33" fmla="*/ 83 h 3154"/>
                    <a:gd name="T34" fmla="*/ 6351 w 8000"/>
                    <a:gd name="T35" fmla="*/ 36 h 3154"/>
                    <a:gd name="T36" fmla="*/ 7236 w 8000"/>
                    <a:gd name="T37" fmla="*/ 301 h 3154"/>
                    <a:gd name="T38" fmla="*/ 7804 w 8000"/>
                    <a:gd name="T39" fmla="*/ 854 h 3154"/>
                    <a:gd name="T40" fmla="*/ 8000 w 8000"/>
                    <a:gd name="T41" fmla="*/ 1577 h 3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000" h="3154">
                      <a:moveTo>
                        <a:pt x="8000" y="1577"/>
                      </a:moveTo>
                      <a:cubicBezTo>
                        <a:pt x="8000" y="1818"/>
                        <a:pt x="7931" y="2087"/>
                        <a:pt x="7804" y="2300"/>
                      </a:cubicBezTo>
                      <a:cubicBezTo>
                        <a:pt x="7677" y="2513"/>
                        <a:pt x="7478" y="2717"/>
                        <a:pt x="7236" y="2853"/>
                      </a:cubicBezTo>
                      <a:cubicBezTo>
                        <a:pt x="6994" y="2989"/>
                        <a:pt x="6684" y="3082"/>
                        <a:pt x="6351" y="3118"/>
                      </a:cubicBezTo>
                      <a:cubicBezTo>
                        <a:pt x="6018" y="3154"/>
                        <a:pt x="5628" y="3128"/>
                        <a:pt x="5236" y="3071"/>
                      </a:cubicBezTo>
                      <a:cubicBezTo>
                        <a:pt x="4844" y="3014"/>
                        <a:pt x="4412" y="2895"/>
                        <a:pt x="4000" y="2777"/>
                      </a:cubicBezTo>
                      <a:cubicBezTo>
                        <a:pt x="3588" y="2659"/>
                        <a:pt x="3156" y="2499"/>
                        <a:pt x="2764" y="2366"/>
                      </a:cubicBezTo>
                      <a:cubicBezTo>
                        <a:pt x="2372" y="2233"/>
                        <a:pt x="1982" y="2086"/>
                        <a:pt x="1649" y="1977"/>
                      </a:cubicBezTo>
                      <a:cubicBezTo>
                        <a:pt x="1316" y="1868"/>
                        <a:pt x="1006" y="1776"/>
                        <a:pt x="764" y="1712"/>
                      </a:cubicBezTo>
                      <a:cubicBezTo>
                        <a:pt x="522" y="1648"/>
                        <a:pt x="323" y="1617"/>
                        <a:pt x="196" y="1595"/>
                      </a:cubicBezTo>
                      <a:cubicBezTo>
                        <a:pt x="69" y="1573"/>
                        <a:pt x="0" y="1571"/>
                        <a:pt x="0" y="1577"/>
                      </a:cubicBezTo>
                      <a:cubicBezTo>
                        <a:pt x="0" y="1583"/>
                        <a:pt x="69" y="1581"/>
                        <a:pt x="196" y="1559"/>
                      </a:cubicBezTo>
                      <a:cubicBezTo>
                        <a:pt x="323" y="1537"/>
                        <a:pt x="522" y="1506"/>
                        <a:pt x="764" y="1442"/>
                      </a:cubicBezTo>
                      <a:cubicBezTo>
                        <a:pt x="1006" y="1378"/>
                        <a:pt x="1316" y="1286"/>
                        <a:pt x="1649" y="1177"/>
                      </a:cubicBezTo>
                      <a:cubicBezTo>
                        <a:pt x="1982" y="1068"/>
                        <a:pt x="2372" y="921"/>
                        <a:pt x="2764" y="788"/>
                      </a:cubicBezTo>
                      <a:cubicBezTo>
                        <a:pt x="3156" y="655"/>
                        <a:pt x="3588" y="495"/>
                        <a:pt x="4000" y="377"/>
                      </a:cubicBezTo>
                      <a:cubicBezTo>
                        <a:pt x="4412" y="259"/>
                        <a:pt x="4844" y="140"/>
                        <a:pt x="5236" y="83"/>
                      </a:cubicBezTo>
                      <a:cubicBezTo>
                        <a:pt x="5628" y="26"/>
                        <a:pt x="6018" y="0"/>
                        <a:pt x="6351" y="36"/>
                      </a:cubicBezTo>
                      <a:cubicBezTo>
                        <a:pt x="6684" y="72"/>
                        <a:pt x="6994" y="165"/>
                        <a:pt x="7236" y="301"/>
                      </a:cubicBezTo>
                      <a:cubicBezTo>
                        <a:pt x="7478" y="437"/>
                        <a:pt x="7677" y="641"/>
                        <a:pt x="7804" y="854"/>
                      </a:cubicBezTo>
                      <a:cubicBezTo>
                        <a:pt x="7931" y="1067"/>
                        <a:pt x="8000" y="1336"/>
                        <a:pt x="8000" y="1577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rgbClr val="EBF02E"/>
                    </a:gs>
                    <a:gs pos="100000">
                      <a:srgbClr val="FF99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6" name="未知"/>
                <p:cNvSpPr>
                  <a:spLocks noChangeAspect="1" noChangeArrowheads="1"/>
                </p:cNvSpPr>
                <p:nvPr/>
              </p:nvSpPr>
              <p:spPr bwMode="auto">
                <a:xfrm rot="5700000">
                  <a:off x="-156" y="1304"/>
                  <a:ext cx="1102" cy="430"/>
                </a:xfrm>
                <a:custGeom>
                  <a:avLst/>
                  <a:gdLst>
                    <a:gd name="T0" fmla="*/ 8000 w 8000"/>
                    <a:gd name="T1" fmla="*/ 1577 h 3154"/>
                    <a:gd name="T2" fmla="*/ 7804 w 8000"/>
                    <a:gd name="T3" fmla="*/ 2300 h 3154"/>
                    <a:gd name="T4" fmla="*/ 7236 w 8000"/>
                    <a:gd name="T5" fmla="*/ 2853 h 3154"/>
                    <a:gd name="T6" fmla="*/ 6351 w 8000"/>
                    <a:gd name="T7" fmla="*/ 3118 h 3154"/>
                    <a:gd name="T8" fmla="*/ 5236 w 8000"/>
                    <a:gd name="T9" fmla="*/ 3071 h 3154"/>
                    <a:gd name="T10" fmla="*/ 4000 w 8000"/>
                    <a:gd name="T11" fmla="*/ 2777 h 3154"/>
                    <a:gd name="T12" fmla="*/ 2764 w 8000"/>
                    <a:gd name="T13" fmla="*/ 2366 h 3154"/>
                    <a:gd name="T14" fmla="*/ 1649 w 8000"/>
                    <a:gd name="T15" fmla="*/ 1977 h 3154"/>
                    <a:gd name="T16" fmla="*/ 764 w 8000"/>
                    <a:gd name="T17" fmla="*/ 1712 h 3154"/>
                    <a:gd name="T18" fmla="*/ 196 w 8000"/>
                    <a:gd name="T19" fmla="*/ 1595 h 3154"/>
                    <a:gd name="T20" fmla="*/ 0 w 8000"/>
                    <a:gd name="T21" fmla="*/ 1577 h 3154"/>
                    <a:gd name="T22" fmla="*/ 196 w 8000"/>
                    <a:gd name="T23" fmla="*/ 1559 h 3154"/>
                    <a:gd name="T24" fmla="*/ 764 w 8000"/>
                    <a:gd name="T25" fmla="*/ 1442 h 3154"/>
                    <a:gd name="T26" fmla="*/ 1649 w 8000"/>
                    <a:gd name="T27" fmla="*/ 1177 h 3154"/>
                    <a:gd name="T28" fmla="*/ 2764 w 8000"/>
                    <a:gd name="T29" fmla="*/ 788 h 3154"/>
                    <a:gd name="T30" fmla="*/ 4000 w 8000"/>
                    <a:gd name="T31" fmla="*/ 377 h 3154"/>
                    <a:gd name="T32" fmla="*/ 5236 w 8000"/>
                    <a:gd name="T33" fmla="*/ 83 h 3154"/>
                    <a:gd name="T34" fmla="*/ 6351 w 8000"/>
                    <a:gd name="T35" fmla="*/ 36 h 3154"/>
                    <a:gd name="T36" fmla="*/ 7236 w 8000"/>
                    <a:gd name="T37" fmla="*/ 301 h 3154"/>
                    <a:gd name="T38" fmla="*/ 7804 w 8000"/>
                    <a:gd name="T39" fmla="*/ 854 h 3154"/>
                    <a:gd name="T40" fmla="*/ 8000 w 8000"/>
                    <a:gd name="T41" fmla="*/ 1577 h 3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000" h="3154">
                      <a:moveTo>
                        <a:pt x="8000" y="1577"/>
                      </a:moveTo>
                      <a:cubicBezTo>
                        <a:pt x="8000" y="1818"/>
                        <a:pt x="7931" y="2087"/>
                        <a:pt x="7804" y="2300"/>
                      </a:cubicBezTo>
                      <a:cubicBezTo>
                        <a:pt x="7677" y="2513"/>
                        <a:pt x="7478" y="2717"/>
                        <a:pt x="7236" y="2853"/>
                      </a:cubicBezTo>
                      <a:cubicBezTo>
                        <a:pt x="6994" y="2989"/>
                        <a:pt x="6684" y="3082"/>
                        <a:pt x="6351" y="3118"/>
                      </a:cubicBezTo>
                      <a:cubicBezTo>
                        <a:pt x="6018" y="3154"/>
                        <a:pt x="5628" y="3128"/>
                        <a:pt x="5236" y="3071"/>
                      </a:cubicBezTo>
                      <a:cubicBezTo>
                        <a:pt x="4844" y="3014"/>
                        <a:pt x="4412" y="2895"/>
                        <a:pt x="4000" y="2777"/>
                      </a:cubicBezTo>
                      <a:cubicBezTo>
                        <a:pt x="3588" y="2659"/>
                        <a:pt x="3156" y="2499"/>
                        <a:pt x="2764" y="2366"/>
                      </a:cubicBezTo>
                      <a:cubicBezTo>
                        <a:pt x="2372" y="2233"/>
                        <a:pt x="1982" y="2086"/>
                        <a:pt x="1649" y="1977"/>
                      </a:cubicBezTo>
                      <a:cubicBezTo>
                        <a:pt x="1316" y="1868"/>
                        <a:pt x="1006" y="1776"/>
                        <a:pt x="764" y="1712"/>
                      </a:cubicBezTo>
                      <a:cubicBezTo>
                        <a:pt x="522" y="1648"/>
                        <a:pt x="323" y="1617"/>
                        <a:pt x="196" y="1595"/>
                      </a:cubicBezTo>
                      <a:cubicBezTo>
                        <a:pt x="69" y="1573"/>
                        <a:pt x="0" y="1571"/>
                        <a:pt x="0" y="1577"/>
                      </a:cubicBezTo>
                      <a:cubicBezTo>
                        <a:pt x="0" y="1583"/>
                        <a:pt x="69" y="1581"/>
                        <a:pt x="196" y="1559"/>
                      </a:cubicBezTo>
                      <a:cubicBezTo>
                        <a:pt x="323" y="1537"/>
                        <a:pt x="522" y="1506"/>
                        <a:pt x="764" y="1442"/>
                      </a:cubicBezTo>
                      <a:cubicBezTo>
                        <a:pt x="1006" y="1378"/>
                        <a:pt x="1316" y="1286"/>
                        <a:pt x="1649" y="1177"/>
                      </a:cubicBezTo>
                      <a:cubicBezTo>
                        <a:pt x="1982" y="1068"/>
                        <a:pt x="2372" y="921"/>
                        <a:pt x="2764" y="788"/>
                      </a:cubicBezTo>
                      <a:cubicBezTo>
                        <a:pt x="3156" y="655"/>
                        <a:pt x="3588" y="495"/>
                        <a:pt x="4000" y="377"/>
                      </a:cubicBezTo>
                      <a:cubicBezTo>
                        <a:pt x="4412" y="259"/>
                        <a:pt x="4844" y="140"/>
                        <a:pt x="5236" y="83"/>
                      </a:cubicBezTo>
                      <a:cubicBezTo>
                        <a:pt x="5628" y="26"/>
                        <a:pt x="6018" y="0"/>
                        <a:pt x="6351" y="36"/>
                      </a:cubicBezTo>
                      <a:cubicBezTo>
                        <a:pt x="6684" y="72"/>
                        <a:pt x="6994" y="165"/>
                        <a:pt x="7236" y="301"/>
                      </a:cubicBezTo>
                      <a:cubicBezTo>
                        <a:pt x="7478" y="437"/>
                        <a:pt x="7677" y="641"/>
                        <a:pt x="7804" y="854"/>
                      </a:cubicBezTo>
                      <a:cubicBezTo>
                        <a:pt x="7931" y="1067"/>
                        <a:pt x="8000" y="1336"/>
                        <a:pt x="8000" y="1577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rgbClr val="FF9900"/>
                    </a:gs>
                    <a:gs pos="100000">
                      <a:srgbClr val="9933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33" name="矩形 41999"/>
              <p:cNvSpPr>
                <a:spLocks noChangeAspect="1" noChangeArrowheads="1"/>
              </p:cNvSpPr>
              <p:nvPr/>
            </p:nvSpPr>
            <p:spPr bwMode="auto">
              <a:xfrm>
                <a:off x="180" y="896"/>
                <a:ext cx="35" cy="242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100000">
                    <a:srgbClr val="FFFFCC"/>
                  </a:gs>
                </a:gsLst>
                <a:lin ang="5400000" scaled="1"/>
              </a:gradFill>
              <a:ln w="19050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矩形 42000"/>
              <p:cNvSpPr>
                <a:spLocks noChangeAspect="1" noChangeArrowheads="1"/>
              </p:cNvSpPr>
              <p:nvPr/>
            </p:nvSpPr>
            <p:spPr bwMode="auto">
              <a:xfrm>
                <a:off x="0" y="1068"/>
                <a:ext cx="406" cy="1483"/>
              </a:xfrm>
              <a:prstGeom prst="rect">
                <a:avLst/>
              </a:prstGeom>
              <a:solidFill>
                <a:srgbClr val="FFFFE1"/>
              </a:solidFill>
              <a:ln w="19050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30" name="矩形 29"/>
                <p:cNvSpPr/>
                <p:nvPr/>
              </p:nvSpPr>
              <p:spPr>
                <a:xfrm>
                  <a:off x="2335924" y="3681747"/>
                  <a:ext cx="1338100" cy="56965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b="1" dirty="0">
                      <a:latin typeface="+mn-ea"/>
                      <a:cs typeface="Times New Roman" panose="02020603050405020304" pitchFamily="18" charset="0"/>
                    </a:rPr>
                    <a:t>物距</a:t>
                  </a:r>
                  <a14:m>
                    <m:oMath xmlns:m="http://schemas.openxmlformats.org/officeDocument/2006/math">
                      <m:r>
                        <a:rPr lang="en-US" altLang="zh-CN" b="1" i="1" dirty="0" smtClean="0">
                          <a:latin typeface="Cambria Math"/>
                          <a:cs typeface="Times New Roman" panose="02020603050405020304" pitchFamily="18" charset="0"/>
                        </a:rPr>
                        <m:t>𝒖</m:t>
                      </m:r>
                    </m:oMath>
                  </a14:m>
                  <a:r>
                    <a:rPr lang="zh-CN" altLang="en-US" dirty="0">
                      <a:latin typeface="+mn-ea"/>
                      <a:cs typeface="Times New Roman" panose="02020603050405020304" pitchFamily="18" charset="0"/>
                    </a:rPr>
                    <a:t/>
                  </a:r>
                  <a:endParaRPr lang="zh-CN" altLang="en-US" dirty="0">
                    <a:latin typeface="+mn-ea"/>
                  </a:endParaRPr>
                </a:p>
              </p:txBody>
            </p:sp>
          </mc:Choice>
          <mc:Fallback>
            <p:sp>
              <p:nvSpPr>
                <p:cNvPr id="30" name="矩形 2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5924" y="3681747"/>
                  <a:ext cx="1338100" cy="569657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l="-5634" t="-11475" b="-21311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31" name="矩形 30"/>
                <p:cNvSpPr/>
                <p:nvPr/>
              </p:nvSpPr>
              <p:spPr>
                <a:xfrm>
                  <a:off x="4418956" y="3723067"/>
                  <a:ext cx="1320795" cy="56965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b="1" dirty="0">
                      <a:latin typeface="+mn-ea"/>
                    </a:rPr>
                    <a:t>像距</a:t>
                  </a:r>
                  <a14:m>
                    <m:oMath xmlns:m="http://schemas.openxmlformats.org/officeDocument/2006/math">
                      <m:r>
                        <a:rPr lang="en-US" altLang="zh-CN" b="1" i="1" dirty="0">
                          <a:latin typeface="Cambria Math"/>
                          <a:cs typeface="Times New Roman" panose="02020603050405020304" pitchFamily="18" charset="0"/>
                        </a:rPr>
                        <m:t>𝒗</m:t>
                      </m:r>
                    </m:oMath>
                  </a14:m>
                  <a:r>
                    <a:rPr lang="en-US" altLang="zh-CN" dirty="0">
                      <a:latin typeface="+mn-ea"/>
                    </a:rPr>
                    <a:t/>
                  </a:r>
                  <a:endParaRPr lang="zh-CN" altLang="en-US" dirty="0">
                    <a:latin typeface="+mn-ea"/>
                  </a:endParaRPr>
                </a:p>
              </p:txBody>
            </p:sp>
          </mc:Choice>
          <mc:Fallback>
            <p:sp>
              <p:nvSpPr>
                <p:cNvPr id="31" name="矩形 3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18956" y="3723067"/>
                  <a:ext cx="1320795" cy="569657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l="-6429" t="-11667" b="-23333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1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8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8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8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8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8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8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/>
      <p:bldP spid="98513" grpId="0"/>
      <p:bldP spid="9237" grpId="0"/>
      <p:bldP spid="98515" grpId="0"/>
      <p:bldP spid="98516" grpId="0"/>
      <p:bldP spid="98517" grpId="0"/>
      <p:bldP spid="98518" grpId="0"/>
      <p:bldP spid="985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440" name="Group 112"/>
          <p:cNvGraphicFramePr>
            <a:graphicFrameLocks noGrp="1"/>
          </p:cNvGraphicFramePr>
          <p:nvPr/>
        </p:nvGraphicFramePr>
        <p:xfrm>
          <a:off x="772845" y="519104"/>
          <a:ext cx="8893175" cy="4670425"/>
        </p:xfrm>
        <a:graphic>
          <a:graphicData uri="http://schemas.openxmlformats.org/drawingml/2006/table">
            <a:tbl>
              <a:tblPr/>
              <a:tblGrid>
                <a:gridCol w="1511300"/>
                <a:gridCol w="2935287"/>
                <a:gridCol w="2224088"/>
                <a:gridCol w="2222500"/>
              </a:tblGrid>
              <a:tr h="13287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评估交流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　无论如何移动光屏，均得不到像的可能原因：一是凸透镜、光屏、烛焰三者的中心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________________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；二是物体在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____________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内或物体在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Courier New" pitchFamily="49" charset="0"/>
                        </a:rPr>
                        <a:t>____________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上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03238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凸透镜成像规律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物距</a:t>
                      </a:r>
                      <a:r>
                        <a:rPr kumimoji="0" lang="en-US" altLang="zh-CN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像的特点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1">
                      <a:blip r:embed="rId2"/>
                      <a:stretch>
                        <a:fillRect l="-200000" t="-361446" r="-100000" b="-475904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应用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59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&gt;2</a:t>
                      </a:r>
                      <a:r>
                        <a:rPr kumimoji="0" lang="en-US" altLang="zh-CN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___________________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1">
                      <a:blip r:embed="rId2"/>
                      <a:stretch>
                        <a:fillRect l="-200000" t="-255333" r="-100000" b="-163333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__________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altLang="zh-CN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___________________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1">
                      <a:blip r:embed="rId2"/>
                      <a:stretch>
                        <a:fillRect l="-200000" t="-642169" r="-100000" b="-195181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测焦距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59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kumimoji="0" lang="en-US" altLang="zh-CN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&lt;2</a:t>
                      </a:r>
                      <a:r>
                        <a:rPr kumimoji="0" lang="en-US" altLang="zh-CN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___________________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1">
                      <a:blip r:embed="rId2"/>
                      <a:stretch>
                        <a:fillRect l="-200000" t="-410667" r="-100000" b="-8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投影仪、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幻灯机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9441" name="Rectangle 113"/>
          <p:cNvSpPr>
            <a:spLocks noChangeArrowheads="1"/>
          </p:cNvSpPr>
          <p:nvPr/>
        </p:nvSpPr>
        <p:spPr bwMode="auto">
          <a:xfrm>
            <a:off x="3851007" y="976720"/>
            <a:ext cx="16287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不在同一高度 </a:t>
            </a:r>
          </a:p>
        </p:txBody>
      </p:sp>
      <p:sp>
        <p:nvSpPr>
          <p:cNvPr id="99442" name="Rectangle 114"/>
          <p:cNvSpPr>
            <a:spLocks noChangeArrowheads="1"/>
          </p:cNvSpPr>
          <p:nvPr/>
        </p:nvSpPr>
        <p:spPr bwMode="auto">
          <a:xfrm>
            <a:off x="6819632" y="988752"/>
            <a:ext cx="1168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一倍焦距 </a:t>
            </a:r>
          </a:p>
        </p:txBody>
      </p:sp>
      <p:sp>
        <p:nvSpPr>
          <p:cNvPr id="99443" name="Rectangle 115"/>
          <p:cNvSpPr>
            <a:spLocks noChangeArrowheads="1"/>
          </p:cNvSpPr>
          <p:nvPr/>
        </p:nvSpPr>
        <p:spPr bwMode="auto">
          <a:xfrm>
            <a:off x="2733406" y="1394228"/>
            <a:ext cx="7080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焦点 </a:t>
            </a:r>
          </a:p>
        </p:txBody>
      </p:sp>
      <p:sp>
        <p:nvSpPr>
          <p:cNvPr id="99444" name="Rectangle 116"/>
          <p:cNvSpPr>
            <a:spLocks noChangeArrowheads="1"/>
          </p:cNvSpPr>
          <p:nvPr/>
        </p:nvSpPr>
        <p:spPr bwMode="auto">
          <a:xfrm>
            <a:off x="2698481" y="3101966"/>
            <a:ext cx="2089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倒立、缩小、实像 </a:t>
            </a:r>
          </a:p>
        </p:txBody>
      </p:sp>
      <p:sp>
        <p:nvSpPr>
          <p:cNvPr id="99445" name="Rectangle 117"/>
          <p:cNvSpPr>
            <a:spLocks noChangeArrowheads="1"/>
          </p:cNvSpPr>
          <p:nvPr/>
        </p:nvSpPr>
        <p:spPr bwMode="auto">
          <a:xfrm>
            <a:off x="5795695" y="2885311"/>
            <a:ext cx="11144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9446" name="Rectangle 118"/>
          <p:cNvSpPr>
            <a:spLocks noChangeArrowheads="1"/>
          </p:cNvSpPr>
          <p:nvPr/>
        </p:nvSpPr>
        <p:spPr bwMode="auto">
          <a:xfrm>
            <a:off x="8027719" y="3101966"/>
            <a:ext cx="9382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照相机 </a:t>
            </a:r>
          </a:p>
        </p:txBody>
      </p:sp>
      <p:sp>
        <p:nvSpPr>
          <p:cNvPr id="99447" name="Rectangle 119"/>
          <p:cNvSpPr>
            <a:spLocks noChangeArrowheads="1"/>
          </p:cNvSpPr>
          <p:nvPr/>
        </p:nvSpPr>
        <p:spPr bwMode="auto">
          <a:xfrm>
            <a:off x="2771506" y="3831045"/>
            <a:ext cx="2089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倒立、等大、实像 </a:t>
            </a:r>
          </a:p>
        </p:txBody>
      </p:sp>
      <p:sp>
        <p:nvSpPr>
          <p:cNvPr id="99448" name="Rectangle 120"/>
          <p:cNvSpPr>
            <a:spLocks noChangeArrowheads="1"/>
          </p:cNvSpPr>
          <p:nvPr/>
        </p:nvSpPr>
        <p:spPr bwMode="auto">
          <a:xfrm>
            <a:off x="2733406" y="4533891"/>
            <a:ext cx="2089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倒立、放大、实像 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99449" name="Rectangle 121"/>
              <p:cNvSpPr>
                <a:spLocks noChangeArrowheads="1"/>
              </p:cNvSpPr>
              <p:nvPr/>
            </p:nvSpPr>
            <p:spPr bwMode="auto">
              <a:xfrm>
                <a:off x="6011595" y="4324618"/>
                <a:ext cx="805029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14:m>
                  <m:oMath xmlns:m="http://schemas.openxmlformats.org/officeDocument/2006/math">
                    <m:r>
                      <a:rPr lang="en-US" altLang="zh-CN" b="1" i="1" dirty="0" smtClean="0">
                        <a:solidFill>
                          <a:srgbClr val="FF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𝒗</m:t>
                    </m:r>
                  </m:oMath>
                </a14:m>
                <a:r>
                  <a:rPr lang="zh-CN" altLang="en-US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＞</a:t>
                </a:r>
                <a:r>
                  <a:rPr lang="en-US" altLang="zh-CN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altLang="zh-CN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</a:p>
            </p:txBody>
          </p:sp>
        </mc:Choice>
        <mc:Fallback>
          <p:sp>
            <p:nvSpPr>
              <p:cNvPr id="99449" name="Rectangle 1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11595" y="4324618"/>
                <a:ext cx="805029" cy="369332"/>
              </a:xfrm>
              <a:prstGeom prst="rect">
                <a:avLst/>
              </a:prstGeom>
              <a:blipFill rotWithShape="1">
                <a:blip r:embed="rId3"/>
                <a:stretch>
                  <a:fillRect t="-9836" b="-2786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9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9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9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9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9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9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9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9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9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441" grpId="0"/>
      <p:bldP spid="99442" grpId="0"/>
      <p:bldP spid="99443" grpId="0"/>
      <p:bldP spid="99444" grpId="0"/>
      <p:bldP spid="99445" grpId="0"/>
      <p:bldP spid="99446" grpId="0"/>
      <p:bldP spid="99447" grpId="0"/>
      <p:bldP spid="99448" grpId="0"/>
      <p:bldP spid="994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452" name="Group 100"/>
          <p:cNvGraphicFramePr>
            <a:graphicFrameLocks noGrp="1"/>
          </p:cNvGraphicFramePr>
          <p:nvPr/>
        </p:nvGraphicFramePr>
        <p:xfrm>
          <a:off x="1266825" y="621820"/>
          <a:ext cx="8713788" cy="4657726"/>
        </p:xfrm>
        <a:graphic>
          <a:graphicData uri="http://schemas.openxmlformats.org/drawingml/2006/table">
            <a:tbl>
              <a:tblPr/>
              <a:tblGrid>
                <a:gridCol w="1441450"/>
                <a:gridCol w="2627313"/>
                <a:gridCol w="2033587"/>
                <a:gridCol w="2611438"/>
              </a:tblGrid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__________________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1">
                      <a:blip r:embed="rId2"/>
                      <a:stretch>
                        <a:fillRect l="-200000" r="-128443" b="-410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__________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7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kumimoji="0" lang="en-US" altLang="zh-CN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平行光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测焦距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1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成像图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巧记规律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0451" name="Rectangle 99"/>
          <p:cNvSpPr>
            <a:spLocks noChangeArrowheads="1"/>
          </p:cNvSpPr>
          <p:nvPr/>
        </p:nvSpPr>
        <p:spPr bwMode="auto">
          <a:xfrm>
            <a:off x="2995613" y="890108"/>
            <a:ext cx="2089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正立、放大、虚像 </a:t>
            </a:r>
          </a:p>
        </p:txBody>
      </p:sp>
      <p:sp>
        <p:nvSpPr>
          <p:cNvPr id="100453" name="Rectangle 101"/>
          <p:cNvSpPr>
            <a:spLocks noChangeArrowheads="1"/>
          </p:cNvSpPr>
          <p:nvPr/>
        </p:nvSpPr>
        <p:spPr bwMode="auto">
          <a:xfrm>
            <a:off x="8180388" y="890107"/>
            <a:ext cx="9382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放大镜 </a:t>
            </a:r>
          </a:p>
        </p:txBody>
      </p:sp>
      <p:sp>
        <p:nvSpPr>
          <p:cNvPr id="2" name="矩形 1"/>
          <p:cNvSpPr/>
          <p:nvPr/>
        </p:nvSpPr>
        <p:spPr>
          <a:xfrm>
            <a:off x="2995613" y="435095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一倍焦距分虚实，二倍焦距分大小；</a:t>
            </a:r>
          </a:p>
          <a:p>
            <a:pPr lvl="0" eaLnBrk="1" hangingPunct="1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物近像远像变大，物远像近像变小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适用于实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" name="矩形 2"/>
          <p:cNvSpPr/>
          <p:nvPr/>
        </p:nvSpPr>
        <p:spPr>
          <a:xfrm>
            <a:off x="3488659" y="1764986"/>
            <a:ext cx="88197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hangingPunct="1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不成像</a:t>
            </a:r>
          </a:p>
        </p:txBody>
      </p:sp>
      <p:pic>
        <p:nvPicPr>
          <p:cNvPr id="26" name="Picture 4" descr="E:\jian\中考 ppt\北京物理课件\HY26.EPS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5475" y="2609371"/>
            <a:ext cx="3384550" cy="175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0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451" grpId="0"/>
      <p:bldP spid="100453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946" name="Text Box 2"/>
          <p:cNvSpPr txBox="1">
            <a:spLocks noChangeArrowheads="1"/>
          </p:cNvSpPr>
          <p:nvPr/>
        </p:nvSpPr>
        <p:spPr bwMode="auto">
          <a:xfrm>
            <a:off x="853870" y="986199"/>
            <a:ext cx="8740870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548640" algn="just">
              <a:lnSpc>
                <a:spcPct val="12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</a:t>
            </a:r>
            <a:r>
              <a:rPr lang="zh-CN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某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同学用蜡烛、凸透镜和光屏做“探究凸透镜成像规律”的实验，装置如图所示</a:t>
            </a:r>
            <a:r>
              <a:rPr lang="zh-CN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0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8640" algn="just">
              <a:lnSpc>
                <a:spcPct val="120000"/>
              </a:lnSpc>
            </a:pPr>
            <a:r>
              <a:rPr lang="zh-CN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）要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使烛焰的像能成在光</a:t>
            </a:r>
            <a:r>
              <a:rPr lang="zh-CN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屏</a:t>
            </a:r>
            <a:endParaRPr lang="en-US" altLang="zh-CN" sz="20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中央，应将蜡烛</a:t>
            </a:r>
            <a:r>
              <a:rPr lang="zh-CN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en-US" altLang="zh-CN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选</a:t>
            </a:r>
            <a:r>
              <a:rPr lang="zh-CN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endParaRPr lang="en-US" altLang="zh-CN" sz="20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上”或“下</a:t>
            </a:r>
            <a:r>
              <a:rPr lang="zh-CN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”）调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节。</a:t>
            </a:r>
          </a:p>
          <a:p>
            <a:pPr indent="548640" algn="just">
              <a:lnSpc>
                <a:spcPct val="120000"/>
              </a:lnSpc>
            </a:pPr>
            <a:r>
              <a:rPr lang="zh-CN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）实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验过程中，当烛焰距</a:t>
            </a:r>
            <a:r>
              <a:rPr lang="zh-CN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凸</a:t>
            </a:r>
            <a:endParaRPr lang="en-US" altLang="zh-CN" sz="20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透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镜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20 cm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时，移动光屏至某一位置</a:t>
            </a:r>
            <a:r>
              <a:rPr lang="zh-CN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，能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在光屏上得到一个等大清晰的像，则该凸透镜的焦距是</a:t>
            </a:r>
            <a:r>
              <a:rPr lang="en-US" altLang="zh-CN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_______cm</a:t>
            </a:r>
            <a:r>
              <a:rPr lang="zh-CN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0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548640" algn="just">
              <a:lnSpc>
                <a:spcPct val="120000"/>
              </a:lnSpc>
            </a:pP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）当烛焰距凸透镜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35 cm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时，移动光屏，可在光屏上得到一个清晰、倒立、</a:t>
            </a:r>
            <a:r>
              <a:rPr lang="en-US" altLang="zh-CN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的实像，日常生活中利用这一原理制成的光学仪器是</a:t>
            </a:r>
            <a:r>
              <a:rPr lang="en-US" altLang="zh-CN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选填“照相机”“投影仪”或“放大镜”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。要使烛焰在光屏上所成的像变大，应保持透镜的位置不动，调节蜡烛的位置，同时将光屏</a:t>
            </a:r>
            <a:r>
              <a:rPr lang="en-US" altLang="zh-CN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_________(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选填“靠近”或“远离”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透镜，直至得到清晰的像。</a:t>
            </a:r>
          </a:p>
          <a:p>
            <a:pPr indent="548640" algn="just">
              <a:lnSpc>
                <a:spcPct val="120000"/>
              </a:lnSpc>
            </a:pP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）实验中怎样操作，才能在光屏上得到最清晰的像</a:t>
            </a:r>
            <a:r>
              <a:rPr lang="zh-CN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78947" name="Image011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9632" y="1540561"/>
            <a:ext cx="3870594" cy="1471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101949" y="0"/>
            <a:ext cx="3496087" cy="1003300"/>
            <a:chOff x="402739" y="21978"/>
            <a:chExt cx="3496087" cy="1003300"/>
          </a:xfrm>
        </p:grpSpPr>
        <p:sp>
          <p:nvSpPr>
            <p:cNvPr id="13" name="TextBox 2"/>
            <p:cNvSpPr txBox="1"/>
            <p:nvPr/>
          </p:nvSpPr>
          <p:spPr bwMode="auto">
            <a:xfrm>
              <a:off x="1190236" y="248322"/>
              <a:ext cx="27085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 smtClean="0">
                  <a:solidFill>
                    <a:srgbClr val="009FB9"/>
                  </a:solidFill>
                  <a:latin typeface="+mj-ea"/>
                  <a:ea typeface="+mj-ea"/>
                </a:rPr>
                <a:t>典 例 分 析</a:t>
              </a:r>
              <a:endParaRPr lang="zh-CN" altLang="en-US" sz="3600" b="1" dirty="0">
                <a:solidFill>
                  <a:srgbClr val="009FB9"/>
                </a:solidFill>
                <a:latin typeface="+mj-ea"/>
                <a:ea typeface="+mj-ea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02739" y="21978"/>
              <a:ext cx="3346936" cy="1003300"/>
              <a:chOff x="402739" y="21978"/>
              <a:chExt cx="3346936" cy="1003300"/>
            </a:xfrm>
          </p:grpSpPr>
          <p:cxnSp>
            <p:nvCxnSpPr>
              <p:cNvPr id="15" name="直接连接符 14"/>
              <p:cNvCxnSpPr/>
              <p:nvPr/>
            </p:nvCxnSpPr>
            <p:spPr bwMode="auto">
              <a:xfrm>
                <a:off x="736656" y="860108"/>
                <a:ext cx="3013019" cy="0"/>
              </a:xfrm>
              <a:prstGeom prst="line">
                <a:avLst/>
              </a:prstGeom>
              <a:ln>
                <a:solidFill>
                  <a:srgbClr val="009FB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6" name="图片 15" descr="标题2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02739" y="21978"/>
                <a:ext cx="1003300" cy="10033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018" name="Text Box 2"/>
          <p:cNvSpPr txBox="1">
            <a:spLocks noChangeArrowheads="1"/>
          </p:cNvSpPr>
          <p:nvPr/>
        </p:nvSpPr>
        <p:spPr bwMode="auto">
          <a:xfrm>
            <a:off x="689963" y="505965"/>
            <a:ext cx="8531550" cy="409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467995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en-US" sz="2000" b="1" dirty="0" smtClean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b="1" dirty="0" smtClean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）为</a:t>
            </a:r>
            <a:r>
              <a:rPr lang="zh-CN" altLang="en-US" sz="2000" b="1" dirty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使像能够成在光屏的中央，应调节烛焰、凸透镜、光屏的中心大致在同一高度处，由图知，蜡烛位置偏低，应向上调节。</a:t>
            </a:r>
          </a:p>
          <a:p>
            <a:pPr indent="467995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b="1" dirty="0" smtClean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）当</a:t>
            </a:r>
            <a:r>
              <a:rPr lang="zh-CN" altLang="en-US" sz="2000" b="1" dirty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烛焰放在距凸透镜</a:t>
            </a:r>
            <a:r>
              <a:rPr lang="en-US" altLang="zh-CN" sz="2000" b="1" dirty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</a:t>
            </a:r>
            <a:r>
              <a:rPr lang="zh-CN" altLang="en-US" sz="2000" b="1" dirty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处时，在光屏上得到一个等大清晰的像</a:t>
            </a:r>
            <a:r>
              <a:rPr lang="zh-CN" altLang="en-US" sz="2000" b="1" dirty="0" smtClean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b="1" dirty="0" smtClean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000" b="1" i="1" dirty="0" smtClean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000" b="1" dirty="0" smtClean="0">
                <a:solidFill>
                  <a:srgbClr val="009FB9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 smtClean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</a:t>
            </a:r>
            <a:r>
              <a:rPr lang="zh-CN" altLang="en-US" sz="2000" b="1" dirty="0" smtClean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000" b="1" dirty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000" b="1" i="1" dirty="0" smtClean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000" b="1" dirty="0" smtClean="0">
                <a:solidFill>
                  <a:srgbClr val="009FB9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 smtClean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000" b="1" dirty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en-US" sz="2000" b="1" dirty="0" smtClean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000" b="1" dirty="0" smtClean="0">
              <a:solidFill>
                <a:srgbClr val="009FB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67995">
              <a:lnSpc>
                <a:spcPct val="130000"/>
              </a:lnSpc>
            </a:pPr>
            <a:r>
              <a:rPr lang="zh-CN" altLang="en-US" sz="2000" b="1" dirty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000" b="1" dirty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）烛焰距凸透镜</a:t>
            </a:r>
            <a:r>
              <a:rPr lang="en-US" altLang="zh-CN" sz="2000" b="1" dirty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 cm</a:t>
            </a:r>
            <a:r>
              <a:rPr lang="zh-CN" altLang="en-US" sz="2000" b="1" dirty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时，物距大于</a:t>
            </a:r>
            <a:r>
              <a:rPr lang="en-US" altLang="zh-CN" sz="2000" b="1" dirty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000" b="1" i="1" dirty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000" b="1" dirty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，此时成倒</a:t>
            </a:r>
            <a:r>
              <a:rPr lang="zh-CN" altLang="en-US" sz="2000" b="1" dirty="0" smtClean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立、缩</a:t>
            </a:r>
            <a:r>
              <a:rPr lang="zh-CN" altLang="en-US" sz="2000" b="1" dirty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小的实像，日常生活中利用这一原理制成的光学仪器是照相机；要使烛焰在光屏上所成的像变大，则应减小物距，增大像距，将光屏远离透镜，直至得到清晰的像。</a:t>
            </a:r>
          </a:p>
          <a:p>
            <a:pPr indent="467995">
              <a:lnSpc>
                <a:spcPct val="130000"/>
              </a:lnSpc>
            </a:pPr>
            <a:r>
              <a:rPr lang="zh-CN" altLang="en-US" sz="2000" b="1" dirty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000" b="1" dirty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）当将光屏靠近或远离凸透镜时，像都会变模糊，此时光屏上的像最清晰</a:t>
            </a:r>
            <a:r>
              <a:rPr lang="zh-CN" altLang="en-US" sz="2000" b="1" dirty="0" smtClean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000" b="1" dirty="0">
              <a:solidFill>
                <a:srgbClr val="009FB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838888" y="4495696"/>
            <a:ext cx="83826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467995">
              <a:lnSpc>
                <a:spcPct val="12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案：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  <a:cs typeface="Times New Roman" panose="02020603050405020304" pitchFamily="18" charset="0"/>
              </a:rPr>
              <a:t>）上；（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  <a:cs typeface="Times New Roman" panose="02020603050405020304" pitchFamily="18" charset="0"/>
              </a:rPr>
              <a:t>）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  <a:cs typeface="Times New Roman" panose="02020603050405020304" pitchFamily="18" charset="0"/>
              </a:rPr>
              <a:t>10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  <a:cs typeface="Times New Roman" panose="02020603050405020304" pitchFamily="18" charset="0"/>
              </a:rPr>
              <a:t>；（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  <a:cs typeface="Times New Roman" panose="02020603050405020304" pitchFamily="18" charset="0"/>
              </a:rPr>
              <a:t>）缩小；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  <a:cs typeface="Times New Roman" panose="02020603050405020304" pitchFamily="18" charset="0"/>
              </a:rPr>
              <a:t>照相机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  <a:cs typeface="Times New Roman" panose="02020603050405020304" pitchFamily="18" charset="0"/>
              </a:rPr>
              <a:t>；远离；（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  <a:cs typeface="Times New Roman" panose="02020603050405020304" pitchFamily="18" charset="0"/>
              </a:rPr>
              <a:t>4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  <a:cs typeface="Times New Roman" panose="02020603050405020304" pitchFamily="18" charset="0"/>
              </a:rPr>
              <a:t>）调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charset="-122"/>
                <a:cs typeface="Times New Roman" panose="02020603050405020304" pitchFamily="18" charset="0"/>
              </a:rPr>
              <a:t>节光屏到某一位置，将光屏靠近或远离凸透镜时，像都会变模糊，此时光屏上的像最清晰。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090" name="Text Box 2"/>
          <p:cNvSpPr txBox="1">
            <a:spLocks noChangeArrowheads="1"/>
          </p:cNvSpPr>
          <p:nvPr/>
        </p:nvSpPr>
        <p:spPr bwMode="auto">
          <a:xfrm>
            <a:off x="601198" y="946192"/>
            <a:ext cx="8647029" cy="5293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练习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图所示，在探究“凸透镜成像规律”的实验中，依次将点燃的蜡烛、凸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透镜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、光屏放在光具座上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30000"/>
              </a:lnSpc>
            </a:pP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）实验前，调节烛焰、凸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透</a:t>
            </a:r>
            <a:endParaRPr lang="en-US" altLang="zh-C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镜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、光屏的中心大致在同一高度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目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indent="457200" algn="just">
              <a:lnSpc>
                <a:spcPct val="13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）蜡烛与凸透镜的距离在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endParaRPr lang="en-US" altLang="zh-C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焦距和二倍焦距之间时，在凸透镜的另一侧移动光屏，会在光屏上得到一个清晰的像，生活中的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 (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选填“照相机”“投影仪”或“放大镜”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应用了这个成像规律。接下来保持凸透镜的位置不变，将蜡烛与光屏的位置对调后，在光屏上还会出现一个清晰的像，这时所成的像是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的实像，这是因为光在折射时光路是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3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）实验中，将蜡烛向远离凸透镜的方向移动，若在光屏上还能够得到清晰的像，应将光屏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（选填“远离”或“靠近” ）凸透镜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85091" name="Image01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3439" y="1800705"/>
            <a:ext cx="3814240" cy="1385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747301" y="2548600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_GB2312" charset="-122"/>
                <a:ea typeface="楷体_GB2312" charset="-122"/>
                <a:cs typeface="Times New Roman" panose="02020603050405020304" pitchFamily="18" charset="0"/>
              </a:rPr>
              <a:t>使像成在光屏中央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66502" y="3737047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_GB2312" charset="-122"/>
                <a:ea typeface="楷体_GB2312" charset="-122"/>
                <a:cs typeface="Times New Roman" panose="02020603050405020304" pitchFamily="18" charset="0"/>
              </a:rPr>
              <a:t>投影仪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75920" y="4513082"/>
            <a:ext cx="700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_GB2312" charset="-122"/>
                <a:ea typeface="楷体_GB2312" charset="-122"/>
                <a:cs typeface="Times New Roman" panose="02020603050405020304" pitchFamily="18" charset="0"/>
              </a:rPr>
              <a:t>倒立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6637" y="4957260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_GB2312" charset="-122"/>
                <a:ea typeface="楷体_GB2312" charset="-122"/>
                <a:cs typeface="Times New Roman" panose="02020603050405020304" pitchFamily="18" charset="0"/>
              </a:rPr>
              <a:t>缩小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49780" y="4971031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_GB2312" charset="-122"/>
                <a:ea typeface="楷体_GB2312" charset="-122"/>
                <a:cs typeface="Times New Roman" panose="02020603050405020304" pitchFamily="18" charset="0"/>
              </a:rPr>
              <a:t>可逆的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66502" y="5739565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_GB2312" charset="-122"/>
                <a:ea typeface="楷体_GB2312" charset="-122"/>
                <a:cs typeface="Times New Roman" panose="02020603050405020304" pitchFamily="18" charset="0"/>
              </a:rPr>
              <a:t>靠近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0403" y="-40750"/>
            <a:ext cx="3496087" cy="1003300"/>
            <a:chOff x="402739" y="21978"/>
            <a:chExt cx="3496087" cy="1003300"/>
          </a:xfrm>
        </p:grpSpPr>
        <p:sp>
          <p:nvSpPr>
            <p:cNvPr id="19" name="TextBox 2"/>
            <p:cNvSpPr txBox="1"/>
            <p:nvPr/>
          </p:nvSpPr>
          <p:spPr bwMode="auto">
            <a:xfrm>
              <a:off x="1190236" y="248322"/>
              <a:ext cx="27085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 smtClean="0">
                  <a:solidFill>
                    <a:srgbClr val="009FB9"/>
                  </a:solidFill>
                  <a:latin typeface="+mj-ea"/>
                  <a:ea typeface="+mj-ea"/>
                </a:rPr>
                <a:t>变 式 训 练</a:t>
              </a:r>
              <a:endParaRPr lang="zh-CN" altLang="en-US" sz="3600" b="1" dirty="0">
                <a:solidFill>
                  <a:srgbClr val="009FB9"/>
                </a:solidFill>
                <a:latin typeface="+mj-ea"/>
                <a:ea typeface="+mj-ea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02739" y="21978"/>
              <a:ext cx="3346936" cy="1003300"/>
              <a:chOff x="402739" y="21978"/>
              <a:chExt cx="3346936" cy="1003300"/>
            </a:xfrm>
          </p:grpSpPr>
          <p:cxnSp>
            <p:nvCxnSpPr>
              <p:cNvPr id="21" name="直接连接符 20"/>
              <p:cNvCxnSpPr/>
              <p:nvPr/>
            </p:nvCxnSpPr>
            <p:spPr bwMode="auto">
              <a:xfrm>
                <a:off x="736656" y="860108"/>
                <a:ext cx="3013019" cy="0"/>
              </a:xfrm>
              <a:prstGeom prst="line">
                <a:avLst/>
              </a:prstGeom>
              <a:ln>
                <a:solidFill>
                  <a:srgbClr val="009FB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22" name="图片 21" descr="标题2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02739" y="21978"/>
                <a:ext cx="1003300" cy="10033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1638</Words>
  <Application>WPS 演示</Application>
  <PresentationFormat>自定义</PresentationFormat>
  <Paragraphs>163</Paragraphs>
  <Slides>17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27</cp:revision>
  <dcterms:created xsi:type="dcterms:W3CDTF">2018-03-01T02:03:00Z</dcterms:created>
  <dcterms:modified xsi:type="dcterms:W3CDTF">2019-09-19T13:52:41Z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