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1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notesSlides/notesSlide2.xml" ContentType="application/vnd.openxmlformats-officedocument.presentationml.notesSlide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notesSlides/notesSlide3.xml" ContentType="application/vnd.openxmlformats-officedocument.presentationml.notesSlide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notesSlides/notesSlide4.xml" ContentType="application/vnd.openxmlformats-officedocument.presentationml.notesSlide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notesSlides/notesSlide5.xml" ContentType="application/vnd.openxmlformats-officedocument.presentationml.notesSlide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notesSlides/notesSlide6.xml" ContentType="application/vnd.openxmlformats-officedocument.presentationml.notesSlide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notesSlides/notesSlide7.xml" ContentType="application/vnd.openxmlformats-officedocument.presentationml.notesSlide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notesSlides/notesSlide8.xml" ContentType="application/vnd.openxmlformats-officedocument.presentationml.notesSlide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notesSlides/notesSlide9.xml" ContentType="application/vnd.openxmlformats-officedocument.presentationml.notesSlide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notesSlides/notesSlide10.xml" ContentType="application/vnd.openxmlformats-officedocument.presentationml.notesSlide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notesSlides/notesSlide11.xml" ContentType="application/vnd.openxmlformats-officedocument.presentationml.notesSlide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notesSlides/notesSlide12.xml" ContentType="application/vnd.openxmlformats-officedocument.presentationml.notesSlide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notesSlides/notesSlide13.xml" ContentType="application/vnd.openxmlformats-officedocument.presentationml.notesSlide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71" r:id="rId2"/>
    <p:sldId id="257" r:id="rId3"/>
    <p:sldId id="560" r:id="rId4"/>
    <p:sldId id="259" r:id="rId5"/>
    <p:sldId id="772" r:id="rId6"/>
    <p:sldId id="773" r:id="rId7"/>
    <p:sldId id="774" r:id="rId8"/>
    <p:sldId id="775" r:id="rId9"/>
    <p:sldId id="776" r:id="rId10"/>
    <p:sldId id="777" r:id="rId11"/>
    <p:sldId id="779" r:id="rId12"/>
    <p:sldId id="674" r:id="rId13"/>
    <p:sldId id="712" r:id="rId14"/>
    <p:sldId id="781" r:id="rId15"/>
    <p:sldId id="782" r:id="rId16"/>
    <p:sldId id="783" r:id="rId17"/>
    <p:sldId id="617" r:id="rId18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li sy" initials="ls" lastIdx="0" clrIdx="1"/>
  <p:cmAuthor id="322852010" name="Soulmate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67" y="72"/>
      </p:cViewPr>
      <p:guideLst>
        <p:guide orient="horz" pos="193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4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4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4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4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4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4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4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4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4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4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4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4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lvl="0" indent="0" defTabSz="457200" fontAlgn="auto">
              <a:lnSpc>
                <a:spcPts val="4300"/>
              </a:lnSpc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1"/>
            <a:ext cx="12192000" cy="645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5"/>
          </a:p>
        </p:txBody>
      </p:sp>
      <p:cxnSp>
        <p:nvCxnSpPr>
          <p:cNvPr id="8" name="直接连接符 7"/>
          <p:cNvCxnSpPr/>
          <p:nvPr userDrawn="1">
            <p:custDataLst>
              <p:tags r:id="rId2"/>
            </p:custDataLst>
          </p:nvPr>
        </p:nvCxnSpPr>
        <p:spPr>
          <a:xfrm flipV="1">
            <a:off x="1" y="655686"/>
            <a:ext cx="12189556" cy="823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10" Type="http://schemas.openxmlformats.org/officeDocument/2006/relationships/image" Target="../media/image2.jpeg"/><Relationship Id="rId4" Type="http://schemas.openxmlformats.org/officeDocument/2006/relationships/tags" Target="../tags/tag76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68.xml"/><Relationship Id="rId3" Type="http://schemas.openxmlformats.org/officeDocument/2006/relationships/tags" Target="../tags/tag163.xml"/><Relationship Id="rId7" Type="http://schemas.openxmlformats.org/officeDocument/2006/relationships/tags" Target="../tags/tag167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tags" Target="../tags/tag166.xml"/><Relationship Id="rId11" Type="http://schemas.openxmlformats.org/officeDocument/2006/relationships/image" Target="../media/image13.png"/><Relationship Id="rId5" Type="http://schemas.openxmlformats.org/officeDocument/2006/relationships/tags" Target="../tags/tag165.xml"/><Relationship Id="rId10" Type="http://schemas.openxmlformats.org/officeDocument/2006/relationships/notesSlide" Target="../notesSlides/notesSlide8.xml"/><Relationship Id="rId4" Type="http://schemas.openxmlformats.org/officeDocument/2006/relationships/tags" Target="../tags/tag164.xml"/><Relationship Id="rId9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78.xml"/><Relationship Id="rId3" Type="http://schemas.openxmlformats.org/officeDocument/2006/relationships/tags" Target="../tags/tag173.xml"/><Relationship Id="rId7" Type="http://schemas.openxmlformats.org/officeDocument/2006/relationships/tags" Target="../tags/tag177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11" Type="http://schemas.openxmlformats.org/officeDocument/2006/relationships/image" Target="../media/image14.png"/><Relationship Id="rId5" Type="http://schemas.openxmlformats.org/officeDocument/2006/relationships/tags" Target="../tags/tag175.xml"/><Relationship Id="rId10" Type="http://schemas.openxmlformats.org/officeDocument/2006/relationships/notesSlide" Target="../notesSlides/notesSlide9.xml"/><Relationship Id="rId4" Type="http://schemas.openxmlformats.org/officeDocument/2006/relationships/tags" Target="../tags/tag174.xml"/><Relationship Id="rId9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83.xml"/><Relationship Id="rId7" Type="http://schemas.openxmlformats.org/officeDocument/2006/relationships/tags" Target="../tags/tag187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13" Type="http://schemas.openxmlformats.org/officeDocument/2006/relationships/image" Target="../media/image15.png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12" Type="http://schemas.openxmlformats.org/officeDocument/2006/relationships/notesSlide" Target="../notesSlides/notesSlide10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192.xml"/><Relationship Id="rId10" Type="http://schemas.openxmlformats.org/officeDocument/2006/relationships/tags" Target="../tags/tag197.xml"/><Relationship Id="rId4" Type="http://schemas.openxmlformats.org/officeDocument/2006/relationships/tags" Target="../tags/tag191.xml"/><Relationship Id="rId9" Type="http://schemas.openxmlformats.org/officeDocument/2006/relationships/tags" Target="../tags/tag19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5" Type="http://schemas.openxmlformats.org/officeDocument/2006/relationships/tags" Target="../tags/tag204.xml"/><Relationship Id="rId10" Type="http://schemas.openxmlformats.org/officeDocument/2006/relationships/notesSlide" Target="../notesSlides/notesSlide11.xml"/><Relationship Id="rId4" Type="http://schemas.openxmlformats.org/officeDocument/2006/relationships/tags" Target="../tags/tag203.xml"/><Relationship Id="rId9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12" Type="http://schemas.openxmlformats.org/officeDocument/2006/relationships/image" Target="../media/image4.pn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notesSlide" Target="../notesSlides/notesSlide12.xml"/><Relationship Id="rId5" Type="http://schemas.openxmlformats.org/officeDocument/2006/relationships/tags" Target="../tags/tag214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213.xml"/><Relationship Id="rId9" Type="http://schemas.openxmlformats.org/officeDocument/2006/relationships/tags" Target="../tags/tag2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13" Type="http://schemas.openxmlformats.org/officeDocument/2006/relationships/image" Target="../media/image16.png"/><Relationship Id="rId3" Type="http://schemas.openxmlformats.org/officeDocument/2006/relationships/tags" Target="../tags/tag223.xml"/><Relationship Id="rId7" Type="http://schemas.openxmlformats.org/officeDocument/2006/relationships/tags" Target="../tags/tag227.xml"/><Relationship Id="rId12" Type="http://schemas.openxmlformats.org/officeDocument/2006/relationships/notesSlide" Target="../notesSlides/notesSlide13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225.xml"/><Relationship Id="rId10" Type="http://schemas.openxmlformats.org/officeDocument/2006/relationships/tags" Target="../tags/tag230.xml"/><Relationship Id="rId4" Type="http://schemas.openxmlformats.org/officeDocument/2006/relationships/tags" Target="../tags/tag224.xml"/><Relationship Id="rId9" Type="http://schemas.openxmlformats.org/officeDocument/2006/relationships/tags" Target="../tags/tag22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235.xml"/><Relationship Id="rId7" Type="http://schemas.openxmlformats.org/officeDocument/2006/relationships/tags" Target="../tags/tag239.xml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openxmlformats.org/officeDocument/2006/relationships/tags" Target="../tags/tag238.xml"/><Relationship Id="rId5" Type="http://schemas.openxmlformats.org/officeDocument/2006/relationships/tags" Target="../tags/tag237.xml"/><Relationship Id="rId4" Type="http://schemas.openxmlformats.org/officeDocument/2006/relationships/tags" Target="../tags/tag236.xml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9.xml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85.xml"/><Relationship Id="rId9" Type="http://schemas.openxmlformats.org/officeDocument/2006/relationships/tags" Target="../tags/tag9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05.xml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12" Type="http://schemas.openxmlformats.org/officeDocument/2006/relationships/image" Target="../media/image4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image" Target="../media/image3.png"/><Relationship Id="rId5" Type="http://schemas.openxmlformats.org/officeDocument/2006/relationships/tags" Target="../tags/tag102.xml"/><Relationship Id="rId10" Type="http://schemas.openxmlformats.org/officeDocument/2006/relationships/notesSlide" Target="../notesSlides/notesSlide2.xml"/><Relationship Id="rId4" Type="http://schemas.openxmlformats.org/officeDocument/2006/relationships/tags" Target="../tags/tag101.xml"/><Relationship Id="rId9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15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5.png"/><Relationship Id="rId5" Type="http://schemas.openxmlformats.org/officeDocument/2006/relationships/tags" Target="../tags/tag112.xml"/><Relationship Id="rId10" Type="http://schemas.openxmlformats.org/officeDocument/2006/relationships/notesSlide" Target="../notesSlides/notesSlide3.xml"/><Relationship Id="rId4" Type="http://schemas.openxmlformats.org/officeDocument/2006/relationships/tags" Target="../tags/tag111.xml"/><Relationship Id="rId9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25.xml"/><Relationship Id="rId13" Type="http://schemas.openxmlformats.org/officeDocument/2006/relationships/image" Target="../media/image7.png"/><Relationship Id="rId3" Type="http://schemas.openxmlformats.org/officeDocument/2006/relationships/tags" Target="../tags/tag120.xml"/><Relationship Id="rId7" Type="http://schemas.openxmlformats.org/officeDocument/2006/relationships/tags" Target="../tags/tag124.xml"/><Relationship Id="rId12" Type="http://schemas.openxmlformats.org/officeDocument/2006/relationships/image" Target="../media/image6.jpeg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11" Type="http://schemas.openxmlformats.org/officeDocument/2006/relationships/notesSlide" Target="../notesSlides/notesSlide4.xml"/><Relationship Id="rId5" Type="http://schemas.openxmlformats.org/officeDocument/2006/relationships/tags" Target="../tags/tag122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21.xml"/><Relationship Id="rId9" Type="http://schemas.openxmlformats.org/officeDocument/2006/relationships/tags" Target="../tags/tag12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36.xml"/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image" Target="../media/image8.png"/><Relationship Id="rId5" Type="http://schemas.openxmlformats.org/officeDocument/2006/relationships/tags" Target="../tags/tag133.xml"/><Relationship Id="rId10" Type="http://schemas.openxmlformats.org/officeDocument/2006/relationships/notesSlide" Target="../notesSlides/notesSlide5.xml"/><Relationship Id="rId4" Type="http://schemas.openxmlformats.org/officeDocument/2006/relationships/tags" Target="../tags/tag132.xml"/><Relationship Id="rId9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13" Type="http://schemas.openxmlformats.org/officeDocument/2006/relationships/slideLayout" Target="../slideLayouts/slideLayout1.xml"/><Relationship Id="rId3" Type="http://schemas.openxmlformats.org/officeDocument/2006/relationships/tags" Target="../tags/tag141.xml"/><Relationship Id="rId7" Type="http://schemas.openxmlformats.org/officeDocument/2006/relationships/tags" Target="../tags/tag145.xml"/><Relationship Id="rId12" Type="http://schemas.openxmlformats.org/officeDocument/2006/relationships/tags" Target="../tags/tag148.xml"/><Relationship Id="rId17" Type="http://schemas.openxmlformats.org/officeDocument/2006/relationships/image" Target="../media/image11.png"/><Relationship Id="rId2" Type="http://schemas.openxmlformats.org/officeDocument/2006/relationships/tags" Target="../tags/tag140.xml"/><Relationship Id="rId16" Type="http://schemas.openxmlformats.org/officeDocument/2006/relationships/image" Target="../media/image10.png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11" Type="http://schemas.openxmlformats.org/officeDocument/2006/relationships/video" Target="../media/media1.mp4"/><Relationship Id="rId5" Type="http://schemas.openxmlformats.org/officeDocument/2006/relationships/tags" Target="../tags/tag143.xml"/><Relationship Id="rId15" Type="http://schemas.openxmlformats.org/officeDocument/2006/relationships/image" Target="../media/image9.png"/><Relationship Id="rId10" Type="http://schemas.microsoft.com/office/2007/relationships/media" Target="../media/media1.mp4"/><Relationship Id="rId4" Type="http://schemas.openxmlformats.org/officeDocument/2006/relationships/tags" Target="../tags/tag142.xml"/><Relationship Id="rId9" Type="http://schemas.openxmlformats.org/officeDocument/2006/relationships/tags" Target="../tags/tag147.xml"/><Relationship Id="rId1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3" Type="http://schemas.openxmlformats.org/officeDocument/2006/relationships/tags" Target="../tags/tag153.xml"/><Relationship Id="rId7" Type="http://schemas.openxmlformats.org/officeDocument/2006/relationships/tags" Target="../tags/tag157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11" Type="http://schemas.openxmlformats.org/officeDocument/2006/relationships/image" Target="../media/image12.gif"/><Relationship Id="rId5" Type="http://schemas.openxmlformats.org/officeDocument/2006/relationships/tags" Target="../tags/tag155.xml"/><Relationship Id="rId10" Type="http://schemas.openxmlformats.org/officeDocument/2006/relationships/notesSlide" Target="../notesSlides/notesSlide7.xml"/><Relationship Id="rId4" Type="http://schemas.openxmlformats.org/officeDocument/2006/relationships/tags" Target="../tags/tag154.xml"/><Relationship Id="rId9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843405" y="985520"/>
            <a:ext cx="85058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>
                <a:solidFill>
                  <a:schemeClr val="tx1"/>
                </a:solidFill>
              </a:rPr>
              <a:t>第</a:t>
            </a:r>
            <a:r>
              <a:rPr lang="en-US" altLang="zh-CN" sz="4400" b="1">
                <a:solidFill>
                  <a:schemeClr val="tx1"/>
                </a:solidFill>
              </a:rPr>
              <a:t>2</a:t>
            </a:r>
            <a:r>
              <a:rPr lang="zh-CN" altLang="en-US" sz="4400" b="1">
                <a:solidFill>
                  <a:schemeClr val="tx1"/>
                </a:solidFill>
              </a:rPr>
              <a:t>节</a:t>
            </a:r>
            <a:r>
              <a:rPr lang="en-US" altLang="zh-CN" sz="4400" b="1">
                <a:solidFill>
                  <a:schemeClr val="tx1"/>
                </a:solidFill>
              </a:rPr>
              <a:t>  </a:t>
            </a:r>
            <a:r>
              <a:rPr lang="zh-CN" altLang="en-US" sz="4400" b="1">
                <a:solidFill>
                  <a:schemeClr val="tx1"/>
                </a:solidFill>
              </a:rPr>
              <a:t>广播、电视和移动通信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0" y="0"/>
            <a:ext cx="1219263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566420" y="-32385"/>
            <a:ext cx="74028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bg1"/>
                </a:solidFill>
              </a:rPr>
              <a:t>   </a:t>
            </a:r>
            <a:r>
              <a:rPr lang="zh-CN" altLang="en-US" sz="3600" b="1">
                <a:solidFill>
                  <a:schemeClr val="bg1"/>
                </a:solidFill>
              </a:rPr>
              <a:t>第二十一章</a:t>
            </a:r>
            <a:r>
              <a:rPr lang="en-US" altLang="zh-CN" sz="3600" b="1">
                <a:solidFill>
                  <a:schemeClr val="bg1"/>
                </a:solidFill>
              </a:rPr>
              <a:t> </a:t>
            </a:r>
            <a:r>
              <a:rPr lang="zh-CN" altLang="en-US" sz="3600" b="1">
                <a:solidFill>
                  <a:schemeClr val="bg1"/>
                </a:solidFill>
              </a:rPr>
              <a:t>电磁波及其应用</a:t>
            </a:r>
            <a:endParaRPr lang="zh-CN" sz="3600" b="1">
              <a:solidFill>
                <a:schemeClr val="bg1"/>
              </a:solidFill>
            </a:endParaRPr>
          </a:p>
        </p:txBody>
      </p:sp>
      <p:pic>
        <p:nvPicPr>
          <p:cNvPr id="5" name="图片 4"/>
          <p:cNvPicPr/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528378" y="1805305"/>
            <a:ext cx="5135245" cy="48621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21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广播、电视和移动通信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移动通信信号的发射和接收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0" y="1393825"/>
            <a:ext cx="12190730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手机已经很普及了。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手机既是无线电发射台又是无线电接收台：它用电磁波把讲话的信息发射到空中，同时它又在空中捕获电磁波，得到对方讲话的信息。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918778" y="2929890"/>
            <a:ext cx="6354445" cy="33324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21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广播、电视和移动通信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移动通信信号的发射和接收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0" y="1393825"/>
            <a:ext cx="8743315" cy="5367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手机可以使你很方便地跟朋友通话，无论你的朋友在附近，还是远在别的国家。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手机的体积很小，发射功率不大；它的天线也很简单，灵敏度不高。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因此，它跟其他用户的通话要靠较大的固定无线电台转接。这种固定的电台叫作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基站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城市中高大建筑物上常常可以看到移动通信基站的天线。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如图所示为全球海拔最高的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5G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（第五代移动通信技术）基站，实现了珠峰峰顶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5G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网络覆盖。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现在智能手机的功能非常丰富，可以用来视频通话、浏览网页、举办网络会议，等等。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743040" y="1191655"/>
            <a:ext cx="3447311" cy="509847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-4445" y="66357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课堂小结</a:t>
            </a:r>
            <a:endParaRPr lang="en-US" altLang="zh-CN" sz="3200" b="1"/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21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广播、电视和移动通信</a:t>
            </a:r>
          </a:p>
        </p:txBody>
      </p:sp>
      <p:cxnSp>
        <p:nvCxnSpPr>
          <p:cNvPr id="2" name="直接连接符 1"/>
          <p:cNvCxnSpPr/>
          <p:nvPr>
            <p:custDataLst>
              <p:tags r:id="rId6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aphicFrame>
        <p:nvGraphicFramePr>
          <p:cNvPr id="6" name="表格 3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726123" y="1354269"/>
          <a:ext cx="10739716" cy="4821397"/>
        </p:xfrm>
        <a:graphic>
          <a:graphicData uri="http://schemas.openxmlformats.org/drawingml/2006/table">
            <a:tbl>
              <a:tblPr firstRow="1" bandRow="1"/>
              <a:tblGrid>
                <a:gridCol w="1124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8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8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88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8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420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项目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广播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电视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手机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3054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不同点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信号形式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声音信号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声音信号和</a:t>
                      </a:r>
                      <a:endParaRPr lang="en-US" altLang="zh-CN" sz="220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图像信号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各种形式的信号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7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载波频率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频率最小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频率最小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频率最大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8628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发射和</a:t>
                      </a:r>
                      <a:endParaRPr lang="en-US" altLang="zh-CN" sz="220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接收设备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广播电台发射、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收音机接收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电视台发射、</a:t>
                      </a:r>
                      <a:endParaRPr lang="en-US" altLang="zh-CN" sz="220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电视机接收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手机发射、接收，基地台转接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0245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相同点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载体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电磁波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02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发射过程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信号转换→调制→天线发射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02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接收过程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 panose="02020603050405020304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天线接收→调谐→解调→声音与图像</a:t>
                      </a:r>
                    </a:p>
                  </a:txBody>
                  <a:tcPr anchor="ctr" anchorCtr="1">
                    <a:lnL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0" y="138430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无线电广播信号是由广播电台发送的，请在方框中将电磁波信号产生和发射流程中使用的装置补充完整。</a:t>
            </a:r>
          </a:p>
        </p:txBody>
      </p:sp>
      <p:cxnSp>
        <p:nvCxnSpPr>
          <p:cNvPr id="5" name="直接连接符 4"/>
          <p:cNvCxnSpPr/>
          <p:nvPr>
            <p:custDataLst>
              <p:tags r:id="rId4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21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广播、电视和移动通信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0" y="2437859"/>
            <a:ext cx="12192000" cy="1307701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1900555" y="2569210"/>
            <a:ext cx="86677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话筒</a:t>
            </a:r>
            <a:endParaRPr lang="zh-CN" sz="2400" b="1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8582025" y="2569210"/>
            <a:ext cx="86677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天线</a:t>
            </a:r>
            <a:endParaRPr lang="zh-CN" sz="2400" b="1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>
            <p:custDataLst>
              <p:tags r:id="rId2"/>
            </p:custDataLst>
          </p:nvPr>
        </p:nvSpPr>
        <p:spPr>
          <a:xfrm>
            <a:off x="0" y="3424555"/>
            <a:ext cx="12192000" cy="169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）话筒的作用是将声音信号转化为电信号，因此输出的音频电信号频率与声音频率一致，为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440Hz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）收音机接收的是广播电台发射的载波频率，题目中明确该频道为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1008kHz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，因此此时收音机接收到的空中电磁波频率为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1008kHz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2040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某同学用收音机收听中央广播电视总台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1008kHz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频道播放的钢琴节目，某时刻他听到演员弹奏频率为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440Hz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“6”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音。</a:t>
            </a:r>
          </a:p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）在该时刻，话筒输出的音频电信号的频率是多少？</a:t>
            </a:r>
          </a:p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）此时收音机接收到的空中电磁波的频率是多少？</a:t>
            </a:r>
          </a:p>
        </p:txBody>
      </p:sp>
      <p:cxnSp>
        <p:nvCxnSpPr>
          <p:cNvPr id="5" name="直接连接符 4"/>
          <p:cNvCxnSpPr/>
          <p:nvPr>
            <p:custDataLst>
              <p:tags r:id="rId5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21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广播、电视和移动通信</a:t>
            </a:r>
            <a:endParaRPr lang="zh-CN" sz="2800" b="1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>
            <p:custDataLst>
              <p:tags r:id="rId2"/>
            </p:custDataLst>
          </p:nvPr>
        </p:nvSpPr>
        <p:spPr>
          <a:xfrm>
            <a:off x="0" y="1964055"/>
            <a:ext cx="8789670" cy="3291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中央电视塔的核心作用是</a:t>
            </a:r>
            <a:r>
              <a:rPr lang="zh-CN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发射和接收电视、广播等电磁波信号</a:t>
            </a: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，具体包括：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①</a:t>
            </a:r>
            <a:r>
              <a:rPr lang="zh-CN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信号发射</a:t>
            </a: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：作为广播电视信号的发射天线，将电视、广播的电信号转化为电磁波，向周围区域传输；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②</a:t>
            </a:r>
            <a:r>
              <a:rPr lang="zh-CN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信号覆盖</a:t>
            </a: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：高松的塔体可提升天线高度，扩大电磁波的覆盖范围，减少信号遮挡，使更多用户能清晰接收信号；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③</a:t>
            </a:r>
            <a:r>
              <a:rPr lang="zh-CN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辅助功能</a:t>
            </a:r>
            <a:r>
              <a:rPr lang="zh-CN" altLang="en-US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：同时具备通信、导航信号转发，以及旅游观光、气象监测等功能。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578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如图所示，中央电视塔的塔尖高耸入云，它的主要作用是什么？</a:t>
            </a:r>
          </a:p>
        </p:txBody>
      </p:sp>
      <p:cxnSp>
        <p:nvCxnSpPr>
          <p:cNvPr id="5" name="直接连接符 4"/>
          <p:cNvCxnSpPr/>
          <p:nvPr>
            <p:custDataLst>
              <p:tags r:id="rId5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21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广播、电视和移动通信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789670" y="586740"/>
            <a:ext cx="3412490" cy="31724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85250" y="3769799"/>
            <a:ext cx="11021499" cy="3034136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252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老式电话的话筒中有一个装着炭粒的小盒子（如图甲），对着话筒讲话时由于声音的振动，膜片时紧时松地压破炭粒，压紧时图中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之间的电阻变小，放松时电阻变大。在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之间加高频等幅电压（如图乙），对着话筒讲话（声波频率如图丙所示），此时话筒中的电流大概是怎样的？若把该电流信号用电磁波发射出去，发射的电磁波中是否有讲话的声音信息？</a:t>
            </a:r>
          </a:p>
        </p:txBody>
      </p:sp>
      <p:cxnSp>
        <p:nvCxnSpPr>
          <p:cNvPr id="5" name="直接连接符 4"/>
          <p:cNvCxnSpPr/>
          <p:nvPr>
            <p:custDataLst>
              <p:tags r:id="rId5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21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广播、电视和移动通信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4005950" y="3419649"/>
            <a:ext cx="7254688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话筒中会产生随声音变化的电流，时大时小。</a:t>
            </a: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4006021" y="3912361"/>
            <a:ext cx="6104964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发射的电磁波中有讲话的声音信息。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>
            <a:off x="3364230" y="3368675"/>
            <a:ext cx="5463540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3818890" y="1878330"/>
            <a:ext cx="45542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>
                <a:solidFill>
                  <a:srgbClr val="4A87D1"/>
                </a:solidFill>
              </a:rPr>
              <a:t>谢</a:t>
            </a:r>
            <a:r>
              <a:rPr lang="en-US" altLang="zh-CN" sz="8800" b="1">
                <a:solidFill>
                  <a:srgbClr val="4A87D1"/>
                </a:solidFill>
              </a:rPr>
              <a:t> </a:t>
            </a:r>
            <a:r>
              <a:rPr lang="zh-CN" altLang="en-US" sz="8800" b="1">
                <a:solidFill>
                  <a:srgbClr val="4A87D1"/>
                </a:solidFill>
              </a:rPr>
              <a:t>谢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1874500" y="115189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素养目标</a:t>
            </a: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845820" y="114617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物理观念：</a:t>
            </a:r>
            <a:r>
              <a:rPr lang="zh-CN" altLang="en-US" sz="2000">
                <a:solidFill>
                  <a:schemeClr val="tx1"/>
                </a:solidFill>
              </a:rPr>
              <a:t>了解无线电广播信号、电视信号和移动通信信号发射和接收的大致过程，能解释利用电磁波通信中的有关现象。</a:t>
            </a: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科学思维：</a:t>
            </a:r>
            <a:r>
              <a:rPr lang="zh-CN" sz="2000">
                <a:solidFill>
                  <a:schemeClr val="tx1"/>
                </a:solidFill>
              </a:rPr>
              <a:t>通过对广播、电视和移动通信工作过程的学习，提高分析概括能力。</a:t>
            </a: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科学探究：</a:t>
            </a:r>
            <a:r>
              <a:rPr lang="zh-CN" altLang="en-US" sz="2000">
                <a:solidFill>
                  <a:schemeClr val="tx1"/>
                </a:solidFill>
              </a:rPr>
              <a:t>了解生活中发射和接收电磁波的设施和设备，养成勤于观察的习惯。</a:t>
            </a: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845820" y="455041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科学态度与责任：</a:t>
            </a:r>
            <a:r>
              <a:rPr lang="zh-CN" altLang="en-US" sz="2000">
                <a:solidFill>
                  <a:schemeClr val="tx1"/>
                </a:solidFill>
              </a:rPr>
              <a:t>了解电磁波在改变人类通信方式方面的巨大作用，体会科学技术对社会发展的重要作用。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重、难点</a:t>
            </a: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教学重点：</a:t>
            </a:r>
            <a:r>
              <a:rPr lang="zh-CN" sz="2000">
                <a:solidFill>
                  <a:schemeClr val="tx1"/>
                </a:solidFill>
              </a:rPr>
              <a:t>了解广播、电视和移动通信信号的发射和接收过程。</a:t>
            </a: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教学难点：</a:t>
            </a:r>
            <a:r>
              <a:rPr lang="zh-CN" sz="2000">
                <a:solidFill>
                  <a:schemeClr val="tx1"/>
                </a:solidFill>
                <a:sym typeface="+mn-ea"/>
              </a:rPr>
              <a:t>了解广播、电视和移动通信信号的发射和接收过程。</a:t>
            </a:r>
            <a:endParaRPr lang="zh-CN" sz="200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5720" y="1410970"/>
            <a:ext cx="1704975" cy="70485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21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广播、电视和移动通信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" y="2115820"/>
            <a:ext cx="8127365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我们打开电视机，听到的声音、看到的图像都是通过电磁波传来的；我们用智能手机浏览网页、打电话，也是靠电磁波来传递各种信息的。电磁波在信息的传递中扮演着非常重要的角色。这些信息是怎样被发射和接收的呢？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172689" y="1442590"/>
            <a:ext cx="3648584" cy="339137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21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广播、电视和移动通信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无线电广播信号的发射和接收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0" y="1393825"/>
            <a:ext cx="1219136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无线电广播信号的发射由广播电台完成。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人们先用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话筒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把播音员的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声音信号转换成电信号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，然后用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调制器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把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音频电信号加载到高频电流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上，再通过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天线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产生电磁波并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发射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到空中。</a:t>
            </a: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956878" y="2923540"/>
            <a:ext cx="6278245" cy="34150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21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广播、电视和移动通信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无线电广播信号的发射和接收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0" y="1393825"/>
            <a:ext cx="7219315" cy="296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信号的接收由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收音机</a:t>
            </a: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完成。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收音机都有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天线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老式收音机的天线很长，而且要架在室外很高的地方，以获得更强的信号。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现代收音机有很好的放大能力，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天线可以隐藏在机壳内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</p:txBody>
      </p:sp>
      <p:pic>
        <p:nvPicPr>
          <p:cNvPr id="7" name="图片 6"/>
          <p:cNvPicPr/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219950" y="1275080"/>
            <a:ext cx="4971415" cy="501523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962107" y="1275080"/>
            <a:ext cx="4229258" cy="501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21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广播、电视和移动通信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无线电广播信号的发射和接收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0" y="1393825"/>
            <a:ext cx="12191365" cy="24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收音机的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天线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能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接收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到各种各样的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电磁波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转动收音机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调谐器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的旋钮，可以从中选出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特定频率的信号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由调谐器选出的信号含有高频电流成分，需要通过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解调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将其滤去，将音频电信号留下。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音频电信号经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放大后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被送到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扬声器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里。扬声器把音频电信号转换成声音，我们就听到广播电台的节目了。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239770" y="3403600"/>
            <a:ext cx="5712460" cy="30492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228080" y="3492911"/>
            <a:ext cx="4974103" cy="279698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0" y="1355090"/>
            <a:ext cx="2038350" cy="72390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4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21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广播、电视和移动通信</a:t>
            </a: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无线电广播信号的发射和接收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0" y="1393825"/>
            <a:ext cx="12191365" cy="296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电磁波的发射和接收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电磁波的发射与接收可以用下列数字化实验设备来直观地显现。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如图所示，电磁波发射器可以发射不同频率的电磁波，接收器接收到电磁波信号后，传感器、采集器将电磁波信号输入计算机，我们就可以在计算机屏幕上观察到电磁波信号。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连接好装置，把发射器置于某一波形挡，观察电磁波的波形。转动发射器上的旋钮，改变发射器发出的电磁波的频率，观察信号的变化。</a:t>
            </a:r>
          </a:p>
        </p:txBody>
      </p:sp>
      <p:pic>
        <p:nvPicPr>
          <p:cNvPr id="3" name="21.2电磁波的发射和接收">
            <a:hlinkClick r:id="" action="ppaction://media"/>
          </p:cNvPr>
          <p:cNvPicPr>
            <a:picLocks noChangeAspect="1"/>
          </p:cNvPicPr>
          <p:nvPr>
            <a:videoFile r:link="rId11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232000" y="0"/>
            <a:ext cx="960000" cy="540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507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219136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21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广播、电视和移动通信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电视信号的发射和接收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0" y="1393825"/>
            <a:ext cx="12190730" cy="4407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电视用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电磁波</a:t>
            </a: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传递图像信号和声音信号。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发射和接收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图像信号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的工作过程是：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摄像机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把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图像变成电信号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发射机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把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电信号加载到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频率很高的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电流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上，通过发射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天线发射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到空中。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电视机的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接收天线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把这样的高频信号接收下来，通过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电视机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把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图像信号取出并放大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，由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显示器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把它还原成图像。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声音信号的产生、传播和接收跟无线电广播的</a:t>
            </a:r>
          </a:p>
          <a:p>
            <a:pPr indent="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工作过程相似。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此外，生活中常见的有线电视通过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电缆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等把电</a:t>
            </a:r>
          </a:p>
          <a:p>
            <a:pPr indent="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视节目传送到千家万户。</a:t>
            </a:r>
          </a:p>
        </p:txBody>
      </p:sp>
      <p:pic>
        <p:nvPicPr>
          <p:cNvPr id="7" name="图片 6"/>
          <p:cNvPicPr/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987540" y="3406140"/>
            <a:ext cx="5214620" cy="28841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TY1YTBmNmNkN2QzNTc4NDk5MzhkNmJiNmZhMzE4OWYifQ=="/>
  <p:tag name="RESOURCE_RECORD_KEY" val="{&quot;10&quot;:[21563686,21568878],&quot;13&quot;:[4364974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6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8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8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  <p:tag name="KSO_WM_MEDIACOVER_FLAG" val="1"/>
  <p:tag name="KSO_WM_UNIT_MEDIACOVER_BTN_STATE" val="1"/>
  <p:tag name="KSO_WM_UNIT_MEDIACOVER_BTNRECT" val="0*0*0*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0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0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7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0"/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0"/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  <p:tag name="KSO_WM_BEAUTIFY_FLAG" val="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1"/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1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lang="zh-CN" altLang="en-US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2315</Words>
  <PresentationFormat>宽屏</PresentationFormat>
  <Paragraphs>125</Paragraphs>
  <Slides>17</Slides>
  <Notes>13</Notes>
  <HiddenSlides>0</HiddenSlides>
  <MMClips>1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5" baseType="lpstr">
      <vt:lpstr>楷体</vt:lpstr>
      <vt:lpstr>微软雅黑</vt:lpstr>
      <vt:lpstr>Arial</vt:lpstr>
      <vt:lpstr>Calibri</vt:lpstr>
      <vt:lpstr>Cambria Math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2026-01-13T23:17:24Z</cp:lastPrinted>
  <dcterms:created xsi:type="dcterms:W3CDTF">2026-01-13T23:17:24Z</dcterms:created>
  <dcterms:modified xsi:type="dcterms:W3CDTF">2026-08-17T01:05:19Z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