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0"/>
  </p:notesMasterIdLst>
  <p:handoutMasterIdLst>
    <p:handoutMasterId r:id="rId21"/>
  </p:handoutMasterIdLst>
  <p:sldIdLst>
    <p:sldId id="509" r:id="rId3"/>
    <p:sldId id="574" r:id="rId4"/>
    <p:sldId id="300" r:id="rId5"/>
    <p:sldId id="643" r:id="rId6"/>
    <p:sldId id="644" r:id="rId7"/>
    <p:sldId id="598" r:id="rId8"/>
    <p:sldId id="645" r:id="rId9"/>
    <p:sldId id="646" r:id="rId10"/>
    <p:sldId id="649" r:id="rId11"/>
    <p:sldId id="647" r:id="rId12"/>
    <p:sldId id="650" r:id="rId13"/>
    <p:sldId id="651" r:id="rId14"/>
    <p:sldId id="652" r:id="rId15"/>
    <p:sldId id="653" r:id="rId16"/>
    <p:sldId id="260" r:id="rId17"/>
    <p:sldId id="503" r:id="rId18"/>
    <p:sldId id="276" r:id="rId19"/>
  </p:sldIdLst>
  <p:sldSz cx="12188825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BDD7EE"/>
    <a:srgbClr val="FE970E"/>
    <a:srgbClr val="00A0E9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image" Target="../media/image3.pn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tags" Target="../tags/tag30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960386" y="1491907"/>
            <a:ext cx="8741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20.3  </a:t>
            </a:r>
            <a:r>
              <a:rPr 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电磁铁 电磁继电器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810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电磁铁的磁性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807" y="192912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实验探究：电磁铁的磁性强弱与哪些因素有关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82650" y="2942590"/>
            <a:ext cx="502221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</a:p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电流一定时，外形相同的螺线管匝数越多，电磁铁的磁性越强。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34900" y="31836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3780" y="2910205"/>
            <a:ext cx="4670425" cy="2254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810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电磁铁的磁性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650" y="1929130"/>
            <a:ext cx="25565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常见的电磁铁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329170" y="4613275"/>
            <a:ext cx="1898015" cy="2007359"/>
            <a:chOff x="5741935" y="2930508"/>
            <a:chExt cx="1800000" cy="1866929"/>
          </a:xfrm>
        </p:grpSpPr>
        <p:sp>
          <p:nvSpPr>
            <p:cNvPr id="29" name="文本框 17"/>
            <p:cNvSpPr txBox="1"/>
            <p:nvPr/>
          </p:nvSpPr>
          <p:spPr>
            <a:xfrm>
              <a:off x="5950715" y="4426555"/>
              <a:ext cx="1586413" cy="370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电磁继电器</a:t>
              </a:r>
            </a:p>
          </p:txBody>
        </p:sp>
        <p:pic>
          <p:nvPicPr>
            <p:cNvPr id="30" name="图片 7" descr="20.3-6.jpg"/>
            <p:cNvPicPr preferRelativeResize="0"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1935" y="2930508"/>
              <a:ext cx="1800000" cy="14400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4739640" y="2557780"/>
            <a:ext cx="2552700" cy="1883424"/>
            <a:chOff x="5544447" y="971107"/>
            <a:chExt cx="2970974" cy="2022275"/>
          </a:xfrm>
        </p:grpSpPr>
        <p:pic>
          <p:nvPicPr>
            <p:cNvPr id="32" name="图片 31" descr="2e78af282c91dbc370f6bd0e26dbd2d9"/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467" y="971107"/>
              <a:ext cx="1875467" cy="155836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17"/>
            <p:cNvSpPr txBox="1"/>
            <p:nvPr/>
          </p:nvSpPr>
          <p:spPr>
            <a:xfrm>
              <a:off x="5544447" y="2565203"/>
              <a:ext cx="2970974" cy="428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感应式冲水器阀门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53305" y="4606290"/>
            <a:ext cx="2072005" cy="1947002"/>
            <a:chOff x="3284520" y="3019339"/>
            <a:chExt cx="1904105" cy="1795578"/>
          </a:xfrm>
        </p:grpSpPr>
        <p:pic>
          <p:nvPicPr>
            <p:cNvPr id="35" name="Picture 4" descr="t017ffbff257d9698f2[1]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520" y="3019339"/>
              <a:ext cx="1800000" cy="1415701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7"/>
            <p:cNvSpPr txBox="1"/>
            <p:nvPr/>
          </p:nvSpPr>
          <p:spPr>
            <a:xfrm>
              <a:off x="3551522" y="4447151"/>
              <a:ext cx="1637103" cy="36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磁悬浮列车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002790" y="4606290"/>
            <a:ext cx="2188845" cy="2007359"/>
            <a:chOff x="753012" y="2938015"/>
            <a:chExt cx="2136148" cy="1883264"/>
          </a:xfrm>
        </p:grpSpPr>
        <p:pic>
          <p:nvPicPr>
            <p:cNvPr id="38" name="Picture 4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12" y="2938015"/>
              <a:ext cx="2136148" cy="146467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文本框 26"/>
            <p:cNvSpPr txBox="1"/>
            <p:nvPr/>
          </p:nvSpPr>
          <p:spPr>
            <a:xfrm>
              <a:off x="1037574" y="4447152"/>
              <a:ext cx="1814095" cy="374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巨型发电机组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001520" y="2576195"/>
            <a:ext cx="2301875" cy="1877091"/>
            <a:chOff x="530407" y="921771"/>
            <a:chExt cx="2231003" cy="1810861"/>
          </a:xfrm>
        </p:grpSpPr>
        <p:pic>
          <p:nvPicPr>
            <p:cNvPr id="43" name="Picture 2"/>
            <p:cNvPicPr preferRelativeResize="0"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0" b="1"/>
            <a:stretch>
              <a:fillRect/>
            </a:stretch>
          </p:blipFill>
          <p:spPr bwMode="auto">
            <a:xfrm>
              <a:off x="530407" y="921771"/>
              <a:ext cx="2122416" cy="139404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文本框 17"/>
            <p:cNvSpPr txBox="1"/>
            <p:nvPr/>
          </p:nvSpPr>
          <p:spPr>
            <a:xfrm>
              <a:off x="921726" y="2347922"/>
              <a:ext cx="1839684" cy="38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电磁起重机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29170" y="2570480"/>
            <a:ext cx="1934210" cy="1883424"/>
            <a:chOff x="3100362" y="1038784"/>
            <a:chExt cx="1800000" cy="1860664"/>
          </a:xfrm>
        </p:grpSpPr>
        <p:pic>
          <p:nvPicPr>
            <p:cNvPr id="46" name="图片 3" descr="1102181625198068.jpg"/>
            <p:cNvPicPr preferRelativeResize="0"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362" y="1038784"/>
              <a:ext cx="1800000" cy="14400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文本框 17"/>
            <p:cNvSpPr txBox="1"/>
            <p:nvPr/>
          </p:nvSpPr>
          <p:spPr>
            <a:xfrm>
              <a:off x="3599019" y="2505487"/>
              <a:ext cx="846309" cy="393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电铃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电磁继电器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85" y="3500755"/>
            <a:ext cx="4349750" cy="2589530"/>
          </a:xfrm>
          <a:prstGeom prst="rect">
            <a:avLst/>
          </a:prstGeom>
        </p:spPr>
      </p:pic>
      <p:sp>
        <p:nvSpPr>
          <p:cNvPr id="16387" name="矩形 2"/>
          <p:cNvSpPr>
            <a:spLocks noChangeArrowheads="1"/>
          </p:cNvSpPr>
          <p:nvPr/>
        </p:nvSpPr>
        <p:spPr bwMode="auto">
          <a:xfrm>
            <a:off x="882720" y="1785526"/>
            <a:ext cx="10081120" cy="151257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6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ts val="50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在生活中，我们经常看到一些大型机器在工作（如大型吊车），而它们的电流可达几十安、上百安，直接控制或操作是很危险的，那怎么才能控制这些强大的电流？</a:t>
            </a:r>
          </a:p>
        </p:txBody>
      </p:sp>
      <p:sp>
        <p:nvSpPr>
          <p:cNvPr id="5" name="矩形 4"/>
          <p:cNvSpPr/>
          <p:nvPr/>
        </p:nvSpPr>
        <p:spPr>
          <a:xfrm>
            <a:off x="6244590" y="3782060"/>
            <a:ext cx="3998595" cy="1420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工人师傅按下继电器的开关，通过继电器来控制电源的接通和断开。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电磁继电器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63570" y="3214370"/>
            <a:ext cx="6257925" cy="3031490"/>
            <a:chOff x="2934653" y="3362573"/>
            <a:chExt cx="6372225" cy="2506662"/>
          </a:xfrm>
        </p:grpSpPr>
        <p:pic>
          <p:nvPicPr>
            <p:cNvPr id="4" name="图片 16" descr="20.3-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653" y="3362573"/>
              <a:ext cx="6372225" cy="250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6696561" y="3934150"/>
              <a:ext cx="952439" cy="38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触点</a:t>
              </a:r>
            </a:p>
          </p:txBody>
        </p:sp>
      </p:grp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882650" y="1726565"/>
            <a:ext cx="1240790" cy="578994"/>
          </a:xfrm>
          <a:prstGeom prst="roundRect">
            <a:avLst/>
          </a:prstGeom>
          <a:noFill/>
          <a:ln w="9525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定义：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2077720" y="1748790"/>
            <a:ext cx="94380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电磁继电器就是利用电磁铁来控制工作电路的一种开关。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82650" y="2713355"/>
            <a:ext cx="1118235" cy="578444"/>
          </a:xfrm>
          <a:prstGeom prst="roundRect">
            <a:avLst/>
          </a:prstGeom>
          <a:noFill/>
          <a:ln w="9525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构造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Text Box 76"/>
          <p:cNvSpPr txBox="1">
            <a:spLocks noChangeArrowheads="1"/>
          </p:cNvSpPr>
          <p:nvPr/>
        </p:nvSpPr>
        <p:spPr bwMode="auto">
          <a:xfrm>
            <a:off x="3840414" y="5887208"/>
            <a:ext cx="3178003" cy="510778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>
            <a:spAutoFit/>
          </a:bodyPr>
          <a:lstStyle>
            <a:lvl1pPr eaLnBrk="1" hangingPunct="1">
              <a:spcBef>
                <a:spcPct val="50000"/>
              </a:spcBef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产生磁性，吸下衔铁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3675309" y="2742657"/>
            <a:ext cx="3597187" cy="510778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defRPr kumimoji="1"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带动动触点上下运动</a:t>
            </a:r>
          </a:p>
        </p:txBody>
      </p:sp>
      <p:sp>
        <p:nvSpPr>
          <p:cNvPr id="38" name="Text Box 78"/>
          <p:cNvSpPr txBox="1">
            <a:spLocks noChangeArrowheads="1"/>
          </p:cNvSpPr>
          <p:nvPr/>
        </p:nvSpPr>
        <p:spPr bwMode="auto">
          <a:xfrm>
            <a:off x="791707" y="4254893"/>
            <a:ext cx="1991501" cy="919401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defRPr kumimoji="1"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带动衔铁弹离电磁铁</a:t>
            </a:r>
          </a:p>
        </p:txBody>
      </p:sp>
      <p:sp>
        <p:nvSpPr>
          <p:cNvPr id="41" name="Text Box 79"/>
          <p:cNvSpPr txBox="1">
            <a:spLocks noChangeArrowheads="1"/>
          </p:cNvSpPr>
          <p:nvPr/>
        </p:nvSpPr>
        <p:spPr bwMode="auto">
          <a:xfrm>
            <a:off x="9335520" y="4336575"/>
            <a:ext cx="2266937" cy="919401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defRPr kumimoji="1"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相当于被控制电路的开关</a:t>
            </a:r>
          </a:p>
        </p:txBody>
      </p:sp>
      <p:cxnSp>
        <p:nvCxnSpPr>
          <p:cNvPr id="13" name="直接箭头连接符 12"/>
          <p:cNvCxnSpPr>
            <a:endCxn id="35" idx="2"/>
          </p:cNvCxnSpPr>
          <p:nvPr/>
        </p:nvCxnSpPr>
        <p:spPr>
          <a:xfrm flipV="1">
            <a:off x="5473902" y="3253435"/>
            <a:ext cx="1" cy="59291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8" idx="3"/>
          </p:cNvCxnSpPr>
          <p:nvPr/>
        </p:nvCxnSpPr>
        <p:spPr>
          <a:xfrm flipH="1" flipV="1">
            <a:off x="2783208" y="4714594"/>
            <a:ext cx="496711" cy="225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5473903" y="5015197"/>
            <a:ext cx="0" cy="80216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肘形连接符 56"/>
          <p:cNvCxnSpPr/>
          <p:nvPr/>
        </p:nvCxnSpPr>
        <p:spPr>
          <a:xfrm rot="16200000" flipH="1">
            <a:off x="8150477" y="3633811"/>
            <a:ext cx="457090" cy="1912995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34900" y="289277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4900" y="190407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电磁继电器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87613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882650" y="2237105"/>
            <a:ext cx="10170795" cy="1246267"/>
          </a:xfrm>
          <a:prstGeom prst="round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40000"/>
              </a:lnSpc>
            </a:pPr>
            <a:r>
              <a:rPr kumimoji="0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利用低电压、弱电流的通断，来间接控制高电压、强电流电路通断的开关。实现远距离控制（远离高压，远离有害环境），实现自动控制。</a:t>
            </a:r>
          </a:p>
        </p:txBody>
      </p:sp>
      <p:sp>
        <p:nvSpPr>
          <p:cNvPr id="21" name="Text Box 77"/>
          <p:cNvSpPr txBox="1">
            <a:spLocks noChangeArrowheads="1"/>
          </p:cNvSpPr>
          <p:nvPr/>
        </p:nvSpPr>
        <p:spPr bwMode="auto">
          <a:xfrm>
            <a:off x="7285559" y="4663340"/>
            <a:ext cx="1502347" cy="51077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defRPr kumimoji="1"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控制电路</a:t>
            </a:r>
          </a:p>
        </p:txBody>
      </p:sp>
      <p:sp>
        <p:nvSpPr>
          <p:cNvPr id="22" name="Text Box 77"/>
          <p:cNvSpPr txBox="1">
            <a:spLocks noChangeArrowheads="1"/>
          </p:cNvSpPr>
          <p:nvPr/>
        </p:nvSpPr>
        <p:spPr bwMode="auto">
          <a:xfrm>
            <a:off x="9583387" y="4663340"/>
            <a:ext cx="1469930" cy="51077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defRPr kumimoji="1"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工作电路</a:t>
            </a:r>
          </a:p>
        </p:txBody>
      </p:sp>
      <p:sp>
        <p:nvSpPr>
          <p:cNvPr id="23" name="下箭头 22"/>
          <p:cNvSpPr/>
          <p:nvPr/>
        </p:nvSpPr>
        <p:spPr>
          <a:xfrm rot="16200000">
            <a:off x="9008890" y="4634241"/>
            <a:ext cx="353513" cy="603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82650" y="174688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工作原理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437640" y="3437890"/>
            <a:ext cx="5582920" cy="3190240"/>
            <a:chOff x="1847528" y="955011"/>
            <a:chExt cx="7903528" cy="460936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955011"/>
              <a:ext cx="7903528" cy="4609368"/>
            </a:xfrm>
            <a:prstGeom prst="rect">
              <a:avLst/>
            </a:prstGeom>
          </p:spPr>
        </p:pic>
        <p:sp>
          <p:nvSpPr>
            <p:cNvPr id="49" name="Text Box 62"/>
            <p:cNvSpPr txBox="1">
              <a:spLocks noChangeArrowheads="1"/>
            </p:cNvSpPr>
            <p:nvPr/>
          </p:nvSpPr>
          <p:spPr bwMode="auto">
            <a:xfrm>
              <a:off x="3776500" y="2370720"/>
              <a:ext cx="604257" cy="146611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电磁铁</a:t>
              </a:r>
            </a:p>
          </p:txBody>
        </p:sp>
        <p:sp>
          <p:nvSpPr>
            <p:cNvPr id="52" name="Text Box 65"/>
            <p:cNvSpPr txBox="1">
              <a:spLocks noChangeArrowheads="1"/>
            </p:cNvSpPr>
            <p:nvPr/>
          </p:nvSpPr>
          <p:spPr bwMode="auto">
            <a:xfrm>
              <a:off x="4550966" y="955011"/>
              <a:ext cx="1143000" cy="576171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衔铁</a:t>
              </a:r>
            </a:p>
          </p:txBody>
        </p:sp>
        <p:sp>
          <p:nvSpPr>
            <p:cNvPr id="56" name="Text Box 70"/>
            <p:cNvSpPr txBox="1">
              <a:spLocks noChangeArrowheads="1"/>
            </p:cNvSpPr>
            <p:nvPr/>
          </p:nvSpPr>
          <p:spPr bwMode="auto">
            <a:xfrm>
              <a:off x="7449756" y="1803671"/>
              <a:ext cx="1607314" cy="576171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0" hangingPunct="0">
                <a:spcBef>
                  <a:spcPct val="50000"/>
                </a:spcBef>
                <a:defRPr sz="260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9pPr>
            </a:lstStyle>
            <a:p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</a:rPr>
                <a:t>静触点</a:t>
              </a:r>
            </a:p>
          </p:txBody>
        </p:sp>
        <p:sp>
          <p:nvSpPr>
            <p:cNvPr id="59" name="Text Box 73"/>
            <p:cNvSpPr txBox="1">
              <a:spLocks noChangeArrowheads="1"/>
            </p:cNvSpPr>
            <p:nvPr/>
          </p:nvSpPr>
          <p:spPr bwMode="auto">
            <a:xfrm>
              <a:off x="2606116" y="2211729"/>
              <a:ext cx="825167" cy="102114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0" hangingPunct="0">
                <a:spcBef>
                  <a:spcPct val="50000"/>
                </a:spcBef>
                <a:defRPr sz="260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9pPr>
            </a:lstStyle>
            <a:p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</a:rPr>
                <a:t>弹簧</a:t>
              </a:r>
            </a:p>
          </p:txBody>
        </p:sp>
        <p:sp>
          <p:nvSpPr>
            <p:cNvPr id="62" name="Text Box 83"/>
            <p:cNvSpPr txBox="1">
              <a:spLocks noChangeArrowheads="1"/>
            </p:cNvSpPr>
            <p:nvPr/>
          </p:nvSpPr>
          <p:spPr bwMode="auto">
            <a:xfrm>
              <a:off x="7396718" y="1213737"/>
              <a:ext cx="1661251" cy="576171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0" hangingPunct="0">
                <a:spcBef>
                  <a:spcPct val="50000"/>
                </a:spcBef>
                <a:defRPr sz="260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</a:lvl9pPr>
            </a:lstStyle>
            <a:p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</a:rPr>
                <a:t>动触点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101211" y="4794356"/>
            <a:ext cx="2465509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+mn-ea"/>
              </a:rPr>
              <a:t>电磁继电器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064120" y="3278765"/>
            <a:ext cx="2385946" cy="5788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磁性强弱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276712" y="2403132"/>
            <a:ext cx="2069611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+mn-ea"/>
              </a:rPr>
              <a:t>电磁铁</a:t>
            </a:r>
          </a:p>
        </p:txBody>
      </p:sp>
      <p:cxnSp>
        <p:nvCxnSpPr>
          <p:cNvPr id="53" name="直接连接符 52"/>
          <p:cNvCxnSpPr>
            <a:stCxn id="7" idx="3"/>
            <a:endCxn id="93" idx="1"/>
          </p:cNvCxnSpPr>
          <p:nvPr/>
        </p:nvCxnSpPr>
        <p:spPr>
          <a:xfrm>
            <a:off x="6450066" y="3568206"/>
            <a:ext cx="6684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圆角矩形 55"/>
          <p:cNvSpPr/>
          <p:nvPr/>
        </p:nvSpPr>
        <p:spPr>
          <a:xfrm>
            <a:off x="7118350" y="1536065"/>
            <a:ext cx="3222625" cy="5784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线圈</a:t>
            </a:r>
            <a:r>
              <a:rPr lang="en-US" altLang="zh-CN" sz="2800" dirty="0">
                <a:solidFill>
                  <a:schemeClr val="tx1"/>
                </a:solidFill>
                <a:latin typeface="+mn-ea"/>
              </a:rPr>
              <a:t>+</a:t>
            </a: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铁芯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064120" y="1534809"/>
            <a:ext cx="2385946" cy="5788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构造</a:t>
            </a:r>
          </a:p>
        </p:txBody>
      </p:sp>
      <p:sp>
        <p:nvSpPr>
          <p:cNvPr id="93" name="圆角矩形 92"/>
          <p:cNvSpPr/>
          <p:nvPr/>
        </p:nvSpPr>
        <p:spPr>
          <a:xfrm>
            <a:off x="7118534" y="3278765"/>
            <a:ext cx="4187164" cy="5788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电流大小、线圈匝数</a:t>
            </a:r>
          </a:p>
        </p:txBody>
      </p:sp>
      <p:cxnSp>
        <p:nvCxnSpPr>
          <p:cNvPr id="103" name="直接连接符 102"/>
          <p:cNvCxnSpPr>
            <a:stCxn id="9" idx="3"/>
            <a:endCxn id="56" idx="1"/>
          </p:cNvCxnSpPr>
          <p:nvPr/>
        </p:nvCxnSpPr>
        <p:spPr>
          <a:xfrm>
            <a:off x="6449431" y="1824250"/>
            <a:ext cx="668655" cy="12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>
            <a:stCxn id="3" idx="3"/>
            <a:endCxn id="111" idx="1"/>
          </p:cNvCxnSpPr>
          <p:nvPr/>
        </p:nvCxnSpPr>
        <p:spPr>
          <a:xfrm flipV="1">
            <a:off x="3566720" y="5115944"/>
            <a:ext cx="538480" cy="19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圆角矩形 110"/>
          <p:cNvSpPr/>
          <p:nvPr/>
        </p:nvSpPr>
        <p:spPr>
          <a:xfrm>
            <a:off x="4105275" y="4826635"/>
            <a:ext cx="4598670" cy="5784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构造、工作原理及应用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3498850" y="1745615"/>
            <a:ext cx="422275" cy="1979930"/>
          </a:xfrm>
          <a:prstGeom prst="leftBrace">
            <a:avLst/>
          </a:prstGeom>
          <a:ln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12" grpId="0" bldLvl="0" animBg="1"/>
      <p:bldP spid="56" grpId="0" bldLvl="0" animBg="1"/>
      <p:bldP spid="9" grpId="0" bldLvl="0" animBg="1"/>
      <p:bldP spid="93" grpId="0" bldLvl="0" animBg="1"/>
      <p:bldP spid="1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18436" name="Rectangle 99"/>
          <p:cNvSpPr>
            <a:spLocks noChangeArrowheads="1"/>
          </p:cNvSpPr>
          <p:nvPr/>
        </p:nvSpPr>
        <p:spPr bwMode="auto">
          <a:xfrm>
            <a:off x="1624838" y="4370293"/>
            <a:ext cx="3609299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9" tIns="60955" rIns="121909" bIns="60955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．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接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滑至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端</a:t>
            </a:r>
          </a:p>
        </p:txBody>
      </p:sp>
      <p:sp>
        <p:nvSpPr>
          <p:cNvPr id="18435" name="Rectangle 97"/>
          <p:cNvSpPr>
            <a:spLocks noChangeArrowheads="1"/>
          </p:cNvSpPr>
          <p:nvPr/>
        </p:nvSpPr>
        <p:spPr bwMode="auto">
          <a:xfrm>
            <a:off x="1132840" y="1722755"/>
            <a:ext cx="9705975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09" tIns="60955" rIns="121909" bIns="6095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dirty="0"/>
              <a:t>1.</a:t>
            </a:r>
            <a:r>
              <a:rPr lang="zh-CN" altLang="en-US" sz="2800" dirty="0"/>
              <a:t>如图所示的电磁铁，要想磁性最强，正确的方法是（　   ）</a:t>
            </a:r>
          </a:p>
        </p:txBody>
      </p:sp>
      <p:sp>
        <p:nvSpPr>
          <p:cNvPr id="18453" name="Rectangle 175"/>
          <p:cNvSpPr>
            <a:spLocks noChangeArrowheads="1"/>
          </p:cNvSpPr>
          <p:nvPr/>
        </p:nvSpPr>
        <p:spPr bwMode="auto">
          <a:xfrm>
            <a:off x="1613617" y="3777416"/>
            <a:ext cx="3588461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9" tIns="60955" rIns="121909" bIns="60955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．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接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滑至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端</a:t>
            </a:r>
          </a:p>
        </p:txBody>
      </p:sp>
      <p:sp>
        <p:nvSpPr>
          <p:cNvPr id="18454" name="Rectangle 176"/>
          <p:cNvSpPr>
            <a:spLocks noChangeArrowheads="1"/>
          </p:cNvSpPr>
          <p:nvPr/>
        </p:nvSpPr>
        <p:spPr bwMode="auto">
          <a:xfrm>
            <a:off x="1613617" y="2546330"/>
            <a:ext cx="3630139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9" tIns="60955" rIns="121909" bIns="60955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．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接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滑至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端</a:t>
            </a:r>
          </a:p>
        </p:txBody>
      </p:sp>
      <p:sp>
        <p:nvSpPr>
          <p:cNvPr id="18455" name="Rectangle 177"/>
          <p:cNvSpPr>
            <a:spLocks noChangeArrowheads="1"/>
          </p:cNvSpPr>
          <p:nvPr/>
        </p:nvSpPr>
        <p:spPr bwMode="auto">
          <a:xfrm>
            <a:off x="1613617" y="3161873"/>
            <a:ext cx="3609299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9" tIns="60955" rIns="121909" bIns="60955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．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接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滑至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端</a:t>
            </a:r>
          </a:p>
        </p:txBody>
      </p:sp>
      <p:sp>
        <p:nvSpPr>
          <p:cNvPr id="45242" name="Rectangle 186"/>
          <p:cNvSpPr>
            <a:spLocks noChangeArrowheads="1"/>
          </p:cNvSpPr>
          <p:nvPr/>
        </p:nvSpPr>
        <p:spPr bwMode="auto">
          <a:xfrm>
            <a:off x="9695559" y="1739056"/>
            <a:ext cx="505886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9" tIns="60955" rIns="121909" bIns="60955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45" y="2411095"/>
            <a:ext cx="3506470" cy="306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23557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31745" y="1778635"/>
            <a:ext cx="7310120" cy="370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kumimoji="1"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kumimoji="1"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关于电磁继电器的衔铁的选用，下列说法中正确的是  </a:t>
            </a:r>
            <a:r>
              <a:rPr kumimoji="1"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       )</a:t>
            </a:r>
          </a:p>
          <a:p>
            <a:pPr>
              <a:lnSpc>
                <a:spcPct val="140000"/>
              </a:lnSpc>
            </a:pPr>
            <a:r>
              <a:rPr kumimoji="1"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</a:t>
            </a:r>
            <a:r>
              <a:rPr kumimoji="1"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应选用软铁材料</a:t>
            </a:r>
          </a:p>
          <a:p>
            <a:pPr>
              <a:lnSpc>
                <a:spcPct val="140000"/>
              </a:lnSpc>
            </a:pPr>
            <a:r>
              <a:rPr kumimoji="1"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</a:t>
            </a:r>
            <a:r>
              <a:rPr kumimoji="1"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应选用钢棒</a:t>
            </a:r>
          </a:p>
          <a:p>
            <a:pPr>
              <a:lnSpc>
                <a:spcPct val="140000"/>
              </a:lnSpc>
            </a:pPr>
            <a:r>
              <a:rPr kumimoji="1"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</a:t>
            </a:r>
            <a:r>
              <a:rPr kumimoji="1"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以上两种材料都可以使用</a:t>
            </a:r>
          </a:p>
          <a:p>
            <a:pPr>
              <a:lnSpc>
                <a:spcPct val="140000"/>
              </a:lnSpc>
            </a:pPr>
            <a:r>
              <a:rPr kumimoji="1"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</a:t>
            </a:r>
            <a:r>
              <a:rPr kumimoji="1"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以上两种材料都不行</a:t>
            </a:r>
          </a:p>
        </p:txBody>
      </p:sp>
      <p:sp>
        <p:nvSpPr>
          <p:cNvPr id="23561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07548" y="2451735"/>
            <a:ext cx="5130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pic>
        <p:nvPicPr>
          <p:cNvPr id="9" name="Picture 5" descr="http://imgt2.bdstatic.com/it/u=809229408,2705958026&amp;fm=21&amp;gp=0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1057699" y="1804455"/>
            <a:ext cx="4959660" cy="320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6391275" y="2457450"/>
            <a:ext cx="4424045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电磁起重机能轻松把废铁吸起和放下利用了什么工作原理？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6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816" y="3535326"/>
            <a:ext cx="3133725" cy="12715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4"/>
          <p:cNvGrpSpPr/>
          <p:nvPr>
            <p:custDataLst>
              <p:tags r:id="rId2"/>
            </p:custDataLst>
          </p:nvPr>
        </p:nvGrpSpPr>
        <p:grpSpPr>
          <a:xfrm>
            <a:off x="1190345" y="3446806"/>
            <a:ext cx="1358900" cy="521428"/>
            <a:chOff x="0" y="-5"/>
            <a:chExt cx="856" cy="437"/>
          </a:xfrm>
        </p:grpSpPr>
        <p:sp>
          <p:nvSpPr>
            <p:cNvPr id="9" name="AutoShape 2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0" y="0"/>
              <a:ext cx="672" cy="432"/>
            </a:xfrm>
            <a:prstGeom prst="wedgeRoundRectCallout">
              <a:avLst>
                <a:gd name="adj1" fmla="val -41519"/>
                <a:gd name="adj2" fmla="val 76384"/>
                <a:gd name="adj3" fmla="val 16667"/>
              </a:avLst>
            </a:prstGeom>
            <a:solidFill>
              <a:schemeClr val="bg1"/>
            </a:solidFill>
            <a:ln w="28575" cap="sq">
              <a:solidFill>
                <a:schemeClr val="accent1">
                  <a:lumMod val="75000"/>
                </a:schemeClr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Times New Roman" panose="02020603050405020304" charset="0"/>
              </a:endParaRPr>
            </a:p>
          </p:txBody>
        </p:sp>
        <p:sp>
          <p:nvSpPr>
            <p:cNvPr id="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0" y="-5"/>
              <a:ext cx="816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1E1C11"/>
                  </a:solidFill>
                  <a:effectLst/>
                  <a:uLnTx/>
                  <a:uFillTx/>
                  <a:latin typeface="+mn-ea"/>
                  <a:ea typeface="+mn-ea"/>
                </a:rPr>
                <a:t>线圈</a:t>
              </a:r>
            </a:p>
          </p:txBody>
        </p:sp>
      </p:grpSp>
      <p:sp>
        <p:nvSpPr>
          <p:cNvPr id="11" name="Rectangle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74278" y="5127584"/>
            <a:ext cx="2819400" cy="458788"/>
          </a:xfrm>
          <a:prstGeom prst="rect">
            <a:avLst/>
          </a:prstGeom>
          <a:gradFill rotWithShape="1">
            <a:gsLst>
              <a:gs pos="0">
                <a:srgbClr val="787878"/>
              </a:gs>
              <a:gs pos="50000">
                <a:srgbClr val="DDDDDD"/>
              </a:gs>
              <a:gs pos="100000">
                <a:srgbClr val="787878"/>
              </a:gs>
            </a:gsLst>
            <a:lin ang="5400000" scaled="1"/>
          </a:gradFill>
          <a:ln w="19050">
            <a:solidFill>
              <a:srgbClr val="4D4D4D"/>
            </a:solidFill>
            <a:miter lim="800000"/>
          </a:ln>
        </p:spPr>
        <p:txBody>
          <a:bodyPr wrap="none" lIns="91432" tIns="45716" rIns="91432" bIns="45716" anchor="ctr"/>
          <a:lstStyle/>
          <a:p>
            <a:endParaRPr lang="zh-CN" altLang="en-US" sz="1800">
              <a:solidFill>
                <a:srgbClr val="1E1C11"/>
              </a:solidFill>
              <a:latin typeface="Calibri" panose="020F0502020204030204"/>
            </a:endParaRPr>
          </a:p>
        </p:txBody>
      </p:sp>
      <p:grpSp>
        <p:nvGrpSpPr>
          <p:cNvPr id="13" name="Group 68"/>
          <p:cNvGrpSpPr/>
          <p:nvPr>
            <p:custDataLst>
              <p:tags r:id="rId4"/>
            </p:custDataLst>
          </p:nvPr>
        </p:nvGrpSpPr>
        <p:grpSpPr>
          <a:xfrm>
            <a:off x="1117320" y="4695786"/>
            <a:ext cx="1355725" cy="533019"/>
            <a:chOff x="0" y="0"/>
            <a:chExt cx="854" cy="448"/>
          </a:xfrm>
        </p:grpSpPr>
        <p:sp>
          <p:nvSpPr>
            <p:cNvPr id="14" name="AutoShape 2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0" y="0"/>
              <a:ext cx="672" cy="432"/>
            </a:xfrm>
            <a:prstGeom prst="wedgeRoundRectCallout">
              <a:avLst>
                <a:gd name="adj1" fmla="val -41519"/>
                <a:gd name="adj2" fmla="val 76384"/>
                <a:gd name="adj3" fmla="val 16667"/>
              </a:avLst>
            </a:prstGeom>
            <a:solidFill>
              <a:schemeClr val="bg1"/>
            </a:solidFill>
            <a:ln w="28575" cap="sq">
              <a:solidFill>
                <a:schemeClr val="accent1">
                  <a:lumMod val="75000"/>
                </a:schemeClr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" name="Text Box 2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8" y="9"/>
              <a:ext cx="81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1E1C11"/>
                  </a:solidFill>
                  <a:effectLst/>
                  <a:uLnTx/>
                  <a:uFillTx/>
                  <a:latin typeface="+mn-ea"/>
                  <a:ea typeface="+mn-ea"/>
                </a:rPr>
                <a:t>铁棒</a:t>
              </a:r>
            </a:p>
          </p:txBody>
        </p:sp>
      </p:grpSp>
      <p:sp>
        <p:nvSpPr>
          <p:cNvPr id="16" name="Rectangle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40347" y="4632659"/>
            <a:ext cx="2844800" cy="431800"/>
          </a:xfrm>
          <a:prstGeom prst="rect">
            <a:avLst/>
          </a:prstGeom>
          <a:gradFill rotWithShape="1">
            <a:gsLst>
              <a:gs pos="0">
                <a:srgbClr val="787878"/>
              </a:gs>
              <a:gs pos="50000">
                <a:srgbClr val="DDDDDD"/>
              </a:gs>
              <a:gs pos="100000">
                <a:srgbClr val="787878"/>
              </a:gs>
            </a:gsLst>
            <a:lin ang="5400000" scaled="1"/>
          </a:gradFill>
          <a:ln w="19050">
            <a:solidFill>
              <a:srgbClr val="4D4D4D"/>
            </a:solidFill>
            <a:miter lim="800000"/>
          </a:ln>
        </p:spPr>
        <p:txBody>
          <a:bodyPr wrap="none" lIns="91432" tIns="45716" rIns="91432" bIns="45716" anchor="ctr"/>
          <a:lstStyle/>
          <a:p>
            <a:endParaRPr lang="zh-CN" altLang="en-US" sz="1800">
              <a:solidFill>
                <a:srgbClr val="1E1C11"/>
              </a:solidFill>
              <a:latin typeface="Calibri" panose="020F0502020204030204"/>
            </a:endParaRPr>
          </a:p>
        </p:txBody>
      </p:sp>
      <p:grpSp>
        <p:nvGrpSpPr>
          <p:cNvPr id="17" name="Group 84"/>
          <p:cNvGrpSpPr/>
          <p:nvPr>
            <p:custDataLst>
              <p:tags r:id="rId6"/>
            </p:custDataLst>
          </p:nvPr>
        </p:nvGrpSpPr>
        <p:grpSpPr>
          <a:xfrm>
            <a:off x="7011787" y="4389772"/>
            <a:ext cx="2690813" cy="1190625"/>
            <a:chOff x="0" y="0"/>
            <a:chExt cx="1680" cy="1248"/>
          </a:xfrm>
        </p:grpSpPr>
        <p:sp>
          <p:nvSpPr>
            <p:cNvPr id="18" name="未知"/>
            <p:cNvSpPr/>
            <p:nvPr>
              <p:custDataLst>
                <p:tags r:id="rId13"/>
              </p:custDataLst>
            </p:nvPr>
          </p:nvSpPr>
          <p:spPr bwMode="auto">
            <a:xfrm>
              <a:off x="204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未知"/>
            <p:cNvSpPr/>
            <p:nvPr>
              <p:custDataLst>
                <p:tags r:id="rId14"/>
              </p:custDataLst>
            </p:nvPr>
          </p:nvSpPr>
          <p:spPr bwMode="auto">
            <a:xfrm>
              <a:off x="384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未知"/>
            <p:cNvSpPr/>
            <p:nvPr>
              <p:custDataLst>
                <p:tags r:id="rId15"/>
              </p:custDataLst>
            </p:nvPr>
          </p:nvSpPr>
          <p:spPr bwMode="auto">
            <a:xfrm>
              <a:off x="576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未知"/>
            <p:cNvSpPr/>
            <p:nvPr>
              <p:custDataLst>
                <p:tags r:id="rId16"/>
              </p:custDataLst>
            </p:nvPr>
          </p:nvSpPr>
          <p:spPr bwMode="auto">
            <a:xfrm>
              <a:off x="780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未知"/>
            <p:cNvSpPr/>
            <p:nvPr>
              <p:custDataLst>
                <p:tags r:id="rId17"/>
              </p:custDataLst>
            </p:nvPr>
          </p:nvSpPr>
          <p:spPr bwMode="auto">
            <a:xfrm>
              <a:off x="972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未知"/>
            <p:cNvSpPr/>
            <p:nvPr>
              <p:custDataLst>
                <p:tags r:id="rId18"/>
              </p:custDataLst>
            </p:nvPr>
          </p:nvSpPr>
          <p:spPr bwMode="auto">
            <a:xfrm>
              <a:off x="1176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未知"/>
            <p:cNvSpPr/>
            <p:nvPr>
              <p:custDataLst>
                <p:tags r:id="rId19"/>
              </p:custDataLst>
            </p:nvPr>
          </p:nvSpPr>
          <p:spPr bwMode="auto">
            <a:xfrm>
              <a:off x="1380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未知"/>
            <p:cNvSpPr/>
            <p:nvPr>
              <p:custDataLst>
                <p:tags r:id="rId20"/>
              </p:custDataLst>
            </p:nvPr>
          </p:nvSpPr>
          <p:spPr bwMode="auto">
            <a:xfrm>
              <a:off x="1632" y="720"/>
              <a:ext cx="48" cy="528"/>
            </a:xfrm>
            <a:custGeom>
              <a:avLst/>
              <a:gdLst>
                <a:gd name="T0" fmla="*/ 0 w 48"/>
                <a:gd name="T1" fmla="*/ 0 h 528"/>
                <a:gd name="T2" fmla="*/ 48 w 48"/>
                <a:gd name="T3" fmla="*/ 528 h 528"/>
                <a:gd name="T4" fmla="*/ 0 60000 65536"/>
                <a:gd name="T5" fmla="*/ 0 60000 65536"/>
                <a:gd name="T6" fmla="*/ 0 w 48"/>
                <a:gd name="T7" fmla="*/ 0 h 528"/>
                <a:gd name="T8" fmla="*/ 48 w 48"/>
                <a:gd name="T9" fmla="*/ 528 h 5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528">
                  <a:moveTo>
                    <a:pt x="0" y="0"/>
                  </a:moveTo>
                  <a:cubicBezTo>
                    <a:pt x="20" y="216"/>
                    <a:pt x="40" y="432"/>
                    <a:pt x="48" y="528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未知"/>
            <p:cNvSpPr/>
            <p:nvPr>
              <p:custDataLst>
                <p:tags r:id="rId21"/>
              </p:custDataLst>
            </p:nvPr>
          </p:nvSpPr>
          <p:spPr bwMode="auto">
            <a:xfrm>
              <a:off x="0" y="0"/>
              <a:ext cx="192" cy="1216"/>
            </a:xfrm>
            <a:custGeom>
              <a:avLst/>
              <a:gdLst>
                <a:gd name="T0" fmla="*/ 0 w 192"/>
                <a:gd name="T1" fmla="*/ 1216 h 1216"/>
                <a:gd name="T2" fmla="*/ 144 w 192"/>
                <a:gd name="T3" fmla="*/ 160 h 1216"/>
                <a:gd name="T4" fmla="*/ 192 w 192"/>
                <a:gd name="T5" fmla="*/ 256 h 1216"/>
                <a:gd name="T6" fmla="*/ 0 60000 65536"/>
                <a:gd name="T7" fmla="*/ 0 60000 65536"/>
                <a:gd name="T8" fmla="*/ 0 60000 65536"/>
                <a:gd name="T9" fmla="*/ 0 w 192"/>
                <a:gd name="T10" fmla="*/ 0 h 1216"/>
                <a:gd name="T11" fmla="*/ 192 w 192"/>
                <a:gd name="T12" fmla="*/ 1216 h 1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216">
                  <a:moveTo>
                    <a:pt x="0" y="1216"/>
                  </a:moveTo>
                  <a:cubicBezTo>
                    <a:pt x="56" y="768"/>
                    <a:pt x="112" y="320"/>
                    <a:pt x="144" y="160"/>
                  </a:cubicBezTo>
                  <a:cubicBezTo>
                    <a:pt x="176" y="0"/>
                    <a:pt x="184" y="128"/>
                    <a:pt x="192" y="256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AutoShape 95"/>
          <p:cNvSpPr/>
          <p:nvPr>
            <p:custDataLst>
              <p:tags r:id="rId7"/>
            </p:custDataLst>
          </p:nvPr>
        </p:nvSpPr>
        <p:spPr bwMode="auto">
          <a:xfrm>
            <a:off x="5232400" y="4367530"/>
            <a:ext cx="1318260" cy="862965"/>
          </a:xfrm>
          <a:prstGeom prst="rightArrow">
            <a:avLst/>
          </a:prstGeom>
          <a:solidFill>
            <a:srgbClr val="BDD7EE"/>
          </a:solidFill>
          <a:ln w="38100">
            <a:solidFill>
              <a:schemeClr val="accent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82807" y="190118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定义：插入铁芯的螺线管（线圈）称为电磁铁。</a:t>
            </a:r>
          </a:p>
        </p:txBody>
      </p:sp>
      <p:cxnSp>
        <p:nvCxnSpPr>
          <p:cNvPr id="35" name="直接箭头连接符 34"/>
          <p:cNvCxnSpPr/>
          <p:nvPr>
            <p:custDataLst>
              <p:tags r:id="rId9"/>
            </p:custDataLst>
          </p:nvPr>
        </p:nvCxnSpPr>
        <p:spPr>
          <a:xfrm>
            <a:off x="9625720" y="5028816"/>
            <a:ext cx="76880" cy="496016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6" name="组合 35"/>
          <p:cNvGrpSpPr/>
          <p:nvPr>
            <p:custDataLst>
              <p:tags r:id="rId10"/>
            </p:custDataLst>
          </p:nvPr>
        </p:nvGrpSpPr>
        <p:grpSpPr>
          <a:xfrm>
            <a:off x="6732045" y="4985084"/>
            <a:ext cx="557098" cy="592880"/>
            <a:chOff x="6339683" y="3486282"/>
            <a:chExt cx="557098" cy="592880"/>
          </a:xfrm>
        </p:grpSpPr>
        <p:cxnSp>
          <p:nvCxnSpPr>
            <p:cNvPr id="37" name="直接箭头连接符 36"/>
            <p:cNvCxnSpPr/>
            <p:nvPr>
              <p:custDataLst>
                <p:tags r:id="rId11"/>
              </p:custDataLst>
            </p:nvPr>
          </p:nvCxnSpPr>
          <p:spPr>
            <a:xfrm flipV="1">
              <a:off x="6648254" y="3486282"/>
              <a:ext cx="96101" cy="465113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8" name="文本框 40"/>
            <p:cNvSpPr txBox="1"/>
            <p:nvPr>
              <p:custDataLst>
                <p:tags r:id="rId12"/>
              </p:custDataLst>
            </p:nvPr>
          </p:nvSpPr>
          <p:spPr>
            <a:xfrm>
              <a:off x="6339683" y="3495597"/>
              <a:ext cx="55709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rPr>
                <a:t>I</a:t>
              </a:r>
              <a:endParaRPr kumimoji="0" lang="zh-CN" altLang="en-US" sz="3200" b="0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33" grpId="0" bldLvl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807" y="190118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原理：电流的磁效应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>
            <p:custDataLst>
              <p:tags r:id="rId2"/>
            </p:custDataLst>
          </p:nvPr>
        </p:nvSpPr>
        <p:spPr>
          <a:xfrm>
            <a:off x="861695" y="2680335"/>
            <a:ext cx="5726430" cy="233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电磁铁通电后，铁芯在螺线管的磁场中被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磁化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，产生了与原螺线管磁场方向一致的磁场，两磁场叠加，使电磁铁的磁性大大增强。</a:t>
            </a: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15298" y="3012115"/>
            <a:ext cx="2844800" cy="431800"/>
          </a:xfrm>
          <a:prstGeom prst="rect">
            <a:avLst/>
          </a:prstGeom>
          <a:gradFill rotWithShape="1">
            <a:gsLst>
              <a:gs pos="0">
                <a:srgbClr val="787878"/>
              </a:gs>
              <a:gs pos="50000">
                <a:srgbClr val="DDDDDD"/>
              </a:gs>
              <a:gs pos="100000">
                <a:srgbClr val="787878"/>
              </a:gs>
            </a:gsLst>
            <a:lin ang="5400000" scaled="1"/>
          </a:gradFill>
          <a:ln w="19050">
            <a:solidFill>
              <a:srgbClr val="4D4D4D"/>
            </a:solidFill>
            <a:miter lim="800000"/>
          </a:ln>
        </p:spPr>
        <p:txBody>
          <a:bodyPr wrap="none" lIns="91432" tIns="45716" rIns="91432" bIns="45716" anchor="ctr"/>
          <a:lstStyle/>
          <a:p>
            <a:endParaRPr lang="zh-CN" altLang="en-US" sz="1800">
              <a:solidFill>
                <a:srgbClr val="1E1C11"/>
              </a:solidFill>
              <a:latin typeface="Calibri" panose="020F0502020204030204"/>
            </a:endParaRPr>
          </a:p>
        </p:txBody>
      </p:sp>
      <p:grpSp>
        <p:nvGrpSpPr>
          <p:cNvPr id="5" name="Group 84"/>
          <p:cNvGrpSpPr/>
          <p:nvPr>
            <p:custDataLst>
              <p:tags r:id="rId4"/>
            </p:custDataLst>
          </p:nvPr>
        </p:nvGrpSpPr>
        <p:grpSpPr>
          <a:xfrm>
            <a:off x="6917218" y="2769228"/>
            <a:ext cx="2690813" cy="1190625"/>
            <a:chOff x="0" y="0"/>
            <a:chExt cx="1680" cy="1248"/>
          </a:xfrm>
        </p:grpSpPr>
        <p:sp>
          <p:nvSpPr>
            <p:cNvPr id="42" name="未知"/>
            <p:cNvSpPr/>
            <p:nvPr>
              <p:custDataLst>
                <p:tags r:id="rId12"/>
              </p:custDataLst>
            </p:nvPr>
          </p:nvSpPr>
          <p:spPr bwMode="auto">
            <a:xfrm>
              <a:off x="204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未知"/>
            <p:cNvSpPr/>
            <p:nvPr>
              <p:custDataLst>
                <p:tags r:id="rId13"/>
              </p:custDataLst>
            </p:nvPr>
          </p:nvSpPr>
          <p:spPr bwMode="auto">
            <a:xfrm>
              <a:off x="384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未知"/>
            <p:cNvSpPr/>
            <p:nvPr>
              <p:custDataLst>
                <p:tags r:id="rId14"/>
              </p:custDataLst>
            </p:nvPr>
          </p:nvSpPr>
          <p:spPr bwMode="auto">
            <a:xfrm>
              <a:off x="576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未知"/>
            <p:cNvSpPr/>
            <p:nvPr>
              <p:custDataLst>
                <p:tags r:id="rId15"/>
              </p:custDataLst>
            </p:nvPr>
          </p:nvSpPr>
          <p:spPr bwMode="auto">
            <a:xfrm>
              <a:off x="780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未知"/>
            <p:cNvSpPr/>
            <p:nvPr>
              <p:custDataLst>
                <p:tags r:id="rId16"/>
              </p:custDataLst>
            </p:nvPr>
          </p:nvSpPr>
          <p:spPr bwMode="auto">
            <a:xfrm>
              <a:off x="972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未知"/>
            <p:cNvSpPr/>
            <p:nvPr>
              <p:custDataLst>
                <p:tags r:id="rId17"/>
              </p:custDataLst>
            </p:nvPr>
          </p:nvSpPr>
          <p:spPr bwMode="auto">
            <a:xfrm>
              <a:off x="1176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未知"/>
            <p:cNvSpPr/>
            <p:nvPr>
              <p:custDataLst>
                <p:tags r:id="rId18"/>
              </p:custDataLst>
            </p:nvPr>
          </p:nvSpPr>
          <p:spPr bwMode="auto">
            <a:xfrm>
              <a:off x="1380" y="0"/>
              <a:ext cx="192" cy="920"/>
            </a:xfrm>
            <a:custGeom>
              <a:avLst/>
              <a:gdLst>
                <a:gd name="T0" fmla="*/ 0 w 192"/>
                <a:gd name="T1" fmla="*/ 720 h 920"/>
                <a:gd name="T2" fmla="*/ 48 w 192"/>
                <a:gd name="T3" fmla="*/ 816 h 920"/>
                <a:gd name="T4" fmla="*/ 144 w 192"/>
                <a:gd name="T5" fmla="*/ 96 h 920"/>
                <a:gd name="T6" fmla="*/ 192 w 192"/>
                <a:gd name="T7" fmla="*/ 24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20"/>
                <a:gd name="T14" fmla="*/ 192 w 192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20">
                  <a:moveTo>
                    <a:pt x="0" y="720"/>
                  </a:moveTo>
                  <a:cubicBezTo>
                    <a:pt x="12" y="820"/>
                    <a:pt x="24" y="920"/>
                    <a:pt x="48" y="816"/>
                  </a:cubicBezTo>
                  <a:cubicBezTo>
                    <a:pt x="72" y="712"/>
                    <a:pt x="120" y="192"/>
                    <a:pt x="144" y="96"/>
                  </a:cubicBezTo>
                  <a:cubicBezTo>
                    <a:pt x="168" y="0"/>
                    <a:pt x="184" y="216"/>
                    <a:pt x="192" y="240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未知"/>
            <p:cNvSpPr/>
            <p:nvPr>
              <p:custDataLst>
                <p:tags r:id="rId19"/>
              </p:custDataLst>
            </p:nvPr>
          </p:nvSpPr>
          <p:spPr bwMode="auto">
            <a:xfrm>
              <a:off x="1632" y="720"/>
              <a:ext cx="48" cy="528"/>
            </a:xfrm>
            <a:custGeom>
              <a:avLst/>
              <a:gdLst>
                <a:gd name="T0" fmla="*/ 0 w 48"/>
                <a:gd name="T1" fmla="*/ 0 h 528"/>
                <a:gd name="T2" fmla="*/ 48 w 48"/>
                <a:gd name="T3" fmla="*/ 528 h 528"/>
                <a:gd name="T4" fmla="*/ 0 60000 65536"/>
                <a:gd name="T5" fmla="*/ 0 60000 65536"/>
                <a:gd name="T6" fmla="*/ 0 w 48"/>
                <a:gd name="T7" fmla="*/ 0 h 528"/>
                <a:gd name="T8" fmla="*/ 48 w 48"/>
                <a:gd name="T9" fmla="*/ 528 h 5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528">
                  <a:moveTo>
                    <a:pt x="0" y="0"/>
                  </a:moveTo>
                  <a:cubicBezTo>
                    <a:pt x="20" y="216"/>
                    <a:pt x="40" y="432"/>
                    <a:pt x="48" y="528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未知"/>
            <p:cNvSpPr/>
            <p:nvPr>
              <p:custDataLst>
                <p:tags r:id="rId20"/>
              </p:custDataLst>
            </p:nvPr>
          </p:nvSpPr>
          <p:spPr bwMode="auto">
            <a:xfrm>
              <a:off x="0" y="0"/>
              <a:ext cx="192" cy="1216"/>
            </a:xfrm>
            <a:custGeom>
              <a:avLst/>
              <a:gdLst>
                <a:gd name="T0" fmla="*/ 0 w 192"/>
                <a:gd name="T1" fmla="*/ 1216 h 1216"/>
                <a:gd name="T2" fmla="*/ 144 w 192"/>
                <a:gd name="T3" fmla="*/ 160 h 1216"/>
                <a:gd name="T4" fmla="*/ 192 w 192"/>
                <a:gd name="T5" fmla="*/ 256 h 1216"/>
                <a:gd name="T6" fmla="*/ 0 60000 65536"/>
                <a:gd name="T7" fmla="*/ 0 60000 65536"/>
                <a:gd name="T8" fmla="*/ 0 60000 65536"/>
                <a:gd name="T9" fmla="*/ 0 w 192"/>
                <a:gd name="T10" fmla="*/ 0 h 1216"/>
                <a:gd name="T11" fmla="*/ 192 w 192"/>
                <a:gd name="T12" fmla="*/ 1216 h 1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216">
                  <a:moveTo>
                    <a:pt x="0" y="1216"/>
                  </a:moveTo>
                  <a:cubicBezTo>
                    <a:pt x="56" y="768"/>
                    <a:pt x="112" y="320"/>
                    <a:pt x="144" y="160"/>
                  </a:cubicBezTo>
                  <a:cubicBezTo>
                    <a:pt x="176" y="0"/>
                    <a:pt x="184" y="128"/>
                    <a:pt x="192" y="256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" name="Text Box 9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357989" y="2918613"/>
            <a:ext cx="1262568" cy="5772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36EB8"/>
            </a:solidFill>
            <a:miter lim="800000"/>
          </a:ln>
          <a:effectLst/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 b="1">
                <a:latin typeface="+mn-ea"/>
                <a:ea typeface="+mn-ea"/>
              </a:rPr>
              <a:t>磁化</a:t>
            </a:r>
          </a:p>
        </p:txBody>
      </p:sp>
      <p:cxnSp>
        <p:nvCxnSpPr>
          <p:cNvPr id="53" name="直接箭头连接符 52"/>
          <p:cNvCxnSpPr/>
          <p:nvPr>
            <p:custDataLst>
              <p:tags r:id="rId6"/>
            </p:custDataLst>
          </p:nvPr>
        </p:nvCxnSpPr>
        <p:spPr>
          <a:xfrm>
            <a:off x="9761698" y="3223570"/>
            <a:ext cx="494030" cy="889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cxnSp>
        <p:nvCxnSpPr>
          <p:cNvPr id="54" name="直接箭头连接符 53"/>
          <p:cNvCxnSpPr/>
          <p:nvPr>
            <p:custDataLst>
              <p:tags r:id="rId7"/>
            </p:custDataLst>
          </p:nvPr>
        </p:nvCxnSpPr>
        <p:spPr>
          <a:xfrm>
            <a:off x="9500671" y="3408272"/>
            <a:ext cx="76880" cy="496016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55" name="组合 54"/>
          <p:cNvGrpSpPr/>
          <p:nvPr>
            <p:custDataLst>
              <p:tags r:id="rId8"/>
            </p:custDataLst>
          </p:nvPr>
        </p:nvGrpSpPr>
        <p:grpSpPr>
          <a:xfrm>
            <a:off x="6637476" y="3364540"/>
            <a:ext cx="557098" cy="592880"/>
            <a:chOff x="6339683" y="3486282"/>
            <a:chExt cx="557098" cy="592880"/>
          </a:xfrm>
        </p:grpSpPr>
        <p:cxnSp>
          <p:nvCxnSpPr>
            <p:cNvPr id="56" name="直接箭头连接符 55"/>
            <p:cNvCxnSpPr/>
            <p:nvPr>
              <p:custDataLst>
                <p:tags r:id="rId10"/>
              </p:custDataLst>
            </p:nvPr>
          </p:nvCxnSpPr>
          <p:spPr>
            <a:xfrm flipV="1">
              <a:off x="6648254" y="3486282"/>
              <a:ext cx="96101" cy="465113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7" name="文本框 40"/>
            <p:cNvSpPr txBox="1"/>
            <p:nvPr>
              <p:custDataLst>
                <p:tags r:id="rId11"/>
              </p:custDataLst>
            </p:nvPr>
          </p:nvSpPr>
          <p:spPr>
            <a:xfrm>
              <a:off x="6339683" y="3495597"/>
              <a:ext cx="55709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rPr>
                <a:t>I</a:t>
              </a:r>
            </a:p>
          </p:txBody>
        </p:sp>
      </p:grpSp>
      <p:sp>
        <p:nvSpPr>
          <p:cNvPr id="58" name="TextBox 2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83442" y="5268591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特点：有电流通过时有磁性，没有电流时失去磁性。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335535" y="5423882"/>
            <a:ext cx="295322" cy="210471"/>
            <a:chOff x="435463" y="1226414"/>
            <a:chExt cx="295380" cy="210512"/>
          </a:xfrm>
        </p:grpSpPr>
        <p:sp>
          <p:nvSpPr>
            <p:cNvPr id="60" name="矩形 5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882650" y="999490"/>
            <a:ext cx="164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82650" y="2118360"/>
            <a:ext cx="5591810" cy="250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实际生活中，根据工作性质的不同，需要的电磁铁的磁性强弱也不同，那么电磁铁的磁性强弱与哪些因素有关呢？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7072330" y="1677411"/>
            <a:ext cx="3855085" cy="3580646"/>
            <a:chOff x="6328497" y="2837500"/>
            <a:chExt cx="3312846" cy="3059368"/>
          </a:xfrm>
        </p:grpSpPr>
        <p:pic>
          <p:nvPicPr>
            <p:cNvPr id="52" name="Picture 2" descr="G:\初中物理资源（2019-10）\人教九年级教参图片\9203\jpg\12904001.jp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497" y="2837500"/>
              <a:ext cx="3312846" cy="251420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矩形 52"/>
            <p:cNvSpPr/>
            <p:nvPr/>
          </p:nvSpPr>
          <p:spPr>
            <a:xfrm>
              <a:off x="7057256" y="5449819"/>
              <a:ext cx="2003013" cy="447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电磁起重机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810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电磁铁的磁性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807" y="192912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实验探究：电磁铁的磁性强弱与哪些因素有关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86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60" y="2328863"/>
            <a:ext cx="2411413" cy="2771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0" name="圆角矩形标注 10"/>
          <p:cNvSpPr/>
          <p:nvPr/>
        </p:nvSpPr>
        <p:spPr>
          <a:xfrm>
            <a:off x="2256155" y="3048000"/>
            <a:ext cx="2366010" cy="1211580"/>
          </a:xfrm>
          <a:prstGeom prst="wedgeRoundRectCallout">
            <a:avLst>
              <a:gd name="adj1" fmla="val 84718"/>
              <a:gd name="adj2" fmla="val -46069"/>
              <a:gd name="adj3" fmla="val 16667"/>
            </a:avLst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 lIns="18000" rIns="18000" anchor="ctr" anchorCtr="0"/>
          <a:lstStyle/>
          <a:p>
            <a:r>
              <a:rPr lang="zh-CN" altLang="en-US" sz="24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应用电流磁效应，应该与电流大小有关。</a:t>
            </a:r>
          </a:p>
        </p:txBody>
      </p:sp>
      <p:sp>
        <p:nvSpPr>
          <p:cNvPr id="36871" name="圆角矩形标注 11"/>
          <p:cNvSpPr/>
          <p:nvPr/>
        </p:nvSpPr>
        <p:spPr>
          <a:xfrm>
            <a:off x="7090410" y="3336925"/>
            <a:ext cx="2999740" cy="1403350"/>
          </a:xfrm>
          <a:prstGeom prst="wedgeRoundRectCallout">
            <a:avLst>
              <a:gd name="adj1" fmla="val -84690"/>
              <a:gd name="adj2" fmla="val -16968"/>
              <a:gd name="adj3" fmla="val 16667"/>
            </a:avLst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 lIns="18000" tIns="10800" rIns="18000" bIns="10800" anchor="ctr" anchorCtr="0"/>
          <a:lstStyle/>
          <a:p>
            <a:pPr>
              <a:lnSpc>
                <a:spcPct val="110000"/>
              </a:lnSpc>
            </a:pPr>
            <a:r>
              <a:rPr lang="zh-CN" altLang="en-US" sz="2400">
                <a:latin typeface="Calibri" panose="020F0502020204030204"/>
                <a:ea typeface="宋体" panose="02010600030101010101" pitchFamily="2" charset="-122"/>
              </a:rPr>
              <a:t>线圈是主要部件，应该与线圈的形状、匝数有关。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2650" y="490791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猜想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33475" y="5596890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电流的大小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693160" y="5596890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线圈的匝数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52845" y="559689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形状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810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电磁铁的磁性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807" y="192912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实验探究：电磁铁的磁性强弱与哪些因素有关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实验20-6电磁铁磁性的强弱跟哪些因素有关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4295" y="2795270"/>
            <a:ext cx="6376035" cy="3507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810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电磁铁的磁性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807" y="192912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实验探究：电磁铁的磁性强弱与哪些因素有关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489" name="矩形 20488"/>
          <p:cNvSpPr>
            <a:spLocks noChangeArrowheads="1"/>
          </p:cNvSpPr>
          <p:nvPr/>
        </p:nvSpPr>
        <p:spPr bwMode="auto">
          <a:xfrm>
            <a:off x="882650" y="2767330"/>
            <a:ext cx="10665460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实验方法：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控制变量法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转换法：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根据吸引大头针、铁钉等的多少来判断螺线管的磁性强弱。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810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电磁铁的磁性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807" y="1929126"/>
            <a:ext cx="830746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+mn-ea"/>
                <a:ea typeface="+mn-ea"/>
                <a:cs typeface="Times New Roman" panose="02020603050405020304" charset="0"/>
              </a:rPr>
              <a:t>实验探究：电磁铁的磁性强弱与哪些因素有关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0" name="矩形 3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82650" y="2977515"/>
            <a:ext cx="568769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</a:p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匝数一定时，通入的电流越大，电磁铁的磁性越强。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34900" y="321852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50" y="3175000"/>
            <a:ext cx="2332355" cy="1643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910" y="3175000"/>
            <a:ext cx="2372995" cy="161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Microsoft Office PowerPoint</Application>
  <PresentationFormat>自定义</PresentationFormat>
  <Paragraphs>122</Paragraphs>
  <Slides>17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宋体</vt:lpstr>
      <vt:lpstr>微软雅黑</vt:lpstr>
      <vt:lpstr>Arial</vt:lpstr>
      <vt:lpstr>Calibri</vt:lpstr>
      <vt:lpstr>Times New Roman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