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vml" ContentType="application/vnd.openxmlformats-officedocument.vmlDrawing"/>
  <Default Extension="docx" ContentType="application/vnd.openxmlformats-officedocument.wordprocessingml.document"/>
  <Default Extension="emf" ContentType="image/x-emf"/>
  <Default Extension="png" ContentType="image/png"/>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0.11-->
<p:presentation xmlns:r="http://schemas.openxmlformats.org/officeDocument/2006/relationships" xmlns:a="http://schemas.openxmlformats.org/drawingml/2006/main" xmlns:p="http://schemas.openxmlformats.org/presentationml/2006/main" saveSubsetFonts="1">
  <p:sldMasterIdLst>
    <p:sldMasterId id="2147483660" r:id="rId1"/>
  </p:sldMasterIdLst>
  <p:notesMasterIdLst>
    <p:notesMasterId r:id="rId2"/>
  </p:notesMasterIdLst>
  <p:sldIdLst>
    <p:sldId id="758" r:id="rId3"/>
    <p:sldId id="744" r:id="rId4"/>
    <p:sldId id="749" r:id="rId5"/>
    <p:sldId id="762" r:id="rId6"/>
    <p:sldId id="768" r:id="rId7"/>
    <p:sldId id="750" r:id="rId8"/>
    <p:sldId id="763" r:id="rId9"/>
    <p:sldId id="760" r:id="rId10"/>
    <p:sldId id="764" r:id="rId11"/>
    <p:sldId id="831" r:id="rId12"/>
    <p:sldId id="832" r:id="rId13"/>
    <p:sldId id="833" r:id="rId14"/>
    <p:sldId id="834" r:id="rId15"/>
    <p:sldId id="835" r:id="rId16"/>
    <p:sldId id="836" r:id="rId17"/>
    <p:sldId id="837" r:id="rId18"/>
    <p:sldId id="838" r:id="rId19"/>
    <p:sldId id="839" r:id="rId20"/>
    <p:sldId id="840" r:id="rId21"/>
    <p:sldId id="841" r:id="rId22"/>
    <p:sldId id="842" r:id="rId23"/>
    <p:sldId id="843" r:id="rId24"/>
    <p:sldId id="844" r:id="rId25"/>
    <p:sldId id="845" r:id="rId26"/>
    <p:sldId id="846" r:id="rId27"/>
    <p:sldId id="847" r:id="rId28"/>
    <p:sldId id="848" r:id="rId29"/>
    <p:sldId id="849" r:id="rId30"/>
    <p:sldId id="850" r:id="rId31"/>
    <p:sldId id="851" r:id="rId32"/>
    <p:sldId id="852" r:id="rId33"/>
    <p:sldId id="853" r:id="rId34"/>
    <p:sldId id="854" r:id="rId35"/>
    <p:sldId id="759" r:id="rId36"/>
    <p:sldId id="789" r:id="rId37"/>
    <p:sldId id="864" r:id="rId38"/>
    <p:sldId id="865" r:id="rId39"/>
    <p:sldId id="866" r:id="rId40"/>
    <p:sldId id="867" r:id="rId41"/>
    <p:sldId id="868" r:id="rId42"/>
    <p:sldId id="869" r:id="rId43"/>
    <p:sldId id="870" r:id="rId44"/>
    <p:sldId id="871" r:id="rId45"/>
    <p:sldId id="872" r:id="rId46"/>
    <p:sldId id="873" r:id="rId47"/>
    <p:sldId id="890" r:id="rId48"/>
    <p:sldId id="891" r:id="rId49"/>
    <p:sldId id="892" r:id="rId50"/>
    <p:sldId id="761" r:id="rId51"/>
    <p:sldId id="805" r:id="rId52"/>
    <p:sldId id="874" r:id="rId53"/>
    <p:sldId id="875" r:id="rId54"/>
    <p:sldId id="876" r:id="rId55"/>
    <p:sldId id="877" r:id="rId56"/>
    <p:sldId id="878" r:id="rId57"/>
    <p:sldId id="879" r:id="rId58"/>
    <p:sldId id="880" r:id="rId59"/>
    <p:sldId id="881" r:id="rId60"/>
    <p:sldId id="882" r:id="rId61"/>
    <p:sldId id="883" r:id="rId62"/>
    <p:sldId id="884" r:id="rId63"/>
    <p:sldId id="885" r:id="rId64"/>
    <p:sldId id="886" r:id="rId65"/>
    <p:sldId id="887" r:id="rId66"/>
    <p:sldId id="888" r:id="rId67"/>
    <p:sldId id="889" r:id="rId68"/>
    <p:sldId id="893" r:id="rId69"/>
    <p:sldId id="894" r:id="rId70"/>
    <p:sldId id="895" r:id="rId71"/>
    <p:sldId id="896" r:id="rId72"/>
    <p:sldId id="897" r:id="rId73"/>
    <p:sldId id="898" r:id="rId74"/>
    <p:sldId id="899" r:id="rId75"/>
    <p:sldId id="900" r:id="rId76"/>
    <p:sldId id="901" r:id="rId77"/>
    <p:sldId id="902" r:id="rId78"/>
    <p:sldId id="903" r:id="rId79"/>
    <p:sldId id="904" r:id="rId80"/>
    <p:sldId id="905" r:id="rId81"/>
    <p:sldId id="906" r:id="rId82"/>
    <p:sldId id="907" r:id="rId83"/>
    <p:sldId id="908" r:id="rId84"/>
    <p:sldId id="909" r:id="rId85"/>
    <p:sldId id="910" r:id="rId86"/>
    <p:sldId id="911" r:id="rId87"/>
    <p:sldId id="912" r:id="rId88"/>
    <p:sldId id="913" r:id="rId89"/>
    <p:sldId id="914" r:id="rId90"/>
    <p:sldId id="915" r:id="rId91"/>
    <p:sldId id="916" r:id="rId92"/>
    <p:sldId id="917" r:id="rId93"/>
    <p:sldId id="918" r:id="rId94"/>
    <p:sldId id="919" r:id="rId95"/>
    <p:sldId id="921" r:id="rId96"/>
    <p:sldId id="922" r:id="rId97"/>
    <p:sldId id="923" r:id="rId98"/>
    <p:sldId id="924" r:id="rId99"/>
    <p:sldId id="925" r:id="rId100"/>
    <p:sldId id="933" r:id="rId101"/>
    <p:sldId id="926" r:id="rId102"/>
    <p:sldId id="927" r:id="rId103"/>
    <p:sldId id="928" r:id="rId104"/>
    <p:sldId id="929" r:id="rId105"/>
    <p:sldId id="930" r:id="rId106"/>
    <p:sldId id="931" r:id="rId107"/>
    <p:sldId id="735" r:id="rId108"/>
  </p:sldIdLst>
  <p:sldSz cx="11522075" cy="6480175"/>
  <p:notesSz cx="6858000" cy="9144000"/>
  <p:custDataLst>
    <p:tags r:id="rId109"/>
  </p:custDataLst>
  <p:defaultTextStyle>
    <a:defPPr>
      <a:defRPr lang="zh-CN"/>
    </a:defPPr>
    <a:lvl1pPr algn="l" rtl="0" fontAlgn="base">
      <a:spcBef>
        <a:spcPct val="0"/>
      </a:spcBef>
      <a:spcAft>
        <a:spcPct val="0"/>
      </a:spcAft>
      <a:buFont typeface="Arial" pitchFamily="34" charset="0"/>
      <a:defRPr sz="3200" b="1" kern="1200">
        <a:solidFill>
          <a:srgbClr val="FF0000"/>
        </a:solidFill>
        <a:latin typeface="Times New Roman" panose="02020603050405020304" pitchFamily="18" charset="0"/>
        <a:ea typeface="黑体" panose="02010609060101010101" pitchFamily="49" charset="-122"/>
        <a:cs typeface="+mn-cs"/>
      </a:defRPr>
    </a:lvl1pPr>
    <a:lvl2pPr marL="457200" algn="l" rtl="0" fontAlgn="base">
      <a:spcBef>
        <a:spcPct val="0"/>
      </a:spcBef>
      <a:spcAft>
        <a:spcPct val="0"/>
      </a:spcAft>
      <a:buFont typeface="Arial" pitchFamily="34" charset="0"/>
      <a:defRPr sz="3200" b="1" kern="1200">
        <a:solidFill>
          <a:srgbClr val="FF0000"/>
        </a:solidFill>
        <a:latin typeface="Times New Roman" panose="02020603050405020304" pitchFamily="18" charset="0"/>
        <a:ea typeface="黑体" panose="02010609060101010101" pitchFamily="49" charset="-122"/>
        <a:cs typeface="+mn-cs"/>
      </a:defRPr>
    </a:lvl2pPr>
    <a:lvl3pPr marL="914400" algn="l" rtl="0" fontAlgn="base">
      <a:spcBef>
        <a:spcPct val="0"/>
      </a:spcBef>
      <a:spcAft>
        <a:spcPct val="0"/>
      </a:spcAft>
      <a:buFont typeface="Arial" pitchFamily="34" charset="0"/>
      <a:defRPr sz="3200" b="1" kern="1200">
        <a:solidFill>
          <a:srgbClr val="FF0000"/>
        </a:solidFill>
        <a:latin typeface="Times New Roman" panose="02020603050405020304" pitchFamily="18" charset="0"/>
        <a:ea typeface="黑体" panose="02010609060101010101" pitchFamily="49" charset="-122"/>
        <a:cs typeface="+mn-cs"/>
      </a:defRPr>
    </a:lvl3pPr>
    <a:lvl4pPr marL="1371600" algn="l" rtl="0" fontAlgn="base">
      <a:spcBef>
        <a:spcPct val="0"/>
      </a:spcBef>
      <a:spcAft>
        <a:spcPct val="0"/>
      </a:spcAft>
      <a:buFont typeface="Arial" pitchFamily="34" charset="0"/>
      <a:defRPr sz="3200" b="1" kern="1200">
        <a:solidFill>
          <a:srgbClr val="FF0000"/>
        </a:solidFill>
        <a:latin typeface="Times New Roman" panose="02020603050405020304" pitchFamily="18" charset="0"/>
        <a:ea typeface="黑体" panose="02010609060101010101" pitchFamily="49" charset="-122"/>
        <a:cs typeface="+mn-cs"/>
      </a:defRPr>
    </a:lvl4pPr>
    <a:lvl5pPr marL="1828800" algn="l" rtl="0" fontAlgn="base">
      <a:spcBef>
        <a:spcPct val="0"/>
      </a:spcBef>
      <a:spcAft>
        <a:spcPct val="0"/>
      </a:spcAft>
      <a:buFont typeface="Arial" pitchFamily="34" charset="0"/>
      <a:defRPr sz="3200" b="1" kern="1200">
        <a:solidFill>
          <a:srgbClr val="FF0000"/>
        </a:solidFill>
        <a:latin typeface="Times New Roman" panose="02020603050405020304" pitchFamily="18" charset="0"/>
        <a:ea typeface="黑体" panose="02010609060101010101" pitchFamily="49" charset="-122"/>
        <a:cs typeface="+mn-cs"/>
      </a:defRPr>
    </a:lvl5pPr>
    <a:lvl6pPr marL="2286000" algn="l" defTabSz="914400" rtl="0" eaLnBrk="1" latinLnBrk="0" hangingPunct="1">
      <a:defRPr sz="3200" b="1" kern="1200">
        <a:solidFill>
          <a:srgbClr val="FF0000"/>
        </a:solidFill>
        <a:latin typeface="Times New Roman" panose="02020603050405020304" pitchFamily="18" charset="0"/>
        <a:ea typeface="黑体" panose="02010609060101010101" pitchFamily="49" charset="-122"/>
        <a:cs typeface="+mn-cs"/>
      </a:defRPr>
    </a:lvl6pPr>
    <a:lvl7pPr marL="2743200" algn="l" defTabSz="914400" rtl="0" eaLnBrk="1" latinLnBrk="0" hangingPunct="1">
      <a:defRPr sz="3200" b="1" kern="1200">
        <a:solidFill>
          <a:srgbClr val="FF0000"/>
        </a:solidFill>
        <a:latin typeface="Times New Roman" panose="02020603050405020304" pitchFamily="18" charset="0"/>
        <a:ea typeface="黑体" panose="02010609060101010101" pitchFamily="49" charset="-122"/>
        <a:cs typeface="+mn-cs"/>
      </a:defRPr>
    </a:lvl7pPr>
    <a:lvl8pPr marL="3200400" algn="l" defTabSz="914400" rtl="0" eaLnBrk="1" latinLnBrk="0" hangingPunct="1">
      <a:defRPr sz="3200" b="1" kern="1200">
        <a:solidFill>
          <a:srgbClr val="FF0000"/>
        </a:solidFill>
        <a:latin typeface="Times New Roman" panose="02020603050405020304" pitchFamily="18" charset="0"/>
        <a:ea typeface="黑体" panose="02010609060101010101" pitchFamily="49" charset="-122"/>
        <a:cs typeface="+mn-cs"/>
      </a:defRPr>
    </a:lvl8pPr>
    <a:lvl9pPr marL="3657600" algn="l" defTabSz="914400" rtl="0" eaLnBrk="1" latinLnBrk="0" hangingPunct="1">
      <a:defRPr sz="3200" b="1" kern="1200">
        <a:solidFill>
          <a:srgbClr val="FF0000"/>
        </a:solidFill>
        <a:latin typeface="Times New Roman" panose="02020603050405020304" pitchFamily="18" charset="0"/>
        <a:ea typeface="黑体" panose="02010609060101010101" pitchFamily="49" charset="-122"/>
        <a:cs typeface="+mn-cs"/>
      </a:defRPr>
    </a:lvl9pPr>
  </p:defaultTextStyle>
  <p:extLst>
    <p:ext uri="{EFAFB233-063F-42B5-8137-9DF3F51BA10A}">
      <p15:sldGuideLst xmlns:p15="http://schemas.microsoft.com/office/powerpoint/2012/main">
        <p15:guide id="1" orient="horz" pos="726" userDrawn="1">
          <p15:clr>
            <a:srgbClr val="A4A3A4"/>
          </p15:clr>
        </p15:guide>
        <p15:guide id="2" pos="227" userDrawn="1">
          <p15:clr>
            <a:srgbClr val="A4A3A4"/>
          </p15:clr>
        </p15:guide>
        <p15:guide id="3" orient="horz" pos="317" userDrawn="1">
          <p15:clr>
            <a:srgbClr val="A4A3A4"/>
          </p15:clr>
        </p15:guide>
        <p15:guide id="4" orient="horz" pos="272" userDrawn="1">
          <p15:clr>
            <a:srgbClr val="A4A3A4"/>
          </p15:clr>
        </p15:guide>
      </p15:sldGuideLst>
    </p:ext>
  </p:extLst>
</p:presentation>
</file>

<file path=ppt/presProps.xml><?xml version="1.0" encoding="utf-8"?>
<p:presentationPr xmlns:r="http://schemas.openxmlformats.org/officeDocument/2006/relationships" xmlns:a="http://schemas.openxmlformats.org/drawingml/2006/main"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591" autoAdjust="0"/>
  </p:normalViewPr>
  <p:slideViewPr>
    <p:cSldViewPr>
      <p:cViewPr varScale="1">
        <p:scale>
          <a:sx n="97" d="100"/>
          <a:sy n="97" d="100"/>
        </p:scale>
        <p:origin x="498" y="90"/>
      </p:cViewPr>
      <p:guideLst>
        <p:guide orient="horz" pos="726"/>
        <p:guide pos="227"/>
        <p:guide orient="horz" pos="317"/>
        <p:guide orient="horz" pos="272"/>
      </p:guideLst>
    </p:cSldViewPr>
  </p:slideViewPr>
  <p:outlineViewPr>
    <p:cViewPr>
      <p:scale>
        <a:sx n="33" d="100"/>
        <a:sy n="33" d="100"/>
      </p:scale>
      <p:origin x="0" y="0"/>
    </p:cViewPr>
  </p:outlineViewPr>
  <p:notesTextViewPr>
    <p:cViewPr>
      <p:scale>
        <a:sx n="3" d="2"/>
        <a:sy n="3" d="2"/>
      </p:scale>
      <p:origin x="0" y="0"/>
    </p:cViewPr>
  </p:notesTextViewPr>
  <p:sorterViewPr>
    <p:cViewPr>
      <p:scale>
        <a:sx n="130" d="100"/>
        <a:sy n="130" d="100"/>
      </p:scale>
      <p:origin x="0" y="0"/>
    </p:cViewPr>
  </p:sorterViewPr>
  <p:notesViewPr>
    <p:cSldViewPr>
      <p:cViewPr>
        <p:scale>
          <a:sx n="1" d="100"/>
          <a:sy n="1" d="100"/>
        </p:scale>
        <p:origin x="0" y="0"/>
      </p:cViewPr>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8.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tags" Target="tags/tag1.xml" /><Relationship Id="rId11" Type="http://schemas.openxmlformats.org/officeDocument/2006/relationships/slide" Target="slides/slide9.xml" /><Relationship Id="rId110" Type="http://schemas.openxmlformats.org/officeDocument/2006/relationships/presProps" Target="presProps.xml" /><Relationship Id="rId111" Type="http://schemas.openxmlformats.org/officeDocument/2006/relationships/viewProps" Target="viewProps.xml" /><Relationship Id="rId112" Type="http://schemas.openxmlformats.org/officeDocument/2006/relationships/theme" Target="theme/theme1.xml" /><Relationship Id="rId113" Type="http://schemas.openxmlformats.org/officeDocument/2006/relationships/tableStyles" Target="tableStyles.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 Type="http://schemas.openxmlformats.org/officeDocument/2006/relationships/notesMaster" Target="notesMasters/notesMaster1.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 Type="http://schemas.openxmlformats.org/officeDocument/2006/relationships/slide" Target="slides/slide1.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 Type="http://schemas.openxmlformats.org/officeDocument/2006/relationships/slide" Target="slides/slide2.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 Type="http://schemas.openxmlformats.org/officeDocument/2006/relationships/slide" Target="slides/slide3.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 Type="http://schemas.openxmlformats.org/officeDocument/2006/relationships/slide" Target="slides/slide4.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 Type="http://schemas.openxmlformats.org/officeDocument/2006/relationships/slide" Target="slides/slide5.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 Type="http://schemas.openxmlformats.org/officeDocument/2006/relationships/slide" Target="slides/slide6.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 Type="http://schemas.openxmlformats.org/officeDocument/2006/relationships/slide" Target="slides/slide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s>
</file>

<file path=ppt/drawings/_rels/vmlDrawing1.vml.rels>&#65279;<?xml version="1.0" encoding="utf-8" standalone="yes"?><Relationships xmlns="http://schemas.openxmlformats.org/package/2006/relationships"><Relationship Id="rId1" Type="http://schemas.openxmlformats.org/officeDocument/2006/relationships/image" Target="../media/image1.emf" /></Relationships>
</file>

<file path=ppt/drawings/_rels/vmlDrawing2.vml.rels>&#65279;<?xml version="1.0" encoding="utf-8" standalone="yes"?><Relationships xmlns="http://schemas.openxmlformats.org/package/2006/relationships"><Relationship Id="rId1" Type="http://schemas.openxmlformats.org/officeDocument/2006/relationships/image" Target="../media/image2.emf" /></Relationships>
</file>

<file path=ppt/drawings/_rels/vmlDrawing3.vml.rels>&#65279;<?xml version="1.0" encoding="utf-8" standalone="yes"?><Relationships xmlns="http://schemas.openxmlformats.org/package/2006/relationships"><Relationship Id="rId1" Type="http://schemas.openxmlformats.org/officeDocument/2006/relationships/image" Target="../media/image3.emf" /></Relationships>
</file>

<file path=ppt/drawings/_rels/vmlDrawing4.vml.rels>&#65279;<?xml version="1.0" encoding="utf-8" standalone="yes"?><Relationships xmlns="http://schemas.openxmlformats.org/package/2006/relationships"><Relationship Id="rId1" Type="http://schemas.openxmlformats.org/officeDocument/2006/relationships/image" Target="../media/image16.emf" /></Relationships>
</file>

<file path=ppt/drawings/_rels/vmlDrawing5.vml.rels>&#65279;<?xml version="1.0" encoding="utf-8" standalone="yes"?><Relationships xmlns="http://schemas.openxmlformats.org/package/2006/relationships"><Relationship Id="rId1" Type="http://schemas.openxmlformats.org/officeDocument/2006/relationships/image" Target="../media/image17.emf" /></Relationships>
</file>

<file path=ppt/drawings/_rels/vmlDrawing6.vml.rels>&#65279;<?xml version="1.0" encoding="utf-8" standalone="yes"?><Relationships xmlns="http://schemas.openxmlformats.org/package/2006/relationships"><Relationship Id="rId1" Type="http://schemas.openxmlformats.org/officeDocument/2006/relationships/image" Target="../media/image18.emf" /></Relationships>
</file>

<file path=ppt/drawings/_rels/vmlDrawing7.vml.rels>&#65279;<?xml version="1.0" encoding="utf-8" standalone="yes"?><Relationships xmlns="http://schemas.openxmlformats.org/package/2006/relationships"><Relationship Id="rId1" Type="http://schemas.openxmlformats.org/officeDocument/2006/relationships/image" Target="../media/image19.emf" /></Relationships>
</file>

<file path=ppt/drawings/_rels/vmlDrawing8.vml.rels>&#65279;<?xml version="1.0" encoding="utf-8" standalone="yes"?><Relationships xmlns="http://schemas.openxmlformats.org/package/2006/relationships"><Relationship Id="rId1" Type="http://schemas.openxmlformats.org/officeDocument/2006/relationships/image" Target="../media/image69.emf" /></Relationships>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bg bwMode="auto">
      <p:bgPr>
        <a:solidFill>
          <a:schemeClr val="bg1"/>
        </a:solidFill>
        <a:effectLst/>
      </p:bgPr>
    </p:bg>
    <p:spTree>
      <p:nvGrpSpPr>
        <p:cNvPr id="1" name=""/>
        <p:cNvGrpSpPr/>
        <p:nvPr/>
      </p:nvGrpSpPr>
      <p:grpSpPr>
        <a:xfrm>
          <a:off x="0" y="0"/>
          <a: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ct val="0"/>
              </a:spcBef>
              <a:spcAft>
                <a:spcPct val="0"/>
              </a:spcAft>
              <a:buFontTx/>
              <a:buNone/>
              <a:defRPr sz="1200" b="0">
                <a:solidFill>
                  <a:schemeClr val="tx1"/>
                </a:solidFill>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ct val="0"/>
              </a:spcBef>
              <a:spcAft>
                <a:spcPct val="0"/>
              </a:spcAft>
              <a:buFontTx/>
              <a:buNone/>
              <a:defRPr sz="1200" b="0">
                <a:solidFill>
                  <a:schemeClr val="tx1"/>
                </a:solidFill>
                <a:latin typeface="+mn-lt"/>
                <a:ea typeface="+mn-ea"/>
              </a:defRPr>
            </a:lvl1pPr>
          </a:lstStyle>
          <a:p>
            <a:pPr>
              <a:defRPr/>
            </a:pPr>
            <a:endParaRPr lang="zh-CN" altLang="en-US"/>
          </a:p>
        </p:txBody>
      </p:sp>
      <p:sp>
        <p:nvSpPr>
          <p:cNvPr id="5124" name="幻灯片图像占位符 3"/>
          <p:cNvSpPr>
            <a:spLocks noGrp="1" noRot="1" noChangeAspect="1" noChangeArrowheads="1"/>
          </p:cNvSpPr>
          <p:nvPr>
            <p:ph type="sldImg" idx="4294967295"/>
          </p:nvPr>
        </p:nvSpPr>
        <p:spPr bwMode="auto">
          <a:xfrm>
            <a:off x="381000" y="685800"/>
            <a:ext cx="6096000" cy="3429000"/>
          </a:xfrm>
          <a:prstGeom prst="rect">
            <a:avLst/>
          </a:prstGeom>
          <a:noFill/>
          <a:ln w="12700">
            <a:solidFill>
              <a:srgbClr val="000000"/>
            </a:solidFill>
            <a:miter lim="800000"/>
          </a:ln>
          <a:extLst>
            <a:ext uri="{909E8E84-426E-40DD-AFC4-6F175D3DCCD1}">
              <a14:hiddenFill xmlns:a14="http://schemas.microsoft.com/office/drawing/2010/main">
                <a:solidFill>
                  <a:srgbClr val="FFFFFF"/>
                </a:solidFill>
              </a14:hiddenFill>
            </a:ext>
          </a:extLst>
        </p:spPr>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ct val="0"/>
              </a:spcBef>
              <a:spcAft>
                <a:spcPct val="0"/>
              </a:spcAft>
              <a:buFontTx/>
              <a:buNone/>
              <a:defRPr sz="1200" b="0">
                <a:solidFill>
                  <a:schemeClr val="tx1"/>
                </a:solidFill>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noProof="1">
                <a:ea typeface="黑体" panose="02010609060101010101" pitchFamily="49" charset="-122"/>
              </a:defRPr>
            </a:lvl1pPr>
          </a:lstStyle>
          <a:p>
            <a:fld id="{A64CA497-71E0-4184-919F-D45F39379D11}" type="slidenum">
              <a:rPr lang="zh-CN" altLang="en-US"/>
              <a:t>‹#›</a:t>
            </a:fld>
            <a:endParaRPr lang="zh-CN" altLang="en-US">
              <a:ea typeface="黑体" panose="02010609060101010101" pitchFamily="49" charset="-122"/>
            </a:endParaRPr>
          </a:p>
        </p:txBody>
      </p:sp>
    </p:spTree>
    <p:extLst>
      <p:ext uri="{BB962C8B-B14F-4D97-AF65-F5344CB8AC3E}">
        <p14:creationId xmlns:p14="http://schemas.microsoft.com/office/powerpoint/2010/main" val="1747822530"/>
      </p:ext>
    </p:extLst>
  </p:cSld>
  <p:clrMap bg1="lt1" tx1="dk1" bg2="lt2" tx2="dk2" accent1="accent1" accent2="accent2" accent3="accent3" accent4="accent4" accent5="accent5" accent6="accent6" hlink="hlink" folHlink="folHlink"/>
  <p:notesStyle>
    <a:lvl1pPr algn="l" rtl="0" fontAlgn="base">
      <a:spcBef>
        <a:spcPct val="0"/>
      </a:spcBef>
      <a:spcAft>
        <a:spcPct val="0"/>
      </a:spcAft>
      <a:defRPr sz="1200" kern="1200">
        <a:solidFill>
          <a:schemeClr val="tx1"/>
        </a:solidFill>
        <a:latin typeface="+mn-lt"/>
        <a:ea typeface="+mn-ea"/>
        <a:cs typeface="+mn-cs"/>
      </a:defRPr>
    </a:lvl1pPr>
    <a:lvl2pPr marL="457200" algn="l" rtl="0" fontAlgn="base">
      <a:spcBef>
        <a:spcPct val="0"/>
      </a:spcBef>
      <a:spcAft>
        <a:spcPct val="0"/>
      </a:spcAft>
      <a:defRPr sz="1200" kern="1200">
        <a:solidFill>
          <a:schemeClr val="tx1"/>
        </a:solidFill>
        <a:latin typeface="+mn-lt"/>
        <a:ea typeface="+mn-ea"/>
        <a:cs typeface="+mn-cs"/>
      </a:defRPr>
    </a:lvl2pPr>
    <a:lvl3pPr marL="914400" algn="l" rtl="0" fontAlgn="base">
      <a:spcBef>
        <a:spcPct val="0"/>
      </a:spcBef>
      <a:spcAft>
        <a:spcPct val="0"/>
      </a:spcAft>
      <a:defRPr sz="1200" kern="1200">
        <a:solidFill>
          <a:schemeClr val="tx1"/>
        </a:solidFill>
        <a:latin typeface="+mn-lt"/>
        <a:ea typeface="+mn-ea"/>
        <a:cs typeface="+mn-cs"/>
      </a:defRPr>
    </a:lvl3pPr>
    <a:lvl4pPr marL="1371600" algn="l" rtl="0" fontAlgn="base">
      <a:spcBef>
        <a:spcPct val="0"/>
      </a:spcBef>
      <a:spcAft>
        <a:spcPct val="0"/>
      </a:spcAft>
      <a:defRPr sz="1200" kern="1200">
        <a:solidFill>
          <a:schemeClr val="tx1"/>
        </a:solidFill>
        <a:latin typeface="+mn-lt"/>
        <a:ea typeface="+mn-ea"/>
        <a:cs typeface="+mn-cs"/>
      </a:defRPr>
    </a:lvl4pPr>
    <a:lvl5pPr marL="1828800" algn="l" rtl="0" fontAlgn="base">
      <a:spcBef>
        <a:spcPct val="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106.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4CA497-71E0-4184-919F-D45F39379D11}" type="slidenum">
              <a:rPr lang="zh-CN" altLang="en-US" smtClean="0"/>
              <a:t>106</a:t>
            </a:fld>
            <a:endParaRPr lang="zh-CN" altLang="en-US">
              <a:ea typeface="黑体" panose="02010609060101010101" pitchFamily="49" charset="-122"/>
            </a:endParaRPr>
          </a:p>
        </p:txBody>
      </p:sp>
    </p:spTree>
    <p:extLst>
      <p:ext uri="{BB962C8B-B14F-4D97-AF65-F5344CB8AC3E}">
        <p14:creationId xmlns:p14="http://schemas.microsoft.com/office/powerpoint/2010/main" val="858147645"/>
      </p:ext>
    </p:extLst>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reserve="1" userDrawn="1">
  <p:cSld name="3_标题幻灯片">
    <p:bg>
      <p:bgPr>
        <a:pattFill prst="pct5">
          <a:fgClr>
            <a:schemeClr val="bg2">
              <a:lumMod val="75000"/>
            </a:schemeClr>
          </a:fgClr>
          <a:bgClr>
            <a:schemeClr val="bg1"/>
          </a:bgClr>
        </a:pattFill>
        <a:effectLst/>
      </p:bgPr>
    </p:bg>
    <p:spTree>
      <p:nvGrpSpPr>
        <p:cNvPr id="1" name=""/>
        <p:cNvGrpSpPr/>
        <p:nvPr/>
      </p:nvGrpSpPr>
      <p:grpSpPr>
        <a:xfrm>
          <a:off x="0" y="0"/>
          <a:ext cx="0" cy="0"/>
        </a:xfrm>
      </p:grpSpPr>
    </p:spTree>
    <p:extLst>
      <p:ext uri="{BB962C8B-B14F-4D97-AF65-F5344CB8AC3E}">
        <p14:creationId xmlns:p14="http://schemas.microsoft.com/office/powerpoint/2010/main" val="1475108201"/>
      </p:ext>
    </p:extLst>
  </p:cSld>
  <p:clrMapOvr>
    <a:masterClrMapping/>
  </p:clrMapOvr>
  <p:transition>
    <p:fade/>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userDrawn="1">
  <p:cSld name="2_标题和内容">
    <p:spTree>
      <p:nvGrpSpPr>
        <p:cNvPr id="1" name=""/>
        <p:cNvGrpSpPr/>
        <p:nvPr/>
      </p:nvGrpSpPr>
      <p:grpSpPr>
        <a:xfrm>
          <a:off x="0" y="0"/>
          <a:ext cx="0" cy="0"/>
        </a:xfrm>
      </p:grpSpPr>
    </p:spTree>
    <p:extLst>
      <p:ext uri="{BB962C8B-B14F-4D97-AF65-F5344CB8AC3E}">
        <p14:creationId xmlns:p14="http://schemas.microsoft.com/office/powerpoint/2010/main" val="3752469556"/>
      </p:ext>
    </p:extLst>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自定义版式">
    <p:spTree>
      <p:nvGrpSpPr>
        <p:cNvPr id="1" name=""/>
        <p:cNvGrpSpPr/>
        <p:nvPr/>
      </p:nvGrpSpPr>
      <p:grpSpPr>
        <a:xfrm>
          <a:off x="0" y="0"/>
          <a:ext cx="0" cy="0"/>
        </a:xfrm>
      </p:grpSpPr>
    </p:spTree>
    <p:extLst>
      <p:ext uri="{BB962C8B-B14F-4D97-AF65-F5344CB8AC3E}">
        <p14:creationId xmlns:p14="http://schemas.microsoft.com/office/powerpoint/2010/main" val="3841037021"/>
      </p:ext>
    </p:extLst>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自定义版式">
    <p:spTree>
      <p:nvGrpSpPr>
        <p:cNvPr id="1" name=""/>
        <p:cNvGrpSpPr/>
        <p:nvPr/>
      </p:nvGrpSpPr>
      <p:grpSpPr>
        <a:xfrm>
          <a:off x="0" y="0"/>
          <a:ext cx="0" cy="0"/>
        </a:xfrm>
      </p:grpSpPr>
    </p:spTree>
    <p:extLst>
      <p:ext uri="{BB962C8B-B14F-4D97-AF65-F5344CB8AC3E}">
        <p14:creationId xmlns:p14="http://schemas.microsoft.com/office/powerpoint/2010/main" val="171289420"/>
      </p:ext>
    </p:extLst>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reserve="1" userDrawn="1">
  <p:cSld name="1_标题幻灯片">
    <p:bg>
      <p:bgPr>
        <a:gradFill>
          <a:gsLst>
            <a:gs pos="61000">
              <a:schemeClr val="bg2">
                <a:lumMod val="90000"/>
              </a:schemeClr>
            </a:gs>
            <a:gs pos="100000">
              <a:schemeClr val="bg2">
                <a:lumMod val="50000"/>
              </a:schemeClr>
            </a:gs>
            <a:gs pos="0">
              <a:schemeClr val="bg2">
                <a:lumMod val="50000"/>
              </a:schemeClr>
            </a:gs>
            <a:gs pos="40000">
              <a:schemeClr val="bg2">
                <a:lumMod val="90000"/>
              </a:schemeClr>
            </a:gs>
          </a:gsLst>
          <a:lin ang="5400000" scaled="1"/>
        </a:gradFill>
        <a:effectLst/>
      </p:bgPr>
    </p:bg>
    <p:spTree>
      <p:nvGrpSpPr>
        <p:cNvPr id="1" name=""/>
        <p:cNvGrpSpPr/>
        <p:nvPr/>
      </p:nvGrpSpPr>
      <p:grpSpPr>
        <a:xfrm>
          <a:off x="0" y="0"/>
          <a:ext cx="0" cy="0"/>
        </a:xfrm>
      </p:grpSpPr>
      <p:sp>
        <p:nvSpPr>
          <p:cNvPr id="2" name="矩形 1"/>
          <p:cNvSpPr/>
          <p:nvPr userDrawn="1"/>
        </p:nvSpPr>
        <p:spPr>
          <a:xfrm>
            <a:off x="3201636" y="1583903"/>
            <a:ext cx="5128327" cy="3046988"/>
          </a:xfrm>
          <a:prstGeom prst="rect">
            <a:avLst/>
          </a:prstGeom>
          <a:noFill/>
        </p:spPr>
        <p:txBody>
          <a:bodyPr wrap="none" lIns="91440" tIns="45720" rIns="91440" bIns="45720">
            <a:spAutoFit/>
          </a:bodyPr>
          <a:lstStyle/>
          <a:p>
            <a:pPr algn="ctr"/>
            <a:r>
              <a:rPr lang="zh-CN" altLang="en-US" sz="9600" smtClean="0">
                <a:solidFill>
                  <a:schemeClr val="accent2"/>
                </a:solidFill>
                <a:effectLst>
                  <a:outerShdw dist="50800" dir="5400000" algn="ctr" rotWithShape="0">
                    <a:srgbClr val="000000">
                      <a:alpha val="60000"/>
                    </a:srgbClr>
                  </a:outerShdw>
                </a:effectLst>
                <a:latin typeface="隶书" panose="02010509060101010101" pitchFamily="49" charset="-122"/>
                <a:ea typeface="隶书" panose="02010509060101010101" pitchFamily="49" charset="-122"/>
              </a:rPr>
              <a:t>本课结束</a:t>
            </a:r>
            <a:endParaRPr lang="en-US" altLang="zh-CN" sz="9600" smtClean="0">
              <a:solidFill>
                <a:schemeClr val="accent2"/>
              </a:solidFill>
              <a:effectLst>
                <a:outerShdw dist="50800" dir="5400000" algn="ctr" rotWithShape="0">
                  <a:srgbClr val="000000">
                    <a:alpha val="60000"/>
                  </a:srgbClr>
                </a:outerShdw>
              </a:effectLst>
              <a:latin typeface="隶书" panose="02010509060101010101" pitchFamily="49" charset="-122"/>
              <a:ea typeface="隶书" panose="02010509060101010101" pitchFamily="49" charset="-122"/>
            </a:endParaRPr>
          </a:p>
          <a:p>
            <a:pPr algn="ctr"/>
            <a:r>
              <a:rPr lang="zh-CN" altLang="en-US" sz="9600" smtClean="0">
                <a:solidFill>
                  <a:schemeClr val="accent2"/>
                </a:solidFill>
                <a:effectLst>
                  <a:outerShdw dist="50800" dir="5400000" algn="ctr" rotWithShape="0">
                    <a:srgbClr val="000000">
                      <a:alpha val="60000"/>
                    </a:srgbClr>
                  </a:outerShdw>
                </a:effectLst>
                <a:latin typeface="隶书" panose="02010509060101010101" pitchFamily="49" charset="-122"/>
                <a:ea typeface="隶书" panose="02010509060101010101" pitchFamily="49" charset="-122"/>
              </a:rPr>
              <a:t>谢谢观看</a:t>
            </a:r>
            <a:endParaRPr lang="en-US" altLang="zh-CN" sz="9600" smtClean="0">
              <a:solidFill>
                <a:schemeClr val="accent2"/>
              </a:solidFill>
              <a:effectLst>
                <a:outerShdw dist="50800" dir="5400000" algn="ctr" rotWithShape="0">
                  <a:srgbClr val="000000">
                    <a:alpha val="60000"/>
                  </a:srgbClr>
                </a:outerShdw>
              </a:effectLst>
              <a:latin typeface="隶书" panose="02010509060101010101" pitchFamily="49" charset="-122"/>
              <a:ea typeface="隶书" panose="02010509060101010101" pitchFamily="49" charset="-122"/>
            </a:endParaRPr>
          </a:p>
        </p:txBody>
      </p:sp>
    </p:spTree>
    <p:extLst>
      <p:ext uri="{BB962C8B-B14F-4D97-AF65-F5344CB8AC3E}">
        <p14:creationId xmlns:p14="http://schemas.microsoft.com/office/powerpoint/2010/main" val="342607902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userDrawn="1">
  <p:cSld name="章节">
    <p:bg>
      <p:bgPr>
        <a:solidFill>
          <a:schemeClr val="bg1"/>
        </a:solidFill>
        <a:effectLst/>
      </p:bgPr>
    </p:bg>
    <p:spTree>
      <p:nvGrpSpPr>
        <p:cNvPr id="1" name=""/>
        <p:cNvGrpSpPr/>
        <p:nvPr/>
      </p:nvGrpSpPr>
      <p:grpSpPr>
        <a:xfrm>
          <a:off x="0" y="0"/>
          <a:ext cx="0" cy="0"/>
        </a:xfrm>
      </p:grpSpPr>
      <p:sp>
        <p:nvSpPr>
          <p:cNvPr id="53" name="矩形 52">
            <a:extLst>
              <a:ext uri="{FF2B5EF4-FFF2-40B4-BE49-F238E27FC236}">
                <a16:creationId xmlns:a16="http://schemas.microsoft.com/office/drawing/2014/main" xmlns="" id="{BA1ED049-C14D-4A1F-97F9-8FC803A6313A}"/>
              </a:ext>
            </a:extLst>
          </p:cNvPr>
          <p:cNvSpPr/>
          <p:nvPr userDrawn="1"/>
        </p:nvSpPr>
        <p:spPr>
          <a:xfrm>
            <a:off x="0" y="2256061"/>
            <a:ext cx="11522075" cy="1740047"/>
          </a:xfrm>
          <a:prstGeom prst="rect">
            <a:avLst/>
          </a:prstGeom>
          <a:solidFill>
            <a:srgbClr val="00A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024"/>
          </a:p>
        </p:txBody>
      </p:sp>
      <p:sp>
        <p:nvSpPr>
          <p:cNvPr id="54" name="标题 1">
            <a:extLst>
              <a:ext uri="{FF2B5EF4-FFF2-40B4-BE49-F238E27FC236}">
                <a16:creationId xmlns:a16="http://schemas.microsoft.com/office/drawing/2014/main" xmlns="" id="{AA99C4E3-901A-413A-864D-39738AA96B93}"/>
              </a:ext>
            </a:extLst>
          </p:cNvPr>
          <p:cNvSpPr>
            <a:spLocks noGrp="1"/>
          </p:cNvSpPr>
          <p:nvPr>
            <p:ph type="ctrTitle"/>
          </p:nvPr>
        </p:nvSpPr>
        <p:spPr>
          <a:xfrm>
            <a:off x="0" y="2256061"/>
            <a:ext cx="11522075" cy="1740047"/>
          </a:xfrm>
          <a:prstGeom prst="rect">
            <a:avLst/>
          </a:prstGeom>
        </p:spPr>
        <p:txBody>
          <a:bodyPr anchor="ctr"/>
          <a:lstStyle>
            <a:lvl1pPr algn="ctr">
              <a:defRPr sz="4158">
                <a:solidFill>
                  <a:schemeClr val="bg1"/>
                </a:solidFill>
                <a:latin typeface="微软雅黑" panose="020b0503020204020204" pitchFamily="34" charset="-122"/>
                <a:ea typeface="微软雅黑" panose="020b0503020204020204" pitchFamily="34" charset="-122"/>
              </a:defRPr>
            </a:lvl1pPr>
          </a:lstStyle>
          <a:p>
            <a:r>
              <a:rPr lang="zh-CN" altLang="en-US" smtClean="0"/>
              <a:t>单击此处编辑母版标题样式</a:t>
            </a:r>
            <a:endParaRPr lang="zh-CN" altLang="en-US"/>
          </a:p>
        </p:txBody>
      </p:sp>
    </p:spTree>
    <p:extLst>
      <p:ext uri="{BB962C8B-B14F-4D97-AF65-F5344CB8AC3E}">
        <p14:creationId xmlns:p14="http://schemas.microsoft.com/office/powerpoint/2010/main" val="3564166665"/>
      </p:ext>
    </p:extLst>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 Target="../slides/slide2.xml" TargetMode="Internal" /><Relationship Id="rId8"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solidFill>
          <a:schemeClr val="bg1"/>
        </a:solidFill>
        <a:effectLst/>
      </p:bgPr>
    </p:bg>
    <p:spTree>
      <p:nvGrpSpPr>
        <p:cNvPr id="1" name=""/>
        <p:cNvGrpSpPr/>
        <p:nvPr/>
      </p:nvGrpSpPr>
      <p:grpSpPr>
        <a:xfrm>
          <a:off x="0" y="0"/>
          <a:ext cx="0" cy="0"/>
        </a:xfrm>
      </p:grpSpPr>
      <p:sp>
        <p:nvSpPr>
          <p:cNvPr id="7" name="矩形 6"/>
          <p:cNvSpPr/>
          <p:nvPr userDrawn="1"/>
        </p:nvSpPr>
        <p:spPr>
          <a:xfrm>
            <a:off x="-1" y="172927"/>
            <a:ext cx="11522075" cy="288032"/>
          </a:xfrm>
          <a:prstGeom prst="rect">
            <a:avLst/>
          </a:prstGeom>
          <a:gradFill flip="none" rotWithShape="1">
            <a:gsLst>
              <a:gs pos="65000">
                <a:schemeClr val="bg2">
                  <a:lumMod val="90000"/>
                </a:schemeClr>
              </a:gs>
              <a:gs pos="38000">
                <a:schemeClr val="bg2">
                  <a:lumMod val="75000"/>
                </a:schemeClr>
              </a:gs>
              <a:gs pos="1000">
                <a:srgbClr val="0070C0"/>
              </a:gs>
              <a:gs pos="100000">
                <a:schemeClr val="bg1"/>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9728" y="6404527"/>
            <a:ext cx="11522074" cy="72008"/>
          </a:xfrm>
          <a:prstGeom prst="rect">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chemeClr val="bg2">
                    <a:lumMod val="50000"/>
                  </a:schemeClr>
                </a:solidFill>
              </a:ln>
              <a:solidFill>
                <a:schemeClr val="bg2">
                  <a:lumMod val="50000"/>
                </a:schemeClr>
              </a:solidFill>
            </a:endParaRPr>
          </a:p>
        </p:txBody>
      </p:sp>
      <p:sp>
        <p:nvSpPr>
          <p:cNvPr id="10" name="云形标注 9">
            <a:hlinkClick r:id="rId7" action="ppaction://hlinksldjump"/>
          </p:cNvPr>
          <p:cNvSpPr/>
          <p:nvPr userDrawn="1"/>
        </p:nvSpPr>
        <p:spPr>
          <a:xfrm>
            <a:off x="10441557" y="42551"/>
            <a:ext cx="864096" cy="432048"/>
          </a:xfrm>
          <a:prstGeom prst="cloudCallout">
            <a:avLst/>
          </a:prstGeom>
          <a:solidFill>
            <a:schemeClr val="bg2">
              <a:lumMod val="9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sz="1200" smtClean="0"/>
              <a:t> 导航</a:t>
            </a:r>
            <a:endParaRPr lang="zh-CN" altLang="en-US" sz="1200">
              <a:solidFill>
                <a:srgbClr val="FF0000"/>
              </a:solidFill>
            </a:endParaRPr>
          </a:p>
        </p:txBody>
      </p:sp>
    </p:spTree>
    <p:extLst>
      <p:ext uri="{BB962C8B-B14F-4D97-AF65-F5344CB8AC3E}">
        <p14:creationId xmlns:p14="http://schemas.microsoft.com/office/powerpoint/2010/main" val="1345586147"/>
      </p:ext>
    </p:extLst>
  </p:cSld>
  <p:clrMap bg1="lt1" tx1="dk1" bg2="lt2" tx2="dk2" accent1="accent1" accent2="accent2" accent3="accent3" accent4="accent4" accent5="accent5" accent6="accent6" hlink="hlink" folHlink="folHlink"/>
  <p:sldLayoutIdLst>
    <p:sldLayoutId id="2147483697" r:id="rId1"/>
    <p:sldLayoutId id="2147483690" r:id="rId2"/>
    <p:sldLayoutId id="2147483691" r:id="rId3"/>
    <p:sldLayoutId id="2147483692" r:id="rId4"/>
    <p:sldLayoutId id="2147483694" r:id="rId5"/>
    <p:sldLayoutId id="2147483698" r:id="rId6"/>
  </p:sldLayoutIdLst>
  <p:transition/>
  <p:timing/>
  <p:txStyles>
    <p:titleStyle>
      <a:lvl1pPr algn="ctr" rtl="0" eaLnBrk="1" fontAlgn="base" hangingPunct="1">
        <a:spcBef>
          <a:spcPct val="0"/>
        </a:spcBef>
        <a:spcAft>
          <a:spcPct val="0"/>
        </a:spcAft>
        <a:defRPr sz="4158" kern="1200">
          <a:solidFill>
            <a:schemeClr val="tx1"/>
          </a:solidFill>
          <a:latin typeface="+mj-lt"/>
          <a:ea typeface="+mj-ea"/>
          <a:cs typeface="+mj-cs"/>
        </a:defRPr>
      </a:lvl1pPr>
      <a:lvl2pPr algn="ctr" rtl="0" eaLnBrk="1" fontAlgn="base" hangingPunct="1">
        <a:spcBef>
          <a:spcPct val="0"/>
        </a:spcBef>
        <a:spcAft>
          <a:spcPct val="0"/>
        </a:spcAft>
        <a:defRPr sz="4158">
          <a:solidFill>
            <a:schemeClr val="tx1"/>
          </a:solidFill>
          <a:latin typeface="Arial"/>
          <a:ea typeface="黑体" pitchFamily="2" charset="-122"/>
        </a:defRPr>
      </a:lvl2pPr>
      <a:lvl3pPr algn="ctr" rtl="0" eaLnBrk="1" fontAlgn="base" hangingPunct="1">
        <a:spcBef>
          <a:spcPct val="0"/>
        </a:spcBef>
        <a:spcAft>
          <a:spcPct val="0"/>
        </a:spcAft>
        <a:defRPr sz="4158">
          <a:solidFill>
            <a:schemeClr val="tx1"/>
          </a:solidFill>
          <a:latin typeface="Arial"/>
          <a:ea typeface="黑体" pitchFamily="2" charset="-122"/>
        </a:defRPr>
      </a:lvl3pPr>
      <a:lvl4pPr algn="ctr" rtl="0" eaLnBrk="1" fontAlgn="base" hangingPunct="1">
        <a:spcBef>
          <a:spcPct val="0"/>
        </a:spcBef>
        <a:spcAft>
          <a:spcPct val="0"/>
        </a:spcAft>
        <a:defRPr sz="4158">
          <a:solidFill>
            <a:schemeClr val="tx1"/>
          </a:solidFill>
          <a:latin typeface="Arial"/>
          <a:ea typeface="黑体" pitchFamily="2" charset="-122"/>
        </a:defRPr>
      </a:lvl4pPr>
      <a:lvl5pPr algn="ctr" rtl="0" eaLnBrk="1" fontAlgn="base" hangingPunct="1">
        <a:spcBef>
          <a:spcPct val="0"/>
        </a:spcBef>
        <a:spcAft>
          <a:spcPct val="0"/>
        </a:spcAft>
        <a:defRPr sz="4158">
          <a:solidFill>
            <a:schemeClr val="tx1"/>
          </a:solidFill>
          <a:latin typeface="Arial"/>
          <a:ea typeface="黑体" pitchFamily="2" charset="-122"/>
        </a:defRPr>
      </a:lvl5pPr>
      <a:lvl6pPr marL="432008" algn="ctr" rtl="0" eaLnBrk="1" fontAlgn="base" hangingPunct="1">
        <a:spcBef>
          <a:spcPct val="0"/>
        </a:spcBef>
        <a:spcAft>
          <a:spcPct val="0"/>
        </a:spcAft>
        <a:defRPr sz="4158">
          <a:solidFill>
            <a:schemeClr val="tx1"/>
          </a:solidFill>
          <a:latin typeface="Arial"/>
          <a:ea typeface="黑体" pitchFamily="2" charset="-122"/>
        </a:defRPr>
      </a:lvl6pPr>
      <a:lvl7pPr marL="864017" algn="ctr" rtl="0" eaLnBrk="1" fontAlgn="base" hangingPunct="1">
        <a:spcBef>
          <a:spcPct val="0"/>
        </a:spcBef>
        <a:spcAft>
          <a:spcPct val="0"/>
        </a:spcAft>
        <a:defRPr sz="4158">
          <a:solidFill>
            <a:schemeClr val="tx1"/>
          </a:solidFill>
          <a:latin typeface="Arial"/>
          <a:ea typeface="黑体" pitchFamily="2" charset="-122"/>
        </a:defRPr>
      </a:lvl7pPr>
      <a:lvl8pPr marL="1296025" algn="ctr" rtl="0" eaLnBrk="1" fontAlgn="base" hangingPunct="1">
        <a:spcBef>
          <a:spcPct val="0"/>
        </a:spcBef>
        <a:spcAft>
          <a:spcPct val="0"/>
        </a:spcAft>
        <a:defRPr sz="4158">
          <a:solidFill>
            <a:schemeClr val="tx1"/>
          </a:solidFill>
          <a:latin typeface="Arial"/>
          <a:ea typeface="黑体" pitchFamily="2" charset="-122"/>
        </a:defRPr>
      </a:lvl8pPr>
      <a:lvl9pPr marL="1728033" algn="ctr" rtl="0" eaLnBrk="1" fontAlgn="base" hangingPunct="1">
        <a:spcBef>
          <a:spcPct val="0"/>
        </a:spcBef>
        <a:spcAft>
          <a:spcPct val="0"/>
        </a:spcAft>
        <a:defRPr sz="4158">
          <a:solidFill>
            <a:schemeClr val="tx1"/>
          </a:solidFill>
          <a:latin typeface="Arial"/>
          <a:ea typeface="黑体" pitchFamily="2" charset="-122"/>
        </a:defRPr>
      </a:lvl9pPr>
    </p:titleStyle>
    <p:bodyStyle>
      <a:lvl1pPr marL="324006" indent="-324006" algn="l" rtl="0" eaLnBrk="1" fontAlgn="base" hangingPunct="1">
        <a:spcBef>
          <a:spcPct val="20000"/>
        </a:spcBef>
        <a:spcAft>
          <a:spcPct val="0"/>
        </a:spcAft>
        <a:buFont typeface="Arial"/>
        <a:buChar char="•"/>
        <a:defRPr sz="3024" kern="1200">
          <a:solidFill>
            <a:schemeClr val="tx1"/>
          </a:solidFill>
          <a:latin typeface="+mn-lt"/>
          <a:ea typeface="+mn-ea"/>
          <a:cs typeface="+mn-cs"/>
        </a:defRPr>
      </a:lvl1pPr>
      <a:lvl2pPr marL="702013" indent="-270005" algn="l" rtl="0" eaLnBrk="1" fontAlgn="base" hangingPunct="1">
        <a:spcBef>
          <a:spcPct val="20000"/>
        </a:spcBef>
        <a:spcAft>
          <a:spcPct val="0"/>
        </a:spcAft>
        <a:buFont typeface="Arial"/>
        <a:buChar char="–"/>
        <a:defRPr sz="2646" kern="1200">
          <a:solidFill>
            <a:schemeClr val="tx1"/>
          </a:solidFill>
          <a:latin typeface="+mn-lt"/>
          <a:ea typeface="+mn-ea"/>
          <a:cs typeface="+mn-cs"/>
        </a:defRPr>
      </a:lvl2pPr>
      <a:lvl3pPr marL="1080021" indent="-216004" algn="l" rtl="0" eaLnBrk="1" fontAlgn="base" hangingPunct="1">
        <a:spcBef>
          <a:spcPct val="20000"/>
        </a:spcBef>
        <a:spcAft>
          <a:spcPct val="0"/>
        </a:spcAft>
        <a:buFont typeface="Arial"/>
        <a:buChar char="•"/>
        <a:defRPr sz="2268" kern="1200">
          <a:solidFill>
            <a:schemeClr val="tx1"/>
          </a:solidFill>
          <a:latin typeface="+mn-lt"/>
          <a:ea typeface="+mn-ea"/>
          <a:cs typeface="+mn-cs"/>
        </a:defRPr>
      </a:lvl3pPr>
      <a:lvl4pPr marL="1512029" indent="-216004" algn="l" rtl="0" eaLnBrk="1" fontAlgn="base" hangingPunct="1">
        <a:spcBef>
          <a:spcPct val="20000"/>
        </a:spcBef>
        <a:spcAft>
          <a:spcPct val="0"/>
        </a:spcAft>
        <a:buFont typeface="Arial"/>
        <a:buChar char="–"/>
        <a:defRPr sz="1890" kern="1200">
          <a:solidFill>
            <a:schemeClr val="tx1"/>
          </a:solidFill>
          <a:latin typeface="+mn-lt"/>
          <a:ea typeface="+mn-ea"/>
          <a:cs typeface="+mn-cs"/>
        </a:defRPr>
      </a:lvl4pPr>
      <a:lvl5pPr marL="1944037" indent="-216004" algn="l" rtl="0" eaLnBrk="1" fontAlgn="base" hangingPunct="1">
        <a:spcBef>
          <a:spcPct val="20000"/>
        </a:spcBef>
        <a:spcAft>
          <a:spcPct val="0"/>
        </a:spcAft>
        <a:buFont typeface="Arial"/>
        <a:buChar char="»"/>
        <a:defRPr sz="1890" kern="1200">
          <a:solidFill>
            <a:schemeClr val="tx1"/>
          </a:solidFill>
          <a:latin typeface="+mn-lt"/>
          <a:ea typeface="+mn-ea"/>
          <a:cs typeface="+mn-cs"/>
        </a:defRPr>
      </a:lvl5pPr>
      <a:lvl6pPr marL="2376046" indent="-216004" algn="l" defTabSz="864017"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8054" indent="-216004" algn="l" defTabSz="864017"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40062" indent="-216004" algn="l" defTabSz="864017"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2070" indent="-216004" algn="l" defTabSz="864017" rtl="0" eaLnBrk="1" latinLnBrk="0" hangingPunct="1">
        <a:spcBef>
          <a:spcPct val="20000"/>
        </a:spcBef>
        <a:buFont typeface="Arial" pitchFamily="34" charset="0"/>
        <a:buChar char="•"/>
        <a:defRPr sz="1890" kern="1200">
          <a:solidFill>
            <a:schemeClr val="tx1"/>
          </a:solidFill>
          <a:latin typeface="+mn-lt"/>
          <a:ea typeface="+mn-ea"/>
          <a:cs typeface="+mn-cs"/>
        </a:defRPr>
      </a:lvl9pPr>
    </p:bodyStyle>
    <p:otherStyle>
      <a:defPPr>
        <a:defRPr lang="zh-CN"/>
      </a:defPPr>
      <a:lvl1pPr marL="0" algn="l" defTabSz="864017" rtl="0" eaLnBrk="1" latinLnBrk="0" hangingPunct="1">
        <a:defRPr sz="1701" kern="1200">
          <a:solidFill>
            <a:schemeClr val="tx1"/>
          </a:solidFill>
          <a:latin typeface="+mn-lt"/>
          <a:ea typeface="+mn-ea"/>
          <a:cs typeface="+mn-cs"/>
        </a:defRPr>
      </a:lvl1pPr>
      <a:lvl2pPr marL="432008" algn="l" defTabSz="864017" rtl="0" eaLnBrk="1" latinLnBrk="0" hangingPunct="1">
        <a:defRPr sz="1701" kern="1200">
          <a:solidFill>
            <a:schemeClr val="tx1"/>
          </a:solidFill>
          <a:latin typeface="+mn-lt"/>
          <a:ea typeface="+mn-ea"/>
          <a:cs typeface="+mn-cs"/>
        </a:defRPr>
      </a:lvl2pPr>
      <a:lvl3pPr marL="864017" algn="l" defTabSz="864017" rtl="0" eaLnBrk="1" latinLnBrk="0" hangingPunct="1">
        <a:defRPr sz="1701" kern="1200">
          <a:solidFill>
            <a:schemeClr val="tx1"/>
          </a:solidFill>
          <a:latin typeface="+mn-lt"/>
          <a:ea typeface="+mn-ea"/>
          <a:cs typeface="+mn-cs"/>
        </a:defRPr>
      </a:lvl3pPr>
      <a:lvl4pPr marL="1296025" algn="l" defTabSz="864017" rtl="0" eaLnBrk="1" latinLnBrk="0" hangingPunct="1">
        <a:defRPr sz="1701" kern="1200">
          <a:solidFill>
            <a:schemeClr val="tx1"/>
          </a:solidFill>
          <a:latin typeface="+mn-lt"/>
          <a:ea typeface="+mn-ea"/>
          <a:cs typeface="+mn-cs"/>
        </a:defRPr>
      </a:lvl4pPr>
      <a:lvl5pPr marL="1728033" algn="l" defTabSz="864017" rtl="0" eaLnBrk="1" latinLnBrk="0" hangingPunct="1">
        <a:defRPr sz="1701" kern="1200">
          <a:solidFill>
            <a:schemeClr val="tx1"/>
          </a:solidFill>
          <a:latin typeface="+mn-lt"/>
          <a:ea typeface="+mn-ea"/>
          <a:cs typeface="+mn-cs"/>
        </a:defRPr>
      </a:lvl5pPr>
      <a:lvl6pPr marL="2160041" algn="l" defTabSz="864017" rtl="0" eaLnBrk="1" latinLnBrk="0" hangingPunct="1">
        <a:defRPr sz="1701" kern="1200">
          <a:solidFill>
            <a:schemeClr val="tx1"/>
          </a:solidFill>
          <a:latin typeface="+mn-lt"/>
          <a:ea typeface="+mn-ea"/>
          <a:cs typeface="+mn-cs"/>
        </a:defRPr>
      </a:lvl6pPr>
      <a:lvl7pPr marL="2592050" algn="l" defTabSz="864017" rtl="0" eaLnBrk="1" latinLnBrk="0" hangingPunct="1">
        <a:defRPr sz="1701" kern="1200">
          <a:solidFill>
            <a:schemeClr val="tx1"/>
          </a:solidFill>
          <a:latin typeface="+mn-lt"/>
          <a:ea typeface="+mn-ea"/>
          <a:cs typeface="+mn-cs"/>
        </a:defRPr>
      </a:lvl7pPr>
      <a:lvl8pPr marL="3024058" algn="l" defTabSz="864017" rtl="0" eaLnBrk="1" latinLnBrk="0" hangingPunct="1">
        <a:defRPr sz="1701" kern="1200">
          <a:solidFill>
            <a:schemeClr val="tx1"/>
          </a:solidFill>
          <a:latin typeface="+mn-lt"/>
          <a:ea typeface="+mn-ea"/>
          <a:cs typeface="+mn-cs"/>
        </a:defRPr>
      </a:lvl8pPr>
      <a:lvl9pPr marL="3456066" algn="l" defTabSz="864017" rtl="0" eaLnBrk="1" latinLnBrk="0" hangingPunct="1">
        <a:defRPr sz="1701"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6.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100.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101.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102.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72.png" /></Relationships>
</file>

<file path=ppt/slides/_rels/slide103.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104.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105.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73.jpeg" /></Relationships>
</file>

<file path=ppt/slides/_rels/slide106.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xml" /><Relationship Id="rId3" Type="http://schemas.openxmlformats.org/officeDocument/2006/relationships/image" Target="../media/image74.png"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6.jpeg"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7.jpeg"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8.jpeg"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slide" Target="slide3.xml" TargetMode="Internal" /><Relationship Id="rId3" Type="http://schemas.openxmlformats.org/officeDocument/2006/relationships/slide" Target="slide6.xml" TargetMode="Internal" /><Relationship Id="rId4" Type="http://schemas.openxmlformats.org/officeDocument/2006/relationships/slide" Target="slide8.xml" TargetMode="Internal" /><Relationship Id="rId5" Type="http://schemas.openxmlformats.org/officeDocument/2006/relationships/slide" Target="slide34.xml" TargetMode="Internal" /><Relationship Id="rId6" Type="http://schemas.openxmlformats.org/officeDocument/2006/relationships/slide" Target="slide49.xml" TargetMode="Interna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9.jpeg"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10.jpeg"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11.jpeg" /><Relationship Id="rId3" Type="http://schemas.openxmlformats.org/officeDocument/2006/relationships/image" Target="../media/image12.jpeg"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13.jpeg"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package" Target="../embeddings/Microsoft_Word___1.docx" TargetMode="Internal" /><Relationship Id="rId3" Type="http://schemas.openxmlformats.org/officeDocument/2006/relationships/image" Target="../media/image1.emf" /><Relationship Id="rId4" Type="http://schemas.openxmlformats.org/officeDocument/2006/relationships/vmlDrawing" Target="../drawings/vmlDrawing1.v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14.png"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33.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15.jpeg" /></Relationships>
</file>

<file path=ppt/slides/_rels/slide34.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package" Target="../embeddings/Microsoft_Word___4.docx" TargetMode="Internal" /><Relationship Id="rId3" Type="http://schemas.openxmlformats.org/officeDocument/2006/relationships/image" Target="../media/image16.emf" /><Relationship Id="rId4" Type="http://schemas.openxmlformats.org/officeDocument/2006/relationships/vmlDrawing" Target="../drawings/vmlDrawing4.vml" /></Relationships>
</file>

<file path=ppt/slides/_rels/slide35.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package" Target="../embeddings/Microsoft_Word___5.docx" TargetMode="Internal" /><Relationship Id="rId3" Type="http://schemas.openxmlformats.org/officeDocument/2006/relationships/image" Target="../media/image17.emf" /><Relationship Id="rId4" Type="http://schemas.openxmlformats.org/officeDocument/2006/relationships/vmlDrawing" Target="../drawings/vmlDrawing5.vml" /></Relationships>
</file>

<file path=ppt/slides/_rels/slide36.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package" Target="../embeddings/Microsoft_Word___6.docx" TargetMode="Internal" /><Relationship Id="rId3" Type="http://schemas.openxmlformats.org/officeDocument/2006/relationships/image" Target="../media/image18.emf" /><Relationship Id="rId4" Type="http://schemas.openxmlformats.org/officeDocument/2006/relationships/vmlDrawing" Target="../drawings/vmlDrawing6.vml" /></Relationships>
</file>

<file path=ppt/slides/_rels/slide37.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package" Target="../embeddings/Microsoft_Word___7.docx" TargetMode="Internal" /><Relationship Id="rId3" Type="http://schemas.openxmlformats.org/officeDocument/2006/relationships/image" Target="../media/image19.emf" /><Relationship Id="rId4" Type="http://schemas.openxmlformats.org/officeDocument/2006/relationships/vmlDrawing" Target="../drawings/vmlDrawing7.vml" /></Relationships>
</file>

<file path=ppt/slides/_rels/slide38.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20.png" /></Relationships>
</file>

<file path=ppt/slides/_rels/slide39.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package" Target="../embeddings/Microsoft_Word___2.docx" TargetMode="Internal" /><Relationship Id="rId3" Type="http://schemas.openxmlformats.org/officeDocument/2006/relationships/image" Target="../media/image2.emf" /><Relationship Id="rId4" Type="http://schemas.openxmlformats.org/officeDocument/2006/relationships/vmlDrawing" Target="../drawings/vmlDrawing2.vml" /></Relationships>
</file>

<file path=ppt/slides/_rels/slide40.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41.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21.jpeg" /></Relationships>
</file>

<file path=ppt/slides/_rels/slide42.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22.png" /></Relationships>
</file>

<file path=ppt/slides/_rels/slide43.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44.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45.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23.jpeg" /></Relationships>
</file>

<file path=ppt/slides/_rels/slide46.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47.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48.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49.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package" Target="../embeddings/Microsoft_Word___3.docx" TargetMode="Internal" /><Relationship Id="rId3" Type="http://schemas.openxmlformats.org/officeDocument/2006/relationships/image" Target="../media/image3.emf" /><Relationship Id="rId4" Type="http://schemas.openxmlformats.org/officeDocument/2006/relationships/vmlDrawing" Target="../drawings/vmlDrawing3.vml" /></Relationships>
</file>

<file path=ppt/slides/_rels/slide50.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51.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24.jpeg" /></Relationships>
</file>

<file path=ppt/slides/_rels/slide52.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25.jpeg" /></Relationships>
</file>

<file path=ppt/slides/_rels/slide53.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26.jpeg" /></Relationships>
</file>

<file path=ppt/slides/_rels/slide54.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27.jpeg" /></Relationships>
</file>

<file path=ppt/slides/_rels/slide55.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28.jpeg" /></Relationships>
</file>

<file path=ppt/slides/_rels/slide56.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29.png" /></Relationships>
</file>

<file path=ppt/slides/_rels/slide57.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30.png" /></Relationships>
</file>

<file path=ppt/slides/_rels/slide58.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31.jpeg" /></Relationships>
</file>

<file path=ppt/slides/_rels/slide59.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32.jpeg"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png" /></Relationships>
</file>

<file path=ppt/slides/_rels/slide60.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33.jpeg" /></Relationships>
</file>

<file path=ppt/slides/_rels/slide61.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34.jpeg" /></Relationships>
</file>

<file path=ppt/slides/_rels/slide62.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35.jpeg" /></Relationships>
</file>

<file path=ppt/slides/_rels/slide63.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36.jpeg" /></Relationships>
</file>

<file path=ppt/slides/_rels/slide64.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37.jpeg" /></Relationships>
</file>

<file path=ppt/slides/_rels/slide65.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38.jpeg" /></Relationships>
</file>

<file path=ppt/slides/_rels/slide66.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67.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39.jpeg" /></Relationships>
</file>

<file path=ppt/slides/_rels/slide68.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40.jpeg" /></Relationships>
</file>

<file path=ppt/slides/_rels/slide69.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41.jpeg"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5.png" /></Relationships>
</file>

<file path=ppt/slides/_rels/slide70.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42.jpeg" /></Relationships>
</file>

<file path=ppt/slides/_rels/slide71.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43.jpeg" /></Relationships>
</file>

<file path=ppt/slides/_rels/slide72.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73.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44.jpeg" /></Relationships>
</file>

<file path=ppt/slides/_rels/slide74.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45.jpeg" /></Relationships>
</file>

<file path=ppt/slides/_rels/slide75.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46.jpeg" /></Relationships>
</file>

<file path=ppt/slides/_rels/slide76.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47.jpeg" /></Relationships>
</file>

<file path=ppt/slides/_rels/slide77.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48.jpeg" /></Relationships>
</file>

<file path=ppt/slides/_rels/slide78.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49.jpeg" /></Relationships>
</file>

<file path=ppt/slides/_rels/slide79.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50.jpeg" /><Relationship Id="rId3" Type="http://schemas.openxmlformats.org/officeDocument/2006/relationships/image" Target="../media/image51.jpeg"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80.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52.jpeg" /><Relationship Id="rId3" Type="http://schemas.openxmlformats.org/officeDocument/2006/relationships/image" Target="../media/image53.jpeg" /></Relationships>
</file>

<file path=ppt/slides/_rels/slide81.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54.jpeg" /><Relationship Id="rId3" Type="http://schemas.openxmlformats.org/officeDocument/2006/relationships/image" Target="../media/image55.jpeg" /></Relationships>
</file>

<file path=ppt/slides/_rels/slide82.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56.jpeg" /><Relationship Id="rId3" Type="http://schemas.openxmlformats.org/officeDocument/2006/relationships/image" Target="../media/image57.jpeg" /></Relationships>
</file>

<file path=ppt/slides/_rels/slide83.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58.jpeg" /><Relationship Id="rId3" Type="http://schemas.openxmlformats.org/officeDocument/2006/relationships/image" Target="../media/image59.jpeg" /><Relationship Id="rId4" Type="http://schemas.openxmlformats.org/officeDocument/2006/relationships/image" Target="../media/image60.jpeg" /></Relationships>
</file>

<file path=ppt/slides/_rels/slide84.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61.jpeg" /><Relationship Id="rId3" Type="http://schemas.openxmlformats.org/officeDocument/2006/relationships/image" Target="../media/image62.jpeg" /></Relationships>
</file>

<file path=ppt/slides/_rels/slide85.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63.jpeg" /><Relationship Id="rId3" Type="http://schemas.openxmlformats.org/officeDocument/2006/relationships/image" Target="../media/image64.jpeg" /></Relationships>
</file>

<file path=ppt/slides/_rels/slide86.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65.jpeg" /></Relationships>
</file>

<file path=ppt/slides/_rels/slide87.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88.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66.jpeg" /></Relationships>
</file>

<file path=ppt/slides/_rels/slide89.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90.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67.jpeg" /></Relationships>
</file>

<file path=ppt/slides/_rels/slide91.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92.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68.jpeg" /></Relationships>
</file>

<file path=ppt/slides/_rels/slide93.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94.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package" Target="../embeddings/Microsoft_Word___8.docx" TargetMode="Internal" /><Relationship Id="rId3" Type="http://schemas.openxmlformats.org/officeDocument/2006/relationships/image" Target="../media/image69.emf" /><Relationship Id="rId4" Type="http://schemas.openxmlformats.org/officeDocument/2006/relationships/vmlDrawing" Target="../drawings/vmlDrawing8.vml" /></Relationships>
</file>

<file path=ppt/slides/_rels/slide95.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96.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97.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70.png" /></Relationships>
</file>

<file path=ppt/slides/_rels/slide98.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71.jpeg" /></Relationships>
</file>

<file path=ppt/slides/_rels/slide99.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标题 1"/>
          <p:cNvSpPr>
            <a:spLocks noGrp="1"/>
          </p:cNvSpPr>
          <p:nvPr>
            <p:ph type="ctrTitle"/>
          </p:nvPr>
        </p:nvSpPr>
        <p:spPr>
          <a:prstGeom prst="rect">
            <a:avLst/>
          </a:prstGeom>
        </p:spPr>
        <p:txBody>
          <a:bodyPr/>
          <a:lstStyle/>
          <a:p>
            <a:r>
              <a:rPr lang="zh-CN" altLang="en-US" b="1"/>
              <a:t>第十九章　电与磁</a:t>
            </a:r>
            <a:endParaRPr lang="zh-CN" altLang="zh-CN"/>
          </a:p>
        </p:txBody>
      </p:sp>
      <p:sp>
        <p:nvSpPr>
          <p:cNvPr id="4" name="矩形 3"/>
          <p:cNvSpPr>
            <a:spLocks noChangeAspect="1"/>
          </p:cNvSpPr>
          <p:nvPr/>
        </p:nvSpPr>
        <p:spPr>
          <a:xfrm>
            <a:off x="236022" y="1440390"/>
            <a:ext cx="3690434" cy="614720"/>
          </a:xfrm>
          <a:prstGeom prst="rect">
            <a:avLst/>
          </a:prstGeom>
        </p:spPr>
        <p:txBody>
          <a:bodyPr wrap="none">
            <a:spAutoFit/>
          </a:bodyPr>
          <a:lstStyle/>
          <a:p>
            <a:pPr>
              <a:lnSpc>
                <a:spcPct val="120000"/>
              </a:lnSpc>
              <a:spcAft>
                <a:spcPct val="0"/>
              </a:spcAft>
              <a:tabLst>
                <a:tab pos="1122622"/>
                <a:tab pos="2044239"/>
                <a:tab pos="2969457"/>
                <a:tab pos="3959476"/>
              </a:tabLst>
            </a:pPr>
            <a:r>
              <a:rPr lang="zh-CN" altLang="en-US" sz="3024">
                <a:solidFill>
                  <a:srgbClr val="000000"/>
                </a:solidFill>
                <a:latin typeface="NEU-BZ-S92" panose="02010600010101010101" pitchFamily="2" charset="-122"/>
                <a:ea typeface="方正大黑_GBK" panose="03000509000000000000" pitchFamily="65" charset="-122"/>
                <a:cs typeface="Times New Roman" panose="02020603050405020304" pitchFamily="18" charset="0"/>
              </a:rPr>
              <a:t>第一阶段　章节复习</a:t>
            </a:r>
            <a:endParaRPr lang="zh-CN" altLang="zh-CN" sz="3024">
              <a:solidFill>
                <a:srgbClr val="000000"/>
              </a:solidFill>
              <a:latin typeface="NEU-BZ-S92" panose="02010600010101010101" pitchFamily="2" charset="-122"/>
              <a:ea typeface="方正大黑_GBK" panose="03000509000000000000" pitchFamily="65" charset="-122"/>
              <a:cs typeface="Times New Roman" panose="02020603050405020304" pitchFamily="18" charset="0"/>
            </a:endParaRPr>
          </a:p>
        </p:txBody>
      </p:sp>
    </p:spTree>
    <p:extLst>
      <p:ext uri="{BB962C8B-B14F-4D97-AF65-F5344CB8AC3E}">
        <p14:creationId xmlns:p14="http://schemas.microsoft.com/office/powerpoint/2010/main" val="3019643205"/>
      </p:ext>
    </p:extLst>
  </p:cSld>
  <p:clrMapOvr>
    <a:masterClrMapping/>
  </p:clrMapOvr>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441607"/>
            <a:ext cx="10807700" cy="6001643"/>
          </a:xfrm>
          <a:prstGeom prst="rect">
            <a:avLst/>
          </a:prstGeom>
        </p:spPr>
        <p:txBody>
          <a:bodyPr>
            <a:spAutoFit/>
          </a:bodyPr>
          <a:lstStyle/>
          <a:p>
            <a:pPr indent="267970">
              <a:lnSpc>
                <a:spcPct val="120000"/>
              </a:lnSpc>
              <a:spcAft>
                <a:spcPct val="0"/>
              </a:spcAft>
              <a:tabLst>
                <a:tab pos="1029335"/>
                <a:tab pos="1850390"/>
                <a:tab pos="2538095"/>
                <a:tab pos="3221990"/>
              </a:tabLst>
            </a:pPr>
            <a:r>
              <a:rPr lang="zh-CN" altLang="en-US">
                <a:solidFill>
                  <a:srgbClr val="FF00FF"/>
                </a:solidFill>
                <a:latin typeface="Calibri" panose="020f0502020204030204" pitchFamily="34" charset="0"/>
                <a:ea typeface="宋体" panose="02010600030101010101" pitchFamily="2" charset="-122"/>
                <a:cs typeface="Times New Roman" panose="02020603050405020304" pitchFamily="18" charset="0"/>
              </a:rPr>
              <a:t>知识</a:t>
            </a:r>
            <a:r>
              <a:rPr lang="zh-CN" altLang="en-US" smtClean="0">
                <a:solidFill>
                  <a:srgbClr val="FF00FF"/>
                </a:solidFill>
                <a:latin typeface="Calibri" panose="020f0502020204030204" pitchFamily="34" charset="0"/>
                <a:ea typeface="宋体" panose="02010600030101010101" pitchFamily="2" charset="-122"/>
                <a:cs typeface="Times New Roman" panose="02020603050405020304" pitchFamily="18" charset="0"/>
              </a:rPr>
              <a:t>点</a:t>
            </a:r>
            <a:r>
              <a:rPr lang="en-US" altLang="zh-CN" smtClean="0">
                <a:solidFill>
                  <a:srgbClr val="FF00FF"/>
                </a:solidFill>
                <a:ea typeface="宋体" panose="02010600030101010101" pitchFamily="2" charset="-122"/>
                <a:cs typeface="Times New Roman" panose="02020603050405020304" pitchFamily="18" charset="0"/>
              </a:rPr>
              <a:t>2</a:t>
            </a:r>
            <a:r>
              <a:rPr lang="zh-CN" altLang="zh-CN">
                <a:solidFill>
                  <a:srgbClr val="000000"/>
                </a:solidFill>
                <a:ea typeface="宋体" panose="02010600030101010101" pitchFamily="2" charset="-122"/>
                <a:cs typeface="Times New Roman" panose="02020603050405020304" pitchFamily="18" charset="0"/>
              </a:rPr>
              <a:t>认识</a:t>
            </a:r>
            <a:r>
              <a:rPr lang="zh-CN" altLang="zh-CN" smtClean="0">
                <a:solidFill>
                  <a:srgbClr val="000000"/>
                </a:solidFill>
                <a:ea typeface="宋体" panose="02010600030101010101" pitchFamily="2" charset="-122"/>
                <a:cs typeface="Times New Roman" panose="02020603050405020304" pitchFamily="18" charset="0"/>
              </a:rPr>
              <a:t>磁场</a:t>
            </a:r>
            <a:endParaRPr lang="zh-CN" altLang="zh-CN" smtClean="0">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zh-CN" altLang="en-US" smtClean="0">
                <a:solidFill>
                  <a:srgbClr val="FF00FF"/>
                </a:solidFill>
                <a:latin typeface="Calibri" panose="020f0502020204030204" pitchFamily="34" charset="0"/>
                <a:ea typeface="宋体" panose="02010600030101010101" pitchFamily="2" charset="-122"/>
                <a:cs typeface="Times New Roman" panose="02020603050405020304" pitchFamily="18" charset="0"/>
              </a:rPr>
              <a:t>知识点梳理</a:t>
            </a:r>
          </a:p>
          <a:p>
            <a:pPr indent="267970">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1</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磁场的存在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磁体的周围存在磁场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磁场既有大小</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也有</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磁场的基本性质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磁场对放入其中的</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会</a:t>
            </a:r>
            <a:r>
              <a:rPr lang="en-US" altLang="zh-CN" i="1" smtClean="0">
                <a:solidFill>
                  <a:srgbClr val="000000"/>
                </a:solidFill>
                <a:ea typeface="宋体" panose="02010600030101010101" pitchFamily="2" charset="-122"/>
                <a:cs typeface="Times New Roman" panose="02020603050405020304" pitchFamily="18" charset="0"/>
              </a:rPr>
              <a:t>_____________</a:t>
            </a:r>
            <a:r>
              <a:rPr lang="en-US" altLang="zh-CN" smtClean="0">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磁极间的相互作用及磁化现象都是通过</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发生的</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en-US" altLang="zh-CN" i="1" smtClean="0">
              <a:solidFill>
                <a:srgbClr val="000000"/>
              </a:solidFill>
              <a:latin typeface="宋体" panose="02010600030101010101" pitchFamily="2" charset="-122"/>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磁场的方向</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将一个可以自由转动的小磁针置于磁场中的某一点</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静止时小磁针</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极所指的方向就是该点磁场的方向</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1008509" y="2231975"/>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方向</a:t>
            </a:r>
            <a:endParaRPr lang="zh-CN" altLang="en-US"/>
          </a:p>
        </p:txBody>
      </p:sp>
      <p:sp>
        <p:nvSpPr>
          <p:cNvPr id="4" name="矩形 3"/>
          <p:cNvSpPr/>
          <p:nvPr/>
        </p:nvSpPr>
        <p:spPr>
          <a:xfrm>
            <a:off x="7921277" y="2828157"/>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磁体</a:t>
            </a:r>
            <a:endParaRPr lang="zh-CN" altLang="en-US"/>
          </a:p>
        </p:txBody>
      </p:sp>
      <p:sp>
        <p:nvSpPr>
          <p:cNvPr id="5" name="矩形 4"/>
          <p:cNvSpPr/>
          <p:nvPr/>
        </p:nvSpPr>
        <p:spPr>
          <a:xfrm>
            <a:off x="429187" y="3415310"/>
            <a:ext cx="2656496"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产生力的作用</a:t>
            </a:r>
            <a:endParaRPr lang="zh-CN" altLang="en-US"/>
          </a:p>
        </p:txBody>
      </p:sp>
      <p:sp>
        <p:nvSpPr>
          <p:cNvPr id="6" name="矩形 5"/>
          <p:cNvSpPr/>
          <p:nvPr/>
        </p:nvSpPr>
        <p:spPr>
          <a:xfrm>
            <a:off x="1008508" y="4009917"/>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磁场</a:t>
            </a:r>
            <a:endParaRPr lang="zh-CN" altLang="en-US"/>
          </a:p>
        </p:txBody>
      </p:sp>
      <p:sp>
        <p:nvSpPr>
          <p:cNvPr id="7" name="矩形 6"/>
          <p:cNvSpPr/>
          <p:nvPr/>
        </p:nvSpPr>
        <p:spPr>
          <a:xfrm>
            <a:off x="4739349" y="5165760"/>
            <a:ext cx="1165704"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北</a:t>
            </a:r>
            <a:r>
              <a:rPr lang="en-US" altLang="zh-CN">
                <a:ea typeface="宋体" panose="02010600030101010101" pitchFamily="2" charset="-122"/>
              </a:rPr>
              <a:t>(N)</a:t>
            </a:r>
            <a:endParaRPr lang="zh-CN" altLang="en-US"/>
          </a:p>
        </p:txBody>
      </p:sp>
    </p:spTree>
    <p:extLst>
      <p:ext uri="{BB962C8B-B14F-4D97-AF65-F5344CB8AC3E}">
        <p14:creationId xmlns:p14="http://schemas.microsoft.com/office/powerpoint/2010/main" val="328015772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nodeType="clickPar">
                      <p:stCondLst>
                        <p:cond delay="indefinite"/>
                      </p:stCondLst>
                      <p:childTnLst>
                        <p:par>
                          <p:cTn id="24" fill="hold" nodeType="afterGroup">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10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161657"/>
            <a:ext cx="10807700" cy="3590598"/>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6</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阅读短文</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回答问题</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gn="ctr">
              <a:lnSpc>
                <a:spcPct val="120000"/>
              </a:lnSpc>
              <a:spcAft>
                <a:spcPct val="0"/>
              </a:spcAft>
              <a:tabLst>
                <a:tab pos="1029335"/>
                <a:tab pos="1850390"/>
                <a:tab pos="2538095"/>
                <a:tab pos="3221990"/>
              </a:tabLst>
            </a:pPr>
            <a:r>
              <a:rPr lang="zh-CN" altLang="zh-CN">
                <a:solidFill>
                  <a:srgbClr val="000000"/>
                </a:solidFill>
                <a:latin typeface="Arial" pitchFamily="34" charset="0"/>
                <a:cs typeface="Times New Roman" panose="02020603050405020304" pitchFamily="18" charset="0"/>
              </a:rPr>
              <a:t>干簧管</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zh-CN" altLang="zh-CN">
                <a:solidFill>
                  <a:srgbClr val="000000"/>
                </a:solidFill>
                <a:ea typeface="宋体" panose="02010600030101010101" pitchFamily="2" charset="-122"/>
                <a:cs typeface="Times New Roman" panose="02020603050405020304" pitchFamily="18" charset="0"/>
              </a:rPr>
              <a:t>干簧管也叫干簧继电器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其外壳是一只密封的玻璃管</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管内充有某种惰性气体</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比一般机械开关结构简单</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体积小</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工作寿命长</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它又有抗负载冲击能力强的特点</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工作可靠性很高</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有单触点和双触点之分</a:t>
            </a:r>
            <a:r>
              <a:rPr lang="en-US" altLang="zh-CN" i="1">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693222576"/>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sld>
</file>

<file path=ppt/slides/slide10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598639"/>
            <a:ext cx="10807700" cy="5363391"/>
          </a:xfrm>
          <a:prstGeom prst="rect">
            <a:avLst/>
          </a:prstGeom>
        </p:spPr>
        <p:txBody>
          <a:bodyPr>
            <a:spAutoFit/>
          </a:bodyPr>
          <a:lstStyle/>
          <a:p>
            <a:pPr>
              <a:lnSpc>
                <a:spcPct val="120000"/>
              </a:lnSpc>
              <a:spcAft>
                <a:spcPct val="0"/>
              </a:spcAft>
              <a:tabLst>
                <a:tab pos="1029335"/>
                <a:tab pos="1850390"/>
                <a:tab pos="2538095"/>
                <a:tab pos="3221990"/>
              </a:tabLst>
            </a:pPr>
            <a:r>
              <a:rPr lang="zh-CN" altLang="zh-CN">
                <a:solidFill>
                  <a:srgbClr val="000000"/>
                </a:solidFill>
                <a:ea typeface="宋体" panose="02010600030101010101" pitchFamily="2" charset="-122"/>
                <a:cs typeface="Times New Roman" panose="02020603050405020304" pitchFamily="18" charset="0"/>
              </a:rPr>
              <a:t>单触点干簧管结构如图甲</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其中磁簧片是一种有弹性的薄铁片</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被固定于玻璃管上</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双触点干簧管结构如图乙</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装有</a:t>
            </a:r>
            <a:r>
              <a:rPr lang="en-US" altLang="zh-CN" i="1">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B</a:t>
            </a:r>
            <a:r>
              <a:rPr lang="zh-CN" altLang="zh-CN">
                <a:solidFill>
                  <a:srgbClr val="000000"/>
                </a:solidFill>
                <a:ea typeface="宋体" panose="02010600030101010101" pitchFamily="2" charset="-122"/>
                <a:cs typeface="Times New Roman" panose="02020603050405020304" pitchFamily="18" charset="0"/>
              </a:rPr>
              <a:t>和</a:t>
            </a:r>
            <a:r>
              <a:rPr lang="en-US" altLang="zh-CN" i="1">
                <a:solidFill>
                  <a:srgbClr val="000000"/>
                </a:solidFill>
                <a:ea typeface="宋体" panose="02010600030101010101" pitchFamily="2" charset="-122"/>
                <a:cs typeface="Times New Roman" panose="02020603050405020304" pitchFamily="18" charset="0"/>
              </a:rPr>
              <a:t>C</a:t>
            </a:r>
            <a:r>
              <a:rPr lang="zh-CN" altLang="zh-CN">
                <a:solidFill>
                  <a:srgbClr val="000000"/>
                </a:solidFill>
                <a:ea typeface="宋体" panose="02010600030101010101" pitchFamily="2" charset="-122"/>
                <a:cs typeface="Times New Roman" panose="02020603050405020304" pitchFamily="18" charset="0"/>
              </a:rPr>
              <a:t>三块簧片</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宋体" panose="02010600030101010101" pitchFamily="2" charset="-122"/>
                <a:cs typeface="Times New Roman" panose="02020603050405020304" pitchFamily="18" charset="0"/>
              </a:rPr>
              <a:t>的端点与</a:t>
            </a:r>
            <a:r>
              <a:rPr lang="en-US" altLang="zh-CN" i="1">
                <a:solidFill>
                  <a:srgbClr val="000000"/>
                </a:solidFill>
                <a:ea typeface="宋体" panose="02010600030101010101" pitchFamily="2" charset="-122"/>
                <a:cs typeface="Times New Roman" panose="02020603050405020304" pitchFamily="18" charset="0"/>
              </a:rPr>
              <a:t>C</a:t>
            </a:r>
            <a:r>
              <a:rPr lang="zh-CN" altLang="zh-CN">
                <a:solidFill>
                  <a:srgbClr val="000000"/>
                </a:solidFill>
                <a:ea typeface="宋体" panose="02010600030101010101" pitchFamily="2" charset="-122"/>
                <a:cs typeface="Times New Roman" panose="02020603050405020304" pitchFamily="18" charset="0"/>
              </a:rPr>
              <a:t>的端点是固定端点</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B</a:t>
            </a:r>
            <a:r>
              <a:rPr lang="zh-CN" altLang="zh-CN">
                <a:solidFill>
                  <a:srgbClr val="000000"/>
                </a:solidFill>
                <a:ea typeface="宋体" panose="02010600030101010101" pitchFamily="2" charset="-122"/>
                <a:cs typeface="Times New Roman" panose="02020603050405020304" pitchFamily="18" charset="0"/>
              </a:rPr>
              <a:t>的端点是自由端点</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正常时</a:t>
            </a:r>
            <a:r>
              <a:rPr lang="en-US" altLang="zh-CN" i="1">
                <a:solidFill>
                  <a:srgbClr val="000000"/>
                </a:solidFill>
                <a:ea typeface="宋体" panose="02010600030101010101" pitchFamily="2" charset="-122"/>
                <a:cs typeface="Times New Roman" panose="02020603050405020304" pitchFamily="18" charset="0"/>
              </a:rPr>
              <a:t>B</a:t>
            </a:r>
            <a:r>
              <a:rPr lang="zh-CN" altLang="zh-CN">
                <a:solidFill>
                  <a:srgbClr val="000000"/>
                </a:solidFill>
                <a:ea typeface="宋体" panose="02010600030101010101" pitchFamily="2" charset="-122"/>
                <a:cs typeface="Times New Roman" panose="02020603050405020304" pitchFamily="18" charset="0"/>
              </a:rPr>
              <a:t>的端点在自身弹力作用下与</a:t>
            </a:r>
            <a:r>
              <a:rPr lang="en-US" altLang="zh-CN" i="1">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宋体" panose="02010600030101010101" pitchFamily="2" charset="-122"/>
                <a:cs typeface="Times New Roman" panose="02020603050405020304" pitchFamily="18" charset="0"/>
              </a:rPr>
              <a:t>的端点接触</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当绕在干簧管上的线圈通电时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如图丙所示</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B</a:t>
            </a:r>
            <a:r>
              <a:rPr lang="zh-CN" altLang="zh-CN">
                <a:solidFill>
                  <a:srgbClr val="000000"/>
                </a:solidFill>
                <a:ea typeface="宋体" panose="02010600030101010101" pitchFamily="2" charset="-122"/>
                <a:cs typeface="Times New Roman" panose="02020603050405020304" pitchFamily="18" charset="0"/>
              </a:rPr>
              <a:t>的端点与</a:t>
            </a:r>
            <a:r>
              <a:rPr lang="en-US" altLang="zh-CN" i="1">
                <a:solidFill>
                  <a:srgbClr val="000000"/>
                </a:solidFill>
                <a:ea typeface="宋体" panose="02010600030101010101" pitchFamily="2" charset="-122"/>
                <a:cs typeface="Times New Roman" panose="02020603050405020304" pitchFamily="18" charset="0"/>
              </a:rPr>
              <a:t>C</a:t>
            </a:r>
            <a:r>
              <a:rPr lang="zh-CN" altLang="zh-CN">
                <a:solidFill>
                  <a:srgbClr val="000000"/>
                </a:solidFill>
                <a:ea typeface="宋体" panose="02010600030101010101" pitchFamily="2" charset="-122"/>
                <a:cs typeface="Times New Roman" panose="02020603050405020304" pitchFamily="18" charset="0"/>
              </a:rPr>
              <a:t>的端点分别被磁化而相互吸引</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当吸引力大于</a:t>
            </a:r>
            <a:r>
              <a:rPr lang="en-US" altLang="zh-CN" i="1">
                <a:solidFill>
                  <a:srgbClr val="000000"/>
                </a:solidFill>
                <a:ea typeface="宋体" panose="02010600030101010101" pitchFamily="2" charset="-122"/>
                <a:cs typeface="Times New Roman" panose="02020603050405020304" pitchFamily="18" charset="0"/>
              </a:rPr>
              <a:t>B</a:t>
            </a:r>
            <a:r>
              <a:rPr lang="zh-CN" altLang="zh-CN">
                <a:solidFill>
                  <a:srgbClr val="000000"/>
                </a:solidFill>
                <a:ea typeface="宋体" panose="02010600030101010101" pitchFamily="2" charset="-122"/>
                <a:cs typeface="Times New Roman" panose="02020603050405020304" pitchFamily="18" charset="0"/>
              </a:rPr>
              <a:t>的弹力时</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B</a:t>
            </a:r>
            <a:r>
              <a:rPr lang="zh-CN" altLang="zh-CN">
                <a:solidFill>
                  <a:srgbClr val="000000"/>
                </a:solidFill>
                <a:ea typeface="宋体" panose="02010600030101010101" pitchFamily="2" charset="-122"/>
                <a:cs typeface="Times New Roman" panose="02020603050405020304" pitchFamily="18" charset="0"/>
              </a:rPr>
              <a:t>与</a:t>
            </a:r>
            <a:r>
              <a:rPr lang="en-US" altLang="zh-CN" i="1">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宋体" panose="02010600030101010101" pitchFamily="2" charset="-122"/>
                <a:cs typeface="Times New Roman" panose="02020603050405020304" pitchFamily="18" charset="0"/>
              </a:rPr>
              <a:t>的端点分开</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并与</a:t>
            </a:r>
            <a:r>
              <a:rPr lang="en-US" altLang="zh-CN" i="1">
                <a:solidFill>
                  <a:srgbClr val="000000"/>
                </a:solidFill>
                <a:ea typeface="宋体" panose="02010600030101010101" pitchFamily="2" charset="-122"/>
                <a:cs typeface="Times New Roman" panose="02020603050405020304" pitchFamily="18" charset="0"/>
              </a:rPr>
              <a:t>C</a:t>
            </a:r>
            <a:r>
              <a:rPr lang="zh-CN" altLang="zh-CN">
                <a:solidFill>
                  <a:srgbClr val="000000"/>
                </a:solidFill>
                <a:ea typeface="宋体" panose="02010600030101010101" pitchFamily="2" charset="-122"/>
                <a:cs typeface="Times New Roman" panose="02020603050405020304" pitchFamily="18" charset="0"/>
              </a:rPr>
              <a:t>的端点接触</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而当</a:t>
            </a:r>
            <a:r>
              <a:rPr lang="en-US" altLang="zh-CN" i="1">
                <a:solidFill>
                  <a:srgbClr val="000000"/>
                </a:solidFill>
                <a:ea typeface="宋体" panose="02010600030101010101" pitchFamily="2" charset="-122"/>
                <a:cs typeface="Times New Roman" panose="02020603050405020304" pitchFamily="18" charset="0"/>
              </a:rPr>
              <a:t>B</a:t>
            </a:r>
            <a:r>
              <a:rPr lang="zh-CN" altLang="zh-CN">
                <a:solidFill>
                  <a:srgbClr val="000000"/>
                </a:solidFill>
                <a:ea typeface="宋体" panose="02010600030101010101" pitchFamily="2" charset="-122"/>
                <a:cs typeface="Times New Roman" panose="02020603050405020304" pitchFamily="18" charset="0"/>
              </a:rPr>
              <a:t>与</a:t>
            </a:r>
            <a:r>
              <a:rPr lang="en-US" altLang="zh-CN" i="1">
                <a:solidFill>
                  <a:srgbClr val="000000"/>
                </a:solidFill>
                <a:ea typeface="宋体" panose="02010600030101010101" pitchFamily="2" charset="-122"/>
                <a:cs typeface="Times New Roman" panose="02020603050405020304" pitchFamily="18" charset="0"/>
              </a:rPr>
              <a:t>C</a:t>
            </a:r>
            <a:r>
              <a:rPr lang="zh-CN" altLang="zh-CN">
                <a:solidFill>
                  <a:srgbClr val="000000"/>
                </a:solidFill>
                <a:ea typeface="宋体" panose="02010600030101010101" pitchFamily="2" charset="-122"/>
                <a:cs typeface="Times New Roman" panose="02020603050405020304" pitchFamily="18" charset="0"/>
              </a:rPr>
              <a:t>的吸引力减小到一定程度时</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B</a:t>
            </a:r>
            <a:r>
              <a:rPr lang="zh-CN" altLang="zh-CN">
                <a:solidFill>
                  <a:srgbClr val="000000"/>
                </a:solidFill>
                <a:ea typeface="宋体" panose="02010600030101010101" pitchFamily="2" charset="-122"/>
                <a:cs typeface="Times New Roman" panose="02020603050405020304" pitchFamily="18" charset="0"/>
              </a:rPr>
              <a:t>在弹力的作用下与</a:t>
            </a:r>
            <a:r>
              <a:rPr lang="en-US" altLang="zh-CN" i="1">
                <a:solidFill>
                  <a:srgbClr val="000000"/>
                </a:solidFill>
                <a:ea typeface="宋体" panose="02010600030101010101" pitchFamily="2" charset="-122"/>
                <a:cs typeface="Times New Roman" panose="02020603050405020304" pitchFamily="18" charset="0"/>
              </a:rPr>
              <a:t>C</a:t>
            </a:r>
            <a:r>
              <a:rPr lang="zh-CN" altLang="zh-CN">
                <a:solidFill>
                  <a:srgbClr val="000000"/>
                </a:solidFill>
                <a:ea typeface="宋体" panose="02010600030101010101" pitchFamily="2" charset="-122"/>
                <a:cs typeface="Times New Roman" panose="02020603050405020304" pitchFamily="18" charset="0"/>
              </a:rPr>
              <a:t>的端点分开</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重新恢复与</a:t>
            </a:r>
            <a:r>
              <a:rPr lang="en-US" altLang="zh-CN" i="1">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宋体" panose="02010600030101010101" pitchFamily="2" charset="-122"/>
                <a:cs typeface="Times New Roman" panose="02020603050405020304" pitchFamily="18" charset="0"/>
              </a:rPr>
              <a:t>的端点接触</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请回答下列问题</a:t>
            </a:r>
            <a:r>
              <a:rPr lang="en-US" altLang="zh-CN">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340043499"/>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sld>
</file>

<file path=ppt/slides/slide10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pic>
        <p:nvPicPr>
          <p:cNvPr id="2" name="图片 1"/>
          <p:cNvPicPr>
            <a:picLocks noChangeAspect="1"/>
          </p:cNvPicPr>
          <p:nvPr/>
        </p:nvPicPr>
        <p:blipFill>
          <a:blip r:embed="rId2"/>
          <a:stretch>
            <a:fillRect/>
          </a:stretch>
        </p:blipFill>
        <p:spPr>
          <a:xfrm>
            <a:off x="361950" y="580571"/>
            <a:ext cx="10807700" cy="5609186"/>
          </a:xfrm>
          <a:prstGeom prst="rect">
            <a:avLst/>
          </a:prstGeom>
        </p:spPr>
      </p:pic>
    </p:spTree>
    <p:extLst>
      <p:ext uri="{BB962C8B-B14F-4D97-AF65-F5344CB8AC3E}">
        <p14:creationId xmlns:p14="http://schemas.microsoft.com/office/powerpoint/2010/main" val="1209246745"/>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sld>
</file>

<file path=ppt/slides/slide10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801647"/>
            <a:ext cx="10807700" cy="4772460"/>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a:t>
            </a:r>
            <a:r>
              <a:rPr lang="zh-CN" altLang="zh-CN">
                <a:solidFill>
                  <a:srgbClr val="000000"/>
                </a:solidFill>
                <a:ea typeface="宋体" panose="02010600030101010101" pitchFamily="2" charset="-122"/>
                <a:cs typeface="Times New Roman" panose="02020603050405020304" pitchFamily="18" charset="0"/>
              </a:rPr>
              <a:t>在图丙中</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若要使螺线管的右端为</a:t>
            </a:r>
            <a:r>
              <a:rPr lang="en-US" altLang="zh-CN">
                <a:solidFill>
                  <a:srgbClr val="000000"/>
                </a:solidFill>
                <a:ea typeface="宋体" panose="02010600030101010101" pitchFamily="2" charset="-122"/>
                <a:cs typeface="Times New Roman" panose="02020603050405020304" pitchFamily="18" charset="0"/>
              </a:rPr>
              <a:t>N</a:t>
            </a:r>
            <a:r>
              <a:rPr lang="zh-CN" altLang="zh-CN">
                <a:solidFill>
                  <a:srgbClr val="000000"/>
                </a:solidFill>
                <a:ea typeface="宋体" panose="02010600030101010101" pitchFamily="2" charset="-122"/>
                <a:cs typeface="Times New Roman" panose="02020603050405020304" pitchFamily="18" charset="0"/>
              </a:rPr>
              <a:t>极</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则电源左端是</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极</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zh-CN" altLang="zh-CN">
                <a:solidFill>
                  <a:srgbClr val="000000"/>
                </a:solidFill>
                <a:ea typeface="宋体" panose="02010600030101010101" pitchFamily="2" charset="-122"/>
                <a:cs typeface="Times New Roman" panose="02020603050405020304" pitchFamily="18" charset="0"/>
              </a:rPr>
              <a:t>如图丁所示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当将一个条形磁铁与干簧管平行放置时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干簧管的两磁簧片被磁化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则磁簧片</a:t>
            </a:r>
            <a:r>
              <a:rPr lang="en-US" altLang="zh-CN" i="1" err="1">
                <a:solidFill>
                  <a:srgbClr val="000000"/>
                </a:solidFill>
                <a:ea typeface="宋体" panose="02010600030101010101" pitchFamily="2" charset="-122"/>
                <a:cs typeface="Times New Roman" panose="02020603050405020304" pitchFamily="18" charset="0"/>
              </a:rPr>
              <a:t>ab</a:t>
            </a:r>
            <a:r>
              <a:rPr lang="zh-CN" altLang="zh-CN">
                <a:solidFill>
                  <a:srgbClr val="000000"/>
                </a:solidFill>
                <a:ea typeface="宋体" panose="02010600030101010101" pitchFamily="2" charset="-122"/>
                <a:cs typeface="Times New Roman" panose="02020603050405020304" pitchFamily="18" charset="0"/>
              </a:rPr>
              <a:t>的</a:t>
            </a:r>
            <a:r>
              <a:rPr lang="en-US" altLang="zh-CN" i="1">
                <a:solidFill>
                  <a:srgbClr val="000000"/>
                </a:solidFill>
                <a:ea typeface="宋体" panose="02010600030101010101" pitchFamily="2" charset="-122"/>
                <a:cs typeface="Times New Roman" panose="02020603050405020304" pitchFamily="18" charset="0"/>
              </a:rPr>
              <a:t>b</a:t>
            </a:r>
            <a:r>
              <a:rPr lang="zh-CN" altLang="zh-CN">
                <a:solidFill>
                  <a:srgbClr val="000000"/>
                </a:solidFill>
                <a:ea typeface="宋体" panose="02010600030101010101" pitchFamily="2" charset="-122"/>
                <a:cs typeface="Times New Roman" panose="02020603050405020304" pitchFamily="18" charset="0"/>
              </a:rPr>
              <a:t>端为</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极</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磁簧片</a:t>
            </a:r>
            <a:r>
              <a:rPr lang="en-US" altLang="zh-CN" i="1">
                <a:solidFill>
                  <a:srgbClr val="000000"/>
                </a:solidFill>
                <a:ea typeface="宋体" panose="02010600030101010101" pitchFamily="2" charset="-122"/>
                <a:cs typeface="Times New Roman" panose="02020603050405020304" pitchFamily="18" charset="0"/>
              </a:rPr>
              <a:t>cd</a:t>
            </a:r>
            <a:r>
              <a:rPr lang="zh-CN" altLang="zh-CN">
                <a:solidFill>
                  <a:srgbClr val="000000"/>
                </a:solidFill>
                <a:ea typeface="宋体" panose="02010600030101010101" pitchFamily="2" charset="-122"/>
                <a:cs typeface="Times New Roman" panose="02020603050405020304" pitchFamily="18" charset="0"/>
              </a:rPr>
              <a:t>的</a:t>
            </a:r>
            <a:r>
              <a:rPr lang="en-US" altLang="zh-CN" i="1">
                <a:solidFill>
                  <a:srgbClr val="000000"/>
                </a:solidFill>
                <a:ea typeface="宋体" panose="02010600030101010101" pitchFamily="2" charset="-122"/>
                <a:cs typeface="Times New Roman" panose="02020603050405020304" pitchFamily="18" charset="0"/>
              </a:rPr>
              <a:t>c</a:t>
            </a:r>
            <a:r>
              <a:rPr lang="zh-CN" altLang="zh-CN">
                <a:solidFill>
                  <a:srgbClr val="000000"/>
                </a:solidFill>
                <a:ea typeface="宋体" panose="02010600030101010101" pitchFamily="2" charset="-122"/>
                <a:cs typeface="Times New Roman" panose="02020603050405020304" pitchFamily="18" charset="0"/>
              </a:rPr>
              <a:t>端为</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极</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a:t>
            </a:r>
            <a:r>
              <a:rPr lang="zh-CN" altLang="zh-CN">
                <a:solidFill>
                  <a:srgbClr val="000000"/>
                </a:solidFill>
                <a:ea typeface="宋体" panose="02010600030101010101" pitchFamily="2" charset="-122"/>
                <a:cs typeface="Times New Roman" panose="02020603050405020304" pitchFamily="18" charset="0"/>
              </a:rPr>
              <a:t>干簧管在工作中所利用的电磁现象不包括</a:t>
            </a:r>
            <a:r>
              <a:rPr lang="en-US" altLang="zh-CN" i="1" smtClean="0">
                <a:solidFill>
                  <a:srgbClr val="000000"/>
                </a:solidFill>
                <a:ea typeface="宋体" panose="02010600030101010101" pitchFamily="2" charset="-122"/>
                <a:cs typeface="Times New Roman" panose="02020603050405020304" pitchFamily="18" charset="0"/>
              </a:rPr>
              <a:t>__________</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A</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电流的磁效应</a:t>
            </a:r>
            <a:r>
              <a:rPr lang="en-US" altLang="zh-CN">
                <a:solidFill>
                  <a:srgbClr val="000000"/>
                </a:solidFill>
                <a:ea typeface="宋体" panose="02010600030101010101" pitchFamily="2" charset="-122"/>
                <a:cs typeface="Times New Roman" panose="02020603050405020304" pitchFamily="18" charset="0"/>
              </a:rPr>
              <a:t>	</a:t>
            </a:r>
            <a:r>
              <a:rPr lang="en-US" altLang="zh-CN" smtClean="0">
                <a:solidFill>
                  <a:srgbClr val="000000"/>
                </a:solidFill>
                <a:ea typeface="宋体" panose="02010600030101010101" pitchFamily="2" charset="-122"/>
                <a:cs typeface="Times New Roman" panose="02020603050405020304" pitchFamily="18" charset="0"/>
              </a:rPr>
              <a:t>		B</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磁场对电流的作用</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C</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磁极间的相互作用</a:t>
            </a:r>
            <a:r>
              <a:rPr lang="en-US" altLang="zh-CN">
                <a:solidFill>
                  <a:srgbClr val="000000"/>
                </a:solidFill>
                <a:ea typeface="宋体" panose="02010600030101010101" pitchFamily="2" charset="-122"/>
                <a:cs typeface="Times New Roman" panose="02020603050405020304" pitchFamily="18" charset="0"/>
              </a:rPr>
              <a:t>	D</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磁化</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1296541" y="1420223"/>
            <a:ext cx="596638"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负</a:t>
            </a:r>
            <a:endParaRPr lang="zh-CN" altLang="en-US"/>
          </a:p>
        </p:txBody>
      </p:sp>
      <p:sp>
        <p:nvSpPr>
          <p:cNvPr id="4" name="矩形 3"/>
          <p:cNvSpPr/>
          <p:nvPr/>
        </p:nvSpPr>
        <p:spPr>
          <a:xfrm>
            <a:off x="8680685" y="2615312"/>
            <a:ext cx="481222" cy="584775"/>
          </a:xfrm>
          <a:prstGeom prst="rect">
            <a:avLst/>
          </a:prstGeom>
        </p:spPr>
        <p:txBody>
          <a:bodyPr wrap="none">
            <a:spAutoFit/>
          </a:bodyPr>
          <a:lstStyle/>
          <a:p>
            <a:r>
              <a:rPr lang="en-US" altLang="zh-CN">
                <a:ea typeface="宋体" panose="02010600030101010101" pitchFamily="2" charset="-122"/>
              </a:rPr>
              <a:t>N</a:t>
            </a:r>
            <a:endParaRPr lang="zh-CN" altLang="en-US"/>
          </a:p>
        </p:txBody>
      </p:sp>
      <p:sp>
        <p:nvSpPr>
          <p:cNvPr id="5" name="矩形 4"/>
          <p:cNvSpPr/>
          <p:nvPr/>
        </p:nvSpPr>
        <p:spPr>
          <a:xfrm>
            <a:off x="4536901" y="3209919"/>
            <a:ext cx="412292" cy="584775"/>
          </a:xfrm>
          <a:prstGeom prst="rect">
            <a:avLst/>
          </a:prstGeom>
        </p:spPr>
        <p:txBody>
          <a:bodyPr wrap="none">
            <a:spAutoFit/>
          </a:bodyPr>
          <a:lstStyle/>
          <a:p>
            <a:r>
              <a:rPr lang="en-US" altLang="zh-CN">
                <a:ea typeface="宋体" panose="02010600030101010101" pitchFamily="2" charset="-122"/>
              </a:rPr>
              <a:t>S</a:t>
            </a:r>
            <a:endParaRPr lang="zh-CN" altLang="en-US"/>
          </a:p>
        </p:txBody>
      </p:sp>
      <p:sp>
        <p:nvSpPr>
          <p:cNvPr id="6" name="矩形 5"/>
          <p:cNvSpPr/>
          <p:nvPr/>
        </p:nvSpPr>
        <p:spPr>
          <a:xfrm>
            <a:off x="8962013" y="3775030"/>
            <a:ext cx="458780" cy="584775"/>
          </a:xfrm>
          <a:prstGeom prst="rect">
            <a:avLst/>
          </a:prstGeom>
        </p:spPr>
        <p:txBody>
          <a:bodyPr wrap="none">
            <a:spAutoFit/>
          </a:bodyPr>
          <a:lstStyle/>
          <a:p>
            <a:r>
              <a:rPr lang="en-US" altLang="zh-CN">
                <a:ea typeface="宋体" panose="02010600030101010101" pitchFamily="2" charset="-122"/>
              </a:rPr>
              <a:t>B</a:t>
            </a:r>
            <a:endParaRPr lang="zh-CN" altLang="en-US"/>
          </a:p>
        </p:txBody>
      </p:sp>
    </p:spTree>
    <p:extLst>
      <p:ext uri="{BB962C8B-B14F-4D97-AF65-F5344CB8AC3E}">
        <p14:creationId xmlns:p14="http://schemas.microsoft.com/office/powerpoint/2010/main" val="3143530977"/>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0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286009"/>
            <a:ext cx="10807700" cy="3590598"/>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(4)</a:t>
            </a:r>
            <a:r>
              <a:rPr lang="zh-CN" altLang="zh-CN">
                <a:solidFill>
                  <a:srgbClr val="000000"/>
                </a:solidFill>
                <a:ea typeface="宋体" panose="02010600030101010101" pitchFamily="2" charset="-122"/>
                <a:cs typeface="Times New Roman" panose="02020603050405020304" pitchFamily="18" charset="0"/>
              </a:rPr>
              <a:t>如图戊所示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是小明同学用干簧管自制的水位自动报警器的结构简图</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当水面在</a:t>
            </a:r>
            <a:r>
              <a:rPr lang="en-US" altLang="zh-CN" i="1">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B</a:t>
            </a:r>
            <a:r>
              <a:rPr lang="zh-CN" altLang="zh-CN">
                <a:solidFill>
                  <a:srgbClr val="000000"/>
                </a:solidFill>
                <a:ea typeface="宋体" panose="02010600030101010101" pitchFamily="2" charset="-122"/>
                <a:cs typeface="Times New Roman" panose="02020603050405020304" pitchFamily="18" charset="0"/>
              </a:rPr>
              <a:t>之间正常水位时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上、下两干簧管都远离条形磁铁</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没有磁化是断开的</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红、绿灯都不发光</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电铃不响</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当水面上升到最高水位</a:t>
            </a:r>
            <a:r>
              <a:rPr lang="en-US" altLang="zh-CN" i="1">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宋体" panose="02010600030101010101" pitchFamily="2" charset="-122"/>
                <a:cs typeface="Times New Roman" panose="02020603050405020304" pitchFamily="18" charset="0"/>
              </a:rPr>
              <a:t>处时</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灯发光</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电铃响</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当水面下降到最低位</a:t>
            </a:r>
            <a:r>
              <a:rPr lang="en-US" altLang="zh-CN" i="1">
                <a:solidFill>
                  <a:srgbClr val="000000"/>
                </a:solidFill>
                <a:ea typeface="宋体" panose="02010600030101010101" pitchFamily="2" charset="-122"/>
                <a:cs typeface="Times New Roman" panose="02020603050405020304" pitchFamily="18" charset="0"/>
              </a:rPr>
              <a:t>B</a:t>
            </a:r>
            <a:r>
              <a:rPr lang="zh-CN" altLang="zh-CN">
                <a:solidFill>
                  <a:srgbClr val="000000"/>
                </a:solidFill>
                <a:ea typeface="宋体" panose="02010600030101010101" pitchFamily="2" charset="-122"/>
                <a:cs typeface="Times New Roman" panose="02020603050405020304" pitchFamily="18" charset="0"/>
              </a:rPr>
              <a:t>处时</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灯发光</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电铃响</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这样通过红、绿灯的发光情况就可以判断水位是否正常</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7489229" y="3083685"/>
            <a:ext cx="596638"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红</a:t>
            </a:r>
            <a:endParaRPr lang="zh-CN" altLang="en-US"/>
          </a:p>
        </p:txBody>
      </p:sp>
      <p:sp>
        <p:nvSpPr>
          <p:cNvPr id="4" name="矩形 3"/>
          <p:cNvSpPr/>
          <p:nvPr/>
        </p:nvSpPr>
        <p:spPr>
          <a:xfrm>
            <a:off x="7014669" y="3668094"/>
            <a:ext cx="596638"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绿</a:t>
            </a:r>
            <a:endParaRPr lang="zh-CN" altLang="en-US"/>
          </a:p>
        </p:txBody>
      </p:sp>
    </p:spTree>
    <p:extLst>
      <p:ext uri="{BB962C8B-B14F-4D97-AF65-F5344CB8AC3E}">
        <p14:creationId xmlns:p14="http://schemas.microsoft.com/office/powerpoint/2010/main" val="4059152936"/>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0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513615"/>
            <a:ext cx="10807700" cy="2999667"/>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(5)</a:t>
            </a:r>
            <a:r>
              <a:rPr lang="zh-CN" altLang="zh-CN">
                <a:solidFill>
                  <a:srgbClr val="000000"/>
                </a:solidFill>
                <a:ea typeface="宋体" panose="02010600030101010101" pitchFamily="2" charset="-122"/>
                <a:cs typeface="Times New Roman" panose="02020603050405020304" pitchFamily="18" charset="0"/>
              </a:rPr>
              <a:t>把蜂鸣器、光敏电阻、干簧管、开关、电源按如图己所示电路连接</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制成光电报警装置</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当有光照射报警装置且光照不是很弱时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蜂鸣器发声</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当没有光照或者光照很弱时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蜂鸣器不发声</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光敏电阻</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受光照射后</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阻值会变小</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请将电路连接完整</a:t>
            </a:r>
            <a:r>
              <a:rPr lang="en-US" altLang="zh-CN" i="1">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a:spLocks noChangeAspect="1"/>
          </p:cNvSpPr>
          <p:nvPr/>
        </p:nvSpPr>
        <p:spPr>
          <a:xfrm>
            <a:off x="361950" y="3503450"/>
            <a:ext cx="1935145" cy="683264"/>
          </a:xfrm>
          <a:prstGeom prst="rect">
            <a:avLst/>
          </a:prstGeom>
        </p:spPr>
        <p:txBody>
          <a:bodyPr wrap="none">
            <a:spAutoFit/>
          </a:bodyPr>
          <a:lstStyle/>
          <a:p>
            <a:pPr>
              <a:lnSpc>
                <a:spcPct val="120000"/>
              </a:lnSpc>
              <a:spcAft>
                <a:spcPct val="0"/>
              </a:spcAft>
              <a:tabLst>
                <a:tab pos="1029335"/>
                <a:tab pos="1850390"/>
                <a:tab pos="2538095"/>
                <a:tab pos="3221990"/>
              </a:tabLst>
            </a:pPr>
            <a:r>
              <a:rPr lang="zh-CN" altLang="zh-CN">
                <a:ea typeface="宋体" panose="02010600030101010101" pitchFamily="2" charset="-122"/>
                <a:cs typeface="Times New Roman" panose="02020603050405020304" pitchFamily="18" charset="0"/>
              </a:rPr>
              <a:t>如图所</a:t>
            </a:r>
            <a:r>
              <a:rPr lang="zh-CN" altLang="zh-CN" smtClean="0">
                <a:ea typeface="宋体" panose="02010600030101010101" pitchFamily="2" charset="-122"/>
                <a:cs typeface="Times New Roman" panose="02020603050405020304" pitchFamily="18" charset="0"/>
              </a:rPr>
              <a:t>示</a:t>
            </a:r>
            <a:r>
              <a:rPr lang="en-US" altLang="zh-CN" smtClean="0">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4" name="image90.jpeg"/>
          <p:cNvPicPr>
            <a:picLocks noChangeAspect="1"/>
          </p:cNvPicPr>
          <p:nvPr/>
        </p:nvPicPr>
        <p:blipFill>
          <a:blip r:embed="rId2"/>
          <a:stretch>
            <a:fillRect/>
          </a:stretch>
        </p:blipFill>
        <p:spPr>
          <a:xfrm>
            <a:off x="2992771" y="3071599"/>
            <a:ext cx="5546059" cy="3235336"/>
          </a:xfrm>
          <a:prstGeom prst="rect">
            <a:avLst/>
          </a:prstGeom>
        </p:spPr>
      </p:pic>
    </p:spTree>
    <p:extLst>
      <p:ext uri="{BB962C8B-B14F-4D97-AF65-F5344CB8AC3E}">
        <p14:creationId xmlns:p14="http://schemas.microsoft.com/office/powerpoint/2010/main" val="1352589307"/>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pic>
        <p:nvPicPr>
          <p:cNvPr id="2" name="New picture"/>
          <p:cNvPicPr/>
          <p:nvPr/>
        </p:nvPicPr>
        <p:blipFill>
          <a:blip r:embed="rId3"/>
          <a:stretch>
            <a:fillRect/>
          </a:stretch>
        </p:blipFill>
        <p:spPr>
          <a:xfrm>
            <a:off x="12179300" y="11696700"/>
            <a:ext cx="368300" cy="266700"/>
          </a:xfrm>
          <a:prstGeom prst="cube">
            <a:avLst/>
          </a:prstGeom>
        </p:spPr>
      </p:pic>
    </p:spTree>
    <p:extLst>
      <p:ext uri="{BB962C8B-B14F-4D97-AF65-F5344CB8AC3E}">
        <p14:creationId xmlns:p14="http://schemas.microsoft.com/office/powerpoint/2010/main" val="979081906"/>
      </p:ext>
    </p:extLst>
  </p:cSld>
  <p:clrMapOvr>
    <a:masterClrMapping/>
  </p:clrMapOvr>
  <mc:AlternateContent>
    <mc:Choice xmlns:p14="http://schemas.microsoft.com/office/powerpoint/2010/main" Requires="p14">
      <p:transition spd="slow" p14:dur="900">
        <p14:warp dir="in"/>
      </p:transition>
    </mc:Choice>
    <mc:Fallback>
      <p:transition spd="slow">
        <p:fade/>
      </p:transition>
    </mc:Fallback>
  </mc:AlternateConten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998346"/>
            <a:ext cx="10807700" cy="1817805"/>
          </a:xfrm>
          <a:prstGeom prst="rect">
            <a:avLst/>
          </a:prstGeom>
        </p:spPr>
        <p:txBody>
          <a:bodyPr>
            <a:spAutoFit/>
          </a:bodyPr>
          <a:lstStyle/>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4</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磁感线</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人们根据铁屑在磁体周围的分布情况</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画出一些带有方向的曲线</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使曲线上任意一点的方向都跟放在该点小磁针</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极所指的方向一致</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这样的曲线叫磁感线</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1368549" y="3201880"/>
            <a:ext cx="1165704"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北</a:t>
            </a:r>
            <a:r>
              <a:rPr lang="en-US" altLang="zh-CN">
                <a:ea typeface="宋体" panose="02010600030101010101" pitchFamily="2" charset="-122"/>
              </a:rPr>
              <a:t>(N)</a:t>
            </a:r>
            <a:endParaRPr lang="zh-CN" altLang="en-US"/>
          </a:p>
        </p:txBody>
      </p:sp>
    </p:spTree>
    <p:extLst>
      <p:ext uri="{BB962C8B-B14F-4D97-AF65-F5344CB8AC3E}">
        <p14:creationId xmlns:p14="http://schemas.microsoft.com/office/powerpoint/2010/main" val="187980850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749303"/>
            <a:ext cx="10807700" cy="4772460"/>
          </a:xfrm>
          <a:prstGeom prst="rect">
            <a:avLst/>
          </a:prstGeom>
        </p:spPr>
        <p:txBody>
          <a:bodyPr>
            <a:spAutoFit/>
          </a:bodyPr>
          <a:lstStyle/>
          <a:p>
            <a:pPr indent="267970">
              <a:lnSpc>
                <a:spcPct val="120000"/>
              </a:lnSpc>
              <a:spcAft>
                <a:spcPct val="0"/>
              </a:spcAft>
              <a:tabLst>
                <a:tab pos="1029335"/>
                <a:tab pos="1850390"/>
                <a:tab pos="2538095"/>
                <a:tab pos="3221990"/>
              </a:tabLst>
            </a:pPr>
            <a:r>
              <a:rPr lang="zh-CN" altLang="zh-CN">
                <a:solidFill>
                  <a:srgbClr val="000000"/>
                </a:solidFill>
                <a:cs typeface="Times New Roman" panose="02020603050405020304" pitchFamily="18" charset="0"/>
              </a:rPr>
              <a:t>重点认知</a:t>
            </a:r>
            <a:r>
              <a:rPr lang="en-US" altLang="zh-CN">
                <a:solidFill>
                  <a:srgbClr val="000000"/>
                </a:solidFill>
                <a:ea typeface="宋体" panose="02010600030101010101" pitchFamily="2" charset="-122"/>
                <a:cs typeface="Times New Roman" panose="02020603050405020304" pitchFamily="18" charset="0"/>
              </a:rPr>
              <a:t> (1)</a:t>
            </a:r>
            <a:r>
              <a:rPr lang="zh-CN" altLang="zh-CN">
                <a:solidFill>
                  <a:srgbClr val="000000"/>
                </a:solidFill>
                <a:ea typeface="宋体" panose="02010600030101010101" pitchFamily="2" charset="-122"/>
                <a:cs typeface="Times New Roman" panose="02020603050405020304" pitchFamily="18" charset="0"/>
              </a:rPr>
              <a:t>实际磁场中</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存在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不存在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磁感线</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而只是为了方便描述磁场而引入的</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是人为建立的一种</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模型</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zh-CN" altLang="zh-CN">
                <a:solidFill>
                  <a:srgbClr val="000000"/>
                </a:solidFill>
                <a:ea typeface="宋体" panose="02010600030101010101" pitchFamily="2" charset="-122"/>
                <a:cs typeface="Times New Roman" panose="02020603050405020304" pitchFamily="18" charset="0"/>
              </a:rPr>
              <a:t>磁感线既可以描述磁场的大小</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磁感线越密的地方</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磁场越强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也可以描述磁场的方向</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磁感线的方向与放在该点的小磁针</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极所指的方向一致</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a:t>
            </a:r>
            <a:r>
              <a:rPr lang="zh-CN" altLang="zh-CN">
                <a:solidFill>
                  <a:srgbClr val="000000"/>
                </a:solidFill>
                <a:ea typeface="宋体" panose="02010600030101010101" pitchFamily="2" charset="-122"/>
                <a:cs typeface="Times New Roman" panose="02020603050405020304" pitchFamily="18" charset="0"/>
              </a:rPr>
              <a:t>在磁体的周围</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磁感线总是从磁体的</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极出发</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回到磁体的</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极</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5381333" y="801647"/>
            <a:ext cx="1420582"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不存在</a:t>
            </a:r>
            <a:endParaRPr lang="zh-CN" altLang="en-US"/>
          </a:p>
        </p:txBody>
      </p:sp>
      <p:sp>
        <p:nvSpPr>
          <p:cNvPr id="4" name="矩形 3"/>
          <p:cNvSpPr/>
          <p:nvPr/>
        </p:nvSpPr>
        <p:spPr>
          <a:xfrm>
            <a:off x="1800597" y="3704815"/>
            <a:ext cx="1165704"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北</a:t>
            </a:r>
            <a:r>
              <a:rPr lang="en-US" altLang="zh-CN">
                <a:ea typeface="宋体" panose="02010600030101010101" pitchFamily="2" charset="-122"/>
              </a:rPr>
              <a:t>(N)</a:t>
            </a:r>
            <a:endParaRPr lang="zh-CN" altLang="en-US"/>
          </a:p>
        </p:txBody>
      </p:sp>
      <p:sp>
        <p:nvSpPr>
          <p:cNvPr id="5" name="矩形 4"/>
          <p:cNvSpPr/>
          <p:nvPr/>
        </p:nvSpPr>
        <p:spPr>
          <a:xfrm>
            <a:off x="8041885" y="4289590"/>
            <a:ext cx="1165704"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北</a:t>
            </a:r>
            <a:r>
              <a:rPr lang="en-US" altLang="zh-CN">
                <a:ea typeface="宋体" panose="02010600030101010101" pitchFamily="2" charset="-122"/>
              </a:rPr>
              <a:t>(N)</a:t>
            </a:r>
            <a:endParaRPr lang="zh-CN" altLang="en-US"/>
          </a:p>
        </p:txBody>
      </p:sp>
      <p:sp>
        <p:nvSpPr>
          <p:cNvPr id="6" name="矩形 5"/>
          <p:cNvSpPr/>
          <p:nvPr/>
        </p:nvSpPr>
        <p:spPr>
          <a:xfrm>
            <a:off x="3603806" y="4872388"/>
            <a:ext cx="1096775"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南</a:t>
            </a:r>
            <a:r>
              <a:rPr lang="en-US" altLang="zh-CN">
                <a:ea typeface="宋体" panose="02010600030101010101" pitchFamily="2" charset="-122"/>
              </a:rPr>
              <a:t>(S)</a:t>
            </a:r>
            <a:endParaRPr lang="zh-CN" altLang="en-US"/>
          </a:p>
        </p:txBody>
      </p:sp>
    </p:spTree>
    <p:extLst>
      <p:ext uri="{BB962C8B-B14F-4D97-AF65-F5344CB8AC3E}">
        <p14:creationId xmlns:p14="http://schemas.microsoft.com/office/powerpoint/2010/main" val="148328542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214031"/>
            <a:ext cx="10807700" cy="3637919"/>
          </a:xfrm>
          <a:prstGeom prst="rect">
            <a:avLst/>
          </a:prstGeom>
        </p:spPr>
        <p:txBody>
          <a:bodyPr>
            <a:spAutoFit/>
          </a:bodyPr>
          <a:lstStyle/>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5</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地磁场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地球是个大磁体</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地球周围存在磁场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叫地磁场</a:t>
            </a:r>
            <a:r>
              <a:rPr lang="en-US" altLang="zh-CN" i="1">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zh-CN" altLang="zh-CN">
                <a:solidFill>
                  <a:srgbClr val="000000"/>
                </a:solidFill>
                <a:cs typeface="Times New Roman" panose="02020603050405020304" pitchFamily="18" charset="0"/>
              </a:rPr>
              <a:t>重点认知</a:t>
            </a:r>
            <a:r>
              <a:rPr lang="en-US" altLang="zh-CN">
                <a:solidFill>
                  <a:srgbClr val="000000"/>
                </a:solidFill>
                <a:ea typeface="宋体" panose="02010600030101010101" pitchFamily="2" charset="-122"/>
                <a:cs typeface="Times New Roman" panose="02020603050405020304" pitchFamily="18" charset="0"/>
              </a:rPr>
              <a:t> (1</a:t>
            </a:r>
            <a:r>
              <a:rPr lang="en-US" altLang="zh-CN" smtClean="0">
                <a:solidFill>
                  <a:srgbClr val="000000"/>
                </a:solidFill>
                <a:ea typeface="宋体" panose="02010600030101010101" pitchFamily="2" charset="-122"/>
                <a:cs typeface="Times New Roman" panose="02020603050405020304" pitchFamily="18" charset="0"/>
              </a:rPr>
              <a:t>)</a:t>
            </a:r>
            <a:r>
              <a:rPr lang="en-US" altLang="zh-CN" i="1" smtClean="0">
                <a:solidFill>
                  <a:srgbClr val="000000"/>
                </a:solidFill>
                <a:ea typeface="宋体" panose="02010600030101010101" pitchFamily="2" charset="-122"/>
                <a:cs typeface="Times New Roman" panose="02020603050405020304" pitchFamily="18" charset="0"/>
              </a:rPr>
              <a:t>_______________</a:t>
            </a:r>
            <a:r>
              <a:rPr lang="zh-CN" altLang="zh-CN">
                <a:solidFill>
                  <a:srgbClr val="000000"/>
                </a:solidFill>
                <a:ea typeface="宋体" panose="02010600030101010101" pitchFamily="2" charset="-122"/>
                <a:cs typeface="Times New Roman" panose="02020603050405020304" pitchFamily="18" charset="0"/>
              </a:rPr>
              <a:t>现象证明了地磁场的存在</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zh-CN" altLang="zh-CN">
                <a:solidFill>
                  <a:srgbClr val="000000"/>
                </a:solidFill>
                <a:ea typeface="宋体" panose="02010600030101010101" pitchFamily="2" charset="-122"/>
                <a:cs typeface="Times New Roman" panose="02020603050405020304" pitchFamily="18" charset="0"/>
              </a:rPr>
              <a:t>地球磁体的南极在</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的附近</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地球磁体的北极在</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的附近</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地球磁体的南北极与地理南北极并不重合</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而是存在一个磁偏角</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第一个发现并记录这一现象的人是宋代科学家</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3065213" y="1832607"/>
            <a:ext cx="2656496"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指南针指南北</a:t>
            </a:r>
            <a:endParaRPr lang="zh-CN" altLang="en-US"/>
          </a:p>
        </p:txBody>
      </p:sp>
      <p:sp>
        <p:nvSpPr>
          <p:cNvPr id="4" name="矩形 3"/>
          <p:cNvSpPr/>
          <p:nvPr/>
        </p:nvSpPr>
        <p:spPr>
          <a:xfrm>
            <a:off x="4710413" y="2428551"/>
            <a:ext cx="1832553"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地理北极</a:t>
            </a:r>
            <a:endParaRPr lang="zh-CN" altLang="en-US"/>
          </a:p>
        </p:txBody>
      </p:sp>
      <p:sp>
        <p:nvSpPr>
          <p:cNvPr id="5" name="矩形 4"/>
          <p:cNvSpPr/>
          <p:nvPr/>
        </p:nvSpPr>
        <p:spPr>
          <a:xfrm>
            <a:off x="1512565" y="3013326"/>
            <a:ext cx="1832553"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地理南极</a:t>
            </a:r>
            <a:endParaRPr lang="zh-CN" altLang="en-US"/>
          </a:p>
        </p:txBody>
      </p:sp>
      <p:sp>
        <p:nvSpPr>
          <p:cNvPr id="6" name="矩形 5"/>
          <p:cNvSpPr/>
          <p:nvPr/>
        </p:nvSpPr>
        <p:spPr>
          <a:xfrm>
            <a:off x="4320877" y="4186023"/>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沈括</a:t>
            </a:r>
            <a:endParaRPr lang="zh-CN" altLang="en-US"/>
          </a:p>
        </p:txBody>
      </p:sp>
    </p:spTree>
    <p:extLst>
      <p:ext uri="{BB962C8B-B14F-4D97-AF65-F5344CB8AC3E}">
        <p14:creationId xmlns:p14="http://schemas.microsoft.com/office/powerpoint/2010/main" val="62844611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441607"/>
            <a:ext cx="10807700" cy="6001643"/>
          </a:xfrm>
          <a:prstGeom prst="rect">
            <a:avLst/>
          </a:prstGeom>
        </p:spPr>
        <p:txBody>
          <a:bodyPr>
            <a:spAutoFit/>
          </a:bodyPr>
          <a:lstStyle/>
          <a:p>
            <a:pPr>
              <a:lnSpc>
                <a:spcPct val="120000"/>
              </a:lnSpc>
              <a:spcAft>
                <a:spcPct val="0"/>
              </a:spcAft>
              <a:tabLst>
                <a:tab pos="1029335"/>
                <a:tab pos="1850390"/>
                <a:tab pos="2538095"/>
                <a:tab pos="3221990"/>
              </a:tabLst>
            </a:pPr>
            <a:r>
              <a:rPr lang="zh-CN" altLang="en-US">
                <a:solidFill>
                  <a:srgbClr val="FF00FF"/>
                </a:solidFill>
                <a:latin typeface="Calibri" panose="020f0502020204030204" pitchFamily="34" charset="0"/>
                <a:ea typeface="宋体" panose="02010600030101010101" pitchFamily="2" charset="-122"/>
                <a:cs typeface="Times New Roman" panose="02020603050405020304" pitchFamily="18" charset="0"/>
              </a:rPr>
              <a:t>典例精析</a:t>
            </a:r>
          </a:p>
          <a:p>
            <a:pPr>
              <a:lnSpc>
                <a:spcPct val="120000"/>
              </a:lnSpc>
              <a:spcAft>
                <a:spcPct val="0"/>
              </a:spcAft>
              <a:tabLst>
                <a:tab pos="1029335"/>
                <a:tab pos="1850390"/>
                <a:tab pos="2538095"/>
                <a:tab pos="3221990"/>
              </a:tabLst>
            </a:pPr>
            <a:r>
              <a:rPr lang="zh-CN" altLang="zh-CN" smtClean="0">
                <a:solidFill>
                  <a:srgbClr val="000000"/>
                </a:solidFill>
                <a:latin typeface="Arial" pitchFamily="34" charset="0"/>
                <a:cs typeface="Times New Roman" panose="02020603050405020304" pitchFamily="18" charset="0"/>
              </a:rPr>
              <a:t>【</a:t>
            </a:r>
            <a:r>
              <a:rPr lang="zh-CN" altLang="zh-CN">
                <a:solidFill>
                  <a:srgbClr val="000000"/>
                </a:solidFill>
                <a:latin typeface="Arial" pitchFamily="34" charset="0"/>
                <a:cs typeface="Times New Roman" panose="02020603050405020304" pitchFamily="18" charset="0"/>
              </a:rPr>
              <a:t>例</a:t>
            </a:r>
            <a:r>
              <a:rPr lang="en-US" altLang="zh-CN">
                <a:solidFill>
                  <a:srgbClr val="000000"/>
                </a:solidFill>
                <a:ea typeface="宋体" panose="02010600030101010101" pitchFamily="2" charset="-122"/>
                <a:cs typeface="Times New Roman" panose="02020603050405020304" pitchFamily="18" charset="0"/>
              </a:rPr>
              <a:t>1</a:t>
            </a:r>
            <a:r>
              <a:rPr lang="zh-CN" altLang="zh-CN">
                <a:solidFill>
                  <a:srgbClr val="000000"/>
                </a:solidFill>
                <a:latin typeface="Arial" pitchFamily="34" charset="0"/>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(2018·</a:t>
            </a:r>
            <a:r>
              <a:rPr lang="zh-CN" altLang="zh-CN">
                <a:solidFill>
                  <a:srgbClr val="000000"/>
                </a:solidFill>
                <a:ea typeface="楷体" panose="02010609060101010101" pitchFamily="49" charset="-122"/>
                <a:cs typeface="Times New Roman" panose="02020603050405020304" pitchFamily="18" charset="0"/>
              </a:rPr>
              <a:t>广西</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如图所示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磁悬浮地球仪应用了</a:t>
            </a:r>
            <a:r>
              <a:rPr lang="en-US" altLang="zh-CN" i="1" smtClean="0">
                <a:solidFill>
                  <a:srgbClr val="000000"/>
                </a:solidFill>
                <a:ea typeface="宋体" panose="02010600030101010101" pitchFamily="2" charset="-122"/>
                <a:cs typeface="Times New Roman" panose="02020603050405020304" pitchFamily="18" charset="0"/>
              </a:rPr>
              <a:t>_____</a:t>
            </a:r>
            <a:r>
              <a:rPr lang="en-US" altLang="zh-CN" smtClean="0">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同</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异</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名磁极相互排斥的规律</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磁悬浮地球仪悬浮静止时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底座对地球仪的斥力与地球仪受到的重力</a:t>
            </a:r>
            <a:r>
              <a:rPr lang="en-US" altLang="zh-CN" i="1" smtClean="0">
                <a:solidFill>
                  <a:srgbClr val="000000"/>
                </a:solidFill>
                <a:ea typeface="宋体" panose="02010600030101010101" pitchFamily="2" charset="-122"/>
                <a:cs typeface="Times New Roman" panose="02020603050405020304" pitchFamily="18" charset="0"/>
              </a:rPr>
              <a:t>________</a:t>
            </a:r>
            <a:r>
              <a:rPr lang="en-US" altLang="zh-CN" smtClean="0">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是</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不是</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一对平衡力</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a:solidFill>
                  <a:srgbClr val="FF00FF"/>
                </a:solidFill>
                <a:latin typeface="Arial" pitchFamily="34" charset="0"/>
                <a:cs typeface="Times New Roman" panose="02020603050405020304" pitchFamily="18" charset="0"/>
              </a:rPr>
              <a:t>【解析】</a:t>
            </a:r>
            <a:r>
              <a:rPr lang="zh-CN" altLang="zh-CN">
                <a:solidFill>
                  <a:srgbClr val="000000"/>
                </a:solidFill>
                <a:latin typeface="Calibri" panose="020f0502020204030204" pitchFamily="34" charset="0"/>
                <a:ea typeface="Arial" pitchFamily="34" charset="0"/>
                <a:cs typeface="Times New Roman" panose="02020603050405020304" pitchFamily="18" charset="0"/>
              </a:rPr>
              <a:t> </a:t>
            </a:r>
            <a:r>
              <a:rPr lang="zh-CN" altLang="zh-CN">
                <a:solidFill>
                  <a:srgbClr val="000000"/>
                </a:solidFill>
                <a:ea typeface="楷体" panose="02010609060101010101" pitchFamily="49" charset="-122"/>
                <a:cs typeface="Times New Roman" panose="02020603050405020304" pitchFamily="18" charset="0"/>
              </a:rPr>
              <a:t>磁极间的相互作用规律是</a:t>
            </a:r>
            <a:r>
              <a:rPr lang="en-US" altLang="zh-CN">
                <a:solidFill>
                  <a:srgbClr val="000000"/>
                </a:solidFill>
                <a:ea typeface="宋体" panose="02010600030101010101" pitchFamily="2" charset="-122"/>
                <a:cs typeface="Times New Roman" panose="02020603050405020304" pitchFamily="18" charset="0"/>
              </a:rPr>
              <a:t>:</a:t>
            </a:r>
            <a:r>
              <a:rPr lang="zh-CN" altLang="zh-CN" smtClean="0">
                <a:solidFill>
                  <a:srgbClr val="000000"/>
                </a:solidFill>
                <a:ea typeface="楷体" panose="02010609060101010101" pitchFamily="49" charset="-122"/>
                <a:cs typeface="Times New Roman" panose="02020603050405020304" pitchFamily="18" charset="0"/>
              </a:rPr>
              <a:t>同名</a:t>
            </a:r>
            <a:endParaRPr lang="en-US" altLang="zh-CN" smtClean="0">
              <a:solidFill>
                <a:srgbClr val="000000"/>
              </a:solidFill>
              <a:ea typeface="楷体" panose="02010609060101010101" pitchFamily="49"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smtClean="0">
                <a:solidFill>
                  <a:srgbClr val="000000"/>
                </a:solidFill>
                <a:ea typeface="楷体" panose="02010609060101010101" pitchFamily="49" charset="-122"/>
                <a:cs typeface="Times New Roman" panose="02020603050405020304" pitchFamily="18" charset="0"/>
              </a:rPr>
              <a:t>磁极</a:t>
            </a:r>
            <a:r>
              <a:rPr lang="zh-CN" altLang="zh-CN">
                <a:solidFill>
                  <a:srgbClr val="000000"/>
                </a:solidFill>
                <a:ea typeface="楷体" panose="02010609060101010101" pitchFamily="49" charset="-122"/>
                <a:cs typeface="Times New Roman" panose="02020603050405020304" pitchFamily="18" charset="0"/>
              </a:rPr>
              <a:t>相互排斥</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异名磁极相互吸引</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故填</a:t>
            </a:r>
            <a:r>
              <a:rPr lang="zh-CN" altLang="zh-CN" smtClean="0">
                <a:solidFill>
                  <a:srgbClr val="000000"/>
                </a:solidFill>
                <a:ea typeface="楷体" panose="02010609060101010101" pitchFamily="49" charset="-122"/>
                <a:cs typeface="Times New Roman" panose="02020603050405020304" pitchFamily="18" charset="0"/>
              </a:rPr>
              <a:t>同</a:t>
            </a:r>
            <a:endParaRPr lang="en-US" altLang="zh-CN" smtClean="0">
              <a:solidFill>
                <a:srgbClr val="000000"/>
              </a:solidFill>
              <a:ea typeface="楷体" panose="02010609060101010101" pitchFamily="49"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smtClean="0">
                <a:solidFill>
                  <a:srgbClr val="000000"/>
                </a:solidFill>
                <a:ea typeface="楷体" panose="02010609060101010101" pitchFamily="49" charset="-122"/>
                <a:cs typeface="Times New Roman" panose="02020603050405020304" pitchFamily="18" charset="0"/>
              </a:rPr>
              <a:t>名</a:t>
            </a:r>
            <a:r>
              <a:rPr lang="zh-CN" altLang="zh-CN">
                <a:solidFill>
                  <a:srgbClr val="000000"/>
                </a:solidFill>
                <a:ea typeface="楷体" panose="02010609060101010101" pitchFamily="49" charset="-122"/>
                <a:cs typeface="Times New Roman" panose="02020603050405020304" pitchFamily="18" charset="0"/>
              </a:rPr>
              <a:t>磁极</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由于地球仪只受到重力和斥力</a:t>
            </a:r>
            <a:r>
              <a:rPr lang="zh-CN" altLang="zh-CN" smtClean="0">
                <a:solidFill>
                  <a:srgbClr val="000000"/>
                </a:solidFill>
                <a:ea typeface="楷体" panose="02010609060101010101" pitchFamily="49" charset="-122"/>
                <a:cs typeface="Times New Roman" panose="02020603050405020304" pitchFamily="18" charset="0"/>
              </a:rPr>
              <a:t>两</a:t>
            </a:r>
            <a:endParaRPr lang="en-US" altLang="zh-CN" smtClean="0">
              <a:solidFill>
                <a:srgbClr val="000000"/>
              </a:solidFill>
              <a:ea typeface="楷体" panose="02010609060101010101" pitchFamily="49"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smtClean="0">
                <a:solidFill>
                  <a:srgbClr val="000000"/>
                </a:solidFill>
                <a:ea typeface="楷体" panose="02010609060101010101" pitchFamily="49" charset="-122"/>
                <a:cs typeface="Times New Roman" panose="02020603050405020304" pitchFamily="18" charset="0"/>
              </a:rPr>
              <a:t>个</a:t>
            </a:r>
            <a:r>
              <a:rPr lang="zh-CN" altLang="zh-CN">
                <a:solidFill>
                  <a:srgbClr val="000000"/>
                </a:solidFill>
                <a:ea typeface="楷体" panose="02010609060101010101" pitchFamily="49" charset="-122"/>
                <a:cs typeface="Times New Roman" panose="02020603050405020304" pitchFamily="18" charset="0"/>
              </a:rPr>
              <a:t>力的作用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且保持静止状态</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故这两个</a:t>
            </a:r>
            <a:r>
              <a:rPr lang="zh-CN" altLang="zh-CN" smtClean="0">
                <a:solidFill>
                  <a:srgbClr val="000000"/>
                </a:solidFill>
                <a:ea typeface="楷体" panose="02010609060101010101" pitchFamily="49" charset="-122"/>
                <a:cs typeface="Times New Roman" panose="02020603050405020304" pitchFamily="18" charset="0"/>
              </a:rPr>
              <a:t>力</a:t>
            </a:r>
            <a:endParaRPr lang="en-US" altLang="zh-CN" smtClean="0">
              <a:solidFill>
                <a:srgbClr val="000000"/>
              </a:solidFill>
              <a:ea typeface="楷体" panose="02010609060101010101" pitchFamily="49"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smtClean="0">
                <a:solidFill>
                  <a:srgbClr val="000000"/>
                </a:solidFill>
                <a:ea typeface="楷体" panose="02010609060101010101" pitchFamily="49" charset="-122"/>
                <a:cs typeface="Times New Roman" panose="02020603050405020304" pitchFamily="18" charset="0"/>
              </a:rPr>
              <a:t>是</a:t>
            </a:r>
            <a:r>
              <a:rPr lang="zh-CN" altLang="zh-CN">
                <a:solidFill>
                  <a:srgbClr val="000000"/>
                </a:solidFill>
                <a:ea typeface="楷体" panose="02010609060101010101" pitchFamily="49" charset="-122"/>
                <a:cs typeface="Times New Roman" panose="02020603050405020304" pitchFamily="18" charset="0"/>
              </a:rPr>
              <a:t>一对平衡力</a:t>
            </a:r>
            <a:r>
              <a:rPr lang="en-US" altLang="zh-CN" i="1">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239.jpeg"/>
          <p:cNvPicPr/>
          <p:nvPr/>
        </p:nvPicPr>
        <p:blipFill>
          <a:blip r:embed="rId2"/>
          <a:stretch>
            <a:fillRect/>
          </a:stretch>
        </p:blipFill>
        <p:spPr>
          <a:xfrm>
            <a:off x="7921276" y="3029140"/>
            <a:ext cx="2965913" cy="2659219"/>
          </a:xfrm>
          <a:prstGeom prst="rect">
            <a:avLst/>
          </a:prstGeom>
        </p:spPr>
      </p:pic>
      <p:sp>
        <p:nvSpPr>
          <p:cNvPr id="4" name="矩形 3"/>
          <p:cNvSpPr/>
          <p:nvPr/>
        </p:nvSpPr>
        <p:spPr>
          <a:xfrm>
            <a:off x="9485789" y="1079847"/>
            <a:ext cx="596638"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同</a:t>
            </a:r>
            <a:endParaRPr lang="zh-CN" altLang="en-US"/>
          </a:p>
        </p:txBody>
      </p:sp>
      <p:sp>
        <p:nvSpPr>
          <p:cNvPr id="5" name="矩形 4"/>
          <p:cNvSpPr/>
          <p:nvPr/>
        </p:nvSpPr>
        <p:spPr>
          <a:xfrm>
            <a:off x="9177638" y="2234921"/>
            <a:ext cx="596638"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是</a:t>
            </a:r>
            <a:endParaRPr lang="zh-CN" altLang="en-US"/>
          </a:p>
        </p:txBody>
      </p:sp>
    </p:spTree>
    <p:extLst>
      <p:ext uri="{BB962C8B-B14F-4D97-AF65-F5344CB8AC3E}">
        <p14:creationId xmlns:p14="http://schemas.microsoft.com/office/powerpoint/2010/main" val="196502185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Effect transition="in" filter="barn(inVertical)">
                                      <p:cBhvr>
                                        <p:cTn id="20" dur="500"/>
                                        <p:tgtEl>
                                          <p:spTgt spid="2">
                                            <p:txEl>
                                              <p:pRg st="3" end="3"/>
                                            </p:txEl>
                                          </p:spTgt>
                                        </p:tgtEl>
                                      </p:cBhvr>
                                    </p:animEffect>
                                  </p:childTnLst>
                                </p:cTn>
                              </p:par>
                              <p:par>
                                <p:cTn id="21" presetID="16" presetClass="entr" presetSubtype="21" fill="hold"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barn(inVertical)">
                                      <p:cBhvr>
                                        <p:cTn id="23" dur="500"/>
                                        <p:tgtEl>
                                          <p:spTgt spid="2">
                                            <p:txEl>
                                              <p:pRg st="4" end="4"/>
                                            </p:txEl>
                                          </p:spTgt>
                                        </p:tgtEl>
                                      </p:cBhvr>
                                    </p:animEffect>
                                  </p:childTnLst>
                                </p:cTn>
                              </p:par>
                              <p:par>
                                <p:cTn id="24" presetID="16" presetClass="entr" presetSubtype="21" fill="hold" nodeType="withEffect">
                                  <p:stCondLst>
                                    <p:cond delay="0"/>
                                  </p:stCondLst>
                                  <p:childTnLst>
                                    <p:set>
                                      <p:cBhvr>
                                        <p:cTn id="25" dur="1" fill="hold">
                                          <p:stCondLst>
                                            <p:cond delay="0"/>
                                          </p:stCondLst>
                                        </p:cTn>
                                        <p:tgtEl>
                                          <p:spTgt spid="2">
                                            <p:txEl>
                                              <p:pRg st="5" end="5"/>
                                            </p:txEl>
                                          </p:spTgt>
                                        </p:tgtEl>
                                        <p:attrNameLst>
                                          <p:attrName>style.visibility</p:attrName>
                                        </p:attrNameLst>
                                      </p:cBhvr>
                                      <p:to>
                                        <p:strVal val="visible"/>
                                      </p:to>
                                    </p:set>
                                    <p:animEffect transition="in" filter="barn(inVertical)">
                                      <p:cBhvr>
                                        <p:cTn id="26" dur="500"/>
                                        <p:tgtEl>
                                          <p:spTgt spid="2">
                                            <p:txEl>
                                              <p:pRg st="5" end="5"/>
                                            </p:txEl>
                                          </p:spTgt>
                                        </p:tgtEl>
                                      </p:cBhvr>
                                    </p:animEffect>
                                  </p:childTnLst>
                                </p:cTn>
                              </p:par>
                              <p:par>
                                <p:cTn id="27" presetID="16" presetClass="entr" presetSubtype="21" fill="hold" nodeType="with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animEffect transition="in" filter="barn(inVertical)">
                                      <p:cBhvr>
                                        <p:cTn id="29"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2070354"/>
            <a:ext cx="10807700" cy="1817805"/>
          </a:xfrm>
          <a:prstGeom prst="rect">
            <a:avLst/>
          </a:prstGeom>
        </p:spPr>
        <p:txBody>
          <a:bodyPr>
            <a:spAutoFit/>
          </a:bodyPr>
          <a:lstStyle/>
          <a:p>
            <a:pPr>
              <a:lnSpc>
                <a:spcPct val="120000"/>
              </a:lnSpc>
              <a:spcAft>
                <a:spcPct val="0"/>
              </a:spcAft>
              <a:tabLst>
                <a:tab pos="1029335"/>
                <a:tab pos="1850390"/>
                <a:tab pos="2538095"/>
                <a:tab pos="3221990"/>
              </a:tabLst>
            </a:pPr>
            <a:r>
              <a:rPr lang="zh-CN" altLang="zh-CN">
                <a:solidFill>
                  <a:srgbClr val="000000"/>
                </a:solidFill>
                <a:latin typeface="Arial" pitchFamily="34" charset="0"/>
                <a:cs typeface="Times New Roman" panose="02020603050405020304" pitchFamily="18" charset="0"/>
              </a:rPr>
              <a:t>【变式训练</a:t>
            </a:r>
            <a:r>
              <a:rPr lang="en-US" altLang="zh-CN">
                <a:solidFill>
                  <a:srgbClr val="000000"/>
                </a:solidFill>
                <a:ea typeface="宋体" panose="02010600030101010101" pitchFamily="2" charset="-122"/>
                <a:cs typeface="Times New Roman" panose="02020603050405020304" pitchFamily="18" charset="0"/>
              </a:rPr>
              <a:t>1</a:t>
            </a:r>
            <a:r>
              <a:rPr lang="zh-CN" altLang="zh-CN">
                <a:solidFill>
                  <a:srgbClr val="000000"/>
                </a:solidFill>
                <a:latin typeface="Arial" pitchFamily="34" charset="0"/>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(2018·</a:t>
            </a:r>
            <a:r>
              <a:rPr lang="zh-CN" altLang="zh-CN">
                <a:solidFill>
                  <a:srgbClr val="000000"/>
                </a:solidFill>
                <a:ea typeface="楷体" panose="02010609060101010101" pitchFamily="49" charset="-122"/>
                <a:cs typeface="Times New Roman" panose="02020603050405020304" pitchFamily="18" charset="0"/>
              </a:rPr>
              <a:t>怀化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信鸽是靠地球的</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来导航的</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指南针静止时</a:t>
            </a:r>
            <a:r>
              <a:rPr lang="en-US" altLang="zh-CN">
                <a:solidFill>
                  <a:srgbClr val="000000"/>
                </a:solidFill>
                <a:ea typeface="宋体" panose="02010600030101010101" pitchFamily="2" charset="-122"/>
                <a:cs typeface="Times New Roman" panose="02020603050405020304" pitchFamily="18" charset="0"/>
              </a:rPr>
              <a:t>S</a:t>
            </a:r>
            <a:r>
              <a:rPr lang="zh-CN" altLang="zh-CN">
                <a:solidFill>
                  <a:srgbClr val="000000"/>
                </a:solidFill>
                <a:ea typeface="宋体" panose="02010600030101010101" pitchFamily="2" charset="-122"/>
                <a:cs typeface="Times New Roman" panose="02020603050405020304" pitchFamily="18" charset="0"/>
              </a:rPr>
              <a:t>极指的是地理的</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南方</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北方</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8641357" y="2111928"/>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磁场</a:t>
            </a:r>
            <a:endParaRPr lang="zh-CN" altLang="en-US"/>
          </a:p>
        </p:txBody>
      </p:sp>
      <p:sp>
        <p:nvSpPr>
          <p:cNvPr id="4" name="矩形 3"/>
          <p:cNvSpPr/>
          <p:nvPr/>
        </p:nvSpPr>
        <p:spPr>
          <a:xfrm>
            <a:off x="7872117" y="2686868"/>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南方</a:t>
            </a:r>
            <a:endParaRPr lang="zh-CN" altLang="en-US"/>
          </a:p>
        </p:txBody>
      </p:sp>
    </p:spTree>
    <p:extLst>
      <p:ext uri="{BB962C8B-B14F-4D97-AF65-F5344CB8AC3E}">
        <p14:creationId xmlns:p14="http://schemas.microsoft.com/office/powerpoint/2010/main" val="297284131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615119"/>
            <a:ext cx="10807700" cy="5410712"/>
          </a:xfrm>
          <a:prstGeom prst="rect">
            <a:avLst/>
          </a:prstGeom>
        </p:spPr>
        <p:txBody>
          <a:bodyPr>
            <a:spAutoFit/>
          </a:bodyPr>
          <a:lstStyle/>
          <a:p>
            <a:pPr indent="267970">
              <a:lnSpc>
                <a:spcPct val="120000"/>
              </a:lnSpc>
              <a:spcAft>
                <a:spcPct val="0"/>
              </a:spcAft>
              <a:tabLst>
                <a:tab pos="1029335"/>
                <a:tab pos="1850390"/>
                <a:tab pos="2538095"/>
                <a:tab pos="3221990"/>
              </a:tabLst>
            </a:pPr>
            <a:r>
              <a:rPr lang="zh-CN" altLang="en-US">
                <a:solidFill>
                  <a:srgbClr val="FF00FF"/>
                </a:solidFill>
                <a:latin typeface="Calibri" panose="020f0502020204030204" pitchFamily="34" charset="0"/>
                <a:ea typeface="宋体" panose="02010600030101010101" pitchFamily="2" charset="-122"/>
                <a:cs typeface="Times New Roman" panose="02020603050405020304" pitchFamily="18" charset="0"/>
              </a:rPr>
              <a:t>知识</a:t>
            </a:r>
            <a:r>
              <a:rPr lang="zh-CN" altLang="en-US" smtClean="0">
                <a:solidFill>
                  <a:srgbClr val="FF00FF"/>
                </a:solidFill>
                <a:latin typeface="Calibri" panose="020f0502020204030204" pitchFamily="34" charset="0"/>
                <a:ea typeface="宋体" panose="02010600030101010101" pitchFamily="2" charset="-122"/>
                <a:cs typeface="Times New Roman" panose="02020603050405020304" pitchFamily="18" charset="0"/>
              </a:rPr>
              <a:t>点</a:t>
            </a:r>
            <a:r>
              <a:rPr lang="en-US" altLang="zh-CN" smtClean="0">
                <a:solidFill>
                  <a:srgbClr val="FF00FF"/>
                </a:solidFill>
                <a:ea typeface="宋体" panose="02010600030101010101" pitchFamily="2" charset="-122"/>
                <a:cs typeface="Times New Roman" panose="02020603050405020304" pitchFamily="18" charset="0"/>
              </a:rPr>
              <a:t>3</a:t>
            </a:r>
            <a:r>
              <a:rPr lang="zh-CN" altLang="zh-CN">
                <a:solidFill>
                  <a:srgbClr val="000000"/>
                </a:solidFill>
                <a:ea typeface="宋体" panose="02010600030101010101" pitchFamily="2" charset="-122"/>
                <a:cs typeface="Times New Roman" panose="02020603050405020304" pitchFamily="18" charset="0"/>
              </a:rPr>
              <a:t>电流的磁场</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zh-CN" altLang="en-US">
                <a:solidFill>
                  <a:srgbClr val="FF00FF"/>
                </a:solidFill>
                <a:latin typeface="Calibri" panose="020f0502020204030204" pitchFamily="34" charset="0"/>
                <a:ea typeface="宋体" panose="02010600030101010101" pitchFamily="2" charset="-122"/>
                <a:cs typeface="Times New Roman" panose="02020603050405020304" pitchFamily="18" charset="0"/>
              </a:rPr>
              <a:t>知识点梳理</a:t>
            </a:r>
          </a:p>
          <a:p>
            <a:pPr indent="267970">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1</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奥斯特实验</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a:t>
            </a:r>
            <a:r>
              <a:rPr lang="zh-CN" altLang="zh-CN">
                <a:solidFill>
                  <a:srgbClr val="000000"/>
                </a:solidFill>
                <a:ea typeface="宋体" panose="02010600030101010101" pitchFamily="2" charset="-122"/>
                <a:cs typeface="Times New Roman" panose="02020603050405020304" pitchFamily="18" charset="0"/>
              </a:rPr>
              <a:t>奥斯特实验表明</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通电导体</a:t>
            </a:r>
            <a:r>
              <a:rPr lang="zh-CN" altLang="zh-CN" smtClean="0">
                <a:solidFill>
                  <a:srgbClr val="000000"/>
                </a:solidFill>
                <a:ea typeface="宋体" panose="02010600030101010101" pitchFamily="2" charset="-122"/>
                <a:cs typeface="Times New Roman" panose="02020603050405020304" pitchFamily="18" charset="0"/>
              </a:rPr>
              <a:t>周围</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i="1" smtClean="0">
                <a:solidFill>
                  <a:srgbClr val="000000"/>
                </a:solidFill>
                <a:ea typeface="宋体" panose="02010600030101010101" pitchFamily="2" charset="-122"/>
                <a:cs typeface="Times New Roman" panose="02020603050405020304" pitchFamily="18" charset="0"/>
              </a:rPr>
              <a:t>____________</a:t>
            </a:r>
            <a:r>
              <a:rPr lang="en-US" altLang="zh-CN" smtClean="0">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这一现象又叫做电流</a:t>
            </a:r>
            <a:r>
              <a:rPr lang="zh-CN" altLang="zh-CN" smtClean="0">
                <a:solidFill>
                  <a:srgbClr val="000000"/>
                </a:solidFill>
                <a:ea typeface="宋体" panose="02010600030101010101" pitchFamily="2" charset="-122"/>
                <a:cs typeface="Times New Roman" panose="02020603050405020304" pitchFamily="18" charset="0"/>
              </a:rPr>
              <a:t>的</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i="1" smtClean="0">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效应</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zh-CN" altLang="zh-CN">
                <a:solidFill>
                  <a:srgbClr val="000000"/>
                </a:solidFill>
                <a:ea typeface="宋体" panose="02010600030101010101" pitchFamily="2" charset="-122"/>
                <a:cs typeface="Times New Roman" panose="02020603050405020304" pitchFamily="18" charset="0"/>
              </a:rPr>
              <a:t>电流磁场的方向与</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有关</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a:t>
            </a:r>
            <a:r>
              <a:rPr lang="zh-CN" altLang="zh-CN">
                <a:solidFill>
                  <a:srgbClr val="000000"/>
                </a:solidFill>
                <a:ea typeface="宋体" panose="02010600030101010101" pitchFamily="2" charset="-122"/>
                <a:cs typeface="Times New Roman" panose="02020603050405020304" pitchFamily="18" charset="0"/>
              </a:rPr>
              <a:t>奥斯特实验第一次揭示了</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和</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之间的联系</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242.jpeg"/>
          <p:cNvPicPr/>
          <p:nvPr/>
        </p:nvPicPr>
        <p:blipFill>
          <a:blip r:embed="rId2"/>
          <a:stretch>
            <a:fillRect/>
          </a:stretch>
        </p:blipFill>
        <p:spPr>
          <a:xfrm>
            <a:off x="7705253" y="1209529"/>
            <a:ext cx="2799137" cy="2573942"/>
          </a:xfrm>
          <a:prstGeom prst="rect">
            <a:avLst/>
          </a:prstGeom>
        </p:spPr>
      </p:pic>
      <p:sp>
        <p:nvSpPr>
          <p:cNvPr id="4" name="矩形 3"/>
          <p:cNvSpPr/>
          <p:nvPr/>
        </p:nvSpPr>
        <p:spPr>
          <a:xfrm>
            <a:off x="677965" y="2988759"/>
            <a:ext cx="1832553"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存在磁场</a:t>
            </a:r>
            <a:endParaRPr lang="zh-CN" altLang="en-US"/>
          </a:p>
        </p:txBody>
      </p:sp>
      <p:sp>
        <p:nvSpPr>
          <p:cNvPr id="5" name="矩形 4"/>
          <p:cNvSpPr/>
          <p:nvPr/>
        </p:nvSpPr>
        <p:spPr>
          <a:xfrm>
            <a:off x="1234365" y="3583366"/>
            <a:ext cx="596638"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磁</a:t>
            </a:r>
            <a:endParaRPr lang="zh-CN" altLang="en-US"/>
          </a:p>
        </p:txBody>
      </p:sp>
      <p:sp>
        <p:nvSpPr>
          <p:cNvPr id="6" name="矩形 5"/>
          <p:cNvSpPr/>
          <p:nvPr/>
        </p:nvSpPr>
        <p:spPr>
          <a:xfrm>
            <a:off x="4484557" y="4158309"/>
            <a:ext cx="2244525"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电流的方向</a:t>
            </a:r>
            <a:endParaRPr lang="zh-CN" altLang="en-US"/>
          </a:p>
        </p:txBody>
      </p:sp>
      <p:sp>
        <p:nvSpPr>
          <p:cNvPr id="7" name="矩形 6"/>
          <p:cNvSpPr/>
          <p:nvPr/>
        </p:nvSpPr>
        <p:spPr>
          <a:xfrm>
            <a:off x="6068733" y="4743084"/>
            <a:ext cx="1420582"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电现象</a:t>
            </a:r>
            <a:endParaRPr lang="zh-CN" altLang="en-US"/>
          </a:p>
        </p:txBody>
      </p:sp>
      <p:sp>
        <p:nvSpPr>
          <p:cNvPr id="8" name="矩形 7"/>
          <p:cNvSpPr/>
          <p:nvPr/>
        </p:nvSpPr>
        <p:spPr>
          <a:xfrm>
            <a:off x="8929389" y="4743083"/>
            <a:ext cx="1420582"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磁现象</a:t>
            </a:r>
            <a:endParaRPr lang="zh-CN" altLang="en-US"/>
          </a:p>
        </p:txBody>
      </p:sp>
    </p:spTree>
    <p:extLst>
      <p:ext uri="{BB962C8B-B14F-4D97-AF65-F5344CB8AC3E}">
        <p14:creationId xmlns:p14="http://schemas.microsoft.com/office/powerpoint/2010/main" val="424344766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nodeType="clickPar">
                      <p:stCondLst>
                        <p:cond delay="indefinite"/>
                      </p:stCondLst>
                      <p:childTnLst>
                        <p:par>
                          <p:cTn id="24" fill="hold" nodeType="afterGroup">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511895"/>
            <a:ext cx="10807700" cy="2999667"/>
          </a:xfrm>
          <a:prstGeom prst="rect">
            <a:avLst/>
          </a:prstGeom>
        </p:spPr>
        <p:txBody>
          <a:bodyPr>
            <a:spAutoFit/>
          </a:bodyPr>
          <a:lstStyle/>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通电螺线管的磁场</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a:t>
            </a:r>
            <a:r>
              <a:rPr lang="zh-CN" altLang="zh-CN">
                <a:solidFill>
                  <a:srgbClr val="000000"/>
                </a:solidFill>
                <a:ea typeface="宋体" panose="02010600030101010101" pitchFamily="2" charset="-122"/>
                <a:cs typeface="Times New Roman" panose="02020603050405020304" pitchFamily="18" charset="0"/>
              </a:rPr>
              <a:t>通电螺线管的磁场与</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磁体的磁场相似</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zh-CN" altLang="zh-CN">
                <a:solidFill>
                  <a:srgbClr val="000000"/>
                </a:solidFill>
                <a:ea typeface="宋体" panose="02010600030101010101" pitchFamily="2" charset="-122"/>
                <a:cs typeface="Times New Roman" panose="02020603050405020304" pitchFamily="18" charset="0"/>
              </a:rPr>
              <a:t>右手螺旋定则</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用右手握住螺线管</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让四指弯曲的方向与螺线管中</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的方向一致</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则大拇指所指的方向就是螺线管的</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极</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5492669" y="2130471"/>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条形</a:t>
            </a:r>
            <a:endParaRPr lang="zh-CN" altLang="en-US"/>
          </a:p>
        </p:txBody>
      </p:sp>
      <p:sp>
        <p:nvSpPr>
          <p:cNvPr id="4" name="矩形 3"/>
          <p:cNvSpPr/>
          <p:nvPr/>
        </p:nvSpPr>
        <p:spPr>
          <a:xfrm>
            <a:off x="2664693" y="3292431"/>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电流</a:t>
            </a:r>
            <a:endParaRPr lang="zh-CN" altLang="en-US"/>
          </a:p>
        </p:txBody>
      </p:sp>
      <p:sp>
        <p:nvSpPr>
          <p:cNvPr id="5" name="矩形 4"/>
          <p:cNvSpPr/>
          <p:nvPr/>
        </p:nvSpPr>
        <p:spPr>
          <a:xfrm>
            <a:off x="3090450" y="3882332"/>
            <a:ext cx="1165704"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北</a:t>
            </a:r>
            <a:r>
              <a:rPr lang="en-US" altLang="zh-CN">
                <a:ea typeface="宋体" panose="02010600030101010101" pitchFamily="2" charset="-122"/>
              </a:rPr>
              <a:t>(N)</a:t>
            </a:r>
            <a:endParaRPr lang="zh-CN" altLang="en-US"/>
          </a:p>
        </p:txBody>
      </p:sp>
    </p:spTree>
    <p:extLst>
      <p:ext uri="{BB962C8B-B14F-4D97-AF65-F5344CB8AC3E}">
        <p14:creationId xmlns:p14="http://schemas.microsoft.com/office/powerpoint/2010/main" val="292522324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791547"/>
            <a:ext cx="10807700" cy="4772460"/>
          </a:xfrm>
          <a:prstGeom prst="rect">
            <a:avLst/>
          </a:prstGeom>
        </p:spPr>
        <p:txBody>
          <a:bodyPr>
            <a:spAutoFit/>
          </a:bodyPr>
          <a:lstStyle/>
          <a:p>
            <a:pPr indent="267970">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3</a:t>
            </a:r>
            <a:r>
              <a:rPr lang="en-US" altLang="zh-CN" i="1" smtClean="0">
                <a:solidFill>
                  <a:srgbClr val="000000"/>
                </a:solidFill>
                <a:ea typeface="宋体" panose="02010600030101010101" pitchFamily="2" charset="-122"/>
                <a:cs typeface="Times New Roman" panose="02020603050405020304" pitchFamily="18" charset="0"/>
              </a:rPr>
              <a:t>.</a:t>
            </a:r>
            <a:r>
              <a:rPr lang="zh-CN" altLang="zh-CN" smtClean="0">
                <a:solidFill>
                  <a:srgbClr val="000000"/>
                </a:solidFill>
                <a:ea typeface="宋体" panose="02010600030101010101" pitchFamily="2" charset="-122"/>
                <a:cs typeface="Times New Roman" panose="02020603050405020304" pitchFamily="18" charset="0"/>
              </a:rPr>
              <a:t>电磁铁</a:t>
            </a:r>
            <a:r>
              <a:rPr lang="en-US" altLang="zh-CN" smtClean="0">
                <a:solidFill>
                  <a:srgbClr val="000000"/>
                </a:solidFill>
                <a:ea typeface="宋体" panose="02010600030101010101" pitchFamily="2" charset="-122"/>
                <a:cs typeface="Times New Roman" panose="02020603050405020304" pitchFamily="18" charset="0"/>
              </a:rPr>
              <a:t>:</a:t>
            </a:r>
            <a:r>
              <a:rPr lang="zh-CN" altLang="zh-CN" smtClean="0">
                <a:solidFill>
                  <a:srgbClr val="000000"/>
                </a:solidFill>
                <a:ea typeface="宋体" panose="02010600030101010101" pitchFamily="2" charset="-122"/>
                <a:cs typeface="Times New Roman" panose="02020603050405020304" pitchFamily="18" charset="0"/>
              </a:rPr>
              <a:t>插有</a:t>
            </a:r>
            <a:r>
              <a:rPr lang="en-US" altLang="zh-CN" i="1" smtClean="0">
                <a:solidFill>
                  <a:srgbClr val="000000"/>
                </a:solidFill>
                <a:ea typeface="宋体" panose="02010600030101010101" pitchFamily="2" charset="-122"/>
                <a:cs typeface="Times New Roman" panose="02020603050405020304" pitchFamily="18" charset="0"/>
              </a:rPr>
              <a:t>____________</a:t>
            </a:r>
            <a:r>
              <a:rPr lang="zh-CN" altLang="zh-CN" smtClean="0">
                <a:solidFill>
                  <a:srgbClr val="000000"/>
                </a:solidFill>
                <a:ea typeface="宋体" panose="02010600030101010101" pitchFamily="2" charset="-122"/>
                <a:cs typeface="Times New Roman" panose="02020603050405020304" pitchFamily="18" charset="0"/>
              </a:rPr>
              <a:t>的通电螺线管叫电磁铁</a:t>
            </a:r>
            <a:r>
              <a:rPr lang="en-US" altLang="zh-CN" i="1" smtClean="0">
                <a:solidFill>
                  <a:srgbClr val="000000"/>
                </a:solidFill>
                <a:ea typeface="宋体" panose="02010600030101010101" pitchFamily="2" charset="-122"/>
                <a:cs typeface="Times New Roman" panose="02020603050405020304" pitchFamily="18" charset="0"/>
              </a:rPr>
              <a:t>.</a:t>
            </a:r>
            <a:r>
              <a:rPr lang="en-US" altLang="zh-CN" i="1" smtClean="0">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smtClean="0">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(1)</a:t>
            </a:r>
            <a:r>
              <a:rPr lang="zh-CN" altLang="zh-CN" smtClean="0">
                <a:solidFill>
                  <a:srgbClr val="000000"/>
                </a:solidFill>
                <a:ea typeface="宋体" panose="02010600030101010101" pitchFamily="2" charset="-122"/>
                <a:cs typeface="Times New Roman" panose="02020603050405020304" pitchFamily="18" charset="0"/>
              </a:rPr>
              <a:t>电磁铁的特性</a:t>
            </a:r>
            <a:r>
              <a:rPr lang="en-US" altLang="zh-CN" smtClean="0">
                <a:solidFill>
                  <a:srgbClr val="000000"/>
                </a:solidFill>
                <a:ea typeface="宋体" panose="02010600030101010101" pitchFamily="2" charset="-122"/>
                <a:cs typeface="Times New Roman" panose="02020603050405020304" pitchFamily="18" charset="0"/>
              </a:rPr>
              <a:t>:</a:t>
            </a:r>
            <a:r>
              <a:rPr lang="zh-CN" altLang="zh-CN" smtClean="0">
                <a:solidFill>
                  <a:srgbClr val="000000"/>
                </a:solidFill>
                <a:ea typeface="宋体" panose="02010600030101010101" pitchFamily="2" charset="-122"/>
                <a:cs typeface="Times New Roman" panose="02020603050405020304" pitchFamily="18" charset="0"/>
              </a:rPr>
              <a:t>通电时</a:t>
            </a:r>
            <a:r>
              <a:rPr lang="en-US" altLang="zh-CN" i="1" smtClean="0">
                <a:solidFill>
                  <a:srgbClr val="000000"/>
                </a:solidFill>
                <a:ea typeface="宋体" panose="02010600030101010101" pitchFamily="2" charset="-122"/>
                <a:cs typeface="Times New Roman" panose="02020603050405020304" pitchFamily="18" charset="0"/>
              </a:rPr>
              <a:t>____________</a:t>
            </a:r>
            <a:r>
              <a:rPr lang="zh-CN" altLang="zh-CN" smtClean="0">
                <a:solidFill>
                  <a:srgbClr val="000000"/>
                </a:solidFill>
                <a:ea typeface="宋体" panose="02010600030101010101" pitchFamily="2" charset="-122"/>
                <a:cs typeface="Times New Roman" panose="02020603050405020304" pitchFamily="18" charset="0"/>
              </a:rPr>
              <a:t>磁性</a:t>
            </a:r>
            <a:r>
              <a:rPr lang="en-US" altLang="zh-CN" smtClean="0">
                <a:solidFill>
                  <a:srgbClr val="000000"/>
                </a:solidFill>
                <a:ea typeface="宋体" panose="02010600030101010101" pitchFamily="2" charset="-122"/>
                <a:cs typeface="Times New Roman" panose="02020603050405020304" pitchFamily="18" charset="0"/>
              </a:rPr>
              <a:t>,</a:t>
            </a:r>
            <a:r>
              <a:rPr lang="zh-CN" altLang="zh-CN" smtClean="0">
                <a:solidFill>
                  <a:srgbClr val="000000"/>
                </a:solidFill>
                <a:ea typeface="宋体" panose="02010600030101010101" pitchFamily="2" charset="-122"/>
                <a:cs typeface="Times New Roman" panose="02020603050405020304" pitchFamily="18" charset="0"/>
              </a:rPr>
              <a:t>断电时磁性</a:t>
            </a:r>
            <a:r>
              <a:rPr lang="en-US" altLang="zh-CN" i="1" smtClean="0">
                <a:solidFill>
                  <a:srgbClr val="000000"/>
                </a:solidFill>
                <a:ea typeface="宋体" panose="02010600030101010101" pitchFamily="2" charset="-122"/>
                <a:cs typeface="Times New Roman" panose="02020603050405020304" pitchFamily="18" charset="0"/>
              </a:rPr>
              <a:t>____________</a:t>
            </a:r>
            <a:r>
              <a:rPr lang="en-US" altLang="zh-CN" smtClean="0">
                <a:solidFill>
                  <a:srgbClr val="000000"/>
                </a:solidFill>
                <a:ea typeface="宋体" panose="02010600030101010101" pitchFamily="2" charset="-122"/>
                <a:cs typeface="Times New Roman" panose="02020603050405020304" pitchFamily="18" charset="0"/>
              </a:rPr>
              <a:t>;</a:t>
            </a:r>
            <a:r>
              <a:rPr lang="zh-CN" altLang="zh-CN" smtClean="0">
                <a:solidFill>
                  <a:srgbClr val="000000"/>
                </a:solidFill>
                <a:ea typeface="宋体" panose="02010600030101010101" pitchFamily="2" charset="-122"/>
                <a:cs typeface="Times New Roman" panose="02020603050405020304" pitchFamily="18" charset="0"/>
              </a:rPr>
              <a:t>外形相同的电磁铁</a:t>
            </a:r>
            <a:r>
              <a:rPr lang="en-US" altLang="zh-CN" smtClean="0">
                <a:solidFill>
                  <a:srgbClr val="000000"/>
                </a:solidFill>
                <a:ea typeface="宋体" panose="02010600030101010101" pitchFamily="2" charset="-122"/>
                <a:cs typeface="Times New Roman" panose="02020603050405020304" pitchFamily="18" charset="0"/>
              </a:rPr>
              <a:t>,</a:t>
            </a:r>
            <a:r>
              <a:rPr lang="zh-CN" altLang="zh-CN" smtClean="0">
                <a:solidFill>
                  <a:srgbClr val="000000"/>
                </a:solidFill>
                <a:ea typeface="宋体" panose="02010600030101010101" pitchFamily="2" charset="-122"/>
                <a:cs typeface="Times New Roman" panose="02020603050405020304" pitchFamily="18" charset="0"/>
              </a:rPr>
              <a:t>通过的电流</a:t>
            </a:r>
            <a:r>
              <a:rPr lang="en-US" altLang="zh-CN" i="1" smtClean="0">
                <a:solidFill>
                  <a:srgbClr val="000000"/>
                </a:solidFill>
                <a:ea typeface="宋体" panose="02010600030101010101" pitchFamily="2" charset="-122"/>
                <a:cs typeface="Times New Roman" panose="02020603050405020304" pitchFamily="18" charset="0"/>
              </a:rPr>
              <a:t>____________</a:t>
            </a:r>
            <a:r>
              <a:rPr lang="en-US" altLang="zh-CN" smtClean="0">
                <a:solidFill>
                  <a:srgbClr val="000000"/>
                </a:solidFill>
                <a:ea typeface="宋体" panose="02010600030101010101" pitchFamily="2" charset="-122"/>
                <a:cs typeface="Times New Roman" panose="02020603050405020304" pitchFamily="18" charset="0"/>
              </a:rPr>
              <a:t>,</a:t>
            </a:r>
            <a:r>
              <a:rPr lang="zh-CN" altLang="zh-CN" smtClean="0">
                <a:solidFill>
                  <a:srgbClr val="000000"/>
                </a:solidFill>
                <a:ea typeface="宋体" panose="02010600030101010101" pitchFamily="2" charset="-122"/>
                <a:cs typeface="Times New Roman" panose="02020603050405020304" pitchFamily="18" charset="0"/>
              </a:rPr>
              <a:t>磁性越强</a:t>
            </a:r>
            <a:r>
              <a:rPr lang="en-US" altLang="zh-CN" smtClean="0">
                <a:solidFill>
                  <a:srgbClr val="000000"/>
                </a:solidFill>
                <a:ea typeface="宋体" panose="02010600030101010101" pitchFamily="2" charset="-122"/>
                <a:cs typeface="Times New Roman" panose="02020603050405020304" pitchFamily="18" charset="0"/>
              </a:rPr>
              <a:t>;</a:t>
            </a:r>
            <a:r>
              <a:rPr lang="zh-CN" altLang="zh-CN" smtClean="0">
                <a:solidFill>
                  <a:srgbClr val="000000"/>
                </a:solidFill>
                <a:ea typeface="宋体" panose="02010600030101010101" pitchFamily="2" charset="-122"/>
                <a:cs typeface="Times New Roman" panose="02020603050405020304" pitchFamily="18" charset="0"/>
              </a:rPr>
              <a:t>螺线管的匝数</a:t>
            </a:r>
            <a:r>
              <a:rPr lang="en-US" altLang="zh-CN" i="1" smtClean="0">
                <a:solidFill>
                  <a:srgbClr val="000000"/>
                </a:solidFill>
                <a:ea typeface="宋体" panose="02010600030101010101" pitchFamily="2" charset="-122"/>
                <a:cs typeface="Times New Roman" panose="02020603050405020304" pitchFamily="18" charset="0"/>
              </a:rPr>
              <a:t>____________</a:t>
            </a:r>
            <a:r>
              <a:rPr lang="en-US" altLang="zh-CN" smtClean="0">
                <a:solidFill>
                  <a:srgbClr val="000000"/>
                </a:solidFill>
                <a:ea typeface="宋体" panose="02010600030101010101" pitchFamily="2" charset="-122"/>
                <a:cs typeface="Times New Roman" panose="02020603050405020304" pitchFamily="18" charset="0"/>
              </a:rPr>
              <a:t>,</a:t>
            </a:r>
            <a:r>
              <a:rPr lang="zh-CN" altLang="zh-CN" smtClean="0">
                <a:solidFill>
                  <a:srgbClr val="000000"/>
                </a:solidFill>
                <a:ea typeface="宋体" panose="02010600030101010101" pitchFamily="2" charset="-122"/>
                <a:cs typeface="Times New Roman" panose="02020603050405020304" pitchFamily="18" charset="0"/>
              </a:rPr>
              <a:t>磁性越强</a:t>
            </a:r>
            <a:r>
              <a:rPr lang="en-US" altLang="zh-CN" i="1" smtClean="0">
                <a:solidFill>
                  <a:srgbClr val="000000"/>
                </a:solidFill>
                <a:ea typeface="宋体" panose="02010600030101010101" pitchFamily="2" charset="-122"/>
                <a:cs typeface="Times New Roman" panose="02020603050405020304" pitchFamily="18" charset="0"/>
              </a:rPr>
              <a:t>.</a:t>
            </a:r>
            <a:r>
              <a:rPr lang="en-US" altLang="zh-CN" i="1" smtClean="0">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smtClean="0">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(2)</a:t>
            </a:r>
            <a:r>
              <a:rPr lang="zh-CN" altLang="zh-CN" smtClean="0">
                <a:solidFill>
                  <a:srgbClr val="000000"/>
                </a:solidFill>
                <a:ea typeface="宋体" panose="02010600030101010101" pitchFamily="2" charset="-122"/>
                <a:cs typeface="Times New Roman" panose="02020603050405020304" pitchFamily="18" charset="0"/>
              </a:rPr>
              <a:t>应用</a:t>
            </a:r>
            <a:r>
              <a:rPr lang="en-US" altLang="zh-CN" smtClean="0">
                <a:solidFill>
                  <a:srgbClr val="000000"/>
                </a:solidFill>
                <a:ea typeface="宋体" panose="02010600030101010101" pitchFamily="2" charset="-122"/>
                <a:cs typeface="Times New Roman" panose="02020603050405020304" pitchFamily="18" charset="0"/>
              </a:rPr>
              <a:t>:</a:t>
            </a:r>
            <a:r>
              <a:rPr lang="zh-CN" altLang="zh-CN" smtClean="0">
                <a:solidFill>
                  <a:srgbClr val="000000"/>
                </a:solidFill>
                <a:ea typeface="宋体" panose="02010600030101010101" pitchFamily="2" charset="-122"/>
                <a:cs typeface="Times New Roman" panose="02020603050405020304" pitchFamily="18" charset="0"/>
              </a:rPr>
              <a:t>电磁起重机、电铃、电话等</a:t>
            </a:r>
            <a:r>
              <a:rPr lang="en-US" altLang="zh-CN" i="1" smtClean="0">
                <a:solidFill>
                  <a:srgbClr val="000000"/>
                </a:solidFill>
                <a:ea typeface="宋体" panose="02010600030101010101" pitchFamily="2" charset="-122"/>
                <a:cs typeface="Times New Roman" panose="02020603050405020304" pitchFamily="18" charset="0"/>
              </a:rPr>
              <a:t>.</a:t>
            </a:r>
            <a:endParaRPr lang="zh-CN" altLang="zh-CN" smtClean="0">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(3)</a:t>
            </a:r>
            <a:r>
              <a:rPr lang="zh-CN" altLang="zh-CN" smtClean="0">
                <a:solidFill>
                  <a:srgbClr val="000000"/>
                </a:solidFill>
                <a:ea typeface="宋体" panose="02010600030101010101" pitchFamily="2" charset="-122"/>
                <a:cs typeface="Times New Roman" panose="02020603050405020304" pitchFamily="18" charset="0"/>
              </a:rPr>
              <a:t>优点</a:t>
            </a:r>
            <a:r>
              <a:rPr lang="en-US" altLang="zh-CN" smtClean="0">
                <a:solidFill>
                  <a:srgbClr val="000000"/>
                </a:solidFill>
                <a:ea typeface="宋体" panose="02010600030101010101" pitchFamily="2" charset="-122"/>
                <a:cs typeface="Times New Roman" panose="02020603050405020304" pitchFamily="18" charset="0"/>
              </a:rPr>
              <a:t>:</a:t>
            </a:r>
            <a:r>
              <a:rPr lang="zh-CN" altLang="zh-CN" smtClean="0">
                <a:solidFill>
                  <a:srgbClr val="000000"/>
                </a:solidFill>
                <a:ea typeface="宋体" panose="02010600030101010101" pitchFamily="2" charset="-122"/>
                <a:cs typeface="Times New Roman" panose="02020603050405020304" pitchFamily="18" charset="0"/>
              </a:rPr>
              <a:t>电磁铁磁性的有无可以通过</a:t>
            </a:r>
            <a:r>
              <a:rPr lang="en-US" altLang="zh-CN" i="1" smtClean="0">
                <a:solidFill>
                  <a:srgbClr val="000000"/>
                </a:solidFill>
                <a:ea typeface="宋体" panose="02010600030101010101" pitchFamily="2" charset="-122"/>
                <a:cs typeface="Times New Roman" panose="02020603050405020304" pitchFamily="18" charset="0"/>
              </a:rPr>
              <a:t>____________</a:t>
            </a:r>
            <a:r>
              <a:rPr lang="zh-CN" altLang="zh-CN" smtClean="0">
                <a:solidFill>
                  <a:srgbClr val="000000"/>
                </a:solidFill>
                <a:ea typeface="宋体" panose="02010600030101010101" pitchFamily="2" charset="-122"/>
                <a:cs typeface="Times New Roman" panose="02020603050405020304" pitchFamily="18" charset="0"/>
              </a:rPr>
              <a:t>来控制</a:t>
            </a:r>
            <a:r>
              <a:rPr lang="en-US" altLang="zh-CN" smtClean="0">
                <a:solidFill>
                  <a:srgbClr val="000000"/>
                </a:solidFill>
                <a:ea typeface="宋体" panose="02010600030101010101" pitchFamily="2" charset="-122"/>
                <a:cs typeface="Times New Roman" panose="02020603050405020304" pitchFamily="18" charset="0"/>
              </a:rPr>
              <a:t>;</a:t>
            </a:r>
            <a:r>
              <a:rPr lang="zh-CN" altLang="zh-CN" smtClean="0">
                <a:solidFill>
                  <a:srgbClr val="000000"/>
                </a:solidFill>
                <a:ea typeface="宋体" panose="02010600030101010101" pitchFamily="2" charset="-122"/>
                <a:cs typeface="Times New Roman" panose="02020603050405020304" pitchFamily="18" charset="0"/>
              </a:rPr>
              <a:t>磁性的强弱可由</a:t>
            </a:r>
            <a:r>
              <a:rPr lang="en-US" altLang="zh-CN" i="1" smtClean="0">
                <a:solidFill>
                  <a:srgbClr val="000000"/>
                </a:solidFill>
                <a:ea typeface="宋体" panose="02010600030101010101" pitchFamily="2" charset="-122"/>
                <a:cs typeface="Times New Roman" panose="02020603050405020304" pitchFamily="18" charset="0"/>
              </a:rPr>
              <a:t>____________</a:t>
            </a:r>
            <a:r>
              <a:rPr lang="zh-CN" altLang="zh-CN" smtClean="0">
                <a:solidFill>
                  <a:srgbClr val="000000"/>
                </a:solidFill>
                <a:ea typeface="宋体" panose="02010600030101010101" pitchFamily="2" charset="-122"/>
                <a:cs typeface="Times New Roman" panose="02020603050405020304" pitchFamily="18" charset="0"/>
              </a:rPr>
              <a:t>来决定</a:t>
            </a:r>
            <a:r>
              <a:rPr lang="en-US" altLang="zh-CN" smtClean="0">
                <a:solidFill>
                  <a:srgbClr val="000000"/>
                </a:solidFill>
                <a:ea typeface="宋体" panose="02010600030101010101" pitchFamily="2" charset="-122"/>
                <a:cs typeface="Times New Roman" panose="02020603050405020304" pitchFamily="18" charset="0"/>
              </a:rPr>
              <a:t>;</a:t>
            </a:r>
            <a:r>
              <a:rPr lang="zh-CN" altLang="zh-CN" smtClean="0">
                <a:solidFill>
                  <a:srgbClr val="000000"/>
                </a:solidFill>
                <a:ea typeface="宋体" panose="02010600030101010101" pitchFamily="2" charset="-122"/>
                <a:cs typeface="Times New Roman" panose="02020603050405020304" pitchFamily="18" charset="0"/>
              </a:rPr>
              <a:t>它的南北极可由</a:t>
            </a:r>
            <a:r>
              <a:rPr lang="en-US" altLang="zh-CN" i="1" smtClean="0">
                <a:solidFill>
                  <a:srgbClr val="000000"/>
                </a:solidFill>
                <a:ea typeface="宋体" panose="02010600030101010101" pitchFamily="2" charset="-122"/>
                <a:cs typeface="Times New Roman" panose="02020603050405020304" pitchFamily="18" charset="0"/>
              </a:rPr>
              <a:t>____________</a:t>
            </a:r>
            <a:r>
              <a:rPr lang="zh-CN" altLang="zh-CN" smtClean="0">
                <a:solidFill>
                  <a:srgbClr val="000000"/>
                </a:solidFill>
                <a:ea typeface="宋体" panose="02010600030101010101" pitchFamily="2" charset="-122"/>
                <a:cs typeface="Times New Roman" panose="02020603050405020304" pitchFamily="18" charset="0"/>
              </a:rPr>
              <a:t>来控制</a:t>
            </a:r>
            <a:r>
              <a:rPr lang="en-US" altLang="zh-CN" i="1" smtClean="0">
                <a:solidFill>
                  <a:srgbClr val="000000"/>
                </a:solidFill>
                <a:ea typeface="宋体" panose="02010600030101010101" pitchFamily="2" charset="-122"/>
                <a:cs typeface="Times New Roman" panose="02020603050405020304" pitchFamily="18" charset="0"/>
              </a:rPr>
              <a:t>.</a:t>
            </a:r>
            <a:r>
              <a:rPr lang="en-US" altLang="zh-CN" i="1" smtClean="0">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3826653" y="835448"/>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铁芯</a:t>
            </a:r>
            <a:endParaRPr lang="zh-CN" altLang="en-US"/>
          </a:p>
        </p:txBody>
      </p:sp>
      <p:sp>
        <p:nvSpPr>
          <p:cNvPr id="4" name="矩形 3"/>
          <p:cNvSpPr/>
          <p:nvPr/>
        </p:nvSpPr>
        <p:spPr>
          <a:xfrm>
            <a:off x="5636685" y="1420223"/>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产生</a:t>
            </a:r>
            <a:endParaRPr lang="zh-CN" altLang="en-US"/>
          </a:p>
        </p:txBody>
      </p:sp>
      <p:sp>
        <p:nvSpPr>
          <p:cNvPr id="5" name="矩形 4"/>
          <p:cNvSpPr/>
          <p:nvPr/>
        </p:nvSpPr>
        <p:spPr>
          <a:xfrm>
            <a:off x="979013" y="1997544"/>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消失</a:t>
            </a:r>
            <a:endParaRPr lang="zh-CN" altLang="en-US"/>
          </a:p>
        </p:txBody>
      </p:sp>
      <p:sp>
        <p:nvSpPr>
          <p:cNvPr id="6" name="矩形 5"/>
          <p:cNvSpPr/>
          <p:nvPr/>
        </p:nvSpPr>
        <p:spPr>
          <a:xfrm>
            <a:off x="9073405" y="1997543"/>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越大</a:t>
            </a:r>
            <a:endParaRPr lang="zh-CN" altLang="en-US"/>
          </a:p>
        </p:txBody>
      </p:sp>
      <p:sp>
        <p:nvSpPr>
          <p:cNvPr id="7" name="矩形 6"/>
          <p:cNvSpPr/>
          <p:nvPr/>
        </p:nvSpPr>
        <p:spPr>
          <a:xfrm>
            <a:off x="5261495" y="2582318"/>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越多</a:t>
            </a:r>
            <a:endParaRPr lang="zh-CN" altLang="en-US"/>
          </a:p>
        </p:txBody>
      </p:sp>
      <p:sp>
        <p:nvSpPr>
          <p:cNvPr id="8" name="矩形 7"/>
          <p:cNvSpPr/>
          <p:nvPr/>
        </p:nvSpPr>
        <p:spPr>
          <a:xfrm>
            <a:off x="7067013" y="3745977"/>
            <a:ext cx="2244525"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电流的有无</a:t>
            </a:r>
            <a:endParaRPr lang="zh-CN" altLang="en-US"/>
          </a:p>
        </p:txBody>
      </p:sp>
      <p:sp>
        <p:nvSpPr>
          <p:cNvPr id="9" name="矩形 8"/>
          <p:cNvSpPr/>
          <p:nvPr/>
        </p:nvSpPr>
        <p:spPr>
          <a:xfrm>
            <a:off x="3359787" y="4337575"/>
            <a:ext cx="2244525"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电流的大小</a:t>
            </a:r>
            <a:endParaRPr lang="zh-CN" altLang="en-US"/>
          </a:p>
        </p:txBody>
      </p:sp>
      <p:sp>
        <p:nvSpPr>
          <p:cNvPr id="10" name="矩形 9"/>
          <p:cNvSpPr/>
          <p:nvPr/>
        </p:nvSpPr>
        <p:spPr>
          <a:xfrm>
            <a:off x="504453" y="4922350"/>
            <a:ext cx="2244525"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电流的方向</a:t>
            </a:r>
            <a:endParaRPr lang="zh-CN" altLang="en-US"/>
          </a:p>
        </p:txBody>
      </p:sp>
    </p:spTree>
    <p:extLst>
      <p:ext uri="{BB962C8B-B14F-4D97-AF65-F5344CB8AC3E}">
        <p14:creationId xmlns:p14="http://schemas.microsoft.com/office/powerpoint/2010/main" val="139006049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nodeType="clickPar">
                      <p:stCondLst>
                        <p:cond delay="indefinite"/>
                      </p:stCondLst>
                      <p:childTnLst>
                        <p:par>
                          <p:cTn id="24" fill="hold" nodeType="afterGroup">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par>
                    <p:cTn id="28" fill="hold" nodeType="clickPar">
                      <p:stCondLst>
                        <p:cond delay="indefinite"/>
                      </p:stCondLst>
                      <p:childTnLst>
                        <p:par>
                          <p:cTn id="29" fill="hold" nodeType="afterGroup">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par>
                    <p:cTn id="33" fill="hold" nodeType="clickPar">
                      <p:stCondLst>
                        <p:cond delay="indefinite"/>
                      </p:stCondLst>
                      <p:childTnLst>
                        <p:par>
                          <p:cTn id="34" fill="hold" nodeType="afterGroup">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arn(inVertical)">
                                      <p:cBhvr>
                                        <p:cTn id="37" dur="500"/>
                                        <p:tgtEl>
                                          <p:spTgt spid="9"/>
                                        </p:tgtEl>
                                      </p:cBhvr>
                                    </p:animEffect>
                                  </p:childTnLst>
                                </p:cTn>
                              </p:par>
                            </p:childTnLst>
                          </p:cTn>
                        </p:par>
                      </p:childTnLst>
                    </p:cTn>
                  </p:par>
                  <p:par>
                    <p:cTn id="38" fill="hold" nodeType="clickPar">
                      <p:stCondLst>
                        <p:cond delay="indefinite"/>
                      </p:stCondLst>
                      <p:childTnLst>
                        <p:par>
                          <p:cTn id="39" fill="hold" nodeType="afterGroup">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arn(inVertical)">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Lst>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441607"/>
            <a:ext cx="10807700" cy="5954322"/>
          </a:xfrm>
          <a:prstGeom prst="rect">
            <a:avLst/>
          </a:prstGeom>
        </p:spPr>
        <p:txBody>
          <a:bodyPr>
            <a:spAutoFit/>
          </a:bodyPr>
          <a:lstStyle/>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4</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电磁继电器</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a:t>
            </a:r>
            <a:r>
              <a:rPr lang="zh-CN" altLang="zh-CN">
                <a:solidFill>
                  <a:srgbClr val="000000"/>
                </a:solidFill>
                <a:ea typeface="宋体" panose="02010600030101010101" pitchFamily="2" charset="-122"/>
                <a:cs typeface="Times New Roman" panose="02020603050405020304" pitchFamily="18" charset="0"/>
              </a:rPr>
              <a:t>结构</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、复位弹簧</a:t>
            </a:r>
            <a:r>
              <a:rPr lang="zh-CN" altLang="zh-CN" smtClean="0">
                <a:solidFill>
                  <a:srgbClr val="000000"/>
                </a:solidFill>
                <a:ea typeface="宋体" panose="02010600030101010101" pitchFamily="2" charset="-122"/>
                <a:cs typeface="Times New Roman" panose="02020603050405020304" pitchFamily="18" charset="0"/>
              </a:rPr>
              <a:t>、</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i="1" smtClean="0">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、动触点、静触点</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zh-CN" altLang="zh-CN">
                <a:solidFill>
                  <a:srgbClr val="000000"/>
                </a:solidFill>
                <a:ea typeface="宋体" panose="02010600030101010101" pitchFamily="2" charset="-122"/>
                <a:cs typeface="Times New Roman" panose="02020603050405020304" pitchFamily="18" charset="0"/>
              </a:rPr>
              <a:t>工作原理</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电流的</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效应</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a:t>
            </a:r>
            <a:r>
              <a:rPr lang="zh-CN" altLang="zh-CN">
                <a:solidFill>
                  <a:srgbClr val="000000"/>
                </a:solidFill>
                <a:ea typeface="宋体" panose="02010600030101010101" pitchFamily="2" charset="-122"/>
                <a:cs typeface="Times New Roman" panose="02020603050405020304" pitchFamily="18" charset="0"/>
              </a:rPr>
              <a:t>工作过程</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电磁铁通电时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产生磁性</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将</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吸下</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使动触点与静触点接通</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接通工作电路</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电磁铁断电时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磁性消失</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在</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的作用下</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弹回</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使动触点与静触点分离</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切断工作电路</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(4)</a:t>
            </a:r>
            <a:r>
              <a:rPr lang="zh-CN" altLang="zh-CN">
                <a:solidFill>
                  <a:srgbClr val="000000"/>
                </a:solidFill>
                <a:ea typeface="宋体" panose="02010600030101010101" pitchFamily="2" charset="-122"/>
                <a:cs typeface="Times New Roman" panose="02020603050405020304" pitchFamily="18" charset="0"/>
              </a:rPr>
              <a:t>作用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利用电磁继电器可以实现低压电控制高压电</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还可以实现</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控制和</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控制</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243.jpeg"/>
          <p:cNvPicPr/>
          <p:nvPr/>
        </p:nvPicPr>
        <p:blipFill>
          <a:blip r:embed="rId2"/>
          <a:stretch>
            <a:fillRect/>
          </a:stretch>
        </p:blipFill>
        <p:spPr>
          <a:xfrm>
            <a:off x="7590733" y="598639"/>
            <a:ext cx="3571577" cy="2160240"/>
          </a:xfrm>
          <a:prstGeom prst="rect">
            <a:avLst/>
          </a:prstGeom>
        </p:spPr>
      </p:pic>
      <p:sp>
        <p:nvSpPr>
          <p:cNvPr id="4" name="矩形 3"/>
          <p:cNvSpPr/>
          <p:nvPr/>
        </p:nvSpPr>
        <p:spPr>
          <a:xfrm>
            <a:off x="2555760" y="1076698"/>
            <a:ext cx="1420582"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电磁铁</a:t>
            </a:r>
            <a:endParaRPr lang="zh-CN" altLang="en-US"/>
          </a:p>
        </p:txBody>
      </p:sp>
      <p:sp>
        <p:nvSpPr>
          <p:cNvPr id="5" name="矩形 4"/>
          <p:cNvSpPr/>
          <p:nvPr/>
        </p:nvSpPr>
        <p:spPr>
          <a:xfrm>
            <a:off x="988845" y="1668927"/>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衔铁</a:t>
            </a:r>
            <a:endParaRPr lang="zh-CN" altLang="en-US"/>
          </a:p>
        </p:txBody>
      </p:sp>
      <p:sp>
        <p:nvSpPr>
          <p:cNvPr id="6" name="矩形 5"/>
          <p:cNvSpPr/>
          <p:nvPr/>
        </p:nvSpPr>
        <p:spPr>
          <a:xfrm>
            <a:off x="5070453" y="2236416"/>
            <a:ext cx="596638"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磁</a:t>
            </a:r>
            <a:endParaRPr lang="zh-CN" altLang="en-US"/>
          </a:p>
        </p:txBody>
      </p:sp>
      <p:sp>
        <p:nvSpPr>
          <p:cNvPr id="7" name="矩形 6"/>
          <p:cNvSpPr/>
          <p:nvPr/>
        </p:nvSpPr>
        <p:spPr>
          <a:xfrm>
            <a:off x="8228973" y="2833815"/>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衔铁</a:t>
            </a:r>
            <a:endParaRPr lang="zh-CN" altLang="en-US"/>
          </a:p>
        </p:txBody>
      </p:sp>
      <p:sp>
        <p:nvSpPr>
          <p:cNvPr id="8" name="矩形 7"/>
          <p:cNvSpPr/>
          <p:nvPr/>
        </p:nvSpPr>
        <p:spPr>
          <a:xfrm>
            <a:off x="1600155" y="3993100"/>
            <a:ext cx="1832553"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复位弹簧</a:t>
            </a:r>
            <a:endParaRPr lang="zh-CN" altLang="en-US"/>
          </a:p>
        </p:txBody>
      </p:sp>
      <p:sp>
        <p:nvSpPr>
          <p:cNvPr id="9" name="矩形 8"/>
          <p:cNvSpPr/>
          <p:nvPr/>
        </p:nvSpPr>
        <p:spPr>
          <a:xfrm>
            <a:off x="6101413" y="3993100"/>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衔铁</a:t>
            </a:r>
            <a:endParaRPr lang="zh-CN" altLang="en-US"/>
          </a:p>
        </p:txBody>
      </p:sp>
      <p:sp>
        <p:nvSpPr>
          <p:cNvPr id="10" name="矩形 9"/>
          <p:cNvSpPr/>
          <p:nvPr/>
        </p:nvSpPr>
        <p:spPr>
          <a:xfrm>
            <a:off x="2086364" y="5742330"/>
            <a:ext cx="1420582"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远距离</a:t>
            </a:r>
            <a:endParaRPr lang="zh-CN" altLang="en-US"/>
          </a:p>
        </p:txBody>
      </p:sp>
      <p:sp>
        <p:nvSpPr>
          <p:cNvPr id="11" name="矩形 10"/>
          <p:cNvSpPr/>
          <p:nvPr/>
        </p:nvSpPr>
        <p:spPr>
          <a:xfrm>
            <a:off x="6009741" y="5744708"/>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自动</a:t>
            </a:r>
            <a:endParaRPr lang="zh-CN" altLang="en-US"/>
          </a:p>
        </p:txBody>
      </p:sp>
    </p:spTree>
    <p:extLst>
      <p:ext uri="{BB962C8B-B14F-4D97-AF65-F5344CB8AC3E}">
        <p14:creationId xmlns:p14="http://schemas.microsoft.com/office/powerpoint/2010/main" val="286903054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nodeType="clickPar">
                      <p:stCondLst>
                        <p:cond delay="indefinite"/>
                      </p:stCondLst>
                      <p:childTnLst>
                        <p:par>
                          <p:cTn id="24" fill="hold" nodeType="afterGroup">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par>
                    <p:cTn id="28" fill="hold" nodeType="clickPar">
                      <p:stCondLst>
                        <p:cond delay="indefinite"/>
                      </p:stCondLst>
                      <p:childTnLst>
                        <p:par>
                          <p:cTn id="29" fill="hold" nodeType="afterGroup">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childTnLst>
                          </p:cTn>
                        </p:par>
                      </p:childTnLst>
                    </p:cTn>
                  </p:par>
                  <p:par>
                    <p:cTn id="33" fill="hold" nodeType="clickPar">
                      <p:stCondLst>
                        <p:cond delay="indefinite"/>
                      </p:stCondLst>
                      <p:childTnLst>
                        <p:par>
                          <p:cTn id="34" fill="hold" nodeType="afterGroup">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arn(inVertical)">
                                      <p:cBhvr>
                                        <p:cTn id="37" dur="500"/>
                                        <p:tgtEl>
                                          <p:spTgt spid="10"/>
                                        </p:tgtEl>
                                      </p:cBhvr>
                                    </p:animEffect>
                                  </p:childTnLst>
                                </p:cTn>
                              </p:par>
                            </p:childTnLst>
                          </p:cTn>
                        </p:par>
                      </p:childTnLst>
                    </p:cTn>
                  </p:par>
                  <p:par>
                    <p:cTn id="38" fill="hold" nodeType="clickPar">
                      <p:stCondLst>
                        <p:cond delay="indefinite"/>
                      </p:stCondLst>
                      <p:childTnLst>
                        <p:par>
                          <p:cTn id="39" fill="hold" nodeType="afterGroup">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arn(inVertical)">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Ls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 name="图文框 2">
            <a:hlinkClick r:id="rId2" action="ppaction://hlinksldjump"/>
          </p:cNvPr>
          <p:cNvSpPr/>
          <p:nvPr/>
        </p:nvSpPr>
        <p:spPr>
          <a:xfrm>
            <a:off x="1728589" y="598922"/>
            <a:ext cx="8136904" cy="813316"/>
          </a:xfrm>
          <a:prstGeom prst="frame">
            <a:avLst/>
          </a:prstGeom>
          <a:gradFill flip="none" rotWithShape="1">
            <a:gsLst>
              <a:gs pos="0">
                <a:srgbClr val="00A1E9">
                  <a:tint val="66000"/>
                  <a:satMod val="160000"/>
                </a:srgbClr>
              </a:gs>
              <a:gs pos="50000">
                <a:srgbClr val="00A1E9">
                  <a:tint val="44500"/>
                  <a:satMod val="160000"/>
                </a:srgbClr>
              </a:gs>
              <a:gs pos="100000">
                <a:srgbClr val="00A1E9">
                  <a:tint val="23500"/>
                  <a:satMod val="160000"/>
                </a:srgbClr>
              </a:gs>
            </a:gsLst>
            <a:lin ang="16200000" scaled="1"/>
          </a:gradFill>
        </p:spPr>
        <p:style>
          <a:lnRef idx="1">
            <a:schemeClr val="accent4"/>
          </a:lnRef>
          <a:fillRef idx="2">
            <a:schemeClr val="accent4"/>
          </a:fillRef>
          <a:effectRef idx="1">
            <a:schemeClr val="accent4"/>
          </a:effectRef>
          <a:fontRef idx="minor">
            <a:schemeClr val="dk1"/>
          </a:fontRef>
        </p:style>
        <p:txBody>
          <a:bodyPr rtlCol="0" anchor="ctr"/>
          <a:lstStyle/>
          <a:p>
            <a:pPr algn="ctr"/>
            <a:r>
              <a:rPr lang="zh-CN" altLang="en-US" sz="4000" smtClean="0">
                <a:solidFill>
                  <a:srgbClr val="0070C0"/>
                </a:solidFill>
                <a:latin typeface="华文新魏" panose="02010800040101010101" pitchFamily="2" charset="-122"/>
                <a:ea typeface="华文新魏" panose="02010800040101010101" pitchFamily="2" charset="-122"/>
              </a:rPr>
              <a:t>考  情  分  析</a:t>
            </a:r>
            <a:endParaRPr lang="zh-CN" altLang="zh-CN" sz="4000">
              <a:solidFill>
                <a:srgbClr val="0070C0"/>
              </a:solidFill>
              <a:latin typeface="华文新魏" panose="02010800040101010101" pitchFamily="2" charset="-122"/>
              <a:ea typeface="华文新魏" panose="02010800040101010101" pitchFamily="2" charset="-122"/>
            </a:endParaRPr>
          </a:p>
        </p:txBody>
      </p:sp>
      <p:sp>
        <p:nvSpPr>
          <p:cNvPr id="4" name="图文框 3">
            <a:hlinkClick r:id="rId3" action="ppaction://hlinksldjump"/>
          </p:cNvPr>
          <p:cNvSpPr/>
          <p:nvPr/>
        </p:nvSpPr>
        <p:spPr>
          <a:xfrm>
            <a:off x="1728589" y="1611970"/>
            <a:ext cx="8136904" cy="813316"/>
          </a:xfrm>
          <a:prstGeom prst="frame">
            <a:avLst/>
          </a:prstGeom>
          <a:gradFill flip="none" rotWithShape="1">
            <a:gsLst>
              <a:gs pos="0">
                <a:srgbClr val="00A1E9">
                  <a:tint val="66000"/>
                  <a:satMod val="160000"/>
                </a:srgbClr>
              </a:gs>
              <a:gs pos="50000">
                <a:srgbClr val="00A1E9">
                  <a:tint val="44500"/>
                  <a:satMod val="160000"/>
                </a:srgbClr>
              </a:gs>
              <a:gs pos="100000">
                <a:srgbClr val="00A1E9">
                  <a:tint val="23500"/>
                  <a:satMod val="160000"/>
                </a:srgbClr>
              </a:gs>
            </a:gsLst>
            <a:lin ang="16200000" scaled="1"/>
          </a:gradFill>
        </p:spPr>
        <p:style>
          <a:lnRef idx="1">
            <a:schemeClr val="accent4"/>
          </a:lnRef>
          <a:fillRef idx="2">
            <a:schemeClr val="accent4"/>
          </a:fillRef>
          <a:effectRef idx="1">
            <a:schemeClr val="accent4"/>
          </a:effectRef>
          <a:fontRef idx="minor">
            <a:schemeClr val="dk1"/>
          </a:fontRef>
        </p:style>
        <p:txBody>
          <a:bodyPr rtlCol="0" anchor="ctr"/>
          <a:lstStyle/>
          <a:p>
            <a:pPr algn="ctr"/>
            <a:r>
              <a:rPr lang="zh-CN" altLang="en-US" sz="4000" smtClean="0">
                <a:solidFill>
                  <a:srgbClr val="0070C0"/>
                </a:solidFill>
                <a:latin typeface="华文新魏" panose="02010800040101010101" pitchFamily="2" charset="-122"/>
                <a:ea typeface="华文新魏" panose="02010800040101010101" pitchFamily="2" charset="-122"/>
              </a:rPr>
              <a:t>知  识  网  络</a:t>
            </a:r>
            <a:endParaRPr lang="zh-CN" altLang="zh-CN" sz="4000">
              <a:solidFill>
                <a:srgbClr val="0070C0"/>
              </a:solidFill>
              <a:latin typeface="华文新魏" panose="02010800040101010101" pitchFamily="2" charset="-122"/>
              <a:ea typeface="华文新魏" panose="02010800040101010101" pitchFamily="2" charset="-122"/>
            </a:endParaRPr>
          </a:p>
        </p:txBody>
      </p:sp>
      <p:sp>
        <p:nvSpPr>
          <p:cNvPr id="7" name="图文框 6">
            <a:hlinkClick r:id="rId4" action="ppaction://hlinksldjump"/>
          </p:cNvPr>
          <p:cNvSpPr/>
          <p:nvPr/>
        </p:nvSpPr>
        <p:spPr>
          <a:xfrm>
            <a:off x="1728589" y="2625070"/>
            <a:ext cx="8136904" cy="813316"/>
          </a:xfrm>
          <a:prstGeom prst="frame">
            <a:avLst/>
          </a:prstGeom>
          <a:gradFill flip="none" rotWithShape="1">
            <a:gsLst>
              <a:gs pos="0">
                <a:srgbClr val="00A1E9">
                  <a:tint val="66000"/>
                  <a:satMod val="160000"/>
                </a:srgbClr>
              </a:gs>
              <a:gs pos="50000">
                <a:srgbClr val="00A1E9">
                  <a:tint val="44500"/>
                  <a:satMod val="160000"/>
                </a:srgbClr>
              </a:gs>
              <a:gs pos="100000">
                <a:srgbClr val="00A1E9">
                  <a:tint val="23500"/>
                  <a:satMod val="160000"/>
                </a:srgbClr>
              </a:gs>
            </a:gsLst>
            <a:lin ang="16200000" scaled="1"/>
          </a:gradFill>
        </p:spPr>
        <p:style>
          <a:lnRef idx="1">
            <a:schemeClr val="accent4"/>
          </a:lnRef>
          <a:fillRef idx="2">
            <a:schemeClr val="accent4"/>
          </a:fillRef>
          <a:effectRef idx="1">
            <a:schemeClr val="accent4"/>
          </a:effectRef>
          <a:fontRef idx="minor">
            <a:schemeClr val="dk1"/>
          </a:fontRef>
        </p:style>
        <p:txBody>
          <a:bodyPr rtlCol="0" anchor="ctr"/>
          <a:lstStyle/>
          <a:p>
            <a:pPr algn="ctr"/>
            <a:r>
              <a:rPr lang="zh-CN" altLang="en-US" sz="4000" smtClean="0">
                <a:solidFill>
                  <a:srgbClr val="0070C0"/>
                </a:solidFill>
                <a:latin typeface="华文新魏" panose="02010800040101010101" pitchFamily="2" charset="-122"/>
                <a:ea typeface="华文新魏" panose="02010800040101010101" pitchFamily="2" charset="-122"/>
              </a:rPr>
              <a:t>突  破  知  识  点</a:t>
            </a:r>
            <a:endParaRPr lang="zh-CN" altLang="zh-CN" sz="4000">
              <a:solidFill>
                <a:srgbClr val="0070C0"/>
              </a:solidFill>
              <a:latin typeface="华文新魏" panose="02010800040101010101" pitchFamily="2" charset="-122"/>
              <a:ea typeface="华文新魏" panose="02010800040101010101" pitchFamily="2" charset="-122"/>
            </a:endParaRPr>
          </a:p>
        </p:txBody>
      </p:sp>
      <p:sp>
        <p:nvSpPr>
          <p:cNvPr id="8" name="图文框 7">
            <a:hlinkClick r:id="rId5" action="ppaction://hlinksldjump"/>
          </p:cNvPr>
          <p:cNvSpPr/>
          <p:nvPr/>
        </p:nvSpPr>
        <p:spPr>
          <a:xfrm>
            <a:off x="1728589" y="3638170"/>
            <a:ext cx="8136904" cy="813316"/>
          </a:xfrm>
          <a:prstGeom prst="frame">
            <a:avLst/>
          </a:prstGeom>
          <a:gradFill flip="none" rotWithShape="1">
            <a:gsLst>
              <a:gs pos="0">
                <a:srgbClr val="00A1E9">
                  <a:tint val="66000"/>
                  <a:satMod val="160000"/>
                </a:srgbClr>
              </a:gs>
              <a:gs pos="50000">
                <a:srgbClr val="00A1E9">
                  <a:tint val="44500"/>
                  <a:satMod val="160000"/>
                </a:srgbClr>
              </a:gs>
              <a:gs pos="100000">
                <a:srgbClr val="00A1E9">
                  <a:tint val="23500"/>
                  <a:satMod val="160000"/>
                </a:srgbClr>
              </a:gs>
            </a:gsLst>
            <a:lin ang="16200000" scaled="1"/>
          </a:gradFill>
        </p:spPr>
        <p:style>
          <a:lnRef idx="1">
            <a:schemeClr val="accent4"/>
          </a:lnRef>
          <a:fillRef idx="2">
            <a:schemeClr val="accent4"/>
          </a:fillRef>
          <a:effectRef idx="1">
            <a:schemeClr val="accent4"/>
          </a:effectRef>
          <a:fontRef idx="minor">
            <a:schemeClr val="dk1"/>
          </a:fontRef>
        </p:style>
        <p:txBody>
          <a:bodyPr rtlCol="0" anchor="ctr"/>
          <a:lstStyle/>
          <a:p>
            <a:pPr algn="ctr"/>
            <a:r>
              <a:rPr lang="zh-CN" altLang="en-US" sz="4000" smtClean="0">
                <a:solidFill>
                  <a:srgbClr val="0070C0"/>
                </a:solidFill>
                <a:latin typeface="华文新魏" panose="02010800040101010101" pitchFamily="2" charset="-122"/>
                <a:ea typeface="华文新魏" panose="02010800040101010101" pitchFamily="2" charset="-122"/>
              </a:rPr>
              <a:t>实  验  突  破</a:t>
            </a:r>
            <a:endParaRPr lang="zh-CN" altLang="zh-CN" sz="4000">
              <a:solidFill>
                <a:srgbClr val="0070C0"/>
              </a:solidFill>
              <a:latin typeface="华文新魏" panose="02010800040101010101" pitchFamily="2" charset="-122"/>
              <a:ea typeface="华文新魏" panose="02010800040101010101" pitchFamily="2" charset="-122"/>
            </a:endParaRPr>
          </a:p>
        </p:txBody>
      </p:sp>
      <p:sp>
        <p:nvSpPr>
          <p:cNvPr id="6" name="图文框 5">
            <a:hlinkClick r:id="rId6" action="ppaction://hlinksldjump"/>
          </p:cNvPr>
          <p:cNvSpPr/>
          <p:nvPr/>
        </p:nvSpPr>
        <p:spPr>
          <a:xfrm>
            <a:off x="1728589" y="4651270"/>
            <a:ext cx="8136904" cy="813316"/>
          </a:xfrm>
          <a:prstGeom prst="frame">
            <a:avLst/>
          </a:prstGeom>
          <a:gradFill flip="none" rotWithShape="1">
            <a:gsLst>
              <a:gs pos="0">
                <a:srgbClr val="00A1E9">
                  <a:tint val="66000"/>
                  <a:satMod val="160000"/>
                </a:srgbClr>
              </a:gs>
              <a:gs pos="50000">
                <a:srgbClr val="00A1E9">
                  <a:tint val="44500"/>
                  <a:satMod val="160000"/>
                </a:srgbClr>
              </a:gs>
              <a:gs pos="100000">
                <a:srgbClr val="00A1E9">
                  <a:tint val="23500"/>
                  <a:satMod val="160000"/>
                </a:srgbClr>
              </a:gs>
            </a:gsLst>
            <a:lin ang="16200000" scaled="1"/>
          </a:gradFill>
        </p:spPr>
        <p:style>
          <a:lnRef idx="1">
            <a:schemeClr val="accent4"/>
          </a:lnRef>
          <a:fillRef idx="2">
            <a:schemeClr val="accent4"/>
          </a:fillRef>
          <a:effectRef idx="1">
            <a:schemeClr val="accent4"/>
          </a:effectRef>
          <a:fontRef idx="minor">
            <a:schemeClr val="dk1"/>
          </a:fontRef>
        </p:style>
        <p:txBody>
          <a:bodyPr rtlCol="0" anchor="ctr"/>
          <a:lstStyle/>
          <a:p>
            <a:pPr algn="ctr"/>
            <a:r>
              <a:rPr lang="zh-CN" altLang="en-US" sz="4000" smtClean="0">
                <a:solidFill>
                  <a:srgbClr val="0070C0"/>
                </a:solidFill>
                <a:latin typeface="华文新魏" panose="02010800040101010101" pitchFamily="2" charset="-122"/>
                <a:ea typeface="华文新魏" panose="02010800040101010101" pitchFamily="2" charset="-122"/>
              </a:rPr>
              <a:t>冲  刺  演  练</a:t>
            </a:r>
            <a:endParaRPr lang="zh-CN" altLang="zh-CN" sz="4000">
              <a:solidFill>
                <a:srgbClr val="0070C0"/>
              </a:solidFill>
              <a:latin typeface="华文新魏" panose="02010800040101010101" pitchFamily="2" charset="-122"/>
              <a:ea typeface="华文新魏" panose="02010800040101010101" pitchFamily="2" charset="-122"/>
            </a:endParaRPr>
          </a:p>
        </p:txBody>
      </p:sp>
    </p:spTree>
    <p:extLst>
      <p:ext uri="{BB962C8B-B14F-4D97-AF65-F5344CB8AC3E}">
        <p14:creationId xmlns:p14="http://schemas.microsoft.com/office/powerpoint/2010/main" val="2621409961"/>
      </p:ext>
    </p:extLst>
  </p:cSld>
  <p:clrMapOvr>
    <a:masterClrMapping/>
  </p:clrMapOvr>
  <p:transition spd="med">
    <p:pull/>
  </p:transition>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070015"/>
            <a:ext cx="10807700" cy="4228850"/>
          </a:xfrm>
          <a:prstGeom prst="rect">
            <a:avLst/>
          </a:prstGeom>
        </p:spPr>
        <p:txBody>
          <a:bodyPr>
            <a:spAutoFit/>
          </a:bodyPr>
          <a:lstStyle/>
          <a:p>
            <a:pPr>
              <a:lnSpc>
                <a:spcPct val="120000"/>
              </a:lnSpc>
              <a:spcAft>
                <a:spcPct val="0"/>
              </a:spcAft>
              <a:tabLst>
                <a:tab pos="1029335"/>
                <a:tab pos="1850390"/>
                <a:tab pos="2538095"/>
                <a:tab pos="3221990"/>
              </a:tabLst>
            </a:pPr>
            <a:r>
              <a:rPr lang="zh-CN" altLang="en-US">
                <a:solidFill>
                  <a:srgbClr val="FF00FF"/>
                </a:solidFill>
                <a:latin typeface="Calibri" panose="020f0502020204030204" pitchFamily="34" charset="0"/>
                <a:ea typeface="宋体" panose="02010600030101010101" pitchFamily="2" charset="-122"/>
                <a:cs typeface="Times New Roman" panose="02020603050405020304" pitchFamily="18" charset="0"/>
              </a:rPr>
              <a:t>典例精析</a:t>
            </a:r>
          </a:p>
          <a:p>
            <a:pPr>
              <a:lnSpc>
                <a:spcPct val="120000"/>
              </a:lnSpc>
              <a:spcAft>
                <a:spcPct val="0"/>
              </a:spcAft>
              <a:tabLst>
                <a:tab pos="1029335"/>
                <a:tab pos="1850390"/>
                <a:tab pos="2538095"/>
                <a:tab pos="3221990"/>
              </a:tabLst>
            </a:pPr>
            <a:r>
              <a:rPr lang="zh-CN" altLang="zh-CN" smtClean="0">
                <a:solidFill>
                  <a:srgbClr val="000000"/>
                </a:solidFill>
                <a:latin typeface="Arial" pitchFamily="34" charset="0"/>
                <a:cs typeface="Times New Roman" panose="02020603050405020304" pitchFamily="18" charset="0"/>
              </a:rPr>
              <a:t>【</a:t>
            </a:r>
            <a:r>
              <a:rPr lang="zh-CN" altLang="zh-CN">
                <a:solidFill>
                  <a:srgbClr val="000000"/>
                </a:solidFill>
                <a:latin typeface="Arial" pitchFamily="34" charset="0"/>
                <a:cs typeface="Times New Roman" panose="02020603050405020304" pitchFamily="18" charset="0"/>
              </a:rPr>
              <a:t>例</a:t>
            </a:r>
            <a:r>
              <a:rPr lang="en-US" altLang="zh-CN">
                <a:solidFill>
                  <a:srgbClr val="000000"/>
                </a:solidFill>
                <a:ea typeface="宋体" panose="02010600030101010101" pitchFamily="2" charset="-122"/>
                <a:cs typeface="Times New Roman" panose="02020603050405020304" pitchFamily="18" charset="0"/>
              </a:rPr>
              <a:t>2</a:t>
            </a:r>
            <a:r>
              <a:rPr lang="zh-CN" altLang="zh-CN">
                <a:solidFill>
                  <a:srgbClr val="000000"/>
                </a:solidFill>
                <a:latin typeface="Arial" pitchFamily="34" charset="0"/>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如图所示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当开关闭合后</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下列说法中正确的</a:t>
            </a:r>
            <a:r>
              <a:rPr lang="zh-CN" altLang="zh-CN" smtClean="0">
                <a:solidFill>
                  <a:srgbClr val="000000"/>
                </a:solidFill>
                <a:ea typeface="宋体" panose="02010600030101010101" pitchFamily="2" charset="-122"/>
                <a:cs typeface="Times New Roman" panose="02020603050405020304" pitchFamily="18" charset="0"/>
              </a:rPr>
              <a:t>是</a:t>
            </a:r>
            <a:r>
              <a:rPr lang="en-US" altLang="zh-CN" smtClean="0">
                <a:solidFill>
                  <a:srgbClr val="000000"/>
                </a:solidFill>
                <a:ea typeface="宋体" panose="02010600030101010101" pitchFamily="2" charset="-122"/>
                <a:cs typeface="Times New Roman" panose="02020603050405020304" pitchFamily="18" charset="0"/>
              </a:rPr>
              <a:t>(</a:t>
            </a:r>
            <a:r>
              <a:rPr lang="zh-CN" altLang="zh-CN" i="1">
                <a:solidFill>
                  <a:srgbClr val="000000"/>
                </a:solidFill>
                <a:ea typeface="宋体" panose="02010600030101010101" pitchFamily="2"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宋体" panose="02010600030101010101" pitchFamily="2" charset="-122"/>
                <a:cs typeface="Times New Roman" panose="02020603050405020304" pitchFamily="18" charset="0"/>
              </a:rPr>
              <a:t>螺线管的下端是</a:t>
            </a:r>
            <a:r>
              <a:rPr lang="en-US" altLang="zh-CN">
                <a:solidFill>
                  <a:srgbClr val="000000"/>
                </a:solidFill>
                <a:ea typeface="宋体" panose="02010600030101010101" pitchFamily="2" charset="-122"/>
                <a:cs typeface="Times New Roman" panose="02020603050405020304" pitchFamily="18" charset="0"/>
              </a:rPr>
              <a:t>S</a:t>
            </a:r>
            <a:r>
              <a:rPr lang="zh-CN" altLang="zh-CN">
                <a:solidFill>
                  <a:srgbClr val="000000"/>
                </a:solidFill>
                <a:ea typeface="宋体" panose="02010600030101010101" pitchFamily="2" charset="-122"/>
                <a:cs typeface="Times New Roman" panose="02020603050405020304" pitchFamily="18" charset="0"/>
              </a:rPr>
              <a:t>极</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B.</a:t>
            </a:r>
            <a:r>
              <a:rPr lang="zh-CN" altLang="zh-CN">
                <a:solidFill>
                  <a:srgbClr val="000000"/>
                </a:solidFill>
                <a:ea typeface="宋体" panose="02010600030101010101" pitchFamily="2" charset="-122"/>
                <a:cs typeface="Times New Roman" panose="02020603050405020304" pitchFamily="18" charset="0"/>
              </a:rPr>
              <a:t>小磁针将转动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静止后</a:t>
            </a:r>
            <a:r>
              <a:rPr lang="en-US" altLang="zh-CN">
                <a:solidFill>
                  <a:srgbClr val="000000"/>
                </a:solidFill>
                <a:ea typeface="宋体" panose="02010600030101010101" pitchFamily="2" charset="-122"/>
                <a:cs typeface="Times New Roman" panose="02020603050405020304" pitchFamily="18" charset="0"/>
              </a:rPr>
              <a:t>N</a:t>
            </a:r>
            <a:r>
              <a:rPr lang="zh-CN" altLang="zh-CN">
                <a:solidFill>
                  <a:srgbClr val="000000"/>
                </a:solidFill>
                <a:ea typeface="宋体" panose="02010600030101010101" pitchFamily="2" charset="-122"/>
                <a:cs typeface="Times New Roman" panose="02020603050405020304" pitchFamily="18" charset="0"/>
              </a:rPr>
              <a:t>极向下</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C.</a:t>
            </a:r>
            <a:r>
              <a:rPr lang="zh-CN" altLang="zh-CN">
                <a:solidFill>
                  <a:srgbClr val="000000"/>
                </a:solidFill>
                <a:ea typeface="宋体" panose="02010600030101010101" pitchFamily="2" charset="-122"/>
                <a:cs typeface="Times New Roman" panose="02020603050405020304" pitchFamily="18" charset="0"/>
              </a:rPr>
              <a:t>小磁针将转动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静止后</a:t>
            </a:r>
            <a:r>
              <a:rPr lang="en-US" altLang="zh-CN">
                <a:solidFill>
                  <a:srgbClr val="000000"/>
                </a:solidFill>
                <a:ea typeface="宋体" panose="02010600030101010101" pitchFamily="2" charset="-122"/>
                <a:cs typeface="Times New Roman" panose="02020603050405020304" pitchFamily="18" charset="0"/>
              </a:rPr>
              <a:t>S</a:t>
            </a:r>
            <a:r>
              <a:rPr lang="zh-CN" altLang="zh-CN">
                <a:solidFill>
                  <a:srgbClr val="000000"/>
                </a:solidFill>
                <a:ea typeface="宋体" panose="02010600030101010101" pitchFamily="2" charset="-122"/>
                <a:cs typeface="Times New Roman" panose="02020603050405020304" pitchFamily="18" charset="0"/>
              </a:rPr>
              <a:t>极向下</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D.</a:t>
            </a:r>
            <a:r>
              <a:rPr lang="zh-CN" altLang="zh-CN">
                <a:solidFill>
                  <a:srgbClr val="000000"/>
                </a:solidFill>
                <a:ea typeface="宋体" panose="02010600030101010101" pitchFamily="2" charset="-122"/>
                <a:cs typeface="Times New Roman" panose="02020603050405020304" pitchFamily="18" charset="0"/>
              </a:rPr>
              <a:t>当滑动变阻器的滑片向右滑动时</a:t>
            </a:r>
            <a:r>
              <a:rPr lang="en-US" altLang="zh-CN" smtClean="0">
                <a:solidFill>
                  <a:srgbClr val="000000"/>
                </a:solidFill>
                <a:ea typeface="宋体" panose="02010600030101010101" pitchFamily="2" charset="-122"/>
                <a:cs typeface="Times New Roman" panose="02020603050405020304" pitchFamily="18" charset="0"/>
              </a:rPr>
              <a:t>,</a:t>
            </a:r>
          </a:p>
          <a:p>
            <a:pPr>
              <a:lnSpc>
                <a:spcPct val="120000"/>
              </a:lnSpc>
              <a:spcAft>
                <a:spcPct val="0"/>
              </a:spcAft>
              <a:tabLst>
                <a:tab pos="1029335"/>
                <a:tab pos="1850390"/>
                <a:tab pos="2538095"/>
                <a:tab pos="3221990"/>
              </a:tabLst>
            </a:pPr>
            <a:r>
              <a:rPr lang="zh-CN" altLang="zh-CN" smtClean="0">
                <a:solidFill>
                  <a:srgbClr val="000000"/>
                </a:solidFill>
                <a:ea typeface="宋体" panose="02010600030101010101" pitchFamily="2" charset="-122"/>
                <a:cs typeface="Times New Roman" panose="02020603050405020304" pitchFamily="18" charset="0"/>
              </a:rPr>
              <a:t>螺线管</a:t>
            </a:r>
            <a:r>
              <a:rPr lang="zh-CN" altLang="zh-CN">
                <a:solidFill>
                  <a:srgbClr val="000000"/>
                </a:solidFill>
                <a:ea typeface="宋体" panose="02010600030101010101" pitchFamily="2" charset="-122"/>
                <a:cs typeface="Times New Roman" panose="02020603050405020304" pitchFamily="18" charset="0"/>
              </a:rPr>
              <a:t>的磁性增强</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245.jpeg"/>
          <p:cNvPicPr/>
          <p:nvPr/>
        </p:nvPicPr>
        <p:blipFill>
          <a:blip r:embed="rId2"/>
          <a:stretch>
            <a:fillRect/>
          </a:stretch>
        </p:blipFill>
        <p:spPr>
          <a:xfrm>
            <a:off x="7849269" y="2375991"/>
            <a:ext cx="2427396" cy="2682081"/>
          </a:xfrm>
          <a:prstGeom prst="rect">
            <a:avLst/>
          </a:prstGeom>
        </p:spPr>
      </p:pic>
      <p:sp>
        <p:nvSpPr>
          <p:cNvPr id="4" name="Rectangle 3"/>
          <p:cNvSpPr>
            <a:spLocks noChangeArrowheads="1"/>
          </p:cNvSpPr>
          <p:nvPr/>
        </p:nvSpPr>
        <p:spPr bwMode="auto">
          <a:xfrm>
            <a:off x="10163357" y="1718079"/>
            <a:ext cx="45878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US" altLang="zh-CN" smtClean="0"/>
              <a:t>B</a:t>
            </a:r>
            <a:endParaRPr lang="en-US" altLang="zh-CN"/>
          </a:p>
        </p:txBody>
      </p:sp>
    </p:spTree>
    <p:extLst>
      <p:ext uri="{BB962C8B-B14F-4D97-AF65-F5344CB8AC3E}">
        <p14:creationId xmlns:p14="http://schemas.microsoft.com/office/powerpoint/2010/main" val="10766429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318719"/>
            <a:ext cx="10807700" cy="3590598"/>
          </a:xfrm>
          <a:prstGeom prst="rect">
            <a:avLst/>
          </a:prstGeom>
        </p:spPr>
        <p:txBody>
          <a:bodyPr>
            <a:spAutoFit/>
          </a:bodyPr>
          <a:lstStyle/>
          <a:p>
            <a:pPr>
              <a:lnSpc>
                <a:spcPct val="120000"/>
              </a:lnSpc>
              <a:spcAft>
                <a:spcPct val="0"/>
              </a:spcAft>
              <a:tabLst>
                <a:tab pos="1029335"/>
                <a:tab pos="1850390"/>
                <a:tab pos="2538095"/>
                <a:tab pos="3221990"/>
              </a:tabLst>
            </a:pPr>
            <a:r>
              <a:rPr lang="zh-CN" altLang="zh-CN">
                <a:solidFill>
                  <a:srgbClr val="FF00FF"/>
                </a:solidFill>
                <a:latin typeface="Arial" pitchFamily="34" charset="0"/>
                <a:cs typeface="Times New Roman" panose="02020603050405020304" pitchFamily="18" charset="0"/>
              </a:rPr>
              <a:t>【解析】</a:t>
            </a:r>
            <a:r>
              <a:rPr lang="zh-CN" altLang="zh-CN">
                <a:solidFill>
                  <a:srgbClr val="000000"/>
                </a:solidFill>
                <a:latin typeface="Calibri" panose="020f0502020204030204" pitchFamily="34" charset="0"/>
                <a:ea typeface="Arial" pitchFamily="34" charset="0"/>
                <a:cs typeface="Times New Roman" panose="02020603050405020304" pitchFamily="18" charset="0"/>
              </a:rPr>
              <a:t> </a:t>
            </a:r>
            <a:r>
              <a:rPr lang="zh-CN" altLang="zh-CN">
                <a:solidFill>
                  <a:srgbClr val="000000"/>
                </a:solidFill>
                <a:ea typeface="楷体" panose="02010609060101010101" pitchFamily="49" charset="-122"/>
                <a:cs typeface="Times New Roman" panose="02020603050405020304" pitchFamily="18" charset="0"/>
              </a:rPr>
              <a:t>由图可知</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电流从螺线管的上端流入</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根据右手螺旋定则可知</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螺线管下端是</a:t>
            </a:r>
            <a:r>
              <a:rPr lang="en-US" altLang="zh-CN">
                <a:solidFill>
                  <a:srgbClr val="000000"/>
                </a:solidFill>
                <a:ea typeface="宋体" panose="02010600030101010101" pitchFamily="2" charset="-122"/>
                <a:cs typeface="Times New Roman" panose="02020603050405020304" pitchFamily="18" charset="0"/>
              </a:rPr>
              <a:t>N</a:t>
            </a:r>
            <a:r>
              <a:rPr lang="zh-CN" altLang="zh-CN">
                <a:solidFill>
                  <a:srgbClr val="000000"/>
                </a:solidFill>
                <a:ea typeface="楷体" panose="02010609060101010101" pitchFamily="49" charset="-122"/>
                <a:cs typeface="Times New Roman" panose="02020603050405020304" pitchFamily="18" charset="0"/>
              </a:rPr>
              <a:t>极</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上端是</a:t>
            </a:r>
            <a:r>
              <a:rPr lang="en-US" altLang="zh-CN">
                <a:solidFill>
                  <a:srgbClr val="000000"/>
                </a:solidFill>
                <a:ea typeface="宋体" panose="02010600030101010101" pitchFamily="2" charset="-122"/>
                <a:cs typeface="Times New Roman" panose="02020603050405020304" pitchFamily="18" charset="0"/>
              </a:rPr>
              <a:t>S</a:t>
            </a:r>
            <a:r>
              <a:rPr lang="zh-CN" altLang="zh-CN">
                <a:solidFill>
                  <a:srgbClr val="000000"/>
                </a:solidFill>
                <a:ea typeface="楷体" panose="02010609060101010101" pitchFamily="49" charset="-122"/>
                <a:cs typeface="Times New Roman" panose="02020603050405020304" pitchFamily="18" charset="0"/>
              </a:rPr>
              <a:t>极</a:t>
            </a:r>
            <a:r>
              <a:rPr lang="en-US" altLang="zh-CN">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楷体" panose="02010609060101010101" pitchFamily="49" charset="-122"/>
                <a:cs typeface="Times New Roman" panose="02020603050405020304" pitchFamily="18" charset="0"/>
              </a:rPr>
              <a:t>项错误</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同名磁极相互排斥</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异名磁极相互吸引</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由此可判断开关闭合后小磁针将转动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静止后</a:t>
            </a:r>
            <a:r>
              <a:rPr lang="en-US" altLang="zh-CN">
                <a:solidFill>
                  <a:srgbClr val="000000"/>
                </a:solidFill>
                <a:ea typeface="宋体" panose="02010600030101010101" pitchFamily="2" charset="-122"/>
                <a:cs typeface="Times New Roman" panose="02020603050405020304" pitchFamily="18" charset="0"/>
              </a:rPr>
              <a:t>N</a:t>
            </a:r>
            <a:r>
              <a:rPr lang="zh-CN" altLang="zh-CN">
                <a:solidFill>
                  <a:srgbClr val="000000"/>
                </a:solidFill>
                <a:ea typeface="楷体" panose="02010609060101010101" pitchFamily="49" charset="-122"/>
                <a:cs typeface="Times New Roman" panose="02020603050405020304" pitchFamily="18" charset="0"/>
              </a:rPr>
              <a:t>极向下</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所以</a:t>
            </a:r>
            <a:r>
              <a:rPr lang="en-US" altLang="zh-CN">
                <a:solidFill>
                  <a:srgbClr val="000000"/>
                </a:solidFill>
                <a:ea typeface="宋体" panose="02010600030101010101" pitchFamily="2" charset="-122"/>
                <a:cs typeface="Times New Roman" panose="02020603050405020304" pitchFamily="18" charset="0"/>
              </a:rPr>
              <a:t>B</a:t>
            </a:r>
            <a:r>
              <a:rPr lang="zh-CN" altLang="zh-CN">
                <a:solidFill>
                  <a:srgbClr val="000000"/>
                </a:solidFill>
                <a:ea typeface="楷体" panose="02010609060101010101" pitchFamily="49" charset="-122"/>
                <a:cs typeface="Times New Roman" panose="02020603050405020304" pitchFamily="18" charset="0"/>
              </a:rPr>
              <a:t>项正确</a:t>
            </a:r>
            <a:r>
              <a:rPr lang="en-US" altLang="zh-CN">
                <a:solidFill>
                  <a:srgbClr val="000000"/>
                </a:solidFill>
                <a:ea typeface="宋体" panose="02010600030101010101" pitchFamily="2" charset="-122"/>
                <a:cs typeface="Times New Roman" panose="02020603050405020304" pitchFamily="18" charset="0"/>
              </a:rPr>
              <a:t>,C</a:t>
            </a:r>
            <a:r>
              <a:rPr lang="zh-CN" altLang="zh-CN">
                <a:solidFill>
                  <a:srgbClr val="000000"/>
                </a:solidFill>
                <a:ea typeface="楷体" panose="02010609060101010101" pitchFamily="49" charset="-122"/>
                <a:cs typeface="Times New Roman" panose="02020603050405020304" pitchFamily="18" charset="0"/>
              </a:rPr>
              <a:t>项错误</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当滑动变阻器的滑片向右端移动时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滑动变阻器接入电路的电阻变大</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故电路中电流变小</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通电螺线管的磁性减弱</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所以</a:t>
            </a:r>
            <a:r>
              <a:rPr lang="en-US" altLang="zh-CN">
                <a:solidFill>
                  <a:srgbClr val="000000"/>
                </a:solidFill>
                <a:ea typeface="宋体" panose="02010600030101010101" pitchFamily="2" charset="-122"/>
                <a:cs typeface="Times New Roman" panose="02020603050405020304" pitchFamily="18" charset="0"/>
              </a:rPr>
              <a:t>D</a:t>
            </a:r>
            <a:r>
              <a:rPr lang="zh-CN" altLang="zh-CN">
                <a:solidFill>
                  <a:srgbClr val="000000"/>
                </a:solidFill>
                <a:ea typeface="楷体" panose="02010609060101010101" pitchFamily="49" charset="-122"/>
                <a:cs typeface="Times New Roman" panose="02020603050405020304" pitchFamily="18" charset="0"/>
              </a:rPr>
              <a:t>项错误</a:t>
            </a:r>
            <a:r>
              <a:rPr lang="en-US" altLang="zh-CN" i="1">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382576609"/>
      </p:ext>
    </p:extLst>
  </p:cSld>
  <p:clrMapOvr>
    <a:masterClrMapping/>
  </p:clrMapOvr>
  <p:transition spd="med">
    <p:pull/>
  </p:transition>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824495"/>
            <a:ext cx="10807700" cy="4819781"/>
          </a:xfrm>
          <a:prstGeom prst="rect">
            <a:avLst/>
          </a:prstGeom>
        </p:spPr>
        <p:txBody>
          <a:bodyPr>
            <a:spAutoFit/>
          </a:bodyPr>
          <a:lstStyle/>
          <a:p>
            <a:pPr>
              <a:lnSpc>
                <a:spcPct val="120000"/>
              </a:lnSpc>
              <a:spcAft>
                <a:spcPct val="0"/>
              </a:spcAft>
              <a:tabLst>
                <a:tab pos="1029335"/>
                <a:tab pos="1850390"/>
                <a:tab pos="2538095"/>
                <a:tab pos="3221990"/>
              </a:tabLst>
            </a:pPr>
            <a:r>
              <a:rPr lang="zh-CN" altLang="zh-CN">
                <a:solidFill>
                  <a:srgbClr val="000000"/>
                </a:solidFill>
                <a:latin typeface="Arial" pitchFamily="34" charset="0"/>
                <a:cs typeface="Times New Roman" panose="02020603050405020304" pitchFamily="18" charset="0"/>
              </a:rPr>
              <a:t>【变式训练</a:t>
            </a:r>
            <a:r>
              <a:rPr lang="en-US" altLang="zh-CN">
                <a:solidFill>
                  <a:srgbClr val="000000"/>
                </a:solidFill>
                <a:ea typeface="宋体" panose="02010600030101010101" pitchFamily="2" charset="-122"/>
                <a:cs typeface="Times New Roman" panose="02020603050405020304" pitchFamily="18" charset="0"/>
              </a:rPr>
              <a:t>2</a:t>
            </a:r>
            <a:r>
              <a:rPr lang="zh-CN" altLang="zh-CN">
                <a:solidFill>
                  <a:srgbClr val="000000"/>
                </a:solidFill>
                <a:latin typeface="Arial" pitchFamily="34" charset="0"/>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开关</a:t>
            </a:r>
            <a:r>
              <a:rPr lang="en-US" altLang="zh-CN">
                <a:solidFill>
                  <a:srgbClr val="000000"/>
                </a:solidFill>
                <a:ea typeface="宋体" panose="02010600030101010101" pitchFamily="2" charset="-122"/>
                <a:cs typeface="Times New Roman" panose="02020603050405020304" pitchFamily="18" charset="0"/>
              </a:rPr>
              <a:t>S</a:t>
            </a:r>
            <a:r>
              <a:rPr lang="zh-CN" altLang="zh-CN">
                <a:solidFill>
                  <a:srgbClr val="000000"/>
                </a:solidFill>
                <a:ea typeface="宋体" panose="02010600030101010101" pitchFamily="2" charset="-122"/>
                <a:cs typeface="Times New Roman" panose="02020603050405020304" pitchFamily="18" charset="0"/>
              </a:rPr>
              <a:t>闭合后</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小磁针静止时的指向如图所示</a:t>
            </a:r>
            <a:r>
              <a:rPr lang="en-US" altLang="zh-CN">
                <a:solidFill>
                  <a:srgbClr val="000000"/>
                </a:solidFill>
                <a:ea typeface="宋体" panose="02010600030101010101" pitchFamily="2" charset="-122"/>
                <a:cs typeface="Times New Roman" panose="02020603050405020304" pitchFamily="18" charset="0"/>
              </a:rPr>
              <a:t>,</a:t>
            </a:r>
            <a:r>
              <a:rPr lang="zh-CN" altLang="zh-CN" smtClean="0">
                <a:solidFill>
                  <a:srgbClr val="000000"/>
                </a:solidFill>
                <a:ea typeface="宋体" panose="02010600030101010101" pitchFamily="2" charset="-122"/>
                <a:cs typeface="Times New Roman" panose="02020603050405020304" pitchFamily="18" charset="0"/>
              </a:rPr>
              <a:t>由此可知</a:t>
            </a:r>
            <a:r>
              <a:rPr lang="en-US" altLang="zh-CN" smtClean="0">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err="1">
                <a:solidFill>
                  <a:srgbClr val="000000"/>
                </a:solidFill>
                <a:ea typeface="宋体" panose="02010600030101010101" pitchFamily="2" charset="-122"/>
                <a:cs typeface="Times New Roman" panose="02020603050405020304" pitchFamily="18" charset="0"/>
              </a:rPr>
              <a:t>A.</a:t>
            </a:r>
            <a:r>
              <a:rPr lang="en-US" altLang="zh-CN" i="1" err="1">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宋体" panose="02010600030101010101" pitchFamily="2" charset="-122"/>
                <a:cs typeface="Times New Roman" panose="02020603050405020304" pitchFamily="18" charset="0"/>
              </a:rPr>
              <a:t>端是通电螺线管的</a:t>
            </a:r>
            <a:r>
              <a:rPr lang="en-US" altLang="zh-CN">
                <a:solidFill>
                  <a:srgbClr val="000000"/>
                </a:solidFill>
                <a:ea typeface="宋体" panose="02010600030101010101" pitchFamily="2" charset="-122"/>
                <a:cs typeface="Times New Roman" panose="02020603050405020304" pitchFamily="18" charset="0"/>
              </a:rPr>
              <a:t>N</a:t>
            </a:r>
            <a:r>
              <a:rPr lang="zh-CN" altLang="zh-CN">
                <a:solidFill>
                  <a:srgbClr val="000000"/>
                </a:solidFill>
                <a:ea typeface="宋体" panose="02010600030101010101" pitchFamily="2" charset="-122"/>
                <a:cs typeface="Times New Roman" panose="02020603050405020304" pitchFamily="18" charset="0"/>
              </a:rPr>
              <a:t>极</a:t>
            </a:r>
            <a:r>
              <a:rPr lang="en-US" altLang="zh-CN" smtClean="0">
                <a:solidFill>
                  <a:srgbClr val="000000"/>
                </a:solidFill>
                <a:ea typeface="宋体" panose="02010600030101010101" pitchFamily="2" charset="-122"/>
                <a:cs typeface="Times New Roman" panose="02020603050405020304" pitchFamily="18" charset="0"/>
              </a:rPr>
              <a:t>,</a:t>
            </a:r>
          </a:p>
          <a:p>
            <a:pPr>
              <a:lnSpc>
                <a:spcPct val="120000"/>
              </a:lnSpc>
              <a:spcAft>
                <a:spcPct val="0"/>
              </a:spcAft>
              <a:tabLst>
                <a:tab pos="1029335"/>
                <a:tab pos="1850390"/>
                <a:tab pos="2538095"/>
                <a:tab pos="3221990"/>
              </a:tabLst>
            </a:pPr>
            <a:r>
              <a:rPr lang="en-US" altLang="zh-CN" i="1" smtClean="0">
                <a:solidFill>
                  <a:srgbClr val="000000"/>
                </a:solidFill>
                <a:ea typeface="宋体" panose="02010600030101010101" pitchFamily="2" charset="-122"/>
                <a:cs typeface="Times New Roman" panose="02020603050405020304" pitchFamily="18" charset="0"/>
              </a:rPr>
              <a:t>c</a:t>
            </a:r>
            <a:r>
              <a:rPr lang="zh-CN" altLang="zh-CN">
                <a:solidFill>
                  <a:srgbClr val="000000"/>
                </a:solidFill>
                <a:ea typeface="宋体" panose="02010600030101010101" pitchFamily="2" charset="-122"/>
                <a:cs typeface="Times New Roman" panose="02020603050405020304" pitchFamily="18" charset="0"/>
              </a:rPr>
              <a:t>端是电源正极</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err="1">
                <a:solidFill>
                  <a:srgbClr val="000000"/>
                </a:solidFill>
                <a:ea typeface="宋体" panose="02010600030101010101" pitchFamily="2" charset="-122"/>
                <a:cs typeface="Times New Roman" panose="02020603050405020304" pitchFamily="18" charset="0"/>
              </a:rPr>
              <a:t>B.</a:t>
            </a:r>
            <a:r>
              <a:rPr lang="en-US" altLang="zh-CN" i="1" err="1">
                <a:solidFill>
                  <a:srgbClr val="000000"/>
                </a:solidFill>
                <a:ea typeface="宋体" panose="02010600030101010101" pitchFamily="2" charset="-122"/>
                <a:cs typeface="Times New Roman" panose="02020603050405020304" pitchFamily="18" charset="0"/>
              </a:rPr>
              <a:t>b</a:t>
            </a:r>
            <a:r>
              <a:rPr lang="zh-CN" altLang="zh-CN">
                <a:solidFill>
                  <a:srgbClr val="000000"/>
                </a:solidFill>
                <a:ea typeface="宋体" panose="02010600030101010101" pitchFamily="2" charset="-122"/>
                <a:cs typeface="Times New Roman" panose="02020603050405020304" pitchFamily="18" charset="0"/>
              </a:rPr>
              <a:t>端是通电螺线管的</a:t>
            </a:r>
            <a:r>
              <a:rPr lang="en-US" altLang="zh-CN">
                <a:solidFill>
                  <a:srgbClr val="000000"/>
                </a:solidFill>
                <a:ea typeface="宋体" panose="02010600030101010101" pitchFamily="2" charset="-122"/>
                <a:cs typeface="Times New Roman" panose="02020603050405020304" pitchFamily="18" charset="0"/>
              </a:rPr>
              <a:t>N</a:t>
            </a:r>
            <a:r>
              <a:rPr lang="zh-CN" altLang="zh-CN">
                <a:solidFill>
                  <a:srgbClr val="000000"/>
                </a:solidFill>
                <a:ea typeface="宋体" panose="02010600030101010101" pitchFamily="2" charset="-122"/>
                <a:cs typeface="Times New Roman" panose="02020603050405020304" pitchFamily="18" charset="0"/>
              </a:rPr>
              <a:t>极</a:t>
            </a:r>
            <a:r>
              <a:rPr lang="en-US" altLang="zh-CN" smtClean="0">
                <a:solidFill>
                  <a:srgbClr val="000000"/>
                </a:solidFill>
                <a:ea typeface="宋体" panose="02010600030101010101" pitchFamily="2" charset="-122"/>
                <a:cs typeface="Times New Roman" panose="02020603050405020304" pitchFamily="18" charset="0"/>
              </a:rPr>
              <a:t>,</a:t>
            </a:r>
          </a:p>
          <a:p>
            <a:pPr>
              <a:lnSpc>
                <a:spcPct val="120000"/>
              </a:lnSpc>
              <a:spcAft>
                <a:spcPct val="0"/>
              </a:spcAft>
              <a:tabLst>
                <a:tab pos="1029335"/>
                <a:tab pos="1850390"/>
                <a:tab pos="2538095"/>
                <a:tab pos="3221990"/>
              </a:tabLst>
            </a:pPr>
            <a:r>
              <a:rPr lang="en-US" altLang="zh-CN" i="1" smtClean="0">
                <a:solidFill>
                  <a:srgbClr val="000000"/>
                </a:solidFill>
                <a:ea typeface="宋体" panose="02010600030101010101" pitchFamily="2" charset="-122"/>
                <a:cs typeface="Times New Roman" panose="02020603050405020304" pitchFamily="18" charset="0"/>
              </a:rPr>
              <a:t>d</a:t>
            </a:r>
            <a:r>
              <a:rPr lang="zh-CN" altLang="zh-CN">
                <a:solidFill>
                  <a:srgbClr val="000000"/>
                </a:solidFill>
                <a:ea typeface="宋体" panose="02010600030101010101" pitchFamily="2" charset="-122"/>
                <a:cs typeface="Times New Roman" panose="02020603050405020304" pitchFamily="18" charset="0"/>
              </a:rPr>
              <a:t>端是电源负极</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err="1">
                <a:solidFill>
                  <a:srgbClr val="000000"/>
                </a:solidFill>
                <a:ea typeface="宋体" panose="02010600030101010101" pitchFamily="2" charset="-122"/>
                <a:cs typeface="Times New Roman" panose="02020603050405020304" pitchFamily="18" charset="0"/>
              </a:rPr>
              <a:t>C.</a:t>
            </a:r>
            <a:r>
              <a:rPr lang="en-US" altLang="zh-CN" i="1" err="1">
                <a:solidFill>
                  <a:srgbClr val="000000"/>
                </a:solidFill>
                <a:ea typeface="宋体" panose="02010600030101010101" pitchFamily="2" charset="-122"/>
                <a:cs typeface="Times New Roman" panose="02020603050405020304" pitchFamily="18" charset="0"/>
              </a:rPr>
              <a:t>b</a:t>
            </a:r>
            <a:r>
              <a:rPr lang="zh-CN" altLang="zh-CN">
                <a:solidFill>
                  <a:srgbClr val="000000"/>
                </a:solidFill>
                <a:ea typeface="宋体" panose="02010600030101010101" pitchFamily="2" charset="-122"/>
                <a:cs typeface="Times New Roman" panose="02020603050405020304" pitchFamily="18" charset="0"/>
              </a:rPr>
              <a:t>端是通电螺线管的</a:t>
            </a:r>
            <a:r>
              <a:rPr lang="en-US" altLang="zh-CN">
                <a:solidFill>
                  <a:srgbClr val="000000"/>
                </a:solidFill>
                <a:ea typeface="宋体" panose="02010600030101010101" pitchFamily="2" charset="-122"/>
                <a:cs typeface="Times New Roman" panose="02020603050405020304" pitchFamily="18" charset="0"/>
              </a:rPr>
              <a:t>N</a:t>
            </a:r>
            <a:r>
              <a:rPr lang="zh-CN" altLang="zh-CN">
                <a:solidFill>
                  <a:srgbClr val="000000"/>
                </a:solidFill>
                <a:ea typeface="宋体" panose="02010600030101010101" pitchFamily="2" charset="-122"/>
                <a:cs typeface="Times New Roman" panose="02020603050405020304" pitchFamily="18" charset="0"/>
              </a:rPr>
              <a:t>极</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d</a:t>
            </a:r>
            <a:r>
              <a:rPr lang="zh-CN" altLang="zh-CN">
                <a:solidFill>
                  <a:srgbClr val="000000"/>
                </a:solidFill>
                <a:ea typeface="宋体" panose="02010600030101010101" pitchFamily="2" charset="-122"/>
                <a:cs typeface="Times New Roman" panose="02020603050405020304" pitchFamily="18" charset="0"/>
              </a:rPr>
              <a:t>端是电源正极</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err="1">
                <a:solidFill>
                  <a:srgbClr val="000000"/>
                </a:solidFill>
                <a:ea typeface="宋体" panose="02010600030101010101" pitchFamily="2" charset="-122"/>
                <a:cs typeface="Times New Roman" panose="02020603050405020304" pitchFamily="18" charset="0"/>
              </a:rPr>
              <a:t>D.</a:t>
            </a:r>
            <a:r>
              <a:rPr lang="en-US" altLang="zh-CN" i="1" err="1">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宋体" panose="02010600030101010101" pitchFamily="2" charset="-122"/>
                <a:cs typeface="Times New Roman" panose="02020603050405020304" pitchFamily="18" charset="0"/>
              </a:rPr>
              <a:t>端是通电螺线管的</a:t>
            </a:r>
            <a:r>
              <a:rPr lang="en-US" altLang="zh-CN">
                <a:solidFill>
                  <a:srgbClr val="000000"/>
                </a:solidFill>
                <a:ea typeface="宋体" panose="02010600030101010101" pitchFamily="2" charset="-122"/>
                <a:cs typeface="Times New Roman" panose="02020603050405020304" pitchFamily="18" charset="0"/>
              </a:rPr>
              <a:t>N</a:t>
            </a:r>
            <a:r>
              <a:rPr lang="zh-CN" altLang="zh-CN">
                <a:solidFill>
                  <a:srgbClr val="000000"/>
                </a:solidFill>
                <a:ea typeface="宋体" panose="02010600030101010101" pitchFamily="2" charset="-122"/>
                <a:cs typeface="Times New Roman" panose="02020603050405020304" pitchFamily="18" charset="0"/>
              </a:rPr>
              <a:t>极</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c</a:t>
            </a:r>
            <a:r>
              <a:rPr lang="zh-CN" altLang="zh-CN">
                <a:solidFill>
                  <a:srgbClr val="000000"/>
                </a:solidFill>
                <a:ea typeface="宋体" panose="02010600030101010101" pitchFamily="2" charset="-122"/>
                <a:cs typeface="Times New Roman" panose="02020603050405020304" pitchFamily="18" charset="0"/>
              </a:rPr>
              <a:t>端是电源负极</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246.jpeg"/>
          <p:cNvPicPr/>
          <p:nvPr/>
        </p:nvPicPr>
        <p:blipFill>
          <a:blip r:embed="rId2"/>
          <a:stretch>
            <a:fillRect/>
          </a:stretch>
        </p:blipFill>
        <p:spPr>
          <a:xfrm>
            <a:off x="5905053" y="1858295"/>
            <a:ext cx="4637558" cy="2196058"/>
          </a:xfrm>
          <a:prstGeom prst="rect">
            <a:avLst/>
          </a:prstGeom>
        </p:spPr>
      </p:pic>
      <p:sp>
        <p:nvSpPr>
          <p:cNvPr id="4" name="Rectangle 3"/>
          <p:cNvSpPr>
            <a:spLocks noChangeArrowheads="1"/>
          </p:cNvSpPr>
          <p:nvPr/>
        </p:nvSpPr>
        <p:spPr bwMode="auto">
          <a:xfrm>
            <a:off x="2395949" y="1489047"/>
            <a:ext cx="48122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US" altLang="zh-CN" smtClean="0"/>
              <a:t>C</a:t>
            </a:r>
            <a:endParaRPr lang="en-US" altLang="zh-CN"/>
          </a:p>
        </p:txBody>
      </p:sp>
    </p:spTree>
    <p:extLst>
      <p:ext uri="{BB962C8B-B14F-4D97-AF65-F5344CB8AC3E}">
        <p14:creationId xmlns:p14="http://schemas.microsoft.com/office/powerpoint/2010/main" val="420035012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233695"/>
            <a:ext cx="10807700" cy="3637919"/>
          </a:xfrm>
          <a:prstGeom prst="rect">
            <a:avLst/>
          </a:prstGeom>
        </p:spPr>
        <p:txBody>
          <a:bodyPr>
            <a:spAutoFit/>
          </a:bodyPr>
          <a:lstStyle/>
          <a:p>
            <a:pPr indent="267970">
              <a:lnSpc>
                <a:spcPct val="120000"/>
              </a:lnSpc>
              <a:spcAft>
                <a:spcPct val="0"/>
              </a:spcAft>
              <a:tabLst>
                <a:tab pos="1029335"/>
                <a:tab pos="1850390"/>
                <a:tab pos="2538095"/>
                <a:tab pos="3221990"/>
              </a:tabLst>
            </a:pPr>
            <a:r>
              <a:rPr lang="zh-CN" altLang="en-US">
                <a:solidFill>
                  <a:srgbClr val="FF00FF"/>
                </a:solidFill>
                <a:latin typeface="Calibri" panose="020f0502020204030204" pitchFamily="34" charset="0"/>
                <a:ea typeface="宋体" panose="02010600030101010101" pitchFamily="2" charset="-122"/>
                <a:cs typeface="Times New Roman" panose="02020603050405020304" pitchFamily="18" charset="0"/>
              </a:rPr>
              <a:t>知识</a:t>
            </a:r>
            <a:r>
              <a:rPr lang="zh-CN" altLang="en-US" smtClean="0">
                <a:solidFill>
                  <a:srgbClr val="FF00FF"/>
                </a:solidFill>
                <a:latin typeface="Calibri" panose="020f0502020204030204" pitchFamily="34" charset="0"/>
                <a:ea typeface="宋体" panose="02010600030101010101" pitchFamily="2" charset="-122"/>
                <a:cs typeface="Times New Roman" panose="02020603050405020304" pitchFamily="18" charset="0"/>
              </a:rPr>
              <a:t>点</a:t>
            </a:r>
            <a:r>
              <a:rPr lang="en-US" altLang="zh-CN" smtClean="0">
                <a:solidFill>
                  <a:srgbClr val="FF00FF"/>
                </a:solidFill>
                <a:ea typeface="宋体" panose="02010600030101010101" pitchFamily="2" charset="-122"/>
                <a:cs typeface="Times New Roman" panose="02020603050405020304" pitchFamily="18" charset="0"/>
              </a:rPr>
              <a:t>4</a:t>
            </a:r>
            <a:r>
              <a:rPr lang="zh-CN" altLang="zh-CN">
                <a:solidFill>
                  <a:srgbClr val="000000"/>
                </a:solidFill>
                <a:ea typeface="宋体" panose="02010600030101010101" pitchFamily="2" charset="-122"/>
                <a:cs typeface="Times New Roman" panose="02020603050405020304" pitchFamily="18" charset="0"/>
              </a:rPr>
              <a:t>磁场对电流的作用</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zh-CN" altLang="en-US">
                <a:solidFill>
                  <a:srgbClr val="FF00FF"/>
                </a:solidFill>
                <a:latin typeface="Calibri" panose="020f0502020204030204" pitchFamily="34" charset="0"/>
                <a:ea typeface="宋体" panose="02010600030101010101" pitchFamily="2" charset="-122"/>
                <a:cs typeface="Times New Roman" panose="02020603050405020304" pitchFamily="18" charset="0"/>
              </a:rPr>
              <a:t>知识点梳理</a:t>
            </a:r>
          </a:p>
          <a:p>
            <a:pPr indent="267970">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1</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磁场对电流的作用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磁场对</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会产生力的作用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这个力的方向与</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方向和</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方向有关</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应用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电动机、</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a:t>
            </a:r>
            <a:r>
              <a:rPr lang="en-US" altLang="zh-CN" i="1" smtClean="0">
                <a:solidFill>
                  <a:srgbClr val="000000"/>
                </a:solidFill>
                <a:ea typeface="宋体" panose="02010600030101010101" pitchFamily="2" charset="-122"/>
                <a:cs typeface="Times New Roman" panose="02020603050405020304" pitchFamily="18" charset="0"/>
              </a:rPr>
              <a:t>________________.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5872373" y="2440760"/>
            <a:ext cx="1832553"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通电导体</a:t>
            </a:r>
            <a:endParaRPr lang="zh-CN" altLang="en-US"/>
          </a:p>
        </p:txBody>
      </p:sp>
      <p:sp>
        <p:nvSpPr>
          <p:cNvPr id="4" name="矩形 3"/>
          <p:cNvSpPr/>
          <p:nvPr/>
        </p:nvSpPr>
        <p:spPr>
          <a:xfrm>
            <a:off x="3908493" y="3035368"/>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磁场</a:t>
            </a:r>
            <a:endParaRPr lang="zh-CN" altLang="en-US"/>
          </a:p>
        </p:txBody>
      </p:sp>
      <p:sp>
        <p:nvSpPr>
          <p:cNvPr id="5" name="矩形 4"/>
          <p:cNvSpPr/>
          <p:nvPr/>
        </p:nvSpPr>
        <p:spPr>
          <a:xfrm>
            <a:off x="7541302" y="3035368"/>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电流</a:t>
            </a:r>
            <a:endParaRPr lang="zh-CN" altLang="en-US"/>
          </a:p>
        </p:txBody>
      </p:sp>
      <p:sp>
        <p:nvSpPr>
          <p:cNvPr id="6" name="矩形 5"/>
          <p:cNvSpPr/>
          <p:nvPr/>
        </p:nvSpPr>
        <p:spPr>
          <a:xfrm>
            <a:off x="4059157" y="4205687"/>
            <a:ext cx="1420582" cy="584775"/>
          </a:xfrm>
          <a:prstGeom prst="rect">
            <a:avLst/>
          </a:prstGeom>
        </p:spPr>
        <p:txBody>
          <a:bodyPr wrap="none">
            <a:spAutoFit/>
          </a:bodyPr>
          <a:lstStyle/>
          <a:p>
            <a:r>
              <a:rPr lang="zh-CN" altLang="zh-CN" smtClean="0">
                <a:ea typeface="宋体" panose="02010600030101010101" pitchFamily="2" charset="-122"/>
                <a:cs typeface="Times New Roman" panose="02020603050405020304" pitchFamily="18" charset="0"/>
              </a:rPr>
              <a:t>扬声器</a:t>
            </a:r>
            <a:endParaRPr lang="zh-CN" altLang="en-US"/>
          </a:p>
        </p:txBody>
      </p:sp>
      <p:sp>
        <p:nvSpPr>
          <p:cNvPr id="7" name="矩形 6"/>
          <p:cNvSpPr/>
          <p:nvPr/>
        </p:nvSpPr>
        <p:spPr>
          <a:xfrm>
            <a:off x="6448437" y="4205686"/>
            <a:ext cx="306846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电流表和电压表</a:t>
            </a:r>
            <a:endParaRPr lang="zh-CN" altLang="en-US"/>
          </a:p>
        </p:txBody>
      </p:sp>
    </p:spTree>
    <p:extLst>
      <p:ext uri="{BB962C8B-B14F-4D97-AF65-F5344CB8AC3E}">
        <p14:creationId xmlns:p14="http://schemas.microsoft.com/office/powerpoint/2010/main" val="89757903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nodeType="clickPar">
                      <p:stCondLst>
                        <p:cond delay="indefinite"/>
                      </p:stCondLst>
                      <p:childTnLst>
                        <p:par>
                          <p:cTn id="24" fill="hold" nodeType="afterGroup">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295871"/>
            <a:ext cx="10807700" cy="3637919"/>
          </a:xfrm>
          <a:prstGeom prst="rect">
            <a:avLst/>
          </a:prstGeom>
        </p:spPr>
        <p:txBody>
          <a:bodyPr>
            <a:spAutoFit/>
          </a:bodyPr>
          <a:lstStyle/>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电动机</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a:t>
            </a:r>
            <a:r>
              <a:rPr lang="zh-CN" altLang="zh-CN">
                <a:solidFill>
                  <a:srgbClr val="000000"/>
                </a:solidFill>
                <a:ea typeface="宋体" panose="02010600030101010101" pitchFamily="2" charset="-122"/>
                <a:cs typeface="Times New Roman" panose="02020603050405020304" pitchFamily="18" charset="0"/>
              </a:rPr>
              <a:t>工作原理</a:t>
            </a:r>
            <a:r>
              <a:rPr lang="en-US" altLang="zh-CN" smtClean="0">
                <a:solidFill>
                  <a:srgbClr val="000000"/>
                </a:solidFill>
                <a:ea typeface="宋体" panose="02010600030101010101" pitchFamily="2" charset="-122"/>
                <a:cs typeface="Times New Roman" panose="02020603050405020304" pitchFamily="18" charset="0"/>
              </a:rPr>
              <a:t>:</a:t>
            </a:r>
            <a:r>
              <a:rPr lang="en-US" altLang="zh-CN" i="1" smtClean="0">
                <a:solidFill>
                  <a:srgbClr val="000000"/>
                </a:solidFill>
                <a:ea typeface="宋体" panose="02010600030101010101" pitchFamily="2" charset="-122"/>
                <a:cs typeface="Times New Roman" panose="02020603050405020304" pitchFamily="18" charset="0"/>
              </a:rPr>
              <a:t>______________________________.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zh-CN" altLang="zh-CN">
                <a:solidFill>
                  <a:srgbClr val="000000"/>
                </a:solidFill>
                <a:ea typeface="宋体" panose="02010600030101010101" pitchFamily="2" charset="-122"/>
                <a:cs typeface="Times New Roman" panose="02020603050405020304" pitchFamily="18" charset="0"/>
              </a:rPr>
              <a:t>构造</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定子和</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a:t>
            </a:r>
            <a:r>
              <a:rPr lang="zh-CN" altLang="zh-CN">
                <a:solidFill>
                  <a:srgbClr val="000000"/>
                </a:solidFill>
                <a:ea typeface="宋体" panose="02010600030101010101" pitchFamily="2" charset="-122"/>
                <a:cs typeface="Times New Roman" panose="02020603050405020304" pitchFamily="18" charset="0"/>
              </a:rPr>
              <a:t>直流电动机换向器的作用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当线圈刚好转过</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位置时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自动改变线圈中</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的方向</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(4)</a:t>
            </a:r>
            <a:r>
              <a:rPr lang="zh-CN" altLang="zh-CN">
                <a:solidFill>
                  <a:srgbClr val="000000"/>
                </a:solidFill>
                <a:ea typeface="宋体" panose="02010600030101010101" pitchFamily="2" charset="-122"/>
                <a:cs typeface="Times New Roman" panose="02020603050405020304" pitchFamily="18" charset="0"/>
              </a:rPr>
              <a:t>能量转化</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能转化为</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能</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3024733" y="1914447"/>
            <a:ext cx="6120084" cy="584775"/>
          </a:xfrm>
          <a:prstGeom prst="rect">
            <a:avLst/>
          </a:prstGeom>
        </p:spPr>
        <p:txBody>
          <a:bodyPr wrap="square">
            <a:spAutoFit/>
          </a:bodyPr>
          <a:lstStyle/>
          <a:p>
            <a:r>
              <a:rPr lang="zh-CN" altLang="zh-CN">
                <a:ea typeface="宋体" panose="02010600030101010101" pitchFamily="2" charset="-122"/>
                <a:cs typeface="Times New Roman" panose="02020603050405020304" pitchFamily="18" charset="0"/>
              </a:rPr>
              <a:t>磁场对通电导体会产生力的作用</a:t>
            </a:r>
            <a:endParaRPr lang="zh-CN" altLang="en-US"/>
          </a:p>
        </p:txBody>
      </p:sp>
      <p:sp>
        <p:nvSpPr>
          <p:cNvPr id="4" name="矩形 3"/>
          <p:cNvSpPr/>
          <p:nvPr/>
        </p:nvSpPr>
        <p:spPr>
          <a:xfrm>
            <a:off x="3980501" y="2501600"/>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转子</a:t>
            </a:r>
            <a:endParaRPr lang="zh-CN" altLang="en-US"/>
          </a:p>
        </p:txBody>
      </p:sp>
      <p:sp>
        <p:nvSpPr>
          <p:cNvPr id="5" name="矩形 4"/>
          <p:cNvSpPr/>
          <p:nvPr/>
        </p:nvSpPr>
        <p:spPr>
          <a:xfrm>
            <a:off x="998677" y="3681967"/>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平衡</a:t>
            </a:r>
            <a:endParaRPr lang="zh-CN" altLang="en-US"/>
          </a:p>
        </p:txBody>
      </p:sp>
      <p:sp>
        <p:nvSpPr>
          <p:cNvPr id="6" name="矩形 5"/>
          <p:cNvSpPr/>
          <p:nvPr/>
        </p:nvSpPr>
        <p:spPr>
          <a:xfrm>
            <a:off x="7682405" y="3681966"/>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电流</a:t>
            </a:r>
            <a:endParaRPr lang="zh-CN" altLang="en-US"/>
          </a:p>
        </p:txBody>
      </p:sp>
      <p:sp>
        <p:nvSpPr>
          <p:cNvPr id="7" name="矩形 6"/>
          <p:cNvSpPr/>
          <p:nvPr/>
        </p:nvSpPr>
        <p:spPr>
          <a:xfrm>
            <a:off x="3756919" y="4249454"/>
            <a:ext cx="596638"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a:t>
            </a:r>
            <a:endParaRPr lang="zh-CN" altLang="en-US"/>
          </a:p>
        </p:txBody>
      </p:sp>
      <p:sp>
        <p:nvSpPr>
          <p:cNvPr id="8" name="矩形 7"/>
          <p:cNvSpPr/>
          <p:nvPr/>
        </p:nvSpPr>
        <p:spPr>
          <a:xfrm>
            <a:off x="7682404" y="4249453"/>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机械</a:t>
            </a:r>
            <a:endParaRPr lang="zh-CN" altLang="en-US"/>
          </a:p>
        </p:txBody>
      </p:sp>
    </p:spTree>
    <p:extLst>
      <p:ext uri="{BB962C8B-B14F-4D97-AF65-F5344CB8AC3E}">
        <p14:creationId xmlns:p14="http://schemas.microsoft.com/office/powerpoint/2010/main" val="214140268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nodeType="clickPar">
                      <p:stCondLst>
                        <p:cond delay="indefinite"/>
                      </p:stCondLst>
                      <p:childTnLst>
                        <p:par>
                          <p:cTn id="24" fill="hold" nodeType="afterGroup">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par>
                    <p:cTn id="28" fill="hold" nodeType="clickPar">
                      <p:stCondLst>
                        <p:cond delay="indefinite"/>
                      </p:stCondLst>
                      <p:childTnLst>
                        <p:par>
                          <p:cTn id="29" fill="hold" nodeType="afterGroup">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Lst>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441607"/>
            <a:ext cx="10807700" cy="3046988"/>
          </a:xfrm>
          <a:prstGeom prst="rect">
            <a:avLst/>
          </a:prstGeom>
        </p:spPr>
        <p:txBody>
          <a:bodyPr>
            <a:spAutoFit/>
          </a:bodyPr>
          <a:lstStyle/>
          <a:p>
            <a:pPr>
              <a:lnSpc>
                <a:spcPct val="120000"/>
              </a:lnSpc>
              <a:spcAft>
                <a:spcPct val="0"/>
              </a:spcAft>
              <a:tabLst>
                <a:tab pos="1029335"/>
                <a:tab pos="1850390"/>
                <a:tab pos="2538095"/>
                <a:tab pos="3221990"/>
              </a:tabLst>
            </a:pPr>
            <a:r>
              <a:rPr lang="zh-CN" altLang="en-US">
                <a:solidFill>
                  <a:srgbClr val="FF00FF"/>
                </a:solidFill>
                <a:latin typeface="Calibri" panose="020f0502020204030204" pitchFamily="34" charset="0"/>
                <a:ea typeface="宋体" panose="02010600030101010101" pitchFamily="2" charset="-122"/>
                <a:cs typeface="Times New Roman" panose="02020603050405020304" pitchFamily="18" charset="0"/>
              </a:rPr>
              <a:t>典例精析</a:t>
            </a:r>
          </a:p>
          <a:p>
            <a:pPr>
              <a:lnSpc>
                <a:spcPct val="120000"/>
              </a:lnSpc>
              <a:spcAft>
                <a:spcPct val="0"/>
              </a:spcAft>
              <a:tabLst>
                <a:tab pos="1029335"/>
                <a:tab pos="1850390"/>
                <a:tab pos="2538095"/>
                <a:tab pos="3221990"/>
              </a:tabLst>
            </a:pPr>
            <a:r>
              <a:rPr lang="zh-CN" altLang="zh-CN" smtClean="0">
                <a:solidFill>
                  <a:srgbClr val="000000"/>
                </a:solidFill>
                <a:latin typeface="Arial" pitchFamily="34" charset="0"/>
                <a:cs typeface="Times New Roman" panose="02020603050405020304" pitchFamily="18" charset="0"/>
              </a:rPr>
              <a:t>【</a:t>
            </a:r>
            <a:r>
              <a:rPr lang="zh-CN" altLang="zh-CN">
                <a:solidFill>
                  <a:srgbClr val="000000"/>
                </a:solidFill>
                <a:latin typeface="Arial" pitchFamily="34" charset="0"/>
                <a:cs typeface="Times New Roman" panose="02020603050405020304" pitchFamily="18" charset="0"/>
              </a:rPr>
              <a:t>例</a:t>
            </a:r>
            <a:r>
              <a:rPr lang="en-US" altLang="zh-CN">
                <a:solidFill>
                  <a:srgbClr val="000000"/>
                </a:solidFill>
                <a:ea typeface="宋体" panose="02010600030101010101" pitchFamily="2" charset="-122"/>
                <a:cs typeface="Times New Roman" panose="02020603050405020304" pitchFamily="18" charset="0"/>
              </a:rPr>
              <a:t>3</a:t>
            </a:r>
            <a:r>
              <a:rPr lang="zh-CN" altLang="zh-CN">
                <a:solidFill>
                  <a:srgbClr val="000000"/>
                </a:solidFill>
                <a:latin typeface="Arial" pitchFamily="34" charset="0"/>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如图所示的线圈</a:t>
            </a:r>
            <a:r>
              <a:rPr lang="en-US" altLang="zh-CN" i="1" err="1">
                <a:solidFill>
                  <a:srgbClr val="000000"/>
                </a:solidFill>
                <a:ea typeface="宋体" panose="02010600030101010101" pitchFamily="2" charset="-122"/>
                <a:cs typeface="Times New Roman" panose="02020603050405020304" pitchFamily="18" charset="0"/>
              </a:rPr>
              <a:t>abcd</a:t>
            </a:r>
            <a:r>
              <a:rPr lang="zh-CN" altLang="zh-CN">
                <a:solidFill>
                  <a:srgbClr val="000000"/>
                </a:solidFill>
                <a:ea typeface="宋体" panose="02010600030101010101" pitchFamily="2" charset="-122"/>
                <a:cs typeface="Times New Roman" panose="02020603050405020304" pitchFamily="18" charset="0"/>
              </a:rPr>
              <a:t>位于磁场中</a:t>
            </a:r>
            <a:r>
              <a:rPr lang="en-US" altLang="zh-CN">
                <a:solidFill>
                  <a:srgbClr val="000000"/>
                </a:solidFill>
                <a:ea typeface="宋体" panose="02010600030101010101" pitchFamily="2" charset="-122"/>
                <a:cs typeface="Times New Roman" panose="02020603050405020304" pitchFamily="18" charset="0"/>
              </a:rPr>
              <a:t>,(1)</a:t>
            </a:r>
            <a:r>
              <a:rPr lang="zh-CN" altLang="zh-CN">
                <a:solidFill>
                  <a:srgbClr val="000000"/>
                </a:solidFill>
                <a:ea typeface="宋体" panose="02010600030101010101" pitchFamily="2" charset="-122"/>
                <a:cs typeface="Times New Roman" panose="02020603050405020304" pitchFamily="18" charset="0"/>
              </a:rPr>
              <a:t>通电后</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cd</a:t>
            </a:r>
            <a:r>
              <a:rPr lang="zh-CN" altLang="zh-CN">
                <a:solidFill>
                  <a:srgbClr val="000000"/>
                </a:solidFill>
                <a:ea typeface="宋体" panose="02010600030101010101" pitchFamily="2" charset="-122"/>
                <a:cs typeface="Times New Roman" panose="02020603050405020304" pitchFamily="18" charset="0"/>
              </a:rPr>
              <a:t>段导线的电流方向</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由</a:t>
            </a:r>
            <a:r>
              <a:rPr lang="en-US" altLang="zh-CN" i="1">
                <a:solidFill>
                  <a:srgbClr val="000000"/>
                </a:solidFill>
                <a:ea typeface="宋体" panose="02010600030101010101" pitchFamily="2" charset="-122"/>
                <a:cs typeface="Times New Roman" panose="02020603050405020304" pitchFamily="18" charset="0"/>
              </a:rPr>
              <a:t>c</a:t>
            </a:r>
            <a:r>
              <a:rPr lang="zh-CN" altLang="zh-CN">
                <a:solidFill>
                  <a:srgbClr val="000000"/>
                </a:solidFill>
                <a:ea typeface="宋体" panose="02010600030101010101" pitchFamily="2" charset="-122"/>
                <a:cs typeface="Times New Roman" panose="02020603050405020304" pitchFamily="18" charset="0"/>
              </a:rPr>
              <a:t>到</a:t>
            </a:r>
            <a:r>
              <a:rPr lang="en-US" altLang="zh-CN" i="1">
                <a:solidFill>
                  <a:srgbClr val="000000"/>
                </a:solidFill>
                <a:ea typeface="宋体" panose="02010600030101010101" pitchFamily="2" charset="-122"/>
                <a:cs typeface="Times New Roman" panose="02020603050405020304" pitchFamily="18" charset="0"/>
              </a:rPr>
              <a:t>d</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由</a:t>
            </a:r>
            <a:r>
              <a:rPr lang="en-US" altLang="zh-CN" i="1">
                <a:solidFill>
                  <a:srgbClr val="000000"/>
                </a:solidFill>
                <a:ea typeface="宋体" panose="02010600030101010101" pitchFamily="2" charset="-122"/>
                <a:cs typeface="Times New Roman" panose="02020603050405020304" pitchFamily="18" charset="0"/>
              </a:rPr>
              <a:t>d</a:t>
            </a:r>
            <a:r>
              <a:rPr lang="zh-CN" altLang="zh-CN">
                <a:solidFill>
                  <a:srgbClr val="000000"/>
                </a:solidFill>
                <a:ea typeface="宋体" panose="02010600030101010101" pitchFamily="2" charset="-122"/>
                <a:cs typeface="Times New Roman" panose="02020603050405020304" pitchFamily="18" charset="0"/>
              </a:rPr>
              <a:t>到</a:t>
            </a:r>
            <a:r>
              <a:rPr lang="en-US" altLang="zh-CN" i="1">
                <a:solidFill>
                  <a:srgbClr val="000000"/>
                </a:solidFill>
                <a:ea typeface="宋体" panose="02010600030101010101" pitchFamily="2" charset="-122"/>
                <a:cs typeface="Times New Roman" panose="02020603050405020304" pitchFamily="18" charset="0"/>
              </a:rPr>
              <a:t>c</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 </a:t>
            </a:r>
            <a:r>
              <a:rPr lang="en-US" altLang="zh-CN">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en-US" altLang="zh-CN" i="1">
                <a:solidFill>
                  <a:srgbClr val="000000"/>
                </a:solidFill>
                <a:ea typeface="宋体" panose="02010600030101010101" pitchFamily="2" charset="-122"/>
                <a:cs typeface="Times New Roman" panose="02020603050405020304" pitchFamily="18" charset="0"/>
              </a:rPr>
              <a:t>cd</a:t>
            </a:r>
            <a:r>
              <a:rPr lang="zh-CN" altLang="zh-CN">
                <a:solidFill>
                  <a:srgbClr val="000000"/>
                </a:solidFill>
                <a:ea typeface="宋体" panose="02010600030101010101" pitchFamily="2" charset="-122"/>
                <a:cs typeface="Times New Roman" panose="02020603050405020304" pitchFamily="18" charset="0"/>
              </a:rPr>
              <a:t>段导线受磁场力的方向如图所示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在图中画出</a:t>
            </a:r>
            <a:r>
              <a:rPr lang="en-US" altLang="zh-CN" i="1" err="1">
                <a:solidFill>
                  <a:srgbClr val="000000"/>
                </a:solidFill>
                <a:ea typeface="宋体" panose="02010600030101010101" pitchFamily="2" charset="-122"/>
                <a:cs typeface="Times New Roman" panose="02020603050405020304" pitchFamily="18" charset="0"/>
              </a:rPr>
              <a:t>ab</a:t>
            </a:r>
            <a:r>
              <a:rPr lang="zh-CN" altLang="zh-CN">
                <a:solidFill>
                  <a:srgbClr val="000000"/>
                </a:solidFill>
                <a:ea typeface="宋体" panose="02010600030101010101" pitchFamily="2" charset="-122"/>
                <a:cs typeface="Times New Roman" panose="02020603050405020304" pitchFamily="18" charset="0"/>
              </a:rPr>
              <a:t>段导线受磁场力的方向</a:t>
            </a:r>
            <a:r>
              <a:rPr lang="en-US" altLang="zh-CN" i="1">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250.jpeg"/>
          <p:cNvPicPr/>
          <p:nvPr/>
        </p:nvPicPr>
        <p:blipFill>
          <a:blip r:embed="rId2"/>
          <a:stretch>
            <a:fillRect/>
          </a:stretch>
        </p:blipFill>
        <p:spPr>
          <a:xfrm>
            <a:off x="2160637" y="3372289"/>
            <a:ext cx="2626053" cy="2954310"/>
          </a:xfrm>
          <a:prstGeom prst="rect">
            <a:avLst/>
          </a:prstGeom>
        </p:spPr>
      </p:pic>
      <p:sp>
        <p:nvSpPr>
          <p:cNvPr id="4" name="矩形 3"/>
          <p:cNvSpPr/>
          <p:nvPr/>
        </p:nvSpPr>
        <p:spPr>
          <a:xfrm>
            <a:off x="2920045" y="1653049"/>
            <a:ext cx="1396536"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由</a:t>
            </a:r>
            <a:r>
              <a:rPr lang="en-US" altLang="zh-CN" i="1">
                <a:ea typeface="宋体" panose="02010600030101010101" pitchFamily="2" charset="-122"/>
              </a:rPr>
              <a:t>c</a:t>
            </a:r>
            <a:r>
              <a:rPr lang="zh-CN" altLang="zh-CN">
                <a:ea typeface="宋体" panose="02010600030101010101" pitchFamily="2" charset="-122"/>
                <a:cs typeface="Times New Roman" panose="02020603050405020304" pitchFamily="18" charset="0"/>
              </a:rPr>
              <a:t>到</a:t>
            </a:r>
            <a:r>
              <a:rPr lang="en-US" altLang="zh-CN" i="1">
                <a:ea typeface="宋体" panose="02010600030101010101" pitchFamily="2" charset="-122"/>
              </a:rPr>
              <a:t>d</a:t>
            </a:r>
            <a:endParaRPr lang="zh-CN" altLang="en-US"/>
          </a:p>
        </p:txBody>
      </p:sp>
      <p:pic>
        <p:nvPicPr>
          <p:cNvPr id="5" name="image81.jpeg"/>
          <p:cNvPicPr/>
          <p:nvPr/>
        </p:nvPicPr>
        <p:blipFill>
          <a:blip r:embed="rId3"/>
          <a:stretch>
            <a:fillRect/>
          </a:stretch>
        </p:blipFill>
        <p:spPr>
          <a:xfrm>
            <a:off x="6890129" y="3372289"/>
            <a:ext cx="2363448" cy="2954310"/>
          </a:xfrm>
          <a:prstGeom prst="rect">
            <a:avLst/>
          </a:prstGeom>
        </p:spPr>
      </p:pic>
      <p:sp>
        <p:nvSpPr>
          <p:cNvPr id="6" name="矩形 5"/>
          <p:cNvSpPr/>
          <p:nvPr/>
        </p:nvSpPr>
        <p:spPr>
          <a:xfrm>
            <a:off x="5369747" y="2817871"/>
            <a:ext cx="19688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如图所示</a:t>
            </a:r>
            <a:r>
              <a:rPr lang="en-US" altLang="zh-CN">
                <a:ea typeface="宋体" panose="02010600030101010101" pitchFamily="2" charset="-122"/>
              </a:rPr>
              <a:t>:</a:t>
            </a:r>
            <a:endParaRPr lang="zh-CN" altLang="en-US"/>
          </a:p>
        </p:txBody>
      </p:sp>
    </p:spTree>
    <p:extLst>
      <p:ext uri="{BB962C8B-B14F-4D97-AF65-F5344CB8AC3E}">
        <p14:creationId xmlns:p14="http://schemas.microsoft.com/office/powerpoint/2010/main" val="253960373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801379"/>
            <a:ext cx="10807700" cy="4772460"/>
          </a:xfrm>
          <a:prstGeom prst="rect">
            <a:avLst/>
          </a:prstGeom>
        </p:spPr>
        <p:txBody>
          <a:bodyPr>
            <a:spAutoFit/>
          </a:bodyPr>
          <a:lstStyle/>
          <a:p>
            <a:pPr>
              <a:lnSpc>
                <a:spcPct val="120000"/>
              </a:lnSpc>
              <a:spcAft>
                <a:spcPct val="0"/>
              </a:spcAft>
              <a:tabLst>
                <a:tab pos="1029335"/>
                <a:tab pos="1850390"/>
                <a:tab pos="2538095"/>
                <a:tab pos="3221990"/>
              </a:tabLst>
            </a:pPr>
            <a:r>
              <a:rPr lang="zh-CN" altLang="zh-CN">
                <a:solidFill>
                  <a:srgbClr val="FF00FF"/>
                </a:solidFill>
                <a:latin typeface="Arial" pitchFamily="34" charset="0"/>
                <a:cs typeface="Times New Roman" panose="02020603050405020304" pitchFamily="18" charset="0"/>
              </a:rPr>
              <a:t>【解析】</a:t>
            </a:r>
            <a:r>
              <a:rPr lang="zh-CN" altLang="zh-CN">
                <a:solidFill>
                  <a:srgbClr val="000000"/>
                </a:solidFill>
                <a:latin typeface="Calibri" panose="020f0502020204030204" pitchFamily="34" charset="0"/>
                <a:ea typeface="Arial" pitchFamily="34" charset="0"/>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(1)</a:t>
            </a:r>
            <a:r>
              <a:rPr lang="zh-CN" altLang="zh-CN">
                <a:solidFill>
                  <a:srgbClr val="000000"/>
                </a:solidFill>
                <a:ea typeface="楷体" panose="02010609060101010101" pitchFamily="49" charset="-122"/>
                <a:cs typeface="Times New Roman" panose="02020603050405020304" pitchFamily="18" charset="0"/>
              </a:rPr>
              <a:t>由题图可知</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电流从电源的正极出发回到负极</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线圈中</a:t>
            </a:r>
            <a:r>
              <a:rPr lang="en-US" altLang="zh-CN" i="1">
                <a:solidFill>
                  <a:srgbClr val="000000"/>
                </a:solidFill>
                <a:ea typeface="宋体" panose="02010600030101010101" pitchFamily="2" charset="-122"/>
                <a:cs typeface="Times New Roman" panose="02020603050405020304" pitchFamily="18" charset="0"/>
              </a:rPr>
              <a:t>cd</a:t>
            </a:r>
            <a:r>
              <a:rPr lang="zh-CN" altLang="zh-CN">
                <a:solidFill>
                  <a:srgbClr val="000000"/>
                </a:solidFill>
                <a:ea typeface="楷体" panose="02010609060101010101" pitchFamily="49" charset="-122"/>
                <a:cs typeface="Times New Roman" panose="02020603050405020304" pitchFamily="18" charset="0"/>
              </a:rPr>
              <a:t>段导线的电流方向由</a:t>
            </a:r>
            <a:r>
              <a:rPr lang="en-US" altLang="zh-CN" i="1">
                <a:solidFill>
                  <a:srgbClr val="000000"/>
                </a:solidFill>
                <a:ea typeface="宋体" panose="02010600030101010101" pitchFamily="2" charset="-122"/>
                <a:cs typeface="Times New Roman" panose="02020603050405020304" pitchFamily="18" charset="0"/>
              </a:rPr>
              <a:t>c</a:t>
            </a:r>
            <a:r>
              <a:rPr lang="zh-CN" altLang="zh-CN">
                <a:solidFill>
                  <a:srgbClr val="000000"/>
                </a:solidFill>
                <a:ea typeface="楷体" panose="02010609060101010101" pitchFamily="49" charset="-122"/>
                <a:cs typeface="Times New Roman" panose="02020603050405020304" pitchFamily="18" charset="0"/>
              </a:rPr>
              <a:t>到</a:t>
            </a:r>
            <a:r>
              <a:rPr lang="en-US" altLang="zh-CN" i="1">
                <a:solidFill>
                  <a:srgbClr val="000000"/>
                </a:solidFill>
                <a:ea typeface="宋体" panose="02010600030101010101" pitchFamily="2" charset="-122"/>
                <a:cs typeface="Times New Roman" panose="02020603050405020304" pitchFamily="18" charset="0"/>
              </a:rPr>
              <a:t>d</a:t>
            </a:r>
            <a:r>
              <a:rPr lang="en-US" altLang="zh-CN">
                <a:solidFill>
                  <a:srgbClr val="000000"/>
                </a:solidFill>
                <a:ea typeface="宋体" panose="02010600030101010101" pitchFamily="2" charset="-122"/>
                <a:cs typeface="Times New Roman" panose="02020603050405020304" pitchFamily="18" charset="0"/>
              </a:rPr>
              <a:t>;(2)</a:t>
            </a:r>
            <a:r>
              <a:rPr lang="en-US" altLang="zh-CN" i="1" err="1">
                <a:solidFill>
                  <a:srgbClr val="000000"/>
                </a:solidFill>
                <a:ea typeface="宋体" panose="02010600030101010101" pitchFamily="2" charset="-122"/>
                <a:cs typeface="Times New Roman" panose="02020603050405020304" pitchFamily="18" charset="0"/>
              </a:rPr>
              <a:t>ab</a:t>
            </a:r>
            <a:r>
              <a:rPr lang="zh-CN" altLang="zh-CN">
                <a:solidFill>
                  <a:srgbClr val="000000"/>
                </a:solidFill>
                <a:ea typeface="楷体" panose="02010609060101010101" pitchFamily="49" charset="-122"/>
                <a:cs typeface="Times New Roman" panose="02020603050405020304" pitchFamily="18" charset="0"/>
              </a:rPr>
              <a:t>段的电流方向和</a:t>
            </a:r>
            <a:r>
              <a:rPr lang="en-US" altLang="zh-CN" i="1">
                <a:solidFill>
                  <a:srgbClr val="000000"/>
                </a:solidFill>
                <a:ea typeface="宋体" panose="02010600030101010101" pitchFamily="2" charset="-122"/>
                <a:cs typeface="Times New Roman" panose="02020603050405020304" pitchFamily="18" charset="0"/>
              </a:rPr>
              <a:t>cd</a:t>
            </a:r>
            <a:r>
              <a:rPr lang="zh-CN" altLang="zh-CN">
                <a:solidFill>
                  <a:srgbClr val="000000"/>
                </a:solidFill>
                <a:ea typeface="楷体" panose="02010609060101010101" pitchFamily="49" charset="-122"/>
                <a:cs typeface="Times New Roman" panose="02020603050405020304" pitchFamily="18" charset="0"/>
              </a:rPr>
              <a:t>段的电流方向相反</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但磁感线方向不变</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根据</a:t>
            </a:r>
            <a:r>
              <a:rPr lang="en-US" altLang="zh-CN" i="1">
                <a:solidFill>
                  <a:srgbClr val="000000"/>
                </a:solidFill>
                <a:ea typeface="宋体" panose="02010600030101010101" pitchFamily="2" charset="-122"/>
                <a:cs typeface="Times New Roman" panose="02020603050405020304" pitchFamily="18" charset="0"/>
              </a:rPr>
              <a:t>cd</a:t>
            </a:r>
            <a:r>
              <a:rPr lang="zh-CN" altLang="zh-CN">
                <a:solidFill>
                  <a:srgbClr val="000000"/>
                </a:solidFill>
                <a:ea typeface="楷体" panose="02010609060101010101" pitchFamily="49" charset="-122"/>
                <a:cs typeface="Times New Roman" panose="02020603050405020304" pitchFamily="18" charset="0"/>
              </a:rPr>
              <a:t>段导线受磁场力的方向</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可知</a:t>
            </a:r>
            <a:r>
              <a:rPr lang="en-US" altLang="zh-CN" i="1" err="1">
                <a:solidFill>
                  <a:srgbClr val="000000"/>
                </a:solidFill>
                <a:ea typeface="宋体" panose="02010600030101010101" pitchFamily="2" charset="-122"/>
                <a:cs typeface="Times New Roman" panose="02020603050405020304" pitchFamily="18" charset="0"/>
              </a:rPr>
              <a:t>ab</a:t>
            </a:r>
            <a:r>
              <a:rPr lang="zh-CN" altLang="zh-CN">
                <a:solidFill>
                  <a:srgbClr val="000000"/>
                </a:solidFill>
                <a:ea typeface="楷体" panose="02010609060101010101" pitchFamily="49" charset="-122"/>
                <a:cs typeface="Times New Roman" panose="02020603050405020304" pitchFamily="18" charset="0"/>
              </a:rPr>
              <a:t>段导线受磁场力的方向与</a:t>
            </a:r>
            <a:r>
              <a:rPr lang="en-US" altLang="zh-CN" i="1">
                <a:solidFill>
                  <a:srgbClr val="000000"/>
                </a:solidFill>
                <a:ea typeface="宋体" panose="02010600030101010101" pitchFamily="2" charset="-122"/>
                <a:cs typeface="Times New Roman" panose="02020603050405020304" pitchFamily="18" charset="0"/>
              </a:rPr>
              <a:t>cd</a:t>
            </a:r>
            <a:r>
              <a:rPr lang="zh-CN" altLang="zh-CN">
                <a:solidFill>
                  <a:srgbClr val="000000"/>
                </a:solidFill>
                <a:ea typeface="楷体" panose="02010609060101010101" pitchFamily="49" charset="-122"/>
                <a:cs typeface="Times New Roman" panose="02020603050405020304" pitchFamily="18" charset="0"/>
              </a:rPr>
              <a:t>段相反</a:t>
            </a:r>
            <a:r>
              <a:rPr lang="en-US" altLang="zh-CN" i="1">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a:solidFill>
                  <a:srgbClr val="FF00FF"/>
                </a:solidFill>
                <a:latin typeface="Arial" pitchFamily="34" charset="0"/>
                <a:cs typeface="Times New Roman" panose="02020603050405020304" pitchFamily="18" charset="0"/>
              </a:rPr>
              <a:t>【点拨】</a:t>
            </a:r>
            <a:r>
              <a:rPr lang="zh-CN" altLang="zh-CN">
                <a:solidFill>
                  <a:srgbClr val="000000"/>
                </a:solidFill>
                <a:latin typeface="Calibri" panose="020f0502020204030204" pitchFamily="34" charset="0"/>
                <a:ea typeface="Arial" pitchFamily="34" charset="0"/>
                <a:cs typeface="Times New Roman" panose="02020603050405020304" pitchFamily="18" charset="0"/>
              </a:rPr>
              <a:t> </a:t>
            </a:r>
            <a:r>
              <a:rPr lang="zh-CN" altLang="zh-CN">
                <a:solidFill>
                  <a:srgbClr val="000000"/>
                </a:solidFill>
                <a:ea typeface="仿宋" panose="02010609060101010101" pitchFamily="49" charset="-122"/>
                <a:cs typeface="Times New Roman" panose="02020603050405020304" pitchFamily="18" charset="0"/>
              </a:rPr>
              <a:t>通电导体在磁场中所受力的方向与电流方向和磁场方向有关</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仿宋" panose="02010609060101010101" pitchFamily="49" charset="-122"/>
                <a:cs typeface="Times New Roman" panose="02020603050405020304" pitchFamily="18" charset="0"/>
              </a:rPr>
              <a:t>当只有磁场方向或只有电流方向改变时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仿宋" panose="02010609060101010101" pitchFamily="49" charset="-122"/>
                <a:cs typeface="Times New Roman" panose="02020603050405020304" pitchFamily="18" charset="0"/>
              </a:rPr>
              <a:t>通电导体所受力的方向会发生改变</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仿宋" panose="02010609060101010101" pitchFamily="49" charset="-122"/>
                <a:cs typeface="Times New Roman" panose="02020603050405020304" pitchFamily="18" charset="0"/>
              </a:rPr>
              <a:t>当电流方向和磁场方向同时改变时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仿宋" panose="02010609060101010101" pitchFamily="49" charset="-122"/>
                <a:cs typeface="Times New Roman" panose="02020603050405020304" pitchFamily="18" charset="0"/>
              </a:rPr>
              <a:t>导体受力方向不变</a:t>
            </a:r>
            <a:r>
              <a:rPr lang="en-US" altLang="zh-CN" i="1">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404923083"/>
      </p:ext>
    </p:extLst>
  </p:cSld>
  <p:clrMapOvr>
    <a:masterClrMapping/>
  </p:clrMapOvr>
  <p:transition spd="med">
    <p:pull/>
  </p:transition>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788631"/>
            <a:ext cx="10807700" cy="4772460"/>
          </a:xfrm>
          <a:prstGeom prst="rect">
            <a:avLst/>
          </a:prstGeom>
        </p:spPr>
        <p:txBody>
          <a:bodyPr>
            <a:spAutoFit/>
          </a:bodyPr>
          <a:lstStyle/>
          <a:p>
            <a:pPr>
              <a:lnSpc>
                <a:spcPct val="120000"/>
              </a:lnSpc>
              <a:spcAft>
                <a:spcPct val="0"/>
              </a:spcAft>
              <a:tabLst>
                <a:tab pos="1029335"/>
                <a:tab pos="1850390"/>
                <a:tab pos="2538095"/>
                <a:tab pos="3221990"/>
              </a:tabLst>
            </a:pPr>
            <a:r>
              <a:rPr lang="zh-CN" altLang="zh-CN">
                <a:solidFill>
                  <a:srgbClr val="000000"/>
                </a:solidFill>
                <a:latin typeface="Arial" pitchFamily="34" charset="0"/>
                <a:cs typeface="Times New Roman" panose="02020603050405020304" pitchFamily="18" charset="0"/>
              </a:rPr>
              <a:t>【变式训练</a:t>
            </a:r>
            <a:r>
              <a:rPr lang="en-US" altLang="zh-CN">
                <a:solidFill>
                  <a:srgbClr val="000000"/>
                </a:solidFill>
                <a:ea typeface="宋体" panose="02010600030101010101" pitchFamily="2" charset="-122"/>
                <a:cs typeface="Times New Roman" panose="02020603050405020304" pitchFamily="18" charset="0"/>
              </a:rPr>
              <a:t>3</a:t>
            </a:r>
            <a:r>
              <a:rPr lang="zh-CN" altLang="zh-CN">
                <a:solidFill>
                  <a:srgbClr val="000000"/>
                </a:solidFill>
                <a:latin typeface="Arial" pitchFamily="34" charset="0"/>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借助</a:t>
            </a:r>
            <a:r>
              <a:rPr lang="zh-CN" altLang="zh-CN" smtClean="0">
                <a:solidFill>
                  <a:srgbClr val="000000"/>
                </a:solidFill>
                <a:ea typeface="宋体" panose="02010600030101010101" pitchFamily="2" charset="-122"/>
                <a:cs typeface="Times New Roman" panose="02020603050405020304" pitchFamily="18" charset="0"/>
              </a:rPr>
              <a:t>如图所</a:t>
            </a:r>
            <a:r>
              <a:rPr lang="zh-CN" altLang="zh-CN">
                <a:solidFill>
                  <a:srgbClr val="000000"/>
                </a:solidFill>
                <a:ea typeface="宋体" panose="02010600030101010101" pitchFamily="2" charset="-122"/>
                <a:cs typeface="Times New Roman" panose="02020603050405020304" pitchFamily="18" charset="0"/>
              </a:rPr>
              <a:t>示的实验装置</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晓明探究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磁场对通电直导线的作用</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闭合开关后</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原本静止的轻质硬直导线</a:t>
            </a:r>
            <a:r>
              <a:rPr lang="en-US" altLang="zh-CN" i="1" err="1">
                <a:solidFill>
                  <a:srgbClr val="000000"/>
                </a:solidFill>
                <a:ea typeface="宋体" panose="02010600030101010101" pitchFamily="2" charset="-122"/>
                <a:cs typeface="Times New Roman" panose="02020603050405020304" pitchFamily="18" charset="0"/>
              </a:rPr>
              <a:t>ab</a:t>
            </a:r>
            <a:r>
              <a:rPr lang="zh-CN" altLang="zh-CN">
                <a:solidFill>
                  <a:srgbClr val="000000"/>
                </a:solidFill>
                <a:ea typeface="宋体" panose="02010600030101010101" pitchFamily="2" charset="-122"/>
                <a:cs typeface="Times New Roman" panose="02020603050405020304" pitchFamily="18" charset="0"/>
              </a:rPr>
              <a:t>水平向右运动</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要使</a:t>
            </a:r>
            <a:r>
              <a:rPr lang="en-US" altLang="zh-CN" i="1" err="1">
                <a:solidFill>
                  <a:srgbClr val="000000"/>
                </a:solidFill>
                <a:ea typeface="宋体" panose="02010600030101010101" pitchFamily="2" charset="-122"/>
                <a:cs typeface="Times New Roman" panose="02020603050405020304" pitchFamily="18" charset="0"/>
              </a:rPr>
              <a:t>ab</a:t>
            </a:r>
            <a:r>
              <a:rPr lang="zh-CN" altLang="zh-CN">
                <a:solidFill>
                  <a:srgbClr val="000000"/>
                </a:solidFill>
                <a:ea typeface="宋体" panose="02010600030101010101" pitchFamily="2" charset="-122"/>
                <a:cs typeface="Times New Roman" panose="02020603050405020304" pitchFamily="18" charset="0"/>
              </a:rPr>
              <a:t>水平向左运动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下列措施中可行的</a:t>
            </a:r>
            <a:r>
              <a:rPr lang="zh-CN" altLang="zh-CN" smtClean="0">
                <a:solidFill>
                  <a:srgbClr val="000000"/>
                </a:solidFill>
                <a:ea typeface="宋体" panose="02010600030101010101" pitchFamily="2" charset="-122"/>
                <a:cs typeface="Times New Roman" panose="02020603050405020304" pitchFamily="18" charset="0"/>
              </a:rPr>
              <a:t>是</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宋体" panose="02010600030101010101" pitchFamily="2" charset="-122"/>
                <a:cs typeface="Times New Roman" panose="02020603050405020304" pitchFamily="18" charset="0"/>
              </a:rPr>
              <a:t>将</a:t>
            </a:r>
            <a:r>
              <a:rPr lang="en-US" altLang="zh-CN" i="1" err="1">
                <a:solidFill>
                  <a:srgbClr val="000000"/>
                </a:solidFill>
                <a:ea typeface="宋体" panose="02010600030101010101" pitchFamily="2" charset="-122"/>
                <a:cs typeface="Times New Roman" panose="02020603050405020304" pitchFamily="18" charset="0"/>
              </a:rPr>
              <a:t>ab</a:t>
            </a:r>
            <a:r>
              <a:rPr lang="zh-CN" altLang="zh-CN">
                <a:solidFill>
                  <a:srgbClr val="000000"/>
                </a:solidFill>
                <a:ea typeface="宋体" panose="02010600030101010101" pitchFamily="2" charset="-122"/>
                <a:cs typeface="Times New Roman" panose="02020603050405020304" pitchFamily="18" charset="0"/>
              </a:rPr>
              <a:t>两端对调</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B.</a:t>
            </a:r>
            <a:r>
              <a:rPr lang="zh-CN" altLang="zh-CN">
                <a:solidFill>
                  <a:srgbClr val="000000"/>
                </a:solidFill>
                <a:ea typeface="宋体" panose="02010600030101010101" pitchFamily="2" charset="-122"/>
                <a:cs typeface="Times New Roman" panose="02020603050405020304" pitchFamily="18" charset="0"/>
              </a:rPr>
              <a:t>将滑动变阻器的滑片向右移动</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C.</a:t>
            </a:r>
            <a:r>
              <a:rPr lang="zh-CN" altLang="zh-CN">
                <a:solidFill>
                  <a:srgbClr val="000000"/>
                </a:solidFill>
                <a:ea typeface="宋体" panose="02010600030101010101" pitchFamily="2" charset="-122"/>
                <a:cs typeface="Times New Roman" panose="02020603050405020304" pitchFamily="18" charset="0"/>
              </a:rPr>
              <a:t>换用磁性更强的蹄形磁体</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D.</a:t>
            </a:r>
            <a:r>
              <a:rPr lang="zh-CN" altLang="zh-CN">
                <a:solidFill>
                  <a:srgbClr val="000000"/>
                </a:solidFill>
                <a:ea typeface="宋体" panose="02010600030101010101" pitchFamily="2" charset="-122"/>
                <a:cs typeface="Times New Roman" panose="02020603050405020304" pitchFamily="18" charset="0"/>
              </a:rPr>
              <a:t>将蹄形磁体的</a:t>
            </a:r>
            <a:r>
              <a:rPr lang="en-US" altLang="zh-CN">
                <a:solidFill>
                  <a:srgbClr val="000000"/>
                </a:solidFill>
                <a:ea typeface="宋体" panose="02010600030101010101" pitchFamily="2" charset="-122"/>
                <a:cs typeface="Times New Roman" panose="02020603050405020304" pitchFamily="18" charset="0"/>
              </a:rPr>
              <a:t>N</a:t>
            </a:r>
            <a:r>
              <a:rPr lang="zh-CN" altLang="zh-CN">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S</a:t>
            </a:r>
            <a:r>
              <a:rPr lang="zh-CN" altLang="zh-CN">
                <a:solidFill>
                  <a:srgbClr val="000000"/>
                </a:solidFill>
                <a:ea typeface="宋体" panose="02010600030101010101" pitchFamily="2" charset="-122"/>
                <a:cs typeface="Times New Roman" panose="02020603050405020304" pitchFamily="18" charset="0"/>
              </a:rPr>
              <a:t>极对调</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251.jpeg"/>
          <p:cNvPicPr/>
          <p:nvPr/>
        </p:nvPicPr>
        <p:blipFill>
          <a:blip r:embed="rId2"/>
          <a:stretch>
            <a:fillRect/>
          </a:stretch>
        </p:blipFill>
        <p:spPr>
          <a:xfrm>
            <a:off x="7129189" y="2670671"/>
            <a:ext cx="3026250" cy="2702077"/>
          </a:xfrm>
          <a:prstGeom prst="rect">
            <a:avLst/>
          </a:prstGeom>
        </p:spPr>
      </p:pic>
      <p:sp>
        <p:nvSpPr>
          <p:cNvPr id="4" name="Rectangle 3"/>
          <p:cNvSpPr>
            <a:spLocks noChangeArrowheads="1"/>
          </p:cNvSpPr>
          <p:nvPr/>
        </p:nvSpPr>
        <p:spPr bwMode="auto">
          <a:xfrm>
            <a:off x="762975" y="2607976"/>
            <a:ext cx="48122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US" altLang="zh-CN" smtClean="0"/>
              <a:t>D</a:t>
            </a:r>
            <a:endParaRPr lang="en-US" altLang="zh-CN"/>
          </a:p>
        </p:txBody>
      </p:sp>
    </p:spTree>
    <p:extLst>
      <p:ext uri="{BB962C8B-B14F-4D97-AF65-F5344CB8AC3E}">
        <p14:creationId xmlns:p14="http://schemas.microsoft.com/office/powerpoint/2010/main" val="18574312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441607"/>
            <a:ext cx="10807700" cy="6001643"/>
          </a:xfrm>
          <a:prstGeom prst="rect">
            <a:avLst/>
          </a:prstGeom>
        </p:spPr>
        <p:txBody>
          <a:bodyPr>
            <a:spAutoFit/>
          </a:bodyPr>
          <a:lstStyle/>
          <a:p>
            <a:pPr indent="267970">
              <a:lnSpc>
                <a:spcPct val="120000"/>
              </a:lnSpc>
              <a:spcAft>
                <a:spcPct val="0"/>
              </a:spcAft>
              <a:tabLst>
                <a:tab pos="1029335"/>
                <a:tab pos="1850390"/>
                <a:tab pos="2538095"/>
                <a:tab pos="3221990"/>
              </a:tabLst>
            </a:pPr>
            <a:r>
              <a:rPr lang="zh-CN" altLang="en-US">
                <a:solidFill>
                  <a:srgbClr val="FF00FF"/>
                </a:solidFill>
                <a:latin typeface="Calibri" panose="020f0502020204030204" pitchFamily="34" charset="0"/>
                <a:ea typeface="宋体" panose="02010600030101010101" pitchFamily="2" charset="-122"/>
                <a:cs typeface="Times New Roman" panose="02020603050405020304" pitchFamily="18" charset="0"/>
              </a:rPr>
              <a:t>知识</a:t>
            </a:r>
            <a:r>
              <a:rPr lang="zh-CN" altLang="en-US" smtClean="0">
                <a:solidFill>
                  <a:srgbClr val="FF00FF"/>
                </a:solidFill>
                <a:latin typeface="Calibri" panose="020f0502020204030204" pitchFamily="34" charset="0"/>
                <a:ea typeface="宋体" panose="02010600030101010101" pitchFamily="2" charset="-122"/>
                <a:cs typeface="Times New Roman" panose="02020603050405020304" pitchFamily="18" charset="0"/>
              </a:rPr>
              <a:t>点</a:t>
            </a:r>
            <a:r>
              <a:rPr lang="en-US" altLang="zh-CN" smtClean="0">
                <a:solidFill>
                  <a:srgbClr val="FF00FF"/>
                </a:solidFill>
                <a:ea typeface="宋体" panose="02010600030101010101" pitchFamily="2" charset="-122"/>
                <a:cs typeface="Times New Roman" panose="02020603050405020304" pitchFamily="18" charset="0"/>
              </a:rPr>
              <a:t>5</a:t>
            </a:r>
            <a:r>
              <a:rPr lang="zh-CN" altLang="zh-CN">
                <a:solidFill>
                  <a:srgbClr val="000000"/>
                </a:solidFill>
                <a:ea typeface="宋体" panose="02010600030101010101" pitchFamily="2" charset="-122"/>
                <a:cs typeface="Times New Roman" panose="02020603050405020304" pitchFamily="18" charset="0"/>
              </a:rPr>
              <a:t>电磁感应</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zh-CN" altLang="en-US">
                <a:solidFill>
                  <a:srgbClr val="FF00FF"/>
                </a:solidFill>
                <a:latin typeface="Calibri" panose="020f0502020204030204" pitchFamily="34" charset="0"/>
                <a:ea typeface="宋体" panose="02010600030101010101" pitchFamily="2" charset="-122"/>
                <a:cs typeface="Times New Roman" panose="02020603050405020304" pitchFamily="18" charset="0"/>
              </a:rPr>
              <a:t>知识点梳理</a:t>
            </a:r>
          </a:p>
          <a:p>
            <a:pPr indent="267970">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1</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电磁感应</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a:t>
            </a:r>
            <a:r>
              <a:rPr lang="zh-CN" altLang="zh-CN">
                <a:solidFill>
                  <a:srgbClr val="000000"/>
                </a:solidFill>
                <a:ea typeface="宋体" panose="02010600030101010101" pitchFamily="2" charset="-122"/>
                <a:cs typeface="Times New Roman" panose="02020603050405020304" pitchFamily="18" charset="0"/>
              </a:rPr>
              <a:t>电磁感应现象</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闭合电路的</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导体在磁场中做</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运动时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导体中就会产生</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的现象叫电磁感应现象</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此过程中产生的电流叫</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zh-CN" altLang="zh-CN">
                <a:solidFill>
                  <a:srgbClr val="000000"/>
                </a:solidFill>
                <a:ea typeface="宋体" panose="02010600030101010101" pitchFamily="2" charset="-122"/>
                <a:cs typeface="Times New Roman" panose="02020603050405020304" pitchFamily="18" charset="0"/>
              </a:rPr>
              <a:t>发生条件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latin typeface="Calibri" panose="020f0502020204030204" pitchFamily="34" charset="0"/>
                <a:ea typeface="宋体" panose="02010600030101010101" pitchFamily="2" charset="-122"/>
                <a:cs typeface="宋体" panose="02010600030101010101" pitchFamily="2" charset="-122"/>
              </a:rPr>
              <a:t>①</a:t>
            </a:r>
            <a:r>
              <a:rPr lang="zh-CN" altLang="zh-CN">
                <a:solidFill>
                  <a:srgbClr val="000000"/>
                </a:solidFill>
                <a:ea typeface="宋体" panose="02010600030101010101" pitchFamily="2" charset="-122"/>
                <a:cs typeface="Times New Roman" panose="02020603050405020304" pitchFamily="18" charset="0"/>
              </a:rPr>
              <a:t>导体是</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的一部分</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latin typeface="Calibri" panose="020f0502020204030204" pitchFamily="34" charset="0"/>
                <a:ea typeface="宋体" panose="02010600030101010101" pitchFamily="2" charset="-122"/>
                <a:cs typeface="宋体" panose="02010600030101010101" pitchFamily="2" charset="-122"/>
              </a:rPr>
              <a:t>②</a:t>
            </a:r>
            <a:r>
              <a:rPr lang="zh-CN" altLang="zh-CN">
                <a:solidFill>
                  <a:srgbClr val="000000"/>
                </a:solidFill>
                <a:ea typeface="宋体" panose="02010600030101010101" pitchFamily="2" charset="-122"/>
                <a:cs typeface="Times New Roman" panose="02020603050405020304" pitchFamily="18" charset="0"/>
              </a:rPr>
              <a:t>导体必须做</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运动</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a:t>
            </a:r>
            <a:r>
              <a:rPr lang="zh-CN" altLang="zh-CN">
                <a:solidFill>
                  <a:srgbClr val="000000"/>
                </a:solidFill>
                <a:ea typeface="宋体" panose="02010600030101010101" pitchFamily="2" charset="-122"/>
                <a:cs typeface="Times New Roman" panose="02020603050405020304" pitchFamily="18" charset="0"/>
              </a:rPr>
              <a:t>感应电流的方向跟</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方向和</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方向有关</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6215933" y="2241807"/>
            <a:ext cx="1420582"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一部分</a:t>
            </a:r>
            <a:endParaRPr lang="zh-CN" altLang="en-US"/>
          </a:p>
        </p:txBody>
      </p:sp>
      <p:sp>
        <p:nvSpPr>
          <p:cNvPr id="4" name="矩形 3"/>
          <p:cNvSpPr/>
          <p:nvPr/>
        </p:nvSpPr>
        <p:spPr>
          <a:xfrm>
            <a:off x="936501" y="2837989"/>
            <a:ext cx="2244525"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切割磁感线</a:t>
            </a:r>
            <a:endParaRPr lang="zh-CN" altLang="en-US"/>
          </a:p>
        </p:txBody>
      </p:sp>
      <p:sp>
        <p:nvSpPr>
          <p:cNvPr id="5" name="矩形 4"/>
          <p:cNvSpPr/>
          <p:nvPr/>
        </p:nvSpPr>
        <p:spPr>
          <a:xfrm>
            <a:off x="8055461" y="2837989"/>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电流</a:t>
            </a:r>
            <a:endParaRPr lang="zh-CN" altLang="en-US"/>
          </a:p>
        </p:txBody>
      </p:sp>
      <p:sp>
        <p:nvSpPr>
          <p:cNvPr id="6" name="矩形 5"/>
          <p:cNvSpPr/>
          <p:nvPr/>
        </p:nvSpPr>
        <p:spPr>
          <a:xfrm>
            <a:off x="8104621" y="3412932"/>
            <a:ext cx="1832553"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感应电流</a:t>
            </a:r>
            <a:endParaRPr lang="zh-CN" altLang="en-US"/>
          </a:p>
        </p:txBody>
      </p:sp>
      <p:sp>
        <p:nvSpPr>
          <p:cNvPr id="7" name="矩形 6"/>
          <p:cNvSpPr/>
          <p:nvPr/>
        </p:nvSpPr>
        <p:spPr>
          <a:xfrm>
            <a:off x="4844924" y="4003800"/>
            <a:ext cx="1832553"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闭合电路</a:t>
            </a:r>
            <a:endParaRPr lang="zh-CN" altLang="en-US"/>
          </a:p>
        </p:txBody>
      </p:sp>
      <p:sp>
        <p:nvSpPr>
          <p:cNvPr id="8" name="矩形 7"/>
          <p:cNvSpPr/>
          <p:nvPr/>
        </p:nvSpPr>
        <p:spPr>
          <a:xfrm>
            <a:off x="936501" y="4588575"/>
            <a:ext cx="2244525"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切割磁感线</a:t>
            </a:r>
            <a:endParaRPr lang="zh-CN" altLang="en-US"/>
          </a:p>
        </p:txBody>
      </p:sp>
      <p:sp>
        <p:nvSpPr>
          <p:cNvPr id="9" name="矩形 8"/>
          <p:cNvSpPr/>
          <p:nvPr/>
        </p:nvSpPr>
        <p:spPr>
          <a:xfrm>
            <a:off x="5040957" y="5165895"/>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磁场</a:t>
            </a:r>
            <a:endParaRPr lang="zh-CN" altLang="en-US"/>
          </a:p>
        </p:txBody>
      </p:sp>
      <p:sp>
        <p:nvSpPr>
          <p:cNvPr id="10" name="矩形 9"/>
          <p:cNvSpPr/>
          <p:nvPr/>
        </p:nvSpPr>
        <p:spPr>
          <a:xfrm>
            <a:off x="8415501" y="5165894"/>
            <a:ext cx="1832553"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导体运动</a:t>
            </a:r>
            <a:endParaRPr lang="zh-CN" altLang="en-US"/>
          </a:p>
        </p:txBody>
      </p:sp>
    </p:spTree>
    <p:extLst>
      <p:ext uri="{BB962C8B-B14F-4D97-AF65-F5344CB8AC3E}">
        <p14:creationId xmlns:p14="http://schemas.microsoft.com/office/powerpoint/2010/main" val="418326187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nodeType="clickPar">
                      <p:stCondLst>
                        <p:cond delay="indefinite"/>
                      </p:stCondLst>
                      <p:childTnLst>
                        <p:par>
                          <p:cTn id="24" fill="hold" nodeType="afterGroup">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par>
                    <p:cTn id="28" fill="hold" nodeType="clickPar">
                      <p:stCondLst>
                        <p:cond delay="indefinite"/>
                      </p:stCondLst>
                      <p:childTnLst>
                        <p:par>
                          <p:cTn id="29" fill="hold" nodeType="afterGroup">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par>
                    <p:cTn id="33" fill="hold" nodeType="clickPar">
                      <p:stCondLst>
                        <p:cond delay="indefinite"/>
                      </p:stCondLst>
                      <p:childTnLst>
                        <p:par>
                          <p:cTn id="34" fill="hold" nodeType="afterGroup">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arn(inVertical)">
                                      <p:cBhvr>
                                        <p:cTn id="37" dur="500"/>
                                        <p:tgtEl>
                                          <p:spTgt spid="9"/>
                                        </p:tgtEl>
                                      </p:cBhvr>
                                    </p:animEffect>
                                  </p:childTnLst>
                                </p:cTn>
                              </p:par>
                            </p:childTnLst>
                          </p:cTn>
                        </p:par>
                      </p:childTnLst>
                    </p:cTn>
                  </p:par>
                  <p:par>
                    <p:cTn id="38" fill="hold" nodeType="clickPar">
                      <p:stCondLst>
                        <p:cond delay="indefinite"/>
                      </p:stCondLst>
                      <p:childTnLst>
                        <p:par>
                          <p:cTn id="39" fill="hold" nodeType="afterGroup">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arn(inVertical)">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Lst>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441607"/>
            <a:ext cx="10807700" cy="5954322"/>
          </a:xfrm>
          <a:prstGeom prst="rect">
            <a:avLst/>
          </a:prstGeom>
        </p:spPr>
        <p:txBody>
          <a:bodyPr>
            <a:spAutoFit/>
          </a:bodyPr>
          <a:lstStyle/>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应用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发电机、</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POS</a:t>
            </a:r>
            <a:r>
              <a:rPr lang="zh-CN" altLang="zh-CN">
                <a:solidFill>
                  <a:srgbClr val="000000"/>
                </a:solidFill>
                <a:ea typeface="宋体" panose="02010600030101010101" pitchFamily="2" charset="-122"/>
                <a:cs typeface="Times New Roman" panose="02020603050405020304" pitchFamily="18" charset="0"/>
              </a:rPr>
              <a:t>机等</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发电机</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a:t>
            </a:r>
            <a:r>
              <a:rPr lang="zh-CN" altLang="zh-CN">
                <a:solidFill>
                  <a:srgbClr val="000000"/>
                </a:solidFill>
                <a:ea typeface="宋体" panose="02010600030101010101" pitchFamily="2" charset="-122"/>
                <a:cs typeface="Times New Roman" panose="02020603050405020304" pitchFamily="18" charset="0"/>
              </a:rPr>
              <a:t>工作原理</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zh-CN" altLang="zh-CN">
                <a:solidFill>
                  <a:srgbClr val="000000"/>
                </a:solidFill>
                <a:ea typeface="宋体" panose="02010600030101010101" pitchFamily="2" charset="-122"/>
                <a:cs typeface="Times New Roman" panose="02020603050405020304" pitchFamily="18" charset="0"/>
              </a:rPr>
              <a:t>构造</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定子和</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a:t>
            </a:r>
            <a:r>
              <a:rPr lang="zh-CN" altLang="zh-CN">
                <a:solidFill>
                  <a:srgbClr val="000000"/>
                </a:solidFill>
                <a:ea typeface="宋体" panose="02010600030101010101" pitchFamily="2" charset="-122"/>
                <a:cs typeface="Times New Roman" panose="02020603050405020304" pitchFamily="18" charset="0"/>
              </a:rPr>
              <a:t>能量转化</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能转化为</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能</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4</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直流电与交流电</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大小和方向保持不变的电流叫直流电</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一般由</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提供的都是直流电</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大小和方向周期性改变的电流叫交流电</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发电机线圈转动一周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输出的电流方向改变</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次</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我国生产生活用电都是交流电</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其周期是</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s,</a:t>
            </a:r>
            <a:r>
              <a:rPr lang="zh-CN" altLang="zh-CN">
                <a:solidFill>
                  <a:srgbClr val="000000"/>
                </a:solidFill>
                <a:ea typeface="宋体" panose="02010600030101010101" pitchFamily="2" charset="-122"/>
                <a:cs typeface="Times New Roman" panose="02020603050405020304" pitchFamily="18" charset="0"/>
              </a:rPr>
              <a:t>频率是</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Hz</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3725149" y="493406"/>
            <a:ext cx="2244525"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动圈式话筒</a:t>
            </a:r>
            <a:endParaRPr lang="zh-CN" altLang="en-US"/>
          </a:p>
        </p:txBody>
      </p:sp>
      <p:sp>
        <p:nvSpPr>
          <p:cNvPr id="4" name="矩形 3"/>
          <p:cNvSpPr/>
          <p:nvPr/>
        </p:nvSpPr>
        <p:spPr>
          <a:xfrm>
            <a:off x="3168749" y="1655911"/>
            <a:ext cx="1832553"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电磁感应</a:t>
            </a:r>
            <a:endParaRPr lang="zh-CN" altLang="en-US"/>
          </a:p>
        </p:txBody>
      </p:sp>
      <p:sp>
        <p:nvSpPr>
          <p:cNvPr id="5" name="矩形 4"/>
          <p:cNvSpPr/>
          <p:nvPr/>
        </p:nvSpPr>
        <p:spPr>
          <a:xfrm>
            <a:off x="4023682" y="2243325"/>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转子</a:t>
            </a:r>
            <a:endParaRPr lang="zh-CN" altLang="en-US"/>
          </a:p>
        </p:txBody>
      </p:sp>
      <p:sp>
        <p:nvSpPr>
          <p:cNvPr id="6" name="矩形 5"/>
          <p:cNvSpPr/>
          <p:nvPr/>
        </p:nvSpPr>
        <p:spPr>
          <a:xfrm>
            <a:off x="3590552" y="2830887"/>
            <a:ext cx="1008609" cy="584775"/>
          </a:xfrm>
          <a:prstGeom prst="rect">
            <a:avLst/>
          </a:prstGeom>
        </p:spPr>
        <p:txBody>
          <a:bodyPr wrap="none">
            <a:spAutoFit/>
          </a:bodyPr>
          <a:lstStyle/>
          <a:p>
            <a:r>
              <a:rPr lang="zh-CN" altLang="zh-CN" smtClean="0">
                <a:ea typeface="宋体" panose="02010600030101010101" pitchFamily="2" charset="-122"/>
                <a:cs typeface="Times New Roman" panose="02020603050405020304" pitchFamily="18" charset="0"/>
              </a:rPr>
              <a:t>机械</a:t>
            </a:r>
            <a:endParaRPr lang="zh-CN" altLang="en-US"/>
          </a:p>
        </p:txBody>
      </p:sp>
      <p:sp>
        <p:nvSpPr>
          <p:cNvPr id="7" name="矩形 6"/>
          <p:cNvSpPr/>
          <p:nvPr/>
        </p:nvSpPr>
        <p:spPr>
          <a:xfrm>
            <a:off x="7933078" y="2828100"/>
            <a:ext cx="596638"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a:t>
            </a:r>
            <a:endParaRPr lang="zh-CN" altLang="en-US"/>
          </a:p>
        </p:txBody>
      </p:sp>
      <p:sp>
        <p:nvSpPr>
          <p:cNvPr id="8" name="矩形 7"/>
          <p:cNvSpPr/>
          <p:nvPr/>
        </p:nvSpPr>
        <p:spPr>
          <a:xfrm>
            <a:off x="1800597" y="3999495"/>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电池</a:t>
            </a:r>
            <a:endParaRPr lang="zh-CN" altLang="en-US"/>
          </a:p>
        </p:txBody>
      </p:sp>
      <p:sp>
        <p:nvSpPr>
          <p:cNvPr id="9" name="矩形 8"/>
          <p:cNvSpPr/>
          <p:nvPr/>
        </p:nvSpPr>
        <p:spPr>
          <a:xfrm>
            <a:off x="1604237" y="5164639"/>
            <a:ext cx="596638"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两</a:t>
            </a:r>
            <a:endParaRPr lang="zh-CN" altLang="en-US"/>
          </a:p>
        </p:txBody>
      </p:sp>
      <p:sp>
        <p:nvSpPr>
          <p:cNvPr id="10" name="矩形 9"/>
          <p:cNvSpPr/>
          <p:nvPr/>
        </p:nvSpPr>
        <p:spPr>
          <a:xfrm>
            <a:off x="1061466" y="5760620"/>
            <a:ext cx="902811" cy="584775"/>
          </a:xfrm>
          <a:prstGeom prst="rect">
            <a:avLst/>
          </a:prstGeom>
        </p:spPr>
        <p:txBody>
          <a:bodyPr wrap="none">
            <a:spAutoFit/>
          </a:bodyPr>
          <a:lstStyle/>
          <a:p>
            <a:r>
              <a:rPr lang="en-US" altLang="zh-CN">
                <a:ea typeface="宋体" panose="02010600030101010101" pitchFamily="2" charset="-122"/>
              </a:rPr>
              <a:t>0</a:t>
            </a:r>
            <a:r>
              <a:rPr lang="en-US" altLang="zh-CN" i="1">
                <a:ea typeface="宋体" panose="02010600030101010101" pitchFamily="2" charset="-122"/>
              </a:rPr>
              <a:t>.</a:t>
            </a:r>
            <a:r>
              <a:rPr lang="en-US" altLang="zh-CN">
                <a:ea typeface="宋体" panose="02010600030101010101" pitchFamily="2" charset="-122"/>
              </a:rPr>
              <a:t>02</a:t>
            </a:r>
            <a:endParaRPr lang="zh-CN" altLang="en-US"/>
          </a:p>
        </p:txBody>
      </p:sp>
      <p:sp>
        <p:nvSpPr>
          <p:cNvPr id="11" name="矩形 10"/>
          <p:cNvSpPr/>
          <p:nvPr/>
        </p:nvSpPr>
        <p:spPr>
          <a:xfrm>
            <a:off x="5256981" y="5760620"/>
            <a:ext cx="595035" cy="584775"/>
          </a:xfrm>
          <a:prstGeom prst="rect">
            <a:avLst/>
          </a:prstGeom>
        </p:spPr>
        <p:txBody>
          <a:bodyPr wrap="none">
            <a:spAutoFit/>
          </a:bodyPr>
          <a:lstStyle/>
          <a:p>
            <a:r>
              <a:rPr lang="en-US" altLang="zh-CN" smtClean="0">
                <a:ea typeface="宋体" panose="02010600030101010101" pitchFamily="2" charset="-122"/>
              </a:rPr>
              <a:t>50</a:t>
            </a:r>
            <a:endParaRPr lang="zh-CN" altLang="en-US"/>
          </a:p>
        </p:txBody>
      </p:sp>
    </p:spTree>
    <p:extLst>
      <p:ext uri="{BB962C8B-B14F-4D97-AF65-F5344CB8AC3E}">
        <p14:creationId xmlns:p14="http://schemas.microsoft.com/office/powerpoint/2010/main" val="224386290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nodeType="clickPar">
                      <p:stCondLst>
                        <p:cond delay="indefinite"/>
                      </p:stCondLst>
                      <p:childTnLst>
                        <p:par>
                          <p:cTn id="24" fill="hold" nodeType="afterGroup">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par>
                    <p:cTn id="28" fill="hold" nodeType="clickPar">
                      <p:stCondLst>
                        <p:cond delay="indefinite"/>
                      </p:stCondLst>
                      <p:childTnLst>
                        <p:par>
                          <p:cTn id="29" fill="hold" nodeType="afterGroup">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par>
                    <p:cTn id="33" fill="hold" nodeType="clickPar">
                      <p:stCondLst>
                        <p:cond delay="indefinite"/>
                      </p:stCondLst>
                      <p:childTnLst>
                        <p:par>
                          <p:cTn id="34" fill="hold" nodeType="afterGroup">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arn(inVertical)">
                                      <p:cBhvr>
                                        <p:cTn id="37" dur="500"/>
                                        <p:tgtEl>
                                          <p:spTgt spid="9"/>
                                        </p:tgtEl>
                                      </p:cBhvr>
                                    </p:animEffect>
                                  </p:childTnLst>
                                </p:cTn>
                              </p:par>
                            </p:childTnLst>
                          </p:cTn>
                        </p:par>
                      </p:childTnLst>
                    </p:cTn>
                  </p:par>
                  <p:par>
                    <p:cTn id="38" fill="hold" nodeType="clickPar">
                      <p:stCondLst>
                        <p:cond delay="indefinite"/>
                      </p:stCondLst>
                      <p:childTnLst>
                        <p:par>
                          <p:cTn id="39" fill="hold" nodeType="afterGroup">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arn(inVertical)">
                                      <p:cBhvr>
                                        <p:cTn id="42" dur="500"/>
                                        <p:tgtEl>
                                          <p:spTgt spid="10"/>
                                        </p:tgtEl>
                                      </p:cBhvr>
                                    </p:animEffect>
                                  </p:childTnLst>
                                </p:cTn>
                              </p:par>
                            </p:childTnLst>
                          </p:cTn>
                        </p:par>
                      </p:childTnLst>
                    </p:cTn>
                  </p:par>
                  <p:par>
                    <p:cTn id="43" fill="hold" nodeType="clickPar">
                      <p:stCondLst>
                        <p:cond delay="indefinite"/>
                      </p:stCondLst>
                      <p:childTnLst>
                        <p:par>
                          <p:cTn id="44" fill="hold" nodeType="afterGroup">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barn(inVertical)">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Lst>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4" name="燕尾形 3"/>
          <p:cNvSpPr/>
          <p:nvPr/>
        </p:nvSpPr>
        <p:spPr>
          <a:xfrm>
            <a:off x="2820018" y="503783"/>
            <a:ext cx="5891564" cy="576064"/>
          </a:xfrm>
          <a:prstGeom prst="chevron">
            <a:avLst/>
          </a:prstGeom>
        </p:spPr>
        <p:style>
          <a:lnRef idx="1">
            <a:schemeClr val="dk1"/>
          </a:lnRef>
          <a:fillRef idx="2">
            <a:schemeClr val="dk1"/>
          </a:fillRef>
          <a:effectRef idx="1">
            <a:schemeClr val="dk1"/>
          </a:effectRef>
          <a:fontRef idx="minor">
            <a:schemeClr val="dk1"/>
          </a:fontRef>
        </p:style>
        <p:txBody>
          <a:bodyPr rtlCol="0" anchor="ctr"/>
          <a:lstStyle/>
          <a:p>
            <a:pPr algn="ctr"/>
            <a:r>
              <a:rPr lang="zh-CN" altLang="en-US" smtClean="0">
                <a:solidFill>
                  <a:schemeClr val="tx1"/>
                </a:solidFill>
                <a:latin typeface="华文新魏" panose="02010800040101010101" pitchFamily="2" charset="-122"/>
                <a:ea typeface="华文新魏" panose="02010800040101010101" pitchFamily="2" charset="-122"/>
              </a:rPr>
              <a:t>考  情  分  析</a:t>
            </a:r>
            <a:endParaRPr lang="zh-CN" altLang="zh-CN">
              <a:solidFill>
                <a:schemeClr val="tx1"/>
              </a:solidFill>
              <a:latin typeface="华文新魏" panose="02010800040101010101" pitchFamily="2" charset="-122"/>
              <a:ea typeface="华文新魏" panose="02010800040101010101" pitchFamily="2" charset="-122"/>
            </a:endParaRPr>
          </a:p>
        </p:txBody>
      </p:sp>
      <p:graphicFrame>
        <p:nvGraphicFramePr>
          <p:cNvPr id="2" name="对象 1"/>
          <p:cNvGraphicFramePr>
            <a:graphicFrameLocks noChangeAspect="1"/>
          </p:cNvGraphicFramePr>
          <p:nvPr>
            <p:extLst>
              <p:ext uri="{D42A27DB-BD31-4B8C-83A1-F6EECF244321}">
                <p14:modId xmlns:p14="http://schemas.microsoft.com/office/powerpoint/2010/main" val="3653221505"/>
              </p:ext>
            </p:extLst>
          </p:nvPr>
        </p:nvGraphicFramePr>
        <p:xfrm>
          <a:off x="361950" y="1309750"/>
          <a:ext cx="10807700" cy="4738649"/>
        </p:xfrm>
        <a:graphic>
          <a:graphicData uri="http://schemas.openxmlformats.org/presentationml/2006/ole">
            <mc:AlternateContent>
              <mc:Choice xmlns:v="urn:schemas-microsoft-com:vml" Requires="v">
                <p:oleObj spid="_x0000_s1038" name="文档" r:id="rId2" imgW="3826154" imgH="1677582" progId="Word.Document.12">
                  <p:embed/>
                </p:oleObj>
              </mc:Choice>
              <mc:Fallback>
                <p:oleObj name="文档" r:id="rId2" imgW="3826154" imgH="1677582" progId="Word.Document.12">
                  <p:embed/>
                  <p:pic>
                    <p:nvPicPr>
                      <p:cNvPr id="0" name="OLE substitute image"/>
                      <p:cNvPicPr/>
                      <p:nvPr/>
                    </p:nvPicPr>
                    <p:blipFill>
                      <a:blip r:embed="rId3"/>
                      <a:stretch>
                        <a:fillRect/>
                      </a:stretch>
                    </p:blipFill>
                    <p:spPr>
                      <a:xfrm>
                        <a:off x="361950" y="1309750"/>
                        <a:ext cx="10807700" cy="4738649"/>
                      </a:xfrm>
                      <a:prstGeom prst="rect">
                        <a:avLst/>
                      </a:prstGeom>
                    </p:spPr>
                  </p:pic>
                </p:oleObj>
              </mc:Fallback>
            </mc:AlternateContent>
          </a:graphicData>
        </a:graphic>
      </p:graphicFrame>
    </p:spTree>
    <p:extLst>
      <p:ext uri="{BB962C8B-B14F-4D97-AF65-F5344CB8AC3E}">
        <p14:creationId xmlns:p14="http://schemas.microsoft.com/office/powerpoint/2010/main" val="1864289175"/>
      </p:ext>
    </p:extLst>
  </p:cSld>
  <p:clrMapOvr>
    <a:masterClrMapping/>
  </p:clrMapOvr>
  <p:transition spd="slow">
    <p:wheel spokes="1"/>
  </p:transition>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729639"/>
            <a:ext cx="10807700" cy="3046988"/>
          </a:xfrm>
          <a:prstGeom prst="rect">
            <a:avLst/>
          </a:prstGeom>
        </p:spPr>
        <p:txBody>
          <a:bodyPr>
            <a:spAutoFit/>
          </a:bodyPr>
          <a:lstStyle/>
          <a:p>
            <a:pPr>
              <a:lnSpc>
                <a:spcPct val="120000"/>
              </a:lnSpc>
              <a:spcAft>
                <a:spcPct val="0"/>
              </a:spcAft>
              <a:tabLst>
                <a:tab pos="1029335"/>
                <a:tab pos="1850390"/>
                <a:tab pos="2538095"/>
                <a:tab pos="3221990"/>
              </a:tabLst>
            </a:pPr>
            <a:r>
              <a:rPr lang="zh-CN" altLang="en-US">
                <a:solidFill>
                  <a:srgbClr val="FF00FF"/>
                </a:solidFill>
                <a:latin typeface="Calibri" panose="020f0502020204030204" pitchFamily="34" charset="0"/>
                <a:ea typeface="宋体" panose="02010600030101010101" pitchFamily="2" charset="-122"/>
                <a:cs typeface="Times New Roman" panose="02020603050405020304" pitchFamily="18" charset="0"/>
              </a:rPr>
              <a:t>典例精析</a:t>
            </a:r>
          </a:p>
          <a:p>
            <a:pPr>
              <a:lnSpc>
                <a:spcPct val="120000"/>
              </a:lnSpc>
              <a:spcAft>
                <a:spcPct val="0"/>
              </a:spcAft>
              <a:tabLst>
                <a:tab pos="1029335"/>
                <a:tab pos="1850390"/>
                <a:tab pos="2538095"/>
                <a:tab pos="3221990"/>
              </a:tabLst>
            </a:pPr>
            <a:r>
              <a:rPr lang="zh-CN" altLang="zh-CN" smtClean="0">
                <a:solidFill>
                  <a:srgbClr val="000000"/>
                </a:solidFill>
                <a:latin typeface="Arial" pitchFamily="34" charset="0"/>
                <a:cs typeface="Times New Roman" panose="02020603050405020304" pitchFamily="18" charset="0"/>
              </a:rPr>
              <a:t>【</a:t>
            </a:r>
            <a:r>
              <a:rPr lang="zh-CN" altLang="zh-CN">
                <a:solidFill>
                  <a:srgbClr val="000000"/>
                </a:solidFill>
                <a:latin typeface="Arial" pitchFamily="34" charset="0"/>
                <a:cs typeface="Times New Roman" panose="02020603050405020304" pitchFamily="18" charset="0"/>
              </a:rPr>
              <a:t>例</a:t>
            </a:r>
            <a:r>
              <a:rPr lang="en-US" altLang="zh-CN">
                <a:solidFill>
                  <a:srgbClr val="000000"/>
                </a:solidFill>
                <a:ea typeface="宋体" panose="02010600030101010101" pitchFamily="2" charset="-122"/>
                <a:cs typeface="Times New Roman" panose="02020603050405020304" pitchFamily="18" charset="0"/>
              </a:rPr>
              <a:t>4</a:t>
            </a:r>
            <a:r>
              <a:rPr lang="zh-CN" altLang="zh-CN">
                <a:solidFill>
                  <a:srgbClr val="000000"/>
                </a:solidFill>
                <a:latin typeface="Arial" pitchFamily="34" charset="0"/>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如图所示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在蹄形磁体的磁场中放置一根与螺线管连接的导体棒</a:t>
            </a:r>
            <a:r>
              <a:rPr lang="en-US" altLang="zh-CN" i="1" err="1">
                <a:solidFill>
                  <a:srgbClr val="000000"/>
                </a:solidFill>
                <a:ea typeface="宋体" panose="02010600030101010101" pitchFamily="2" charset="-122"/>
                <a:cs typeface="Times New Roman" panose="02020603050405020304" pitchFamily="18" charset="0"/>
              </a:rPr>
              <a:t>ab</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当</a:t>
            </a:r>
            <a:r>
              <a:rPr lang="en-US" altLang="zh-CN" i="1" err="1">
                <a:solidFill>
                  <a:srgbClr val="000000"/>
                </a:solidFill>
                <a:ea typeface="宋体" panose="02010600030101010101" pitchFamily="2" charset="-122"/>
                <a:cs typeface="Times New Roman" panose="02020603050405020304" pitchFamily="18" charset="0"/>
              </a:rPr>
              <a:t>ab</a:t>
            </a:r>
            <a:r>
              <a:rPr lang="zh-CN" altLang="zh-CN">
                <a:solidFill>
                  <a:srgbClr val="000000"/>
                </a:solidFill>
                <a:ea typeface="宋体" panose="02010600030101010101" pitchFamily="2" charset="-122"/>
                <a:cs typeface="Times New Roman" panose="02020603050405020304" pitchFamily="18" charset="0"/>
              </a:rPr>
              <a:t>棒水平向右运动时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小磁针</a:t>
            </a:r>
            <a:r>
              <a:rPr lang="en-US" altLang="zh-CN">
                <a:solidFill>
                  <a:srgbClr val="000000"/>
                </a:solidFill>
                <a:ea typeface="宋体" panose="02010600030101010101" pitchFamily="2" charset="-122"/>
                <a:cs typeface="Times New Roman" panose="02020603050405020304" pitchFamily="18" charset="0"/>
              </a:rPr>
              <a:t>N</a:t>
            </a:r>
            <a:r>
              <a:rPr lang="zh-CN" altLang="zh-CN">
                <a:solidFill>
                  <a:srgbClr val="000000"/>
                </a:solidFill>
                <a:ea typeface="宋体" panose="02010600030101010101" pitchFamily="2" charset="-122"/>
                <a:cs typeface="Times New Roman" panose="02020603050405020304" pitchFamily="18" charset="0"/>
              </a:rPr>
              <a:t>极转至右边</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可使如图所示位置的小磁针</a:t>
            </a:r>
            <a:r>
              <a:rPr lang="en-US" altLang="zh-CN">
                <a:solidFill>
                  <a:srgbClr val="000000"/>
                </a:solidFill>
                <a:ea typeface="宋体" panose="02010600030101010101" pitchFamily="2" charset="-122"/>
                <a:cs typeface="Times New Roman" panose="02020603050405020304" pitchFamily="18" charset="0"/>
              </a:rPr>
              <a:t>N</a:t>
            </a:r>
            <a:r>
              <a:rPr lang="zh-CN" altLang="zh-CN">
                <a:solidFill>
                  <a:srgbClr val="000000"/>
                </a:solidFill>
                <a:ea typeface="宋体" panose="02010600030101010101" pitchFamily="2" charset="-122"/>
                <a:cs typeface="Times New Roman" panose="02020603050405020304" pitchFamily="18" charset="0"/>
              </a:rPr>
              <a:t>极转至左边的操作是选项中</a:t>
            </a:r>
            <a:r>
              <a:rPr lang="zh-CN" altLang="zh-CN" smtClean="0">
                <a:solidFill>
                  <a:srgbClr val="000000"/>
                </a:solidFill>
                <a:ea typeface="宋体" panose="02010600030101010101" pitchFamily="2" charset="-122"/>
                <a:cs typeface="Times New Roman" panose="02020603050405020304" pitchFamily="18" charset="0"/>
              </a:rPr>
              <a:t>的</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图片 2"/>
          <p:cNvPicPr>
            <a:picLocks noChangeAspect="1"/>
          </p:cNvPicPr>
          <p:nvPr/>
        </p:nvPicPr>
        <p:blipFill>
          <a:blip r:embed="rId2"/>
          <a:stretch>
            <a:fillRect/>
          </a:stretch>
        </p:blipFill>
        <p:spPr>
          <a:xfrm>
            <a:off x="110065" y="3912532"/>
            <a:ext cx="11311471" cy="1775827"/>
          </a:xfrm>
          <a:prstGeom prst="rect">
            <a:avLst/>
          </a:prstGeom>
        </p:spPr>
      </p:pic>
      <p:sp>
        <p:nvSpPr>
          <p:cNvPr id="4" name="Rectangle 3"/>
          <p:cNvSpPr>
            <a:spLocks noChangeArrowheads="1"/>
          </p:cNvSpPr>
          <p:nvPr/>
        </p:nvSpPr>
        <p:spPr bwMode="auto">
          <a:xfrm>
            <a:off x="753157" y="3135399"/>
            <a:ext cx="48122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US" altLang="zh-CN" smtClean="0"/>
              <a:t>A</a:t>
            </a:r>
            <a:endParaRPr lang="en-US" altLang="zh-CN"/>
          </a:p>
        </p:txBody>
      </p:sp>
    </p:spTree>
    <p:extLst>
      <p:ext uri="{BB962C8B-B14F-4D97-AF65-F5344CB8AC3E}">
        <p14:creationId xmlns:p14="http://schemas.microsoft.com/office/powerpoint/2010/main" val="369210826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804563"/>
            <a:ext cx="10807700" cy="4772460"/>
          </a:xfrm>
          <a:prstGeom prst="rect">
            <a:avLst/>
          </a:prstGeom>
        </p:spPr>
        <p:txBody>
          <a:bodyPr>
            <a:spAutoFit/>
          </a:bodyPr>
          <a:lstStyle/>
          <a:p>
            <a:pPr>
              <a:lnSpc>
                <a:spcPct val="120000"/>
              </a:lnSpc>
              <a:spcAft>
                <a:spcPct val="0"/>
              </a:spcAft>
              <a:tabLst>
                <a:tab pos="1029335"/>
                <a:tab pos="1850390"/>
                <a:tab pos="2538095"/>
                <a:tab pos="3221990"/>
              </a:tabLst>
            </a:pPr>
            <a:r>
              <a:rPr lang="zh-CN" altLang="zh-CN">
                <a:solidFill>
                  <a:srgbClr val="FF00FF"/>
                </a:solidFill>
                <a:latin typeface="Arial" pitchFamily="34" charset="0"/>
                <a:cs typeface="Times New Roman" panose="02020603050405020304" pitchFamily="18" charset="0"/>
              </a:rPr>
              <a:t>【解析】</a:t>
            </a:r>
            <a:r>
              <a:rPr lang="zh-CN" altLang="zh-CN">
                <a:solidFill>
                  <a:srgbClr val="000000"/>
                </a:solidFill>
                <a:latin typeface="Calibri" panose="020f0502020204030204" pitchFamily="34" charset="0"/>
                <a:ea typeface="Arial" pitchFamily="34" charset="0"/>
                <a:cs typeface="Times New Roman" panose="02020603050405020304" pitchFamily="18" charset="0"/>
              </a:rPr>
              <a:t> </a:t>
            </a:r>
            <a:r>
              <a:rPr lang="zh-CN" altLang="zh-CN">
                <a:solidFill>
                  <a:srgbClr val="000000"/>
                </a:solidFill>
                <a:ea typeface="楷体" panose="02010609060101010101" pitchFamily="49" charset="-122"/>
                <a:cs typeface="Times New Roman" panose="02020603050405020304" pitchFamily="18" charset="0"/>
              </a:rPr>
              <a:t>电磁铁的磁极改变</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小磁针的指向就随之改变</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所以只要感应电流方向改变</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小磁针</a:t>
            </a:r>
            <a:r>
              <a:rPr lang="en-US" altLang="zh-CN">
                <a:solidFill>
                  <a:srgbClr val="000000"/>
                </a:solidFill>
                <a:ea typeface="宋体" panose="02010600030101010101" pitchFamily="2" charset="-122"/>
                <a:cs typeface="Times New Roman" panose="02020603050405020304" pitchFamily="18" charset="0"/>
              </a:rPr>
              <a:t>N</a:t>
            </a:r>
            <a:r>
              <a:rPr lang="zh-CN" altLang="zh-CN">
                <a:solidFill>
                  <a:srgbClr val="000000"/>
                </a:solidFill>
                <a:ea typeface="楷体" panose="02010609060101010101" pitchFamily="49" charset="-122"/>
                <a:cs typeface="Times New Roman" panose="02020603050405020304" pitchFamily="18" charset="0"/>
              </a:rPr>
              <a:t>极就会转至左边</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与题图相比</a:t>
            </a:r>
            <a:r>
              <a:rPr lang="en-US" altLang="zh-CN">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楷体" panose="02010609060101010101" pitchFamily="49" charset="-122"/>
                <a:cs typeface="Times New Roman" panose="02020603050405020304" pitchFamily="18" charset="0"/>
              </a:rPr>
              <a:t>选项中只有导体切割磁感线的方向发生了变化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所以感应电流方向发生变化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故电磁铁磁极发生变化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小磁针指向也会随之发生变化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故</a:t>
            </a:r>
            <a:r>
              <a:rPr lang="en-US" altLang="zh-CN">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楷体" panose="02010609060101010101" pitchFamily="49" charset="-122"/>
                <a:cs typeface="Times New Roman" panose="02020603050405020304" pitchFamily="18" charset="0"/>
              </a:rPr>
              <a:t>项正确</a:t>
            </a:r>
            <a:r>
              <a:rPr lang="en-US" altLang="zh-CN">
                <a:solidFill>
                  <a:srgbClr val="000000"/>
                </a:solidFill>
                <a:ea typeface="宋体" panose="02010600030101010101" pitchFamily="2" charset="-122"/>
                <a:cs typeface="Times New Roman" panose="02020603050405020304" pitchFamily="18" charset="0"/>
              </a:rPr>
              <a:t>;B</a:t>
            </a:r>
            <a:r>
              <a:rPr lang="zh-CN" altLang="zh-CN">
                <a:solidFill>
                  <a:srgbClr val="000000"/>
                </a:solidFill>
                <a:ea typeface="楷体" panose="02010609060101010101" pitchFamily="49"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C</a:t>
            </a:r>
            <a:r>
              <a:rPr lang="zh-CN" altLang="zh-CN">
                <a:solidFill>
                  <a:srgbClr val="000000"/>
                </a:solidFill>
                <a:ea typeface="楷体" panose="02010609060101010101" pitchFamily="49" charset="-122"/>
                <a:cs typeface="Times New Roman" panose="02020603050405020304" pitchFamily="18" charset="0"/>
              </a:rPr>
              <a:t>两选项中导体没有切割磁感线</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不能产生感应电流</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故两选项均错误</a:t>
            </a:r>
            <a:r>
              <a:rPr lang="en-US" altLang="zh-CN">
                <a:solidFill>
                  <a:srgbClr val="000000"/>
                </a:solidFill>
                <a:ea typeface="宋体" panose="02010600030101010101" pitchFamily="2" charset="-122"/>
                <a:cs typeface="Times New Roman" panose="02020603050405020304" pitchFamily="18" charset="0"/>
              </a:rPr>
              <a:t>;D</a:t>
            </a:r>
            <a:r>
              <a:rPr lang="zh-CN" altLang="zh-CN">
                <a:solidFill>
                  <a:srgbClr val="000000"/>
                </a:solidFill>
                <a:ea typeface="楷体" panose="02010609060101010101" pitchFamily="49" charset="-122"/>
                <a:cs typeface="Times New Roman" panose="02020603050405020304" pitchFamily="18" charset="0"/>
              </a:rPr>
              <a:t>选项中磁场方向和导体切割磁感线的方向均发生变化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所以感应电流方向不变</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故</a:t>
            </a:r>
            <a:r>
              <a:rPr lang="en-US" altLang="zh-CN">
                <a:solidFill>
                  <a:srgbClr val="000000"/>
                </a:solidFill>
                <a:ea typeface="宋体" panose="02010600030101010101" pitchFamily="2" charset="-122"/>
                <a:cs typeface="Times New Roman" panose="02020603050405020304" pitchFamily="18" charset="0"/>
              </a:rPr>
              <a:t>D</a:t>
            </a:r>
            <a:r>
              <a:rPr lang="zh-CN" altLang="zh-CN">
                <a:solidFill>
                  <a:srgbClr val="000000"/>
                </a:solidFill>
                <a:ea typeface="楷体" panose="02010609060101010101" pitchFamily="49" charset="-122"/>
                <a:cs typeface="Times New Roman" panose="02020603050405020304" pitchFamily="18" charset="0"/>
              </a:rPr>
              <a:t>项错误</a:t>
            </a:r>
            <a:r>
              <a:rPr lang="en-US" altLang="zh-CN" i="1">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354666053"/>
      </p:ext>
    </p:extLst>
  </p:cSld>
  <p:clrMapOvr>
    <a:masterClrMapping/>
  </p:clrMapOvr>
  <p:transition spd="med">
    <p:pull/>
  </p:transition>
  <p:timing/>
</p:sld>
</file>

<file path=ppt/slides/slide3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2159967"/>
            <a:ext cx="10807700" cy="1817805"/>
          </a:xfrm>
          <a:prstGeom prst="rect">
            <a:avLst/>
          </a:prstGeom>
        </p:spPr>
        <p:txBody>
          <a:bodyPr>
            <a:spAutoFit/>
          </a:bodyPr>
          <a:lstStyle/>
          <a:p>
            <a:pPr>
              <a:lnSpc>
                <a:spcPct val="120000"/>
              </a:lnSpc>
              <a:spcAft>
                <a:spcPct val="0"/>
              </a:spcAft>
              <a:tabLst>
                <a:tab pos="1029335"/>
                <a:tab pos="1850390"/>
                <a:tab pos="2538095"/>
                <a:tab pos="3221990"/>
              </a:tabLst>
            </a:pPr>
            <a:r>
              <a:rPr lang="zh-CN" altLang="zh-CN">
                <a:solidFill>
                  <a:srgbClr val="FF00FF"/>
                </a:solidFill>
                <a:latin typeface="Arial" pitchFamily="34" charset="0"/>
                <a:cs typeface="Times New Roman" panose="02020603050405020304" pitchFamily="18" charset="0"/>
              </a:rPr>
              <a:t>【点拨】</a:t>
            </a:r>
            <a:r>
              <a:rPr lang="zh-CN" altLang="zh-CN">
                <a:solidFill>
                  <a:srgbClr val="000000"/>
                </a:solidFill>
                <a:latin typeface="Calibri" panose="020f0502020204030204" pitchFamily="34" charset="0"/>
                <a:ea typeface="Arial" pitchFamily="34" charset="0"/>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(1)</a:t>
            </a:r>
            <a:r>
              <a:rPr lang="zh-CN" altLang="zh-CN">
                <a:solidFill>
                  <a:srgbClr val="000000"/>
                </a:solidFill>
                <a:ea typeface="仿宋" panose="02010609060101010101" pitchFamily="49" charset="-122"/>
                <a:cs typeface="Times New Roman" panose="02020603050405020304" pitchFamily="18" charset="0"/>
              </a:rPr>
              <a:t>感应电流的方向与磁场方向和导体切割磁感线的方向有关</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仿宋" panose="02010609060101010101" pitchFamily="49" charset="-122"/>
                <a:cs typeface="Times New Roman" panose="02020603050405020304" pitchFamily="18" charset="0"/>
              </a:rPr>
              <a:t>在研究时一般采用控制变量法</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a:t>
            </a:r>
            <a:r>
              <a:rPr lang="zh-CN" altLang="zh-CN">
                <a:solidFill>
                  <a:srgbClr val="000000"/>
                </a:solidFill>
                <a:ea typeface="仿宋" panose="02010609060101010101" pitchFamily="49" charset="-122"/>
                <a:cs typeface="Times New Roman" panose="02020603050405020304" pitchFamily="18" charset="0"/>
              </a:rPr>
              <a:t>当导体运动方向与磁场方向平行时导体中不会产生感应电流</a:t>
            </a:r>
            <a:r>
              <a:rPr lang="en-US" altLang="zh-CN" i="1">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275812351"/>
      </p:ext>
    </p:extLst>
  </p:cSld>
  <p:clrMapOvr>
    <a:masterClrMapping/>
  </p:clrMapOvr>
  <p:transition spd="med">
    <p:pull/>
  </p:transition>
  <p:timing/>
</p:sld>
</file>

<file path=ppt/slides/slide3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030687"/>
            <a:ext cx="10807700" cy="4181529"/>
          </a:xfrm>
          <a:prstGeom prst="rect">
            <a:avLst/>
          </a:prstGeom>
        </p:spPr>
        <p:txBody>
          <a:bodyPr>
            <a:spAutoFit/>
          </a:bodyPr>
          <a:lstStyle/>
          <a:p>
            <a:pPr>
              <a:lnSpc>
                <a:spcPct val="120000"/>
              </a:lnSpc>
              <a:spcAft>
                <a:spcPct val="0"/>
              </a:spcAft>
              <a:tabLst>
                <a:tab pos="1029335"/>
                <a:tab pos="1850390"/>
                <a:tab pos="2538095"/>
                <a:tab pos="3221990"/>
              </a:tabLst>
            </a:pPr>
            <a:r>
              <a:rPr lang="zh-CN" altLang="zh-CN">
                <a:solidFill>
                  <a:srgbClr val="000000"/>
                </a:solidFill>
                <a:latin typeface="Arial" pitchFamily="34" charset="0"/>
                <a:cs typeface="Times New Roman" panose="02020603050405020304" pitchFamily="18" charset="0"/>
              </a:rPr>
              <a:t>【变式训练</a:t>
            </a:r>
            <a:r>
              <a:rPr lang="en-US" altLang="zh-CN">
                <a:solidFill>
                  <a:srgbClr val="000000"/>
                </a:solidFill>
                <a:ea typeface="宋体" panose="02010600030101010101" pitchFamily="2" charset="-122"/>
                <a:cs typeface="Times New Roman" panose="02020603050405020304" pitchFamily="18" charset="0"/>
              </a:rPr>
              <a:t>4</a:t>
            </a:r>
            <a:r>
              <a:rPr lang="zh-CN" altLang="zh-CN">
                <a:solidFill>
                  <a:srgbClr val="000000"/>
                </a:solidFill>
                <a:latin typeface="Arial" pitchFamily="34" charset="0"/>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如图是探究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什么情况下磁可以生电</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的实验装置</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下列情况可以产生电流的</a:t>
            </a:r>
            <a:r>
              <a:rPr lang="zh-CN" altLang="zh-CN" smtClean="0">
                <a:solidFill>
                  <a:srgbClr val="000000"/>
                </a:solidFill>
                <a:ea typeface="宋体" panose="02010600030101010101" pitchFamily="2" charset="-122"/>
                <a:cs typeface="Times New Roman" panose="02020603050405020304" pitchFamily="18" charset="0"/>
              </a:rPr>
              <a:t>是</a:t>
            </a:r>
            <a:r>
              <a:rPr lang="en-US" altLang="zh-CN" smtClean="0">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宋体" panose="02010600030101010101" pitchFamily="2" charset="-122"/>
                <a:cs typeface="Times New Roman" panose="02020603050405020304" pitchFamily="18" charset="0"/>
              </a:rPr>
              <a:t>导体棒不动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让磁体上下移动</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B.</a:t>
            </a:r>
            <a:r>
              <a:rPr lang="zh-CN" altLang="zh-CN">
                <a:solidFill>
                  <a:srgbClr val="000000"/>
                </a:solidFill>
                <a:ea typeface="宋体" panose="02010600030101010101" pitchFamily="2" charset="-122"/>
                <a:cs typeface="Times New Roman" panose="02020603050405020304" pitchFamily="18" charset="0"/>
              </a:rPr>
              <a:t>磁体不动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让导体棒沿</a:t>
            </a:r>
            <a:r>
              <a:rPr lang="en-US" altLang="zh-CN" i="1" err="1">
                <a:solidFill>
                  <a:srgbClr val="000000"/>
                </a:solidFill>
                <a:ea typeface="宋体" panose="02010600030101010101" pitchFamily="2" charset="-122"/>
                <a:cs typeface="Times New Roman" panose="02020603050405020304" pitchFamily="18" charset="0"/>
              </a:rPr>
              <a:t>ab</a:t>
            </a:r>
            <a:r>
              <a:rPr lang="zh-CN" altLang="zh-CN">
                <a:solidFill>
                  <a:srgbClr val="000000"/>
                </a:solidFill>
                <a:ea typeface="宋体" panose="02010600030101010101" pitchFamily="2" charset="-122"/>
                <a:cs typeface="Times New Roman" panose="02020603050405020304" pitchFamily="18" charset="0"/>
              </a:rPr>
              <a:t>方向前后运动</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C.</a:t>
            </a:r>
            <a:r>
              <a:rPr lang="zh-CN" altLang="zh-CN">
                <a:solidFill>
                  <a:srgbClr val="000000"/>
                </a:solidFill>
                <a:ea typeface="宋体" panose="02010600030101010101" pitchFamily="2" charset="-122"/>
                <a:cs typeface="Times New Roman" panose="02020603050405020304" pitchFamily="18" charset="0"/>
              </a:rPr>
              <a:t>磁体不动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让导体棒绕</a:t>
            </a:r>
            <a:r>
              <a:rPr lang="en-US" altLang="zh-CN" i="1">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宋体" panose="02010600030101010101" pitchFamily="2" charset="-122"/>
                <a:cs typeface="Times New Roman" panose="02020603050405020304" pitchFamily="18" charset="0"/>
              </a:rPr>
              <a:t>端在水平面</a:t>
            </a:r>
            <a:r>
              <a:rPr lang="zh-CN" altLang="zh-CN" smtClean="0">
                <a:solidFill>
                  <a:srgbClr val="000000"/>
                </a:solidFill>
                <a:ea typeface="宋体" panose="02010600030101010101" pitchFamily="2" charset="-122"/>
                <a:cs typeface="Times New Roman" panose="02020603050405020304" pitchFamily="18" charset="0"/>
              </a:rPr>
              <a:t>内</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smtClean="0">
                <a:solidFill>
                  <a:srgbClr val="000000"/>
                </a:solidFill>
                <a:ea typeface="宋体" panose="02010600030101010101" pitchFamily="2" charset="-122"/>
                <a:cs typeface="Times New Roman" panose="02020603050405020304" pitchFamily="18" charset="0"/>
              </a:rPr>
              <a:t>转动</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D.</a:t>
            </a:r>
            <a:r>
              <a:rPr lang="zh-CN" altLang="zh-CN">
                <a:solidFill>
                  <a:srgbClr val="000000"/>
                </a:solidFill>
                <a:ea typeface="宋体" panose="02010600030101010101" pitchFamily="2" charset="-122"/>
                <a:cs typeface="Times New Roman" panose="02020603050405020304" pitchFamily="18" charset="0"/>
              </a:rPr>
              <a:t>让导体棒和磁体以相同速度一起向左移动</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258.jpeg"/>
          <p:cNvPicPr/>
          <p:nvPr/>
        </p:nvPicPr>
        <p:blipFill>
          <a:blip r:embed="rId2"/>
          <a:stretch>
            <a:fillRect/>
          </a:stretch>
        </p:blipFill>
        <p:spPr>
          <a:xfrm>
            <a:off x="7633245" y="1810466"/>
            <a:ext cx="3390728" cy="2664296"/>
          </a:xfrm>
          <a:prstGeom prst="rect">
            <a:avLst/>
          </a:prstGeom>
        </p:spPr>
      </p:pic>
      <p:sp>
        <p:nvSpPr>
          <p:cNvPr id="4" name="Rectangle 3"/>
          <p:cNvSpPr>
            <a:spLocks noChangeArrowheads="1"/>
          </p:cNvSpPr>
          <p:nvPr/>
        </p:nvSpPr>
        <p:spPr bwMode="auto">
          <a:xfrm>
            <a:off x="6553125" y="1695239"/>
            <a:ext cx="48122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US" altLang="zh-CN" smtClean="0"/>
              <a:t>C</a:t>
            </a:r>
            <a:endParaRPr lang="en-US" altLang="zh-CN"/>
          </a:p>
        </p:txBody>
      </p:sp>
    </p:spTree>
    <p:extLst>
      <p:ext uri="{BB962C8B-B14F-4D97-AF65-F5344CB8AC3E}">
        <p14:creationId xmlns:p14="http://schemas.microsoft.com/office/powerpoint/2010/main" val="47857462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4" name="燕尾形 3"/>
          <p:cNvSpPr/>
          <p:nvPr/>
        </p:nvSpPr>
        <p:spPr>
          <a:xfrm>
            <a:off x="2820018" y="503783"/>
            <a:ext cx="5891564" cy="576064"/>
          </a:xfrm>
          <a:prstGeom prst="chevron">
            <a:avLst/>
          </a:prstGeom>
        </p:spPr>
        <p:style>
          <a:lnRef idx="1">
            <a:schemeClr val="dk1"/>
          </a:lnRef>
          <a:fillRef idx="2">
            <a:schemeClr val="dk1"/>
          </a:fillRef>
          <a:effectRef idx="1">
            <a:schemeClr val="dk1"/>
          </a:effectRef>
          <a:fontRef idx="minor">
            <a:schemeClr val="dk1"/>
          </a:fontRef>
        </p:style>
        <p:txBody>
          <a:bodyPr rtlCol="0" anchor="ctr"/>
          <a:lstStyle/>
          <a:p>
            <a:pPr algn="ctr"/>
            <a:r>
              <a:rPr lang="zh-CN" altLang="en-US" smtClean="0">
                <a:solidFill>
                  <a:schemeClr val="tx1"/>
                </a:solidFill>
                <a:latin typeface="华文新魏" panose="02010800040101010101" pitchFamily="2" charset="-122"/>
                <a:ea typeface="华文新魏" panose="02010800040101010101" pitchFamily="2" charset="-122"/>
              </a:rPr>
              <a:t>实  验  突  破</a:t>
            </a:r>
            <a:endParaRPr lang="zh-CN" altLang="zh-CN">
              <a:solidFill>
                <a:schemeClr val="tx1"/>
              </a:solidFill>
              <a:latin typeface="华文新魏" panose="02010800040101010101" pitchFamily="2" charset="-122"/>
              <a:ea typeface="华文新魏" panose="02010800040101010101" pitchFamily="2" charset="-122"/>
            </a:endParaRPr>
          </a:p>
        </p:txBody>
      </p:sp>
      <p:sp>
        <p:nvSpPr>
          <p:cNvPr id="2" name="矩形 1"/>
          <p:cNvSpPr>
            <a:spLocks noChangeAspect="1"/>
          </p:cNvSpPr>
          <p:nvPr/>
        </p:nvSpPr>
        <p:spPr>
          <a:xfrm>
            <a:off x="361950" y="1161687"/>
            <a:ext cx="5848076" cy="683264"/>
          </a:xfrm>
          <a:prstGeom prst="rect">
            <a:avLst/>
          </a:prstGeom>
        </p:spPr>
        <p:txBody>
          <a:bodyPr wrap="none">
            <a:spAutoFit/>
          </a:bodyPr>
          <a:lstStyle/>
          <a:p>
            <a:pPr>
              <a:lnSpc>
                <a:spcPct val="120000"/>
              </a:lnSpc>
              <a:spcAft>
                <a:spcPct val="0"/>
              </a:spcAft>
              <a:tabLst>
                <a:tab pos="1029335"/>
                <a:tab pos="1850390"/>
                <a:tab pos="2538095"/>
                <a:tab pos="3221990"/>
              </a:tabLst>
            </a:pPr>
            <a:r>
              <a:rPr lang="zh-CN" altLang="en-US" smtClean="0">
                <a:solidFill>
                  <a:srgbClr val="FF00FF"/>
                </a:solidFill>
                <a:ea typeface="宋体" panose="02010600030101010101" pitchFamily="2" charset="-122"/>
                <a:cs typeface="Times New Roman" panose="02020603050405020304" pitchFamily="18" charset="0"/>
              </a:rPr>
              <a:t>实验</a:t>
            </a:r>
            <a:r>
              <a:rPr lang="en-US" altLang="zh-CN" smtClean="0">
                <a:solidFill>
                  <a:srgbClr val="FF00FF"/>
                </a:solidFill>
                <a:ea typeface="宋体" panose="02010600030101010101" pitchFamily="2" charset="-122"/>
                <a:cs typeface="Times New Roman" panose="02020603050405020304" pitchFamily="18" charset="0"/>
              </a:rPr>
              <a:t>1</a:t>
            </a:r>
            <a:r>
              <a:rPr lang="zh-CN" altLang="zh-CN">
                <a:solidFill>
                  <a:srgbClr val="000000"/>
                </a:solidFill>
                <a:ea typeface="宋体" panose="02010600030101010101" pitchFamily="2" charset="-122"/>
                <a:cs typeface="Times New Roman" panose="02020603050405020304" pitchFamily="18" charset="0"/>
              </a:rPr>
              <a:t>电磁学常见实验分析</a:t>
            </a:r>
            <a:r>
              <a:rPr lang="zh-CN" altLang="zh-CN" smtClean="0">
                <a:solidFill>
                  <a:srgbClr val="000000"/>
                </a:solidFill>
                <a:ea typeface="宋体" panose="02010600030101010101" pitchFamily="2" charset="-122"/>
                <a:cs typeface="Times New Roman" panose="02020603050405020304" pitchFamily="18" charset="0"/>
              </a:rPr>
              <a:t>归纳</a:t>
            </a:r>
            <a:r>
              <a:rPr lang="en-US" altLang="zh-CN" smtClean="0">
                <a:solidFill>
                  <a:srgbClr val="000000"/>
                </a:solidFill>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graphicFrame>
        <p:nvGraphicFramePr>
          <p:cNvPr id="5" name="对象 4"/>
          <p:cNvGraphicFramePr>
            <a:graphicFrameLocks noChangeAspect="1"/>
          </p:cNvGraphicFramePr>
          <p:nvPr>
            <p:extLst>
              <p:ext uri="{D42A27DB-BD31-4B8C-83A1-F6EECF244321}">
                <p14:modId xmlns:p14="http://schemas.microsoft.com/office/powerpoint/2010/main" val="844371314"/>
              </p:ext>
            </p:extLst>
          </p:nvPr>
        </p:nvGraphicFramePr>
        <p:xfrm>
          <a:off x="361950" y="1907729"/>
          <a:ext cx="10807700" cy="4068662"/>
        </p:xfrm>
        <a:graphic>
          <a:graphicData uri="http://schemas.openxmlformats.org/presentationml/2006/ole">
            <mc:AlternateContent>
              <mc:Choice xmlns:v="urn:schemas-microsoft-com:vml" Requires="v">
                <p:oleObj spid="_x0000_s1041" name="文档" r:id="rId2" imgW="3826154" imgH="1440392" progId="Word.Document.12">
                  <p:embed/>
                </p:oleObj>
              </mc:Choice>
              <mc:Fallback>
                <p:oleObj name="文档" r:id="rId2" imgW="3826154" imgH="1440392" progId="Word.Document.12">
                  <p:embed/>
                  <p:pic>
                    <p:nvPicPr>
                      <p:cNvPr id="0" name="OLE substitute image"/>
                      <p:cNvPicPr/>
                      <p:nvPr/>
                    </p:nvPicPr>
                    <p:blipFill>
                      <a:blip r:embed="rId3"/>
                      <a:stretch>
                        <a:fillRect/>
                      </a:stretch>
                    </p:blipFill>
                    <p:spPr>
                      <a:xfrm>
                        <a:off x="361950" y="1907729"/>
                        <a:ext cx="10807700" cy="4068662"/>
                      </a:xfrm>
                      <a:prstGeom prst="rect">
                        <a:avLst/>
                      </a:prstGeom>
                    </p:spPr>
                  </p:pic>
                </p:oleObj>
              </mc:Fallback>
            </mc:AlternateContent>
          </a:graphicData>
        </a:graphic>
      </p:graphicFrame>
    </p:spTree>
    <p:extLst>
      <p:ext uri="{BB962C8B-B14F-4D97-AF65-F5344CB8AC3E}">
        <p14:creationId xmlns:p14="http://schemas.microsoft.com/office/powerpoint/2010/main" val="1740986315"/>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sld>
</file>

<file path=ppt/slides/slide3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graphicFrame>
        <p:nvGraphicFramePr>
          <p:cNvPr id="2" name="对象 1"/>
          <p:cNvGraphicFramePr>
            <a:graphicFrameLocks noChangeAspect="1"/>
          </p:cNvGraphicFramePr>
          <p:nvPr>
            <p:extLst>
              <p:ext uri="{D42A27DB-BD31-4B8C-83A1-F6EECF244321}">
                <p14:modId xmlns:p14="http://schemas.microsoft.com/office/powerpoint/2010/main" val="2564091497"/>
              </p:ext>
            </p:extLst>
          </p:nvPr>
        </p:nvGraphicFramePr>
        <p:xfrm>
          <a:off x="361950" y="996175"/>
          <a:ext cx="10807700" cy="4738649"/>
        </p:xfrm>
        <a:graphic>
          <a:graphicData uri="http://schemas.openxmlformats.org/presentationml/2006/ole">
            <mc:AlternateContent>
              <mc:Choice xmlns:v="urn:schemas-microsoft-com:vml" Requires="v">
                <p:oleObj spid="_x0000_s1042" name="文档" r:id="rId2" imgW="3826154" imgH="1677582" progId="Word.Document.12">
                  <p:embed/>
                </p:oleObj>
              </mc:Choice>
              <mc:Fallback>
                <p:oleObj name="文档" r:id="rId2" imgW="3826154" imgH="1677582" progId="Word.Document.12">
                  <p:embed/>
                  <p:pic>
                    <p:nvPicPr>
                      <p:cNvPr id="0" name="OLE substitute image"/>
                      <p:cNvPicPr/>
                      <p:nvPr/>
                    </p:nvPicPr>
                    <p:blipFill>
                      <a:blip r:embed="rId3"/>
                      <a:stretch>
                        <a:fillRect/>
                      </a:stretch>
                    </p:blipFill>
                    <p:spPr>
                      <a:xfrm>
                        <a:off x="361950" y="996175"/>
                        <a:ext cx="10807700" cy="4738649"/>
                      </a:xfrm>
                      <a:prstGeom prst="rect">
                        <a:avLst/>
                      </a:prstGeom>
                    </p:spPr>
                  </p:pic>
                </p:oleObj>
              </mc:Fallback>
            </mc:AlternateContent>
          </a:graphicData>
        </a:graphic>
      </p:graphicFrame>
    </p:spTree>
    <p:extLst>
      <p:ext uri="{BB962C8B-B14F-4D97-AF65-F5344CB8AC3E}">
        <p14:creationId xmlns:p14="http://schemas.microsoft.com/office/powerpoint/2010/main" val="1176296894"/>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sld>
</file>

<file path=ppt/slides/slide3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graphicFrame>
        <p:nvGraphicFramePr>
          <p:cNvPr id="3" name="对象 2"/>
          <p:cNvGraphicFramePr>
            <a:graphicFrameLocks noChangeAspect="1"/>
          </p:cNvGraphicFramePr>
          <p:nvPr>
            <p:extLst>
              <p:ext uri="{D42A27DB-BD31-4B8C-83A1-F6EECF244321}">
                <p14:modId xmlns:p14="http://schemas.microsoft.com/office/powerpoint/2010/main" val="697055164"/>
              </p:ext>
            </p:extLst>
          </p:nvPr>
        </p:nvGraphicFramePr>
        <p:xfrm>
          <a:off x="361950" y="594193"/>
          <a:ext cx="10807700" cy="5909102"/>
        </p:xfrm>
        <a:graphic>
          <a:graphicData uri="http://schemas.openxmlformats.org/presentationml/2006/ole">
            <mc:AlternateContent>
              <mc:Choice xmlns:v="urn:schemas-microsoft-com:vml" Requires="v">
                <p:oleObj spid="_x0000_s1043" name="文档" r:id="rId2" imgW="3826154" imgH="2091947" progId="Word.Document.12">
                  <p:embed/>
                </p:oleObj>
              </mc:Choice>
              <mc:Fallback>
                <p:oleObj name="文档" r:id="rId2" imgW="3826154" imgH="2091947" progId="Word.Document.12">
                  <p:embed/>
                  <p:pic>
                    <p:nvPicPr>
                      <p:cNvPr id="0" name="OLE substitute image"/>
                      <p:cNvPicPr/>
                      <p:nvPr/>
                    </p:nvPicPr>
                    <p:blipFill>
                      <a:blip r:embed="rId3"/>
                      <a:stretch>
                        <a:fillRect/>
                      </a:stretch>
                    </p:blipFill>
                    <p:spPr>
                      <a:xfrm>
                        <a:off x="361950" y="594193"/>
                        <a:ext cx="10807700" cy="5909102"/>
                      </a:xfrm>
                      <a:prstGeom prst="rect">
                        <a:avLst/>
                      </a:prstGeom>
                    </p:spPr>
                  </p:pic>
                </p:oleObj>
              </mc:Fallback>
            </mc:AlternateContent>
          </a:graphicData>
        </a:graphic>
      </p:graphicFrame>
    </p:spTree>
    <p:extLst>
      <p:ext uri="{BB962C8B-B14F-4D97-AF65-F5344CB8AC3E}">
        <p14:creationId xmlns:p14="http://schemas.microsoft.com/office/powerpoint/2010/main" val="3991249814"/>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sld>
</file>

<file path=ppt/slides/slide3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graphicFrame>
        <p:nvGraphicFramePr>
          <p:cNvPr id="2" name="对象 1"/>
          <p:cNvGraphicFramePr>
            <a:graphicFrameLocks noChangeAspect="1"/>
          </p:cNvGraphicFramePr>
          <p:nvPr>
            <p:extLst>
              <p:ext uri="{D42A27DB-BD31-4B8C-83A1-F6EECF244321}">
                <p14:modId xmlns:p14="http://schemas.microsoft.com/office/powerpoint/2010/main" val="126689953"/>
              </p:ext>
            </p:extLst>
          </p:nvPr>
        </p:nvGraphicFramePr>
        <p:xfrm>
          <a:off x="361950" y="1271276"/>
          <a:ext cx="10807700" cy="4188448"/>
        </p:xfrm>
        <a:graphic>
          <a:graphicData uri="http://schemas.openxmlformats.org/presentationml/2006/ole">
            <mc:AlternateContent>
              <mc:Choice xmlns:v="urn:schemas-microsoft-com:vml" Requires="v">
                <p:oleObj spid="_x0000_s1044" name="文档" r:id="rId2" imgW="3826154" imgH="1482799" progId="Word.Document.12">
                  <p:embed/>
                </p:oleObj>
              </mc:Choice>
              <mc:Fallback>
                <p:oleObj name="文档" r:id="rId2" imgW="3826154" imgH="1482799" progId="Word.Document.12">
                  <p:embed/>
                  <p:pic>
                    <p:nvPicPr>
                      <p:cNvPr id="0" name="OLE substitute image"/>
                      <p:cNvPicPr/>
                      <p:nvPr/>
                    </p:nvPicPr>
                    <p:blipFill>
                      <a:blip r:embed="rId3"/>
                      <a:stretch>
                        <a:fillRect/>
                      </a:stretch>
                    </p:blipFill>
                    <p:spPr>
                      <a:xfrm>
                        <a:off x="361950" y="1271276"/>
                        <a:ext cx="10807700" cy="4188448"/>
                      </a:xfrm>
                      <a:prstGeom prst="rect">
                        <a:avLst/>
                      </a:prstGeom>
                    </p:spPr>
                  </p:pic>
                </p:oleObj>
              </mc:Fallback>
            </mc:AlternateContent>
          </a:graphicData>
        </a:graphic>
      </p:graphicFrame>
    </p:spTree>
    <p:extLst>
      <p:ext uri="{BB962C8B-B14F-4D97-AF65-F5344CB8AC3E}">
        <p14:creationId xmlns:p14="http://schemas.microsoft.com/office/powerpoint/2010/main" val="225757409"/>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sld>
</file>

<file path=ppt/slides/slide3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513615"/>
            <a:ext cx="10807700" cy="1865126"/>
          </a:xfrm>
          <a:prstGeom prst="rect">
            <a:avLst/>
          </a:prstGeom>
        </p:spPr>
        <p:txBody>
          <a:bodyPr>
            <a:spAutoFit/>
          </a:bodyPr>
          <a:lstStyle/>
          <a:p>
            <a:pPr>
              <a:lnSpc>
                <a:spcPct val="120000"/>
              </a:lnSpc>
              <a:spcAft>
                <a:spcPct val="0"/>
              </a:spcAft>
              <a:tabLst>
                <a:tab pos="1029335"/>
                <a:tab pos="1850390"/>
                <a:tab pos="2538095"/>
                <a:tab pos="3221990"/>
              </a:tabLst>
            </a:pPr>
            <a:r>
              <a:rPr lang="zh-CN" altLang="en-US" smtClean="0">
                <a:solidFill>
                  <a:srgbClr val="FF00FF"/>
                </a:solidFill>
                <a:ea typeface="宋体" panose="02010600030101010101" pitchFamily="2" charset="-122"/>
                <a:cs typeface="Times New Roman" panose="02020603050405020304" pitchFamily="18" charset="0"/>
              </a:rPr>
              <a:t>实验</a:t>
            </a:r>
            <a:r>
              <a:rPr lang="en-US" altLang="zh-CN" smtClean="0">
                <a:solidFill>
                  <a:srgbClr val="FF00FF"/>
                </a:solidFill>
                <a:ea typeface="宋体" panose="02010600030101010101" pitchFamily="2" charset="-122"/>
                <a:cs typeface="Times New Roman" panose="02020603050405020304" pitchFamily="18" charset="0"/>
              </a:rPr>
              <a:t>2</a:t>
            </a:r>
            <a:r>
              <a:rPr lang="zh-CN" altLang="zh-CN">
                <a:solidFill>
                  <a:srgbClr val="000000"/>
                </a:solidFill>
                <a:ea typeface="宋体" panose="02010600030101010101" pitchFamily="2" charset="-122"/>
                <a:cs typeface="Times New Roman" panose="02020603050405020304" pitchFamily="18" charset="0"/>
              </a:rPr>
              <a:t>探究通电螺线管外部的磁场</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a:solidFill>
                  <a:srgbClr val="000000"/>
                </a:solidFill>
                <a:latin typeface="Arial" pitchFamily="34" charset="0"/>
                <a:cs typeface="Times New Roman" panose="02020603050405020304" pitchFamily="18" charset="0"/>
              </a:rPr>
              <a:t>【例</a:t>
            </a:r>
            <a:r>
              <a:rPr lang="en-US" altLang="zh-CN">
                <a:solidFill>
                  <a:srgbClr val="000000"/>
                </a:solidFill>
                <a:ea typeface="宋体" panose="02010600030101010101" pitchFamily="2" charset="-122"/>
                <a:cs typeface="Times New Roman" panose="02020603050405020304" pitchFamily="18" charset="0"/>
              </a:rPr>
              <a:t>5</a:t>
            </a:r>
            <a:r>
              <a:rPr lang="zh-CN" altLang="zh-CN">
                <a:solidFill>
                  <a:srgbClr val="000000"/>
                </a:solidFill>
                <a:latin typeface="Arial" pitchFamily="34" charset="0"/>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探究通电螺线管外部的磁场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的实验中</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采用了如图</a:t>
            </a:r>
            <a:r>
              <a:rPr lang="en-US" altLang="zh-CN">
                <a:solidFill>
                  <a:srgbClr val="000000"/>
                </a:solidFill>
                <a:ea typeface="宋体" panose="02010600030101010101" pitchFamily="2" charset="-122"/>
                <a:cs typeface="Times New Roman" panose="02020603050405020304" pitchFamily="18" charset="0"/>
              </a:rPr>
              <a:t>1</a:t>
            </a:r>
            <a:r>
              <a:rPr lang="zh-CN" altLang="zh-CN">
                <a:solidFill>
                  <a:srgbClr val="000000"/>
                </a:solidFill>
                <a:ea typeface="宋体" panose="02010600030101010101" pitchFamily="2" charset="-122"/>
                <a:cs typeface="Times New Roman" panose="02020603050405020304" pitchFamily="18" charset="0"/>
              </a:rPr>
              <a:t>所示的实验装置</a:t>
            </a:r>
            <a:r>
              <a:rPr lang="en-US" altLang="zh-CN" i="1">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图片 2"/>
          <p:cNvPicPr>
            <a:picLocks noChangeAspect="1"/>
          </p:cNvPicPr>
          <p:nvPr/>
        </p:nvPicPr>
        <p:blipFill>
          <a:blip r:embed="rId2"/>
          <a:stretch>
            <a:fillRect/>
          </a:stretch>
        </p:blipFill>
        <p:spPr>
          <a:xfrm>
            <a:off x="361950" y="2419324"/>
            <a:ext cx="10807700" cy="3710915"/>
          </a:xfrm>
          <a:prstGeom prst="rect">
            <a:avLst/>
          </a:prstGeom>
        </p:spPr>
      </p:pic>
    </p:spTree>
    <p:extLst>
      <p:ext uri="{BB962C8B-B14F-4D97-AF65-F5344CB8AC3E}">
        <p14:creationId xmlns:p14="http://schemas.microsoft.com/office/powerpoint/2010/main" val="2736888060"/>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sld>
</file>

<file path=ppt/slides/slide3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595455"/>
            <a:ext cx="10807700" cy="5363391"/>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a:t>
            </a:r>
            <a:r>
              <a:rPr lang="zh-CN" altLang="zh-CN">
                <a:solidFill>
                  <a:srgbClr val="000000"/>
                </a:solidFill>
                <a:ea typeface="宋体" panose="02010600030101010101" pitchFamily="2" charset="-122"/>
                <a:cs typeface="Times New Roman" panose="02020603050405020304" pitchFamily="18" charset="0"/>
              </a:rPr>
              <a:t>该实验中小磁针的作用是</a:t>
            </a:r>
            <a:r>
              <a:rPr lang="en-US" altLang="zh-CN" i="1" smtClean="0">
                <a:solidFill>
                  <a:srgbClr val="000000"/>
                </a:solidFill>
                <a:ea typeface="宋体" panose="02010600030101010101" pitchFamily="2" charset="-122"/>
                <a:cs typeface="Times New Roman" panose="02020603050405020304" pitchFamily="18" charset="0"/>
              </a:rPr>
              <a:t>_________________.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zh-CN" altLang="zh-CN">
                <a:solidFill>
                  <a:srgbClr val="000000"/>
                </a:solidFill>
                <a:ea typeface="宋体" panose="02010600030101010101" pitchFamily="2" charset="-122"/>
                <a:cs typeface="Times New Roman" panose="02020603050405020304" pitchFamily="18" charset="0"/>
              </a:rPr>
              <a:t>当闭合开关</a:t>
            </a:r>
            <a:r>
              <a:rPr lang="en-US" altLang="zh-CN">
                <a:solidFill>
                  <a:srgbClr val="000000"/>
                </a:solidFill>
                <a:ea typeface="宋体" panose="02010600030101010101" pitchFamily="2" charset="-122"/>
                <a:cs typeface="Times New Roman" panose="02020603050405020304" pitchFamily="18" charset="0"/>
              </a:rPr>
              <a:t>S</a:t>
            </a:r>
            <a:r>
              <a:rPr lang="zh-CN" altLang="zh-CN">
                <a:solidFill>
                  <a:srgbClr val="000000"/>
                </a:solidFill>
                <a:ea typeface="宋体" panose="02010600030101010101" pitchFamily="2" charset="-122"/>
                <a:cs typeface="Times New Roman" panose="02020603050405020304" pitchFamily="18" charset="0"/>
              </a:rPr>
              <a:t>后</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小磁针</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会</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不会</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发生偏转</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说明通电螺线管周围存在</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a:t>
            </a:r>
            <a:r>
              <a:rPr lang="zh-CN" altLang="zh-CN">
                <a:solidFill>
                  <a:srgbClr val="000000"/>
                </a:solidFill>
                <a:ea typeface="宋体" panose="02010600030101010101" pitchFamily="2" charset="-122"/>
                <a:cs typeface="Times New Roman" panose="02020603050405020304" pitchFamily="18" charset="0"/>
              </a:rPr>
              <a:t>用铁屑来做实验</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得到了如图</a:t>
            </a:r>
            <a:r>
              <a:rPr lang="en-US" altLang="zh-CN">
                <a:solidFill>
                  <a:srgbClr val="000000"/>
                </a:solidFill>
                <a:ea typeface="宋体" panose="02010600030101010101" pitchFamily="2" charset="-122"/>
                <a:cs typeface="Times New Roman" panose="02020603050405020304" pitchFamily="18" charset="0"/>
              </a:rPr>
              <a:t>2</a:t>
            </a:r>
            <a:r>
              <a:rPr lang="zh-CN" altLang="zh-CN">
                <a:solidFill>
                  <a:srgbClr val="000000"/>
                </a:solidFill>
                <a:ea typeface="宋体" panose="02010600030101010101" pitchFamily="2" charset="-122"/>
                <a:cs typeface="Times New Roman" panose="02020603050405020304" pitchFamily="18" charset="0"/>
              </a:rPr>
              <a:t>所示的情形</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说明通电螺线管的磁场分布与</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磁体相似</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为描述磁场而引入的磁感线</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是</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不是</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真实存在的</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(4)</a:t>
            </a:r>
            <a:r>
              <a:rPr lang="zh-CN" altLang="zh-CN">
                <a:solidFill>
                  <a:srgbClr val="000000"/>
                </a:solidFill>
                <a:ea typeface="宋体" panose="02010600030101010101" pitchFamily="2" charset="-122"/>
                <a:cs typeface="Times New Roman" panose="02020603050405020304" pitchFamily="18" charset="0"/>
              </a:rPr>
              <a:t>闭合开关</a:t>
            </a:r>
            <a:r>
              <a:rPr lang="en-US" altLang="zh-CN">
                <a:solidFill>
                  <a:srgbClr val="000000"/>
                </a:solidFill>
                <a:ea typeface="宋体" panose="02010600030101010101" pitchFamily="2" charset="-122"/>
                <a:cs typeface="Times New Roman" panose="02020603050405020304" pitchFamily="18" charset="0"/>
              </a:rPr>
              <a:t>S,</a:t>
            </a:r>
            <a:r>
              <a:rPr lang="zh-CN" altLang="zh-CN">
                <a:solidFill>
                  <a:srgbClr val="000000"/>
                </a:solidFill>
                <a:ea typeface="宋体" panose="02010600030101010101" pitchFamily="2" charset="-122"/>
                <a:cs typeface="Times New Roman" panose="02020603050405020304" pitchFamily="18" charset="0"/>
              </a:rPr>
              <a:t>通电螺线管周围的小磁针</a:t>
            </a:r>
            <a:r>
              <a:rPr lang="en-US" altLang="zh-CN">
                <a:solidFill>
                  <a:srgbClr val="000000"/>
                </a:solidFill>
                <a:ea typeface="宋体" panose="02010600030101010101" pitchFamily="2" charset="-122"/>
                <a:cs typeface="Times New Roman" panose="02020603050405020304" pitchFamily="18" charset="0"/>
              </a:rPr>
              <a:t>N</a:t>
            </a:r>
            <a:r>
              <a:rPr lang="zh-CN" altLang="zh-CN">
                <a:solidFill>
                  <a:srgbClr val="000000"/>
                </a:solidFill>
                <a:ea typeface="宋体" panose="02010600030101010101" pitchFamily="2" charset="-122"/>
                <a:cs typeface="Times New Roman" panose="02020603050405020304" pitchFamily="18" charset="0"/>
              </a:rPr>
              <a:t>极</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黑色端</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指向如图</a:t>
            </a:r>
            <a:r>
              <a:rPr lang="en-US" altLang="zh-CN">
                <a:solidFill>
                  <a:srgbClr val="000000"/>
                </a:solidFill>
                <a:ea typeface="宋体" panose="02010600030101010101" pitchFamily="2" charset="-122"/>
                <a:cs typeface="Times New Roman" panose="02020603050405020304" pitchFamily="18" charset="0"/>
              </a:rPr>
              <a:t>3</a:t>
            </a:r>
            <a:r>
              <a:rPr lang="zh-CN" altLang="zh-CN">
                <a:solidFill>
                  <a:srgbClr val="000000"/>
                </a:solidFill>
                <a:ea typeface="宋体" panose="02010600030101010101" pitchFamily="2" charset="-122"/>
                <a:cs typeface="Times New Roman" panose="02020603050405020304" pitchFamily="18" charset="0"/>
              </a:rPr>
              <a:t>所示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由图可知</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在通电螺线管外部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磁感线是从</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极发出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最后回到</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极的</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5535181" y="639088"/>
            <a:ext cx="306846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判断磁场的方向</a:t>
            </a:r>
            <a:endParaRPr lang="zh-CN" altLang="en-US"/>
          </a:p>
        </p:txBody>
      </p:sp>
      <p:sp>
        <p:nvSpPr>
          <p:cNvPr id="4" name="矩形 3"/>
          <p:cNvSpPr/>
          <p:nvPr/>
        </p:nvSpPr>
        <p:spPr>
          <a:xfrm>
            <a:off x="5666181" y="1216409"/>
            <a:ext cx="596638"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会</a:t>
            </a:r>
            <a:endParaRPr lang="zh-CN" altLang="en-US"/>
          </a:p>
        </p:txBody>
      </p:sp>
      <p:sp>
        <p:nvSpPr>
          <p:cNvPr id="5" name="矩形 4"/>
          <p:cNvSpPr/>
          <p:nvPr/>
        </p:nvSpPr>
        <p:spPr>
          <a:xfrm>
            <a:off x="7233877" y="1813394"/>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磁场</a:t>
            </a:r>
            <a:endParaRPr lang="zh-CN" altLang="en-US"/>
          </a:p>
        </p:txBody>
      </p:sp>
      <p:sp>
        <p:nvSpPr>
          <p:cNvPr id="6" name="矩形 5"/>
          <p:cNvSpPr/>
          <p:nvPr/>
        </p:nvSpPr>
        <p:spPr>
          <a:xfrm>
            <a:off x="3990333" y="2984762"/>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条形</a:t>
            </a:r>
            <a:endParaRPr lang="zh-CN" altLang="en-US"/>
          </a:p>
        </p:txBody>
      </p:sp>
      <p:sp>
        <p:nvSpPr>
          <p:cNvPr id="7" name="矩形 6"/>
          <p:cNvSpPr/>
          <p:nvPr/>
        </p:nvSpPr>
        <p:spPr>
          <a:xfrm>
            <a:off x="2635197" y="3565294"/>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不是</a:t>
            </a:r>
            <a:endParaRPr lang="zh-CN" altLang="en-US"/>
          </a:p>
        </p:txBody>
      </p:sp>
      <p:sp>
        <p:nvSpPr>
          <p:cNvPr id="8" name="矩形 7"/>
          <p:cNvSpPr/>
          <p:nvPr/>
        </p:nvSpPr>
        <p:spPr>
          <a:xfrm>
            <a:off x="936501" y="5309776"/>
            <a:ext cx="1165704"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北</a:t>
            </a:r>
            <a:r>
              <a:rPr lang="en-US" altLang="zh-CN">
                <a:ea typeface="宋体" panose="02010600030101010101" pitchFamily="2" charset="-122"/>
              </a:rPr>
              <a:t>(N)</a:t>
            </a:r>
            <a:endParaRPr lang="zh-CN" altLang="en-US"/>
          </a:p>
        </p:txBody>
      </p:sp>
      <p:sp>
        <p:nvSpPr>
          <p:cNvPr id="9" name="矩形 8"/>
          <p:cNvSpPr/>
          <p:nvPr/>
        </p:nvSpPr>
        <p:spPr>
          <a:xfrm>
            <a:off x="6405925" y="5309775"/>
            <a:ext cx="1096775"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南</a:t>
            </a:r>
            <a:r>
              <a:rPr lang="en-US" altLang="zh-CN">
                <a:ea typeface="宋体" panose="02010600030101010101" pitchFamily="2" charset="-122"/>
              </a:rPr>
              <a:t>(S)</a:t>
            </a:r>
            <a:endParaRPr lang="zh-CN" altLang="en-US"/>
          </a:p>
        </p:txBody>
      </p:sp>
    </p:spTree>
    <p:extLst>
      <p:ext uri="{BB962C8B-B14F-4D97-AF65-F5344CB8AC3E}">
        <p14:creationId xmlns:p14="http://schemas.microsoft.com/office/powerpoint/2010/main" val="45452506"/>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nodeType="clickPar">
                      <p:stCondLst>
                        <p:cond delay="indefinite"/>
                      </p:stCondLst>
                      <p:childTnLst>
                        <p:par>
                          <p:cTn id="24" fill="hold" nodeType="afterGroup">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par>
                    <p:cTn id="28" fill="hold" nodeType="clickPar">
                      <p:stCondLst>
                        <p:cond delay="indefinite"/>
                      </p:stCondLst>
                      <p:childTnLst>
                        <p:par>
                          <p:cTn id="29" fill="hold" nodeType="afterGroup">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par>
                    <p:cTn id="33" fill="hold" nodeType="clickPar">
                      <p:stCondLst>
                        <p:cond delay="indefinite"/>
                      </p:stCondLst>
                      <p:childTnLst>
                        <p:par>
                          <p:cTn id="34" fill="hold" nodeType="afterGroup">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arn(inVertical)">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Lst>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graphicFrame>
        <p:nvGraphicFramePr>
          <p:cNvPr id="4" name="对象 3"/>
          <p:cNvGraphicFramePr>
            <a:graphicFrameLocks noChangeAspect="1"/>
          </p:cNvGraphicFramePr>
          <p:nvPr>
            <p:extLst>
              <p:ext uri="{D42A27DB-BD31-4B8C-83A1-F6EECF244321}">
                <p14:modId xmlns:p14="http://schemas.microsoft.com/office/powerpoint/2010/main" val="1209235907"/>
              </p:ext>
            </p:extLst>
          </p:nvPr>
        </p:nvGraphicFramePr>
        <p:xfrm>
          <a:off x="361950" y="942880"/>
          <a:ext cx="10807700" cy="4845239"/>
        </p:xfrm>
        <a:graphic>
          <a:graphicData uri="http://schemas.openxmlformats.org/presentationml/2006/ole">
            <mc:AlternateContent>
              <mc:Choice xmlns:v="urn:schemas-microsoft-com:vml" Requires="v">
                <p:oleObj spid="_x0000_s1039" name="文档" r:id="rId2" imgW="3826154" imgH="1715317" progId="Word.Document.12">
                  <p:embed/>
                </p:oleObj>
              </mc:Choice>
              <mc:Fallback>
                <p:oleObj name="文档" r:id="rId2" imgW="3826154" imgH="1715317" progId="Word.Document.12">
                  <p:embed/>
                  <p:pic>
                    <p:nvPicPr>
                      <p:cNvPr id="0" name="OLE substitute image"/>
                      <p:cNvPicPr/>
                      <p:nvPr/>
                    </p:nvPicPr>
                    <p:blipFill>
                      <a:blip r:embed="rId3"/>
                      <a:stretch>
                        <a:fillRect/>
                      </a:stretch>
                    </p:blipFill>
                    <p:spPr>
                      <a:xfrm>
                        <a:off x="361950" y="942880"/>
                        <a:ext cx="10807700" cy="4845239"/>
                      </a:xfrm>
                      <a:prstGeom prst="rect">
                        <a:avLst/>
                      </a:prstGeom>
                    </p:spPr>
                  </p:pic>
                </p:oleObj>
              </mc:Fallback>
            </mc:AlternateContent>
          </a:graphicData>
        </a:graphic>
      </p:graphicFrame>
    </p:spTree>
    <p:extLst>
      <p:ext uri="{BB962C8B-B14F-4D97-AF65-F5344CB8AC3E}">
        <p14:creationId xmlns:p14="http://schemas.microsoft.com/office/powerpoint/2010/main" val="2657185730"/>
      </p:ext>
    </p:extLst>
  </p:cSld>
  <p:clrMapOvr>
    <a:masterClrMapping/>
  </p:clrMapOvr>
  <p:transition spd="slow">
    <p:wheel spokes="1"/>
  </p:transition>
  <p:timing/>
</p:sld>
</file>

<file path=ppt/slides/slide4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583903"/>
            <a:ext cx="10807700" cy="3046988"/>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(5)</a:t>
            </a:r>
            <a:r>
              <a:rPr lang="zh-CN" altLang="zh-CN">
                <a:solidFill>
                  <a:srgbClr val="000000"/>
                </a:solidFill>
                <a:ea typeface="宋体" panose="02010600030101010101" pitchFamily="2" charset="-122"/>
                <a:cs typeface="Times New Roman" panose="02020603050405020304" pitchFamily="18" charset="0"/>
              </a:rPr>
              <a:t>实验过程中小明发现</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当通电螺线管上绕线方向变化时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小磁针方向也发生变化</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小明认为通电螺线管的磁极极性与导线的绕线方向有关</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小明的观点是否正确</a:t>
            </a:r>
            <a:r>
              <a:rPr lang="en-US" altLang="zh-CN" smtClean="0">
                <a:solidFill>
                  <a:srgbClr val="000000"/>
                </a:solidFill>
                <a:ea typeface="宋体" panose="02010600030101010101" pitchFamily="2" charset="-122"/>
                <a:cs typeface="Times New Roman" panose="02020603050405020304" pitchFamily="18" charset="0"/>
              </a:rPr>
              <a:t>?</a:t>
            </a:r>
            <a:r>
              <a:rPr lang="en-US" altLang="zh-CN" i="1" smtClean="0">
                <a:solidFill>
                  <a:srgbClr val="000000"/>
                </a:solidFill>
                <a:ea typeface="宋体" panose="02010600030101010101" pitchFamily="2" charset="-122"/>
                <a:cs typeface="Times New Roman" panose="02020603050405020304" pitchFamily="18" charset="0"/>
              </a:rPr>
              <a:t>__________</a:t>
            </a:r>
            <a:r>
              <a:rPr lang="en-US" altLang="zh-CN" smtClean="0">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原因</a:t>
            </a:r>
            <a:r>
              <a:rPr lang="zh-CN" altLang="zh-CN" smtClean="0">
                <a:solidFill>
                  <a:srgbClr val="000000"/>
                </a:solidFill>
                <a:ea typeface="宋体" panose="02010600030101010101" pitchFamily="2" charset="-122"/>
                <a:cs typeface="Times New Roman" panose="02020603050405020304" pitchFamily="18" charset="0"/>
              </a:rPr>
              <a:t>是</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i="1" smtClean="0">
                <a:solidFill>
                  <a:srgbClr val="000000"/>
                </a:solidFill>
                <a:ea typeface="宋体" panose="02010600030101010101" pitchFamily="2" charset="-122"/>
                <a:cs typeface="Times New Roman" panose="02020603050405020304" pitchFamily="18" charset="0"/>
              </a:rPr>
              <a:t>____________________________________________________</a:t>
            </a:r>
          </a:p>
          <a:p>
            <a:pPr>
              <a:lnSpc>
                <a:spcPct val="120000"/>
              </a:lnSpc>
              <a:spcAft>
                <a:spcPct val="0"/>
              </a:spcAft>
              <a:tabLst>
                <a:tab pos="1029335"/>
                <a:tab pos="1850390"/>
                <a:tab pos="2538095"/>
                <a:tab pos="3221990"/>
              </a:tabLst>
            </a:pPr>
            <a:r>
              <a:rPr lang="en-US" altLang="zh-CN" i="1" smtClean="0">
                <a:solidFill>
                  <a:srgbClr val="000000"/>
                </a:solidFill>
                <a:ea typeface="宋体" panose="02010600030101010101" pitchFamily="2" charset="-122"/>
                <a:cs typeface="Times New Roman" panose="02020603050405020304" pitchFamily="18" charset="0"/>
              </a:rPr>
              <a:t>______________________________________.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7908261" y="2800481"/>
            <a:ext cx="1420582"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不正确</a:t>
            </a:r>
            <a:endParaRPr lang="zh-CN" altLang="en-US"/>
          </a:p>
        </p:txBody>
      </p:sp>
      <p:sp>
        <p:nvSpPr>
          <p:cNvPr id="4" name="矩形 3"/>
          <p:cNvSpPr>
            <a:spLocks noChangeAspect="1"/>
          </p:cNvSpPr>
          <p:nvPr/>
        </p:nvSpPr>
        <p:spPr>
          <a:xfrm>
            <a:off x="361950" y="3324903"/>
            <a:ext cx="10807700" cy="1226874"/>
          </a:xfrm>
          <a:prstGeom prst="rect">
            <a:avLst/>
          </a:prstGeom>
        </p:spPr>
        <p:txBody>
          <a:bodyPr>
            <a:spAutoFit/>
          </a:bodyPr>
          <a:lstStyle/>
          <a:p>
            <a:pPr>
              <a:lnSpc>
                <a:spcPct val="120000"/>
              </a:lnSpc>
              <a:spcAft>
                <a:spcPct val="0"/>
              </a:spcAft>
              <a:tabLst>
                <a:tab pos="1029335"/>
                <a:tab pos="1850390"/>
                <a:tab pos="2538095"/>
                <a:tab pos="3221990"/>
              </a:tabLst>
            </a:pPr>
            <a:r>
              <a:rPr lang="zh-CN" altLang="zh-CN">
                <a:ea typeface="宋体" panose="02010600030101010101" pitchFamily="2" charset="-122"/>
                <a:cs typeface="Times New Roman" panose="02020603050405020304" pitchFamily="18" charset="0"/>
              </a:rPr>
              <a:t>当绕线方向变化时</a:t>
            </a:r>
            <a:r>
              <a:rPr lang="en-US" altLang="zh-CN">
                <a:ea typeface="宋体" panose="02010600030101010101" pitchFamily="2" charset="-122"/>
                <a:cs typeface="Times New Roman" panose="02020603050405020304" pitchFamily="18" charset="0"/>
              </a:rPr>
              <a:t>,</a:t>
            </a:r>
            <a:r>
              <a:rPr lang="zh-CN" altLang="zh-CN">
                <a:ea typeface="宋体" panose="02010600030101010101" pitchFamily="2" charset="-122"/>
                <a:cs typeface="Times New Roman" panose="02020603050405020304" pitchFamily="18" charset="0"/>
              </a:rPr>
              <a:t>螺线管中的电流方向也发生了变化</a:t>
            </a:r>
            <a:r>
              <a:rPr lang="en-US" altLang="zh-CN">
                <a:ea typeface="宋体" panose="02010600030101010101" pitchFamily="2" charset="-122"/>
                <a:cs typeface="Times New Roman" panose="02020603050405020304" pitchFamily="18" charset="0"/>
              </a:rPr>
              <a:t>,</a:t>
            </a:r>
            <a:r>
              <a:rPr lang="zh-CN" altLang="zh-CN">
                <a:ea typeface="宋体" panose="02010600030101010101" pitchFamily="2" charset="-122"/>
                <a:cs typeface="Times New Roman" panose="02020603050405020304" pitchFamily="18" charset="0"/>
              </a:rPr>
              <a:t>没有控制变量</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734132157"/>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513615"/>
            <a:ext cx="10807700" cy="3046988"/>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(6)</a:t>
            </a:r>
            <a:r>
              <a:rPr lang="zh-CN" altLang="zh-CN">
                <a:solidFill>
                  <a:srgbClr val="000000"/>
                </a:solidFill>
                <a:ea typeface="宋体" panose="02010600030101010101" pitchFamily="2" charset="-122"/>
                <a:cs typeface="Times New Roman" panose="02020603050405020304" pitchFamily="18" charset="0"/>
              </a:rPr>
              <a:t>为了探究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通电螺线管的磁极极性与什么有关</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小明对可能的影响因素</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电流方向和绕线方向</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进行了实验</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得到了如图</a:t>
            </a:r>
            <a:r>
              <a:rPr lang="en-US" altLang="zh-CN">
                <a:solidFill>
                  <a:srgbClr val="000000"/>
                </a:solidFill>
                <a:ea typeface="宋体" panose="02010600030101010101" pitchFamily="2" charset="-122"/>
                <a:cs typeface="Times New Roman" panose="02020603050405020304" pitchFamily="18" charset="0"/>
              </a:rPr>
              <a:t>4</a:t>
            </a:r>
            <a:r>
              <a:rPr lang="zh-CN" altLang="zh-CN">
                <a:solidFill>
                  <a:srgbClr val="000000"/>
                </a:solidFill>
                <a:ea typeface="宋体" panose="02010600030101010101" pitchFamily="2" charset="-122"/>
                <a:cs typeface="Times New Roman" panose="02020603050405020304" pitchFamily="18" charset="0"/>
              </a:rPr>
              <a:t>所示的四种情况</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分析情况可知</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通电螺线管的磁极极性只与螺线管中的</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有关</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且这个关系可以用</a:t>
            </a:r>
            <a:r>
              <a:rPr lang="en-US" altLang="zh-CN" i="1" smtClean="0">
                <a:solidFill>
                  <a:srgbClr val="000000"/>
                </a:solidFill>
                <a:ea typeface="宋体" panose="02010600030101010101" pitchFamily="2" charset="-122"/>
                <a:cs typeface="Times New Roman" panose="02020603050405020304" pitchFamily="18" charset="0"/>
              </a:rPr>
              <a:t>______________________</a:t>
            </a:r>
            <a:r>
              <a:rPr lang="zh-CN" altLang="zh-CN">
                <a:solidFill>
                  <a:srgbClr val="000000"/>
                </a:solidFill>
                <a:ea typeface="宋体" panose="02010600030101010101" pitchFamily="2" charset="-122"/>
                <a:cs typeface="Times New Roman" panose="02020603050405020304" pitchFamily="18" charset="0"/>
              </a:rPr>
              <a:t>定则来判断</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265.jpeg"/>
          <p:cNvPicPr>
            <a:picLocks noChangeAspect="1"/>
          </p:cNvPicPr>
          <p:nvPr/>
        </p:nvPicPr>
        <p:blipFill>
          <a:blip r:embed="rId2"/>
          <a:stretch>
            <a:fillRect/>
          </a:stretch>
        </p:blipFill>
        <p:spPr>
          <a:xfrm>
            <a:off x="361950" y="3580463"/>
            <a:ext cx="10807700" cy="2030917"/>
          </a:xfrm>
          <a:prstGeom prst="rect">
            <a:avLst/>
          </a:prstGeom>
        </p:spPr>
      </p:pic>
      <p:sp>
        <p:nvSpPr>
          <p:cNvPr id="4" name="矩形 3"/>
          <p:cNvSpPr/>
          <p:nvPr/>
        </p:nvSpPr>
        <p:spPr>
          <a:xfrm>
            <a:off x="5360127" y="5668729"/>
            <a:ext cx="801822" cy="683264"/>
          </a:xfrm>
          <a:prstGeom prst="rect">
            <a:avLst/>
          </a:prstGeom>
        </p:spPr>
        <p:txBody>
          <a:bodyPr wrap="none">
            <a:spAutoFit/>
          </a:bodyPr>
          <a:lstStyle/>
          <a:p>
            <a:pPr algn="ctr">
              <a:lnSpc>
                <a:spcPct val="120000"/>
              </a:lnSpc>
              <a:spcAft>
                <a:spcPct val="0"/>
              </a:spcAft>
              <a:tabLst>
                <a:tab pos="1029335"/>
                <a:tab pos="1850390"/>
                <a:tab pos="2538095"/>
                <a:tab pos="3221990"/>
              </a:tabLst>
            </a:pPr>
            <a:r>
              <a:rPr lang="zh-CN" altLang="zh-CN">
                <a:solidFill>
                  <a:srgbClr val="000000"/>
                </a:solidFill>
                <a:ea typeface="楷体" panose="02010609060101010101" pitchFamily="49" charset="-122"/>
                <a:cs typeface="Times New Roman" panose="02020603050405020304" pitchFamily="18" charset="0"/>
              </a:rPr>
              <a:t>图</a:t>
            </a:r>
            <a:r>
              <a:rPr lang="en-US" altLang="zh-CN">
                <a:solidFill>
                  <a:srgbClr val="000000"/>
                </a:solidFill>
                <a:ea typeface="宋体" panose="02010600030101010101" pitchFamily="2" charset="-122"/>
                <a:cs typeface="Times New Roman" panose="02020603050405020304" pitchFamily="18" charset="0"/>
              </a:rPr>
              <a:t>4</a:t>
            </a:r>
            <a:endParaRPr lang="zh-CN" altLang="zh-CN" sz="360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5" name="矩形 4"/>
          <p:cNvSpPr/>
          <p:nvPr/>
        </p:nvSpPr>
        <p:spPr>
          <a:xfrm>
            <a:off x="2736701" y="2313815"/>
            <a:ext cx="1832553"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电流方向</a:t>
            </a:r>
            <a:endParaRPr lang="zh-CN" altLang="en-US"/>
          </a:p>
        </p:txBody>
      </p:sp>
      <p:sp>
        <p:nvSpPr>
          <p:cNvPr id="6" name="矩形 5"/>
          <p:cNvSpPr/>
          <p:nvPr/>
        </p:nvSpPr>
        <p:spPr>
          <a:xfrm>
            <a:off x="792485" y="2895019"/>
            <a:ext cx="334097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右手螺旋</a:t>
            </a:r>
            <a:r>
              <a:rPr lang="en-US" altLang="zh-CN">
                <a:ea typeface="宋体" panose="02010600030101010101" pitchFamily="2" charset="-122"/>
              </a:rPr>
              <a:t>(</a:t>
            </a:r>
            <a:r>
              <a:rPr lang="zh-CN" altLang="zh-CN">
                <a:ea typeface="宋体" panose="02010600030101010101" pitchFamily="2" charset="-122"/>
                <a:cs typeface="Times New Roman" panose="02020603050405020304" pitchFamily="18" charset="0"/>
              </a:rPr>
              <a:t>或安培</a:t>
            </a:r>
            <a:r>
              <a:rPr lang="en-US" altLang="zh-CN">
                <a:ea typeface="宋体" panose="02010600030101010101" pitchFamily="2" charset="-122"/>
              </a:rPr>
              <a:t>)</a:t>
            </a:r>
            <a:endParaRPr lang="zh-CN" altLang="en-US"/>
          </a:p>
        </p:txBody>
      </p:sp>
    </p:spTree>
    <p:extLst>
      <p:ext uri="{BB962C8B-B14F-4D97-AF65-F5344CB8AC3E}">
        <p14:creationId xmlns:p14="http://schemas.microsoft.com/office/powerpoint/2010/main" val="2365504261"/>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513615"/>
            <a:ext cx="10807700" cy="2456057"/>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(7)</a:t>
            </a:r>
            <a:r>
              <a:rPr lang="zh-CN" altLang="zh-CN">
                <a:solidFill>
                  <a:srgbClr val="000000"/>
                </a:solidFill>
                <a:ea typeface="宋体" panose="02010600030101010101" pitchFamily="2" charset="-122"/>
                <a:cs typeface="Times New Roman" panose="02020603050405020304" pitchFamily="18" charset="0"/>
              </a:rPr>
              <a:t>写出增强通电螺线管周围磁场的一个方法</a:t>
            </a:r>
            <a:r>
              <a:rPr lang="en-US" altLang="zh-CN" smtClean="0">
                <a:solidFill>
                  <a:srgbClr val="000000"/>
                </a:solidFill>
                <a:ea typeface="宋体" panose="02010600030101010101" pitchFamily="2" charset="-122"/>
                <a:cs typeface="Times New Roman" panose="02020603050405020304" pitchFamily="18" charset="0"/>
              </a:rPr>
              <a:t>:</a:t>
            </a:r>
          </a:p>
          <a:p>
            <a:pPr>
              <a:lnSpc>
                <a:spcPct val="120000"/>
              </a:lnSpc>
              <a:spcAft>
                <a:spcPct val="0"/>
              </a:spcAft>
              <a:tabLst>
                <a:tab pos="1029335"/>
                <a:tab pos="1850390"/>
                <a:tab pos="2538095"/>
                <a:tab pos="3221990"/>
              </a:tabLst>
            </a:pPr>
            <a:r>
              <a:rPr lang="en-US" altLang="zh-CN" i="1" smtClean="0">
                <a:solidFill>
                  <a:srgbClr val="000000"/>
                </a:solidFill>
                <a:ea typeface="宋体" panose="02010600030101010101" pitchFamily="2" charset="-122"/>
                <a:cs typeface="Times New Roman" panose="02020603050405020304" pitchFamily="18" charset="0"/>
              </a:rPr>
              <a:t>________________________________________.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(8)</a:t>
            </a:r>
            <a:r>
              <a:rPr lang="zh-CN" altLang="zh-CN">
                <a:solidFill>
                  <a:srgbClr val="000000"/>
                </a:solidFill>
                <a:ea typeface="宋体" panose="02010600030101010101" pitchFamily="2" charset="-122"/>
                <a:cs typeface="Times New Roman" panose="02020603050405020304" pitchFamily="18" charset="0"/>
              </a:rPr>
              <a:t>在通电螺线管中插入铁钉</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进行</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探究影响电磁铁磁性强弱的因素</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的实验</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实验装置如图</a:t>
            </a:r>
            <a:r>
              <a:rPr lang="en-US" altLang="zh-CN">
                <a:solidFill>
                  <a:srgbClr val="000000"/>
                </a:solidFill>
                <a:ea typeface="宋体" panose="02010600030101010101" pitchFamily="2" charset="-122"/>
                <a:cs typeface="Times New Roman" panose="02020603050405020304" pitchFamily="18" charset="0"/>
              </a:rPr>
              <a:t>5</a:t>
            </a:r>
            <a:r>
              <a:rPr lang="zh-CN" altLang="zh-CN">
                <a:solidFill>
                  <a:srgbClr val="000000"/>
                </a:solidFill>
                <a:ea typeface="宋体" panose="02010600030101010101" pitchFamily="2" charset="-122"/>
                <a:cs typeface="Times New Roman" panose="02020603050405020304" pitchFamily="18" charset="0"/>
              </a:rPr>
              <a:t>所示</a:t>
            </a:r>
            <a:r>
              <a:rPr lang="en-US" altLang="zh-CN" i="1">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图片 2"/>
          <p:cNvPicPr>
            <a:picLocks noChangeAspect="1"/>
          </p:cNvPicPr>
          <p:nvPr/>
        </p:nvPicPr>
        <p:blipFill>
          <a:blip r:embed="rId2"/>
          <a:stretch>
            <a:fillRect/>
          </a:stretch>
        </p:blipFill>
        <p:spPr>
          <a:xfrm>
            <a:off x="2591612" y="2925192"/>
            <a:ext cx="6348377" cy="3415702"/>
          </a:xfrm>
          <a:prstGeom prst="rect">
            <a:avLst/>
          </a:prstGeom>
        </p:spPr>
      </p:pic>
      <p:sp>
        <p:nvSpPr>
          <p:cNvPr id="4" name="矩形 3"/>
          <p:cNvSpPr>
            <a:spLocks noChangeAspect="1"/>
          </p:cNvSpPr>
          <p:nvPr/>
        </p:nvSpPr>
        <p:spPr>
          <a:xfrm>
            <a:off x="361950" y="1088101"/>
            <a:ext cx="10807700" cy="626710"/>
          </a:xfrm>
          <a:prstGeom prst="rect">
            <a:avLst/>
          </a:prstGeom>
        </p:spPr>
        <p:txBody>
          <a:bodyPr>
            <a:spAutoFit/>
          </a:bodyPr>
          <a:lstStyle/>
          <a:p>
            <a:pPr>
              <a:lnSpc>
                <a:spcPct val="120000"/>
              </a:lnSpc>
            </a:pPr>
            <a:r>
              <a:rPr lang="zh-CN" altLang="zh-CN">
                <a:ea typeface="宋体" panose="02010600030101010101" pitchFamily="2" charset="-122"/>
                <a:cs typeface="Times New Roman" panose="02020603050405020304" pitchFamily="18" charset="0"/>
              </a:rPr>
              <a:t>增大电流</a:t>
            </a:r>
            <a:r>
              <a:rPr lang="en-US" altLang="zh-CN">
                <a:ea typeface="宋体" panose="02010600030101010101" pitchFamily="2" charset="-122"/>
              </a:rPr>
              <a:t>(</a:t>
            </a:r>
            <a:r>
              <a:rPr lang="zh-CN" altLang="zh-CN">
                <a:ea typeface="宋体" panose="02010600030101010101" pitchFamily="2" charset="-122"/>
                <a:cs typeface="Times New Roman" panose="02020603050405020304" pitchFamily="18" charset="0"/>
              </a:rPr>
              <a:t>或插入铁芯、增加螺线管的匝数</a:t>
            </a:r>
            <a:r>
              <a:rPr lang="en-US" altLang="zh-CN">
                <a:ea typeface="宋体" panose="02010600030101010101" pitchFamily="2" charset="-122"/>
              </a:rPr>
              <a:t>)</a:t>
            </a:r>
            <a:endParaRPr lang="zh-CN" altLang="en-US"/>
          </a:p>
        </p:txBody>
      </p:sp>
    </p:spTree>
    <p:extLst>
      <p:ext uri="{BB962C8B-B14F-4D97-AF65-F5344CB8AC3E}">
        <p14:creationId xmlns:p14="http://schemas.microsoft.com/office/powerpoint/2010/main" val="1931424418"/>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056999"/>
            <a:ext cx="10807700" cy="4228850"/>
          </a:xfrm>
          <a:prstGeom prst="rect">
            <a:avLst/>
          </a:prstGeom>
        </p:spPr>
        <p:txBody>
          <a:bodyPr>
            <a:spAutoFit/>
          </a:bodyPr>
          <a:lstStyle/>
          <a:p>
            <a:pPr>
              <a:lnSpc>
                <a:spcPct val="120000"/>
              </a:lnSpc>
              <a:spcAft>
                <a:spcPct val="0"/>
              </a:spcAft>
              <a:tabLst>
                <a:tab pos="1029335"/>
                <a:tab pos="1850390"/>
                <a:tab pos="2538095"/>
                <a:tab pos="3221990"/>
              </a:tabLst>
            </a:pPr>
            <a:r>
              <a:rPr lang="zh-CN" altLang="zh-CN">
                <a:solidFill>
                  <a:srgbClr val="000000"/>
                </a:solidFill>
                <a:latin typeface="Calibri" panose="020f0502020204030204" pitchFamily="34" charset="0"/>
                <a:ea typeface="宋体" panose="02010600030101010101" pitchFamily="2" charset="-122"/>
                <a:cs typeface="宋体" panose="02010600030101010101" pitchFamily="2" charset="-122"/>
              </a:rPr>
              <a:t>①</a:t>
            </a:r>
            <a:r>
              <a:rPr lang="zh-CN" altLang="zh-CN">
                <a:solidFill>
                  <a:srgbClr val="000000"/>
                </a:solidFill>
                <a:ea typeface="宋体" panose="02010600030101010101" pitchFamily="2" charset="-122"/>
                <a:cs typeface="Times New Roman" panose="02020603050405020304" pitchFamily="18" charset="0"/>
              </a:rPr>
              <a:t>如图</a:t>
            </a:r>
            <a:r>
              <a:rPr lang="en-US" altLang="zh-CN">
                <a:solidFill>
                  <a:srgbClr val="000000"/>
                </a:solidFill>
                <a:ea typeface="宋体" panose="02010600030101010101" pitchFamily="2" charset="-122"/>
                <a:cs typeface="Times New Roman" panose="02020603050405020304" pitchFamily="18" charset="0"/>
              </a:rPr>
              <a:t>5-</a:t>
            </a:r>
            <a:r>
              <a:rPr lang="zh-CN" altLang="zh-CN">
                <a:solidFill>
                  <a:srgbClr val="000000"/>
                </a:solidFill>
                <a:ea typeface="宋体" panose="02010600030101010101" pitchFamily="2" charset="-122"/>
                <a:cs typeface="Times New Roman" panose="02020603050405020304" pitchFamily="18" charset="0"/>
              </a:rPr>
              <a:t>甲所示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闭合开关</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通过滑动变阻器改变线圈中的电流大小</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当滑片</a:t>
            </a:r>
            <a:r>
              <a:rPr lang="en-US" altLang="zh-CN" i="1">
                <a:solidFill>
                  <a:srgbClr val="000000"/>
                </a:solidFill>
                <a:ea typeface="宋体" panose="02010600030101010101" pitchFamily="2" charset="-122"/>
                <a:cs typeface="Times New Roman" panose="02020603050405020304" pitchFamily="18" charset="0"/>
              </a:rPr>
              <a:t>P</a:t>
            </a:r>
            <a:r>
              <a:rPr lang="zh-CN" altLang="zh-CN">
                <a:solidFill>
                  <a:srgbClr val="000000"/>
                </a:solidFill>
                <a:ea typeface="宋体" panose="02010600030101010101" pitchFamily="2" charset="-122"/>
                <a:cs typeface="Times New Roman" panose="02020603050405020304" pitchFamily="18" charset="0"/>
              </a:rPr>
              <a:t>向</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移动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会发现电磁铁吸引大头针数目变多</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此现象说明</a:t>
            </a:r>
            <a:r>
              <a:rPr lang="en-US" altLang="zh-CN" i="1" smtClean="0">
                <a:solidFill>
                  <a:srgbClr val="000000"/>
                </a:solidFill>
                <a:ea typeface="宋体" panose="02010600030101010101" pitchFamily="2" charset="-122"/>
                <a:cs typeface="Times New Roman" panose="02020603050405020304" pitchFamily="18" charset="0"/>
              </a:rPr>
              <a:t>_____________________________</a:t>
            </a:r>
          </a:p>
          <a:p>
            <a:pPr>
              <a:lnSpc>
                <a:spcPct val="120000"/>
              </a:lnSpc>
              <a:spcAft>
                <a:spcPct val="0"/>
              </a:spcAft>
              <a:tabLst>
                <a:tab pos="1029335"/>
                <a:tab pos="1850390"/>
                <a:tab pos="2538095"/>
                <a:tab pos="3221990"/>
              </a:tabLst>
            </a:pPr>
            <a:r>
              <a:rPr lang="en-US" altLang="zh-CN" i="1" smtClean="0">
                <a:solidFill>
                  <a:srgbClr val="000000"/>
                </a:solidFill>
                <a:ea typeface="宋体" panose="02010600030101010101" pitchFamily="2" charset="-122"/>
                <a:cs typeface="Times New Roman" panose="02020603050405020304" pitchFamily="18" charset="0"/>
              </a:rPr>
              <a:t>____________________________</a:t>
            </a:r>
            <a:r>
              <a:rPr lang="en-US" altLang="zh-CN" smtClean="0">
                <a:solidFill>
                  <a:srgbClr val="000000"/>
                </a:solidFill>
                <a:ea typeface="宋体" panose="02010600030101010101" pitchFamily="2" charset="-122"/>
                <a:cs typeface="Times New Roman" panose="02020603050405020304" pitchFamily="18" charset="0"/>
              </a:rPr>
              <a:t>;</a:t>
            </a:r>
            <a:r>
              <a:rPr lang="en-US" altLang="zh-CN">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a:solidFill>
                  <a:srgbClr val="000000"/>
                </a:solidFill>
                <a:latin typeface="Calibri" panose="020f0502020204030204" pitchFamily="34" charset="0"/>
                <a:ea typeface="宋体" panose="02010600030101010101" pitchFamily="2" charset="-122"/>
                <a:cs typeface="宋体" panose="02010600030101010101" pitchFamily="2" charset="-122"/>
              </a:rPr>
              <a:t>②</a:t>
            </a:r>
            <a:r>
              <a:rPr lang="zh-CN" altLang="zh-CN">
                <a:solidFill>
                  <a:srgbClr val="000000"/>
                </a:solidFill>
                <a:ea typeface="宋体" panose="02010600030101010101" pitchFamily="2" charset="-122"/>
                <a:cs typeface="Times New Roman" panose="02020603050405020304" pitchFamily="18" charset="0"/>
              </a:rPr>
              <a:t>将图</a:t>
            </a:r>
            <a:r>
              <a:rPr lang="en-US" altLang="zh-CN">
                <a:solidFill>
                  <a:srgbClr val="000000"/>
                </a:solidFill>
                <a:ea typeface="宋体" panose="02010600030101010101" pitchFamily="2" charset="-122"/>
                <a:cs typeface="Times New Roman" panose="02020603050405020304" pitchFamily="18" charset="0"/>
              </a:rPr>
              <a:t>5-</a:t>
            </a:r>
            <a:r>
              <a:rPr lang="zh-CN" altLang="zh-CN">
                <a:solidFill>
                  <a:srgbClr val="000000"/>
                </a:solidFill>
                <a:ea typeface="宋体" panose="02010600030101010101" pitchFamily="2" charset="-122"/>
                <a:cs typeface="Times New Roman" panose="02020603050405020304" pitchFamily="18" charset="0"/>
              </a:rPr>
              <a:t>甲中滑动变阻器的滑片</a:t>
            </a:r>
            <a:r>
              <a:rPr lang="en-US" altLang="zh-CN" i="1">
                <a:solidFill>
                  <a:srgbClr val="000000"/>
                </a:solidFill>
                <a:ea typeface="宋体" panose="02010600030101010101" pitchFamily="2" charset="-122"/>
                <a:cs typeface="Times New Roman" panose="02020603050405020304" pitchFamily="18" charset="0"/>
              </a:rPr>
              <a:t>P</a:t>
            </a:r>
            <a:r>
              <a:rPr lang="zh-CN" altLang="zh-CN">
                <a:solidFill>
                  <a:srgbClr val="000000"/>
                </a:solidFill>
                <a:ea typeface="宋体" panose="02010600030101010101" pitchFamily="2" charset="-122"/>
                <a:cs typeface="Times New Roman" panose="02020603050405020304" pitchFamily="18" charset="0"/>
              </a:rPr>
              <a:t>移动到中点</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然后将铁钉抽出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发现吸引大头针的数目</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这说明铁芯具有</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的作用</a:t>
            </a:r>
            <a:r>
              <a:rPr lang="en-US" altLang="zh-CN">
                <a:solidFill>
                  <a:srgbClr val="000000"/>
                </a:solidFill>
                <a:ea typeface="宋体" panose="02010600030101010101" pitchFamily="2" charset="-122"/>
                <a:cs typeface="Times New Roman" panose="02020603050405020304" pitchFamily="18" charset="0"/>
              </a:rPr>
              <a:t>;</a:t>
            </a:r>
            <a:r>
              <a:rPr lang="en-US" altLang="zh-CN">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4392885" y="1682223"/>
            <a:ext cx="596638"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左</a:t>
            </a:r>
            <a:endParaRPr lang="zh-CN" altLang="en-US"/>
          </a:p>
        </p:txBody>
      </p:sp>
      <p:sp>
        <p:nvSpPr>
          <p:cNvPr id="5" name="矩形 4"/>
          <p:cNvSpPr/>
          <p:nvPr/>
        </p:nvSpPr>
        <p:spPr>
          <a:xfrm>
            <a:off x="4960027" y="2271303"/>
            <a:ext cx="5976068" cy="584775"/>
          </a:xfrm>
          <a:prstGeom prst="rect">
            <a:avLst/>
          </a:prstGeom>
        </p:spPr>
        <p:txBody>
          <a:bodyPr wrap="square">
            <a:spAutoFit/>
          </a:bodyPr>
          <a:lstStyle/>
          <a:p>
            <a:r>
              <a:rPr lang="zh-CN" altLang="zh-CN">
                <a:ea typeface="宋体" panose="02010600030101010101" pitchFamily="2" charset="-122"/>
                <a:cs typeface="Times New Roman" panose="02020603050405020304" pitchFamily="18" charset="0"/>
              </a:rPr>
              <a:t>电磁铁的磁性强弱与电流大小有</a:t>
            </a:r>
            <a:endParaRPr lang="zh-CN" altLang="en-US"/>
          </a:p>
        </p:txBody>
      </p:sp>
      <p:sp>
        <p:nvSpPr>
          <p:cNvPr id="6" name="矩形 5"/>
          <p:cNvSpPr/>
          <p:nvPr/>
        </p:nvSpPr>
        <p:spPr>
          <a:xfrm>
            <a:off x="437726" y="2856078"/>
            <a:ext cx="3995004"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关</a:t>
            </a:r>
            <a:r>
              <a:rPr lang="en-US" altLang="zh-CN">
                <a:ea typeface="宋体" panose="02010600030101010101" pitchFamily="2" charset="-122"/>
              </a:rPr>
              <a:t>,</a:t>
            </a:r>
            <a:r>
              <a:rPr lang="zh-CN" altLang="zh-CN">
                <a:ea typeface="宋体" panose="02010600030101010101" pitchFamily="2" charset="-122"/>
                <a:cs typeface="Times New Roman" panose="02020603050405020304" pitchFamily="18" charset="0"/>
              </a:rPr>
              <a:t>电流越大磁性越强</a:t>
            </a:r>
            <a:endParaRPr lang="zh-CN" altLang="en-US"/>
          </a:p>
        </p:txBody>
      </p:sp>
      <p:sp>
        <p:nvSpPr>
          <p:cNvPr id="7" name="矩形 6"/>
          <p:cNvSpPr/>
          <p:nvPr/>
        </p:nvSpPr>
        <p:spPr>
          <a:xfrm>
            <a:off x="5689029" y="4011390"/>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减少</a:t>
            </a:r>
            <a:endParaRPr lang="zh-CN" altLang="en-US"/>
          </a:p>
        </p:txBody>
      </p:sp>
      <p:sp>
        <p:nvSpPr>
          <p:cNvPr id="8" name="矩形 7"/>
          <p:cNvSpPr/>
          <p:nvPr/>
        </p:nvSpPr>
        <p:spPr>
          <a:xfrm>
            <a:off x="648469" y="4608375"/>
            <a:ext cx="1832553"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增强磁性</a:t>
            </a:r>
            <a:endParaRPr lang="zh-CN" altLang="en-US"/>
          </a:p>
        </p:txBody>
      </p:sp>
    </p:spTree>
    <p:extLst>
      <p:ext uri="{BB962C8B-B14F-4D97-AF65-F5344CB8AC3E}">
        <p14:creationId xmlns:p14="http://schemas.microsoft.com/office/powerpoint/2010/main" val="4117227431"/>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par>
                    <p:cTn id="16" fill="hold" nodeType="clickPar">
                      <p:stCondLst>
                        <p:cond delay="indefinite"/>
                      </p:stCondLst>
                      <p:childTnLst>
                        <p:par>
                          <p:cTn id="17" fill="hold" nodeType="afterGroup">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par>
                    <p:cTn id="21" fill="hold" nodeType="clickPar">
                      <p:stCondLst>
                        <p:cond delay="indefinite"/>
                      </p:stCondLst>
                      <p:childTnLst>
                        <p:par>
                          <p:cTn id="22" fill="hold" nodeType="afterGroup">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Lst>
  </p:timing>
</p:sld>
</file>

<file path=ppt/slides/slide4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853991"/>
            <a:ext cx="10807700" cy="4819781"/>
          </a:xfrm>
          <a:prstGeom prst="rect">
            <a:avLst/>
          </a:prstGeom>
        </p:spPr>
        <p:txBody>
          <a:bodyPr>
            <a:spAutoFit/>
          </a:bodyPr>
          <a:lstStyle/>
          <a:p>
            <a:pPr>
              <a:lnSpc>
                <a:spcPct val="120000"/>
              </a:lnSpc>
              <a:spcAft>
                <a:spcPct val="0"/>
              </a:spcAft>
              <a:tabLst>
                <a:tab pos="1029335"/>
                <a:tab pos="1850390"/>
                <a:tab pos="2538095"/>
                <a:tab pos="3221990"/>
              </a:tabLst>
            </a:pPr>
            <a:r>
              <a:rPr lang="zh-CN" altLang="zh-CN">
                <a:solidFill>
                  <a:srgbClr val="000000"/>
                </a:solidFill>
                <a:latin typeface="Calibri" panose="020f0502020204030204" pitchFamily="34" charset="0"/>
                <a:ea typeface="宋体" panose="02010600030101010101" pitchFamily="2" charset="-122"/>
                <a:cs typeface="宋体" panose="02010600030101010101" pitchFamily="2" charset="-122"/>
              </a:rPr>
              <a:t>③</a:t>
            </a:r>
            <a:r>
              <a:rPr lang="zh-CN" altLang="zh-CN">
                <a:solidFill>
                  <a:srgbClr val="000000"/>
                </a:solidFill>
                <a:ea typeface="宋体" panose="02010600030101010101" pitchFamily="2" charset="-122"/>
                <a:cs typeface="Times New Roman" panose="02020603050405020304" pitchFamily="18" charset="0"/>
              </a:rPr>
              <a:t>如图</a:t>
            </a:r>
            <a:r>
              <a:rPr lang="en-US" altLang="zh-CN">
                <a:solidFill>
                  <a:srgbClr val="000000"/>
                </a:solidFill>
                <a:ea typeface="宋体" panose="02010600030101010101" pitchFamily="2" charset="-122"/>
                <a:cs typeface="Times New Roman" panose="02020603050405020304" pitchFamily="18" charset="0"/>
              </a:rPr>
              <a:t>5-</a:t>
            </a:r>
            <a:r>
              <a:rPr lang="zh-CN" altLang="zh-CN">
                <a:solidFill>
                  <a:srgbClr val="000000"/>
                </a:solidFill>
                <a:ea typeface="宋体" panose="02010600030101010101" pitchFamily="2" charset="-122"/>
                <a:cs typeface="Times New Roman" panose="02020603050405020304" pitchFamily="18" charset="0"/>
              </a:rPr>
              <a:t>乙所示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采用的连接方式是为了控制</a:t>
            </a:r>
            <a:r>
              <a:rPr lang="en-US" altLang="zh-CN" i="1" smtClean="0">
                <a:solidFill>
                  <a:srgbClr val="000000"/>
                </a:solidFill>
                <a:ea typeface="宋体" panose="02010600030101010101" pitchFamily="2" charset="-122"/>
                <a:cs typeface="Times New Roman" panose="02020603050405020304" pitchFamily="18" charset="0"/>
              </a:rPr>
              <a:t>__________</a:t>
            </a:r>
            <a:r>
              <a:rPr lang="zh-CN" altLang="zh-CN">
                <a:solidFill>
                  <a:srgbClr val="000000"/>
                </a:solidFill>
                <a:ea typeface="宋体" panose="02010600030101010101" pitchFamily="2" charset="-122"/>
                <a:cs typeface="Times New Roman" panose="02020603050405020304" pitchFamily="18" charset="0"/>
              </a:rPr>
              <a:t>相同</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探究电磁铁的磁性强弱与</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的关系</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观察图中的实验现象可得出的结论是</a:t>
            </a:r>
            <a:r>
              <a:rPr lang="en-US" altLang="zh-CN" i="1" smtClean="0">
                <a:solidFill>
                  <a:srgbClr val="000000"/>
                </a:solidFill>
                <a:ea typeface="宋体" panose="02010600030101010101" pitchFamily="2" charset="-122"/>
                <a:cs typeface="Times New Roman" panose="02020603050405020304" pitchFamily="18" charset="0"/>
              </a:rPr>
              <a:t>____________________________</a:t>
            </a:r>
          </a:p>
          <a:p>
            <a:pPr>
              <a:lnSpc>
                <a:spcPct val="120000"/>
              </a:lnSpc>
              <a:spcAft>
                <a:spcPct val="0"/>
              </a:spcAft>
              <a:tabLst>
                <a:tab pos="1029335"/>
                <a:tab pos="1850390"/>
                <a:tab pos="2538095"/>
                <a:tab pos="3221990"/>
              </a:tabLst>
            </a:pPr>
            <a:r>
              <a:rPr lang="en-US" altLang="zh-CN" i="1" smtClean="0">
                <a:solidFill>
                  <a:srgbClr val="000000"/>
                </a:solidFill>
                <a:ea typeface="宋体" panose="02010600030101010101" pitchFamily="2" charset="-122"/>
                <a:cs typeface="Times New Roman" panose="02020603050405020304" pitchFamily="18" charset="0"/>
              </a:rPr>
              <a:t>____________________</a:t>
            </a:r>
            <a:r>
              <a:rPr lang="en-US" altLang="zh-CN" smtClean="0">
                <a:solidFill>
                  <a:srgbClr val="000000"/>
                </a:solidFill>
                <a:ea typeface="宋体" panose="02010600030101010101" pitchFamily="2" charset="-122"/>
                <a:cs typeface="Times New Roman" panose="02020603050405020304" pitchFamily="18" charset="0"/>
              </a:rPr>
              <a:t>;</a:t>
            </a:r>
            <a:r>
              <a:rPr lang="en-US" altLang="zh-CN">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a:solidFill>
                  <a:srgbClr val="000000"/>
                </a:solidFill>
                <a:latin typeface="Calibri" panose="020f0502020204030204" pitchFamily="34" charset="0"/>
                <a:ea typeface="宋体" panose="02010600030101010101" pitchFamily="2" charset="-122"/>
                <a:cs typeface="宋体" panose="02010600030101010101" pitchFamily="2" charset="-122"/>
              </a:rPr>
              <a:t>④</a:t>
            </a:r>
            <a:r>
              <a:rPr lang="zh-CN" altLang="zh-CN">
                <a:solidFill>
                  <a:srgbClr val="000000"/>
                </a:solidFill>
                <a:ea typeface="宋体" panose="02010600030101010101" pitchFamily="2" charset="-122"/>
                <a:cs typeface="Times New Roman" panose="02020603050405020304" pitchFamily="18" charset="0"/>
              </a:rPr>
              <a:t>实验中发现被吸引的大头针下端呈发散状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原因是大头针被磁化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下端是</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同名</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异名</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磁极</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相互</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en-US" altLang="zh-CN">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a:solidFill>
                  <a:srgbClr val="000000"/>
                </a:solidFill>
                <a:latin typeface="Calibri" panose="020f0502020204030204" pitchFamily="34" charset="0"/>
                <a:ea typeface="宋体" panose="02010600030101010101" pitchFamily="2" charset="-122"/>
                <a:cs typeface="宋体" panose="02010600030101010101" pitchFamily="2" charset="-122"/>
              </a:rPr>
              <a:t>⑤</a:t>
            </a:r>
            <a:r>
              <a:rPr lang="zh-CN" altLang="zh-CN">
                <a:solidFill>
                  <a:srgbClr val="000000"/>
                </a:solidFill>
                <a:ea typeface="宋体" panose="02010600030101010101" pitchFamily="2" charset="-122"/>
                <a:cs typeface="Times New Roman" panose="02020603050405020304" pitchFamily="18" charset="0"/>
              </a:rPr>
              <a:t>举出一个应用电磁铁的实例</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8641357" y="902689"/>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电流</a:t>
            </a:r>
            <a:endParaRPr lang="zh-CN" altLang="en-US"/>
          </a:p>
        </p:txBody>
      </p:sp>
      <p:sp>
        <p:nvSpPr>
          <p:cNvPr id="4" name="矩形 3"/>
          <p:cNvSpPr/>
          <p:nvPr/>
        </p:nvSpPr>
        <p:spPr>
          <a:xfrm>
            <a:off x="5676013" y="1489842"/>
            <a:ext cx="1832553"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线圈匝数</a:t>
            </a:r>
            <a:endParaRPr lang="zh-CN" altLang="en-US"/>
          </a:p>
        </p:txBody>
      </p:sp>
      <p:sp>
        <p:nvSpPr>
          <p:cNvPr id="5" name="矩形 4"/>
          <p:cNvSpPr/>
          <p:nvPr/>
        </p:nvSpPr>
        <p:spPr>
          <a:xfrm>
            <a:off x="5473005" y="2074155"/>
            <a:ext cx="523091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当电流大小一定时</a:t>
            </a:r>
            <a:r>
              <a:rPr lang="en-US" altLang="zh-CN">
                <a:ea typeface="宋体" panose="02010600030101010101" pitchFamily="2" charset="-122"/>
              </a:rPr>
              <a:t>,</a:t>
            </a:r>
            <a:r>
              <a:rPr lang="zh-CN" altLang="zh-CN">
                <a:ea typeface="宋体" panose="02010600030101010101" pitchFamily="2" charset="-122"/>
                <a:cs typeface="Times New Roman" panose="02020603050405020304" pitchFamily="18" charset="0"/>
              </a:rPr>
              <a:t>电磁铁的</a:t>
            </a:r>
            <a:endParaRPr lang="zh-CN" altLang="en-US"/>
          </a:p>
        </p:txBody>
      </p:sp>
      <p:sp>
        <p:nvSpPr>
          <p:cNvPr id="6" name="矩形 5"/>
          <p:cNvSpPr/>
          <p:nvPr/>
        </p:nvSpPr>
        <p:spPr>
          <a:xfrm>
            <a:off x="556797" y="2649610"/>
            <a:ext cx="3583032"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匝数越多</a:t>
            </a:r>
            <a:r>
              <a:rPr lang="en-US" altLang="zh-CN">
                <a:ea typeface="宋体" panose="02010600030101010101" pitchFamily="2" charset="-122"/>
              </a:rPr>
              <a:t>,</a:t>
            </a:r>
            <a:r>
              <a:rPr lang="zh-CN" altLang="zh-CN">
                <a:ea typeface="宋体" panose="02010600030101010101" pitchFamily="2" charset="-122"/>
                <a:cs typeface="Times New Roman" panose="02020603050405020304" pitchFamily="18" charset="0"/>
              </a:rPr>
              <a:t>磁性越强</a:t>
            </a:r>
            <a:endParaRPr lang="zh-CN" altLang="en-US"/>
          </a:p>
        </p:txBody>
      </p:sp>
      <p:sp>
        <p:nvSpPr>
          <p:cNvPr id="7" name="矩形 6"/>
          <p:cNvSpPr/>
          <p:nvPr/>
        </p:nvSpPr>
        <p:spPr>
          <a:xfrm>
            <a:off x="3635524" y="3820143"/>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同名</a:t>
            </a:r>
            <a:endParaRPr lang="zh-CN" altLang="en-US"/>
          </a:p>
        </p:txBody>
      </p:sp>
      <p:sp>
        <p:nvSpPr>
          <p:cNvPr id="8" name="矩形 7"/>
          <p:cNvSpPr/>
          <p:nvPr/>
        </p:nvSpPr>
        <p:spPr>
          <a:xfrm>
            <a:off x="1440557" y="4404918"/>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排斥</a:t>
            </a:r>
            <a:endParaRPr lang="zh-CN" altLang="en-US"/>
          </a:p>
        </p:txBody>
      </p:sp>
      <p:sp>
        <p:nvSpPr>
          <p:cNvPr id="9" name="矩形 8"/>
          <p:cNvSpPr/>
          <p:nvPr/>
        </p:nvSpPr>
        <p:spPr>
          <a:xfrm>
            <a:off x="6436544" y="4989693"/>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电铃</a:t>
            </a:r>
            <a:endParaRPr lang="zh-CN" altLang="en-US"/>
          </a:p>
        </p:txBody>
      </p:sp>
    </p:spTree>
    <p:extLst>
      <p:ext uri="{BB962C8B-B14F-4D97-AF65-F5344CB8AC3E}">
        <p14:creationId xmlns:p14="http://schemas.microsoft.com/office/powerpoint/2010/main" val="3436852378"/>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nodeType="clickPar">
                      <p:stCondLst>
                        <p:cond delay="indefinite"/>
                      </p:stCondLst>
                      <p:childTnLst>
                        <p:par>
                          <p:cTn id="22" fill="hold" nodeType="afterGroup">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nodeType="clickPar">
                      <p:stCondLst>
                        <p:cond delay="indefinite"/>
                      </p:stCondLst>
                      <p:childTnLst>
                        <p:par>
                          <p:cTn id="27" fill="hold" nodeType="afterGroup">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par>
                    <p:cTn id="31" fill="hold" nodeType="clickPar">
                      <p:stCondLst>
                        <p:cond delay="indefinite"/>
                      </p:stCondLst>
                      <p:childTnLst>
                        <p:par>
                          <p:cTn id="32" fill="hold" nodeType="afterGroup">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barn(inVertical)">
                                      <p:cBhvr>
                                        <p:cTn id="3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Lst>
  </p:timing>
</p:sld>
</file>

<file path=ppt/slides/slide4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630840"/>
            <a:ext cx="10807700" cy="4228850"/>
          </a:xfrm>
          <a:prstGeom prst="rect">
            <a:avLst/>
          </a:prstGeom>
        </p:spPr>
        <p:txBody>
          <a:bodyPr>
            <a:spAutoFit/>
          </a:bodyPr>
          <a:lstStyle/>
          <a:p>
            <a:pPr>
              <a:lnSpc>
                <a:spcPct val="120000"/>
              </a:lnSpc>
              <a:spcAft>
                <a:spcPct val="0"/>
              </a:spcAft>
              <a:tabLst>
                <a:tab pos="1029335"/>
                <a:tab pos="1850390"/>
                <a:tab pos="2538095"/>
                <a:tab pos="3221990"/>
              </a:tabLst>
            </a:pPr>
            <a:r>
              <a:rPr lang="zh-CN" altLang="en-US" smtClean="0">
                <a:solidFill>
                  <a:srgbClr val="FF00FF"/>
                </a:solidFill>
                <a:ea typeface="宋体" panose="02010600030101010101" pitchFamily="2" charset="-122"/>
                <a:cs typeface="Times New Roman" panose="02020603050405020304" pitchFamily="18" charset="0"/>
              </a:rPr>
              <a:t>实验</a:t>
            </a:r>
            <a:r>
              <a:rPr lang="en-US" altLang="zh-CN" smtClean="0">
                <a:solidFill>
                  <a:srgbClr val="FF00FF"/>
                </a:solidFill>
                <a:ea typeface="宋体" panose="02010600030101010101" pitchFamily="2" charset="-122"/>
                <a:cs typeface="Times New Roman" panose="02020603050405020304" pitchFamily="18" charset="0"/>
              </a:rPr>
              <a:t>3</a:t>
            </a:r>
            <a:r>
              <a:rPr lang="zh-CN" altLang="zh-CN">
                <a:solidFill>
                  <a:srgbClr val="000000"/>
                </a:solidFill>
                <a:ea typeface="宋体" panose="02010600030101010101" pitchFamily="2" charset="-122"/>
                <a:cs typeface="Times New Roman" panose="02020603050405020304" pitchFamily="18" charset="0"/>
              </a:rPr>
              <a:t>探究感应电流产生的条件</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a:solidFill>
                  <a:srgbClr val="000000"/>
                </a:solidFill>
                <a:latin typeface="Arial" pitchFamily="34" charset="0"/>
                <a:cs typeface="Times New Roman" panose="02020603050405020304" pitchFamily="18" charset="0"/>
              </a:rPr>
              <a:t>【例</a:t>
            </a:r>
            <a:r>
              <a:rPr lang="en-US" altLang="zh-CN">
                <a:solidFill>
                  <a:srgbClr val="000000"/>
                </a:solidFill>
                <a:ea typeface="宋体" panose="02010600030101010101" pitchFamily="2" charset="-122"/>
                <a:cs typeface="Times New Roman" panose="02020603050405020304" pitchFamily="18" charset="0"/>
              </a:rPr>
              <a:t>6</a:t>
            </a:r>
            <a:r>
              <a:rPr lang="zh-CN" altLang="zh-CN">
                <a:solidFill>
                  <a:srgbClr val="000000"/>
                </a:solidFill>
                <a:latin typeface="Arial" pitchFamily="34" charset="0"/>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用如图所示的实验装置探究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产生感应电流的条件</a:t>
            </a:r>
            <a:r>
              <a:rPr lang="en-US" altLang="zh-CN" smtClean="0">
                <a:solidFill>
                  <a:srgbClr val="000000"/>
                </a:solidFill>
                <a:ea typeface="宋体" panose="02010600030101010101" pitchFamily="2" charset="-122"/>
                <a:cs typeface="Times New Roman" panose="02020603050405020304" pitchFamily="18" charset="0"/>
              </a:rPr>
              <a:t>”</a:t>
            </a:r>
            <a:r>
              <a:rPr lang="en-US" altLang="zh-CN" i="1" smtClean="0">
                <a:solidFill>
                  <a:srgbClr val="000000"/>
                </a:solidFill>
                <a:ea typeface="宋体" panose="02010600030101010101" pitchFamily="2" charset="-122"/>
                <a:cs typeface="Times New Roman" panose="02020603050405020304" pitchFamily="18" charset="0"/>
              </a:rPr>
              <a:t>.</a:t>
            </a: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a:t>
            </a:r>
            <a:r>
              <a:rPr lang="zh-CN" altLang="zh-CN">
                <a:solidFill>
                  <a:srgbClr val="000000"/>
                </a:solidFill>
                <a:ea typeface="宋体" panose="02010600030101010101" pitchFamily="2" charset="-122"/>
                <a:cs typeface="Times New Roman" panose="02020603050405020304" pitchFamily="18" charset="0"/>
              </a:rPr>
              <a:t>实验中</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通过观察</a:t>
            </a:r>
            <a:r>
              <a:rPr lang="en-US" altLang="zh-CN" i="1" smtClean="0">
                <a:solidFill>
                  <a:srgbClr val="000000"/>
                </a:solidFill>
                <a:ea typeface="宋体" panose="02010600030101010101" pitchFamily="2" charset="-122"/>
                <a:cs typeface="Times New Roman" panose="02020603050405020304" pitchFamily="18" charset="0"/>
              </a:rPr>
              <a:t>__________________________</a:t>
            </a:r>
            <a:r>
              <a:rPr lang="zh-CN" altLang="zh-CN">
                <a:solidFill>
                  <a:srgbClr val="000000"/>
                </a:solidFill>
                <a:ea typeface="宋体" panose="02010600030101010101" pitchFamily="2" charset="-122"/>
                <a:cs typeface="Times New Roman" panose="02020603050405020304" pitchFamily="18" charset="0"/>
              </a:rPr>
              <a:t>来判断电路中是否有感应电流</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实验</a:t>
            </a:r>
            <a:r>
              <a:rPr lang="zh-CN" altLang="zh-CN" smtClean="0">
                <a:solidFill>
                  <a:srgbClr val="000000"/>
                </a:solidFill>
                <a:ea typeface="宋体" panose="02010600030101010101" pitchFamily="2" charset="-122"/>
                <a:cs typeface="Times New Roman" panose="02020603050405020304" pitchFamily="18" charset="0"/>
              </a:rPr>
              <a:t>中</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smtClean="0">
                <a:solidFill>
                  <a:srgbClr val="000000"/>
                </a:solidFill>
                <a:ea typeface="宋体" panose="02010600030101010101" pitchFamily="2" charset="-122"/>
                <a:cs typeface="Times New Roman" panose="02020603050405020304" pitchFamily="18" charset="0"/>
              </a:rPr>
              <a:t>灵敏电流计</a:t>
            </a:r>
            <a:r>
              <a:rPr lang="zh-CN" altLang="zh-CN">
                <a:solidFill>
                  <a:srgbClr val="000000"/>
                </a:solidFill>
                <a:ea typeface="宋体" panose="02010600030101010101" pitchFamily="2" charset="-122"/>
                <a:cs typeface="Times New Roman" panose="02020603050405020304" pitchFamily="18" charset="0"/>
              </a:rPr>
              <a:t>除了</a:t>
            </a:r>
            <a:r>
              <a:rPr lang="zh-CN" altLang="zh-CN" smtClean="0">
                <a:solidFill>
                  <a:srgbClr val="000000"/>
                </a:solidFill>
                <a:ea typeface="宋体" panose="02010600030101010101" pitchFamily="2" charset="-122"/>
                <a:cs typeface="Times New Roman" panose="02020603050405020304" pitchFamily="18" charset="0"/>
              </a:rPr>
              <a:t>可以</a:t>
            </a:r>
            <a:r>
              <a:rPr lang="zh-CN" altLang="zh-CN">
                <a:solidFill>
                  <a:srgbClr val="000000"/>
                </a:solidFill>
                <a:ea typeface="宋体" panose="02010600030101010101" pitchFamily="2" charset="-122"/>
                <a:cs typeface="Times New Roman" panose="02020603050405020304" pitchFamily="18" charset="0"/>
              </a:rPr>
              <a:t>显示</a:t>
            </a:r>
            <a:r>
              <a:rPr lang="zh-CN" altLang="zh-CN" smtClean="0">
                <a:solidFill>
                  <a:srgbClr val="000000"/>
                </a:solidFill>
                <a:ea typeface="宋体" panose="02010600030101010101" pitchFamily="2" charset="-122"/>
                <a:cs typeface="Times New Roman" panose="02020603050405020304" pitchFamily="18" charset="0"/>
              </a:rPr>
              <a:t>是</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smtClean="0">
                <a:solidFill>
                  <a:srgbClr val="000000"/>
                </a:solidFill>
                <a:ea typeface="宋体" panose="02010600030101010101" pitchFamily="2" charset="-122"/>
                <a:cs typeface="Times New Roman" panose="02020603050405020304" pitchFamily="18" charset="0"/>
              </a:rPr>
              <a:t>否</a:t>
            </a:r>
            <a:r>
              <a:rPr lang="zh-CN" altLang="zh-CN">
                <a:solidFill>
                  <a:srgbClr val="000000"/>
                </a:solidFill>
                <a:ea typeface="宋体" panose="02010600030101010101" pitchFamily="2" charset="-122"/>
                <a:cs typeface="Times New Roman" panose="02020603050405020304" pitchFamily="18" charset="0"/>
              </a:rPr>
              <a:t>产生感应电流外</a:t>
            </a:r>
            <a:r>
              <a:rPr lang="en-US" altLang="zh-CN" smtClean="0">
                <a:solidFill>
                  <a:srgbClr val="000000"/>
                </a:solidFill>
                <a:ea typeface="宋体" panose="02010600030101010101" pitchFamily="2" charset="-122"/>
                <a:cs typeface="Times New Roman" panose="02020603050405020304" pitchFamily="18" charset="0"/>
              </a:rPr>
              <a:t>,</a:t>
            </a:r>
            <a:r>
              <a:rPr lang="zh-CN" altLang="zh-CN" smtClean="0">
                <a:solidFill>
                  <a:srgbClr val="000000"/>
                </a:solidFill>
                <a:ea typeface="宋体" panose="02010600030101010101" pitchFamily="2" charset="-122"/>
                <a:cs typeface="Times New Roman" panose="02020603050405020304" pitchFamily="18" charset="0"/>
              </a:rPr>
              <a:t>另</a:t>
            </a:r>
            <a:r>
              <a:rPr lang="zh-CN" altLang="zh-CN">
                <a:solidFill>
                  <a:srgbClr val="000000"/>
                </a:solidFill>
                <a:ea typeface="宋体" panose="02010600030101010101" pitchFamily="2" charset="-122"/>
                <a:cs typeface="Times New Roman" panose="02020603050405020304" pitchFamily="18" charset="0"/>
              </a:rPr>
              <a:t>一个</a:t>
            </a:r>
            <a:r>
              <a:rPr lang="zh-CN" altLang="zh-CN" smtClean="0">
                <a:solidFill>
                  <a:srgbClr val="000000"/>
                </a:solidFill>
                <a:ea typeface="宋体" panose="02010600030101010101" pitchFamily="2" charset="-122"/>
                <a:cs typeface="Times New Roman" panose="02020603050405020304" pitchFamily="18" charset="0"/>
              </a:rPr>
              <a:t>作</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smtClean="0">
                <a:solidFill>
                  <a:srgbClr val="000000"/>
                </a:solidFill>
                <a:ea typeface="宋体" panose="02010600030101010101" pitchFamily="2" charset="-122"/>
                <a:cs typeface="Times New Roman" panose="02020603050405020304" pitchFamily="18" charset="0"/>
              </a:rPr>
              <a:t>用</a:t>
            </a:r>
            <a:r>
              <a:rPr lang="zh-CN" altLang="zh-CN">
                <a:solidFill>
                  <a:srgbClr val="000000"/>
                </a:solidFill>
                <a:ea typeface="宋体" panose="02010600030101010101" pitchFamily="2" charset="-122"/>
                <a:cs typeface="Times New Roman" panose="02020603050405020304" pitchFamily="18" charset="0"/>
              </a:rPr>
              <a:t>是</a:t>
            </a:r>
            <a:r>
              <a:rPr lang="en-US" altLang="zh-CN" i="1" smtClean="0">
                <a:solidFill>
                  <a:srgbClr val="000000"/>
                </a:solidFill>
                <a:ea typeface="宋体" panose="02010600030101010101" pitchFamily="2" charset="-122"/>
                <a:cs typeface="Times New Roman" panose="02020603050405020304" pitchFamily="18" charset="0"/>
              </a:rPr>
              <a:t>____________________.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p:txBody>
      </p:sp>
      <p:sp>
        <p:nvSpPr>
          <p:cNvPr id="4" name="矩形 3"/>
          <p:cNvSpPr/>
          <p:nvPr/>
        </p:nvSpPr>
        <p:spPr>
          <a:xfrm>
            <a:off x="3921509" y="1855192"/>
            <a:ext cx="5128327"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灵敏电流计的指针是否偏转</a:t>
            </a:r>
            <a:endParaRPr lang="zh-CN" altLang="en-US"/>
          </a:p>
        </p:txBody>
      </p:sp>
      <p:sp>
        <p:nvSpPr>
          <p:cNvPr id="5" name="矩形 4"/>
          <p:cNvSpPr/>
          <p:nvPr/>
        </p:nvSpPr>
        <p:spPr>
          <a:xfrm>
            <a:off x="1312225" y="4186023"/>
            <a:ext cx="3892412"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显示感应电流的方向</a:t>
            </a:r>
            <a:endParaRPr lang="zh-CN" altLang="en-US"/>
          </a:p>
        </p:txBody>
      </p:sp>
      <p:pic>
        <p:nvPicPr>
          <p:cNvPr id="6" name="image1271.jpeg"/>
          <p:cNvPicPr>
            <a:picLocks noChangeAspect="1"/>
          </p:cNvPicPr>
          <p:nvPr/>
        </p:nvPicPr>
        <p:blipFill>
          <a:blip r:embed="rId2"/>
          <a:stretch>
            <a:fillRect/>
          </a:stretch>
        </p:blipFill>
        <p:spPr>
          <a:xfrm>
            <a:off x="6218077" y="2503048"/>
            <a:ext cx="4583520" cy="3506023"/>
          </a:xfrm>
          <a:prstGeom prst="rect">
            <a:avLst/>
          </a:prstGeom>
        </p:spPr>
      </p:pic>
    </p:spTree>
    <p:extLst>
      <p:ext uri="{BB962C8B-B14F-4D97-AF65-F5344CB8AC3E}">
        <p14:creationId xmlns:p14="http://schemas.microsoft.com/office/powerpoint/2010/main" val="2052552941"/>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4" name="矩形 3"/>
          <p:cNvSpPr>
            <a:spLocks noChangeAspect="1"/>
          </p:cNvSpPr>
          <p:nvPr/>
        </p:nvSpPr>
        <p:spPr>
          <a:xfrm>
            <a:off x="361950" y="441607"/>
            <a:ext cx="10807700" cy="6001643"/>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zh-CN" altLang="zh-CN">
                <a:solidFill>
                  <a:srgbClr val="000000"/>
                </a:solidFill>
                <a:ea typeface="宋体" panose="02010600030101010101" pitchFamily="2" charset="-122"/>
                <a:cs typeface="Times New Roman" panose="02020603050405020304" pitchFamily="18" charset="0"/>
              </a:rPr>
              <a:t>小明进行了如下操作</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A</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断开开关</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让导体</a:t>
            </a:r>
            <a:r>
              <a:rPr lang="en-US" altLang="zh-CN" i="1" err="1">
                <a:solidFill>
                  <a:srgbClr val="000000"/>
                </a:solidFill>
                <a:ea typeface="宋体" panose="02010600030101010101" pitchFamily="2" charset="-122"/>
                <a:cs typeface="Times New Roman" panose="02020603050405020304" pitchFamily="18" charset="0"/>
              </a:rPr>
              <a:t>ab</a:t>
            </a:r>
            <a:r>
              <a:rPr lang="zh-CN" altLang="zh-CN">
                <a:solidFill>
                  <a:srgbClr val="000000"/>
                </a:solidFill>
                <a:ea typeface="宋体" panose="02010600030101010101" pitchFamily="2" charset="-122"/>
                <a:cs typeface="Times New Roman" panose="02020603050405020304" pitchFamily="18" charset="0"/>
              </a:rPr>
              <a:t>在水平方向上左右运动</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B</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断开开关</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让导体</a:t>
            </a:r>
            <a:r>
              <a:rPr lang="en-US" altLang="zh-CN" i="1" err="1">
                <a:solidFill>
                  <a:srgbClr val="000000"/>
                </a:solidFill>
                <a:ea typeface="宋体" panose="02010600030101010101" pitchFamily="2" charset="-122"/>
                <a:cs typeface="Times New Roman" panose="02020603050405020304" pitchFamily="18" charset="0"/>
              </a:rPr>
              <a:t>ab</a:t>
            </a:r>
            <a:r>
              <a:rPr lang="zh-CN" altLang="zh-CN">
                <a:solidFill>
                  <a:srgbClr val="000000"/>
                </a:solidFill>
                <a:ea typeface="宋体" panose="02010600030101010101" pitchFamily="2" charset="-122"/>
                <a:cs typeface="Times New Roman" panose="02020603050405020304" pitchFamily="18" charset="0"/>
              </a:rPr>
              <a:t>在竖直方向上上下运动</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C</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闭合开关</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让导体</a:t>
            </a:r>
            <a:r>
              <a:rPr lang="en-US" altLang="zh-CN" i="1" err="1">
                <a:solidFill>
                  <a:srgbClr val="000000"/>
                </a:solidFill>
                <a:ea typeface="宋体" panose="02010600030101010101" pitchFamily="2" charset="-122"/>
                <a:cs typeface="Times New Roman" panose="02020603050405020304" pitchFamily="18" charset="0"/>
              </a:rPr>
              <a:t>ab</a:t>
            </a:r>
            <a:r>
              <a:rPr lang="zh-CN" altLang="zh-CN">
                <a:solidFill>
                  <a:srgbClr val="000000"/>
                </a:solidFill>
                <a:ea typeface="宋体" panose="02010600030101010101" pitchFamily="2" charset="-122"/>
                <a:cs typeface="Times New Roman" panose="02020603050405020304" pitchFamily="18" charset="0"/>
              </a:rPr>
              <a:t>在水平方向上左右运动</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D</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闭合开关</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让导体</a:t>
            </a:r>
            <a:r>
              <a:rPr lang="en-US" altLang="zh-CN" i="1" err="1">
                <a:solidFill>
                  <a:srgbClr val="000000"/>
                </a:solidFill>
                <a:ea typeface="宋体" panose="02010600030101010101" pitchFamily="2" charset="-122"/>
                <a:cs typeface="Times New Roman" panose="02020603050405020304" pitchFamily="18" charset="0"/>
              </a:rPr>
              <a:t>ab</a:t>
            </a:r>
            <a:r>
              <a:rPr lang="zh-CN" altLang="zh-CN">
                <a:solidFill>
                  <a:srgbClr val="000000"/>
                </a:solidFill>
                <a:ea typeface="宋体" panose="02010600030101010101" pitchFamily="2" charset="-122"/>
                <a:cs typeface="Times New Roman" panose="02020603050405020304" pitchFamily="18" charset="0"/>
              </a:rPr>
              <a:t>在竖直方向上上下运动</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E</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闭合开关</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让蹄形磁体在水平方向上向左右运动</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F</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闭合开关</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让蹄形磁体在竖直方向上上下运动</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a:solidFill>
                  <a:srgbClr val="000000"/>
                </a:solidFill>
                <a:ea typeface="宋体" panose="02010600030101010101" pitchFamily="2" charset="-122"/>
                <a:cs typeface="Times New Roman" panose="02020603050405020304" pitchFamily="18" charset="0"/>
              </a:rPr>
              <a:t>其中一定能产生感应电流的是</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填写字母</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由此得出电磁感应发生的条件是</a:t>
            </a:r>
            <a:r>
              <a:rPr lang="en-US" altLang="zh-CN" smtClean="0">
                <a:solidFill>
                  <a:srgbClr val="000000"/>
                </a:solidFill>
                <a:ea typeface="宋体" panose="02010600030101010101" pitchFamily="2" charset="-122"/>
                <a:cs typeface="Times New Roman" panose="02020603050405020304" pitchFamily="18" charset="0"/>
              </a:rPr>
              <a:t>:</a:t>
            </a:r>
            <a:r>
              <a:rPr lang="zh-CN" altLang="zh-CN" smtClean="0">
                <a:solidFill>
                  <a:srgbClr val="000000"/>
                </a:solidFill>
                <a:latin typeface="Calibri" panose="020f0502020204030204" pitchFamily="34" charset="0"/>
                <a:ea typeface="宋体" panose="02010600030101010101" pitchFamily="2" charset="-122"/>
                <a:cs typeface="宋体" panose="02010600030101010101" pitchFamily="2" charset="-122"/>
              </a:rPr>
              <a:t>①</a:t>
            </a:r>
            <a:r>
              <a:rPr lang="en-US" altLang="zh-CN" i="1" smtClean="0">
                <a:solidFill>
                  <a:srgbClr val="000000"/>
                </a:solidFill>
                <a:ea typeface="宋体" panose="02010600030101010101" pitchFamily="2" charset="-122"/>
                <a:cs typeface="Times New Roman" panose="02020603050405020304" pitchFamily="18" charset="0"/>
              </a:rPr>
              <a:t>______________________</a:t>
            </a:r>
            <a:r>
              <a:rPr lang="en-US" altLang="zh-CN" smtClean="0">
                <a:solidFill>
                  <a:srgbClr val="000000"/>
                </a:solidFill>
                <a:ea typeface="宋体" panose="02010600030101010101" pitchFamily="2" charset="-122"/>
                <a:cs typeface="Times New Roman" panose="02020603050405020304" pitchFamily="18" charset="0"/>
              </a:rPr>
              <a:t>;</a:t>
            </a:r>
          </a:p>
          <a:p>
            <a:pPr>
              <a:lnSpc>
                <a:spcPct val="120000"/>
              </a:lnSpc>
              <a:spcAft>
                <a:spcPct val="0"/>
              </a:spcAft>
              <a:tabLst>
                <a:tab pos="1029335"/>
                <a:tab pos="1850390"/>
                <a:tab pos="2538095"/>
                <a:tab pos="3221990"/>
              </a:tabLst>
            </a:pPr>
            <a:r>
              <a:rPr lang="zh-CN" altLang="zh-CN" smtClean="0">
                <a:solidFill>
                  <a:srgbClr val="000000"/>
                </a:solidFill>
                <a:latin typeface="Calibri" panose="020f0502020204030204" pitchFamily="34" charset="0"/>
                <a:ea typeface="宋体" panose="02010600030101010101" pitchFamily="2" charset="-122"/>
                <a:cs typeface="宋体" panose="02010600030101010101" pitchFamily="2" charset="-122"/>
              </a:rPr>
              <a:t>②</a:t>
            </a:r>
            <a:r>
              <a:rPr lang="en-US" altLang="zh-CN" i="1" smtClean="0">
                <a:solidFill>
                  <a:srgbClr val="000000"/>
                </a:solidFill>
                <a:ea typeface="宋体" panose="02010600030101010101" pitchFamily="2" charset="-122"/>
                <a:cs typeface="Times New Roman" panose="02020603050405020304" pitchFamily="18" charset="0"/>
              </a:rPr>
              <a:t>________________________________________.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2" name="矩形 1"/>
          <p:cNvSpPr/>
          <p:nvPr/>
        </p:nvSpPr>
        <p:spPr>
          <a:xfrm>
            <a:off x="6265093" y="4598407"/>
            <a:ext cx="1167307" cy="584775"/>
          </a:xfrm>
          <a:prstGeom prst="rect">
            <a:avLst/>
          </a:prstGeom>
        </p:spPr>
        <p:txBody>
          <a:bodyPr wrap="none">
            <a:spAutoFit/>
          </a:bodyPr>
          <a:lstStyle/>
          <a:p>
            <a:r>
              <a:rPr lang="en-US" altLang="zh-CN">
                <a:ea typeface="宋体" panose="02010600030101010101" pitchFamily="2" charset="-122"/>
              </a:rPr>
              <a:t>C</a:t>
            </a:r>
            <a:r>
              <a:rPr lang="zh-CN" altLang="zh-CN">
                <a:ea typeface="宋体" panose="02010600030101010101" pitchFamily="2" charset="-122"/>
                <a:cs typeface="Times New Roman" panose="02020603050405020304" pitchFamily="18" charset="0"/>
              </a:rPr>
              <a:t>、</a:t>
            </a:r>
            <a:r>
              <a:rPr lang="en-US" altLang="zh-CN">
                <a:ea typeface="宋体" panose="02010600030101010101" pitchFamily="2" charset="-122"/>
              </a:rPr>
              <a:t>E</a:t>
            </a:r>
            <a:endParaRPr lang="zh-CN" altLang="en-US"/>
          </a:p>
        </p:txBody>
      </p:sp>
      <p:sp>
        <p:nvSpPr>
          <p:cNvPr id="3" name="矩形 2"/>
          <p:cNvSpPr/>
          <p:nvPr/>
        </p:nvSpPr>
        <p:spPr>
          <a:xfrm>
            <a:off x="6409109" y="5163518"/>
            <a:ext cx="306846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电路是闭合回路</a:t>
            </a:r>
            <a:endParaRPr lang="zh-CN" altLang="en-US"/>
          </a:p>
        </p:txBody>
      </p:sp>
      <p:sp>
        <p:nvSpPr>
          <p:cNvPr id="5" name="矩形 4"/>
          <p:cNvSpPr/>
          <p:nvPr/>
        </p:nvSpPr>
        <p:spPr>
          <a:xfrm>
            <a:off x="1080517" y="5740839"/>
            <a:ext cx="554029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一部分导体做切割磁感线运动</a:t>
            </a:r>
            <a:endParaRPr lang="zh-CN" altLang="en-US"/>
          </a:p>
        </p:txBody>
      </p:sp>
    </p:spTree>
    <p:extLst>
      <p:ext uri="{BB962C8B-B14F-4D97-AF65-F5344CB8AC3E}">
        <p14:creationId xmlns:p14="http://schemas.microsoft.com/office/powerpoint/2010/main" val="4181901171"/>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Lst>
  </p:timing>
</p:sld>
</file>

<file path=ppt/slides/slide4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831143"/>
            <a:ext cx="10807700" cy="4819781"/>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a:t>
            </a:r>
            <a:r>
              <a:rPr lang="zh-CN" altLang="zh-CN">
                <a:solidFill>
                  <a:srgbClr val="000000"/>
                </a:solidFill>
                <a:ea typeface="宋体" panose="02010600030101010101" pitchFamily="2" charset="-122"/>
                <a:cs typeface="Times New Roman" panose="02020603050405020304" pitchFamily="18" charset="0"/>
              </a:rPr>
              <a:t>在实验中</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改变磁场方向的目的是</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探究</a:t>
            </a:r>
            <a:r>
              <a:rPr lang="en-US" altLang="zh-CN" i="1" smtClean="0">
                <a:solidFill>
                  <a:srgbClr val="000000"/>
                </a:solidFill>
                <a:ea typeface="宋体" panose="02010600030101010101" pitchFamily="2" charset="-122"/>
                <a:cs typeface="Times New Roman" panose="02020603050405020304" pitchFamily="18" charset="0"/>
              </a:rPr>
              <a:t>________________</a:t>
            </a:r>
          </a:p>
          <a:p>
            <a:pPr>
              <a:lnSpc>
                <a:spcPct val="120000"/>
              </a:lnSpc>
              <a:spcAft>
                <a:spcPct val="0"/>
              </a:spcAft>
              <a:tabLst>
                <a:tab pos="1029335"/>
                <a:tab pos="1850390"/>
                <a:tab pos="2538095"/>
                <a:tab pos="3221990"/>
              </a:tabLst>
            </a:pPr>
            <a:r>
              <a:rPr lang="en-US" altLang="zh-CN" i="1" smtClean="0">
                <a:solidFill>
                  <a:srgbClr val="000000"/>
                </a:solidFill>
                <a:ea typeface="宋体" panose="02010600030101010101" pitchFamily="2" charset="-122"/>
                <a:cs typeface="Times New Roman" panose="02020603050405020304" pitchFamily="18" charset="0"/>
              </a:rPr>
              <a:t>_________________________.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(4)</a:t>
            </a:r>
            <a:r>
              <a:rPr lang="zh-CN" altLang="zh-CN">
                <a:solidFill>
                  <a:srgbClr val="000000"/>
                </a:solidFill>
                <a:ea typeface="宋体" panose="02010600030101010101" pitchFamily="2" charset="-122"/>
                <a:cs typeface="Times New Roman" panose="02020603050405020304" pitchFamily="18" charset="0"/>
              </a:rPr>
              <a:t>在探究中还发现</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导体</a:t>
            </a:r>
            <a:r>
              <a:rPr lang="en-US" altLang="zh-CN" i="1" err="1">
                <a:solidFill>
                  <a:srgbClr val="000000"/>
                </a:solidFill>
                <a:ea typeface="宋体" panose="02010600030101010101" pitchFamily="2" charset="-122"/>
                <a:cs typeface="Times New Roman" panose="02020603050405020304" pitchFamily="18" charset="0"/>
              </a:rPr>
              <a:t>ab</a:t>
            </a:r>
            <a:r>
              <a:rPr lang="zh-CN" altLang="zh-CN">
                <a:solidFill>
                  <a:srgbClr val="000000"/>
                </a:solidFill>
                <a:ea typeface="宋体" panose="02010600030101010101" pitchFamily="2" charset="-122"/>
                <a:cs typeface="Times New Roman" panose="02020603050405020304" pitchFamily="18" charset="0"/>
              </a:rPr>
              <a:t>水平向左</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或向右</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缓慢运动时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灵敏电流计的指针偏转角度较小</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导体</a:t>
            </a:r>
            <a:r>
              <a:rPr lang="en-US" altLang="zh-CN" i="1" err="1">
                <a:solidFill>
                  <a:srgbClr val="000000"/>
                </a:solidFill>
                <a:ea typeface="宋体" panose="02010600030101010101" pitchFamily="2" charset="-122"/>
                <a:cs typeface="Times New Roman" panose="02020603050405020304" pitchFamily="18" charset="0"/>
              </a:rPr>
              <a:t>ab</a:t>
            </a:r>
            <a:r>
              <a:rPr lang="zh-CN" altLang="zh-CN">
                <a:solidFill>
                  <a:srgbClr val="000000"/>
                </a:solidFill>
                <a:ea typeface="宋体" panose="02010600030101010101" pitchFamily="2" charset="-122"/>
                <a:cs typeface="Times New Roman" panose="02020603050405020304" pitchFamily="18" charset="0"/>
              </a:rPr>
              <a:t>水平向左</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或向右</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快速运动时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灵敏电流计的指针偏转角度较大</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说明感应电流的大小与</a:t>
            </a:r>
            <a:r>
              <a:rPr lang="en-US" altLang="zh-CN" i="1" smtClean="0">
                <a:solidFill>
                  <a:srgbClr val="000000"/>
                </a:solidFill>
                <a:ea typeface="宋体" panose="02010600030101010101" pitchFamily="2" charset="-122"/>
                <a:cs typeface="Times New Roman" panose="02020603050405020304" pitchFamily="18" charset="0"/>
              </a:rPr>
              <a:t>_________________</a:t>
            </a:r>
            <a:r>
              <a:rPr lang="zh-CN" altLang="zh-CN">
                <a:solidFill>
                  <a:srgbClr val="000000"/>
                </a:solidFill>
                <a:ea typeface="宋体" panose="02010600030101010101" pitchFamily="2" charset="-122"/>
                <a:cs typeface="Times New Roman" panose="02020603050405020304" pitchFamily="18" charset="0"/>
              </a:rPr>
              <a:t>有关</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(5)</a:t>
            </a:r>
            <a:r>
              <a:rPr lang="zh-CN" altLang="zh-CN">
                <a:solidFill>
                  <a:srgbClr val="000000"/>
                </a:solidFill>
                <a:ea typeface="宋体" panose="02010600030101010101" pitchFamily="2" charset="-122"/>
                <a:cs typeface="Times New Roman" panose="02020603050405020304" pitchFamily="18" charset="0"/>
              </a:rPr>
              <a:t>在仪器和电路连接都完好的情况下</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某小组的实验现象不太明显</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请提出一条改进措施</a:t>
            </a:r>
            <a:r>
              <a:rPr lang="en-US" altLang="zh-CN" smtClean="0">
                <a:solidFill>
                  <a:srgbClr val="000000"/>
                </a:solidFill>
                <a:ea typeface="宋体" panose="02010600030101010101" pitchFamily="2" charset="-122"/>
                <a:cs typeface="Times New Roman" panose="02020603050405020304" pitchFamily="18" charset="0"/>
              </a:rPr>
              <a:t>:</a:t>
            </a:r>
            <a:r>
              <a:rPr lang="en-US" altLang="zh-CN" i="1" smtClean="0">
                <a:solidFill>
                  <a:srgbClr val="000000"/>
                </a:solidFill>
                <a:ea typeface="宋体" panose="02010600030101010101" pitchFamily="2" charset="-122"/>
                <a:cs typeface="Times New Roman" panose="02020603050405020304" pitchFamily="18" charset="0"/>
              </a:rPr>
              <a:t>________________________.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7738370" y="883487"/>
            <a:ext cx="306846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感应电流的</a:t>
            </a:r>
            <a:r>
              <a:rPr lang="zh-CN" altLang="zh-CN" smtClean="0">
                <a:ea typeface="宋体" panose="02010600030101010101" pitchFamily="2" charset="-122"/>
                <a:cs typeface="Times New Roman" panose="02020603050405020304" pitchFamily="18" charset="0"/>
              </a:rPr>
              <a:t>方向</a:t>
            </a:r>
            <a:endParaRPr lang="zh-CN" altLang="en-US"/>
          </a:p>
        </p:txBody>
      </p:sp>
      <p:sp>
        <p:nvSpPr>
          <p:cNvPr id="4" name="矩形 3"/>
          <p:cNvSpPr/>
          <p:nvPr/>
        </p:nvSpPr>
        <p:spPr>
          <a:xfrm>
            <a:off x="576461" y="1460808"/>
            <a:ext cx="3480440"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和磁场方向的关系</a:t>
            </a:r>
            <a:endParaRPr lang="zh-CN" altLang="en-US"/>
          </a:p>
        </p:txBody>
      </p:sp>
      <p:sp>
        <p:nvSpPr>
          <p:cNvPr id="5" name="矩形 4"/>
          <p:cNvSpPr/>
          <p:nvPr/>
        </p:nvSpPr>
        <p:spPr>
          <a:xfrm>
            <a:off x="1388213" y="3806319"/>
            <a:ext cx="306846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导体运动的快慢</a:t>
            </a:r>
            <a:endParaRPr lang="zh-CN" altLang="en-US"/>
          </a:p>
        </p:txBody>
      </p:sp>
      <p:sp>
        <p:nvSpPr>
          <p:cNvPr id="6" name="矩形 5"/>
          <p:cNvSpPr/>
          <p:nvPr/>
        </p:nvSpPr>
        <p:spPr>
          <a:xfrm>
            <a:off x="5924717" y="4958447"/>
            <a:ext cx="3892412"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换用磁性更强的磁体</a:t>
            </a:r>
            <a:endParaRPr lang="zh-CN" altLang="en-US"/>
          </a:p>
        </p:txBody>
      </p:sp>
    </p:spTree>
    <p:extLst>
      <p:ext uri="{BB962C8B-B14F-4D97-AF65-F5344CB8AC3E}">
        <p14:creationId xmlns:p14="http://schemas.microsoft.com/office/powerpoint/2010/main" val="755238284"/>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nodeType="clickPar">
                      <p:stCondLst>
                        <p:cond delay="indefinite"/>
                      </p:stCondLst>
                      <p:childTnLst>
                        <p:par>
                          <p:cTn id="12" fill="hold" nodeType="afterGroup">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par>
                    <p:cTn id="16" fill="hold" nodeType="clickPar">
                      <p:stCondLst>
                        <p:cond delay="indefinite"/>
                      </p:stCondLst>
                      <p:childTnLst>
                        <p:par>
                          <p:cTn id="17" fill="hold" nodeType="afterGroup">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4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441607"/>
            <a:ext cx="10807700" cy="6001643"/>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(6)</a:t>
            </a:r>
            <a:r>
              <a:rPr lang="zh-CN" altLang="zh-CN">
                <a:solidFill>
                  <a:srgbClr val="000000"/>
                </a:solidFill>
                <a:ea typeface="宋体" panose="02010600030101010101" pitchFamily="2" charset="-122"/>
                <a:cs typeface="Times New Roman" panose="02020603050405020304" pitchFamily="18" charset="0"/>
              </a:rPr>
              <a:t>该实验的结论是</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闭合电路的一部分导体</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在磁场中做</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磁感线运动时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导体中就会产生感应电流</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(7)</a:t>
            </a:r>
            <a:r>
              <a:rPr lang="zh-CN" altLang="zh-CN">
                <a:solidFill>
                  <a:srgbClr val="000000"/>
                </a:solidFill>
                <a:ea typeface="宋体" panose="02010600030101010101" pitchFamily="2" charset="-122"/>
                <a:cs typeface="Times New Roman" panose="02020603050405020304" pitchFamily="18" charset="0"/>
              </a:rPr>
              <a:t>这个实验电路中</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导体相当于</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此过程中能量的转化情况是</a:t>
            </a:r>
            <a:r>
              <a:rPr lang="en-US" altLang="zh-CN" i="1" smtClean="0">
                <a:solidFill>
                  <a:srgbClr val="000000"/>
                </a:solidFill>
                <a:ea typeface="宋体" panose="02010600030101010101" pitchFamily="2" charset="-122"/>
                <a:cs typeface="Times New Roman" panose="02020603050405020304" pitchFamily="18" charset="0"/>
              </a:rPr>
              <a:t>____________________.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(8)</a:t>
            </a:r>
            <a:r>
              <a:rPr lang="zh-CN" altLang="zh-CN">
                <a:solidFill>
                  <a:srgbClr val="000000"/>
                </a:solidFill>
                <a:ea typeface="宋体" panose="02010600030101010101" pitchFamily="2" charset="-122"/>
                <a:cs typeface="Times New Roman" panose="02020603050405020304" pitchFamily="18" charset="0"/>
              </a:rPr>
              <a:t>如果将灵敏电流计换成</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可以观察磁场对通电导体的作用</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(9)</a:t>
            </a:r>
            <a:r>
              <a:rPr lang="zh-CN" altLang="zh-CN">
                <a:solidFill>
                  <a:srgbClr val="000000"/>
                </a:solidFill>
                <a:ea typeface="宋体" panose="02010600030101010101" pitchFamily="2" charset="-122"/>
                <a:cs typeface="Times New Roman" panose="02020603050405020304" pitchFamily="18" charset="0"/>
              </a:rPr>
              <a:t>实验中若想探究感应电流的方向与导体切割磁感线运动的方向是否有关</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你的设计方案是</a:t>
            </a:r>
            <a:r>
              <a:rPr lang="en-US" altLang="zh-CN" smtClean="0">
                <a:solidFill>
                  <a:srgbClr val="000000"/>
                </a:solidFill>
                <a:ea typeface="宋体" panose="02010600030101010101" pitchFamily="2" charset="-122"/>
                <a:cs typeface="Times New Roman" panose="02020603050405020304" pitchFamily="18" charset="0"/>
              </a:rPr>
              <a:t>:</a:t>
            </a:r>
            <a:r>
              <a:rPr lang="en-US" altLang="zh-CN" i="1" smtClean="0">
                <a:solidFill>
                  <a:srgbClr val="000000"/>
                </a:solidFill>
                <a:ea typeface="宋体" panose="02010600030101010101" pitchFamily="2" charset="-122"/>
                <a:cs typeface="Times New Roman" panose="02020603050405020304" pitchFamily="18" charset="0"/>
              </a:rPr>
              <a:t>_______________________</a:t>
            </a:r>
          </a:p>
          <a:p>
            <a:pPr>
              <a:lnSpc>
                <a:spcPct val="120000"/>
              </a:lnSpc>
              <a:spcAft>
                <a:spcPct val="0"/>
              </a:spcAft>
              <a:tabLst>
                <a:tab pos="1029335"/>
                <a:tab pos="1850390"/>
                <a:tab pos="2538095"/>
                <a:tab pos="3221990"/>
              </a:tabLst>
            </a:pPr>
            <a:r>
              <a:rPr lang="en-US" altLang="zh-CN" i="1" smtClean="0">
                <a:solidFill>
                  <a:srgbClr val="000000"/>
                </a:solidFill>
                <a:ea typeface="宋体" panose="02010600030101010101" pitchFamily="2" charset="-122"/>
                <a:cs typeface="Times New Roman" panose="02020603050405020304" pitchFamily="18" charset="0"/>
              </a:rPr>
              <a:t>____________________________________________________</a:t>
            </a:r>
          </a:p>
          <a:p>
            <a:pPr>
              <a:lnSpc>
                <a:spcPct val="120000"/>
              </a:lnSpc>
              <a:spcAft>
                <a:spcPct val="0"/>
              </a:spcAft>
              <a:tabLst>
                <a:tab pos="1029335"/>
                <a:tab pos="1850390"/>
                <a:tab pos="2538095"/>
                <a:tab pos="3221990"/>
              </a:tabLst>
            </a:pPr>
            <a:r>
              <a:rPr lang="en-US" altLang="zh-CN" i="1" smtClean="0">
                <a:solidFill>
                  <a:srgbClr val="000000"/>
                </a:solidFill>
                <a:ea typeface="宋体" panose="02010600030101010101" pitchFamily="2" charset="-122"/>
                <a:cs typeface="Times New Roman" panose="02020603050405020304" pitchFamily="18" charset="0"/>
              </a:rPr>
              <a:t>________________________________.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936501" y="1073199"/>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切割</a:t>
            </a:r>
            <a:endParaRPr lang="zh-CN" altLang="en-US"/>
          </a:p>
        </p:txBody>
      </p:sp>
      <p:sp>
        <p:nvSpPr>
          <p:cNvPr id="4" name="矩形 3"/>
          <p:cNvSpPr/>
          <p:nvPr/>
        </p:nvSpPr>
        <p:spPr>
          <a:xfrm>
            <a:off x="6471285" y="1657974"/>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电源</a:t>
            </a:r>
            <a:endParaRPr lang="zh-CN" altLang="en-US"/>
          </a:p>
        </p:txBody>
      </p:sp>
      <p:sp>
        <p:nvSpPr>
          <p:cNvPr id="5" name="矩形 4"/>
          <p:cNvSpPr/>
          <p:nvPr/>
        </p:nvSpPr>
        <p:spPr>
          <a:xfrm>
            <a:off x="3106573" y="2242749"/>
            <a:ext cx="3480440"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机械能转化为电能</a:t>
            </a:r>
            <a:endParaRPr lang="zh-CN" altLang="en-US"/>
          </a:p>
        </p:txBody>
      </p:sp>
      <p:sp>
        <p:nvSpPr>
          <p:cNvPr id="6" name="矩形 5"/>
          <p:cNvSpPr/>
          <p:nvPr/>
        </p:nvSpPr>
        <p:spPr>
          <a:xfrm>
            <a:off x="5603481" y="2824827"/>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电源</a:t>
            </a:r>
            <a:endParaRPr lang="zh-CN" altLang="en-US"/>
          </a:p>
        </p:txBody>
      </p:sp>
      <p:sp>
        <p:nvSpPr>
          <p:cNvPr id="7" name="矩形 6"/>
          <p:cNvSpPr/>
          <p:nvPr/>
        </p:nvSpPr>
        <p:spPr>
          <a:xfrm>
            <a:off x="6488494" y="4578743"/>
            <a:ext cx="4406976"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保持磁体方向不变</a:t>
            </a:r>
            <a:r>
              <a:rPr lang="en-US" altLang="zh-CN">
                <a:ea typeface="宋体" panose="02010600030101010101" pitchFamily="2" charset="-122"/>
              </a:rPr>
              <a:t>,</a:t>
            </a:r>
            <a:r>
              <a:rPr lang="zh-CN" altLang="zh-CN">
                <a:ea typeface="宋体" panose="02010600030101010101" pitchFamily="2" charset="-122"/>
                <a:cs typeface="Times New Roman" panose="02020603050405020304" pitchFamily="18" charset="0"/>
              </a:rPr>
              <a:t>闭合</a:t>
            </a:r>
            <a:endParaRPr lang="zh-CN" altLang="en-US"/>
          </a:p>
        </p:txBody>
      </p:sp>
      <p:sp>
        <p:nvSpPr>
          <p:cNvPr id="8" name="矩形 7"/>
          <p:cNvSpPr>
            <a:spLocks noChangeAspect="1"/>
          </p:cNvSpPr>
          <p:nvPr/>
        </p:nvSpPr>
        <p:spPr>
          <a:xfrm>
            <a:off x="361950" y="5119137"/>
            <a:ext cx="10807700" cy="1226874"/>
          </a:xfrm>
          <a:prstGeom prst="rect">
            <a:avLst/>
          </a:prstGeom>
        </p:spPr>
        <p:txBody>
          <a:bodyPr>
            <a:spAutoFit/>
          </a:bodyPr>
          <a:lstStyle/>
          <a:p>
            <a:pPr>
              <a:lnSpc>
                <a:spcPct val="120000"/>
              </a:lnSpc>
              <a:spcAft>
                <a:spcPct val="0"/>
              </a:spcAft>
              <a:tabLst>
                <a:tab pos="1029335"/>
                <a:tab pos="1850390"/>
                <a:tab pos="2538095"/>
                <a:tab pos="3221990"/>
              </a:tabLst>
            </a:pPr>
            <a:r>
              <a:rPr lang="zh-CN" altLang="zh-CN">
                <a:ea typeface="宋体" panose="02010600030101010101" pitchFamily="2" charset="-122"/>
                <a:cs typeface="Times New Roman" panose="02020603050405020304" pitchFamily="18" charset="0"/>
              </a:rPr>
              <a:t>开关</a:t>
            </a:r>
            <a:r>
              <a:rPr lang="en-US" altLang="zh-CN">
                <a:ea typeface="宋体" panose="02010600030101010101" pitchFamily="2" charset="-122"/>
                <a:cs typeface="Times New Roman" panose="02020603050405020304" pitchFamily="18" charset="0"/>
              </a:rPr>
              <a:t>,</a:t>
            </a:r>
            <a:r>
              <a:rPr lang="zh-CN" altLang="zh-CN">
                <a:ea typeface="宋体" panose="02010600030101010101" pitchFamily="2" charset="-122"/>
                <a:cs typeface="Times New Roman" panose="02020603050405020304" pitchFamily="18" charset="0"/>
              </a:rPr>
              <a:t>让导体在水平方向上分别向左向右运动</a:t>
            </a:r>
            <a:r>
              <a:rPr lang="en-US" altLang="zh-CN">
                <a:ea typeface="宋体" panose="02010600030101010101" pitchFamily="2" charset="-122"/>
                <a:cs typeface="Times New Roman" panose="02020603050405020304" pitchFamily="18" charset="0"/>
              </a:rPr>
              <a:t>,</a:t>
            </a:r>
            <a:r>
              <a:rPr lang="zh-CN" altLang="zh-CN">
                <a:ea typeface="宋体" panose="02010600030101010101" pitchFamily="2" charset="-122"/>
                <a:cs typeface="Times New Roman" panose="02020603050405020304" pitchFamily="18" charset="0"/>
              </a:rPr>
              <a:t>观察灵敏电流计指针偏转的方向</a:t>
            </a:r>
            <a:r>
              <a:rPr lang="en-US" altLang="zh-CN" i="1">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879451326"/>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nodeType="clickPar">
                      <p:stCondLst>
                        <p:cond delay="indefinite"/>
                      </p:stCondLst>
                      <p:childTnLst>
                        <p:par>
                          <p:cTn id="24" fill="hold" nodeType="afterGroup">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Lst>
  </p:timing>
</p:sld>
</file>

<file path=ppt/slides/slide4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4" name="燕尾形 3"/>
          <p:cNvSpPr/>
          <p:nvPr/>
        </p:nvSpPr>
        <p:spPr>
          <a:xfrm>
            <a:off x="2820018" y="503783"/>
            <a:ext cx="5891564" cy="576064"/>
          </a:xfrm>
          <a:prstGeom prst="chevron">
            <a:avLst/>
          </a:prstGeom>
        </p:spPr>
        <p:style>
          <a:lnRef idx="1">
            <a:schemeClr val="dk1"/>
          </a:lnRef>
          <a:fillRef idx="2">
            <a:schemeClr val="dk1"/>
          </a:fillRef>
          <a:effectRef idx="1">
            <a:schemeClr val="dk1"/>
          </a:effectRef>
          <a:fontRef idx="minor">
            <a:schemeClr val="dk1"/>
          </a:fontRef>
        </p:style>
        <p:txBody>
          <a:bodyPr rtlCol="0" anchor="ctr"/>
          <a:lstStyle/>
          <a:p>
            <a:pPr algn="ctr"/>
            <a:r>
              <a:rPr lang="zh-CN" altLang="en-US" smtClean="0">
                <a:solidFill>
                  <a:schemeClr val="tx1"/>
                </a:solidFill>
                <a:latin typeface="华文新魏" panose="02010800040101010101" pitchFamily="2" charset="-122"/>
                <a:ea typeface="华文新魏" panose="02010800040101010101" pitchFamily="2" charset="-122"/>
              </a:rPr>
              <a:t>冲  刺  演  练</a:t>
            </a:r>
            <a:endParaRPr lang="zh-CN" altLang="zh-CN">
              <a:solidFill>
                <a:schemeClr val="tx1"/>
              </a:solidFill>
              <a:latin typeface="华文新魏" panose="02010800040101010101" pitchFamily="2" charset="-122"/>
              <a:ea typeface="华文新魏" panose="02010800040101010101" pitchFamily="2" charset="-122"/>
            </a:endParaRPr>
          </a:p>
        </p:txBody>
      </p:sp>
      <p:sp>
        <p:nvSpPr>
          <p:cNvPr id="2" name="矩形 1"/>
          <p:cNvSpPr>
            <a:spLocks noChangeAspect="1"/>
          </p:cNvSpPr>
          <p:nvPr/>
        </p:nvSpPr>
        <p:spPr>
          <a:xfrm>
            <a:off x="361950" y="1770431"/>
            <a:ext cx="10807700" cy="3046988"/>
          </a:xfrm>
          <a:prstGeom prst="rect">
            <a:avLst/>
          </a:prstGeom>
        </p:spPr>
        <p:txBody>
          <a:bodyPr>
            <a:spAutoFit/>
          </a:bodyPr>
          <a:lstStyle/>
          <a:p>
            <a:pPr>
              <a:lnSpc>
                <a:spcPct val="120000"/>
              </a:lnSpc>
              <a:spcAft>
                <a:spcPct val="0"/>
              </a:spcAft>
              <a:tabLst>
                <a:tab pos="1029335"/>
                <a:tab pos="1850390"/>
                <a:tab pos="2538095"/>
                <a:tab pos="3221990"/>
              </a:tabLst>
            </a:pPr>
            <a:r>
              <a:rPr lang="zh-CN" altLang="en-US">
                <a:solidFill>
                  <a:srgbClr val="FF00FF"/>
                </a:solidFill>
                <a:ea typeface="宋体" panose="02010600030101010101" pitchFamily="2" charset="-122"/>
                <a:cs typeface="Times New Roman" panose="02020603050405020304" pitchFamily="18" charset="0"/>
              </a:rPr>
              <a:t>突破基础</a:t>
            </a:r>
          </a:p>
          <a:p>
            <a:pPr>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1</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南宁</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下列物理学家中</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在世界上第一个发现电流的周围存在着磁场的</a:t>
            </a:r>
            <a:r>
              <a:rPr lang="zh-CN" altLang="zh-CN" smtClean="0">
                <a:solidFill>
                  <a:srgbClr val="000000"/>
                </a:solidFill>
                <a:ea typeface="宋体" panose="02010600030101010101" pitchFamily="2" charset="-122"/>
                <a:cs typeface="Times New Roman" panose="02020603050405020304" pitchFamily="18" charset="0"/>
              </a:rPr>
              <a:t>是</a:t>
            </a:r>
            <a:r>
              <a:rPr lang="en-US" altLang="zh-CN" smtClean="0">
                <a:solidFill>
                  <a:srgbClr val="000000"/>
                </a:solidFill>
                <a:ea typeface="宋体" panose="02010600030101010101" pitchFamily="2" charset="-122"/>
                <a:cs typeface="Times New Roman" panose="02020603050405020304" pitchFamily="18" charset="0"/>
              </a:rPr>
              <a:t>(</a:t>
            </a:r>
            <a:r>
              <a:rPr lang="zh-CN" altLang="zh-CN" i="1">
                <a:solidFill>
                  <a:srgbClr val="000000"/>
                </a:solidFill>
                <a:ea typeface="宋体" panose="02010600030101010101" pitchFamily="2"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A</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法拉第</a:t>
            </a:r>
            <a:r>
              <a:rPr lang="en-US" altLang="zh-CN">
                <a:solidFill>
                  <a:srgbClr val="000000"/>
                </a:solidFill>
                <a:ea typeface="宋体" panose="02010600030101010101" pitchFamily="2" charset="-122"/>
                <a:cs typeface="Times New Roman" panose="02020603050405020304" pitchFamily="18" charset="0"/>
              </a:rPr>
              <a:t>	</a:t>
            </a:r>
            <a:r>
              <a:rPr lang="en-US" altLang="zh-CN" smtClean="0">
                <a:solidFill>
                  <a:srgbClr val="000000"/>
                </a:solidFill>
                <a:ea typeface="宋体" panose="02010600030101010101" pitchFamily="2" charset="-122"/>
                <a:cs typeface="Times New Roman" panose="02020603050405020304" pitchFamily="18" charset="0"/>
              </a:rPr>
              <a:t>	B</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奥斯特</a:t>
            </a:r>
            <a:r>
              <a:rPr lang="en-US" altLang="zh-CN">
                <a:solidFill>
                  <a:srgbClr val="000000"/>
                </a:solidFill>
                <a:ea typeface="宋体" panose="02010600030101010101" pitchFamily="2" charset="-122"/>
                <a:cs typeface="Times New Roman" panose="02020603050405020304" pitchFamily="18" charset="0"/>
              </a:rPr>
              <a:t>	</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C</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焦耳</a:t>
            </a:r>
            <a:r>
              <a:rPr lang="en-US" altLang="zh-CN">
                <a:solidFill>
                  <a:srgbClr val="000000"/>
                </a:solidFill>
                <a:ea typeface="宋体" panose="02010600030101010101" pitchFamily="2" charset="-122"/>
                <a:cs typeface="Times New Roman" panose="02020603050405020304" pitchFamily="18" charset="0"/>
              </a:rPr>
              <a:t>	</a:t>
            </a:r>
            <a:r>
              <a:rPr lang="en-US" altLang="zh-CN" smtClean="0">
                <a:solidFill>
                  <a:srgbClr val="000000"/>
                </a:solidFill>
                <a:ea typeface="宋体" panose="02010600030101010101" pitchFamily="2" charset="-122"/>
                <a:cs typeface="Times New Roman" panose="02020603050405020304" pitchFamily="18" charset="0"/>
              </a:rPr>
              <a:t>	D</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欧姆</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5" name="Rectangle 3"/>
          <p:cNvSpPr>
            <a:spLocks noChangeArrowheads="1"/>
          </p:cNvSpPr>
          <p:nvPr/>
        </p:nvSpPr>
        <p:spPr bwMode="auto">
          <a:xfrm>
            <a:off x="4032845" y="3021201"/>
            <a:ext cx="45878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US" altLang="zh-CN" smtClean="0"/>
              <a:t>B</a:t>
            </a:r>
            <a:endParaRPr lang="en-US" altLang="zh-CN"/>
          </a:p>
        </p:txBody>
      </p:sp>
    </p:spTree>
    <p:extLst>
      <p:ext uri="{BB962C8B-B14F-4D97-AF65-F5344CB8AC3E}">
        <p14:creationId xmlns:p14="http://schemas.microsoft.com/office/powerpoint/2010/main" val="2672761474"/>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graphicFrame>
        <p:nvGraphicFramePr>
          <p:cNvPr id="2" name="对象 1"/>
          <p:cNvGraphicFramePr>
            <a:graphicFrameLocks noChangeAspect="1"/>
          </p:cNvGraphicFramePr>
          <p:nvPr>
            <p:extLst>
              <p:ext uri="{D42A27DB-BD31-4B8C-83A1-F6EECF244321}">
                <p14:modId xmlns:p14="http://schemas.microsoft.com/office/powerpoint/2010/main" val="534767601"/>
              </p:ext>
            </p:extLst>
          </p:nvPr>
        </p:nvGraphicFramePr>
        <p:xfrm>
          <a:off x="361950" y="1581400"/>
          <a:ext cx="10807700" cy="3568200"/>
        </p:xfrm>
        <a:graphic>
          <a:graphicData uri="http://schemas.openxmlformats.org/presentationml/2006/ole">
            <mc:AlternateContent>
              <mc:Choice xmlns:v="urn:schemas-microsoft-com:vml" Requires="v">
                <p:oleObj spid="_x0000_s1040" name="文档" r:id="rId2" imgW="3826154" imgH="1263218" progId="Word.Document.12">
                  <p:embed/>
                </p:oleObj>
              </mc:Choice>
              <mc:Fallback>
                <p:oleObj name="文档" r:id="rId2" imgW="3826154" imgH="1263218" progId="Word.Document.12">
                  <p:embed/>
                  <p:pic>
                    <p:nvPicPr>
                      <p:cNvPr id="0" name="OLE substitute image"/>
                      <p:cNvPicPr/>
                      <p:nvPr/>
                    </p:nvPicPr>
                    <p:blipFill>
                      <a:blip r:embed="rId3"/>
                      <a:stretch>
                        <a:fillRect/>
                      </a:stretch>
                    </p:blipFill>
                    <p:spPr>
                      <a:xfrm>
                        <a:off x="361950" y="1581400"/>
                        <a:ext cx="10807700" cy="3568200"/>
                      </a:xfrm>
                      <a:prstGeom prst="rect">
                        <a:avLst/>
                      </a:prstGeom>
                    </p:spPr>
                  </p:pic>
                </p:oleObj>
              </mc:Fallback>
            </mc:AlternateContent>
          </a:graphicData>
        </a:graphic>
      </p:graphicFrame>
    </p:spTree>
    <p:extLst>
      <p:ext uri="{BB962C8B-B14F-4D97-AF65-F5344CB8AC3E}">
        <p14:creationId xmlns:p14="http://schemas.microsoft.com/office/powerpoint/2010/main" val="246286480"/>
      </p:ext>
    </p:extLst>
  </p:cSld>
  <p:clrMapOvr>
    <a:masterClrMapping/>
  </p:clrMapOvr>
  <p:transition spd="slow">
    <p:wheel spokes="1"/>
  </p:transition>
  <p:timing/>
</p:sld>
</file>

<file path=ppt/slides/slide5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801647"/>
            <a:ext cx="10807700" cy="4772460"/>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小红梳理反思了</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磁场和磁感线</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相关知识</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她归纳整理如下</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其中正确的</a:t>
            </a:r>
            <a:r>
              <a:rPr lang="zh-CN" altLang="zh-CN" smtClean="0">
                <a:solidFill>
                  <a:srgbClr val="000000"/>
                </a:solidFill>
                <a:ea typeface="宋体" panose="02010600030101010101" pitchFamily="2" charset="-122"/>
                <a:cs typeface="Times New Roman" panose="02020603050405020304" pitchFamily="18" charset="0"/>
              </a:rPr>
              <a:t>有</a:t>
            </a:r>
            <a:r>
              <a:rPr lang="en-US" altLang="zh-CN" smtClean="0">
                <a:solidFill>
                  <a:srgbClr val="000000"/>
                </a:solidFill>
                <a:ea typeface="宋体" panose="02010600030101010101" pitchFamily="2" charset="-122"/>
                <a:cs typeface="Times New Roman" panose="02020603050405020304" pitchFamily="18" charset="0"/>
              </a:rPr>
              <a:t>(</a:t>
            </a:r>
            <a:r>
              <a:rPr lang="zh-CN" altLang="zh-CN" i="1">
                <a:solidFill>
                  <a:srgbClr val="000000"/>
                </a:solidFill>
                <a:ea typeface="宋体" panose="02010600030101010101" pitchFamily="2"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a:solidFill>
                  <a:srgbClr val="000000"/>
                </a:solidFill>
                <a:latin typeface="Calibri" panose="020f0502020204030204" pitchFamily="34" charset="0"/>
                <a:ea typeface="宋体" panose="02010600030101010101" pitchFamily="2" charset="-122"/>
                <a:cs typeface="宋体" panose="02010600030101010101" pitchFamily="2" charset="-122"/>
              </a:rPr>
              <a:t>①</a:t>
            </a:r>
            <a:r>
              <a:rPr lang="zh-CN" altLang="zh-CN">
                <a:solidFill>
                  <a:srgbClr val="000000"/>
                </a:solidFill>
                <a:ea typeface="宋体" panose="02010600030101010101" pitchFamily="2" charset="-122"/>
                <a:cs typeface="Times New Roman" panose="02020603050405020304" pitchFamily="18" charset="0"/>
              </a:rPr>
              <a:t>磁场看不见摸不着</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但是可以借助小磁针感知它的存在</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a:solidFill>
                  <a:srgbClr val="000000"/>
                </a:solidFill>
                <a:latin typeface="Calibri" panose="020f0502020204030204" pitchFamily="34" charset="0"/>
                <a:ea typeface="宋体" panose="02010600030101010101" pitchFamily="2" charset="-122"/>
                <a:cs typeface="宋体" panose="02010600030101010101" pitchFamily="2" charset="-122"/>
              </a:rPr>
              <a:t>②</a:t>
            </a:r>
            <a:r>
              <a:rPr lang="zh-CN" altLang="zh-CN">
                <a:solidFill>
                  <a:srgbClr val="000000"/>
                </a:solidFill>
                <a:ea typeface="宋体" panose="02010600030101010101" pitchFamily="2" charset="-122"/>
                <a:cs typeface="Times New Roman" panose="02020603050405020304" pitchFamily="18" charset="0"/>
              </a:rPr>
              <a:t>磁感线是磁体周围空间实际存在的曲线</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a:solidFill>
                  <a:srgbClr val="000000"/>
                </a:solidFill>
                <a:latin typeface="Calibri" panose="020f0502020204030204" pitchFamily="34" charset="0"/>
                <a:ea typeface="宋体" panose="02010600030101010101" pitchFamily="2" charset="-122"/>
                <a:cs typeface="宋体" panose="02010600030101010101" pitchFamily="2" charset="-122"/>
              </a:rPr>
              <a:t>③</a:t>
            </a:r>
            <a:r>
              <a:rPr lang="zh-CN" altLang="zh-CN">
                <a:solidFill>
                  <a:srgbClr val="000000"/>
                </a:solidFill>
                <a:ea typeface="宋体" panose="02010600030101010101" pitchFamily="2" charset="-122"/>
                <a:cs typeface="Times New Roman" panose="02020603050405020304" pitchFamily="18" charset="0"/>
              </a:rPr>
              <a:t>磁感线是铁屑组成的</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a:solidFill>
                  <a:srgbClr val="000000"/>
                </a:solidFill>
                <a:latin typeface="Calibri" panose="020f0502020204030204" pitchFamily="34" charset="0"/>
                <a:ea typeface="宋体" panose="02010600030101010101" pitchFamily="2" charset="-122"/>
                <a:cs typeface="宋体" panose="02010600030101010101" pitchFamily="2" charset="-122"/>
              </a:rPr>
              <a:t>④</a:t>
            </a:r>
            <a:r>
              <a:rPr lang="zh-CN" altLang="zh-CN">
                <a:solidFill>
                  <a:srgbClr val="000000"/>
                </a:solidFill>
                <a:ea typeface="宋体" panose="02010600030101010101" pitchFamily="2" charset="-122"/>
                <a:cs typeface="Times New Roman" panose="02020603050405020304" pitchFamily="18" charset="0"/>
              </a:rPr>
              <a:t>地磁场的磁感线是从地球南极附近发出回到北极附近</a:t>
            </a:r>
            <a:r>
              <a:rPr lang="en-US" altLang="zh-CN" i="1">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A</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latin typeface="Calibri" panose="020f0502020204030204" pitchFamily="34" charset="0"/>
                <a:ea typeface="宋体" panose="02010600030101010101" pitchFamily="2" charset="-122"/>
                <a:cs typeface="宋体" panose="02010600030101010101" pitchFamily="2" charset="-122"/>
              </a:rPr>
              <a:t>①④</a:t>
            </a:r>
            <a:r>
              <a:rPr lang="en-US" altLang="zh-CN">
                <a:solidFill>
                  <a:srgbClr val="000000"/>
                </a:solidFill>
                <a:ea typeface="宋体" panose="02010600030101010101" pitchFamily="2" charset="-122"/>
                <a:cs typeface="Times New Roman" panose="02020603050405020304" pitchFamily="18" charset="0"/>
              </a:rPr>
              <a:t>	B</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latin typeface="Calibri" panose="020f0502020204030204" pitchFamily="34" charset="0"/>
                <a:ea typeface="宋体" panose="02010600030101010101" pitchFamily="2" charset="-122"/>
                <a:cs typeface="宋体" panose="02010600030101010101" pitchFamily="2" charset="-122"/>
              </a:rPr>
              <a:t>②③</a:t>
            </a:r>
            <a:r>
              <a:rPr lang="en-US" altLang="zh-CN">
                <a:solidFill>
                  <a:srgbClr val="000000"/>
                </a:solidFill>
                <a:ea typeface="宋体" panose="02010600030101010101" pitchFamily="2" charset="-122"/>
                <a:cs typeface="Times New Roman" panose="02020603050405020304" pitchFamily="18" charset="0"/>
              </a:rPr>
              <a:t>	</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C</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latin typeface="Calibri" panose="020f0502020204030204" pitchFamily="34" charset="0"/>
                <a:ea typeface="宋体" panose="02010600030101010101" pitchFamily="2" charset="-122"/>
                <a:cs typeface="宋体" panose="02010600030101010101" pitchFamily="2" charset="-122"/>
              </a:rPr>
              <a:t>①②</a:t>
            </a:r>
            <a:r>
              <a:rPr lang="en-US" altLang="zh-CN">
                <a:solidFill>
                  <a:srgbClr val="000000"/>
                </a:solidFill>
                <a:ea typeface="宋体" panose="02010600030101010101" pitchFamily="2" charset="-122"/>
                <a:cs typeface="Times New Roman" panose="02020603050405020304" pitchFamily="18" charset="0"/>
              </a:rPr>
              <a:t>	D</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latin typeface="Calibri" panose="020f0502020204030204" pitchFamily="34" charset="0"/>
                <a:ea typeface="宋体" panose="02010600030101010101" pitchFamily="2" charset="-122"/>
                <a:cs typeface="宋体" panose="02010600030101010101" pitchFamily="2" charset="-122"/>
              </a:rPr>
              <a:t>②④</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Rectangle 3"/>
          <p:cNvSpPr>
            <a:spLocks noChangeArrowheads="1"/>
          </p:cNvSpPr>
          <p:nvPr/>
        </p:nvSpPr>
        <p:spPr bwMode="auto">
          <a:xfrm>
            <a:off x="3198245" y="1449719"/>
            <a:ext cx="48122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US" altLang="zh-CN" smtClean="0"/>
              <a:t>A</a:t>
            </a:r>
            <a:endParaRPr lang="en-US" altLang="zh-CN"/>
          </a:p>
        </p:txBody>
      </p:sp>
    </p:spTree>
    <p:extLst>
      <p:ext uri="{BB962C8B-B14F-4D97-AF65-F5344CB8AC3E}">
        <p14:creationId xmlns:p14="http://schemas.microsoft.com/office/powerpoint/2010/main" val="1026963922"/>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356370"/>
            <a:ext cx="10807700" cy="1226874"/>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南宁</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如图所示是磁现象的四幅示意图</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其中磁感线方向错误的</a:t>
            </a:r>
            <a:r>
              <a:rPr lang="zh-CN" altLang="zh-CN" smtClean="0">
                <a:solidFill>
                  <a:srgbClr val="000000"/>
                </a:solidFill>
                <a:ea typeface="宋体" panose="02010600030101010101" pitchFamily="2" charset="-122"/>
                <a:cs typeface="Times New Roman" panose="02020603050405020304" pitchFamily="18" charset="0"/>
              </a:rPr>
              <a:t>是</a:t>
            </a:r>
            <a:r>
              <a:rPr lang="en-US" altLang="zh-CN" smtClean="0">
                <a:solidFill>
                  <a:srgbClr val="000000"/>
                </a:solidFill>
                <a:ea typeface="宋体" panose="02010600030101010101" pitchFamily="2" charset="-122"/>
                <a:cs typeface="Times New Roman" panose="02020603050405020304" pitchFamily="18" charset="0"/>
              </a:rPr>
              <a:t>(</a:t>
            </a:r>
            <a:r>
              <a:rPr lang="zh-CN" altLang="zh-CN" i="1">
                <a:solidFill>
                  <a:srgbClr val="000000"/>
                </a:solidFill>
                <a:ea typeface="宋体" panose="02010600030101010101" pitchFamily="2"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274.jpeg"/>
          <p:cNvPicPr>
            <a:picLocks noChangeAspect="1"/>
          </p:cNvPicPr>
          <p:nvPr/>
        </p:nvPicPr>
        <p:blipFill>
          <a:blip r:embed="rId2"/>
          <a:stretch>
            <a:fillRect/>
          </a:stretch>
        </p:blipFill>
        <p:spPr>
          <a:xfrm>
            <a:off x="110065" y="2805427"/>
            <a:ext cx="11311471" cy="2018836"/>
          </a:xfrm>
          <a:prstGeom prst="rect">
            <a:avLst/>
          </a:prstGeom>
        </p:spPr>
      </p:pic>
      <p:sp>
        <p:nvSpPr>
          <p:cNvPr id="4" name="Rectangle 3"/>
          <p:cNvSpPr>
            <a:spLocks noChangeArrowheads="1"/>
          </p:cNvSpPr>
          <p:nvPr/>
        </p:nvSpPr>
        <p:spPr bwMode="auto">
          <a:xfrm>
            <a:off x="2779213" y="2027965"/>
            <a:ext cx="48122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US" altLang="zh-CN" smtClean="0"/>
              <a:t>C</a:t>
            </a:r>
            <a:endParaRPr lang="en-US" altLang="zh-CN"/>
          </a:p>
        </p:txBody>
      </p:sp>
    </p:spTree>
    <p:extLst>
      <p:ext uri="{BB962C8B-B14F-4D97-AF65-F5344CB8AC3E}">
        <p14:creationId xmlns:p14="http://schemas.microsoft.com/office/powerpoint/2010/main" val="1024715583"/>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821311"/>
            <a:ext cx="10807700" cy="4819781"/>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4</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海南</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如图所示甲、乙、丙、丁四个探究实验</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探究电流的磁效应与电流的磁场分布的实验</a:t>
            </a:r>
            <a:r>
              <a:rPr lang="zh-CN" altLang="zh-CN" smtClean="0">
                <a:solidFill>
                  <a:srgbClr val="000000"/>
                </a:solidFill>
                <a:ea typeface="宋体" panose="02010600030101010101" pitchFamily="2" charset="-122"/>
                <a:cs typeface="Times New Roman" panose="02020603050405020304" pitchFamily="18" charset="0"/>
              </a:rPr>
              <a:t>是</a:t>
            </a:r>
            <a:r>
              <a:rPr lang="en-US" altLang="zh-CN" smtClean="0">
                <a:solidFill>
                  <a:srgbClr val="000000"/>
                </a:solidFill>
                <a:ea typeface="宋体" panose="02010600030101010101" pitchFamily="2" charset="-122"/>
                <a:cs typeface="Times New Roman" panose="02020603050405020304" pitchFamily="18" charset="0"/>
              </a:rPr>
              <a:t>(</a:t>
            </a:r>
            <a:r>
              <a:rPr lang="zh-CN" altLang="zh-CN" i="1">
                <a:solidFill>
                  <a:srgbClr val="000000"/>
                </a:solidFill>
                <a:ea typeface="宋体" panose="02010600030101010101" pitchFamily="2" charset="-122"/>
                <a:cs typeface="Times New Roman" panose="02020603050405020304" pitchFamily="18" charset="0"/>
              </a:rPr>
              <a:t>　　</a:t>
            </a:r>
            <a:r>
              <a:rPr lang="en-US" altLang="zh-CN" smtClean="0">
                <a:solidFill>
                  <a:srgbClr val="000000"/>
                </a:solidFill>
                <a:ea typeface="宋体" panose="02010600030101010101" pitchFamily="2" charset="-122"/>
                <a:cs typeface="Times New Roman" panose="02020603050405020304" pitchFamily="18" charset="0"/>
              </a:rPr>
              <a:t>)</a:t>
            </a:r>
          </a:p>
          <a:p>
            <a:pPr>
              <a:lnSpc>
                <a:spcPct val="120000"/>
              </a:lnSpc>
              <a:spcAft>
                <a:spcPct val="0"/>
              </a:spcAft>
              <a:tabLst>
                <a:tab pos="1029335"/>
                <a:tab pos="1850390"/>
                <a:tab pos="2538095"/>
                <a:tab pos="3221990"/>
              </a:tabLst>
            </a:pPr>
            <a:endParaRPr lang="en-US" altLang="zh-CN">
              <a:solidFill>
                <a:srgbClr val="000000"/>
              </a:solidFill>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endParaRPr lang="en-US" altLang="zh-CN" smtClean="0">
              <a:solidFill>
                <a:srgbClr val="000000"/>
              </a:solidFill>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endParaRPr lang="en-US" altLang="zh-CN" smtClean="0">
              <a:solidFill>
                <a:srgbClr val="000000"/>
              </a:solidFill>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endParaRPr lang="en-US" altLang="zh-CN">
              <a:solidFill>
                <a:srgbClr val="000000"/>
              </a:solidFill>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A</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甲与乙</a:t>
            </a:r>
            <a:r>
              <a:rPr lang="en-US" altLang="zh-CN">
                <a:solidFill>
                  <a:srgbClr val="000000"/>
                </a:solidFill>
                <a:ea typeface="宋体" panose="02010600030101010101" pitchFamily="2" charset="-122"/>
                <a:cs typeface="Times New Roman" panose="02020603050405020304" pitchFamily="18" charset="0"/>
              </a:rPr>
              <a:t>	</a:t>
            </a:r>
            <a:r>
              <a:rPr lang="en-US" altLang="zh-CN" smtClean="0">
                <a:solidFill>
                  <a:srgbClr val="000000"/>
                </a:solidFill>
                <a:ea typeface="宋体" panose="02010600030101010101" pitchFamily="2" charset="-122"/>
                <a:cs typeface="Times New Roman" panose="02020603050405020304" pitchFamily="18" charset="0"/>
              </a:rPr>
              <a:t>	B</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乙与丙</a:t>
            </a:r>
            <a:r>
              <a:rPr lang="en-US" altLang="zh-CN">
                <a:solidFill>
                  <a:srgbClr val="000000"/>
                </a:solidFill>
                <a:ea typeface="宋体" panose="02010600030101010101" pitchFamily="2" charset="-122"/>
                <a:cs typeface="Times New Roman" panose="02020603050405020304" pitchFamily="18" charset="0"/>
              </a:rPr>
              <a:t>	</a:t>
            </a:r>
            <a:r>
              <a:rPr lang="en-US" altLang="zh-CN" smtClean="0">
                <a:solidFill>
                  <a:srgbClr val="000000"/>
                </a:solidFill>
                <a:ea typeface="宋体" panose="02010600030101010101" pitchFamily="2" charset="-122"/>
                <a:cs typeface="Times New Roman" panose="02020603050405020304" pitchFamily="18" charset="0"/>
              </a:rPr>
              <a:t>	C</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丙与丁</a:t>
            </a:r>
            <a:r>
              <a:rPr lang="en-US" altLang="zh-CN">
                <a:solidFill>
                  <a:srgbClr val="000000"/>
                </a:solidFill>
                <a:ea typeface="宋体" panose="02010600030101010101" pitchFamily="2" charset="-122"/>
                <a:cs typeface="Times New Roman" panose="02020603050405020304" pitchFamily="18" charset="0"/>
              </a:rPr>
              <a:t>	</a:t>
            </a:r>
            <a:r>
              <a:rPr lang="en-US" altLang="zh-CN" smtClean="0">
                <a:solidFill>
                  <a:srgbClr val="000000"/>
                </a:solidFill>
                <a:ea typeface="宋体" panose="02010600030101010101" pitchFamily="2" charset="-122"/>
                <a:cs typeface="Times New Roman" panose="02020603050405020304" pitchFamily="18" charset="0"/>
              </a:rPr>
              <a:t>	D</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丁与甲</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275.jpeg"/>
          <p:cNvPicPr>
            <a:picLocks noChangeAspect="1"/>
          </p:cNvPicPr>
          <p:nvPr/>
        </p:nvPicPr>
        <p:blipFill>
          <a:blip r:embed="rId2"/>
          <a:stretch>
            <a:fillRect/>
          </a:stretch>
        </p:blipFill>
        <p:spPr>
          <a:xfrm>
            <a:off x="361950" y="2117455"/>
            <a:ext cx="10807700" cy="2662559"/>
          </a:xfrm>
          <a:prstGeom prst="rect">
            <a:avLst/>
          </a:prstGeom>
        </p:spPr>
      </p:pic>
      <p:sp>
        <p:nvSpPr>
          <p:cNvPr id="4" name="Rectangle 3"/>
          <p:cNvSpPr>
            <a:spLocks noChangeArrowheads="1"/>
          </p:cNvSpPr>
          <p:nvPr/>
        </p:nvSpPr>
        <p:spPr bwMode="auto">
          <a:xfrm>
            <a:off x="7705253" y="1469383"/>
            <a:ext cx="45878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US" altLang="zh-CN" smtClean="0"/>
              <a:t>B</a:t>
            </a:r>
            <a:endParaRPr lang="en-US" altLang="zh-CN"/>
          </a:p>
        </p:txBody>
      </p:sp>
    </p:spTree>
    <p:extLst>
      <p:ext uri="{BB962C8B-B14F-4D97-AF65-F5344CB8AC3E}">
        <p14:creationId xmlns:p14="http://schemas.microsoft.com/office/powerpoint/2010/main" val="2806122200"/>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583903"/>
            <a:ext cx="10807700" cy="1226874"/>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5</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青海</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如图所示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闭合开关后</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位于通电螺线管左右两侧的小磁针静止时其指向正确的</a:t>
            </a:r>
            <a:r>
              <a:rPr lang="zh-CN" altLang="zh-CN" smtClean="0">
                <a:solidFill>
                  <a:srgbClr val="000000"/>
                </a:solidFill>
                <a:ea typeface="宋体" panose="02010600030101010101" pitchFamily="2" charset="-122"/>
                <a:cs typeface="Times New Roman" panose="02020603050405020304" pitchFamily="18" charset="0"/>
              </a:rPr>
              <a:t>是</a:t>
            </a:r>
            <a:r>
              <a:rPr lang="en-US" altLang="zh-CN" smtClean="0">
                <a:solidFill>
                  <a:srgbClr val="000000"/>
                </a:solidFill>
                <a:ea typeface="宋体" panose="02010600030101010101" pitchFamily="2" charset="-122"/>
                <a:cs typeface="Times New Roman" panose="02020603050405020304" pitchFamily="18" charset="0"/>
              </a:rPr>
              <a:t>(</a:t>
            </a:r>
            <a:r>
              <a:rPr lang="zh-CN" altLang="zh-CN" i="1">
                <a:solidFill>
                  <a:srgbClr val="000000"/>
                </a:solidFill>
                <a:ea typeface="宋体" panose="02010600030101010101" pitchFamily="2"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276.jpeg"/>
          <p:cNvPicPr>
            <a:picLocks noChangeAspect="1"/>
          </p:cNvPicPr>
          <p:nvPr/>
        </p:nvPicPr>
        <p:blipFill>
          <a:blip r:embed="rId2"/>
          <a:stretch>
            <a:fillRect/>
          </a:stretch>
        </p:blipFill>
        <p:spPr>
          <a:xfrm>
            <a:off x="110065" y="3127244"/>
            <a:ext cx="11311471" cy="1458880"/>
          </a:xfrm>
          <a:prstGeom prst="rect">
            <a:avLst/>
          </a:prstGeom>
        </p:spPr>
      </p:pic>
      <p:sp>
        <p:nvSpPr>
          <p:cNvPr id="4" name="Rectangle 3"/>
          <p:cNvSpPr>
            <a:spLocks noChangeArrowheads="1"/>
          </p:cNvSpPr>
          <p:nvPr/>
        </p:nvSpPr>
        <p:spPr bwMode="auto">
          <a:xfrm>
            <a:off x="6880485" y="2233096"/>
            <a:ext cx="48122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US" altLang="zh-CN" smtClean="0"/>
              <a:t>A</a:t>
            </a:r>
            <a:endParaRPr lang="en-US" altLang="zh-CN"/>
          </a:p>
        </p:txBody>
      </p:sp>
    </p:spTree>
    <p:extLst>
      <p:ext uri="{BB962C8B-B14F-4D97-AF65-F5344CB8AC3E}">
        <p14:creationId xmlns:p14="http://schemas.microsoft.com/office/powerpoint/2010/main" val="355815791"/>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628135"/>
            <a:ext cx="10807700" cy="5363391"/>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6</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湘潭</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小明设计了一款</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智能照明灯</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其电路的原理图如图所示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光线较暗时灯泡自动发光</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光线较亮时灯泡自动熄灭</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控制电路中</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电源电压恒定</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R</a:t>
            </a:r>
            <a:r>
              <a:rPr lang="en-US" altLang="zh-CN" baseline="-25000">
                <a:solidFill>
                  <a:srgbClr val="000000"/>
                </a:solidFill>
                <a:ea typeface="宋体" panose="02010600030101010101" pitchFamily="2" charset="-122"/>
                <a:cs typeface="Times New Roman" panose="02020603050405020304" pitchFamily="18" charset="0"/>
              </a:rPr>
              <a:t>0</a:t>
            </a:r>
            <a:r>
              <a:rPr lang="zh-CN" altLang="zh-CN">
                <a:solidFill>
                  <a:srgbClr val="000000"/>
                </a:solidFill>
                <a:ea typeface="宋体" panose="02010600030101010101" pitchFamily="2" charset="-122"/>
                <a:cs typeface="Times New Roman" panose="02020603050405020304" pitchFamily="18" charset="0"/>
              </a:rPr>
              <a:t>为定值电阻</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R</a:t>
            </a:r>
            <a:r>
              <a:rPr lang="zh-CN" altLang="zh-CN">
                <a:solidFill>
                  <a:srgbClr val="000000"/>
                </a:solidFill>
                <a:ea typeface="宋体" panose="02010600030101010101" pitchFamily="2" charset="-122"/>
                <a:cs typeface="Times New Roman" panose="02020603050405020304" pitchFamily="18" charset="0"/>
              </a:rPr>
              <a:t>为光敏电阻</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其阻值随光照强度的增大而减小</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以下说法正确的</a:t>
            </a:r>
            <a:r>
              <a:rPr lang="zh-CN" altLang="zh-CN" smtClean="0">
                <a:solidFill>
                  <a:srgbClr val="000000"/>
                </a:solidFill>
                <a:ea typeface="宋体" panose="02010600030101010101" pitchFamily="2" charset="-122"/>
                <a:cs typeface="Times New Roman" panose="02020603050405020304" pitchFamily="18" charset="0"/>
              </a:rPr>
              <a:t>是</a:t>
            </a:r>
            <a:r>
              <a:rPr lang="en-US" altLang="zh-CN" smtClean="0">
                <a:solidFill>
                  <a:srgbClr val="000000"/>
                </a:solidFill>
                <a:ea typeface="宋体" panose="02010600030101010101" pitchFamily="2" charset="-122"/>
                <a:cs typeface="Times New Roman" panose="02020603050405020304" pitchFamily="18" charset="0"/>
              </a:rPr>
              <a:t>(</a:t>
            </a:r>
            <a:r>
              <a:rPr lang="zh-CN" altLang="zh-CN" i="1">
                <a:solidFill>
                  <a:srgbClr val="000000"/>
                </a:solidFill>
                <a:ea typeface="宋体" panose="02010600030101010101" pitchFamily="2"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A</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电磁铁的上端为</a:t>
            </a:r>
            <a:r>
              <a:rPr lang="en-US" altLang="zh-CN">
                <a:solidFill>
                  <a:srgbClr val="000000"/>
                </a:solidFill>
                <a:ea typeface="宋体" panose="02010600030101010101" pitchFamily="2" charset="-122"/>
                <a:cs typeface="Times New Roman" panose="02020603050405020304" pitchFamily="18" charset="0"/>
              </a:rPr>
              <a:t>S</a:t>
            </a:r>
            <a:r>
              <a:rPr lang="zh-CN" altLang="zh-CN">
                <a:solidFill>
                  <a:srgbClr val="000000"/>
                </a:solidFill>
                <a:ea typeface="宋体" panose="02010600030101010101" pitchFamily="2" charset="-122"/>
                <a:cs typeface="Times New Roman" panose="02020603050405020304" pitchFamily="18" charset="0"/>
              </a:rPr>
              <a:t>极</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B</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当光照强度增强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控制电路的电流变小</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C</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当光照强度减弱</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电磁铁的磁性增强</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D</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灯泡应设计在</a:t>
            </a:r>
            <a:r>
              <a:rPr lang="en-US" altLang="zh-CN" i="1">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宋体" panose="02010600030101010101" pitchFamily="2" charset="-122"/>
                <a:cs typeface="Times New Roman" panose="02020603050405020304" pitchFamily="18" charset="0"/>
              </a:rPr>
              <a:t>和</a:t>
            </a:r>
            <a:r>
              <a:rPr lang="en-US" altLang="zh-CN" i="1">
                <a:solidFill>
                  <a:srgbClr val="000000"/>
                </a:solidFill>
                <a:ea typeface="宋体" panose="02010600030101010101" pitchFamily="2" charset="-122"/>
                <a:cs typeface="Times New Roman" panose="02020603050405020304" pitchFamily="18" charset="0"/>
              </a:rPr>
              <a:t>B</a:t>
            </a:r>
            <a:r>
              <a:rPr lang="zh-CN" altLang="zh-CN">
                <a:solidFill>
                  <a:srgbClr val="000000"/>
                </a:solidFill>
                <a:ea typeface="宋体" panose="02010600030101010101" pitchFamily="2" charset="-122"/>
                <a:cs typeface="Times New Roman" panose="02020603050405020304" pitchFamily="18" charset="0"/>
              </a:rPr>
              <a:t>两接线柱之间</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277.jpeg"/>
          <p:cNvPicPr/>
          <p:nvPr/>
        </p:nvPicPr>
        <p:blipFill>
          <a:blip r:embed="rId2"/>
          <a:stretch>
            <a:fillRect/>
          </a:stretch>
        </p:blipFill>
        <p:spPr>
          <a:xfrm>
            <a:off x="7921277" y="3014231"/>
            <a:ext cx="2693610" cy="2844135"/>
          </a:xfrm>
          <a:prstGeom prst="rect">
            <a:avLst/>
          </a:prstGeom>
        </p:spPr>
      </p:pic>
      <p:sp>
        <p:nvSpPr>
          <p:cNvPr id="4" name="Rectangle 3"/>
          <p:cNvSpPr>
            <a:spLocks noChangeArrowheads="1"/>
          </p:cNvSpPr>
          <p:nvPr/>
        </p:nvSpPr>
        <p:spPr bwMode="auto">
          <a:xfrm>
            <a:off x="9433445" y="2438159"/>
            <a:ext cx="48122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US" altLang="zh-CN" smtClean="0"/>
              <a:t>D</a:t>
            </a:r>
            <a:endParaRPr lang="en-US" altLang="zh-CN"/>
          </a:p>
        </p:txBody>
      </p:sp>
    </p:spTree>
    <p:extLst>
      <p:ext uri="{BB962C8B-B14F-4D97-AF65-F5344CB8AC3E}">
        <p14:creationId xmlns:p14="http://schemas.microsoft.com/office/powerpoint/2010/main" val="4188540929"/>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030687"/>
            <a:ext cx="10807700" cy="4228850"/>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7</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杭州</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有外形相同的两根钢条</a:t>
            </a:r>
            <a:r>
              <a:rPr lang="en-US" altLang="zh-CN" i="1">
                <a:solidFill>
                  <a:srgbClr val="000000"/>
                </a:solidFill>
                <a:ea typeface="宋体" panose="02010600030101010101" pitchFamily="2" charset="-122"/>
                <a:cs typeface="Times New Roman" panose="02020603050405020304" pitchFamily="18" charset="0"/>
              </a:rPr>
              <a:t>M</a:t>
            </a:r>
            <a:r>
              <a:rPr lang="zh-CN"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N</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按图甲、图乙两种方式接触时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它们之间都有较大吸引力</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则下列推断正确的</a:t>
            </a:r>
            <a:r>
              <a:rPr lang="zh-CN" altLang="zh-CN" smtClean="0">
                <a:solidFill>
                  <a:srgbClr val="000000"/>
                </a:solidFill>
                <a:ea typeface="宋体" panose="02010600030101010101" pitchFamily="2" charset="-122"/>
                <a:cs typeface="Times New Roman" panose="02020603050405020304" pitchFamily="18" charset="0"/>
              </a:rPr>
              <a:t>是</a:t>
            </a:r>
            <a:r>
              <a:rPr lang="en-US" altLang="zh-CN" smtClean="0">
                <a:solidFill>
                  <a:srgbClr val="000000"/>
                </a:solidFill>
                <a:ea typeface="宋体" panose="02010600030101010101" pitchFamily="2" charset="-122"/>
                <a:cs typeface="Times New Roman" panose="02020603050405020304" pitchFamily="18" charset="0"/>
              </a:rPr>
              <a:t>(</a:t>
            </a:r>
            <a:r>
              <a:rPr lang="zh-CN" altLang="zh-CN" i="1">
                <a:solidFill>
                  <a:srgbClr val="000000"/>
                </a:solidFill>
                <a:ea typeface="宋体" panose="02010600030101010101" pitchFamily="2"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A</a:t>
            </a:r>
            <a:r>
              <a:rPr lang="en-US" altLang="zh-CN" i="1">
                <a:solidFill>
                  <a:srgbClr val="000000"/>
                </a:solidFill>
                <a:ea typeface="宋体" panose="02010600030101010101" pitchFamily="2" charset="-122"/>
                <a:cs typeface="Times New Roman" panose="02020603050405020304" pitchFamily="18" charset="0"/>
              </a:rPr>
              <a:t>.M</a:t>
            </a:r>
            <a:r>
              <a:rPr lang="zh-CN" altLang="zh-CN">
                <a:solidFill>
                  <a:srgbClr val="000000"/>
                </a:solidFill>
                <a:ea typeface="宋体" panose="02010600030101010101" pitchFamily="2" charset="-122"/>
                <a:cs typeface="Times New Roman" panose="02020603050405020304" pitchFamily="18" charset="0"/>
              </a:rPr>
              <a:t>无磁性、</a:t>
            </a:r>
            <a:r>
              <a:rPr lang="en-US" altLang="zh-CN" i="1">
                <a:solidFill>
                  <a:srgbClr val="000000"/>
                </a:solidFill>
                <a:ea typeface="宋体" panose="02010600030101010101" pitchFamily="2" charset="-122"/>
                <a:cs typeface="Times New Roman" panose="02020603050405020304" pitchFamily="18" charset="0"/>
              </a:rPr>
              <a:t>N</a:t>
            </a:r>
            <a:r>
              <a:rPr lang="zh-CN" altLang="zh-CN">
                <a:solidFill>
                  <a:srgbClr val="000000"/>
                </a:solidFill>
                <a:ea typeface="宋体" panose="02010600030101010101" pitchFamily="2" charset="-122"/>
                <a:cs typeface="Times New Roman" panose="02020603050405020304" pitchFamily="18" charset="0"/>
              </a:rPr>
              <a:t>无磁性</a:t>
            </a:r>
            <a:r>
              <a:rPr lang="en-US" altLang="zh-CN">
                <a:solidFill>
                  <a:srgbClr val="000000"/>
                </a:solidFill>
                <a:ea typeface="宋体" panose="02010600030101010101" pitchFamily="2" charset="-122"/>
                <a:cs typeface="Times New Roman" panose="02020603050405020304" pitchFamily="18" charset="0"/>
              </a:rPr>
              <a:t>	</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B</a:t>
            </a:r>
            <a:r>
              <a:rPr lang="en-US" altLang="zh-CN" i="1" smtClean="0">
                <a:solidFill>
                  <a:srgbClr val="000000"/>
                </a:solidFill>
                <a:ea typeface="宋体" panose="02010600030101010101" pitchFamily="2" charset="-122"/>
                <a:cs typeface="Times New Roman" panose="02020603050405020304" pitchFamily="18" charset="0"/>
              </a:rPr>
              <a:t>.M</a:t>
            </a:r>
            <a:r>
              <a:rPr lang="zh-CN" altLang="zh-CN">
                <a:solidFill>
                  <a:srgbClr val="000000"/>
                </a:solidFill>
                <a:ea typeface="宋体" panose="02010600030101010101" pitchFamily="2" charset="-122"/>
                <a:cs typeface="Times New Roman" panose="02020603050405020304" pitchFamily="18" charset="0"/>
              </a:rPr>
              <a:t>无磁性、</a:t>
            </a:r>
            <a:r>
              <a:rPr lang="en-US" altLang="zh-CN" i="1">
                <a:solidFill>
                  <a:srgbClr val="000000"/>
                </a:solidFill>
                <a:ea typeface="宋体" panose="02010600030101010101" pitchFamily="2" charset="-122"/>
                <a:cs typeface="Times New Roman" panose="02020603050405020304" pitchFamily="18" charset="0"/>
              </a:rPr>
              <a:t>N</a:t>
            </a:r>
            <a:r>
              <a:rPr lang="zh-CN" altLang="zh-CN">
                <a:solidFill>
                  <a:srgbClr val="000000"/>
                </a:solidFill>
                <a:ea typeface="宋体" panose="02010600030101010101" pitchFamily="2" charset="-122"/>
                <a:cs typeface="Times New Roman" panose="02020603050405020304" pitchFamily="18" charset="0"/>
              </a:rPr>
              <a:t>有磁性</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C</a:t>
            </a:r>
            <a:r>
              <a:rPr lang="en-US" altLang="zh-CN" i="1">
                <a:solidFill>
                  <a:srgbClr val="000000"/>
                </a:solidFill>
                <a:ea typeface="宋体" panose="02010600030101010101" pitchFamily="2" charset="-122"/>
                <a:cs typeface="Times New Roman" panose="02020603050405020304" pitchFamily="18" charset="0"/>
              </a:rPr>
              <a:t>.M</a:t>
            </a:r>
            <a:r>
              <a:rPr lang="zh-CN" altLang="zh-CN">
                <a:solidFill>
                  <a:srgbClr val="000000"/>
                </a:solidFill>
                <a:ea typeface="宋体" panose="02010600030101010101" pitchFamily="2" charset="-122"/>
                <a:cs typeface="Times New Roman" panose="02020603050405020304" pitchFamily="18" charset="0"/>
              </a:rPr>
              <a:t>有磁性、</a:t>
            </a:r>
            <a:r>
              <a:rPr lang="en-US" altLang="zh-CN" i="1">
                <a:solidFill>
                  <a:srgbClr val="000000"/>
                </a:solidFill>
                <a:ea typeface="宋体" panose="02010600030101010101" pitchFamily="2" charset="-122"/>
                <a:cs typeface="Times New Roman" panose="02020603050405020304" pitchFamily="18" charset="0"/>
              </a:rPr>
              <a:t>N</a:t>
            </a:r>
            <a:r>
              <a:rPr lang="zh-CN" altLang="zh-CN">
                <a:solidFill>
                  <a:srgbClr val="000000"/>
                </a:solidFill>
                <a:ea typeface="宋体" panose="02010600030101010101" pitchFamily="2" charset="-122"/>
                <a:cs typeface="Times New Roman" panose="02020603050405020304" pitchFamily="18" charset="0"/>
              </a:rPr>
              <a:t>无磁性</a:t>
            </a:r>
            <a:r>
              <a:rPr lang="en-US" altLang="zh-CN">
                <a:solidFill>
                  <a:srgbClr val="000000"/>
                </a:solidFill>
                <a:ea typeface="宋体" panose="02010600030101010101" pitchFamily="2" charset="-122"/>
                <a:cs typeface="Times New Roman" panose="02020603050405020304" pitchFamily="18" charset="0"/>
              </a:rPr>
              <a:t>	</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D</a:t>
            </a:r>
            <a:r>
              <a:rPr lang="en-US" altLang="zh-CN" i="1" smtClean="0">
                <a:solidFill>
                  <a:srgbClr val="000000"/>
                </a:solidFill>
                <a:ea typeface="宋体" panose="02010600030101010101" pitchFamily="2" charset="-122"/>
                <a:cs typeface="Times New Roman" panose="02020603050405020304" pitchFamily="18" charset="0"/>
              </a:rPr>
              <a:t>.M</a:t>
            </a:r>
            <a:r>
              <a:rPr lang="zh-CN" altLang="zh-CN">
                <a:solidFill>
                  <a:srgbClr val="000000"/>
                </a:solidFill>
                <a:ea typeface="宋体" panose="02010600030101010101" pitchFamily="2" charset="-122"/>
                <a:cs typeface="Times New Roman" panose="02020603050405020304" pitchFamily="18" charset="0"/>
              </a:rPr>
              <a:t>有磁性、</a:t>
            </a:r>
            <a:r>
              <a:rPr lang="en-US" altLang="zh-CN" i="1">
                <a:solidFill>
                  <a:srgbClr val="000000"/>
                </a:solidFill>
                <a:ea typeface="宋体" panose="02010600030101010101" pitchFamily="2" charset="-122"/>
                <a:cs typeface="Times New Roman" panose="02020603050405020304" pitchFamily="18" charset="0"/>
              </a:rPr>
              <a:t>N</a:t>
            </a:r>
            <a:r>
              <a:rPr lang="zh-CN" altLang="zh-CN">
                <a:solidFill>
                  <a:srgbClr val="000000"/>
                </a:solidFill>
                <a:ea typeface="宋体" panose="02010600030101010101" pitchFamily="2" charset="-122"/>
                <a:cs typeface="Times New Roman" panose="02020603050405020304" pitchFamily="18" charset="0"/>
              </a:rPr>
              <a:t>有磁性</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278.jpeg"/>
          <p:cNvPicPr/>
          <p:nvPr/>
        </p:nvPicPr>
        <p:blipFill>
          <a:blip r:embed="rId2"/>
          <a:stretch>
            <a:fillRect/>
          </a:stretch>
        </p:blipFill>
        <p:spPr>
          <a:xfrm>
            <a:off x="5776148" y="2536789"/>
            <a:ext cx="4636565" cy="2375951"/>
          </a:xfrm>
          <a:prstGeom prst="rect">
            <a:avLst/>
          </a:prstGeom>
        </p:spPr>
      </p:pic>
      <p:sp>
        <p:nvSpPr>
          <p:cNvPr id="4" name="Rectangle 3"/>
          <p:cNvSpPr>
            <a:spLocks noChangeArrowheads="1"/>
          </p:cNvSpPr>
          <p:nvPr/>
        </p:nvSpPr>
        <p:spPr bwMode="auto">
          <a:xfrm>
            <a:off x="1162357" y="2273897"/>
            <a:ext cx="48122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US" altLang="zh-CN" smtClean="0"/>
              <a:t>D</a:t>
            </a:r>
            <a:endParaRPr lang="en-US" altLang="zh-CN"/>
          </a:p>
        </p:txBody>
      </p:sp>
    </p:spTree>
    <p:extLst>
      <p:ext uri="{BB962C8B-B14F-4D97-AF65-F5344CB8AC3E}">
        <p14:creationId xmlns:p14="http://schemas.microsoft.com/office/powerpoint/2010/main" val="2857444166"/>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007839"/>
            <a:ext cx="10807700" cy="1226874"/>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8</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绥化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下列四个装置中利用电磁感应现象制成的</a:t>
            </a:r>
            <a:r>
              <a:rPr lang="zh-CN" altLang="zh-CN" smtClean="0">
                <a:solidFill>
                  <a:srgbClr val="000000"/>
                </a:solidFill>
                <a:ea typeface="宋体" panose="02010600030101010101" pitchFamily="2" charset="-122"/>
                <a:cs typeface="Times New Roman" panose="02020603050405020304" pitchFamily="18" charset="0"/>
              </a:rPr>
              <a:t>是</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a:t>
            </a:r>
            <a:r>
              <a:rPr lang="zh-CN" altLang="zh-CN" i="1">
                <a:solidFill>
                  <a:srgbClr val="000000"/>
                </a:solidFill>
                <a:ea typeface="宋体" panose="02010600030101010101" pitchFamily="2"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图片 2"/>
          <p:cNvPicPr>
            <a:picLocks noChangeAspect="1"/>
          </p:cNvPicPr>
          <p:nvPr/>
        </p:nvPicPr>
        <p:blipFill>
          <a:blip r:embed="rId2"/>
          <a:stretch>
            <a:fillRect/>
          </a:stretch>
        </p:blipFill>
        <p:spPr>
          <a:xfrm>
            <a:off x="132465" y="2333479"/>
            <a:ext cx="11257143" cy="2980952"/>
          </a:xfrm>
          <a:prstGeom prst="rect">
            <a:avLst/>
          </a:prstGeom>
        </p:spPr>
      </p:pic>
      <p:sp>
        <p:nvSpPr>
          <p:cNvPr id="4" name="Rectangle 3"/>
          <p:cNvSpPr>
            <a:spLocks noChangeArrowheads="1"/>
          </p:cNvSpPr>
          <p:nvPr/>
        </p:nvSpPr>
        <p:spPr bwMode="auto">
          <a:xfrm>
            <a:off x="762989" y="1649938"/>
            <a:ext cx="48122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US" altLang="zh-CN" smtClean="0"/>
              <a:t>A</a:t>
            </a:r>
            <a:endParaRPr lang="en-US" altLang="zh-CN"/>
          </a:p>
        </p:txBody>
      </p:sp>
    </p:spTree>
    <p:extLst>
      <p:ext uri="{BB962C8B-B14F-4D97-AF65-F5344CB8AC3E}">
        <p14:creationId xmlns:p14="http://schemas.microsoft.com/office/powerpoint/2010/main" val="154595289"/>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037335"/>
            <a:ext cx="10807700" cy="1817805"/>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9</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黔西南</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如图所示是实验室电流表的内部结构图</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处在磁场中的线圈有电流通过时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线圈会</a:t>
            </a:r>
            <a:r>
              <a:rPr lang="zh-CN" altLang="zh-CN" smtClean="0">
                <a:solidFill>
                  <a:srgbClr val="000000"/>
                </a:solidFill>
                <a:ea typeface="宋体" panose="02010600030101010101" pitchFamily="2" charset="-122"/>
                <a:cs typeface="Times New Roman" panose="02020603050405020304" pitchFamily="18" charset="0"/>
              </a:rPr>
              <a:t>带动指针</a:t>
            </a:r>
            <a:r>
              <a:rPr lang="zh-CN" altLang="zh-CN">
                <a:solidFill>
                  <a:srgbClr val="000000"/>
                </a:solidFill>
                <a:ea typeface="宋体" panose="02010600030101010101" pitchFamily="2" charset="-122"/>
                <a:cs typeface="Times New Roman" panose="02020603050405020304" pitchFamily="18" charset="0"/>
              </a:rPr>
              <a:t>一起偏转</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下列四幅图中与此电流表工作原理相同的</a:t>
            </a:r>
            <a:r>
              <a:rPr lang="zh-CN" altLang="zh-CN" smtClean="0">
                <a:solidFill>
                  <a:srgbClr val="000000"/>
                </a:solidFill>
                <a:ea typeface="宋体" panose="02010600030101010101" pitchFamily="2" charset="-122"/>
                <a:cs typeface="Times New Roman" panose="02020603050405020304" pitchFamily="18" charset="0"/>
              </a:rPr>
              <a:t>是</a:t>
            </a:r>
            <a:r>
              <a:rPr lang="en-US" altLang="zh-CN" smtClean="0">
                <a:solidFill>
                  <a:srgbClr val="000000"/>
                </a:solidFill>
                <a:ea typeface="宋体" panose="02010600030101010101" pitchFamily="2" charset="-122"/>
                <a:cs typeface="Times New Roman" panose="02020603050405020304" pitchFamily="18" charset="0"/>
              </a:rPr>
              <a:t>(</a:t>
            </a:r>
            <a:r>
              <a:rPr lang="zh-CN" altLang="zh-CN" i="1">
                <a:solidFill>
                  <a:srgbClr val="000000"/>
                </a:solidFill>
                <a:ea typeface="宋体" panose="02010600030101010101" pitchFamily="2"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4" name="图片 3"/>
          <p:cNvPicPr>
            <a:picLocks noChangeAspect="1"/>
          </p:cNvPicPr>
          <p:nvPr/>
        </p:nvPicPr>
        <p:blipFill>
          <a:blip r:embed="rId2"/>
          <a:stretch>
            <a:fillRect/>
          </a:stretch>
        </p:blipFill>
        <p:spPr>
          <a:xfrm>
            <a:off x="136300" y="3043727"/>
            <a:ext cx="11249475" cy="2053811"/>
          </a:xfrm>
          <a:prstGeom prst="rect">
            <a:avLst/>
          </a:prstGeom>
        </p:spPr>
      </p:pic>
      <p:sp>
        <p:nvSpPr>
          <p:cNvPr id="5" name="Rectangle 3"/>
          <p:cNvSpPr>
            <a:spLocks noChangeArrowheads="1"/>
          </p:cNvSpPr>
          <p:nvPr/>
        </p:nvSpPr>
        <p:spPr bwMode="auto">
          <a:xfrm>
            <a:off x="7695421" y="2270365"/>
            <a:ext cx="48122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US" altLang="zh-CN" smtClean="0"/>
              <a:t>A</a:t>
            </a:r>
            <a:endParaRPr lang="en-US" altLang="zh-CN"/>
          </a:p>
        </p:txBody>
      </p:sp>
    </p:spTree>
    <p:extLst>
      <p:ext uri="{BB962C8B-B14F-4D97-AF65-F5344CB8AC3E}">
        <p14:creationId xmlns:p14="http://schemas.microsoft.com/office/powerpoint/2010/main" val="1684609001"/>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988175"/>
            <a:ext cx="10807700" cy="4228850"/>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10</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广州</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矩形铜线框在某磁场中的位置如图所示</a:t>
            </a:r>
            <a:r>
              <a:rPr lang="en-US" altLang="zh-CN">
                <a:solidFill>
                  <a:srgbClr val="000000"/>
                </a:solidFill>
                <a:ea typeface="宋体" panose="02010600030101010101" pitchFamily="2" charset="-122"/>
                <a:cs typeface="Times New Roman" panose="02020603050405020304" pitchFamily="18" charset="0"/>
              </a:rPr>
              <a:t>,</a:t>
            </a:r>
            <a:r>
              <a:rPr lang="en-US" altLang="zh-CN" i="1" err="1">
                <a:solidFill>
                  <a:srgbClr val="000000"/>
                </a:solidFill>
                <a:ea typeface="宋体" panose="02010600030101010101" pitchFamily="2" charset="-122"/>
                <a:cs typeface="Times New Roman" panose="02020603050405020304" pitchFamily="18" charset="0"/>
              </a:rPr>
              <a:t>ab</a:t>
            </a:r>
            <a:r>
              <a:rPr lang="zh-CN" altLang="zh-CN">
                <a:solidFill>
                  <a:srgbClr val="000000"/>
                </a:solidFill>
                <a:ea typeface="宋体" panose="02010600030101010101" pitchFamily="2" charset="-122"/>
                <a:cs typeface="Times New Roman" panose="02020603050405020304" pitchFamily="18" charset="0"/>
              </a:rPr>
              <a:t>、</a:t>
            </a:r>
            <a:r>
              <a:rPr lang="en-US" altLang="zh-CN" i="1" err="1">
                <a:solidFill>
                  <a:srgbClr val="000000"/>
                </a:solidFill>
                <a:ea typeface="宋体" panose="02010600030101010101" pitchFamily="2" charset="-122"/>
                <a:cs typeface="Times New Roman" panose="02020603050405020304" pitchFamily="18" charset="0"/>
              </a:rPr>
              <a:t>bc</a:t>
            </a:r>
            <a:r>
              <a:rPr lang="zh-CN" altLang="zh-CN">
                <a:solidFill>
                  <a:srgbClr val="000000"/>
                </a:solidFill>
                <a:ea typeface="宋体" panose="02010600030101010101" pitchFamily="2" charset="-122"/>
                <a:cs typeface="Times New Roman" panose="02020603050405020304" pitchFamily="18" charset="0"/>
              </a:rPr>
              <a:t>、</a:t>
            </a:r>
            <a:r>
              <a:rPr lang="en-US" altLang="zh-CN" i="1" err="1">
                <a:solidFill>
                  <a:srgbClr val="000000"/>
                </a:solidFill>
                <a:ea typeface="宋体" panose="02010600030101010101" pitchFamily="2" charset="-122"/>
                <a:cs typeface="Times New Roman" panose="02020603050405020304" pitchFamily="18" charset="0"/>
              </a:rPr>
              <a:t>ed</a:t>
            </a:r>
            <a:r>
              <a:rPr lang="zh-CN" altLang="zh-CN">
                <a:solidFill>
                  <a:srgbClr val="000000"/>
                </a:solidFill>
                <a:ea typeface="宋体" panose="02010600030101010101" pitchFamily="2" charset="-122"/>
                <a:cs typeface="Times New Roman" panose="02020603050405020304" pitchFamily="18" charset="0"/>
              </a:rPr>
              <a:t>和</a:t>
            </a:r>
            <a:r>
              <a:rPr lang="en-US" altLang="zh-CN" i="1" err="1">
                <a:solidFill>
                  <a:srgbClr val="000000"/>
                </a:solidFill>
                <a:ea typeface="宋体" panose="02010600030101010101" pitchFamily="2" charset="-122"/>
                <a:cs typeface="Times New Roman" panose="02020603050405020304" pitchFamily="18" charset="0"/>
              </a:rPr>
              <a:t>fe</a:t>
            </a:r>
            <a:r>
              <a:rPr lang="zh-CN" altLang="zh-CN">
                <a:solidFill>
                  <a:srgbClr val="000000"/>
                </a:solidFill>
                <a:ea typeface="宋体" panose="02010600030101010101" pitchFamily="2" charset="-122"/>
                <a:cs typeface="Times New Roman" panose="02020603050405020304" pitchFamily="18" charset="0"/>
              </a:rPr>
              <a:t>段都受到该磁场的作用力</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下列哪两段受到该磁场的作用力方向</a:t>
            </a:r>
            <a:r>
              <a:rPr lang="zh-CN" altLang="zh-CN" smtClean="0">
                <a:solidFill>
                  <a:srgbClr val="000000"/>
                </a:solidFill>
                <a:ea typeface="宋体" panose="02010600030101010101" pitchFamily="2" charset="-122"/>
                <a:cs typeface="Times New Roman" panose="02020603050405020304" pitchFamily="18" charset="0"/>
              </a:rPr>
              <a:t>相同</a:t>
            </a:r>
            <a:r>
              <a:rPr lang="en-US" altLang="zh-CN" smtClean="0">
                <a:solidFill>
                  <a:srgbClr val="000000"/>
                </a:solidFill>
                <a:ea typeface="宋体" panose="02010600030101010101" pitchFamily="2" charset="-122"/>
                <a:cs typeface="Times New Roman" panose="02020603050405020304" pitchFamily="18" charset="0"/>
              </a:rPr>
              <a:t>(</a:t>
            </a:r>
            <a:r>
              <a:rPr lang="zh-CN" altLang="zh-CN" i="1">
                <a:solidFill>
                  <a:srgbClr val="000000"/>
                </a:solidFill>
                <a:ea typeface="宋体" panose="02010600030101010101" pitchFamily="2"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endParaRPr lang="en-US" altLang="zh-CN">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err="1" smtClean="0">
                <a:solidFill>
                  <a:srgbClr val="000000"/>
                </a:solidFill>
                <a:ea typeface="宋体" panose="02010600030101010101" pitchFamily="2" charset="-122"/>
                <a:cs typeface="Times New Roman" panose="02020603050405020304" pitchFamily="18" charset="0"/>
              </a:rPr>
              <a:t>A</a:t>
            </a:r>
            <a:r>
              <a:rPr lang="en-US" altLang="zh-CN" i="1" err="1" smtClean="0">
                <a:solidFill>
                  <a:srgbClr val="000000"/>
                </a:solidFill>
                <a:ea typeface="宋体" panose="02010600030101010101" pitchFamily="2" charset="-122"/>
                <a:cs typeface="Times New Roman" panose="02020603050405020304" pitchFamily="18" charset="0"/>
              </a:rPr>
              <a:t>.ab</a:t>
            </a:r>
            <a:r>
              <a:rPr lang="zh-CN" altLang="zh-CN">
                <a:solidFill>
                  <a:srgbClr val="000000"/>
                </a:solidFill>
                <a:ea typeface="宋体" panose="02010600030101010101" pitchFamily="2" charset="-122"/>
                <a:cs typeface="Times New Roman" panose="02020603050405020304" pitchFamily="18" charset="0"/>
              </a:rPr>
              <a:t>段与</a:t>
            </a:r>
            <a:r>
              <a:rPr lang="en-US" altLang="zh-CN" i="1" err="1">
                <a:solidFill>
                  <a:srgbClr val="000000"/>
                </a:solidFill>
                <a:ea typeface="宋体" panose="02010600030101010101" pitchFamily="2" charset="-122"/>
                <a:cs typeface="Times New Roman" panose="02020603050405020304" pitchFamily="18" charset="0"/>
              </a:rPr>
              <a:t>bc</a:t>
            </a:r>
            <a:r>
              <a:rPr lang="zh-CN" altLang="zh-CN">
                <a:solidFill>
                  <a:srgbClr val="000000"/>
                </a:solidFill>
                <a:ea typeface="宋体" panose="02010600030101010101" pitchFamily="2" charset="-122"/>
                <a:cs typeface="Times New Roman" panose="02020603050405020304" pitchFamily="18" charset="0"/>
              </a:rPr>
              <a:t>段</a:t>
            </a:r>
            <a:r>
              <a:rPr lang="en-US" altLang="zh-CN">
                <a:solidFill>
                  <a:srgbClr val="000000"/>
                </a:solidFill>
                <a:ea typeface="宋体" panose="02010600030101010101" pitchFamily="2" charset="-122"/>
                <a:cs typeface="Times New Roman" panose="02020603050405020304" pitchFamily="18" charset="0"/>
              </a:rPr>
              <a:t>	</a:t>
            </a:r>
            <a:r>
              <a:rPr lang="en-US" altLang="zh-CN" smtClean="0">
                <a:solidFill>
                  <a:srgbClr val="000000"/>
                </a:solidFill>
                <a:ea typeface="宋体" panose="02010600030101010101" pitchFamily="2" charset="-122"/>
                <a:cs typeface="Times New Roman" panose="02020603050405020304" pitchFamily="18" charset="0"/>
              </a:rPr>
              <a:t>	B</a:t>
            </a:r>
            <a:r>
              <a:rPr lang="en-US" altLang="zh-CN" i="1" err="1" smtClean="0">
                <a:solidFill>
                  <a:srgbClr val="000000"/>
                </a:solidFill>
                <a:ea typeface="宋体" panose="02010600030101010101" pitchFamily="2" charset="-122"/>
                <a:cs typeface="Times New Roman" panose="02020603050405020304" pitchFamily="18" charset="0"/>
              </a:rPr>
              <a:t>.ab</a:t>
            </a:r>
            <a:r>
              <a:rPr lang="zh-CN" altLang="zh-CN">
                <a:solidFill>
                  <a:srgbClr val="000000"/>
                </a:solidFill>
                <a:ea typeface="宋体" panose="02010600030101010101" pitchFamily="2" charset="-122"/>
                <a:cs typeface="Times New Roman" panose="02020603050405020304" pitchFamily="18" charset="0"/>
              </a:rPr>
              <a:t>段与</a:t>
            </a:r>
            <a:r>
              <a:rPr lang="en-US" altLang="zh-CN" i="1" err="1">
                <a:solidFill>
                  <a:srgbClr val="000000"/>
                </a:solidFill>
                <a:ea typeface="宋体" panose="02010600030101010101" pitchFamily="2" charset="-122"/>
                <a:cs typeface="Times New Roman" panose="02020603050405020304" pitchFamily="18" charset="0"/>
              </a:rPr>
              <a:t>ed</a:t>
            </a:r>
            <a:r>
              <a:rPr lang="zh-CN" altLang="zh-CN">
                <a:solidFill>
                  <a:srgbClr val="000000"/>
                </a:solidFill>
                <a:ea typeface="宋体" panose="02010600030101010101" pitchFamily="2" charset="-122"/>
                <a:cs typeface="Times New Roman" panose="02020603050405020304" pitchFamily="18" charset="0"/>
              </a:rPr>
              <a:t>段</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err="1">
                <a:solidFill>
                  <a:srgbClr val="000000"/>
                </a:solidFill>
                <a:ea typeface="宋体" panose="02010600030101010101" pitchFamily="2" charset="-122"/>
                <a:cs typeface="Times New Roman" panose="02020603050405020304" pitchFamily="18" charset="0"/>
              </a:rPr>
              <a:t>C</a:t>
            </a:r>
            <a:r>
              <a:rPr lang="en-US" altLang="zh-CN" i="1" err="1">
                <a:solidFill>
                  <a:srgbClr val="000000"/>
                </a:solidFill>
                <a:ea typeface="宋体" panose="02010600030101010101" pitchFamily="2" charset="-122"/>
                <a:cs typeface="Times New Roman" panose="02020603050405020304" pitchFamily="18" charset="0"/>
              </a:rPr>
              <a:t>.ab</a:t>
            </a:r>
            <a:r>
              <a:rPr lang="zh-CN" altLang="zh-CN">
                <a:solidFill>
                  <a:srgbClr val="000000"/>
                </a:solidFill>
                <a:ea typeface="宋体" panose="02010600030101010101" pitchFamily="2" charset="-122"/>
                <a:cs typeface="Times New Roman" panose="02020603050405020304" pitchFamily="18" charset="0"/>
              </a:rPr>
              <a:t>段与</a:t>
            </a:r>
            <a:r>
              <a:rPr lang="en-US" altLang="zh-CN" i="1" err="1">
                <a:solidFill>
                  <a:srgbClr val="000000"/>
                </a:solidFill>
                <a:ea typeface="宋体" panose="02010600030101010101" pitchFamily="2" charset="-122"/>
                <a:cs typeface="Times New Roman" panose="02020603050405020304" pitchFamily="18" charset="0"/>
              </a:rPr>
              <a:t>fe</a:t>
            </a:r>
            <a:r>
              <a:rPr lang="zh-CN" altLang="zh-CN">
                <a:solidFill>
                  <a:srgbClr val="000000"/>
                </a:solidFill>
                <a:ea typeface="宋体" panose="02010600030101010101" pitchFamily="2" charset="-122"/>
                <a:cs typeface="Times New Roman" panose="02020603050405020304" pitchFamily="18" charset="0"/>
              </a:rPr>
              <a:t>段</a:t>
            </a:r>
            <a:r>
              <a:rPr lang="en-US" altLang="zh-CN">
                <a:solidFill>
                  <a:srgbClr val="000000"/>
                </a:solidFill>
                <a:ea typeface="宋体" panose="02010600030101010101" pitchFamily="2" charset="-122"/>
                <a:cs typeface="Times New Roman" panose="02020603050405020304" pitchFamily="18" charset="0"/>
              </a:rPr>
              <a:t>	</a:t>
            </a:r>
            <a:r>
              <a:rPr lang="en-US" altLang="zh-CN" smtClean="0">
                <a:solidFill>
                  <a:srgbClr val="000000"/>
                </a:solidFill>
                <a:ea typeface="宋体" panose="02010600030101010101" pitchFamily="2" charset="-122"/>
                <a:cs typeface="Times New Roman" panose="02020603050405020304" pitchFamily="18" charset="0"/>
              </a:rPr>
              <a:t>	D</a:t>
            </a:r>
            <a:r>
              <a:rPr lang="en-US" altLang="zh-CN" i="1" err="1" smtClean="0">
                <a:solidFill>
                  <a:srgbClr val="000000"/>
                </a:solidFill>
                <a:ea typeface="宋体" panose="02010600030101010101" pitchFamily="2" charset="-122"/>
                <a:cs typeface="Times New Roman" panose="02020603050405020304" pitchFamily="18" charset="0"/>
              </a:rPr>
              <a:t>.fe</a:t>
            </a:r>
            <a:r>
              <a:rPr lang="zh-CN" altLang="zh-CN">
                <a:solidFill>
                  <a:srgbClr val="000000"/>
                </a:solidFill>
                <a:ea typeface="宋体" panose="02010600030101010101" pitchFamily="2" charset="-122"/>
                <a:cs typeface="Times New Roman" panose="02020603050405020304" pitchFamily="18" charset="0"/>
              </a:rPr>
              <a:t>段与</a:t>
            </a:r>
            <a:r>
              <a:rPr lang="en-US" altLang="zh-CN" i="1" err="1">
                <a:solidFill>
                  <a:srgbClr val="000000"/>
                </a:solidFill>
                <a:ea typeface="宋体" panose="02010600030101010101" pitchFamily="2" charset="-122"/>
                <a:cs typeface="Times New Roman" panose="02020603050405020304" pitchFamily="18" charset="0"/>
              </a:rPr>
              <a:t>ed</a:t>
            </a:r>
            <a:r>
              <a:rPr lang="zh-CN" altLang="zh-CN">
                <a:solidFill>
                  <a:srgbClr val="000000"/>
                </a:solidFill>
                <a:ea typeface="宋体" panose="02010600030101010101" pitchFamily="2" charset="-122"/>
                <a:cs typeface="Times New Roman" panose="02020603050405020304" pitchFamily="18" charset="0"/>
              </a:rPr>
              <a:t>段</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285.jpeg"/>
          <p:cNvPicPr/>
          <p:nvPr/>
        </p:nvPicPr>
        <p:blipFill>
          <a:blip r:embed="rId2"/>
          <a:stretch>
            <a:fillRect/>
          </a:stretch>
        </p:blipFill>
        <p:spPr>
          <a:xfrm>
            <a:off x="6841157" y="2216077"/>
            <a:ext cx="3363402" cy="2916267"/>
          </a:xfrm>
          <a:prstGeom prst="rect">
            <a:avLst/>
          </a:prstGeom>
        </p:spPr>
      </p:pic>
      <p:sp>
        <p:nvSpPr>
          <p:cNvPr id="4" name="Rectangle 3"/>
          <p:cNvSpPr>
            <a:spLocks noChangeArrowheads="1"/>
          </p:cNvSpPr>
          <p:nvPr/>
        </p:nvSpPr>
        <p:spPr bwMode="auto">
          <a:xfrm>
            <a:off x="4032845" y="2234611"/>
            <a:ext cx="45878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US" altLang="zh-CN" smtClean="0"/>
              <a:t>B</a:t>
            </a:r>
            <a:endParaRPr lang="en-US" altLang="zh-CN"/>
          </a:p>
        </p:txBody>
      </p:sp>
    </p:spTree>
    <p:extLst>
      <p:ext uri="{BB962C8B-B14F-4D97-AF65-F5344CB8AC3E}">
        <p14:creationId xmlns:p14="http://schemas.microsoft.com/office/powerpoint/2010/main" val="1053119657"/>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749303"/>
            <a:ext cx="10807700" cy="1817805"/>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11</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深圳</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图中</a:t>
            </a:r>
            <a:r>
              <a:rPr lang="en-US" altLang="zh-CN" i="1">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宋体" panose="02010600030101010101" pitchFamily="2" charset="-122"/>
                <a:cs typeface="Times New Roman" panose="02020603050405020304" pitchFamily="18" charset="0"/>
              </a:rPr>
              <a:t>表示垂直于纸面的一根导线</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它是闭合电路的一部分</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当导线</a:t>
            </a:r>
            <a:r>
              <a:rPr lang="en-US" altLang="zh-CN" i="1">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宋体" panose="02010600030101010101" pitchFamily="2" charset="-122"/>
                <a:cs typeface="Times New Roman" panose="02020603050405020304" pitchFamily="18" charset="0"/>
              </a:rPr>
              <a:t>在磁场中按箭头方向运动时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不能产生感应电流的</a:t>
            </a:r>
            <a:r>
              <a:rPr lang="zh-CN" altLang="zh-CN" smtClean="0">
                <a:solidFill>
                  <a:srgbClr val="000000"/>
                </a:solidFill>
                <a:ea typeface="宋体" panose="02010600030101010101" pitchFamily="2" charset="-122"/>
                <a:cs typeface="Times New Roman" panose="02020603050405020304" pitchFamily="18" charset="0"/>
              </a:rPr>
              <a:t>是</a:t>
            </a:r>
            <a:r>
              <a:rPr lang="en-US" altLang="zh-CN" smtClean="0">
                <a:solidFill>
                  <a:srgbClr val="000000"/>
                </a:solidFill>
                <a:ea typeface="宋体" panose="02010600030101010101" pitchFamily="2" charset="-122"/>
                <a:cs typeface="Times New Roman" panose="02020603050405020304" pitchFamily="18" charset="0"/>
              </a:rPr>
              <a:t>(</a:t>
            </a:r>
            <a:r>
              <a:rPr lang="zh-CN" altLang="zh-CN" i="1">
                <a:solidFill>
                  <a:srgbClr val="000000"/>
                </a:solidFill>
                <a:ea typeface="宋体" panose="02010600030101010101" pitchFamily="2"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286.jpeg"/>
          <p:cNvPicPr>
            <a:picLocks noChangeAspect="1"/>
          </p:cNvPicPr>
          <p:nvPr/>
        </p:nvPicPr>
        <p:blipFill>
          <a:blip r:embed="rId2"/>
          <a:stretch>
            <a:fillRect/>
          </a:stretch>
        </p:blipFill>
        <p:spPr>
          <a:xfrm>
            <a:off x="110065" y="2759075"/>
            <a:ext cx="11311471" cy="2886772"/>
          </a:xfrm>
          <a:prstGeom prst="rect">
            <a:avLst/>
          </a:prstGeom>
        </p:spPr>
      </p:pic>
      <p:sp>
        <p:nvSpPr>
          <p:cNvPr id="4" name="Rectangle 3"/>
          <p:cNvSpPr>
            <a:spLocks noChangeArrowheads="1"/>
          </p:cNvSpPr>
          <p:nvPr/>
        </p:nvSpPr>
        <p:spPr bwMode="auto">
          <a:xfrm>
            <a:off x="2808709" y="1992165"/>
            <a:ext cx="45878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US" altLang="zh-CN" smtClean="0"/>
              <a:t>B</a:t>
            </a:r>
            <a:endParaRPr lang="en-US" altLang="zh-CN"/>
          </a:p>
        </p:txBody>
      </p:sp>
    </p:spTree>
    <p:extLst>
      <p:ext uri="{BB962C8B-B14F-4D97-AF65-F5344CB8AC3E}">
        <p14:creationId xmlns:p14="http://schemas.microsoft.com/office/powerpoint/2010/main" val="270924557"/>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4" name="燕尾形 3"/>
          <p:cNvSpPr/>
          <p:nvPr/>
        </p:nvSpPr>
        <p:spPr>
          <a:xfrm>
            <a:off x="2820018" y="503783"/>
            <a:ext cx="5891564" cy="576064"/>
          </a:xfrm>
          <a:prstGeom prst="chevron">
            <a:avLst/>
          </a:prstGeom>
        </p:spPr>
        <p:style>
          <a:lnRef idx="1">
            <a:schemeClr val="dk1"/>
          </a:lnRef>
          <a:fillRef idx="2">
            <a:schemeClr val="dk1"/>
          </a:fillRef>
          <a:effectRef idx="1">
            <a:schemeClr val="dk1"/>
          </a:effectRef>
          <a:fontRef idx="minor">
            <a:schemeClr val="dk1"/>
          </a:fontRef>
        </p:style>
        <p:txBody>
          <a:bodyPr rtlCol="0" anchor="ctr"/>
          <a:lstStyle/>
          <a:p>
            <a:pPr algn="ctr"/>
            <a:r>
              <a:rPr lang="zh-CN" altLang="en-US" smtClean="0">
                <a:solidFill>
                  <a:schemeClr val="tx1"/>
                </a:solidFill>
                <a:latin typeface="华文新魏" panose="02010800040101010101" pitchFamily="2" charset="-122"/>
                <a:ea typeface="华文新魏" panose="02010800040101010101" pitchFamily="2" charset="-122"/>
              </a:rPr>
              <a:t>知  识  网  络</a:t>
            </a:r>
            <a:endParaRPr lang="zh-CN" altLang="zh-CN">
              <a:solidFill>
                <a:schemeClr val="tx1"/>
              </a:solidFill>
              <a:latin typeface="华文新魏" panose="02010800040101010101" pitchFamily="2" charset="-122"/>
              <a:ea typeface="华文新魏" panose="02010800040101010101" pitchFamily="2" charset="-122"/>
            </a:endParaRPr>
          </a:p>
        </p:txBody>
      </p:sp>
      <p:pic>
        <p:nvPicPr>
          <p:cNvPr id="2" name="图片 1"/>
          <p:cNvPicPr>
            <a:picLocks noChangeAspect="1"/>
          </p:cNvPicPr>
          <p:nvPr/>
        </p:nvPicPr>
        <p:blipFill>
          <a:blip r:embed="rId2"/>
          <a:stretch>
            <a:fillRect/>
          </a:stretch>
        </p:blipFill>
        <p:spPr>
          <a:xfrm>
            <a:off x="1344026" y="1158648"/>
            <a:ext cx="8843549" cy="5192360"/>
          </a:xfrm>
          <a:prstGeom prst="rect">
            <a:avLst/>
          </a:prstGeom>
        </p:spPr>
      </p:pic>
    </p:spTree>
    <p:extLst>
      <p:ext uri="{BB962C8B-B14F-4D97-AF65-F5344CB8AC3E}">
        <p14:creationId xmlns:p14="http://schemas.microsoft.com/office/powerpoint/2010/main" val="2026412995"/>
      </p:ext>
    </p:extLst>
  </p:cSld>
  <p:clrMapOvr>
    <a:masterClrMapping/>
  </p:clrMapOvr>
  <mc:AlternateContent>
    <mc:Choice xmlns:p14="http://schemas.microsoft.com/office/powerpoint/2010/main" Requires="p14">
      <p:transition spd="slow" p14:dur="1200">
        <p:dissolve/>
      </p:transition>
    </mc:Choice>
    <mc:Fallback>
      <p:transition spd="slow">
        <p:dissolve/>
      </p:transition>
    </mc:Fallback>
  </mc:AlternateContent>
  <p:timing/>
</p:sld>
</file>

<file path=ppt/slides/slide6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017629"/>
            <a:ext cx="10807700" cy="4228850"/>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12</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宿迁</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如图所示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当闭合开关的瞬间</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导体棒</a:t>
            </a:r>
            <a:r>
              <a:rPr lang="en-US" altLang="zh-CN" i="1">
                <a:solidFill>
                  <a:srgbClr val="000000"/>
                </a:solidFill>
                <a:ea typeface="宋体" panose="02010600030101010101" pitchFamily="2" charset="-122"/>
                <a:cs typeface="Times New Roman" panose="02020603050405020304" pitchFamily="18" charset="0"/>
              </a:rPr>
              <a:t>AB</a:t>
            </a:r>
            <a:r>
              <a:rPr lang="zh-CN" altLang="zh-CN">
                <a:solidFill>
                  <a:srgbClr val="000000"/>
                </a:solidFill>
                <a:ea typeface="宋体" panose="02010600030101010101" pitchFamily="2" charset="-122"/>
                <a:cs typeface="Times New Roman" panose="02020603050405020304" pitchFamily="18" charset="0"/>
              </a:rPr>
              <a:t>水平向右运动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若同时对调电源与磁体的两极</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再次闭合开关时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导体棒</a:t>
            </a:r>
            <a:r>
              <a:rPr lang="en-US" altLang="zh-CN" i="1">
                <a:solidFill>
                  <a:srgbClr val="000000"/>
                </a:solidFill>
                <a:ea typeface="宋体" panose="02010600030101010101" pitchFamily="2" charset="-122"/>
                <a:cs typeface="Times New Roman" panose="02020603050405020304" pitchFamily="18" charset="0"/>
              </a:rPr>
              <a:t>AB</a:t>
            </a:r>
            <a:r>
              <a:rPr lang="zh-CN" altLang="zh-CN">
                <a:solidFill>
                  <a:srgbClr val="000000"/>
                </a:solidFill>
                <a:ea typeface="宋体" panose="02010600030101010101" pitchFamily="2" charset="-122"/>
                <a:cs typeface="Times New Roman" panose="02020603050405020304" pitchFamily="18" charset="0"/>
              </a:rPr>
              <a:t>的运动方向</a:t>
            </a:r>
            <a:r>
              <a:rPr lang="zh-CN" altLang="zh-CN" smtClean="0">
                <a:solidFill>
                  <a:srgbClr val="000000"/>
                </a:solidFill>
                <a:ea typeface="宋体" panose="02010600030101010101" pitchFamily="2" charset="-122"/>
                <a:cs typeface="Times New Roman" panose="02020603050405020304" pitchFamily="18" charset="0"/>
              </a:rPr>
              <a:t>是</a:t>
            </a:r>
            <a:r>
              <a:rPr lang="en-US" altLang="zh-CN" smtClean="0">
                <a:solidFill>
                  <a:srgbClr val="000000"/>
                </a:solidFill>
                <a:ea typeface="宋体" panose="02010600030101010101" pitchFamily="2" charset="-122"/>
                <a:cs typeface="Times New Roman" panose="02020603050405020304" pitchFamily="18" charset="0"/>
              </a:rPr>
              <a:t>(</a:t>
            </a:r>
            <a:r>
              <a:rPr lang="zh-CN" altLang="zh-CN" i="1">
                <a:solidFill>
                  <a:srgbClr val="000000"/>
                </a:solidFill>
                <a:ea typeface="宋体" panose="02010600030101010101" pitchFamily="2"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endParaRPr lang="en-US" altLang="zh-CN">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A</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水平向右</a:t>
            </a:r>
            <a:r>
              <a:rPr lang="en-US" altLang="zh-CN">
                <a:solidFill>
                  <a:srgbClr val="000000"/>
                </a:solidFill>
                <a:ea typeface="宋体" panose="02010600030101010101" pitchFamily="2" charset="-122"/>
                <a:cs typeface="Times New Roman" panose="02020603050405020304" pitchFamily="18" charset="0"/>
              </a:rPr>
              <a:t>	B</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水平向左</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C</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竖直向上</a:t>
            </a:r>
            <a:r>
              <a:rPr lang="en-US" altLang="zh-CN">
                <a:solidFill>
                  <a:srgbClr val="000000"/>
                </a:solidFill>
                <a:ea typeface="宋体" panose="02010600030101010101" pitchFamily="2" charset="-122"/>
                <a:cs typeface="Times New Roman" panose="02020603050405020304" pitchFamily="18" charset="0"/>
              </a:rPr>
              <a:t>	D</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竖直向下</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287.jpeg"/>
          <p:cNvPicPr/>
          <p:nvPr/>
        </p:nvPicPr>
        <p:blipFill>
          <a:blip r:embed="rId2"/>
          <a:stretch>
            <a:fillRect/>
          </a:stretch>
        </p:blipFill>
        <p:spPr>
          <a:xfrm>
            <a:off x="6049069" y="2452036"/>
            <a:ext cx="4278017" cy="2591975"/>
          </a:xfrm>
          <a:prstGeom prst="rect">
            <a:avLst/>
          </a:prstGeom>
        </p:spPr>
      </p:pic>
      <p:sp>
        <p:nvSpPr>
          <p:cNvPr id="4" name="Rectangle 3"/>
          <p:cNvSpPr>
            <a:spLocks noChangeArrowheads="1"/>
          </p:cNvSpPr>
          <p:nvPr/>
        </p:nvSpPr>
        <p:spPr bwMode="auto">
          <a:xfrm>
            <a:off x="4569567" y="2251639"/>
            <a:ext cx="48122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US" altLang="zh-CN" smtClean="0"/>
              <a:t>A</a:t>
            </a:r>
            <a:endParaRPr lang="en-US" altLang="zh-CN"/>
          </a:p>
        </p:txBody>
      </p:sp>
    </p:spTree>
    <p:extLst>
      <p:ext uri="{BB962C8B-B14F-4D97-AF65-F5344CB8AC3E}">
        <p14:creationId xmlns:p14="http://schemas.microsoft.com/office/powerpoint/2010/main" val="1705004651"/>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037293"/>
            <a:ext cx="10807700" cy="4228850"/>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13</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山西</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如图所示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小明用漆包线、两节干电池、磁铁等器材</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成功制作了一个小小电动机</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他想改变电动机线圈转动的方向</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下列方法可行的</a:t>
            </a:r>
            <a:r>
              <a:rPr lang="zh-CN" altLang="zh-CN" smtClean="0">
                <a:solidFill>
                  <a:srgbClr val="000000"/>
                </a:solidFill>
                <a:ea typeface="宋体" panose="02010600030101010101" pitchFamily="2" charset="-122"/>
                <a:cs typeface="Times New Roman" panose="02020603050405020304" pitchFamily="18" charset="0"/>
              </a:rPr>
              <a:t>是</a:t>
            </a:r>
            <a:r>
              <a:rPr lang="en-US" altLang="zh-CN" smtClean="0">
                <a:solidFill>
                  <a:srgbClr val="000000"/>
                </a:solidFill>
                <a:ea typeface="宋体" panose="02010600030101010101" pitchFamily="2" charset="-122"/>
                <a:cs typeface="Times New Roman" panose="02020603050405020304" pitchFamily="18" charset="0"/>
              </a:rPr>
              <a:t>(</a:t>
            </a:r>
            <a:r>
              <a:rPr lang="zh-CN" altLang="zh-CN" i="1">
                <a:solidFill>
                  <a:srgbClr val="000000"/>
                </a:solidFill>
                <a:ea typeface="宋体" panose="02010600030101010101" pitchFamily="2"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A</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只增强磁铁的磁性</a:t>
            </a:r>
            <a:r>
              <a:rPr lang="en-US" altLang="zh-CN">
                <a:solidFill>
                  <a:srgbClr val="000000"/>
                </a:solidFill>
                <a:ea typeface="宋体" panose="02010600030101010101" pitchFamily="2" charset="-122"/>
                <a:cs typeface="Times New Roman" panose="02020603050405020304" pitchFamily="18" charset="0"/>
              </a:rPr>
              <a:t>	</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B</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只增加线圈的匝数</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C</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只增大线圈中的电流</a:t>
            </a:r>
            <a:r>
              <a:rPr lang="en-US" altLang="zh-CN">
                <a:solidFill>
                  <a:srgbClr val="000000"/>
                </a:solidFill>
                <a:ea typeface="宋体" panose="02010600030101010101" pitchFamily="2" charset="-122"/>
                <a:cs typeface="Times New Roman" panose="02020603050405020304" pitchFamily="18" charset="0"/>
              </a:rPr>
              <a:t>	</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D</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只将磁铁的磁极对调</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288.jpeg"/>
          <p:cNvPicPr/>
          <p:nvPr/>
        </p:nvPicPr>
        <p:blipFill>
          <a:blip r:embed="rId2"/>
          <a:stretch>
            <a:fillRect/>
          </a:stretch>
        </p:blipFill>
        <p:spPr>
          <a:xfrm>
            <a:off x="7345214" y="2241807"/>
            <a:ext cx="2232248" cy="3020373"/>
          </a:xfrm>
          <a:prstGeom prst="rect">
            <a:avLst/>
          </a:prstGeom>
        </p:spPr>
      </p:pic>
      <p:sp>
        <p:nvSpPr>
          <p:cNvPr id="4" name="Rectangle 3"/>
          <p:cNvSpPr>
            <a:spLocks noChangeArrowheads="1"/>
          </p:cNvSpPr>
          <p:nvPr/>
        </p:nvSpPr>
        <p:spPr bwMode="auto">
          <a:xfrm>
            <a:off x="5762858" y="2290967"/>
            <a:ext cx="48122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US" altLang="zh-CN" smtClean="0"/>
              <a:t>D</a:t>
            </a:r>
            <a:endParaRPr lang="en-US" altLang="zh-CN"/>
          </a:p>
        </p:txBody>
      </p:sp>
    </p:spTree>
    <p:extLst>
      <p:ext uri="{BB962C8B-B14F-4D97-AF65-F5344CB8AC3E}">
        <p14:creationId xmlns:p14="http://schemas.microsoft.com/office/powerpoint/2010/main" val="3581643736"/>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060183"/>
            <a:ext cx="10807700" cy="4228850"/>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14</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镇江</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如图所示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蹄形磁铁和铜棒均水平放置</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现闭合开关</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水平向左移动铜棒</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电流表</a:t>
            </a:r>
            <a:r>
              <a:rPr lang="en-US" altLang="zh-CN" i="1">
                <a:solidFill>
                  <a:srgbClr val="000000"/>
                </a:solidFill>
                <a:ea typeface="宋体" panose="02010600030101010101" pitchFamily="2" charset="-122"/>
                <a:cs typeface="Times New Roman" panose="02020603050405020304" pitchFamily="18" charset="0"/>
              </a:rPr>
              <a:t>G</a:t>
            </a:r>
            <a:r>
              <a:rPr lang="zh-CN" altLang="zh-CN">
                <a:solidFill>
                  <a:srgbClr val="000000"/>
                </a:solidFill>
                <a:ea typeface="宋体" panose="02010600030101010101" pitchFamily="2" charset="-122"/>
                <a:cs typeface="Times New Roman" panose="02020603050405020304" pitchFamily="18" charset="0"/>
              </a:rPr>
              <a:t>的指针发生偏转</a:t>
            </a:r>
            <a:r>
              <a:rPr lang="en-US" altLang="zh-CN">
                <a:solidFill>
                  <a:srgbClr val="000000"/>
                </a:solidFill>
                <a:ea typeface="宋体" panose="02010600030101010101" pitchFamily="2" charset="-122"/>
                <a:cs typeface="Times New Roman" panose="02020603050405020304" pitchFamily="18" charset="0"/>
              </a:rPr>
              <a:t>,</a:t>
            </a:r>
            <a:r>
              <a:rPr lang="zh-CN" altLang="zh-CN" smtClean="0">
                <a:solidFill>
                  <a:srgbClr val="000000"/>
                </a:solidFill>
                <a:ea typeface="宋体" panose="02010600030101010101" pitchFamily="2" charset="-122"/>
                <a:cs typeface="Times New Roman" panose="02020603050405020304" pitchFamily="18" charset="0"/>
              </a:rPr>
              <a:t>则</a:t>
            </a:r>
            <a:r>
              <a:rPr lang="en-US" altLang="zh-CN" smtClean="0">
                <a:solidFill>
                  <a:srgbClr val="000000"/>
                </a:solidFill>
                <a:ea typeface="宋体" panose="02010600030101010101" pitchFamily="2" charset="-122"/>
                <a:cs typeface="Times New Roman" panose="02020603050405020304" pitchFamily="18" charset="0"/>
              </a:rPr>
              <a:t>(</a:t>
            </a:r>
            <a:r>
              <a:rPr lang="zh-CN" altLang="zh-CN" i="1">
                <a:solidFill>
                  <a:srgbClr val="000000"/>
                </a:solidFill>
                <a:ea typeface="宋体" panose="02010600030101010101" pitchFamily="2"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A</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根据此现象的产生原理可制成电动机</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B</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此现象与奥斯特实验现象的</a:t>
            </a:r>
            <a:r>
              <a:rPr lang="zh-CN" altLang="zh-CN" smtClean="0">
                <a:solidFill>
                  <a:srgbClr val="000000"/>
                </a:solidFill>
                <a:ea typeface="宋体" panose="02010600030101010101" pitchFamily="2" charset="-122"/>
                <a:cs typeface="Times New Roman" panose="02020603050405020304" pitchFamily="18" charset="0"/>
              </a:rPr>
              <a:t>产生</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smtClean="0">
                <a:solidFill>
                  <a:srgbClr val="000000"/>
                </a:solidFill>
                <a:ea typeface="宋体" panose="02010600030101010101" pitchFamily="2" charset="-122"/>
                <a:cs typeface="Times New Roman" panose="02020603050405020304" pitchFamily="18" charset="0"/>
              </a:rPr>
              <a:t>原理</a:t>
            </a:r>
            <a:r>
              <a:rPr lang="zh-CN" altLang="zh-CN">
                <a:solidFill>
                  <a:srgbClr val="000000"/>
                </a:solidFill>
                <a:ea typeface="宋体" panose="02010600030101010101" pitchFamily="2" charset="-122"/>
                <a:cs typeface="Times New Roman" panose="02020603050405020304" pitchFamily="18" charset="0"/>
              </a:rPr>
              <a:t>相同</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C</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若将铜棒左右来回移动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可产生交变电流</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D</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仅将磁铁水平向右移动</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G</a:t>
            </a:r>
            <a:r>
              <a:rPr lang="zh-CN" altLang="zh-CN">
                <a:solidFill>
                  <a:srgbClr val="000000"/>
                </a:solidFill>
                <a:ea typeface="宋体" panose="02010600030101010101" pitchFamily="2" charset="-122"/>
                <a:cs typeface="Times New Roman" panose="02020603050405020304" pitchFamily="18" charset="0"/>
              </a:rPr>
              <a:t>的指针不偏转</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289.jpeg"/>
          <p:cNvPicPr/>
          <p:nvPr/>
        </p:nvPicPr>
        <p:blipFill>
          <a:blip r:embed="rId2"/>
          <a:stretch>
            <a:fillRect/>
          </a:stretch>
        </p:blipFill>
        <p:spPr>
          <a:xfrm>
            <a:off x="7993284" y="2428335"/>
            <a:ext cx="3221171" cy="2448272"/>
          </a:xfrm>
          <a:prstGeom prst="rect">
            <a:avLst/>
          </a:prstGeom>
        </p:spPr>
      </p:pic>
      <p:sp>
        <p:nvSpPr>
          <p:cNvPr id="4" name="Rectangle 3"/>
          <p:cNvSpPr>
            <a:spLocks noChangeArrowheads="1"/>
          </p:cNvSpPr>
          <p:nvPr/>
        </p:nvSpPr>
        <p:spPr bwMode="auto">
          <a:xfrm>
            <a:off x="9917837" y="1713689"/>
            <a:ext cx="48122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US" altLang="zh-CN" smtClean="0"/>
              <a:t>C</a:t>
            </a:r>
            <a:endParaRPr lang="en-US" altLang="zh-CN"/>
          </a:p>
        </p:txBody>
      </p:sp>
    </p:spTree>
    <p:extLst>
      <p:ext uri="{BB962C8B-B14F-4D97-AF65-F5344CB8AC3E}">
        <p14:creationId xmlns:p14="http://schemas.microsoft.com/office/powerpoint/2010/main" val="3619491912"/>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513615"/>
            <a:ext cx="10807700" cy="5780044"/>
          </a:xfrm>
          <a:prstGeom prst="rect">
            <a:avLst/>
          </a:prstGeom>
        </p:spPr>
        <p:txBody>
          <a:bodyPr>
            <a:spAutoFit/>
          </a:bodyPr>
          <a:lstStyle/>
          <a:p>
            <a:pPr>
              <a:lnSpc>
                <a:spcPct val="120000"/>
              </a:lnSpc>
              <a:spcAft>
                <a:spcPct val="0"/>
              </a:spcAft>
              <a:tabLst>
                <a:tab pos="1029335"/>
                <a:tab pos="1850390"/>
                <a:tab pos="2538095"/>
                <a:tab pos="3221990"/>
              </a:tabLst>
            </a:pPr>
            <a:r>
              <a:rPr lang="en-US" altLang="zh-CN" sz="2800">
                <a:solidFill>
                  <a:srgbClr val="000000"/>
                </a:solidFill>
                <a:ea typeface="宋体" panose="02010600030101010101" pitchFamily="2" charset="-122"/>
                <a:cs typeface="Times New Roman" panose="02020603050405020304" pitchFamily="18" charset="0"/>
              </a:rPr>
              <a:t>15</a:t>
            </a:r>
            <a:r>
              <a:rPr lang="en-US" altLang="zh-CN" sz="2800" i="1">
                <a:solidFill>
                  <a:srgbClr val="000000"/>
                </a:solidFill>
                <a:ea typeface="宋体" panose="02010600030101010101" pitchFamily="2" charset="-122"/>
                <a:cs typeface="Times New Roman" panose="02020603050405020304" pitchFamily="18" charset="0"/>
              </a:rPr>
              <a:t>.</a:t>
            </a:r>
            <a:r>
              <a:rPr lang="en-US" altLang="zh-CN" sz="2800">
                <a:solidFill>
                  <a:srgbClr val="000000"/>
                </a:solidFill>
                <a:ea typeface="宋体" panose="02010600030101010101" pitchFamily="2" charset="-122"/>
                <a:cs typeface="Times New Roman" panose="02020603050405020304" pitchFamily="18" charset="0"/>
              </a:rPr>
              <a:t>(2020·</a:t>
            </a:r>
            <a:r>
              <a:rPr lang="zh-CN" altLang="zh-CN" sz="2800">
                <a:solidFill>
                  <a:srgbClr val="000000"/>
                </a:solidFill>
                <a:ea typeface="楷体" panose="02010609060101010101" pitchFamily="49" charset="-122"/>
                <a:cs typeface="Times New Roman" panose="02020603050405020304" pitchFamily="18" charset="0"/>
              </a:rPr>
              <a:t>益阳</a:t>
            </a:r>
            <a:r>
              <a:rPr lang="en-US" altLang="zh-CN" sz="2800">
                <a:solidFill>
                  <a:srgbClr val="000000"/>
                </a:solidFill>
                <a:ea typeface="宋体" panose="02010600030101010101" pitchFamily="2" charset="-122"/>
                <a:cs typeface="Times New Roman" panose="02020603050405020304" pitchFamily="18" charset="0"/>
              </a:rPr>
              <a:t>)</a:t>
            </a:r>
            <a:r>
              <a:rPr lang="zh-CN" altLang="zh-CN" sz="2800">
                <a:solidFill>
                  <a:srgbClr val="000000"/>
                </a:solidFill>
                <a:ea typeface="宋体" panose="02010600030101010101" pitchFamily="2" charset="-122"/>
                <a:cs typeface="Times New Roman" panose="02020603050405020304" pitchFamily="18" charset="0"/>
              </a:rPr>
              <a:t>将如图甲所示的铜线框上方的尖端挂在电池的正极</a:t>
            </a:r>
            <a:r>
              <a:rPr lang="en-US" altLang="zh-CN" sz="2800">
                <a:solidFill>
                  <a:srgbClr val="000000"/>
                </a:solidFill>
                <a:ea typeface="宋体" panose="02010600030101010101" pitchFamily="2" charset="-122"/>
                <a:cs typeface="Times New Roman" panose="02020603050405020304" pitchFamily="18" charset="0"/>
              </a:rPr>
              <a:t>,</a:t>
            </a:r>
            <a:r>
              <a:rPr lang="zh-CN" altLang="zh-CN" sz="2800">
                <a:solidFill>
                  <a:srgbClr val="000000"/>
                </a:solidFill>
                <a:ea typeface="宋体" panose="02010600030101010101" pitchFamily="2" charset="-122"/>
                <a:cs typeface="Times New Roman" panose="02020603050405020304" pitchFamily="18" charset="0"/>
              </a:rPr>
              <a:t>并保持良好接触</a:t>
            </a:r>
            <a:r>
              <a:rPr lang="en-US" altLang="zh-CN" sz="2800">
                <a:solidFill>
                  <a:srgbClr val="000000"/>
                </a:solidFill>
                <a:ea typeface="宋体" panose="02010600030101010101" pitchFamily="2" charset="-122"/>
                <a:cs typeface="Times New Roman" panose="02020603050405020304" pitchFamily="18" charset="0"/>
              </a:rPr>
              <a:t>,</a:t>
            </a:r>
            <a:r>
              <a:rPr lang="zh-CN" altLang="zh-CN" sz="2800">
                <a:solidFill>
                  <a:srgbClr val="000000"/>
                </a:solidFill>
                <a:ea typeface="宋体" panose="02010600030101010101" pitchFamily="2" charset="-122"/>
                <a:cs typeface="Times New Roman" panose="02020603050405020304" pitchFamily="18" charset="0"/>
              </a:rPr>
              <a:t>下端的两个弧形导线头分别压在磁钢柱的前后两侧</a:t>
            </a:r>
            <a:r>
              <a:rPr lang="en-US" altLang="zh-CN" sz="2800">
                <a:solidFill>
                  <a:srgbClr val="000000"/>
                </a:solidFill>
                <a:ea typeface="宋体" panose="02010600030101010101" pitchFamily="2" charset="-122"/>
                <a:cs typeface="Times New Roman" panose="02020603050405020304" pitchFamily="18" charset="0"/>
              </a:rPr>
              <a:t>,</a:t>
            </a:r>
            <a:r>
              <a:rPr lang="zh-CN" altLang="zh-CN" sz="2800">
                <a:solidFill>
                  <a:srgbClr val="000000"/>
                </a:solidFill>
                <a:ea typeface="宋体" panose="02010600030101010101" pitchFamily="2" charset="-122"/>
                <a:cs typeface="Times New Roman" panose="02020603050405020304" pitchFamily="18" charset="0"/>
              </a:rPr>
              <a:t>且始终与磁钢柱接触良好</a:t>
            </a:r>
            <a:r>
              <a:rPr lang="en-US" altLang="zh-CN" sz="2800">
                <a:solidFill>
                  <a:srgbClr val="000000"/>
                </a:solidFill>
                <a:ea typeface="宋体" panose="02010600030101010101" pitchFamily="2" charset="-122"/>
                <a:cs typeface="Times New Roman" panose="02020603050405020304" pitchFamily="18" charset="0"/>
              </a:rPr>
              <a:t>,</a:t>
            </a:r>
            <a:r>
              <a:rPr lang="zh-CN" altLang="zh-CN" sz="2800">
                <a:solidFill>
                  <a:srgbClr val="000000"/>
                </a:solidFill>
                <a:ea typeface="宋体" panose="02010600030101010101" pitchFamily="2" charset="-122"/>
                <a:cs typeface="Times New Roman" panose="02020603050405020304" pitchFamily="18" charset="0"/>
              </a:rPr>
              <a:t>磁钢柱吸附在电池底部的负极上</a:t>
            </a:r>
            <a:r>
              <a:rPr lang="en-US" altLang="zh-CN" sz="2800">
                <a:solidFill>
                  <a:srgbClr val="000000"/>
                </a:solidFill>
                <a:ea typeface="宋体" panose="02010600030101010101" pitchFamily="2" charset="-122"/>
                <a:cs typeface="Times New Roman" panose="02020603050405020304" pitchFamily="18" charset="0"/>
              </a:rPr>
              <a:t>,</a:t>
            </a:r>
            <a:r>
              <a:rPr lang="zh-CN" altLang="zh-CN" sz="2800">
                <a:solidFill>
                  <a:srgbClr val="000000"/>
                </a:solidFill>
                <a:ea typeface="宋体" panose="02010600030101010101" pitchFamily="2" charset="-122"/>
                <a:cs typeface="Times New Roman" panose="02020603050405020304" pitchFamily="18" charset="0"/>
              </a:rPr>
              <a:t>制成如图乙所示的小玩具</a:t>
            </a:r>
            <a:r>
              <a:rPr lang="en-US" altLang="zh-CN" sz="2800">
                <a:solidFill>
                  <a:srgbClr val="000000"/>
                </a:solidFill>
                <a:ea typeface="宋体" panose="02010600030101010101" pitchFamily="2" charset="-122"/>
                <a:cs typeface="Times New Roman" panose="02020603050405020304" pitchFamily="18" charset="0"/>
              </a:rPr>
              <a:t>,</a:t>
            </a:r>
            <a:r>
              <a:rPr lang="zh-CN" altLang="zh-CN" sz="2800">
                <a:solidFill>
                  <a:srgbClr val="000000"/>
                </a:solidFill>
                <a:ea typeface="宋体" panose="02010600030101010101" pitchFamily="2" charset="-122"/>
                <a:cs typeface="Times New Roman" panose="02020603050405020304" pitchFamily="18" charset="0"/>
              </a:rPr>
              <a:t>铜</a:t>
            </a:r>
            <a:r>
              <a:rPr lang="zh-CN" altLang="zh-CN" sz="2800" smtClean="0">
                <a:solidFill>
                  <a:srgbClr val="000000"/>
                </a:solidFill>
                <a:ea typeface="宋体" panose="02010600030101010101" pitchFamily="2" charset="-122"/>
                <a:cs typeface="Times New Roman" panose="02020603050405020304" pitchFamily="18" charset="0"/>
              </a:rPr>
              <a:t>线框由</a:t>
            </a:r>
            <a:r>
              <a:rPr lang="zh-CN" altLang="zh-CN" sz="2800">
                <a:solidFill>
                  <a:srgbClr val="000000"/>
                </a:solidFill>
                <a:ea typeface="宋体" panose="02010600030101010101" pitchFamily="2" charset="-122"/>
                <a:cs typeface="Times New Roman" panose="02020603050405020304" pitchFamily="18" charset="0"/>
              </a:rPr>
              <a:t>静止</a:t>
            </a:r>
            <a:r>
              <a:rPr lang="zh-CN" altLang="zh-CN" sz="2800" smtClean="0">
                <a:solidFill>
                  <a:srgbClr val="000000"/>
                </a:solidFill>
                <a:ea typeface="宋体" panose="02010600030101010101" pitchFamily="2" charset="-122"/>
                <a:cs typeface="Times New Roman" panose="02020603050405020304" pitchFamily="18" charset="0"/>
              </a:rPr>
              <a:t>释放后会转动起来</a:t>
            </a:r>
            <a:r>
              <a:rPr lang="en-US" altLang="zh-CN" sz="2800" smtClean="0">
                <a:solidFill>
                  <a:srgbClr val="000000"/>
                </a:solidFill>
                <a:ea typeface="宋体" panose="02010600030101010101" pitchFamily="2" charset="-122"/>
                <a:cs typeface="Times New Roman" panose="02020603050405020304" pitchFamily="18" charset="0"/>
              </a:rPr>
              <a:t>,</a:t>
            </a:r>
            <a:r>
              <a:rPr lang="zh-CN" altLang="zh-CN" sz="2800" smtClean="0">
                <a:solidFill>
                  <a:srgbClr val="000000"/>
                </a:solidFill>
                <a:ea typeface="宋体" panose="02010600030101010101" pitchFamily="2" charset="-122"/>
                <a:cs typeface="Times New Roman" panose="02020603050405020304" pitchFamily="18" charset="0"/>
              </a:rPr>
              <a:t>关于该现象</a:t>
            </a:r>
            <a:r>
              <a:rPr lang="en-US" altLang="zh-CN" sz="2800" smtClean="0">
                <a:solidFill>
                  <a:srgbClr val="000000"/>
                </a:solidFill>
                <a:ea typeface="宋体" panose="02010600030101010101" pitchFamily="2" charset="-122"/>
                <a:cs typeface="Times New Roman" panose="02020603050405020304" pitchFamily="18" charset="0"/>
              </a:rPr>
              <a:t>,</a:t>
            </a:r>
            <a:r>
              <a:rPr lang="zh-CN" altLang="zh-CN" sz="2800" smtClean="0">
                <a:solidFill>
                  <a:srgbClr val="000000"/>
                </a:solidFill>
                <a:ea typeface="宋体" panose="02010600030101010101" pitchFamily="2" charset="-122"/>
                <a:cs typeface="Times New Roman" panose="02020603050405020304" pitchFamily="18" charset="0"/>
              </a:rPr>
              <a:t>下列说法正确的是</a:t>
            </a:r>
            <a:r>
              <a:rPr lang="en-US" altLang="zh-CN" sz="2800" smtClean="0">
                <a:solidFill>
                  <a:srgbClr val="000000"/>
                </a:solidFill>
                <a:ea typeface="宋体" panose="02010600030101010101" pitchFamily="2" charset="-122"/>
                <a:cs typeface="Times New Roman" panose="02020603050405020304" pitchFamily="18" charset="0"/>
              </a:rPr>
              <a:t>(</a:t>
            </a:r>
            <a:r>
              <a:rPr lang="zh-CN" altLang="zh-CN" sz="2800" i="1" smtClean="0">
                <a:solidFill>
                  <a:srgbClr val="000000"/>
                </a:solidFill>
                <a:ea typeface="宋体" panose="02010600030101010101" pitchFamily="2" charset="-122"/>
                <a:cs typeface="Times New Roman" panose="02020603050405020304" pitchFamily="18" charset="0"/>
              </a:rPr>
              <a:t>　　</a:t>
            </a:r>
            <a:r>
              <a:rPr lang="en-US" altLang="zh-CN" sz="2800" smtClean="0">
                <a:solidFill>
                  <a:srgbClr val="000000"/>
                </a:solidFill>
                <a:ea typeface="宋体" panose="02010600030101010101" pitchFamily="2" charset="-122"/>
                <a:cs typeface="Times New Roman" panose="02020603050405020304" pitchFamily="18" charset="0"/>
              </a:rPr>
              <a:t>)</a:t>
            </a:r>
            <a:endParaRPr lang="zh-CN" altLang="zh-CN" sz="2800" smtClean="0">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sz="2800" smtClean="0">
                <a:solidFill>
                  <a:srgbClr val="000000"/>
                </a:solidFill>
                <a:ea typeface="宋体" panose="02010600030101010101" pitchFamily="2" charset="-122"/>
                <a:cs typeface="Times New Roman" panose="02020603050405020304" pitchFamily="18" charset="0"/>
              </a:rPr>
              <a:t>A</a:t>
            </a:r>
            <a:r>
              <a:rPr lang="en-US" altLang="zh-CN" sz="2800" i="1">
                <a:solidFill>
                  <a:srgbClr val="000000"/>
                </a:solidFill>
                <a:ea typeface="宋体" panose="02010600030101010101" pitchFamily="2" charset="-122"/>
                <a:cs typeface="Times New Roman" panose="02020603050405020304" pitchFamily="18" charset="0"/>
              </a:rPr>
              <a:t>.</a:t>
            </a:r>
            <a:r>
              <a:rPr lang="zh-CN" altLang="zh-CN" sz="2800">
                <a:solidFill>
                  <a:srgbClr val="000000"/>
                </a:solidFill>
                <a:ea typeface="宋体" panose="02010600030101010101" pitchFamily="2" charset="-122"/>
                <a:cs typeface="Times New Roman" panose="02020603050405020304" pitchFamily="18" charset="0"/>
              </a:rPr>
              <a:t>它的原理与发电机原理相同</a:t>
            </a:r>
            <a:endParaRPr lang="zh-CN" altLang="zh-CN" sz="2800">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sz="2800">
                <a:solidFill>
                  <a:srgbClr val="000000"/>
                </a:solidFill>
                <a:ea typeface="宋体" panose="02010600030101010101" pitchFamily="2" charset="-122"/>
                <a:cs typeface="Times New Roman" panose="02020603050405020304" pitchFamily="18" charset="0"/>
              </a:rPr>
              <a:t>B</a:t>
            </a:r>
            <a:r>
              <a:rPr lang="en-US" altLang="zh-CN" sz="2800" i="1">
                <a:solidFill>
                  <a:srgbClr val="000000"/>
                </a:solidFill>
                <a:ea typeface="宋体" panose="02010600030101010101" pitchFamily="2" charset="-122"/>
                <a:cs typeface="Times New Roman" panose="02020603050405020304" pitchFamily="18" charset="0"/>
              </a:rPr>
              <a:t>.</a:t>
            </a:r>
            <a:r>
              <a:rPr lang="zh-CN" altLang="zh-CN" sz="2800">
                <a:solidFill>
                  <a:srgbClr val="000000"/>
                </a:solidFill>
                <a:ea typeface="宋体" panose="02010600030101010101" pitchFamily="2" charset="-122"/>
                <a:cs typeface="Times New Roman" panose="02020603050405020304" pitchFamily="18" charset="0"/>
              </a:rPr>
              <a:t>若将磁体的磁极对调</a:t>
            </a:r>
            <a:r>
              <a:rPr lang="en-US" altLang="zh-CN" sz="2800">
                <a:solidFill>
                  <a:srgbClr val="000000"/>
                </a:solidFill>
                <a:ea typeface="宋体" panose="02010600030101010101" pitchFamily="2" charset="-122"/>
                <a:cs typeface="Times New Roman" panose="02020603050405020304" pitchFamily="18" charset="0"/>
              </a:rPr>
              <a:t>,</a:t>
            </a:r>
            <a:r>
              <a:rPr lang="zh-CN" altLang="zh-CN" sz="2800">
                <a:solidFill>
                  <a:srgbClr val="000000"/>
                </a:solidFill>
                <a:ea typeface="宋体" panose="02010600030101010101" pitchFamily="2" charset="-122"/>
                <a:cs typeface="Times New Roman" panose="02020603050405020304" pitchFamily="18" charset="0"/>
              </a:rPr>
              <a:t>铜线框</a:t>
            </a:r>
            <a:r>
              <a:rPr lang="zh-CN" altLang="zh-CN" sz="2800" smtClean="0">
                <a:solidFill>
                  <a:srgbClr val="000000"/>
                </a:solidFill>
                <a:ea typeface="宋体" panose="02010600030101010101" pitchFamily="2" charset="-122"/>
                <a:cs typeface="Times New Roman" panose="02020603050405020304" pitchFamily="18" charset="0"/>
              </a:rPr>
              <a:t>中</a:t>
            </a:r>
            <a:endParaRPr lang="en-US" altLang="zh-CN" sz="2800"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sz="2800" smtClean="0">
                <a:solidFill>
                  <a:srgbClr val="000000"/>
                </a:solidFill>
                <a:ea typeface="宋体" panose="02010600030101010101" pitchFamily="2" charset="-122"/>
                <a:cs typeface="Times New Roman" panose="02020603050405020304" pitchFamily="18" charset="0"/>
              </a:rPr>
              <a:t>电流</a:t>
            </a:r>
            <a:r>
              <a:rPr lang="zh-CN" altLang="zh-CN" sz="2800">
                <a:solidFill>
                  <a:srgbClr val="000000"/>
                </a:solidFill>
                <a:ea typeface="宋体" panose="02010600030101010101" pitchFamily="2" charset="-122"/>
                <a:cs typeface="Times New Roman" panose="02020603050405020304" pitchFamily="18" charset="0"/>
              </a:rPr>
              <a:t>的方向会改变</a:t>
            </a:r>
            <a:endParaRPr lang="zh-CN" altLang="zh-CN" sz="2800">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sz="2800">
                <a:solidFill>
                  <a:srgbClr val="000000"/>
                </a:solidFill>
                <a:ea typeface="宋体" panose="02010600030101010101" pitchFamily="2" charset="-122"/>
                <a:cs typeface="Times New Roman" panose="02020603050405020304" pitchFamily="18" charset="0"/>
              </a:rPr>
              <a:t>C</a:t>
            </a:r>
            <a:r>
              <a:rPr lang="en-US" altLang="zh-CN" sz="2800" i="1">
                <a:solidFill>
                  <a:srgbClr val="000000"/>
                </a:solidFill>
                <a:ea typeface="宋体" panose="02010600030101010101" pitchFamily="2" charset="-122"/>
                <a:cs typeface="Times New Roman" panose="02020603050405020304" pitchFamily="18" charset="0"/>
              </a:rPr>
              <a:t>.</a:t>
            </a:r>
            <a:r>
              <a:rPr lang="zh-CN" altLang="zh-CN" sz="2800">
                <a:solidFill>
                  <a:srgbClr val="000000"/>
                </a:solidFill>
                <a:ea typeface="宋体" panose="02010600030101010101" pitchFamily="2" charset="-122"/>
                <a:cs typeface="Times New Roman" panose="02020603050405020304" pitchFamily="18" charset="0"/>
              </a:rPr>
              <a:t>若将磁体的磁极对调</a:t>
            </a:r>
            <a:r>
              <a:rPr lang="en-US" altLang="zh-CN" sz="2800">
                <a:solidFill>
                  <a:srgbClr val="000000"/>
                </a:solidFill>
                <a:ea typeface="宋体" panose="02010600030101010101" pitchFamily="2" charset="-122"/>
                <a:cs typeface="Times New Roman" panose="02020603050405020304" pitchFamily="18" charset="0"/>
              </a:rPr>
              <a:t>,</a:t>
            </a:r>
            <a:r>
              <a:rPr lang="zh-CN" altLang="zh-CN" sz="2800">
                <a:solidFill>
                  <a:srgbClr val="000000"/>
                </a:solidFill>
                <a:ea typeface="宋体" panose="02010600030101010101" pitchFamily="2" charset="-122"/>
                <a:cs typeface="Times New Roman" panose="02020603050405020304" pitchFamily="18" charset="0"/>
              </a:rPr>
              <a:t>铜线框</a:t>
            </a:r>
            <a:r>
              <a:rPr lang="zh-CN" altLang="zh-CN" sz="2800" smtClean="0">
                <a:solidFill>
                  <a:srgbClr val="000000"/>
                </a:solidFill>
                <a:ea typeface="宋体" panose="02010600030101010101" pitchFamily="2" charset="-122"/>
                <a:cs typeface="Times New Roman" panose="02020603050405020304" pitchFamily="18" charset="0"/>
              </a:rPr>
              <a:t>的</a:t>
            </a:r>
            <a:endParaRPr lang="en-US" altLang="zh-CN" sz="2800"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sz="2800" smtClean="0">
                <a:solidFill>
                  <a:srgbClr val="000000"/>
                </a:solidFill>
                <a:ea typeface="宋体" panose="02010600030101010101" pitchFamily="2" charset="-122"/>
                <a:cs typeface="Times New Roman" panose="02020603050405020304" pitchFamily="18" charset="0"/>
              </a:rPr>
              <a:t>转动</a:t>
            </a:r>
            <a:r>
              <a:rPr lang="zh-CN" altLang="zh-CN" sz="2800">
                <a:solidFill>
                  <a:srgbClr val="000000"/>
                </a:solidFill>
                <a:ea typeface="宋体" panose="02010600030101010101" pitchFamily="2" charset="-122"/>
                <a:cs typeface="Times New Roman" panose="02020603050405020304" pitchFamily="18" charset="0"/>
              </a:rPr>
              <a:t>方向将会改变</a:t>
            </a:r>
            <a:endParaRPr lang="zh-CN" altLang="zh-CN" sz="2800">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sz="2800">
                <a:solidFill>
                  <a:srgbClr val="000000"/>
                </a:solidFill>
                <a:ea typeface="宋体" panose="02010600030101010101" pitchFamily="2" charset="-122"/>
                <a:cs typeface="Times New Roman" panose="02020603050405020304" pitchFamily="18" charset="0"/>
              </a:rPr>
              <a:t>D</a:t>
            </a:r>
            <a:r>
              <a:rPr lang="en-US" altLang="zh-CN" sz="2800" i="1">
                <a:solidFill>
                  <a:srgbClr val="000000"/>
                </a:solidFill>
                <a:ea typeface="宋体" panose="02010600030101010101" pitchFamily="2" charset="-122"/>
                <a:cs typeface="Times New Roman" panose="02020603050405020304" pitchFamily="18" charset="0"/>
              </a:rPr>
              <a:t>.</a:t>
            </a:r>
            <a:r>
              <a:rPr lang="zh-CN" altLang="zh-CN" sz="2800">
                <a:solidFill>
                  <a:srgbClr val="000000"/>
                </a:solidFill>
                <a:ea typeface="宋体" panose="02010600030101010101" pitchFamily="2" charset="-122"/>
                <a:cs typeface="Times New Roman" panose="02020603050405020304" pitchFamily="18" charset="0"/>
              </a:rPr>
              <a:t>若下端有一个导线头与磁钢柱接触不良导线框不可能转动</a:t>
            </a:r>
            <a:endParaRPr lang="zh-CN" altLang="zh-CN" sz="2800">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290.jpeg"/>
          <p:cNvPicPr/>
          <p:nvPr/>
        </p:nvPicPr>
        <p:blipFill>
          <a:blip r:embed="rId2"/>
          <a:stretch>
            <a:fillRect/>
          </a:stretch>
        </p:blipFill>
        <p:spPr>
          <a:xfrm>
            <a:off x="6841157" y="2736031"/>
            <a:ext cx="3283565" cy="2736304"/>
          </a:xfrm>
          <a:prstGeom prst="rect">
            <a:avLst/>
          </a:prstGeom>
        </p:spPr>
      </p:pic>
      <p:sp>
        <p:nvSpPr>
          <p:cNvPr id="4" name="Rectangle 3"/>
          <p:cNvSpPr>
            <a:spLocks noChangeArrowheads="1"/>
          </p:cNvSpPr>
          <p:nvPr/>
        </p:nvSpPr>
        <p:spPr bwMode="auto">
          <a:xfrm>
            <a:off x="2468333" y="2592015"/>
            <a:ext cx="48122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US" altLang="zh-CN" smtClean="0"/>
              <a:t>C</a:t>
            </a:r>
            <a:endParaRPr lang="en-US" altLang="zh-CN"/>
          </a:p>
        </p:txBody>
      </p:sp>
    </p:spTree>
    <p:extLst>
      <p:ext uri="{BB962C8B-B14F-4D97-AF65-F5344CB8AC3E}">
        <p14:creationId xmlns:p14="http://schemas.microsoft.com/office/powerpoint/2010/main" val="3644351558"/>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007839"/>
            <a:ext cx="10807700" cy="4181529"/>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16</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成都</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小罗把两个玩具电机用导线连接在一起</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用力快速拨动甲电机的转叶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发现乙电机的转叶也缓慢转动起来</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对这个现象分析正确的</a:t>
            </a:r>
            <a:r>
              <a:rPr lang="zh-CN" altLang="zh-CN" smtClean="0">
                <a:solidFill>
                  <a:srgbClr val="000000"/>
                </a:solidFill>
                <a:ea typeface="宋体" panose="02010600030101010101" pitchFamily="2" charset="-122"/>
                <a:cs typeface="Times New Roman" panose="02020603050405020304" pitchFamily="18" charset="0"/>
              </a:rPr>
              <a:t>是</a:t>
            </a:r>
            <a:r>
              <a:rPr lang="en-US" altLang="zh-CN" smtClean="0">
                <a:solidFill>
                  <a:srgbClr val="000000"/>
                </a:solidFill>
                <a:ea typeface="宋体" panose="02010600030101010101" pitchFamily="2" charset="-122"/>
                <a:cs typeface="Times New Roman" panose="02020603050405020304" pitchFamily="18" charset="0"/>
              </a:rPr>
              <a:t>(</a:t>
            </a:r>
            <a:r>
              <a:rPr lang="zh-CN" altLang="zh-CN" i="1">
                <a:solidFill>
                  <a:srgbClr val="000000"/>
                </a:solidFill>
                <a:ea typeface="宋体" panose="02010600030101010101" pitchFamily="2"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A</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甲电机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将电能转化为机械能</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B</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乙电机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将机械能转化为电能</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C</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甲电机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依据电磁感应来工作</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D</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两电机的工作原理是相同的</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291.jpeg"/>
          <p:cNvPicPr/>
          <p:nvPr/>
        </p:nvPicPr>
        <p:blipFill>
          <a:blip r:embed="rId2"/>
          <a:stretch>
            <a:fillRect/>
          </a:stretch>
        </p:blipFill>
        <p:spPr>
          <a:xfrm>
            <a:off x="7600069" y="2375321"/>
            <a:ext cx="2841488" cy="2525767"/>
          </a:xfrm>
          <a:prstGeom prst="rect">
            <a:avLst/>
          </a:prstGeom>
        </p:spPr>
      </p:pic>
      <p:sp>
        <p:nvSpPr>
          <p:cNvPr id="4" name="Rectangle 3"/>
          <p:cNvSpPr>
            <a:spLocks noChangeArrowheads="1"/>
          </p:cNvSpPr>
          <p:nvPr/>
        </p:nvSpPr>
        <p:spPr bwMode="auto">
          <a:xfrm>
            <a:off x="6160405" y="2251639"/>
            <a:ext cx="48122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US" altLang="zh-CN" smtClean="0"/>
              <a:t>C</a:t>
            </a:r>
            <a:endParaRPr lang="en-US" altLang="zh-CN"/>
          </a:p>
        </p:txBody>
      </p:sp>
    </p:spTree>
    <p:extLst>
      <p:ext uri="{BB962C8B-B14F-4D97-AF65-F5344CB8AC3E}">
        <p14:creationId xmlns:p14="http://schemas.microsoft.com/office/powerpoint/2010/main" val="1747209454"/>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834327"/>
            <a:ext cx="10807700" cy="2408736"/>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17</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福建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《论衡》中记载</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司南之杓</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投之于地</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其柢指南</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如图所示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柢</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即握柄</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是磁体的</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“N“</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“S”)</a:t>
            </a:r>
            <a:r>
              <a:rPr lang="zh-CN" altLang="zh-CN">
                <a:solidFill>
                  <a:srgbClr val="000000"/>
                </a:solidFill>
                <a:ea typeface="宋体" panose="02010600030101010101" pitchFamily="2" charset="-122"/>
                <a:cs typeface="Times New Roman" panose="02020603050405020304" pitchFamily="18" charset="0"/>
              </a:rPr>
              <a:t>极</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静止时指向地磁场的</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南</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北</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极</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292.jpeg"/>
          <p:cNvPicPr/>
          <p:nvPr/>
        </p:nvPicPr>
        <p:blipFill>
          <a:blip r:embed="rId2"/>
          <a:stretch>
            <a:fillRect/>
          </a:stretch>
        </p:blipFill>
        <p:spPr>
          <a:xfrm>
            <a:off x="4179040" y="3297856"/>
            <a:ext cx="3173519" cy="2196058"/>
          </a:xfrm>
          <a:prstGeom prst="rect">
            <a:avLst/>
          </a:prstGeom>
        </p:spPr>
      </p:pic>
      <p:sp>
        <p:nvSpPr>
          <p:cNvPr id="4" name="矩形 3"/>
          <p:cNvSpPr/>
          <p:nvPr/>
        </p:nvSpPr>
        <p:spPr>
          <a:xfrm>
            <a:off x="7561237" y="1466130"/>
            <a:ext cx="412292" cy="584775"/>
          </a:xfrm>
          <a:prstGeom prst="rect">
            <a:avLst/>
          </a:prstGeom>
        </p:spPr>
        <p:txBody>
          <a:bodyPr wrap="none">
            <a:spAutoFit/>
          </a:bodyPr>
          <a:lstStyle/>
          <a:p>
            <a:r>
              <a:rPr lang="en-US" altLang="zh-CN">
                <a:ea typeface="宋体" panose="02010600030101010101" pitchFamily="2" charset="-122"/>
              </a:rPr>
              <a:t>S</a:t>
            </a:r>
            <a:endParaRPr lang="zh-CN" altLang="en-US"/>
          </a:p>
        </p:txBody>
      </p:sp>
      <p:sp>
        <p:nvSpPr>
          <p:cNvPr id="5" name="矩形 4"/>
          <p:cNvSpPr/>
          <p:nvPr/>
        </p:nvSpPr>
        <p:spPr>
          <a:xfrm>
            <a:off x="7357227" y="2058359"/>
            <a:ext cx="596638"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北</a:t>
            </a:r>
            <a:endParaRPr lang="zh-CN" altLang="en-US"/>
          </a:p>
        </p:txBody>
      </p:sp>
    </p:spTree>
    <p:extLst>
      <p:ext uri="{BB962C8B-B14F-4D97-AF65-F5344CB8AC3E}">
        <p14:creationId xmlns:p14="http://schemas.microsoft.com/office/powerpoint/2010/main" val="3256230887"/>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2159967"/>
            <a:ext cx="10807700" cy="1817805"/>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18</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(2019·</a:t>
            </a:r>
            <a:r>
              <a:rPr lang="zh-CN" altLang="zh-CN">
                <a:solidFill>
                  <a:srgbClr val="000000"/>
                </a:solidFill>
                <a:ea typeface="楷体" panose="02010609060101010101" pitchFamily="49" charset="-122"/>
                <a:cs typeface="Times New Roman" panose="02020603050405020304" pitchFamily="18" charset="0"/>
              </a:rPr>
              <a:t>盘锦</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一些物体在磁体或</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的作用下会被磁化</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放在水平桌面上能水平自由转动的小磁针静止时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磁针的</a:t>
            </a:r>
            <a:r>
              <a:rPr lang="en-US" altLang="zh-CN">
                <a:solidFill>
                  <a:srgbClr val="000000"/>
                </a:solidFill>
                <a:ea typeface="宋体" panose="02010600030101010101" pitchFamily="2" charset="-122"/>
                <a:cs typeface="Times New Roman" panose="02020603050405020304" pitchFamily="18" charset="0"/>
              </a:rPr>
              <a:t>N</a:t>
            </a:r>
            <a:r>
              <a:rPr lang="zh-CN" altLang="zh-CN">
                <a:solidFill>
                  <a:srgbClr val="000000"/>
                </a:solidFill>
                <a:ea typeface="宋体" panose="02010600030101010101" pitchFamily="2" charset="-122"/>
                <a:cs typeface="Times New Roman" panose="02020603050405020304" pitchFamily="18" charset="0"/>
              </a:rPr>
              <a:t>极总是指向北方</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说明地球周围存在</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6841157" y="2199295"/>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电流</a:t>
            </a:r>
            <a:endParaRPr lang="zh-CN" altLang="en-US"/>
          </a:p>
        </p:txBody>
      </p:sp>
      <p:sp>
        <p:nvSpPr>
          <p:cNvPr id="4" name="矩形 3"/>
          <p:cNvSpPr/>
          <p:nvPr/>
        </p:nvSpPr>
        <p:spPr>
          <a:xfrm>
            <a:off x="8176629" y="3375710"/>
            <a:ext cx="1420582"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地磁场</a:t>
            </a:r>
            <a:endParaRPr lang="zh-CN" altLang="en-US"/>
          </a:p>
        </p:txBody>
      </p:sp>
    </p:spTree>
    <p:extLst>
      <p:ext uri="{BB962C8B-B14F-4D97-AF65-F5344CB8AC3E}">
        <p14:creationId xmlns:p14="http://schemas.microsoft.com/office/powerpoint/2010/main" val="2124996903"/>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6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 name="矩形 2"/>
          <p:cNvSpPr>
            <a:spLocks noChangeAspect="1"/>
          </p:cNvSpPr>
          <p:nvPr/>
        </p:nvSpPr>
        <p:spPr>
          <a:xfrm>
            <a:off x="361950" y="441607"/>
            <a:ext cx="10807700" cy="3590598"/>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19</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威海</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地磁场使地球生命免受宇宙射线的危害</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有关地磁场形成的原因有很多假说</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其中一种认为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在高温高压环境下</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地核物质中的部分带电粒子向外逃逸到地幔层</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并随着地球自转形成电流</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从而产生磁场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如图所示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这种现象叫做</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形成磁场的带电粒子是</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质子</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电子</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4" name="image1293.jpeg"/>
          <p:cNvPicPr/>
          <p:nvPr/>
        </p:nvPicPr>
        <p:blipFill>
          <a:blip r:embed="rId2"/>
          <a:stretch>
            <a:fillRect/>
          </a:stretch>
        </p:blipFill>
        <p:spPr>
          <a:xfrm>
            <a:off x="4388691" y="3520037"/>
            <a:ext cx="2754218" cy="2754218"/>
          </a:xfrm>
          <a:prstGeom prst="rect">
            <a:avLst/>
          </a:prstGeom>
        </p:spPr>
      </p:pic>
      <p:sp>
        <p:nvSpPr>
          <p:cNvPr id="2" name="矩形 1"/>
          <p:cNvSpPr/>
          <p:nvPr/>
        </p:nvSpPr>
        <p:spPr>
          <a:xfrm>
            <a:off x="324852" y="2837535"/>
            <a:ext cx="2656496"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电流的磁效应</a:t>
            </a:r>
            <a:endParaRPr lang="zh-CN" altLang="en-US"/>
          </a:p>
        </p:txBody>
      </p:sp>
      <p:sp>
        <p:nvSpPr>
          <p:cNvPr id="5" name="矩形 4"/>
          <p:cNvSpPr/>
          <p:nvPr/>
        </p:nvSpPr>
        <p:spPr>
          <a:xfrm>
            <a:off x="7695421" y="2837535"/>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电子</a:t>
            </a:r>
            <a:endParaRPr lang="zh-CN" altLang="en-US"/>
          </a:p>
        </p:txBody>
      </p:sp>
    </p:spTree>
    <p:extLst>
      <p:ext uri="{BB962C8B-B14F-4D97-AF65-F5344CB8AC3E}">
        <p14:creationId xmlns:p14="http://schemas.microsoft.com/office/powerpoint/2010/main" val="3905175774"/>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6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446612"/>
            <a:ext cx="10807700" cy="2999667"/>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20</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荆门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如图所示的电路中</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当开关</a:t>
            </a:r>
            <a:r>
              <a:rPr lang="en-US" altLang="zh-CN">
                <a:solidFill>
                  <a:srgbClr val="000000"/>
                </a:solidFill>
                <a:ea typeface="宋体" panose="02010600030101010101" pitchFamily="2" charset="-122"/>
                <a:cs typeface="Times New Roman" panose="02020603050405020304" pitchFamily="18" charset="0"/>
              </a:rPr>
              <a:t>S</a:t>
            </a:r>
            <a:r>
              <a:rPr lang="zh-CN" altLang="zh-CN">
                <a:solidFill>
                  <a:srgbClr val="000000"/>
                </a:solidFill>
                <a:ea typeface="宋体" panose="02010600030101010101" pitchFamily="2" charset="-122"/>
                <a:cs typeface="Times New Roman" panose="02020603050405020304" pitchFamily="18" charset="0"/>
              </a:rPr>
              <a:t>拨到</a:t>
            </a:r>
            <a:r>
              <a:rPr lang="en-US" altLang="zh-CN" i="1">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宋体" panose="02010600030101010101" pitchFamily="2" charset="-122"/>
                <a:cs typeface="Times New Roman" panose="02020603050405020304" pitchFamily="18" charset="0"/>
              </a:rPr>
              <a:t>后</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电磁铁左端为</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极</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小磁针静止时</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B</a:t>
            </a:r>
            <a:r>
              <a:rPr lang="zh-CN" altLang="zh-CN">
                <a:solidFill>
                  <a:srgbClr val="000000"/>
                </a:solidFill>
                <a:ea typeface="宋体" panose="02010600030101010101" pitchFamily="2" charset="-122"/>
                <a:cs typeface="Times New Roman" panose="02020603050405020304" pitchFamily="18" charset="0"/>
              </a:rPr>
              <a:t>端是</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极</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当开关</a:t>
            </a:r>
            <a:r>
              <a:rPr lang="en-US" altLang="zh-CN">
                <a:solidFill>
                  <a:srgbClr val="000000"/>
                </a:solidFill>
                <a:ea typeface="宋体" panose="02010600030101010101" pitchFamily="2" charset="-122"/>
                <a:cs typeface="Times New Roman" panose="02020603050405020304" pitchFamily="18" charset="0"/>
              </a:rPr>
              <a:t>S</a:t>
            </a:r>
            <a:r>
              <a:rPr lang="zh-CN" altLang="zh-CN">
                <a:solidFill>
                  <a:srgbClr val="000000"/>
                </a:solidFill>
                <a:ea typeface="宋体" panose="02010600030101010101" pitchFamily="2" charset="-122"/>
                <a:cs typeface="Times New Roman" panose="02020603050405020304" pitchFamily="18" charset="0"/>
              </a:rPr>
              <a:t>由</a:t>
            </a:r>
            <a:r>
              <a:rPr lang="en-US" altLang="zh-CN" i="1">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宋体" panose="02010600030101010101" pitchFamily="2" charset="-122"/>
                <a:cs typeface="Times New Roman" panose="02020603050405020304" pitchFamily="18" charset="0"/>
              </a:rPr>
              <a:t>拨到</a:t>
            </a:r>
            <a:r>
              <a:rPr lang="en-US" altLang="zh-CN" i="1">
                <a:solidFill>
                  <a:srgbClr val="000000"/>
                </a:solidFill>
                <a:ea typeface="宋体" panose="02010600030101010101" pitchFamily="2" charset="-122"/>
                <a:cs typeface="Times New Roman" panose="02020603050405020304" pitchFamily="18" charset="0"/>
              </a:rPr>
              <a:t>b</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调节滑动变阻器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使电流表的示数仍保持不变</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则电磁铁的磁性</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增强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不变</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减弱</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294.jpeg"/>
          <p:cNvPicPr/>
          <p:nvPr/>
        </p:nvPicPr>
        <p:blipFill>
          <a:blip r:embed="rId2"/>
          <a:stretch>
            <a:fillRect/>
          </a:stretch>
        </p:blipFill>
        <p:spPr>
          <a:xfrm>
            <a:off x="3917488" y="3048726"/>
            <a:ext cx="3696623" cy="3186201"/>
          </a:xfrm>
          <a:prstGeom prst="rect">
            <a:avLst/>
          </a:prstGeom>
        </p:spPr>
      </p:pic>
      <p:sp>
        <p:nvSpPr>
          <p:cNvPr id="4" name="矩形 3"/>
          <p:cNvSpPr/>
          <p:nvPr/>
        </p:nvSpPr>
        <p:spPr>
          <a:xfrm>
            <a:off x="2255479" y="1089679"/>
            <a:ext cx="481222" cy="584775"/>
          </a:xfrm>
          <a:prstGeom prst="rect">
            <a:avLst/>
          </a:prstGeom>
        </p:spPr>
        <p:txBody>
          <a:bodyPr wrap="none">
            <a:spAutoFit/>
          </a:bodyPr>
          <a:lstStyle/>
          <a:p>
            <a:r>
              <a:rPr lang="en-US" altLang="zh-CN">
                <a:ea typeface="宋体" panose="02010600030101010101" pitchFamily="2" charset="-122"/>
              </a:rPr>
              <a:t>N</a:t>
            </a:r>
            <a:endParaRPr lang="zh-CN" altLang="en-US"/>
          </a:p>
        </p:txBody>
      </p:sp>
      <p:sp>
        <p:nvSpPr>
          <p:cNvPr id="5" name="矩形 4"/>
          <p:cNvSpPr/>
          <p:nvPr/>
        </p:nvSpPr>
        <p:spPr>
          <a:xfrm>
            <a:off x="8877137" y="1089678"/>
            <a:ext cx="412292" cy="584775"/>
          </a:xfrm>
          <a:prstGeom prst="rect">
            <a:avLst/>
          </a:prstGeom>
        </p:spPr>
        <p:txBody>
          <a:bodyPr wrap="none">
            <a:spAutoFit/>
          </a:bodyPr>
          <a:lstStyle/>
          <a:p>
            <a:r>
              <a:rPr lang="en-US" altLang="zh-CN">
                <a:ea typeface="宋体" panose="02010600030101010101" pitchFamily="2" charset="-122"/>
              </a:rPr>
              <a:t>S</a:t>
            </a:r>
            <a:endParaRPr lang="zh-CN" altLang="en-US"/>
          </a:p>
        </p:txBody>
      </p:sp>
      <p:sp>
        <p:nvSpPr>
          <p:cNvPr id="6" name="矩形 5"/>
          <p:cNvSpPr/>
          <p:nvPr/>
        </p:nvSpPr>
        <p:spPr>
          <a:xfrm>
            <a:off x="4867445" y="2231975"/>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减弱</a:t>
            </a:r>
            <a:endParaRPr lang="zh-CN" altLang="en-US"/>
          </a:p>
        </p:txBody>
      </p:sp>
    </p:spTree>
    <p:extLst>
      <p:ext uri="{BB962C8B-B14F-4D97-AF65-F5344CB8AC3E}">
        <p14:creationId xmlns:p14="http://schemas.microsoft.com/office/powerpoint/2010/main" val="988494155"/>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6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441607"/>
            <a:ext cx="10807700" cy="5954322"/>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21</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(2019·</a:t>
            </a:r>
            <a:r>
              <a:rPr lang="zh-CN" altLang="zh-CN">
                <a:solidFill>
                  <a:srgbClr val="000000"/>
                </a:solidFill>
                <a:ea typeface="楷体" panose="02010609060101010101" pitchFamily="49" charset="-122"/>
                <a:cs typeface="Times New Roman" panose="02020603050405020304" pitchFamily="18" charset="0"/>
              </a:rPr>
              <a:t>黄石</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酿酒坊里的发酵罐配有</a:t>
            </a:r>
            <a:r>
              <a:rPr lang="zh-CN" altLang="zh-CN" smtClean="0">
                <a:solidFill>
                  <a:srgbClr val="000000"/>
                </a:solidFill>
                <a:ea typeface="宋体" panose="02010600030101010101" pitchFamily="2" charset="-122"/>
                <a:cs typeface="Times New Roman" panose="02020603050405020304" pitchFamily="18" charset="0"/>
              </a:rPr>
              <a:t>笨</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smtClean="0">
                <a:solidFill>
                  <a:srgbClr val="000000"/>
                </a:solidFill>
                <a:ea typeface="宋体" panose="02010600030101010101" pitchFamily="2" charset="-122"/>
                <a:cs typeface="Times New Roman" panose="02020603050405020304" pitchFamily="18" charset="0"/>
              </a:rPr>
              <a:t>重</a:t>
            </a:r>
            <a:r>
              <a:rPr lang="zh-CN" altLang="zh-CN">
                <a:solidFill>
                  <a:srgbClr val="000000"/>
                </a:solidFill>
                <a:ea typeface="宋体" panose="02010600030101010101" pitchFamily="2" charset="-122"/>
                <a:cs typeface="Times New Roman" panose="02020603050405020304" pitchFamily="18" charset="0"/>
              </a:rPr>
              <a:t>的密封罩</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为了方便操作</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设计了一个</a:t>
            </a:r>
            <a:r>
              <a:rPr lang="zh-CN" altLang="zh-CN" smtClean="0">
                <a:solidFill>
                  <a:srgbClr val="000000"/>
                </a:solidFill>
                <a:ea typeface="宋体" panose="02010600030101010101" pitchFamily="2" charset="-122"/>
                <a:cs typeface="Times New Roman" panose="02020603050405020304" pitchFamily="18" charset="0"/>
              </a:rPr>
              <a:t>杠</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smtClean="0">
                <a:solidFill>
                  <a:srgbClr val="000000"/>
                </a:solidFill>
                <a:ea typeface="宋体" panose="02010600030101010101" pitchFamily="2" charset="-122"/>
                <a:cs typeface="Times New Roman" panose="02020603050405020304" pitchFamily="18" charset="0"/>
              </a:rPr>
              <a:t>杆</a:t>
            </a:r>
            <a:r>
              <a:rPr lang="zh-CN" altLang="zh-CN">
                <a:solidFill>
                  <a:srgbClr val="000000"/>
                </a:solidFill>
                <a:ea typeface="宋体" panose="02010600030101010101" pitchFamily="2" charset="-122"/>
                <a:cs typeface="Times New Roman" panose="02020603050405020304" pitchFamily="18" charset="0"/>
              </a:rPr>
              <a:t>和电磁铁组合系统来升降密封罩</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a:t>
            </a:r>
            <a:r>
              <a:rPr lang="zh-CN" altLang="zh-CN" smtClean="0">
                <a:solidFill>
                  <a:srgbClr val="000000"/>
                </a:solidFill>
                <a:ea typeface="宋体" panose="02010600030101010101" pitchFamily="2" charset="-122"/>
                <a:cs typeface="Times New Roman" panose="02020603050405020304" pitchFamily="18" charset="0"/>
              </a:rPr>
              <a:t>图</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smtClean="0">
                <a:solidFill>
                  <a:srgbClr val="000000"/>
                </a:solidFill>
                <a:ea typeface="宋体" panose="02010600030101010101" pitchFamily="2" charset="-122"/>
                <a:cs typeface="Times New Roman" panose="02020603050405020304" pitchFamily="18" charset="0"/>
              </a:rPr>
              <a:t>所</a:t>
            </a:r>
            <a:r>
              <a:rPr lang="zh-CN" altLang="zh-CN">
                <a:solidFill>
                  <a:srgbClr val="000000"/>
                </a:solidFill>
                <a:ea typeface="宋体" panose="02010600030101010101" pitchFamily="2" charset="-122"/>
                <a:cs typeface="Times New Roman" panose="02020603050405020304" pitchFamily="18" charset="0"/>
              </a:rPr>
              <a:t>示</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电磁铁的工作原理是电流的磁效应</a:t>
            </a:r>
            <a:r>
              <a:rPr lang="en-US" altLang="zh-CN" smtClean="0">
                <a:solidFill>
                  <a:srgbClr val="000000"/>
                </a:solidFill>
                <a:ea typeface="宋体" panose="02010600030101010101" pitchFamily="2" charset="-122"/>
                <a:cs typeface="Times New Roman" panose="02020603050405020304" pitchFamily="18" charset="0"/>
              </a:rPr>
              <a:t>,</a:t>
            </a:r>
          </a:p>
          <a:p>
            <a:pPr>
              <a:lnSpc>
                <a:spcPct val="120000"/>
              </a:lnSpc>
              <a:spcAft>
                <a:spcPct val="0"/>
              </a:spcAft>
              <a:tabLst>
                <a:tab pos="1029335"/>
                <a:tab pos="1850390"/>
                <a:tab pos="2538095"/>
                <a:tab pos="3221990"/>
              </a:tabLst>
            </a:pPr>
            <a:r>
              <a:rPr lang="zh-CN" altLang="zh-CN" smtClean="0">
                <a:solidFill>
                  <a:srgbClr val="000000"/>
                </a:solidFill>
                <a:ea typeface="宋体" panose="02010600030101010101" pitchFamily="2" charset="-122"/>
                <a:cs typeface="Times New Roman" panose="02020603050405020304" pitchFamily="18" charset="0"/>
              </a:rPr>
              <a:t>该</a:t>
            </a:r>
            <a:r>
              <a:rPr lang="zh-CN" altLang="zh-CN">
                <a:solidFill>
                  <a:srgbClr val="000000"/>
                </a:solidFill>
                <a:ea typeface="宋体" panose="02010600030101010101" pitchFamily="2" charset="-122"/>
                <a:cs typeface="Times New Roman" panose="02020603050405020304" pitchFamily="18" charset="0"/>
              </a:rPr>
              <a:t>现象最早是由</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法拉第</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奥斯特</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安培</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发现的</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装置通电后</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电磁铁上端为</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“N”</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“S”)</a:t>
            </a:r>
            <a:r>
              <a:rPr lang="zh-CN" altLang="zh-CN">
                <a:solidFill>
                  <a:srgbClr val="000000"/>
                </a:solidFill>
                <a:ea typeface="宋体" panose="02010600030101010101" pitchFamily="2" charset="-122"/>
                <a:cs typeface="Times New Roman" panose="02020603050405020304" pitchFamily="18" charset="0"/>
              </a:rPr>
              <a:t>极</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若密封罩被提起并悬挂于空中</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不计衔铁、杠杆的质量</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左侧电磁吸力应</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大于</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等于</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小于</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密封罩的重力</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若提不起</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则应将滑动变阻器滑片向</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左</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右</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滑动</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295.jpeg"/>
          <p:cNvPicPr/>
          <p:nvPr/>
        </p:nvPicPr>
        <p:blipFill>
          <a:blip r:embed="rId2"/>
          <a:stretch>
            <a:fillRect/>
          </a:stretch>
        </p:blipFill>
        <p:spPr>
          <a:xfrm>
            <a:off x="7775141" y="647799"/>
            <a:ext cx="3394509" cy="2087984"/>
          </a:xfrm>
          <a:prstGeom prst="rect">
            <a:avLst/>
          </a:prstGeom>
        </p:spPr>
      </p:pic>
      <p:sp>
        <p:nvSpPr>
          <p:cNvPr id="4" name="矩形 3"/>
          <p:cNvSpPr/>
          <p:nvPr/>
        </p:nvSpPr>
        <p:spPr>
          <a:xfrm>
            <a:off x="3744813" y="2826539"/>
            <a:ext cx="1420582"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奥斯特</a:t>
            </a:r>
            <a:endParaRPr lang="zh-CN" altLang="en-US"/>
          </a:p>
        </p:txBody>
      </p:sp>
      <p:sp>
        <p:nvSpPr>
          <p:cNvPr id="5" name="矩形 4"/>
          <p:cNvSpPr/>
          <p:nvPr/>
        </p:nvSpPr>
        <p:spPr>
          <a:xfrm>
            <a:off x="7993285" y="3428600"/>
            <a:ext cx="481222" cy="584775"/>
          </a:xfrm>
          <a:prstGeom prst="rect">
            <a:avLst/>
          </a:prstGeom>
        </p:spPr>
        <p:txBody>
          <a:bodyPr wrap="none">
            <a:spAutoFit/>
          </a:bodyPr>
          <a:lstStyle/>
          <a:p>
            <a:r>
              <a:rPr lang="en-US" altLang="zh-CN">
                <a:ea typeface="宋体" panose="02010600030101010101" pitchFamily="2" charset="-122"/>
              </a:rPr>
              <a:t>N</a:t>
            </a:r>
            <a:endParaRPr lang="zh-CN" altLang="en-US"/>
          </a:p>
        </p:txBody>
      </p:sp>
      <p:sp>
        <p:nvSpPr>
          <p:cNvPr id="6" name="矩形 5"/>
          <p:cNvSpPr/>
          <p:nvPr/>
        </p:nvSpPr>
        <p:spPr>
          <a:xfrm>
            <a:off x="4824933" y="4571906"/>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大于</a:t>
            </a:r>
            <a:endParaRPr lang="zh-CN" altLang="en-US"/>
          </a:p>
        </p:txBody>
      </p:sp>
      <p:sp>
        <p:nvSpPr>
          <p:cNvPr id="7" name="矩形 6"/>
          <p:cNvSpPr/>
          <p:nvPr/>
        </p:nvSpPr>
        <p:spPr>
          <a:xfrm>
            <a:off x="1224533" y="5741824"/>
            <a:ext cx="596638"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左</a:t>
            </a:r>
            <a:endParaRPr lang="zh-CN" altLang="en-US"/>
          </a:p>
        </p:txBody>
      </p:sp>
    </p:spTree>
    <p:extLst>
      <p:ext uri="{BB962C8B-B14F-4D97-AF65-F5344CB8AC3E}">
        <p14:creationId xmlns:p14="http://schemas.microsoft.com/office/powerpoint/2010/main" val="4278648872"/>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pic>
        <p:nvPicPr>
          <p:cNvPr id="2" name="图片 1"/>
          <p:cNvPicPr>
            <a:picLocks noChangeAspect="1"/>
          </p:cNvPicPr>
          <p:nvPr/>
        </p:nvPicPr>
        <p:blipFill>
          <a:blip r:embed="rId2"/>
          <a:stretch>
            <a:fillRect/>
          </a:stretch>
        </p:blipFill>
        <p:spPr>
          <a:xfrm>
            <a:off x="110943" y="834327"/>
            <a:ext cx="11300187" cy="4716157"/>
          </a:xfrm>
          <a:prstGeom prst="rect">
            <a:avLst/>
          </a:prstGeom>
        </p:spPr>
      </p:pic>
    </p:spTree>
    <p:extLst>
      <p:ext uri="{BB962C8B-B14F-4D97-AF65-F5344CB8AC3E}">
        <p14:creationId xmlns:p14="http://schemas.microsoft.com/office/powerpoint/2010/main" val="3363500829"/>
      </p:ext>
    </p:extLst>
  </p:cSld>
  <p:clrMapOvr>
    <a:masterClrMapping/>
  </p:clrMapOvr>
  <mc:AlternateContent>
    <mc:Choice xmlns:p14="http://schemas.microsoft.com/office/powerpoint/2010/main" Requires="p14">
      <p:transition spd="slow" p14:dur="1200">
        <p:dissolve/>
      </p:transition>
    </mc:Choice>
    <mc:Fallback>
      <p:transition spd="slow">
        <p:dissolve/>
      </p:transition>
    </mc:Fallback>
  </mc:AlternateContent>
  <p:timing/>
</p:sld>
</file>

<file path=ppt/slides/slide7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441607"/>
            <a:ext cx="10807700" cy="2408736"/>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22</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大连</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如图所示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开关闭合</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滑动变阻器的滑片位于</a:t>
            </a:r>
            <a:r>
              <a:rPr lang="en-US" altLang="zh-CN" i="1">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宋体" panose="02010600030101010101" pitchFamily="2" charset="-122"/>
                <a:cs typeface="Times New Roman" panose="02020603050405020304" pitchFamily="18" charset="0"/>
              </a:rPr>
              <a:t>端</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小铁片被竖直吸在电磁铁的左侧</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若将滑片从</a:t>
            </a:r>
            <a:r>
              <a:rPr lang="en-US" altLang="zh-CN" i="1">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宋体" panose="02010600030101010101" pitchFamily="2" charset="-122"/>
                <a:cs typeface="Times New Roman" panose="02020603050405020304" pitchFamily="18" charset="0"/>
              </a:rPr>
              <a:t>端移动到中点</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则铁片受到电磁铁的吸引力将</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铁片受到的摩擦力将</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均选填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变大</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不变</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变小</a:t>
            </a:r>
            <a:r>
              <a:rPr lang="en-US" altLang="zh-CN">
                <a:solidFill>
                  <a:srgbClr val="000000"/>
                </a:solidFill>
                <a:ea typeface="宋体" panose="02010600030101010101" pitchFamily="2" charset="-122"/>
                <a:cs typeface="Times New Roman" panose="02020603050405020304" pitchFamily="18" charset="0"/>
              </a:rPr>
              <a:t>”)</a:t>
            </a:r>
            <a:r>
              <a:rPr lang="en-US" altLang="zh-CN">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296.jpeg"/>
          <p:cNvPicPr/>
          <p:nvPr/>
        </p:nvPicPr>
        <p:blipFill>
          <a:blip r:embed="rId2"/>
          <a:stretch>
            <a:fillRect/>
          </a:stretch>
        </p:blipFill>
        <p:spPr>
          <a:xfrm>
            <a:off x="3923435" y="2952055"/>
            <a:ext cx="3684730" cy="3132102"/>
          </a:xfrm>
          <a:prstGeom prst="rect">
            <a:avLst/>
          </a:prstGeom>
        </p:spPr>
      </p:pic>
      <p:sp>
        <p:nvSpPr>
          <p:cNvPr id="4" name="矩形 3"/>
          <p:cNvSpPr/>
          <p:nvPr/>
        </p:nvSpPr>
        <p:spPr>
          <a:xfrm>
            <a:off x="7292869" y="1668017"/>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变大</a:t>
            </a:r>
            <a:endParaRPr lang="zh-CN" altLang="en-US"/>
          </a:p>
        </p:txBody>
      </p:sp>
      <p:sp>
        <p:nvSpPr>
          <p:cNvPr id="5" name="矩形 4"/>
          <p:cNvSpPr/>
          <p:nvPr/>
        </p:nvSpPr>
        <p:spPr>
          <a:xfrm>
            <a:off x="3139253" y="2242960"/>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不变</a:t>
            </a:r>
            <a:endParaRPr lang="zh-CN" altLang="en-US"/>
          </a:p>
        </p:txBody>
      </p:sp>
    </p:spTree>
    <p:extLst>
      <p:ext uri="{BB962C8B-B14F-4D97-AF65-F5344CB8AC3E}">
        <p14:creationId xmlns:p14="http://schemas.microsoft.com/office/powerpoint/2010/main" val="3046185220"/>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441607"/>
            <a:ext cx="10807700" cy="3590598"/>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23</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朝阳</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螺线管的上方放置一个小磁针</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螺线管左方的水平地面上放置一个铁块</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闭合开关后</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铁块静止不动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小磁针在磁场的作用下会发生转动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它的周围</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有</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无</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磁感线</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小磁针静止时左端为</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“S”</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“N”)</a:t>
            </a:r>
            <a:r>
              <a:rPr lang="zh-CN" altLang="zh-CN">
                <a:solidFill>
                  <a:srgbClr val="000000"/>
                </a:solidFill>
                <a:ea typeface="宋体" panose="02010600030101010101" pitchFamily="2" charset="-122"/>
                <a:cs typeface="Times New Roman" panose="02020603050405020304" pitchFamily="18" charset="0"/>
              </a:rPr>
              <a:t>极</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当滑片</a:t>
            </a:r>
            <a:r>
              <a:rPr lang="en-US" altLang="zh-CN" i="1">
                <a:solidFill>
                  <a:srgbClr val="000000"/>
                </a:solidFill>
                <a:ea typeface="宋体" panose="02010600030101010101" pitchFamily="2" charset="-122"/>
                <a:cs typeface="Times New Roman" panose="02020603050405020304" pitchFamily="18" charset="0"/>
              </a:rPr>
              <a:t>P</a:t>
            </a:r>
            <a:r>
              <a:rPr lang="zh-CN" altLang="zh-CN">
                <a:solidFill>
                  <a:srgbClr val="000000"/>
                </a:solidFill>
                <a:ea typeface="宋体" panose="02010600030101010101" pitchFamily="2" charset="-122"/>
                <a:cs typeface="Times New Roman" panose="02020603050405020304" pitchFamily="18" charset="0"/>
              </a:rPr>
              <a:t>向左滑动时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铁块受到的摩擦力的大小将</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变大</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变小</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不变</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297.jpeg"/>
          <p:cNvPicPr/>
          <p:nvPr/>
        </p:nvPicPr>
        <p:blipFill>
          <a:blip r:embed="rId2"/>
          <a:stretch>
            <a:fillRect/>
          </a:stretch>
        </p:blipFill>
        <p:spPr>
          <a:xfrm>
            <a:off x="3710891" y="4043883"/>
            <a:ext cx="4109817" cy="2304256"/>
          </a:xfrm>
          <a:prstGeom prst="rect">
            <a:avLst/>
          </a:prstGeom>
        </p:spPr>
      </p:pic>
      <p:sp>
        <p:nvSpPr>
          <p:cNvPr id="4" name="矩形 3"/>
          <p:cNvSpPr/>
          <p:nvPr/>
        </p:nvSpPr>
        <p:spPr>
          <a:xfrm>
            <a:off x="8690517" y="1664341"/>
            <a:ext cx="596638"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无</a:t>
            </a:r>
            <a:endParaRPr lang="zh-CN" altLang="en-US"/>
          </a:p>
        </p:txBody>
      </p:sp>
      <p:sp>
        <p:nvSpPr>
          <p:cNvPr id="5" name="矩形 4"/>
          <p:cNvSpPr/>
          <p:nvPr/>
        </p:nvSpPr>
        <p:spPr>
          <a:xfrm>
            <a:off x="8988836" y="2265876"/>
            <a:ext cx="412292" cy="584775"/>
          </a:xfrm>
          <a:prstGeom prst="rect">
            <a:avLst/>
          </a:prstGeom>
        </p:spPr>
        <p:txBody>
          <a:bodyPr wrap="none">
            <a:spAutoFit/>
          </a:bodyPr>
          <a:lstStyle/>
          <a:p>
            <a:r>
              <a:rPr lang="en-US" altLang="zh-CN">
                <a:ea typeface="宋体" panose="02010600030101010101" pitchFamily="2" charset="-122"/>
              </a:rPr>
              <a:t>S</a:t>
            </a:r>
            <a:endParaRPr lang="zh-CN" altLang="en-US"/>
          </a:p>
        </p:txBody>
      </p:sp>
      <p:sp>
        <p:nvSpPr>
          <p:cNvPr id="6" name="矩形 5"/>
          <p:cNvSpPr/>
          <p:nvPr/>
        </p:nvSpPr>
        <p:spPr>
          <a:xfrm>
            <a:off x="1924949" y="3408102"/>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变小</a:t>
            </a:r>
            <a:endParaRPr lang="zh-CN" altLang="en-US"/>
          </a:p>
        </p:txBody>
      </p:sp>
    </p:spTree>
    <p:extLst>
      <p:ext uri="{BB962C8B-B14F-4D97-AF65-F5344CB8AC3E}">
        <p14:creationId xmlns:p14="http://schemas.microsoft.com/office/powerpoint/2010/main" val="3041187027"/>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7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871935"/>
            <a:ext cx="10807700" cy="2408736"/>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24</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自贡</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闭合电路的一部分导体在磁场中做切割磁感线运动时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导体中就会产生电流</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这种利用磁场产生电流的现象叫做</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现象</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利用这一现象</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人们发明了</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电动机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发电机</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1911933" y="3088512"/>
            <a:ext cx="1832553"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电磁感应</a:t>
            </a:r>
            <a:endParaRPr lang="zh-CN" altLang="en-US"/>
          </a:p>
        </p:txBody>
      </p:sp>
      <p:sp>
        <p:nvSpPr>
          <p:cNvPr id="4" name="矩形 3"/>
          <p:cNvSpPr/>
          <p:nvPr/>
        </p:nvSpPr>
        <p:spPr>
          <a:xfrm>
            <a:off x="867677" y="3673287"/>
            <a:ext cx="1420582"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发电机</a:t>
            </a:r>
            <a:endParaRPr lang="zh-CN" altLang="en-US"/>
          </a:p>
        </p:txBody>
      </p:sp>
    </p:spTree>
    <p:extLst>
      <p:ext uri="{BB962C8B-B14F-4D97-AF65-F5344CB8AC3E}">
        <p14:creationId xmlns:p14="http://schemas.microsoft.com/office/powerpoint/2010/main" val="1777454850"/>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7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441607"/>
            <a:ext cx="10807700" cy="5954322"/>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25</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十堰</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如图是</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探究什么情况下</a:t>
            </a:r>
            <a:r>
              <a:rPr lang="zh-CN" altLang="zh-CN" smtClean="0">
                <a:solidFill>
                  <a:srgbClr val="000000"/>
                </a:solidFill>
                <a:ea typeface="宋体" panose="02010600030101010101" pitchFamily="2" charset="-122"/>
                <a:cs typeface="Times New Roman" panose="02020603050405020304" pitchFamily="18" charset="0"/>
              </a:rPr>
              <a:t>磁</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smtClean="0">
                <a:solidFill>
                  <a:srgbClr val="000000"/>
                </a:solidFill>
                <a:ea typeface="宋体" panose="02010600030101010101" pitchFamily="2" charset="-122"/>
                <a:cs typeface="Times New Roman" panose="02020603050405020304" pitchFamily="18" charset="0"/>
              </a:rPr>
              <a:t>可以</a:t>
            </a:r>
            <a:r>
              <a:rPr lang="zh-CN" altLang="zh-CN">
                <a:solidFill>
                  <a:srgbClr val="000000"/>
                </a:solidFill>
                <a:ea typeface="宋体" panose="02010600030101010101" pitchFamily="2" charset="-122"/>
                <a:cs typeface="Times New Roman" panose="02020603050405020304" pitchFamily="18" charset="0"/>
              </a:rPr>
              <a:t>生电</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的实验</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蹄形磁体和</a:t>
            </a:r>
            <a:r>
              <a:rPr lang="zh-CN" altLang="zh-CN" smtClean="0">
                <a:solidFill>
                  <a:srgbClr val="000000"/>
                </a:solidFill>
                <a:ea typeface="宋体" panose="02010600030101010101" pitchFamily="2" charset="-122"/>
                <a:cs typeface="Times New Roman" panose="02020603050405020304" pitchFamily="18" charset="0"/>
              </a:rPr>
              <a:t>灵敏电流计</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smtClean="0">
                <a:solidFill>
                  <a:srgbClr val="000000"/>
                </a:solidFill>
                <a:ea typeface="宋体" panose="02010600030101010101" pitchFamily="2" charset="-122"/>
                <a:cs typeface="Times New Roman" panose="02020603050405020304" pitchFamily="18" charset="0"/>
              </a:rPr>
              <a:t>均</a:t>
            </a:r>
            <a:r>
              <a:rPr lang="zh-CN" altLang="zh-CN">
                <a:solidFill>
                  <a:srgbClr val="000000"/>
                </a:solidFill>
                <a:ea typeface="宋体" panose="02010600030101010101" pitchFamily="2" charset="-122"/>
                <a:cs typeface="Times New Roman" panose="02020603050405020304" pitchFamily="18" charset="0"/>
              </a:rPr>
              <a:t>放在水平桌面上</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使导体</a:t>
            </a:r>
            <a:r>
              <a:rPr lang="en-US" altLang="zh-CN" i="1">
                <a:solidFill>
                  <a:srgbClr val="000000"/>
                </a:solidFill>
                <a:ea typeface="宋体" panose="02010600030101010101" pitchFamily="2" charset="-122"/>
                <a:cs typeface="Times New Roman" panose="02020603050405020304" pitchFamily="18" charset="0"/>
              </a:rPr>
              <a:t>AB</a:t>
            </a:r>
            <a:r>
              <a:rPr lang="zh-CN" altLang="zh-CN">
                <a:solidFill>
                  <a:srgbClr val="000000"/>
                </a:solidFill>
                <a:ea typeface="宋体" panose="02010600030101010101" pitchFamily="2" charset="-122"/>
                <a:cs typeface="Times New Roman" panose="02020603050405020304" pitchFamily="18" charset="0"/>
              </a:rPr>
              <a:t>在磁场中</a:t>
            </a:r>
            <a:r>
              <a:rPr lang="zh-CN" altLang="zh-CN" smtClean="0">
                <a:solidFill>
                  <a:srgbClr val="000000"/>
                </a:solidFill>
                <a:ea typeface="宋体" panose="02010600030101010101" pitchFamily="2" charset="-122"/>
                <a:cs typeface="Times New Roman" panose="02020603050405020304" pitchFamily="18" charset="0"/>
              </a:rPr>
              <a:t>竖</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smtClean="0">
                <a:solidFill>
                  <a:srgbClr val="000000"/>
                </a:solidFill>
                <a:ea typeface="宋体" panose="02010600030101010101" pitchFamily="2" charset="-122"/>
                <a:cs typeface="Times New Roman" panose="02020603050405020304" pitchFamily="18" charset="0"/>
              </a:rPr>
              <a:t>直</a:t>
            </a:r>
            <a:r>
              <a:rPr lang="zh-CN" altLang="zh-CN">
                <a:solidFill>
                  <a:srgbClr val="000000"/>
                </a:solidFill>
                <a:ea typeface="宋体" panose="02010600030101010101" pitchFamily="2" charset="-122"/>
                <a:cs typeface="Times New Roman" panose="02020603050405020304" pitchFamily="18" charset="0"/>
              </a:rPr>
              <a:t>向上或竖直向下运动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发现电流计的</a:t>
            </a:r>
            <a:r>
              <a:rPr lang="zh-CN" altLang="zh-CN" smtClean="0">
                <a:solidFill>
                  <a:srgbClr val="000000"/>
                </a:solidFill>
                <a:ea typeface="宋体" panose="02010600030101010101" pitchFamily="2" charset="-122"/>
                <a:cs typeface="Times New Roman" panose="02020603050405020304" pitchFamily="18" charset="0"/>
              </a:rPr>
              <a:t>指</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smtClean="0">
                <a:solidFill>
                  <a:srgbClr val="000000"/>
                </a:solidFill>
                <a:ea typeface="宋体" panose="02010600030101010101" pitchFamily="2" charset="-122"/>
                <a:cs typeface="Times New Roman" panose="02020603050405020304" pitchFamily="18" charset="0"/>
              </a:rPr>
              <a:t>针</a:t>
            </a:r>
            <a:r>
              <a:rPr lang="zh-CN" altLang="zh-CN">
                <a:solidFill>
                  <a:srgbClr val="000000"/>
                </a:solidFill>
                <a:ea typeface="宋体" panose="02010600030101010101" pitchFamily="2" charset="-122"/>
                <a:cs typeface="Times New Roman" panose="02020603050405020304" pitchFamily="18" charset="0"/>
              </a:rPr>
              <a:t>均不偏转</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使导体</a:t>
            </a:r>
            <a:r>
              <a:rPr lang="en-US" altLang="zh-CN" i="1">
                <a:solidFill>
                  <a:srgbClr val="000000"/>
                </a:solidFill>
                <a:ea typeface="宋体" panose="02010600030101010101" pitchFamily="2" charset="-122"/>
                <a:cs typeface="Times New Roman" panose="02020603050405020304" pitchFamily="18" charset="0"/>
              </a:rPr>
              <a:t>AB</a:t>
            </a:r>
            <a:r>
              <a:rPr lang="zh-CN" altLang="zh-CN">
                <a:solidFill>
                  <a:srgbClr val="000000"/>
                </a:solidFill>
                <a:ea typeface="宋体" panose="02010600030101010101" pitchFamily="2" charset="-122"/>
                <a:cs typeface="Times New Roman" panose="02020603050405020304" pitchFamily="18" charset="0"/>
              </a:rPr>
              <a:t>在磁场中水平向右或水平向左运动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发现电流计的指针左右偏转</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这些现象说明</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闭合电路的一部分导体在磁场中做</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运动时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会产生电流</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电流的方向与导体的</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有关</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若用匝数很多的线圈代替导体</a:t>
            </a:r>
            <a:r>
              <a:rPr lang="en-US" altLang="zh-CN" i="1">
                <a:solidFill>
                  <a:srgbClr val="000000"/>
                </a:solidFill>
                <a:ea typeface="宋体" panose="02010600030101010101" pitchFamily="2" charset="-122"/>
                <a:cs typeface="Times New Roman" panose="02020603050405020304" pitchFamily="18" charset="0"/>
              </a:rPr>
              <a:t>AB</a:t>
            </a:r>
            <a:r>
              <a:rPr lang="zh-CN" altLang="zh-CN">
                <a:solidFill>
                  <a:srgbClr val="000000"/>
                </a:solidFill>
                <a:ea typeface="宋体" panose="02010600030101010101" pitchFamily="2" charset="-122"/>
                <a:cs typeface="Times New Roman" panose="02020603050405020304" pitchFamily="18" charset="0"/>
              </a:rPr>
              <a:t>重复上述实验</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产生的电流</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变大</a:t>
            </a:r>
            <a:r>
              <a:rPr lang="en-US" altLang="zh-CN" smtClean="0">
                <a:solidFill>
                  <a:srgbClr val="000000"/>
                </a:solidFill>
                <a:ea typeface="宋体" panose="02010600030101010101" pitchFamily="2" charset="-122"/>
                <a:cs typeface="Times New Roman" panose="02020603050405020304" pitchFamily="18" charset="0"/>
              </a:rPr>
              <a:t>”</a:t>
            </a:r>
          </a:p>
          <a:p>
            <a:pPr>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变小</a:t>
            </a:r>
            <a:r>
              <a:rPr lang="en-US" altLang="zh-CN" smtClean="0">
                <a:solidFill>
                  <a:srgbClr val="000000"/>
                </a:solidFill>
                <a:ea typeface="宋体" panose="02010600030101010101" pitchFamily="2" charset="-122"/>
                <a:cs typeface="Times New Roman" panose="02020603050405020304" pitchFamily="18" charset="0"/>
              </a:rPr>
              <a:t>”</a:t>
            </a:r>
            <a:r>
              <a:rPr lang="zh-CN" altLang="zh-CN" smtClean="0">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不变</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298.jpeg"/>
          <p:cNvPicPr/>
          <p:nvPr/>
        </p:nvPicPr>
        <p:blipFill>
          <a:blip r:embed="rId2"/>
          <a:stretch>
            <a:fillRect/>
          </a:stretch>
        </p:blipFill>
        <p:spPr>
          <a:xfrm>
            <a:off x="7849269" y="603969"/>
            <a:ext cx="2981885" cy="2141894"/>
          </a:xfrm>
          <a:prstGeom prst="rect">
            <a:avLst/>
          </a:prstGeom>
        </p:spPr>
      </p:pic>
      <p:sp>
        <p:nvSpPr>
          <p:cNvPr id="4" name="矩形 3"/>
          <p:cNvSpPr/>
          <p:nvPr/>
        </p:nvSpPr>
        <p:spPr>
          <a:xfrm>
            <a:off x="3384773" y="3992847"/>
            <a:ext cx="2244525"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切割磁感线</a:t>
            </a:r>
            <a:endParaRPr lang="zh-CN" altLang="en-US"/>
          </a:p>
        </p:txBody>
      </p:sp>
      <p:sp>
        <p:nvSpPr>
          <p:cNvPr id="5" name="矩形 4"/>
          <p:cNvSpPr/>
          <p:nvPr/>
        </p:nvSpPr>
        <p:spPr>
          <a:xfrm>
            <a:off x="2736701" y="4589832"/>
            <a:ext cx="1832553"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运动方向</a:t>
            </a:r>
            <a:endParaRPr lang="zh-CN" altLang="en-US"/>
          </a:p>
        </p:txBody>
      </p:sp>
      <p:sp>
        <p:nvSpPr>
          <p:cNvPr id="6" name="矩形 5"/>
          <p:cNvSpPr/>
          <p:nvPr/>
        </p:nvSpPr>
        <p:spPr>
          <a:xfrm>
            <a:off x="6562957" y="5176985"/>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变大</a:t>
            </a:r>
            <a:endParaRPr lang="zh-CN" altLang="en-US"/>
          </a:p>
        </p:txBody>
      </p:sp>
    </p:spTree>
    <p:extLst>
      <p:ext uri="{BB962C8B-B14F-4D97-AF65-F5344CB8AC3E}">
        <p14:creationId xmlns:p14="http://schemas.microsoft.com/office/powerpoint/2010/main" val="365020073"/>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7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441607"/>
            <a:ext cx="10807700" cy="2999667"/>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26</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沈阳</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如图所示是一款儿童滑板车</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当车轮转动时可自行发电</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使车轮边缘的</a:t>
            </a:r>
            <a:r>
              <a:rPr lang="en-US" altLang="zh-CN">
                <a:solidFill>
                  <a:srgbClr val="000000"/>
                </a:solidFill>
                <a:ea typeface="宋体" panose="02010600030101010101" pitchFamily="2" charset="-122"/>
                <a:cs typeface="Times New Roman" panose="02020603050405020304" pitchFamily="18" charset="0"/>
              </a:rPr>
              <a:t>LED</a:t>
            </a:r>
            <a:r>
              <a:rPr lang="zh-CN" altLang="zh-CN">
                <a:solidFill>
                  <a:srgbClr val="000000"/>
                </a:solidFill>
                <a:ea typeface="宋体" panose="02010600030101010101" pitchFamily="2" charset="-122"/>
                <a:cs typeface="Times New Roman" panose="02020603050405020304" pitchFamily="18" charset="0"/>
              </a:rPr>
              <a:t>灯发光</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其发电的原理与</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动圈式话筒</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电磁起重机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相同</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逐渐加快滑行速度</a:t>
            </a:r>
            <a:r>
              <a:rPr lang="en-US" altLang="zh-CN">
                <a:solidFill>
                  <a:srgbClr val="000000"/>
                </a:solidFill>
                <a:ea typeface="宋体" panose="02010600030101010101" pitchFamily="2" charset="-122"/>
                <a:cs typeface="Times New Roman" panose="02020603050405020304" pitchFamily="18" charset="0"/>
              </a:rPr>
              <a:t>,LED</a:t>
            </a:r>
            <a:r>
              <a:rPr lang="zh-CN" altLang="zh-CN">
                <a:solidFill>
                  <a:srgbClr val="000000"/>
                </a:solidFill>
                <a:ea typeface="宋体" panose="02010600030101010101" pitchFamily="2" charset="-122"/>
                <a:cs typeface="Times New Roman" panose="02020603050405020304" pitchFamily="18" charset="0"/>
              </a:rPr>
              <a:t>灯的亮度会</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增强</a:t>
            </a:r>
            <a:r>
              <a:rPr lang="en-US" altLang="zh-CN" smtClean="0">
                <a:solidFill>
                  <a:srgbClr val="000000"/>
                </a:solidFill>
                <a:ea typeface="宋体" panose="02010600030101010101" pitchFamily="2" charset="-122"/>
                <a:cs typeface="Times New Roman" panose="02020603050405020304" pitchFamily="18" charset="0"/>
              </a:rPr>
              <a:t>”</a:t>
            </a:r>
          </a:p>
          <a:p>
            <a:pPr>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减弱</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不变</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299.jpeg"/>
          <p:cNvPicPr/>
          <p:nvPr/>
        </p:nvPicPr>
        <p:blipFill>
          <a:blip r:embed="rId2"/>
          <a:stretch>
            <a:fillRect/>
          </a:stretch>
        </p:blipFill>
        <p:spPr>
          <a:xfrm>
            <a:off x="4109708" y="3008165"/>
            <a:ext cx="3312184" cy="3312184"/>
          </a:xfrm>
          <a:prstGeom prst="rect">
            <a:avLst/>
          </a:prstGeom>
        </p:spPr>
      </p:pic>
      <p:sp>
        <p:nvSpPr>
          <p:cNvPr id="4" name="矩形 3"/>
          <p:cNvSpPr/>
          <p:nvPr/>
        </p:nvSpPr>
        <p:spPr>
          <a:xfrm>
            <a:off x="524117" y="1668716"/>
            <a:ext cx="2244525"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动圈式话筒</a:t>
            </a:r>
            <a:endParaRPr lang="zh-CN" altLang="en-US"/>
          </a:p>
        </p:txBody>
      </p:sp>
      <p:sp>
        <p:nvSpPr>
          <p:cNvPr id="5" name="矩形 4"/>
          <p:cNvSpPr/>
          <p:nvPr/>
        </p:nvSpPr>
        <p:spPr>
          <a:xfrm>
            <a:off x="6403451" y="2243659"/>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增强</a:t>
            </a:r>
            <a:endParaRPr lang="zh-CN" altLang="en-US"/>
          </a:p>
        </p:txBody>
      </p:sp>
    </p:spTree>
    <p:extLst>
      <p:ext uri="{BB962C8B-B14F-4D97-AF65-F5344CB8AC3E}">
        <p14:creationId xmlns:p14="http://schemas.microsoft.com/office/powerpoint/2010/main" val="496369534"/>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641045"/>
            <a:ext cx="10807700" cy="5363391"/>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27</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烟台</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如图所示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一个综合实践</a:t>
            </a:r>
            <a:r>
              <a:rPr lang="zh-CN" altLang="zh-CN" smtClean="0">
                <a:solidFill>
                  <a:srgbClr val="000000"/>
                </a:solidFill>
                <a:ea typeface="宋体" panose="02010600030101010101" pitchFamily="2" charset="-122"/>
                <a:cs typeface="Times New Roman" panose="02020603050405020304" pitchFamily="18" charset="0"/>
              </a:rPr>
              <a:t>小组</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smtClean="0">
                <a:solidFill>
                  <a:srgbClr val="000000"/>
                </a:solidFill>
                <a:ea typeface="宋体" panose="02010600030101010101" pitchFamily="2" charset="-122"/>
                <a:cs typeface="Times New Roman" panose="02020603050405020304" pitchFamily="18" charset="0"/>
              </a:rPr>
              <a:t>用</a:t>
            </a:r>
            <a:r>
              <a:rPr lang="zh-CN" altLang="zh-CN">
                <a:solidFill>
                  <a:srgbClr val="000000"/>
                </a:solidFill>
                <a:ea typeface="宋体" panose="02010600030101010101" pitchFamily="2" charset="-122"/>
                <a:cs typeface="Times New Roman" panose="02020603050405020304" pitchFamily="18" charset="0"/>
              </a:rPr>
              <a:t>一段漆包线绕成线圈</a:t>
            </a:r>
            <a:r>
              <a:rPr lang="en-US" altLang="zh-CN" i="1" err="1">
                <a:solidFill>
                  <a:srgbClr val="000000"/>
                </a:solidFill>
                <a:ea typeface="宋体" panose="02010600030101010101" pitchFamily="2" charset="-122"/>
                <a:cs typeface="Times New Roman" panose="02020603050405020304" pitchFamily="18" charset="0"/>
              </a:rPr>
              <a:t>abcd</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用小刀刮</a:t>
            </a:r>
            <a:r>
              <a:rPr lang="zh-CN" altLang="zh-CN" smtClean="0">
                <a:solidFill>
                  <a:srgbClr val="000000"/>
                </a:solidFill>
                <a:ea typeface="宋体" panose="02010600030101010101" pitchFamily="2" charset="-122"/>
                <a:cs typeface="Times New Roman" panose="02020603050405020304" pitchFamily="18" charset="0"/>
              </a:rPr>
              <a:t>两端</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smtClean="0">
                <a:solidFill>
                  <a:srgbClr val="000000"/>
                </a:solidFill>
                <a:ea typeface="宋体" panose="02010600030101010101" pitchFamily="2" charset="-122"/>
                <a:cs typeface="Times New Roman" panose="02020603050405020304" pitchFamily="18" charset="0"/>
              </a:rPr>
              <a:t>引线</a:t>
            </a:r>
            <a:r>
              <a:rPr lang="zh-CN" altLang="zh-CN">
                <a:solidFill>
                  <a:srgbClr val="000000"/>
                </a:solidFill>
                <a:ea typeface="宋体" panose="02010600030101010101" pitchFamily="2" charset="-122"/>
                <a:cs typeface="Times New Roman" panose="02020603050405020304" pitchFamily="18" charset="0"/>
              </a:rPr>
              <a:t>的漆皮</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一端全部刮去</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另一端只刮上</a:t>
            </a:r>
            <a:r>
              <a:rPr lang="zh-CN" altLang="zh-CN" smtClean="0">
                <a:solidFill>
                  <a:srgbClr val="000000"/>
                </a:solidFill>
                <a:ea typeface="宋体" panose="02010600030101010101" pitchFamily="2" charset="-122"/>
                <a:cs typeface="Times New Roman" panose="02020603050405020304" pitchFamily="18" charset="0"/>
              </a:rPr>
              <a:t>半</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smtClean="0">
                <a:solidFill>
                  <a:srgbClr val="000000"/>
                </a:solidFill>
                <a:ea typeface="宋体" panose="02010600030101010101" pitchFamily="2" charset="-122"/>
                <a:cs typeface="Times New Roman" panose="02020603050405020304" pitchFamily="18" charset="0"/>
              </a:rPr>
              <a:t>周</a:t>
            </a:r>
            <a:r>
              <a:rPr lang="zh-CN" altLang="zh-CN">
                <a:solidFill>
                  <a:srgbClr val="000000"/>
                </a:solidFill>
                <a:ea typeface="宋体" panose="02010600030101010101" pitchFamily="2" charset="-122"/>
                <a:cs typeface="Times New Roman" panose="02020603050405020304" pitchFamily="18" charset="0"/>
              </a:rPr>
              <a:t>或下半周</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将线圈</a:t>
            </a:r>
            <a:r>
              <a:rPr lang="en-US" altLang="zh-CN" i="1" err="1">
                <a:solidFill>
                  <a:srgbClr val="000000"/>
                </a:solidFill>
                <a:ea typeface="宋体" panose="02010600030101010101" pitchFamily="2" charset="-122"/>
                <a:cs typeface="Times New Roman" panose="02020603050405020304" pitchFamily="18" charset="0"/>
              </a:rPr>
              <a:t>abcd</a:t>
            </a:r>
            <a:r>
              <a:rPr lang="zh-CN" altLang="zh-CN">
                <a:solidFill>
                  <a:srgbClr val="000000"/>
                </a:solidFill>
                <a:ea typeface="宋体" panose="02010600030101010101" pitchFamily="2" charset="-122"/>
                <a:cs typeface="Times New Roman" panose="02020603050405020304" pitchFamily="18" charset="0"/>
              </a:rPr>
              <a:t>放在用硬金属丝</a:t>
            </a:r>
            <a:r>
              <a:rPr lang="zh-CN" altLang="zh-CN" smtClean="0">
                <a:solidFill>
                  <a:srgbClr val="000000"/>
                </a:solidFill>
                <a:ea typeface="宋体" panose="02010600030101010101" pitchFamily="2" charset="-122"/>
                <a:cs typeface="Times New Roman" panose="02020603050405020304" pitchFamily="18" charset="0"/>
              </a:rPr>
              <a:t>做</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smtClean="0">
                <a:solidFill>
                  <a:srgbClr val="000000"/>
                </a:solidFill>
                <a:ea typeface="宋体" panose="02010600030101010101" pitchFamily="2" charset="-122"/>
                <a:cs typeface="Times New Roman" panose="02020603050405020304" pitchFamily="18" charset="0"/>
              </a:rPr>
              <a:t>成</a:t>
            </a:r>
            <a:r>
              <a:rPr lang="zh-CN" altLang="zh-CN">
                <a:solidFill>
                  <a:srgbClr val="000000"/>
                </a:solidFill>
                <a:ea typeface="宋体" panose="02010600030101010101" pitchFamily="2" charset="-122"/>
                <a:cs typeface="Times New Roman" panose="02020603050405020304" pitchFamily="18" charset="0"/>
              </a:rPr>
              <a:t>的支架</a:t>
            </a:r>
            <a:r>
              <a:rPr lang="en-US" altLang="zh-CN" i="1">
                <a:solidFill>
                  <a:srgbClr val="000000"/>
                </a:solidFill>
                <a:ea typeface="宋体" panose="02010600030101010101" pitchFamily="2" charset="-122"/>
                <a:cs typeface="Times New Roman" panose="02020603050405020304" pitchFamily="18" charset="0"/>
              </a:rPr>
              <a:t>m</a:t>
            </a:r>
            <a:r>
              <a:rPr lang="zh-CN"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n</a:t>
            </a:r>
            <a:r>
              <a:rPr lang="zh-CN" altLang="zh-CN">
                <a:solidFill>
                  <a:srgbClr val="000000"/>
                </a:solidFill>
                <a:ea typeface="宋体" panose="02010600030101010101" pitchFamily="2" charset="-122"/>
                <a:cs typeface="Times New Roman" panose="02020603050405020304" pitchFamily="18" charset="0"/>
              </a:rPr>
              <a:t>上</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并按图示连接电路</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则</a:t>
            </a:r>
            <a:r>
              <a:rPr lang="zh-CN" altLang="zh-CN" smtClean="0">
                <a:solidFill>
                  <a:srgbClr val="000000"/>
                </a:solidFill>
                <a:ea typeface="宋体" panose="02010600030101010101" pitchFamily="2" charset="-122"/>
                <a:cs typeface="Times New Roman" panose="02020603050405020304" pitchFamily="18" charset="0"/>
              </a:rPr>
              <a:t>电</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smtClean="0">
                <a:solidFill>
                  <a:srgbClr val="000000"/>
                </a:solidFill>
                <a:ea typeface="宋体" panose="02010600030101010101" pitchFamily="2" charset="-122"/>
                <a:cs typeface="Times New Roman" panose="02020603050405020304" pitchFamily="18" charset="0"/>
              </a:rPr>
              <a:t>磁铁</a:t>
            </a:r>
            <a:r>
              <a:rPr lang="zh-CN" altLang="zh-CN">
                <a:solidFill>
                  <a:srgbClr val="000000"/>
                </a:solidFill>
                <a:ea typeface="宋体" panose="02010600030101010101" pitchFamily="2" charset="-122"/>
                <a:cs typeface="Times New Roman" panose="02020603050405020304" pitchFamily="18" charset="0"/>
              </a:rPr>
              <a:t>的上端是</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极</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闭合开关</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用手轻推一下线圈</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线圈会持续转动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这就是简易的</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发电机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电动机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若只将电源的正负极互换</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则线圈转动方向会与原来的转动方向</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相同</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相反</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300.jpeg"/>
          <p:cNvPicPr/>
          <p:nvPr/>
        </p:nvPicPr>
        <p:blipFill>
          <a:blip r:embed="rId2"/>
          <a:stretch>
            <a:fillRect/>
          </a:stretch>
        </p:blipFill>
        <p:spPr>
          <a:xfrm>
            <a:off x="8065293" y="552943"/>
            <a:ext cx="2880649" cy="3060094"/>
          </a:xfrm>
          <a:prstGeom prst="rect">
            <a:avLst/>
          </a:prstGeom>
        </p:spPr>
      </p:pic>
      <p:sp>
        <p:nvSpPr>
          <p:cNvPr id="4" name="矩形 3"/>
          <p:cNvSpPr/>
          <p:nvPr/>
        </p:nvSpPr>
        <p:spPr>
          <a:xfrm>
            <a:off x="3888829" y="3625247"/>
            <a:ext cx="481222" cy="584775"/>
          </a:xfrm>
          <a:prstGeom prst="rect">
            <a:avLst/>
          </a:prstGeom>
        </p:spPr>
        <p:txBody>
          <a:bodyPr wrap="none">
            <a:spAutoFit/>
          </a:bodyPr>
          <a:lstStyle/>
          <a:p>
            <a:r>
              <a:rPr lang="en-US" altLang="zh-CN">
                <a:ea typeface="宋体" panose="02010600030101010101" pitchFamily="2" charset="-122"/>
              </a:rPr>
              <a:t>N</a:t>
            </a:r>
            <a:endParaRPr lang="zh-CN" altLang="en-US"/>
          </a:p>
        </p:txBody>
      </p:sp>
      <p:sp>
        <p:nvSpPr>
          <p:cNvPr id="5" name="矩形 4"/>
          <p:cNvSpPr/>
          <p:nvPr/>
        </p:nvSpPr>
        <p:spPr>
          <a:xfrm>
            <a:off x="6265093" y="4190358"/>
            <a:ext cx="1420582"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电动机</a:t>
            </a:r>
            <a:endParaRPr lang="zh-CN" altLang="en-US"/>
          </a:p>
        </p:txBody>
      </p:sp>
      <p:sp>
        <p:nvSpPr>
          <p:cNvPr id="6" name="矩形 5"/>
          <p:cNvSpPr/>
          <p:nvPr/>
        </p:nvSpPr>
        <p:spPr>
          <a:xfrm>
            <a:off x="3864745" y="5367647"/>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相同</a:t>
            </a:r>
            <a:endParaRPr lang="zh-CN" altLang="en-US"/>
          </a:p>
        </p:txBody>
      </p:sp>
    </p:spTree>
    <p:extLst>
      <p:ext uri="{BB962C8B-B14F-4D97-AF65-F5344CB8AC3E}">
        <p14:creationId xmlns:p14="http://schemas.microsoft.com/office/powerpoint/2010/main" val="3134464403"/>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7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513615"/>
            <a:ext cx="10807700" cy="2408736"/>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28</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徐州</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如图所示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铝棒用导线悬挂在磁体两极之间</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通电后铝棒向左侧摆动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这是因为受到了</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对它的作用力</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若改变电流方向</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通电后铝棒将向</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侧摆动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若铝棒中的电流变大</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铝棒的摆动幅度将变</a:t>
            </a:r>
            <a:r>
              <a:rPr lang="en-US" altLang="zh-CN" i="1" smtClean="0">
                <a:solidFill>
                  <a:srgbClr val="000000"/>
                </a:solidFill>
                <a:ea typeface="宋体" panose="02010600030101010101" pitchFamily="2" charset="-122"/>
                <a:cs typeface="Times New Roman" panose="02020603050405020304" pitchFamily="18" charset="0"/>
              </a:rPr>
              <a:t>__________.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301.jpeg"/>
          <p:cNvPicPr/>
          <p:nvPr/>
        </p:nvPicPr>
        <p:blipFill>
          <a:blip r:embed="rId2"/>
          <a:stretch>
            <a:fillRect/>
          </a:stretch>
        </p:blipFill>
        <p:spPr>
          <a:xfrm>
            <a:off x="4396284" y="2971032"/>
            <a:ext cx="2739031" cy="3150006"/>
          </a:xfrm>
          <a:prstGeom prst="rect">
            <a:avLst/>
          </a:prstGeom>
        </p:spPr>
      </p:pic>
      <p:sp>
        <p:nvSpPr>
          <p:cNvPr id="4" name="矩形 3"/>
          <p:cNvSpPr/>
          <p:nvPr/>
        </p:nvSpPr>
        <p:spPr>
          <a:xfrm>
            <a:off x="7675109" y="1140758"/>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磁场</a:t>
            </a:r>
            <a:endParaRPr lang="zh-CN" altLang="en-US"/>
          </a:p>
        </p:txBody>
      </p:sp>
      <p:sp>
        <p:nvSpPr>
          <p:cNvPr id="5" name="矩形 4"/>
          <p:cNvSpPr/>
          <p:nvPr/>
        </p:nvSpPr>
        <p:spPr>
          <a:xfrm>
            <a:off x="8385399" y="1719070"/>
            <a:ext cx="596638"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右</a:t>
            </a:r>
            <a:endParaRPr lang="zh-CN" altLang="en-US"/>
          </a:p>
        </p:txBody>
      </p:sp>
      <p:sp>
        <p:nvSpPr>
          <p:cNvPr id="6" name="矩形 5"/>
          <p:cNvSpPr/>
          <p:nvPr/>
        </p:nvSpPr>
        <p:spPr>
          <a:xfrm>
            <a:off x="8998756" y="2293797"/>
            <a:ext cx="596638"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大</a:t>
            </a:r>
            <a:endParaRPr lang="zh-CN" altLang="en-US"/>
          </a:p>
        </p:txBody>
      </p:sp>
    </p:spTree>
    <p:extLst>
      <p:ext uri="{BB962C8B-B14F-4D97-AF65-F5344CB8AC3E}">
        <p14:creationId xmlns:p14="http://schemas.microsoft.com/office/powerpoint/2010/main" val="2428596069"/>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7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073228"/>
            <a:ext cx="10807700" cy="2456057"/>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29</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连云港</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白炽灯是一种电流通过灯丝</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灯丝发热发光的照明电器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将强磁体靠近通电白炽灯的灯丝</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如图所示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可以观察到灯丝</a:t>
            </a:r>
            <a:r>
              <a:rPr lang="en-US" altLang="zh-CN" i="1" smtClean="0">
                <a:solidFill>
                  <a:srgbClr val="000000"/>
                </a:solidFill>
                <a:ea typeface="宋体" panose="02010600030101010101" pitchFamily="2" charset="-122"/>
                <a:cs typeface="Times New Roman" panose="02020603050405020304" pitchFamily="18" charset="0"/>
              </a:rPr>
              <a:t>_________</a:t>
            </a:r>
            <a:r>
              <a:rPr lang="en-US" altLang="zh-CN" smtClean="0">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说明</a:t>
            </a:r>
            <a:r>
              <a:rPr lang="en-US" altLang="zh-CN" i="1" smtClean="0">
                <a:solidFill>
                  <a:srgbClr val="000000"/>
                </a:solidFill>
                <a:ea typeface="宋体" panose="02010600030101010101" pitchFamily="2" charset="-122"/>
                <a:cs typeface="Times New Roman" panose="02020603050405020304" pitchFamily="18" charset="0"/>
              </a:rPr>
              <a:t>___________________________</a:t>
            </a:r>
            <a:r>
              <a:rPr lang="en-US" altLang="zh-CN" smtClean="0">
                <a:solidFill>
                  <a:srgbClr val="000000"/>
                </a:solidFill>
                <a:ea typeface="宋体" panose="02010600030101010101" pitchFamily="2" charset="-122"/>
                <a:cs typeface="Times New Roman" panose="02020603050405020304" pitchFamily="18" charset="0"/>
              </a:rPr>
              <a:t>,</a:t>
            </a:r>
          </a:p>
          <a:p>
            <a:pPr>
              <a:lnSpc>
                <a:spcPct val="120000"/>
              </a:lnSpc>
              <a:spcAft>
                <a:spcPct val="0"/>
              </a:spcAft>
              <a:tabLst>
                <a:tab pos="1029335"/>
                <a:tab pos="1850390"/>
                <a:tab pos="2538095"/>
                <a:tab pos="3221990"/>
              </a:tabLst>
            </a:pPr>
            <a:r>
              <a:rPr lang="zh-CN" altLang="zh-CN" smtClean="0">
                <a:solidFill>
                  <a:srgbClr val="000000"/>
                </a:solidFill>
                <a:ea typeface="宋体" panose="02010600030101010101" pitchFamily="2" charset="-122"/>
                <a:cs typeface="Times New Roman" panose="02020603050405020304" pitchFamily="18" charset="0"/>
              </a:rPr>
              <a:t>由此</a:t>
            </a:r>
            <a:r>
              <a:rPr lang="zh-CN" altLang="zh-CN">
                <a:solidFill>
                  <a:srgbClr val="000000"/>
                </a:solidFill>
                <a:ea typeface="宋体" panose="02010600030101010101" pitchFamily="2" charset="-122"/>
                <a:cs typeface="Times New Roman" panose="02020603050405020304" pitchFamily="18" charset="0"/>
              </a:rPr>
              <a:t>原理可以制成</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302.jpeg"/>
          <p:cNvPicPr/>
          <p:nvPr/>
        </p:nvPicPr>
        <p:blipFill>
          <a:blip r:embed="rId2"/>
          <a:stretch>
            <a:fillRect/>
          </a:stretch>
        </p:blipFill>
        <p:spPr>
          <a:xfrm>
            <a:off x="5552482" y="3600127"/>
            <a:ext cx="426635" cy="1817920"/>
          </a:xfrm>
          <a:prstGeom prst="rect">
            <a:avLst/>
          </a:prstGeom>
        </p:spPr>
      </p:pic>
      <p:sp>
        <p:nvSpPr>
          <p:cNvPr id="4" name="矩形 3"/>
          <p:cNvSpPr/>
          <p:nvPr/>
        </p:nvSpPr>
        <p:spPr>
          <a:xfrm>
            <a:off x="2851221" y="2289806"/>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抖动</a:t>
            </a:r>
            <a:endParaRPr lang="zh-CN" altLang="en-US"/>
          </a:p>
        </p:txBody>
      </p:sp>
      <p:sp>
        <p:nvSpPr>
          <p:cNvPr id="5" name="矩形 4"/>
          <p:cNvSpPr/>
          <p:nvPr/>
        </p:nvSpPr>
        <p:spPr>
          <a:xfrm>
            <a:off x="5440325" y="2289003"/>
            <a:ext cx="5128327"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通电导体在磁场中受力</a:t>
            </a:r>
            <a:r>
              <a:rPr lang="zh-CN" altLang="zh-CN" smtClean="0">
                <a:ea typeface="宋体" panose="02010600030101010101" pitchFamily="2" charset="-122"/>
                <a:cs typeface="Times New Roman" panose="02020603050405020304" pitchFamily="18" charset="0"/>
              </a:rPr>
              <a:t>运动</a:t>
            </a:r>
            <a:endParaRPr lang="zh-CN" altLang="en-US"/>
          </a:p>
        </p:txBody>
      </p:sp>
      <p:sp>
        <p:nvSpPr>
          <p:cNvPr id="6" name="矩形 5"/>
          <p:cNvSpPr/>
          <p:nvPr/>
        </p:nvSpPr>
        <p:spPr>
          <a:xfrm>
            <a:off x="4131900" y="2868721"/>
            <a:ext cx="1420582"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电动机</a:t>
            </a:r>
            <a:endParaRPr lang="zh-CN" altLang="en-US"/>
          </a:p>
        </p:txBody>
      </p:sp>
    </p:spTree>
    <p:extLst>
      <p:ext uri="{BB962C8B-B14F-4D97-AF65-F5344CB8AC3E}">
        <p14:creationId xmlns:p14="http://schemas.microsoft.com/office/powerpoint/2010/main" val="1972116360"/>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7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595186"/>
            <a:ext cx="10807700" cy="2999667"/>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30</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苏州</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如图所示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将甲、乙两个微型电动机的转轴对接并固定在一起</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闭合开关后两电动机一起转动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小灯泡发光</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此处产生电磁感应现象的是</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甲</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乙</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电动机</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该过程中能量转化是将电能</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能</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电能</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最终转化为内能和光能</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303.jpeg"/>
          <p:cNvPicPr/>
          <p:nvPr/>
        </p:nvPicPr>
        <p:blipFill>
          <a:blip r:embed="rId2"/>
          <a:stretch>
            <a:fillRect/>
          </a:stretch>
        </p:blipFill>
        <p:spPr>
          <a:xfrm>
            <a:off x="3402886" y="3685464"/>
            <a:ext cx="4725828" cy="2303943"/>
          </a:xfrm>
          <a:prstGeom prst="rect">
            <a:avLst/>
          </a:prstGeom>
        </p:spPr>
      </p:pic>
      <p:sp>
        <p:nvSpPr>
          <p:cNvPr id="4" name="矩形 3"/>
          <p:cNvSpPr/>
          <p:nvPr/>
        </p:nvSpPr>
        <p:spPr>
          <a:xfrm>
            <a:off x="6120167" y="1809759"/>
            <a:ext cx="596638"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甲</a:t>
            </a:r>
            <a:endParaRPr lang="zh-CN" altLang="en-US"/>
          </a:p>
        </p:txBody>
      </p:sp>
      <p:sp>
        <p:nvSpPr>
          <p:cNvPr id="5" name="矩形 4"/>
          <p:cNvSpPr/>
          <p:nvPr/>
        </p:nvSpPr>
        <p:spPr>
          <a:xfrm>
            <a:off x="7653905" y="2384702"/>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机械</a:t>
            </a:r>
            <a:endParaRPr lang="zh-CN" altLang="en-US"/>
          </a:p>
        </p:txBody>
      </p:sp>
    </p:spTree>
    <p:extLst>
      <p:ext uri="{BB962C8B-B14F-4D97-AF65-F5344CB8AC3E}">
        <p14:creationId xmlns:p14="http://schemas.microsoft.com/office/powerpoint/2010/main" val="4155685129"/>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513615"/>
            <a:ext cx="10807700" cy="3046988"/>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31</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葫芦岛</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如图所示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闭合开关后</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套在通电螺线管上的磁环会向右运动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已知磁环的左侧为</a:t>
            </a:r>
            <a:r>
              <a:rPr lang="en-US" altLang="zh-CN">
                <a:solidFill>
                  <a:srgbClr val="000000"/>
                </a:solidFill>
                <a:ea typeface="宋体" panose="02010600030101010101" pitchFamily="2" charset="-122"/>
                <a:cs typeface="Times New Roman" panose="02020603050405020304" pitchFamily="18" charset="0"/>
              </a:rPr>
              <a:t>N</a:t>
            </a:r>
            <a:r>
              <a:rPr lang="zh-CN" altLang="zh-CN">
                <a:solidFill>
                  <a:srgbClr val="000000"/>
                </a:solidFill>
                <a:ea typeface="宋体" panose="02010600030101010101" pitchFamily="2" charset="-122"/>
                <a:cs typeface="Times New Roman" panose="02020603050405020304" pitchFamily="18" charset="0"/>
              </a:rPr>
              <a:t>极</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请在图中标出</a:t>
            </a:r>
            <a:r>
              <a:rPr lang="en-US" altLang="zh-CN" smtClean="0">
                <a:solidFill>
                  <a:srgbClr val="000000"/>
                </a:solidFill>
                <a:ea typeface="宋体" panose="02010600030101010101" pitchFamily="2" charset="-122"/>
                <a:cs typeface="Times New Roman" panose="02020603050405020304" pitchFamily="18" charset="0"/>
              </a:rPr>
              <a:t>:</a:t>
            </a:r>
          </a:p>
          <a:p>
            <a:pPr>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1)</a:t>
            </a:r>
            <a:r>
              <a:rPr lang="zh-CN" altLang="zh-CN">
                <a:solidFill>
                  <a:srgbClr val="000000"/>
                </a:solidFill>
                <a:ea typeface="宋体" panose="02010600030101010101" pitchFamily="2" charset="-122"/>
                <a:cs typeface="Times New Roman" panose="02020603050405020304" pitchFamily="18" charset="0"/>
              </a:rPr>
              <a:t>通电螺线管左端的</a:t>
            </a:r>
            <a:r>
              <a:rPr lang="zh-CN" altLang="zh-CN" smtClean="0">
                <a:solidFill>
                  <a:srgbClr val="000000"/>
                </a:solidFill>
                <a:ea typeface="宋体" panose="02010600030101010101" pitchFamily="2" charset="-122"/>
                <a:cs typeface="Times New Roman" panose="02020603050405020304" pitchFamily="18" charset="0"/>
              </a:rPr>
              <a:t>磁极</a:t>
            </a:r>
            <a:r>
              <a:rPr lang="en-US" altLang="zh-CN" smtClean="0">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用</a:t>
            </a:r>
            <a:r>
              <a:rPr lang="en-US" altLang="zh-CN">
                <a:solidFill>
                  <a:srgbClr val="000000"/>
                </a:solidFill>
                <a:ea typeface="宋体" panose="02010600030101010101" pitchFamily="2" charset="-122"/>
                <a:cs typeface="Times New Roman" panose="02020603050405020304" pitchFamily="18" charset="0"/>
              </a:rPr>
              <a:t>“N”</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“S”</a:t>
            </a:r>
            <a:r>
              <a:rPr lang="zh-CN" altLang="zh-CN">
                <a:solidFill>
                  <a:srgbClr val="000000"/>
                </a:solidFill>
                <a:ea typeface="宋体" panose="02010600030101010101" pitchFamily="2" charset="-122"/>
                <a:cs typeface="Times New Roman" panose="02020603050405020304" pitchFamily="18" charset="0"/>
              </a:rPr>
              <a:t>表示</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zh-CN" altLang="zh-CN">
                <a:solidFill>
                  <a:srgbClr val="000000"/>
                </a:solidFill>
                <a:ea typeface="宋体" panose="02010600030101010101" pitchFamily="2" charset="-122"/>
                <a:cs typeface="Times New Roman" panose="02020603050405020304" pitchFamily="18" charset="0"/>
              </a:rPr>
              <a:t>磁感线的方向</a:t>
            </a:r>
            <a:r>
              <a:rPr lang="en-US" altLang="zh-CN" i="1">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a:t>
            </a:r>
            <a:r>
              <a:rPr lang="zh-CN" altLang="zh-CN">
                <a:solidFill>
                  <a:srgbClr val="000000"/>
                </a:solidFill>
                <a:ea typeface="宋体" panose="02010600030101010101" pitchFamily="2" charset="-122"/>
                <a:cs typeface="Times New Roman" panose="02020603050405020304" pitchFamily="18" charset="0"/>
              </a:rPr>
              <a:t>电源右端的极性</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表示</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304.jpeg"/>
          <p:cNvPicPr/>
          <p:nvPr/>
        </p:nvPicPr>
        <p:blipFill>
          <a:blip r:embed="rId2"/>
          <a:stretch>
            <a:fillRect/>
          </a:stretch>
        </p:blipFill>
        <p:spPr>
          <a:xfrm>
            <a:off x="864493" y="3600375"/>
            <a:ext cx="3265232" cy="2448024"/>
          </a:xfrm>
          <a:prstGeom prst="rect">
            <a:avLst/>
          </a:prstGeom>
        </p:spPr>
      </p:pic>
      <p:pic>
        <p:nvPicPr>
          <p:cNvPr id="4" name="image82.jpeg"/>
          <p:cNvPicPr/>
          <p:nvPr/>
        </p:nvPicPr>
        <p:blipFill>
          <a:blip r:embed="rId3"/>
          <a:stretch>
            <a:fillRect/>
          </a:stretch>
        </p:blipFill>
        <p:spPr>
          <a:xfrm>
            <a:off x="6769149" y="3560603"/>
            <a:ext cx="3318280" cy="2487796"/>
          </a:xfrm>
          <a:prstGeom prst="rect">
            <a:avLst/>
          </a:prstGeom>
        </p:spPr>
      </p:pic>
      <p:sp>
        <p:nvSpPr>
          <p:cNvPr id="5" name="矩形 4"/>
          <p:cNvSpPr/>
          <p:nvPr/>
        </p:nvSpPr>
        <p:spPr>
          <a:xfrm>
            <a:off x="5152481" y="3528119"/>
            <a:ext cx="1420582" cy="584775"/>
          </a:xfrm>
          <a:prstGeom prst="rect">
            <a:avLst/>
          </a:prstGeom>
        </p:spPr>
        <p:txBody>
          <a:bodyPr wrap="none">
            <a:spAutoFit/>
          </a:bodyPr>
          <a:lstStyle/>
          <a:p>
            <a:r>
              <a:rPr lang="zh-CN" altLang="zh-CN">
                <a:latin typeface="Arial" pitchFamily="34" charset="0"/>
                <a:cs typeface="Times New Roman" panose="02020603050405020304" pitchFamily="18" charset="0"/>
              </a:rPr>
              <a:t>答案图</a:t>
            </a:r>
            <a:endParaRPr lang="zh-CN" altLang="en-US"/>
          </a:p>
        </p:txBody>
      </p:sp>
    </p:spTree>
    <p:extLst>
      <p:ext uri="{BB962C8B-B14F-4D97-AF65-F5344CB8AC3E}">
        <p14:creationId xmlns:p14="http://schemas.microsoft.com/office/powerpoint/2010/main" val="3617136942"/>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4" name="燕尾形 3"/>
          <p:cNvSpPr/>
          <p:nvPr/>
        </p:nvSpPr>
        <p:spPr>
          <a:xfrm>
            <a:off x="2820018" y="503783"/>
            <a:ext cx="5891564" cy="576064"/>
          </a:xfrm>
          <a:prstGeom prst="chevron">
            <a:avLst/>
          </a:prstGeom>
        </p:spPr>
        <p:style>
          <a:lnRef idx="1">
            <a:schemeClr val="dk1"/>
          </a:lnRef>
          <a:fillRef idx="2">
            <a:schemeClr val="dk1"/>
          </a:fillRef>
          <a:effectRef idx="1">
            <a:schemeClr val="dk1"/>
          </a:effectRef>
          <a:fontRef idx="minor">
            <a:schemeClr val="dk1"/>
          </a:fontRef>
        </p:style>
        <p:txBody>
          <a:bodyPr rtlCol="0" anchor="ctr"/>
          <a:lstStyle/>
          <a:p>
            <a:pPr algn="ctr"/>
            <a:r>
              <a:rPr lang="zh-CN" altLang="en-US" smtClean="0">
                <a:solidFill>
                  <a:schemeClr val="tx1"/>
                </a:solidFill>
                <a:latin typeface="华文新魏" panose="02010800040101010101" pitchFamily="2" charset="-122"/>
                <a:ea typeface="华文新魏" panose="02010800040101010101" pitchFamily="2" charset="-122"/>
              </a:rPr>
              <a:t>突  破  知  识  点</a:t>
            </a:r>
            <a:endParaRPr lang="zh-CN" altLang="zh-CN">
              <a:solidFill>
                <a:schemeClr val="tx1"/>
              </a:solidFill>
              <a:latin typeface="华文新魏" panose="02010800040101010101" pitchFamily="2" charset="-122"/>
              <a:ea typeface="华文新魏" panose="02010800040101010101" pitchFamily="2" charset="-122"/>
            </a:endParaRPr>
          </a:p>
        </p:txBody>
      </p:sp>
      <p:sp>
        <p:nvSpPr>
          <p:cNvPr id="2" name="矩形 1"/>
          <p:cNvSpPr>
            <a:spLocks noChangeAspect="1"/>
          </p:cNvSpPr>
          <p:nvPr/>
        </p:nvSpPr>
        <p:spPr>
          <a:xfrm>
            <a:off x="361950" y="1161687"/>
            <a:ext cx="10807700" cy="4819781"/>
          </a:xfrm>
          <a:prstGeom prst="rect">
            <a:avLst/>
          </a:prstGeom>
        </p:spPr>
        <p:txBody>
          <a:bodyPr>
            <a:spAutoFit/>
          </a:bodyPr>
          <a:lstStyle/>
          <a:p>
            <a:pPr indent="267970">
              <a:lnSpc>
                <a:spcPct val="120000"/>
              </a:lnSpc>
              <a:spcAft>
                <a:spcPct val="0"/>
              </a:spcAft>
              <a:tabLst>
                <a:tab pos="1029335"/>
                <a:tab pos="1850390"/>
                <a:tab pos="2538095"/>
                <a:tab pos="3221990"/>
              </a:tabLst>
            </a:pPr>
            <a:r>
              <a:rPr lang="zh-CN" altLang="en-US">
                <a:solidFill>
                  <a:srgbClr val="FF00FF"/>
                </a:solidFill>
                <a:latin typeface="Calibri" panose="020f0502020204030204" pitchFamily="34" charset="0"/>
                <a:ea typeface="宋体" panose="02010600030101010101" pitchFamily="2" charset="-122"/>
                <a:cs typeface="Times New Roman" panose="02020603050405020304" pitchFamily="18" charset="0"/>
              </a:rPr>
              <a:t>知识</a:t>
            </a:r>
            <a:r>
              <a:rPr lang="zh-CN" altLang="en-US" smtClean="0">
                <a:solidFill>
                  <a:srgbClr val="FF00FF"/>
                </a:solidFill>
                <a:latin typeface="Calibri" panose="020f0502020204030204" pitchFamily="34" charset="0"/>
                <a:ea typeface="宋体" panose="02010600030101010101" pitchFamily="2" charset="-122"/>
                <a:cs typeface="Times New Roman" panose="02020603050405020304" pitchFamily="18" charset="0"/>
              </a:rPr>
              <a:t>点</a:t>
            </a:r>
            <a:r>
              <a:rPr lang="en-US" altLang="zh-CN" smtClean="0">
                <a:solidFill>
                  <a:srgbClr val="FF00FF"/>
                </a:solidFill>
                <a:ea typeface="宋体" panose="02010600030101010101" pitchFamily="2" charset="-122"/>
                <a:cs typeface="Times New Roman" panose="02020603050405020304" pitchFamily="18" charset="0"/>
              </a:rPr>
              <a:t>1</a:t>
            </a:r>
            <a:r>
              <a:rPr lang="zh-CN" altLang="zh-CN">
                <a:solidFill>
                  <a:srgbClr val="000000"/>
                </a:solidFill>
                <a:ea typeface="宋体" panose="02010600030101010101" pitchFamily="2" charset="-122"/>
                <a:cs typeface="Times New Roman" panose="02020603050405020304" pitchFamily="18" charset="0"/>
              </a:rPr>
              <a:t>简单磁现象</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zh-CN" altLang="en-US">
                <a:solidFill>
                  <a:srgbClr val="FF00FF"/>
                </a:solidFill>
                <a:latin typeface="Calibri" panose="020f0502020204030204" pitchFamily="34" charset="0"/>
                <a:ea typeface="宋体" panose="02010600030101010101" pitchFamily="2" charset="-122"/>
                <a:cs typeface="Times New Roman" panose="02020603050405020304" pitchFamily="18" charset="0"/>
              </a:rPr>
              <a:t>知识点梳理</a:t>
            </a:r>
          </a:p>
          <a:p>
            <a:pPr indent="267970">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1</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磁性</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能够吸引</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的性质叫做磁性</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具有磁性的物体叫做磁体</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磁体中</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部位磁性最强</a:t>
            </a:r>
            <a:r>
              <a:rPr lang="en-US" altLang="zh-CN" smtClean="0">
                <a:solidFill>
                  <a:srgbClr val="000000"/>
                </a:solidFill>
                <a:ea typeface="宋体" panose="02010600030101010101" pitchFamily="2" charset="-122"/>
                <a:cs typeface="Times New Roman" panose="02020603050405020304" pitchFamily="18" charset="0"/>
              </a:rPr>
              <a:t>,</a:t>
            </a:r>
          </a:p>
          <a:p>
            <a:pPr>
              <a:lnSpc>
                <a:spcPct val="120000"/>
              </a:lnSpc>
              <a:spcAft>
                <a:spcPct val="0"/>
              </a:spcAft>
              <a:tabLst>
                <a:tab pos="1029335"/>
                <a:tab pos="1850390"/>
                <a:tab pos="2538095"/>
                <a:tab pos="3221990"/>
              </a:tabLst>
            </a:pPr>
            <a:r>
              <a:rPr lang="en-US" altLang="zh-CN" i="1" smtClean="0">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部位磁性最弱</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磁性最强的两端叫做磁极</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磁极命名</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在水平面内可以自由转动的磁体</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静止时指南的磁极叫做</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字母表示</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指北的磁极叫做</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字母表示</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3672805" y="2385823"/>
            <a:ext cx="2244525"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铁、钴、镍</a:t>
            </a:r>
            <a:endParaRPr lang="zh-CN" altLang="en-US"/>
          </a:p>
        </p:txBody>
      </p:sp>
      <p:sp>
        <p:nvSpPr>
          <p:cNvPr id="5" name="矩形 4"/>
          <p:cNvSpPr/>
          <p:nvPr/>
        </p:nvSpPr>
        <p:spPr>
          <a:xfrm>
            <a:off x="4963294" y="2970598"/>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两端</a:t>
            </a:r>
            <a:endParaRPr lang="zh-CN" altLang="en-US"/>
          </a:p>
        </p:txBody>
      </p:sp>
      <p:sp>
        <p:nvSpPr>
          <p:cNvPr id="6" name="矩形 5"/>
          <p:cNvSpPr/>
          <p:nvPr/>
        </p:nvSpPr>
        <p:spPr>
          <a:xfrm>
            <a:off x="998677" y="3551913"/>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中间</a:t>
            </a:r>
            <a:endParaRPr lang="zh-CN" altLang="en-US"/>
          </a:p>
        </p:txBody>
      </p:sp>
      <p:sp>
        <p:nvSpPr>
          <p:cNvPr id="7" name="矩形 6"/>
          <p:cNvSpPr/>
          <p:nvPr/>
        </p:nvSpPr>
        <p:spPr>
          <a:xfrm>
            <a:off x="2736204" y="4714048"/>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南极</a:t>
            </a:r>
            <a:endParaRPr lang="zh-CN" altLang="en-US"/>
          </a:p>
        </p:txBody>
      </p:sp>
      <p:sp>
        <p:nvSpPr>
          <p:cNvPr id="8" name="矩形 7"/>
          <p:cNvSpPr/>
          <p:nvPr/>
        </p:nvSpPr>
        <p:spPr>
          <a:xfrm>
            <a:off x="7417221" y="4714047"/>
            <a:ext cx="412292" cy="584775"/>
          </a:xfrm>
          <a:prstGeom prst="rect">
            <a:avLst/>
          </a:prstGeom>
        </p:spPr>
        <p:txBody>
          <a:bodyPr wrap="none">
            <a:spAutoFit/>
          </a:bodyPr>
          <a:lstStyle/>
          <a:p>
            <a:r>
              <a:rPr lang="en-US" altLang="zh-CN">
                <a:ea typeface="宋体" panose="02010600030101010101" pitchFamily="2" charset="-122"/>
              </a:rPr>
              <a:t>S</a:t>
            </a:r>
            <a:endParaRPr lang="zh-CN" altLang="en-US"/>
          </a:p>
        </p:txBody>
      </p:sp>
      <p:sp>
        <p:nvSpPr>
          <p:cNvPr id="9" name="矩形 8"/>
          <p:cNvSpPr/>
          <p:nvPr/>
        </p:nvSpPr>
        <p:spPr>
          <a:xfrm>
            <a:off x="1840905" y="5305195"/>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北极</a:t>
            </a:r>
            <a:endParaRPr lang="zh-CN" altLang="en-US"/>
          </a:p>
        </p:txBody>
      </p:sp>
      <p:sp>
        <p:nvSpPr>
          <p:cNvPr id="10" name="矩形 9"/>
          <p:cNvSpPr/>
          <p:nvPr/>
        </p:nvSpPr>
        <p:spPr>
          <a:xfrm>
            <a:off x="6461453" y="5305194"/>
            <a:ext cx="481222" cy="584775"/>
          </a:xfrm>
          <a:prstGeom prst="rect">
            <a:avLst/>
          </a:prstGeom>
        </p:spPr>
        <p:txBody>
          <a:bodyPr wrap="none">
            <a:spAutoFit/>
          </a:bodyPr>
          <a:lstStyle/>
          <a:p>
            <a:r>
              <a:rPr lang="en-US" altLang="zh-CN">
                <a:ea typeface="宋体" panose="02010600030101010101" pitchFamily="2" charset="-122"/>
              </a:rPr>
              <a:t>N</a:t>
            </a:r>
            <a:endParaRPr lang="zh-CN" altLang="en-US"/>
          </a:p>
        </p:txBody>
      </p:sp>
    </p:spTree>
    <p:extLst>
      <p:ext uri="{BB962C8B-B14F-4D97-AF65-F5344CB8AC3E}">
        <p14:creationId xmlns:p14="http://schemas.microsoft.com/office/powerpoint/2010/main" val="137924958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nodeType="clickPar">
                      <p:stCondLst>
                        <p:cond delay="indefinite"/>
                      </p:stCondLst>
                      <p:childTnLst>
                        <p:par>
                          <p:cTn id="24" fill="hold" nodeType="afterGroup">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par>
                    <p:cTn id="28" fill="hold" nodeType="clickPar">
                      <p:stCondLst>
                        <p:cond delay="indefinite"/>
                      </p:stCondLst>
                      <p:childTnLst>
                        <p:par>
                          <p:cTn id="29" fill="hold" nodeType="afterGroup">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childTnLst>
                          </p:cTn>
                        </p:par>
                      </p:childTnLst>
                    </p:cTn>
                  </p:par>
                  <p:par>
                    <p:cTn id="33" fill="hold" nodeType="clickPar">
                      <p:stCondLst>
                        <p:cond delay="indefinite"/>
                      </p:stCondLst>
                      <p:childTnLst>
                        <p:par>
                          <p:cTn id="34" fill="hold" nodeType="afterGroup">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arn(inVertical)">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P spid="9" grpId="0"/>
      <p:bldP spid="10" grpId="0"/>
    </p:bldLst>
  </p:timing>
</p:sld>
</file>

<file path=ppt/slides/slide8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608471"/>
            <a:ext cx="10807700" cy="2408736"/>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32</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黄石</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指南针是中国的四大发明之一</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这是我国对人类所做出的巨大贡献</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指南针是利用地磁场指示方向</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如图所示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地球是一个大磁体</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类似条形磁铁</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请在图中标出地磁场的</a:t>
            </a:r>
            <a:r>
              <a:rPr lang="en-US" altLang="zh-CN">
                <a:solidFill>
                  <a:srgbClr val="000000"/>
                </a:solidFill>
                <a:ea typeface="宋体" panose="02010600030101010101" pitchFamily="2" charset="-122"/>
                <a:cs typeface="Times New Roman" panose="02020603050405020304" pitchFamily="18" charset="0"/>
              </a:rPr>
              <a:t>N</a:t>
            </a:r>
            <a:r>
              <a:rPr lang="zh-CN" altLang="zh-CN">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S</a:t>
            </a:r>
            <a:r>
              <a:rPr lang="zh-CN" altLang="zh-CN">
                <a:solidFill>
                  <a:srgbClr val="000000"/>
                </a:solidFill>
                <a:ea typeface="宋体" panose="02010600030101010101" pitchFamily="2" charset="-122"/>
                <a:cs typeface="Times New Roman" panose="02020603050405020304" pitchFamily="18" charset="0"/>
              </a:rPr>
              <a:t>极</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静止小磁针的</a:t>
            </a:r>
            <a:r>
              <a:rPr lang="en-US" altLang="zh-CN">
                <a:solidFill>
                  <a:srgbClr val="000000"/>
                </a:solidFill>
                <a:ea typeface="宋体" panose="02010600030101010101" pitchFamily="2" charset="-122"/>
                <a:cs typeface="Times New Roman" panose="02020603050405020304" pitchFamily="18" charset="0"/>
              </a:rPr>
              <a:t>N</a:t>
            </a:r>
            <a:r>
              <a:rPr lang="zh-CN" altLang="zh-CN">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S</a:t>
            </a:r>
            <a:r>
              <a:rPr lang="zh-CN" altLang="zh-CN">
                <a:solidFill>
                  <a:srgbClr val="000000"/>
                </a:solidFill>
                <a:ea typeface="宋体" panose="02010600030101010101" pitchFamily="2" charset="-122"/>
                <a:cs typeface="Times New Roman" panose="02020603050405020304" pitchFamily="18" charset="0"/>
              </a:rPr>
              <a:t>极</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用箭头标出</a:t>
            </a:r>
            <a:r>
              <a:rPr lang="en-US" altLang="zh-CN" i="1">
                <a:solidFill>
                  <a:srgbClr val="000000"/>
                </a:solidFill>
                <a:ea typeface="宋体" panose="02010600030101010101" pitchFamily="2" charset="-122"/>
                <a:cs typeface="Times New Roman" panose="02020603050405020304" pitchFamily="18" charset="0"/>
              </a:rPr>
              <a:t>P</a:t>
            </a:r>
            <a:r>
              <a:rPr lang="zh-CN" altLang="zh-CN">
                <a:solidFill>
                  <a:srgbClr val="000000"/>
                </a:solidFill>
                <a:ea typeface="宋体" panose="02010600030101010101" pitchFamily="2" charset="-122"/>
                <a:cs typeface="Times New Roman" panose="02020603050405020304" pitchFamily="18" charset="0"/>
              </a:rPr>
              <a:t>点的地磁场方向</a:t>
            </a:r>
            <a:r>
              <a:rPr lang="en-US" altLang="zh-CN" i="1">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305.jpeg"/>
          <p:cNvPicPr/>
          <p:nvPr/>
        </p:nvPicPr>
        <p:blipFill>
          <a:blip r:embed="rId2"/>
          <a:stretch>
            <a:fillRect/>
          </a:stretch>
        </p:blipFill>
        <p:spPr>
          <a:xfrm>
            <a:off x="1079970" y="3675319"/>
            <a:ext cx="3456931" cy="2303943"/>
          </a:xfrm>
          <a:prstGeom prst="rect">
            <a:avLst/>
          </a:prstGeom>
        </p:spPr>
      </p:pic>
      <p:sp>
        <p:nvSpPr>
          <p:cNvPr id="4" name="矩形 3"/>
          <p:cNvSpPr/>
          <p:nvPr/>
        </p:nvSpPr>
        <p:spPr>
          <a:xfrm>
            <a:off x="5152481" y="3017207"/>
            <a:ext cx="1420582" cy="584775"/>
          </a:xfrm>
          <a:prstGeom prst="rect">
            <a:avLst/>
          </a:prstGeom>
        </p:spPr>
        <p:txBody>
          <a:bodyPr wrap="none">
            <a:spAutoFit/>
          </a:bodyPr>
          <a:lstStyle/>
          <a:p>
            <a:r>
              <a:rPr lang="zh-CN" altLang="zh-CN">
                <a:latin typeface="Arial" pitchFamily="34" charset="0"/>
                <a:cs typeface="Times New Roman" panose="02020603050405020304" pitchFamily="18" charset="0"/>
              </a:rPr>
              <a:t>答案图</a:t>
            </a:r>
            <a:endParaRPr lang="zh-CN" altLang="en-US"/>
          </a:p>
        </p:txBody>
      </p:sp>
      <p:pic>
        <p:nvPicPr>
          <p:cNvPr id="5" name="image83.jpeg"/>
          <p:cNvPicPr/>
          <p:nvPr/>
        </p:nvPicPr>
        <p:blipFill>
          <a:blip r:embed="rId3"/>
          <a:stretch>
            <a:fillRect/>
          </a:stretch>
        </p:blipFill>
        <p:spPr>
          <a:xfrm>
            <a:off x="6265093" y="3675319"/>
            <a:ext cx="3456931" cy="2303943"/>
          </a:xfrm>
          <a:prstGeom prst="rect">
            <a:avLst/>
          </a:prstGeom>
        </p:spPr>
      </p:pic>
    </p:spTree>
    <p:extLst>
      <p:ext uri="{BB962C8B-B14F-4D97-AF65-F5344CB8AC3E}">
        <p14:creationId xmlns:p14="http://schemas.microsoft.com/office/powerpoint/2010/main" val="2526128624"/>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762319"/>
            <a:ext cx="10807700" cy="1226874"/>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33</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金昌</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如图所示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根据小磁针的</a:t>
            </a:r>
            <a:r>
              <a:rPr lang="en-US" altLang="zh-CN">
                <a:solidFill>
                  <a:srgbClr val="000000"/>
                </a:solidFill>
                <a:ea typeface="宋体" panose="02010600030101010101" pitchFamily="2" charset="-122"/>
                <a:cs typeface="Times New Roman" panose="02020603050405020304" pitchFamily="18" charset="0"/>
              </a:rPr>
              <a:t>N</a:t>
            </a:r>
            <a:r>
              <a:rPr lang="zh-CN" altLang="zh-CN">
                <a:solidFill>
                  <a:srgbClr val="000000"/>
                </a:solidFill>
                <a:ea typeface="宋体" panose="02010600030101010101" pitchFamily="2" charset="-122"/>
                <a:cs typeface="Times New Roman" panose="02020603050405020304" pitchFamily="18" charset="0"/>
              </a:rPr>
              <a:t>极指向</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判断电源的正负极</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填在括号内</a:t>
            </a:r>
            <a:r>
              <a:rPr lang="en-US" altLang="zh-CN" i="1">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306.jpeg"/>
          <p:cNvPicPr/>
          <p:nvPr/>
        </p:nvPicPr>
        <p:blipFill>
          <a:blip r:embed="rId2"/>
          <a:stretch>
            <a:fillRect/>
          </a:stretch>
        </p:blipFill>
        <p:spPr>
          <a:xfrm>
            <a:off x="2016621" y="2716367"/>
            <a:ext cx="2385346" cy="2916202"/>
          </a:xfrm>
          <a:prstGeom prst="rect">
            <a:avLst/>
          </a:prstGeom>
        </p:spPr>
      </p:pic>
      <p:sp>
        <p:nvSpPr>
          <p:cNvPr id="4" name="矩形 3"/>
          <p:cNvSpPr/>
          <p:nvPr/>
        </p:nvSpPr>
        <p:spPr>
          <a:xfrm>
            <a:off x="5302377" y="1987206"/>
            <a:ext cx="1420582" cy="584775"/>
          </a:xfrm>
          <a:prstGeom prst="rect">
            <a:avLst/>
          </a:prstGeom>
        </p:spPr>
        <p:txBody>
          <a:bodyPr wrap="none">
            <a:spAutoFit/>
          </a:bodyPr>
          <a:lstStyle/>
          <a:p>
            <a:r>
              <a:rPr lang="zh-CN" altLang="zh-CN">
                <a:latin typeface="Arial" pitchFamily="34" charset="0"/>
                <a:cs typeface="Times New Roman" panose="02020603050405020304" pitchFamily="18" charset="0"/>
              </a:rPr>
              <a:t>答案图</a:t>
            </a:r>
            <a:endParaRPr lang="zh-CN" altLang="en-US"/>
          </a:p>
        </p:txBody>
      </p:sp>
      <p:pic>
        <p:nvPicPr>
          <p:cNvPr id="5" name="image84.jpeg"/>
          <p:cNvPicPr/>
          <p:nvPr/>
        </p:nvPicPr>
        <p:blipFill>
          <a:blip r:embed="rId3"/>
          <a:stretch>
            <a:fillRect/>
          </a:stretch>
        </p:blipFill>
        <p:spPr>
          <a:xfrm>
            <a:off x="6012668" y="2716367"/>
            <a:ext cx="3180461" cy="2916202"/>
          </a:xfrm>
          <a:prstGeom prst="rect">
            <a:avLst/>
          </a:prstGeom>
        </p:spPr>
      </p:pic>
    </p:spTree>
    <p:extLst>
      <p:ext uri="{BB962C8B-B14F-4D97-AF65-F5344CB8AC3E}">
        <p14:creationId xmlns:p14="http://schemas.microsoft.com/office/powerpoint/2010/main" val="85151130"/>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513615"/>
            <a:ext cx="10807700" cy="1817805"/>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34</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丹东</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用笔画线代替导线将图中实物连接起来</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要求</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闭合开关后</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使电磁铁的右端为</a:t>
            </a:r>
            <a:r>
              <a:rPr lang="en-US" altLang="zh-CN">
                <a:solidFill>
                  <a:srgbClr val="000000"/>
                </a:solidFill>
                <a:ea typeface="宋体" panose="02010600030101010101" pitchFamily="2" charset="-122"/>
                <a:cs typeface="Times New Roman" panose="02020603050405020304" pitchFamily="18" charset="0"/>
              </a:rPr>
              <a:t>N</a:t>
            </a:r>
            <a:r>
              <a:rPr lang="zh-CN" altLang="zh-CN">
                <a:solidFill>
                  <a:srgbClr val="000000"/>
                </a:solidFill>
                <a:ea typeface="宋体" panose="02010600030101010101" pitchFamily="2" charset="-122"/>
                <a:cs typeface="Times New Roman" panose="02020603050405020304" pitchFamily="18" charset="0"/>
              </a:rPr>
              <a:t>极</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并且当滑动变阻器的滑片</a:t>
            </a:r>
            <a:r>
              <a:rPr lang="en-US" altLang="zh-CN" i="1">
                <a:solidFill>
                  <a:srgbClr val="000000"/>
                </a:solidFill>
                <a:ea typeface="宋体" panose="02010600030101010101" pitchFamily="2" charset="-122"/>
                <a:cs typeface="Times New Roman" panose="02020603050405020304" pitchFamily="18" charset="0"/>
              </a:rPr>
              <a:t>P</a:t>
            </a:r>
            <a:r>
              <a:rPr lang="zh-CN" altLang="zh-CN">
                <a:solidFill>
                  <a:srgbClr val="000000"/>
                </a:solidFill>
                <a:ea typeface="宋体" panose="02010600030101010101" pitchFamily="2" charset="-122"/>
                <a:cs typeface="Times New Roman" panose="02020603050405020304" pitchFamily="18" charset="0"/>
              </a:rPr>
              <a:t>向右移动时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电磁铁的磁性增强</a:t>
            </a:r>
            <a:r>
              <a:rPr lang="en-US" altLang="zh-CN" i="1">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307.jpeg"/>
          <p:cNvPicPr/>
          <p:nvPr/>
        </p:nvPicPr>
        <p:blipFill>
          <a:blip r:embed="rId2"/>
          <a:stretch>
            <a:fillRect/>
          </a:stretch>
        </p:blipFill>
        <p:spPr>
          <a:xfrm>
            <a:off x="792485" y="2926405"/>
            <a:ext cx="4268908" cy="3150135"/>
          </a:xfrm>
          <a:prstGeom prst="rect">
            <a:avLst/>
          </a:prstGeom>
        </p:spPr>
      </p:pic>
      <p:sp>
        <p:nvSpPr>
          <p:cNvPr id="4" name="矩形 3"/>
          <p:cNvSpPr/>
          <p:nvPr/>
        </p:nvSpPr>
        <p:spPr>
          <a:xfrm>
            <a:off x="5152481" y="2321588"/>
            <a:ext cx="1420582" cy="584775"/>
          </a:xfrm>
          <a:prstGeom prst="rect">
            <a:avLst/>
          </a:prstGeom>
        </p:spPr>
        <p:txBody>
          <a:bodyPr wrap="none">
            <a:spAutoFit/>
          </a:bodyPr>
          <a:lstStyle/>
          <a:p>
            <a:r>
              <a:rPr lang="zh-CN" altLang="zh-CN">
                <a:latin typeface="Arial" pitchFamily="34" charset="0"/>
                <a:cs typeface="Times New Roman" panose="02020603050405020304" pitchFamily="18" charset="0"/>
              </a:rPr>
              <a:t>答案图</a:t>
            </a:r>
            <a:endParaRPr lang="zh-CN" altLang="en-US"/>
          </a:p>
        </p:txBody>
      </p:sp>
      <p:pic>
        <p:nvPicPr>
          <p:cNvPr id="5" name="image85.jpeg"/>
          <p:cNvPicPr/>
          <p:nvPr/>
        </p:nvPicPr>
        <p:blipFill>
          <a:blip r:embed="rId3"/>
          <a:stretch>
            <a:fillRect/>
          </a:stretch>
        </p:blipFill>
        <p:spPr>
          <a:xfrm>
            <a:off x="6193085" y="2916859"/>
            <a:ext cx="4382552" cy="3159681"/>
          </a:xfrm>
          <a:prstGeom prst="rect">
            <a:avLst/>
          </a:prstGeom>
        </p:spPr>
      </p:pic>
    </p:spTree>
    <p:extLst>
      <p:ext uri="{BB962C8B-B14F-4D97-AF65-F5344CB8AC3E}">
        <p14:creationId xmlns:p14="http://schemas.microsoft.com/office/powerpoint/2010/main" val="323498926"/>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4" name="矩形 3"/>
          <p:cNvSpPr>
            <a:spLocks noChangeAspect="1"/>
          </p:cNvSpPr>
          <p:nvPr/>
        </p:nvSpPr>
        <p:spPr>
          <a:xfrm>
            <a:off x="361950" y="621487"/>
            <a:ext cx="10807700" cy="2408736"/>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35</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安顺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如图所示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条形磁铁静置于水平面</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将两枚相同的小磁针分别置于磁铁周围的</a:t>
            </a:r>
            <a:r>
              <a:rPr lang="en-US" altLang="zh-CN" i="1">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B</a:t>
            </a:r>
            <a:r>
              <a:rPr lang="zh-CN" altLang="zh-CN">
                <a:solidFill>
                  <a:srgbClr val="000000"/>
                </a:solidFill>
                <a:ea typeface="宋体" panose="02010600030101010101" pitchFamily="2" charset="-122"/>
                <a:cs typeface="Times New Roman" panose="02020603050405020304" pitchFamily="18" charset="0"/>
              </a:rPr>
              <a:t>区域</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请在图中两虚线框内画出小磁针静止时的情形</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用</a:t>
            </a:r>
            <a:r>
              <a:rPr lang="en-US" altLang="zh-CN" smtClean="0">
                <a:solidFill>
                  <a:srgbClr val="000000"/>
                </a:solidFill>
                <a:ea typeface="宋体" panose="02010600030101010101" pitchFamily="2" charset="-122"/>
                <a:cs typeface="Times New Roman" panose="02020603050405020304" pitchFamily="18" charset="0"/>
              </a:rPr>
              <a:t>“</a:t>
            </a:r>
            <a:r>
              <a:rPr lang="zh-CN" altLang="en-US" smtClean="0">
                <a:solidFill>
                  <a:srgbClr val="000000"/>
                </a:solidFill>
                <a:ea typeface="宋体" panose="02010600030101010101" pitchFamily="2" charset="-122"/>
                <a:cs typeface="Times New Roman" panose="02020603050405020304" pitchFamily="18" charset="0"/>
              </a:rPr>
              <a:t>           </a:t>
            </a:r>
            <a:r>
              <a:rPr lang="en-US" altLang="zh-CN" smtClean="0">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表示小磁针</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涂黑端表示</a:t>
            </a:r>
            <a:r>
              <a:rPr lang="en-US" altLang="zh-CN">
                <a:solidFill>
                  <a:srgbClr val="000000"/>
                </a:solidFill>
                <a:ea typeface="宋体" panose="02010600030101010101" pitchFamily="2" charset="-122"/>
                <a:cs typeface="Times New Roman" panose="02020603050405020304" pitchFamily="18" charset="0"/>
              </a:rPr>
              <a:t>N</a:t>
            </a:r>
            <a:r>
              <a:rPr lang="zh-CN" altLang="zh-CN">
                <a:solidFill>
                  <a:srgbClr val="000000"/>
                </a:solidFill>
                <a:ea typeface="宋体" panose="02010600030101010101" pitchFamily="2" charset="-122"/>
                <a:cs typeface="Times New Roman" panose="02020603050405020304" pitchFamily="18" charset="0"/>
              </a:rPr>
              <a:t>极</a:t>
            </a:r>
            <a:r>
              <a:rPr lang="en-US" altLang="zh-CN">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6" name="image1308.jpeg"/>
          <p:cNvPicPr/>
          <p:nvPr/>
        </p:nvPicPr>
        <p:blipFill>
          <a:blip r:embed="rId2"/>
          <a:stretch>
            <a:fillRect/>
          </a:stretch>
        </p:blipFill>
        <p:spPr>
          <a:xfrm>
            <a:off x="6289849" y="1986739"/>
            <a:ext cx="911348" cy="342007"/>
          </a:xfrm>
          <a:prstGeom prst="rect">
            <a:avLst/>
          </a:prstGeom>
        </p:spPr>
      </p:pic>
      <p:pic>
        <p:nvPicPr>
          <p:cNvPr id="7" name="image1309.jpeg"/>
          <p:cNvPicPr/>
          <p:nvPr/>
        </p:nvPicPr>
        <p:blipFill>
          <a:blip r:embed="rId3"/>
          <a:stretch>
            <a:fillRect/>
          </a:stretch>
        </p:blipFill>
        <p:spPr>
          <a:xfrm>
            <a:off x="1070685" y="3675319"/>
            <a:ext cx="4275336" cy="2285910"/>
          </a:xfrm>
          <a:prstGeom prst="rect">
            <a:avLst/>
          </a:prstGeom>
        </p:spPr>
      </p:pic>
      <p:sp>
        <p:nvSpPr>
          <p:cNvPr id="5" name="矩形 4"/>
          <p:cNvSpPr/>
          <p:nvPr/>
        </p:nvSpPr>
        <p:spPr>
          <a:xfrm>
            <a:off x="5473005" y="3030223"/>
            <a:ext cx="1420582" cy="584775"/>
          </a:xfrm>
          <a:prstGeom prst="rect">
            <a:avLst/>
          </a:prstGeom>
        </p:spPr>
        <p:txBody>
          <a:bodyPr wrap="none">
            <a:spAutoFit/>
          </a:bodyPr>
          <a:lstStyle/>
          <a:p>
            <a:r>
              <a:rPr lang="zh-CN" altLang="zh-CN">
                <a:latin typeface="Arial" pitchFamily="34" charset="0"/>
                <a:cs typeface="Times New Roman" panose="02020603050405020304" pitchFamily="18" charset="0"/>
              </a:rPr>
              <a:t>答案图</a:t>
            </a:r>
            <a:endParaRPr lang="zh-CN" altLang="en-US"/>
          </a:p>
        </p:txBody>
      </p:sp>
      <p:pic>
        <p:nvPicPr>
          <p:cNvPr id="8" name="image86.jpeg"/>
          <p:cNvPicPr/>
          <p:nvPr/>
        </p:nvPicPr>
        <p:blipFill>
          <a:blip r:embed="rId4"/>
          <a:stretch>
            <a:fillRect/>
          </a:stretch>
        </p:blipFill>
        <p:spPr>
          <a:xfrm>
            <a:off x="6111245" y="3675319"/>
            <a:ext cx="4275336" cy="2285910"/>
          </a:xfrm>
          <a:prstGeom prst="rect">
            <a:avLst/>
          </a:prstGeom>
        </p:spPr>
      </p:pic>
    </p:spTree>
    <p:extLst>
      <p:ext uri="{BB962C8B-B14F-4D97-AF65-F5344CB8AC3E}">
        <p14:creationId xmlns:p14="http://schemas.microsoft.com/office/powerpoint/2010/main" val="3714215500"/>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161687"/>
            <a:ext cx="10807700" cy="1226874"/>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36</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广东</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如图所示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请按小磁针的指向</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标出螺线管中的电流方向</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并在括号中标明螺线管右端的极性</a:t>
            </a:r>
            <a:r>
              <a:rPr lang="en-US" altLang="zh-CN" i="1">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310.jpeg"/>
          <p:cNvPicPr/>
          <p:nvPr/>
        </p:nvPicPr>
        <p:blipFill>
          <a:blip r:embed="rId2"/>
          <a:stretch>
            <a:fillRect/>
          </a:stretch>
        </p:blipFill>
        <p:spPr>
          <a:xfrm>
            <a:off x="638537" y="3076407"/>
            <a:ext cx="4546436" cy="2051977"/>
          </a:xfrm>
          <a:prstGeom prst="rect">
            <a:avLst/>
          </a:prstGeom>
        </p:spPr>
      </p:pic>
      <p:sp>
        <p:nvSpPr>
          <p:cNvPr id="4" name="矩形 3"/>
          <p:cNvSpPr/>
          <p:nvPr/>
        </p:nvSpPr>
        <p:spPr>
          <a:xfrm>
            <a:off x="5545013" y="2388561"/>
            <a:ext cx="1420582" cy="584775"/>
          </a:xfrm>
          <a:prstGeom prst="rect">
            <a:avLst/>
          </a:prstGeom>
        </p:spPr>
        <p:txBody>
          <a:bodyPr wrap="none">
            <a:spAutoFit/>
          </a:bodyPr>
          <a:lstStyle/>
          <a:p>
            <a:r>
              <a:rPr lang="zh-CN" altLang="zh-CN">
                <a:latin typeface="Arial" pitchFamily="34" charset="0"/>
                <a:cs typeface="Times New Roman" panose="02020603050405020304" pitchFamily="18" charset="0"/>
              </a:rPr>
              <a:t>答案图</a:t>
            </a:r>
            <a:endParaRPr lang="zh-CN" altLang="en-US"/>
          </a:p>
        </p:txBody>
      </p:sp>
      <p:pic>
        <p:nvPicPr>
          <p:cNvPr id="5" name="image87.jpeg"/>
          <p:cNvPicPr/>
          <p:nvPr/>
        </p:nvPicPr>
        <p:blipFill>
          <a:blip r:embed="rId3"/>
          <a:stretch>
            <a:fillRect/>
          </a:stretch>
        </p:blipFill>
        <p:spPr>
          <a:xfrm>
            <a:off x="6183153" y="3076407"/>
            <a:ext cx="4546436" cy="2051977"/>
          </a:xfrm>
          <a:prstGeom prst="rect">
            <a:avLst/>
          </a:prstGeom>
        </p:spPr>
      </p:pic>
    </p:spTree>
    <p:extLst>
      <p:ext uri="{BB962C8B-B14F-4D97-AF65-F5344CB8AC3E}">
        <p14:creationId xmlns:p14="http://schemas.microsoft.com/office/powerpoint/2010/main" val="2284481308"/>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608471"/>
            <a:ext cx="10807700" cy="1817805"/>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37</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(2019·</a:t>
            </a:r>
            <a:r>
              <a:rPr lang="zh-CN" altLang="zh-CN">
                <a:solidFill>
                  <a:srgbClr val="000000"/>
                </a:solidFill>
                <a:ea typeface="楷体" panose="02010609060101010101" pitchFamily="49" charset="-122"/>
                <a:cs typeface="Times New Roman" panose="02020603050405020304" pitchFamily="18" charset="0"/>
              </a:rPr>
              <a:t>丹东</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通常我们把没有铃碗的电铃叫作蜂鸣器</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请用笔画线代替导线</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将图中的元件符号连接在电磁继电器上</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组成一个蜂鸣器的电路</a:t>
            </a:r>
            <a:r>
              <a:rPr lang="en-US" altLang="zh-CN" i="1">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311.jpeg"/>
          <p:cNvPicPr/>
          <p:nvPr/>
        </p:nvPicPr>
        <p:blipFill>
          <a:blip r:embed="rId2"/>
          <a:stretch>
            <a:fillRect/>
          </a:stretch>
        </p:blipFill>
        <p:spPr>
          <a:xfrm>
            <a:off x="685376" y="3052156"/>
            <a:ext cx="4651875" cy="2790031"/>
          </a:xfrm>
          <a:prstGeom prst="rect">
            <a:avLst/>
          </a:prstGeom>
        </p:spPr>
      </p:pic>
      <p:sp>
        <p:nvSpPr>
          <p:cNvPr id="4" name="矩形 3"/>
          <p:cNvSpPr/>
          <p:nvPr/>
        </p:nvSpPr>
        <p:spPr>
          <a:xfrm>
            <a:off x="5765800" y="2390468"/>
            <a:ext cx="1420582" cy="584775"/>
          </a:xfrm>
          <a:prstGeom prst="rect">
            <a:avLst/>
          </a:prstGeom>
        </p:spPr>
        <p:txBody>
          <a:bodyPr wrap="none">
            <a:spAutoFit/>
          </a:bodyPr>
          <a:lstStyle/>
          <a:p>
            <a:r>
              <a:rPr lang="zh-CN" altLang="zh-CN">
                <a:latin typeface="Arial" pitchFamily="34" charset="0"/>
                <a:cs typeface="Times New Roman" panose="02020603050405020304" pitchFamily="18" charset="0"/>
              </a:rPr>
              <a:t>答案图</a:t>
            </a:r>
            <a:endParaRPr lang="zh-CN" altLang="en-US"/>
          </a:p>
        </p:txBody>
      </p:sp>
      <p:pic>
        <p:nvPicPr>
          <p:cNvPr id="5" name="image88.jpeg"/>
          <p:cNvPicPr/>
          <p:nvPr/>
        </p:nvPicPr>
        <p:blipFill>
          <a:blip r:embed="rId3"/>
          <a:stretch>
            <a:fillRect/>
          </a:stretch>
        </p:blipFill>
        <p:spPr>
          <a:xfrm>
            <a:off x="6094130" y="3052156"/>
            <a:ext cx="4484795" cy="2790031"/>
          </a:xfrm>
          <a:prstGeom prst="rect">
            <a:avLst/>
          </a:prstGeom>
        </p:spPr>
      </p:pic>
    </p:spTree>
    <p:extLst>
      <p:ext uri="{BB962C8B-B14F-4D97-AF65-F5344CB8AC3E}">
        <p14:creationId xmlns:p14="http://schemas.microsoft.com/office/powerpoint/2010/main" val="268021867"/>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441607"/>
            <a:ext cx="10807700" cy="6001643"/>
          </a:xfrm>
          <a:prstGeom prst="rect">
            <a:avLst/>
          </a:prstGeom>
        </p:spPr>
        <p:txBody>
          <a:bodyPr>
            <a:spAutoFit/>
          </a:bodyPr>
          <a:lstStyle/>
          <a:p>
            <a:pPr>
              <a:lnSpc>
                <a:spcPct val="120000"/>
              </a:lnSpc>
              <a:spcAft>
                <a:spcPct val="0"/>
              </a:spcAft>
              <a:tabLst>
                <a:tab pos="1029335"/>
                <a:tab pos="1850390"/>
                <a:tab pos="2538095"/>
                <a:tab pos="3221990"/>
              </a:tabLst>
            </a:pPr>
            <a:r>
              <a:rPr lang="zh-CN" altLang="en-US">
                <a:solidFill>
                  <a:srgbClr val="FF00FF"/>
                </a:solidFill>
                <a:ea typeface="宋体" panose="02010600030101010101" pitchFamily="2" charset="-122"/>
                <a:cs typeface="Times New Roman" panose="02020603050405020304" pitchFamily="18" charset="0"/>
              </a:rPr>
              <a:t>突破能力</a:t>
            </a:r>
          </a:p>
          <a:p>
            <a:pPr>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1</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磁悬浮地球仪是使用磁悬浮技术的地球仪</a:t>
            </a:r>
            <a:r>
              <a:rPr lang="en-US" altLang="zh-CN">
                <a:solidFill>
                  <a:srgbClr val="000000"/>
                </a:solidFill>
                <a:ea typeface="宋体" panose="02010600030101010101" pitchFamily="2" charset="-122"/>
                <a:cs typeface="Times New Roman" panose="02020603050405020304" pitchFamily="18" charset="0"/>
              </a:rPr>
              <a:t>,</a:t>
            </a:r>
            <a:r>
              <a:rPr lang="zh-CN" altLang="zh-CN" smtClean="0">
                <a:solidFill>
                  <a:srgbClr val="000000"/>
                </a:solidFill>
                <a:ea typeface="宋体" panose="02010600030101010101" pitchFamily="2" charset="-122"/>
                <a:cs typeface="Times New Roman" panose="02020603050405020304" pitchFamily="18" charset="0"/>
              </a:rPr>
              <a:t>它</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smtClean="0">
                <a:solidFill>
                  <a:srgbClr val="000000"/>
                </a:solidFill>
                <a:ea typeface="宋体" panose="02010600030101010101" pitchFamily="2" charset="-122"/>
                <a:cs typeface="Times New Roman" panose="02020603050405020304" pitchFamily="18" charset="0"/>
              </a:rPr>
              <a:t>无需</a:t>
            </a:r>
            <a:r>
              <a:rPr lang="zh-CN" altLang="zh-CN">
                <a:solidFill>
                  <a:srgbClr val="000000"/>
                </a:solidFill>
                <a:ea typeface="宋体" panose="02010600030101010101" pitchFamily="2" charset="-122"/>
                <a:cs typeface="Times New Roman" panose="02020603050405020304" pitchFamily="18" charset="0"/>
              </a:rPr>
              <a:t>转轴穿过球体便可悬浮于空中</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给人以</a:t>
            </a:r>
            <a:r>
              <a:rPr lang="zh-CN" altLang="zh-CN" smtClean="0">
                <a:solidFill>
                  <a:srgbClr val="000000"/>
                </a:solidFill>
                <a:ea typeface="宋体" panose="02010600030101010101" pitchFamily="2" charset="-122"/>
                <a:cs typeface="Times New Roman" panose="02020603050405020304" pitchFamily="18" charset="0"/>
              </a:rPr>
              <a:t>奇特</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smtClean="0">
                <a:solidFill>
                  <a:srgbClr val="000000"/>
                </a:solidFill>
                <a:ea typeface="宋体" panose="02010600030101010101" pitchFamily="2" charset="-122"/>
                <a:cs typeface="Times New Roman" panose="02020603050405020304" pitchFamily="18" charset="0"/>
              </a:rPr>
              <a:t>新颖</a:t>
            </a:r>
            <a:r>
              <a:rPr lang="zh-CN" altLang="zh-CN">
                <a:solidFill>
                  <a:srgbClr val="000000"/>
                </a:solidFill>
                <a:ea typeface="宋体" panose="02010600030101010101" pitchFamily="2" charset="-122"/>
                <a:cs typeface="Times New Roman" panose="02020603050405020304" pitchFamily="18" charset="0"/>
              </a:rPr>
              <a:t>的感觉和精神享受</a:t>
            </a:r>
            <a:r>
              <a:rPr lang="en-US" altLang="zh-CN" i="1">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a:t>
            </a:r>
            <a:r>
              <a:rPr lang="zh-CN" altLang="zh-CN">
                <a:solidFill>
                  <a:srgbClr val="000000"/>
                </a:solidFill>
                <a:ea typeface="宋体" panose="02010600030101010101" pitchFamily="2" charset="-122"/>
                <a:cs typeface="Times New Roman" panose="02020603050405020304" pitchFamily="18" charset="0"/>
              </a:rPr>
              <a:t>磁悬浮地球仪的球体中有一个磁铁</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环形底座内有一个金属线圈</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通电后相当于电磁铁</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金属线圈与球体中的磁铁相互</a:t>
            </a:r>
            <a:r>
              <a:rPr lang="en-US" altLang="zh-CN" i="1" smtClean="0">
                <a:solidFill>
                  <a:srgbClr val="000000"/>
                </a:solidFill>
                <a:ea typeface="宋体" panose="02010600030101010101" pitchFamily="2" charset="-122"/>
                <a:cs typeface="Times New Roman" panose="02020603050405020304" pitchFamily="18" charset="0"/>
              </a:rPr>
              <a:t>__________</a:t>
            </a:r>
            <a:r>
              <a:rPr lang="en-US" altLang="zh-CN" smtClean="0">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吸引</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排斥</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使球体受力平衡</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从而悬浮于空中</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磁悬浮地球仪是利用丹麦物理学家</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发现的电流的磁效应工作的</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当磁悬浮地球仪停止工作时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应先</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拿开球体</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切断电源</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313.jpeg"/>
          <p:cNvPicPr/>
          <p:nvPr/>
        </p:nvPicPr>
        <p:blipFill>
          <a:blip r:embed="rId2"/>
          <a:stretch>
            <a:fillRect/>
          </a:stretch>
        </p:blipFill>
        <p:spPr>
          <a:xfrm>
            <a:off x="8818053" y="532734"/>
            <a:ext cx="2119375" cy="2304801"/>
          </a:xfrm>
          <a:prstGeom prst="rect">
            <a:avLst/>
          </a:prstGeom>
        </p:spPr>
      </p:pic>
      <p:sp>
        <p:nvSpPr>
          <p:cNvPr id="4" name="矩形 3"/>
          <p:cNvSpPr/>
          <p:nvPr/>
        </p:nvSpPr>
        <p:spPr>
          <a:xfrm>
            <a:off x="854661" y="3989663"/>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排斥</a:t>
            </a:r>
            <a:endParaRPr lang="zh-CN" altLang="en-US"/>
          </a:p>
        </p:txBody>
      </p:sp>
      <p:sp>
        <p:nvSpPr>
          <p:cNvPr id="5" name="矩形 4"/>
          <p:cNvSpPr/>
          <p:nvPr/>
        </p:nvSpPr>
        <p:spPr>
          <a:xfrm>
            <a:off x="8713365" y="4574438"/>
            <a:ext cx="1420582"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奥斯特</a:t>
            </a:r>
            <a:endParaRPr lang="zh-CN" altLang="en-US"/>
          </a:p>
        </p:txBody>
      </p:sp>
      <p:sp>
        <p:nvSpPr>
          <p:cNvPr id="6" name="矩形 5"/>
          <p:cNvSpPr/>
          <p:nvPr/>
        </p:nvSpPr>
        <p:spPr>
          <a:xfrm>
            <a:off x="1100181" y="5750535"/>
            <a:ext cx="1832553"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拿开球体</a:t>
            </a:r>
            <a:endParaRPr lang="zh-CN" altLang="en-US"/>
          </a:p>
        </p:txBody>
      </p:sp>
    </p:spTree>
    <p:extLst>
      <p:ext uri="{BB962C8B-B14F-4D97-AF65-F5344CB8AC3E}">
        <p14:creationId xmlns:p14="http://schemas.microsoft.com/office/powerpoint/2010/main" val="1163646657"/>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8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811479"/>
            <a:ext cx="10807700" cy="4772460"/>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zh-CN" altLang="zh-CN">
                <a:solidFill>
                  <a:srgbClr val="000000"/>
                </a:solidFill>
                <a:ea typeface="宋体" panose="02010600030101010101" pitchFamily="2" charset="-122"/>
                <a:cs typeface="Times New Roman" panose="02020603050405020304" pitchFamily="18" charset="0"/>
              </a:rPr>
              <a:t>将磁悬浮地球仪的球体用手轻轻向下按一下</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球体就会从原来的悬浮位置向下运动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此时金属线圈中的电流</a:t>
            </a:r>
            <a:r>
              <a:rPr lang="en-US" altLang="zh-CN" i="1" smtClean="0">
                <a:solidFill>
                  <a:srgbClr val="000000"/>
                </a:solidFill>
                <a:ea typeface="宋体" panose="02010600030101010101" pitchFamily="2" charset="-122"/>
                <a:cs typeface="Times New Roman" panose="02020603050405020304" pitchFamily="18" charset="0"/>
              </a:rPr>
              <a:t>_________</a:t>
            </a:r>
          </a:p>
          <a:p>
            <a:pPr>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增大</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减小</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磁性增强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金属线圈对球体的作用力大于球体重力</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球体到达最低点后向上运动返回原悬浮位置</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由于球体具有</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球体越过原悬浮位置向上运动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此时金属线圈中的电流减小</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磁性减弱</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球体速度越来越</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大</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小</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到达最高点后向下运动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并再次回到原悬浮位置</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几经反复</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球体最终停在原悬浮位置</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9433445" y="1439887"/>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增大</a:t>
            </a:r>
            <a:endParaRPr lang="zh-CN" altLang="en-US"/>
          </a:p>
        </p:txBody>
      </p:sp>
      <p:sp>
        <p:nvSpPr>
          <p:cNvPr id="4" name="矩形 3"/>
          <p:cNvSpPr/>
          <p:nvPr/>
        </p:nvSpPr>
        <p:spPr>
          <a:xfrm>
            <a:off x="3518957" y="3197709"/>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惯性</a:t>
            </a:r>
            <a:endParaRPr lang="zh-CN" altLang="en-US"/>
          </a:p>
        </p:txBody>
      </p:sp>
      <p:sp>
        <p:nvSpPr>
          <p:cNvPr id="5" name="矩形 4"/>
          <p:cNvSpPr/>
          <p:nvPr/>
        </p:nvSpPr>
        <p:spPr>
          <a:xfrm>
            <a:off x="1204869" y="4359535"/>
            <a:ext cx="596638"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小</a:t>
            </a:r>
            <a:endParaRPr lang="zh-CN" altLang="en-US"/>
          </a:p>
        </p:txBody>
      </p:sp>
    </p:spTree>
    <p:extLst>
      <p:ext uri="{BB962C8B-B14F-4D97-AF65-F5344CB8AC3E}">
        <p14:creationId xmlns:p14="http://schemas.microsoft.com/office/powerpoint/2010/main" val="2881315685"/>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8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791815"/>
            <a:ext cx="10807700" cy="1226874"/>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河池</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丽丽利用电池、小磁针和导线等器材做了如图所示的实验</a:t>
            </a:r>
            <a:r>
              <a:rPr lang="en-US" altLang="zh-CN" i="1">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314.jpeg"/>
          <p:cNvPicPr>
            <a:picLocks noChangeAspect="1"/>
          </p:cNvPicPr>
          <p:nvPr/>
        </p:nvPicPr>
        <p:blipFill>
          <a:blip r:embed="rId2"/>
          <a:stretch>
            <a:fillRect/>
          </a:stretch>
        </p:blipFill>
        <p:spPr>
          <a:xfrm>
            <a:off x="361950" y="2220401"/>
            <a:ext cx="10807700" cy="3323942"/>
          </a:xfrm>
          <a:prstGeom prst="rect">
            <a:avLst/>
          </a:prstGeom>
        </p:spPr>
      </p:pic>
    </p:spTree>
    <p:extLst>
      <p:ext uri="{BB962C8B-B14F-4D97-AF65-F5344CB8AC3E}">
        <p14:creationId xmlns:p14="http://schemas.microsoft.com/office/powerpoint/2010/main" val="3465139565"/>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sld>
</file>

<file path=ppt/slides/slide8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392548"/>
            <a:ext cx="10807700" cy="2999667"/>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a:t>
            </a:r>
            <a:r>
              <a:rPr lang="zh-CN" altLang="zh-CN">
                <a:solidFill>
                  <a:srgbClr val="000000"/>
                </a:solidFill>
                <a:ea typeface="宋体" panose="02010600030101010101" pitchFamily="2" charset="-122"/>
                <a:cs typeface="Times New Roman" panose="02020603050405020304" pitchFamily="18" charset="0"/>
              </a:rPr>
              <a:t>由图甲与乙可知通电导体周围存在</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生活中利用这个原理来工作的是</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电磁铁</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发电机</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zh-CN" altLang="zh-CN">
                <a:solidFill>
                  <a:srgbClr val="000000"/>
                </a:solidFill>
                <a:ea typeface="宋体" panose="02010600030101010101" pitchFamily="2" charset="-122"/>
                <a:cs typeface="Times New Roman" panose="02020603050405020304" pitchFamily="18" charset="0"/>
              </a:rPr>
              <a:t>改变电流方向</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如图丙所示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小磁针偏转方向与图甲</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相同</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相反</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7633245" y="1424422"/>
            <a:ext cx="1008609" cy="584775"/>
          </a:xfrm>
          <a:prstGeom prst="rect">
            <a:avLst/>
          </a:prstGeom>
        </p:spPr>
        <p:txBody>
          <a:bodyPr wrap="none">
            <a:spAutoFit/>
          </a:bodyPr>
          <a:lstStyle/>
          <a:p>
            <a:r>
              <a:rPr lang="zh-CN" altLang="zh-CN" smtClean="0">
                <a:ea typeface="宋体" panose="02010600030101010101" pitchFamily="2" charset="-122"/>
                <a:cs typeface="Times New Roman" panose="02020603050405020304" pitchFamily="18" charset="0"/>
              </a:rPr>
              <a:t>磁场</a:t>
            </a:r>
            <a:endParaRPr lang="zh-CN" altLang="en-US"/>
          </a:p>
        </p:txBody>
      </p:sp>
      <p:sp>
        <p:nvSpPr>
          <p:cNvPr id="4" name="矩形 3"/>
          <p:cNvSpPr/>
          <p:nvPr/>
        </p:nvSpPr>
        <p:spPr>
          <a:xfrm>
            <a:off x="5342005" y="2009197"/>
            <a:ext cx="1420582"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电磁铁</a:t>
            </a:r>
            <a:endParaRPr lang="zh-CN" altLang="en-US"/>
          </a:p>
        </p:txBody>
      </p:sp>
      <p:sp>
        <p:nvSpPr>
          <p:cNvPr id="5" name="矩形 4"/>
          <p:cNvSpPr/>
          <p:nvPr/>
        </p:nvSpPr>
        <p:spPr>
          <a:xfrm>
            <a:off x="1008509" y="3779641"/>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相反</a:t>
            </a:r>
            <a:endParaRPr lang="zh-CN" altLang="en-US"/>
          </a:p>
        </p:txBody>
      </p:sp>
    </p:spTree>
    <p:extLst>
      <p:ext uri="{BB962C8B-B14F-4D97-AF65-F5344CB8AC3E}">
        <p14:creationId xmlns:p14="http://schemas.microsoft.com/office/powerpoint/2010/main" val="691573157"/>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007839"/>
            <a:ext cx="10807700" cy="4228850"/>
          </a:xfrm>
          <a:prstGeom prst="rect">
            <a:avLst/>
          </a:prstGeom>
        </p:spPr>
        <p:txBody>
          <a:bodyPr>
            <a:spAutoFit/>
          </a:bodyPr>
          <a:lstStyle/>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磁极间的相互作用规律</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同名磁极相互</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异名磁极相互</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4</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使原来没有磁性的物体</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的过程叫做磁化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容易磁化的材料有</a:t>
            </a:r>
            <a:r>
              <a:rPr lang="en-US" altLang="zh-CN" i="1" smtClean="0">
                <a:solidFill>
                  <a:srgbClr val="000000"/>
                </a:solidFill>
                <a:ea typeface="宋体" panose="02010600030101010101" pitchFamily="2" charset="-122"/>
                <a:cs typeface="Times New Roman" panose="02020603050405020304" pitchFamily="18" charset="0"/>
              </a:rPr>
              <a:t>_________________.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5</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磁体的分类</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磁性可以长期保留的磁体叫硬磁体</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又叫</a:t>
            </a:r>
            <a:r>
              <a:rPr lang="en-US" altLang="zh-CN" i="1" smtClean="0">
                <a:solidFill>
                  <a:srgbClr val="000000"/>
                </a:solidFill>
                <a:ea typeface="宋体" panose="02010600030101010101" pitchFamily="2" charset="-122"/>
                <a:cs typeface="Times New Roman" panose="02020603050405020304" pitchFamily="18" charset="0"/>
              </a:rPr>
              <a:t>____</a:t>
            </a:r>
            <a:r>
              <a:rPr lang="zh-CN" altLang="zh-CN">
                <a:solidFill>
                  <a:srgbClr val="000000"/>
                </a:solidFill>
                <a:ea typeface="宋体" panose="02010600030101010101" pitchFamily="2" charset="-122"/>
                <a:cs typeface="Times New Roman" panose="02020603050405020304" pitchFamily="18" charset="0"/>
              </a:rPr>
              <a:t>磁体</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钢、天然磁铁矿石等</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磁性不容易长期保留的磁体叫软磁体</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铁芯</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8353325" y="1047167"/>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排斥</a:t>
            </a:r>
            <a:endParaRPr lang="zh-CN" altLang="en-US"/>
          </a:p>
        </p:txBody>
      </p:sp>
      <p:sp>
        <p:nvSpPr>
          <p:cNvPr id="4" name="矩形 3"/>
          <p:cNvSpPr/>
          <p:nvPr/>
        </p:nvSpPr>
        <p:spPr>
          <a:xfrm>
            <a:off x="3126237" y="1624488"/>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吸引</a:t>
            </a:r>
            <a:endParaRPr lang="zh-CN" altLang="en-US"/>
          </a:p>
        </p:txBody>
      </p:sp>
      <p:sp>
        <p:nvSpPr>
          <p:cNvPr id="5" name="矩形 4"/>
          <p:cNvSpPr/>
          <p:nvPr/>
        </p:nvSpPr>
        <p:spPr>
          <a:xfrm>
            <a:off x="6337101" y="2211641"/>
            <a:ext cx="1832553"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获得磁性</a:t>
            </a:r>
            <a:endParaRPr lang="zh-CN" altLang="en-US"/>
          </a:p>
        </p:txBody>
      </p:sp>
      <p:sp>
        <p:nvSpPr>
          <p:cNvPr id="6" name="矩形 5"/>
          <p:cNvSpPr/>
          <p:nvPr/>
        </p:nvSpPr>
        <p:spPr>
          <a:xfrm>
            <a:off x="4383053" y="2810212"/>
            <a:ext cx="306846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铁、钴、镍、钢</a:t>
            </a:r>
            <a:endParaRPr lang="zh-CN" altLang="en-US"/>
          </a:p>
        </p:txBody>
      </p:sp>
      <p:sp>
        <p:nvSpPr>
          <p:cNvPr id="7" name="矩形 6"/>
          <p:cNvSpPr/>
          <p:nvPr/>
        </p:nvSpPr>
        <p:spPr>
          <a:xfrm>
            <a:off x="10307373" y="3394987"/>
            <a:ext cx="596638"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永</a:t>
            </a:r>
            <a:endParaRPr lang="zh-CN" altLang="en-US"/>
          </a:p>
        </p:txBody>
      </p:sp>
    </p:spTree>
    <p:extLst>
      <p:ext uri="{BB962C8B-B14F-4D97-AF65-F5344CB8AC3E}">
        <p14:creationId xmlns:p14="http://schemas.microsoft.com/office/powerpoint/2010/main" val="119381395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nodeType="clickPar">
                      <p:stCondLst>
                        <p:cond delay="indefinite"/>
                      </p:stCondLst>
                      <p:childTnLst>
                        <p:par>
                          <p:cTn id="24" fill="hold" nodeType="afterGroup">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9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441607"/>
            <a:ext cx="10807700" cy="1226874"/>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株洲</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如图所示</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B</a:t>
            </a:r>
            <a:r>
              <a:rPr lang="zh-CN" altLang="zh-CN">
                <a:solidFill>
                  <a:srgbClr val="000000"/>
                </a:solidFill>
                <a:ea typeface="宋体" panose="02010600030101010101" pitchFamily="2" charset="-122"/>
                <a:cs typeface="Times New Roman" panose="02020603050405020304" pitchFamily="18" charset="0"/>
              </a:rPr>
              <a:t>两个相同的铁钉上绕有不同匝数的线圈</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把它们接入电路中</a:t>
            </a:r>
            <a:r>
              <a:rPr lang="en-US" altLang="zh-CN" i="1">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315.jpeg"/>
          <p:cNvPicPr/>
          <p:nvPr/>
        </p:nvPicPr>
        <p:blipFill>
          <a:blip r:embed="rId2"/>
          <a:stretch>
            <a:fillRect/>
          </a:stretch>
        </p:blipFill>
        <p:spPr>
          <a:xfrm>
            <a:off x="4082069" y="1703915"/>
            <a:ext cx="3367461" cy="2606572"/>
          </a:xfrm>
          <a:prstGeom prst="rect">
            <a:avLst/>
          </a:prstGeom>
        </p:spPr>
      </p:pic>
      <p:sp>
        <p:nvSpPr>
          <p:cNvPr id="4" name="矩形 3"/>
          <p:cNvSpPr>
            <a:spLocks noChangeAspect="1"/>
          </p:cNvSpPr>
          <p:nvPr/>
        </p:nvSpPr>
        <p:spPr>
          <a:xfrm>
            <a:off x="361950" y="4364778"/>
            <a:ext cx="10807700" cy="1817805"/>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a:t>
            </a:r>
            <a:r>
              <a:rPr lang="zh-CN" altLang="zh-CN">
                <a:solidFill>
                  <a:srgbClr val="000000"/>
                </a:solidFill>
                <a:ea typeface="宋体" panose="02010600030101010101" pitchFamily="2" charset="-122"/>
                <a:cs typeface="Times New Roman" panose="02020603050405020304" pitchFamily="18" charset="0"/>
              </a:rPr>
              <a:t>闭合开关</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铁钉下端都吸引了大头针</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这是因为线圈通电时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铁钉具有磁性</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由安培定则可知</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宋体" panose="02010600030101010101" pitchFamily="2" charset="-122"/>
                <a:cs typeface="Times New Roman" panose="02020603050405020304" pitchFamily="18" charset="0"/>
              </a:rPr>
              <a:t>的上端为它的</a:t>
            </a:r>
            <a:r>
              <a:rPr lang="en-US" altLang="zh-CN" i="1" smtClean="0">
                <a:solidFill>
                  <a:srgbClr val="000000"/>
                </a:solidFill>
                <a:ea typeface="宋体" panose="02010600030101010101" pitchFamily="2" charset="-122"/>
                <a:cs typeface="Times New Roman" panose="02020603050405020304" pitchFamily="18" charset="0"/>
              </a:rPr>
              <a:t>________</a:t>
            </a:r>
            <a:r>
              <a:rPr lang="en-US" altLang="zh-CN" smtClean="0">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“N”</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“S”)</a:t>
            </a:r>
            <a:r>
              <a:rPr lang="zh-CN" altLang="zh-CN">
                <a:solidFill>
                  <a:srgbClr val="000000"/>
                </a:solidFill>
                <a:ea typeface="宋体" panose="02010600030101010101" pitchFamily="2" charset="-122"/>
                <a:cs typeface="Times New Roman" panose="02020603050405020304" pitchFamily="18" charset="0"/>
              </a:rPr>
              <a:t>极</a:t>
            </a:r>
            <a:r>
              <a:rPr lang="en-US" altLang="zh-CN">
                <a:solidFill>
                  <a:srgbClr val="000000"/>
                </a:solidFill>
                <a:ea typeface="宋体" panose="02010600030101010101" pitchFamily="2" charset="-122"/>
                <a:cs typeface="Times New Roman" panose="02020603050405020304" pitchFamily="18" charset="0"/>
              </a:rPr>
              <a:t>;</a:t>
            </a:r>
            <a:r>
              <a:rPr lang="en-US" altLang="zh-CN">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5" name="矩形 4"/>
          <p:cNvSpPr/>
          <p:nvPr/>
        </p:nvSpPr>
        <p:spPr>
          <a:xfrm>
            <a:off x="9217421" y="5010788"/>
            <a:ext cx="481222" cy="584775"/>
          </a:xfrm>
          <a:prstGeom prst="rect">
            <a:avLst/>
          </a:prstGeom>
        </p:spPr>
        <p:txBody>
          <a:bodyPr wrap="none">
            <a:spAutoFit/>
          </a:bodyPr>
          <a:lstStyle/>
          <a:p>
            <a:r>
              <a:rPr lang="en-US" altLang="zh-CN">
                <a:ea typeface="宋体" panose="02010600030101010101" pitchFamily="2" charset="-122"/>
              </a:rPr>
              <a:t>N</a:t>
            </a:r>
            <a:endParaRPr lang="zh-CN" altLang="en-US"/>
          </a:p>
        </p:txBody>
      </p:sp>
    </p:spTree>
    <p:extLst>
      <p:ext uri="{BB962C8B-B14F-4D97-AF65-F5344CB8AC3E}">
        <p14:creationId xmlns:p14="http://schemas.microsoft.com/office/powerpoint/2010/main" val="2040085477"/>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511895"/>
            <a:ext cx="10807700" cy="2999667"/>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en-US" altLang="zh-CN" i="1">
                <a:solidFill>
                  <a:srgbClr val="000000"/>
                </a:solidFill>
                <a:ea typeface="宋体" panose="02010600030101010101" pitchFamily="2" charset="-122"/>
                <a:cs typeface="Times New Roman" panose="02020603050405020304" pitchFamily="18" charset="0"/>
              </a:rPr>
              <a:t>B</a:t>
            </a:r>
            <a:r>
              <a:rPr lang="zh-CN" altLang="zh-CN">
                <a:solidFill>
                  <a:srgbClr val="000000"/>
                </a:solidFill>
                <a:ea typeface="宋体" panose="02010600030101010101" pitchFamily="2" charset="-122"/>
                <a:cs typeface="Times New Roman" panose="02020603050405020304" pitchFamily="18" charset="0"/>
              </a:rPr>
              <a:t>铁钉能吸引更多的大头针</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这是因为绕在它上面的线圈匝数较多</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而线圈中的电流</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大于</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等于</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小于</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绕在</a:t>
            </a:r>
            <a:r>
              <a:rPr lang="en-US" altLang="zh-CN" i="1">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宋体" panose="02010600030101010101" pitchFamily="2" charset="-122"/>
                <a:cs typeface="Times New Roman" panose="02020603050405020304" pitchFamily="18" charset="0"/>
              </a:rPr>
              <a:t>铁钉上的线圈中的电流</a:t>
            </a:r>
            <a:r>
              <a:rPr lang="en-US" altLang="zh-CN">
                <a:solidFill>
                  <a:srgbClr val="000000"/>
                </a:solidFill>
                <a:ea typeface="宋体" panose="02010600030101010101" pitchFamily="2" charset="-122"/>
                <a:cs typeface="Times New Roman" panose="02020603050405020304" pitchFamily="18" charset="0"/>
              </a:rPr>
              <a:t>;</a:t>
            </a:r>
            <a:r>
              <a:rPr lang="en-US" altLang="zh-CN">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a:t>
            </a:r>
            <a:r>
              <a:rPr lang="zh-CN" altLang="zh-CN">
                <a:solidFill>
                  <a:srgbClr val="000000"/>
                </a:solidFill>
                <a:ea typeface="宋体" panose="02010600030101010101" pitchFamily="2" charset="-122"/>
                <a:cs typeface="Times New Roman" panose="02020603050405020304" pitchFamily="18" charset="0"/>
              </a:rPr>
              <a:t>不改变线圈匝数</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要想铁钉能吸引更多的大头针</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可以将滑片</a:t>
            </a:r>
            <a:r>
              <a:rPr lang="en-US" altLang="zh-CN" i="1">
                <a:solidFill>
                  <a:srgbClr val="000000"/>
                </a:solidFill>
                <a:ea typeface="宋体" panose="02010600030101010101" pitchFamily="2" charset="-122"/>
                <a:cs typeface="Times New Roman" panose="02020603050405020304" pitchFamily="18" charset="0"/>
              </a:rPr>
              <a:t>P</a:t>
            </a:r>
            <a:r>
              <a:rPr lang="zh-CN" altLang="zh-CN">
                <a:solidFill>
                  <a:srgbClr val="000000"/>
                </a:solidFill>
                <a:ea typeface="宋体" panose="02010600030101010101" pitchFamily="2" charset="-122"/>
                <a:cs typeface="Times New Roman" panose="02020603050405020304" pitchFamily="18" charset="0"/>
              </a:rPr>
              <a:t>向</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左</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右</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移</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5688532" y="2131592"/>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等于</a:t>
            </a:r>
            <a:endParaRPr lang="zh-CN" altLang="en-US"/>
          </a:p>
        </p:txBody>
      </p:sp>
      <p:sp>
        <p:nvSpPr>
          <p:cNvPr id="4" name="矩形 3"/>
          <p:cNvSpPr/>
          <p:nvPr/>
        </p:nvSpPr>
        <p:spPr>
          <a:xfrm>
            <a:off x="2304653" y="3888159"/>
            <a:ext cx="596638"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左</a:t>
            </a:r>
            <a:endParaRPr lang="zh-CN" altLang="en-US"/>
          </a:p>
        </p:txBody>
      </p:sp>
    </p:spTree>
    <p:extLst>
      <p:ext uri="{BB962C8B-B14F-4D97-AF65-F5344CB8AC3E}">
        <p14:creationId xmlns:p14="http://schemas.microsoft.com/office/powerpoint/2010/main" val="669743096"/>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588991"/>
            <a:ext cx="10807700" cy="1817805"/>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4</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东营</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如图是</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探究什么情况下磁可以生电</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的装置</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用棉线将一段导体</a:t>
            </a:r>
            <a:r>
              <a:rPr lang="en-US" altLang="zh-CN" i="1">
                <a:solidFill>
                  <a:srgbClr val="000000"/>
                </a:solidFill>
                <a:ea typeface="宋体" panose="02010600030101010101" pitchFamily="2" charset="-122"/>
                <a:cs typeface="Times New Roman" panose="02020603050405020304" pitchFamily="18" charset="0"/>
              </a:rPr>
              <a:t>AB</a:t>
            </a:r>
            <a:r>
              <a:rPr lang="zh-CN" altLang="zh-CN">
                <a:solidFill>
                  <a:srgbClr val="000000"/>
                </a:solidFill>
                <a:ea typeface="宋体" panose="02010600030101010101" pitchFamily="2" charset="-122"/>
                <a:cs typeface="Times New Roman" panose="02020603050405020304" pitchFamily="18" charset="0"/>
              </a:rPr>
              <a:t>悬挂起来</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放置于蹄形磁体的磁场中</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再用导线把导体</a:t>
            </a:r>
            <a:r>
              <a:rPr lang="en-US" altLang="zh-CN" i="1">
                <a:solidFill>
                  <a:srgbClr val="000000"/>
                </a:solidFill>
                <a:ea typeface="宋体" panose="02010600030101010101" pitchFamily="2" charset="-122"/>
                <a:cs typeface="Times New Roman" panose="02020603050405020304" pitchFamily="18" charset="0"/>
              </a:rPr>
              <a:t>AB</a:t>
            </a:r>
            <a:r>
              <a:rPr lang="zh-CN" altLang="zh-CN">
                <a:solidFill>
                  <a:srgbClr val="000000"/>
                </a:solidFill>
                <a:ea typeface="宋体" panose="02010600030101010101" pitchFamily="2" charset="-122"/>
                <a:cs typeface="Times New Roman" panose="02020603050405020304" pitchFamily="18" charset="0"/>
              </a:rPr>
              <a:t>和灵敏电流计连接起来</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组成了闭合电路</a:t>
            </a:r>
            <a:r>
              <a:rPr lang="en-US" altLang="zh-CN" i="1">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316.jpeg"/>
          <p:cNvPicPr/>
          <p:nvPr/>
        </p:nvPicPr>
        <p:blipFill>
          <a:blip r:embed="rId2"/>
          <a:stretch>
            <a:fillRect/>
          </a:stretch>
        </p:blipFill>
        <p:spPr>
          <a:xfrm>
            <a:off x="3508885" y="2569415"/>
            <a:ext cx="4513830" cy="3384128"/>
          </a:xfrm>
          <a:prstGeom prst="rect">
            <a:avLst/>
          </a:prstGeom>
        </p:spPr>
      </p:pic>
    </p:spTree>
    <p:extLst>
      <p:ext uri="{BB962C8B-B14F-4D97-AF65-F5344CB8AC3E}">
        <p14:creationId xmlns:p14="http://schemas.microsoft.com/office/powerpoint/2010/main" val="2554561179"/>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sld>
</file>

<file path=ppt/slides/slide9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821311"/>
            <a:ext cx="10807700" cy="4819781"/>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a:t>
            </a:r>
            <a:r>
              <a:rPr lang="zh-CN" altLang="zh-CN">
                <a:solidFill>
                  <a:srgbClr val="000000"/>
                </a:solidFill>
                <a:ea typeface="宋体" panose="02010600030101010101" pitchFamily="2" charset="-122"/>
                <a:cs typeface="Times New Roman" panose="02020603050405020304" pitchFamily="18" charset="0"/>
              </a:rPr>
              <a:t>该实验中</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灵敏电流计的作用是</a:t>
            </a:r>
            <a:r>
              <a:rPr lang="en-US" altLang="zh-CN" i="1" smtClean="0">
                <a:solidFill>
                  <a:srgbClr val="000000"/>
                </a:solidFill>
                <a:ea typeface="宋体" panose="02010600030101010101" pitchFamily="2" charset="-122"/>
                <a:cs typeface="Times New Roman" panose="02020603050405020304" pitchFamily="18" charset="0"/>
              </a:rPr>
              <a:t>_______________________</a:t>
            </a:r>
            <a:r>
              <a:rPr lang="zh-CN" altLang="zh-CN" smtClean="0">
                <a:solidFill>
                  <a:srgbClr val="000000"/>
                </a:solidFill>
                <a:ea typeface="宋体" panose="02010600030101010101" pitchFamily="2" charset="-122"/>
                <a:cs typeface="Times New Roman" panose="02020603050405020304" pitchFamily="18" charset="0"/>
              </a:rPr>
              <a:t>、</a:t>
            </a:r>
            <a:r>
              <a:rPr lang="en-US" altLang="zh-CN" i="1" smtClean="0">
                <a:solidFill>
                  <a:srgbClr val="000000"/>
                </a:solidFill>
                <a:ea typeface="宋体" panose="02010600030101010101" pitchFamily="2" charset="-122"/>
                <a:cs typeface="Times New Roman" panose="02020603050405020304" pitchFamily="18" charset="0"/>
              </a:rPr>
              <a:t>__________________________.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zh-CN" altLang="zh-CN">
                <a:solidFill>
                  <a:srgbClr val="000000"/>
                </a:solidFill>
                <a:ea typeface="宋体" panose="02010600030101010101" pitchFamily="2" charset="-122"/>
                <a:cs typeface="Times New Roman" panose="02020603050405020304" pitchFamily="18" charset="0"/>
              </a:rPr>
              <a:t>确认灵敏电流计能正常工作后</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某同学发现</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无论导体</a:t>
            </a:r>
            <a:r>
              <a:rPr lang="en-US" altLang="zh-CN" i="1">
                <a:solidFill>
                  <a:srgbClr val="000000"/>
                </a:solidFill>
                <a:ea typeface="宋体" panose="02010600030101010101" pitchFamily="2" charset="-122"/>
                <a:cs typeface="Times New Roman" panose="02020603050405020304" pitchFamily="18" charset="0"/>
              </a:rPr>
              <a:t>AB</a:t>
            </a:r>
            <a:r>
              <a:rPr lang="zh-CN" altLang="zh-CN">
                <a:solidFill>
                  <a:srgbClr val="000000"/>
                </a:solidFill>
                <a:ea typeface="宋体" panose="02010600030101010101" pitchFamily="2" charset="-122"/>
                <a:cs typeface="Times New Roman" panose="02020603050405020304" pitchFamily="18" charset="0"/>
              </a:rPr>
              <a:t>在磁场中怎样运动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灵敏电流计的指针均不发生偏转</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其主要原因可能是</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a:t>
            </a:r>
            <a:r>
              <a:rPr lang="en-US" altLang="zh-CN" i="1" smtClean="0">
                <a:solidFill>
                  <a:srgbClr val="000000"/>
                </a:solidFill>
                <a:ea typeface="宋体" panose="02010600030101010101" pitchFamily="2" charset="-122"/>
                <a:cs typeface="Times New Roman" panose="02020603050405020304" pitchFamily="18" charset="0"/>
              </a:rPr>
              <a:t>_______________.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en-US" altLang="zh-CN" i="1" smtClean="0">
              <a:solidFill>
                <a:srgbClr val="000000"/>
              </a:solidFill>
              <a:latin typeface="宋体" panose="02010600030101010101" pitchFamily="2" charset="-122"/>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a:t>
            </a:r>
            <a:r>
              <a:rPr lang="zh-CN" altLang="zh-CN">
                <a:solidFill>
                  <a:srgbClr val="000000"/>
                </a:solidFill>
                <a:ea typeface="宋体" panose="02010600030101010101" pitchFamily="2" charset="-122"/>
                <a:cs typeface="Times New Roman" panose="02020603050405020304" pitchFamily="18" charset="0"/>
              </a:rPr>
              <a:t>在教师的指导下</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兴趣小组对实验进行完善后</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观察到的现象如下表所示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由此可知闭合电路的一部分导体在磁场中做</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运动时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电路中会产生感应电流</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6307449" y="860137"/>
            <a:ext cx="4823940" cy="584775"/>
          </a:xfrm>
          <a:prstGeom prst="rect">
            <a:avLst/>
          </a:prstGeom>
        </p:spPr>
        <p:txBody>
          <a:bodyPr wrap="square">
            <a:spAutoFit/>
          </a:bodyPr>
          <a:lstStyle/>
          <a:p>
            <a:r>
              <a:rPr lang="zh-CN" altLang="zh-CN">
                <a:ea typeface="宋体" panose="02010600030101010101" pitchFamily="2" charset="-122"/>
                <a:cs typeface="Times New Roman" panose="02020603050405020304" pitchFamily="18" charset="0"/>
              </a:rPr>
              <a:t>判断产生感应电流的</a:t>
            </a:r>
            <a:r>
              <a:rPr lang="zh-CN" altLang="zh-CN" smtClean="0">
                <a:ea typeface="宋体" panose="02010600030101010101" pitchFamily="2" charset="-122"/>
                <a:cs typeface="Times New Roman" panose="02020603050405020304" pitchFamily="18" charset="0"/>
              </a:rPr>
              <a:t>大小</a:t>
            </a:r>
            <a:endParaRPr lang="zh-CN" altLang="en-US"/>
          </a:p>
        </p:txBody>
      </p:sp>
      <p:sp>
        <p:nvSpPr>
          <p:cNvPr id="4" name="矩形 3"/>
          <p:cNvSpPr/>
          <p:nvPr/>
        </p:nvSpPr>
        <p:spPr>
          <a:xfrm>
            <a:off x="633023" y="1452009"/>
            <a:ext cx="4748310" cy="584775"/>
          </a:xfrm>
          <a:prstGeom prst="rect">
            <a:avLst/>
          </a:prstGeom>
        </p:spPr>
        <p:txBody>
          <a:bodyPr wrap="square">
            <a:spAutoFit/>
          </a:bodyPr>
          <a:lstStyle/>
          <a:p>
            <a:r>
              <a:rPr lang="zh-CN" altLang="zh-CN" smtClean="0">
                <a:ea typeface="宋体" panose="02010600030101010101" pitchFamily="2" charset="-122"/>
                <a:cs typeface="Times New Roman" panose="02020603050405020304" pitchFamily="18" charset="0"/>
              </a:rPr>
              <a:t>判断</a:t>
            </a:r>
            <a:r>
              <a:rPr lang="zh-CN" altLang="zh-CN">
                <a:ea typeface="宋体" panose="02010600030101010101" pitchFamily="2" charset="-122"/>
                <a:cs typeface="Times New Roman" panose="02020603050405020304" pitchFamily="18" charset="0"/>
              </a:rPr>
              <a:t>产生感应电流的方向</a:t>
            </a:r>
            <a:endParaRPr lang="zh-CN" altLang="en-US"/>
          </a:p>
        </p:txBody>
      </p:sp>
      <p:sp>
        <p:nvSpPr>
          <p:cNvPr id="5" name="矩形 4"/>
          <p:cNvSpPr/>
          <p:nvPr/>
        </p:nvSpPr>
        <p:spPr>
          <a:xfrm>
            <a:off x="2344308" y="3210591"/>
            <a:ext cx="1832553"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电流太小</a:t>
            </a:r>
            <a:endParaRPr lang="zh-CN" altLang="en-US"/>
          </a:p>
        </p:txBody>
      </p:sp>
      <p:sp>
        <p:nvSpPr>
          <p:cNvPr id="6" name="矩形 5"/>
          <p:cNvSpPr/>
          <p:nvPr/>
        </p:nvSpPr>
        <p:spPr>
          <a:xfrm>
            <a:off x="5048757" y="3210590"/>
            <a:ext cx="2656496"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不是闭合电路</a:t>
            </a:r>
            <a:endParaRPr lang="zh-CN" altLang="en-US"/>
          </a:p>
        </p:txBody>
      </p:sp>
      <p:sp>
        <p:nvSpPr>
          <p:cNvPr id="7" name="矩形 6"/>
          <p:cNvSpPr/>
          <p:nvPr/>
        </p:nvSpPr>
        <p:spPr>
          <a:xfrm>
            <a:off x="484789" y="4949509"/>
            <a:ext cx="2244525"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切割磁感线</a:t>
            </a:r>
            <a:endParaRPr lang="zh-CN" altLang="en-US"/>
          </a:p>
        </p:txBody>
      </p:sp>
    </p:spTree>
    <p:extLst>
      <p:ext uri="{BB962C8B-B14F-4D97-AF65-F5344CB8AC3E}">
        <p14:creationId xmlns:p14="http://schemas.microsoft.com/office/powerpoint/2010/main" val="3220960861"/>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nodeType="clickPar">
                      <p:stCondLst>
                        <p:cond delay="indefinite"/>
                      </p:stCondLst>
                      <p:childTnLst>
                        <p:par>
                          <p:cTn id="24" fill="hold" nodeType="afterGroup">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9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graphicFrame>
        <p:nvGraphicFramePr>
          <p:cNvPr id="2" name="对象 1"/>
          <p:cNvGraphicFramePr>
            <a:graphicFrameLocks noChangeAspect="1"/>
          </p:cNvGraphicFramePr>
          <p:nvPr>
            <p:extLst>
              <p:ext uri="{D42A27DB-BD31-4B8C-83A1-F6EECF244321}">
                <p14:modId xmlns:p14="http://schemas.microsoft.com/office/powerpoint/2010/main" val="4250456739"/>
              </p:ext>
            </p:extLst>
          </p:nvPr>
        </p:nvGraphicFramePr>
        <p:xfrm>
          <a:off x="361950" y="569312"/>
          <a:ext cx="10807700" cy="6159839"/>
        </p:xfrm>
        <a:graphic>
          <a:graphicData uri="http://schemas.openxmlformats.org/presentationml/2006/ole">
            <mc:AlternateContent>
              <mc:Choice xmlns:v="urn:schemas-microsoft-com:vml" Requires="v">
                <p:oleObj spid="_x0000_s1045" name="文档" r:id="rId2" imgW="3826154" imgH="2180713" progId="Word.Document.12">
                  <p:embed/>
                </p:oleObj>
              </mc:Choice>
              <mc:Fallback>
                <p:oleObj name="文档" r:id="rId2" imgW="3826154" imgH="2180713" progId="Word.Document.12">
                  <p:embed/>
                  <p:pic>
                    <p:nvPicPr>
                      <p:cNvPr id="0" name="OLE substitute image"/>
                      <p:cNvPicPr/>
                      <p:nvPr/>
                    </p:nvPicPr>
                    <p:blipFill>
                      <a:blip r:embed="rId3"/>
                      <a:stretch>
                        <a:fillRect/>
                      </a:stretch>
                    </p:blipFill>
                    <p:spPr>
                      <a:xfrm>
                        <a:off x="361950" y="569312"/>
                        <a:ext cx="10807700" cy="6159839"/>
                      </a:xfrm>
                      <a:prstGeom prst="rect">
                        <a:avLst/>
                      </a:prstGeom>
                    </p:spPr>
                  </p:pic>
                </p:oleObj>
              </mc:Fallback>
            </mc:AlternateContent>
          </a:graphicData>
        </a:graphic>
      </p:graphicFrame>
    </p:spTree>
    <p:extLst>
      <p:ext uri="{BB962C8B-B14F-4D97-AF65-F5344CB8AC3E}">
        <p14:creationId xmlns:p14="http://schemas.microsoft.com/office/powerpoint/2010/main" val="856204048"/>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sld>
</file>

<file path=ppt/slides/slide9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603567"/>
            <a:ext cx="10807700" cy="3046988"/>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(4)</a:t>
            </a:r>
            <a:r>
              <a:rPr lang="zh-CN" altLang="zh-CN">
                <a:solidFill>
                  <a:srgbClr val="000000"/>
                </a:solidFill>
                <a:ea typeface="宋体" panose="02010600030101010101" pitchFamily="2" charset="-122"/>
                <a:cs typeface="Times New Roman" panose="02020603050405020304" pitchFamily="18" charset="0"/>
              </a:rPr>
              <a:t>比较第</a:t>
            </a:r>
            <a:r>
              <a:rPr lang="en-US" altLang="zh-CN">
                <a:solidFill>
                  <a:srgbClr val="000000"/>
                </a:solidFill>
                <a:ea typeface="宋体" panose="02010600030101010101" pitchFamily="2" charset="-122"/>
                <a:cs typeface="Times New Roman" panose="02020603050405020304" pitchFamily="18" charset="0"/>
              </a:rPr>
              <a:t>4</a:t>
            </a:r>
            <a:r>
              <a:rPr lang="zh-CN" altLang="zh-CN">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5(</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6</a:t>
            </a:r>
            <a:r>
              <a:rPr lang="zh-CN" altLang="zh-CN">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7)</a:t>
            </a:r>
            <a:r>
              <a:rPr lang="zh-CN" altLang="zh-CN">
                <a:solidFill>
                  <a:srgbClr val="000000"/>
                </a:solidFill>
                <a:ea typeface="宋体" panose="02010600030101010101" pitchFamily="2" charset="-122"/>
                <a:cs typeface="Times New Roman" panose="02020603050405020304" pitchFamily="18" charset="0"/>
              </a:rPr>
              <a:t>次实验可以</a:t>
            </a:r>
            <a:r>
              <a:rPr lang="zh-CN" altLang="zh-CN" smtClean="0">
                <a:solidFill>
                  <a:srgbClr val="000000"/>
                </a:solidFill>
                <a:ea typeface="宋体" panose="02010600030101010101" pitchFamily="2" charset="-122"/>
                <a:cs typeface="Times New Roman" panose="02020603050405020304" pitchFamily="18" charset="0"/>
              </a:rPr>
              <a:t>得出</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i="1" smtClean="0">
                <a:solidFill>
                  <a:srgbClr val="000000"/>
                </a:solidFill>
                <a:ea typeface="宋体" panose="02010600030101010101" pitchFamily="2" charset="-122"/>
                <a:cs typeface="Times New Roman" panose="02020603050405020304" pitchFamily="18" charset="0"/>
              </a:rPr>
              <a:t>____________________________________________________</a:t>
            </a:r>
          </a:p>
          <a:p>
            <a:pPr>
              <a:lnSpc>
                <a:spcPct val="120000"/>
              </a:lnSpc>
              <a:spcAft>
                <a:spcPct val="0"/>
              </a:spcAft>
              <a:tabLst>
                <a:tab pos="1029335"/>
                <a:tab pos="1850390"/>
                <a:tab pos="2538095"/>
                <a:tab pos="3221990"/>
              </a:tabLst>
            </a:pPr>
            <a:r>
              <a:rPr lang="en-US" altLang="zh-CN" i="1" smtClean="0">
                <a:solidFill>
                  <a:srgbClr val="000000"/>
                </a:solidFill>
                <a:ea typeface="宋体" panose="02010600030101010101" pitchFamily="2" charset="-122"/>
                <a:cs typeface="Times New Roman" panose="02020603050405020304" pitchFamily="18" charset="0"/>
              </a:rPr>
              <a:t>_____________________________________.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(5)</a:t>
            </a:r>
            <a:r>
              <a:rPr lang="zh-CN" altLang="zh-CN">
                <a:solidFill>
                  <a:srgbClr val="000000"/>
                </a:solidFill>
                <a:ea typeface="宋体" panose="02010600030101010101" pitchFamily="2" charset="-122"/>
                <a:cs typeface="Times New Roman" panose="02020603050405020304" pitchFamily="18" charset="0"/>
              </a:rPr>
              <a:t>在此实验过程中</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能量转化情况是</a:t>
            </a:r>
            <a:r>
              <a:rPr lang="en-US" altLang="zh-CN" i="1" smtClean="0">
                <a:solidFill>
                  <a:srgbClr val="000000"/>
                </a:solidFill>
                <a:ea typeface="宋体" panose="02010600030101010101" pitchFamily="2" charset="-122"/>
                <a:cs typeface="Times New Roman" panose="02020603050405020304" pitchFamily="18" charset="0"/>
              </a:rPr>
              <a:t>__________________.</a:t>
            </a:r>
            <a:r>
              <a:rPr lang="zh-CN" altLang="zh-CN">
                <a:solidFill>
                  <a:srgbClr val="000000"/>
                </a:solidFill>
                <a:ea typeface="宋体" panose="02010600030101010101" pitchFamily="2" charset="-122"/>
                <a:cs typeface="Times New Roman" panose="02020603050405020304" pitchFamily="18" charset="0"/>
              </a:rPr>
              <a:t>利用这一原理</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人们在生产生活中制成了</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a:spLocks noChangeAspect="1"/>
          </p:cNvSpPr>
          <p:nvPr/>
        </p:nvSpPr>
        <p:spPr>
          <a:xfrm>
            <a:off x="361950" y="2169799"/>
            <a:ext cx="10807700" cy="1226874"/>
          </a:xfrm>
          <a:prstGeom prst="rect">
            <a:avLst/>
          </a:prstGeom>
        </p:spPr>
        <p:txBody>
          <a:bodyPr>
            <a:spAutoFit/>
          </a:bodyPr>
          <a:lstStyle/>
          <a:p>
            <a:pPr>
              <a:lnSpc>
                <a:spcPct val="120000"/>
              </a:lnSpc>
              <a:spcAft>
                <a:spcPct val="0"/>
              </a:spcAft>
              <a:tabLst>
                <a:tab pos="1029335"/>
                <a:tab pos="1850390"/>
                <a:tab pos="2538095"/>
                <a:tab pos="3221990"/>
              </a:tabLst>
            </a:pPr>
            <a:r>
              <a:rPr lang="zh-CN" altLang="zh-CN">
                <a:ea typeface="宋体" panose="02010600030101010101" pitchFamily="2" charset="-122"/>
                <a:cs typeface="Times New Roman" panose="02020603050405020304" pitchFamily="18" charset="0"/>
              </a:rPr>
              <a:t>闭合电路的一部分导体在磁场中做切割磁感线运动</a:t>
            </a:r>
            <a:r>
              <a:rPr lang="en-US" altLang="zh-CN">
                <a:ea typeface="宋体" panose="02010600030101010101" pitchFamily="2" charset="-122"/>
                <a:cs typeface="Times New Roman" panose="02020603050405020304" pitchFamily="18" charset="0"/>
              </a:rPr>
              <a:t>,</a:t>
            </a:r>
            <a:r>
              <a:rPr lang="zh-CN" altLang="zh-CN">
                <a:ea typeface="宋体" panose="02010600030101010101" pitchFamily="2" charset="-122"/>
                <a:cs typeface="Times New Roman" panose="02020603050405020304" pitchFamily="18" charset="0"/>
              </a:rPr>
              <a:t>导体中感应电流的方向与导体的运动方向有关</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4" name="矩形 3"/>
          <p:cNvSpPr/>
          <p:nvPr/>
        </p:nvSpPr>
        <p:spPr>
          <a:xfrm>
            <a:off x="6808477" y="3396673"/>
            <a:ext cx="3480440"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机械能转化为电能</a:t>
            </a:r>
            <a:endParaRPr lang="zh-CN" altLang="en-US"/>
          </a:p>
        </p:txBody>
      </p:sp>
      <p:sp>
        <p:nvSpPr>
          <p:cNvPr id="5" name="矩形 4"/>
          <p:cNvSpPr/>
          <p:nvPr/>
        </p:nvSpPr>
        <p:spPr>
          <a:xfrm>
            <a:off x="7449901" y="3981448"/>
            <a:ext cx="1420582"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发电机</a:t>
            </a:r>
            <a:endParaRPr lang="zh-CN" altLang="en-US"/>
          </a:p>
        </p:txBody>
      </p:sp>
    </p:spTree>
    <p:extLst>
      <p:ext uri="{BB962C8B-B14F-4D97-AF65-F5344CB8AC3E}">
        <p14:creationId xmlns:p14="http://schemas.microsoft.com/office/powerpoint/2010/main" val="1463890995"/>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9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055118"/>
            <a:ext cx="10807700" cy="4181529"/>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5</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小明设计了一种</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自动限重器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甲</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所示</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该装置由控制电路和工作电路组成</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其主要元件有电磁继电器、货物装载机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实质是电动机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、压敏电阻</a:t>
            </a:r>
            <a:r>
              <a:rPr lang="en-US" altLang="zh-CN" i="1">
                <a:solidFill>
                  <a:srgbClr val="000000"/>
                </a:solidFill>
                <a:ea typeface="宋体" panose="02010600030101010101" pitchFamily="2" charset="-122"/>
                <a:cs typeface="Times New Roman" panose="02020603050405020304" pitchFamily="18" charset="0"/>
              </a:rPr>
              <a:t>R</a:t>
            </a:r>
            <a:r>
              <a:rPr lang="en-US" altLang="zh-CN" baseline="-25000">
                <a:solidFill>
                  <a:srgbClr val="000000"/>
                </a:solidFill>
                <a:ea typeface="宋体" panose="02010600030101010101" pitchFamily="2" charset="-122"/>
                <a:cs typeface="Times New Roman" panose="02020603050405020304" pitchFamily="18" charset="0"/>
              </a:rPr>
              <a:t>1</a:t>
            </a:r>
            <a:r>
              <a:rPr lang="zh-CN" altLang="zh-CN">
                <a:solidFill>
                  <a:srgbClr val="000000"/>
                </a:solidFill>
                <a:ea typeface="宋体" panose="02010600030101010101" pitchFamily="2" charset="-122"/>
                <a:cs typeface="Times New Roman" panose="02020603050405020304" pitchFamily="18" charset="0"/>
              </a:rPr>
              <a:t>和滑动变阻器</a:t>
            </a:r>
            <a:r>
              <a:rPr lang="en-US" altLang="zh-CN" i="1">
                <a:solidFill>
                  <a:srgbClr val="000000"/>
                </a:solidFill>
                <a:ea typeface="宋体" panose="02010600030101010101" pitchFamily="2" charset="-122"/>
                <a:cs typeface="Times New Roman" panose="02020603050405020304" pitchFamily="18" charset="0"/>
              </a:rPr>
              <a:t>R</a:t>
            </a:r>
            <a:r>
              <a:rPr lang="en-US" altLang="zh-CN" baseline="-25000">
                <a:solidFill>
                  <a:srgbClr val="000000"/>
                </a:solidFill>
                <a:ea typeface="宋体" panose="02010600030101010101" pitchFamily="2" charset="-122"/>
                <a:cs typeface="Times New Roman" panose="02020603050405020304" pitchFamily="18" charset="0"/>
              </a:rPr>
              <a:t>2</a:t>
            </a:r>
            <a:r>
              <a:rPr lang="zh-CN" altLang="zh-CN">
                <a:solidFill>
                  <a:srgbClr val="000000"/>
                </a:solidFill>
                <a:ea typeface="宋体" panose="02010600030101010101" pitchFamily="2" charset="-122"/>
                <a:cs typeface="Times New Roman" panose="02020603050405020304" pitchFamily="18" charset="0"/>
              </a:rPr>
              <a:t>等</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压敏电阻</a:t>
            </a:r>
            <a:r>
              <a:rPr lang="en-US" altLang="zh-CN" i="1">
                <a:solidFill>
                  <a:srgbClr val="000000"/>
                </a:solidFill>
                <a:ea typeface="宋体" panose="02010600030101010101" pitchFamily="2" charset="-122"/>
                <a:cs typeface="Times New Roman" panose="02020603050405020304" pitchFamily="18" charset="0"/>
              </a:rPr>
              <a:t>R</a:t>
            </a:r>
            <a:r>
              <a:rPr lang="en-US" altLang="zh-CN" baseline="-25000">
                <a:solidFill>
                  <a:srgbClr val="000000"/>
                </a:solidFill>
                <a:ea typeface="宋体" panose="02010600030101010101" pitchFamily="2" charset="-122"/>
                <a:cs typeface="Times New Roman" panose="02020603050405020304" pitchFamily="18" charset="0"/>
              </a:rPr>
              <a:t>1</a:t>
            </a:r>
            <a:r>
              <a:rPr lang="zh-CN" altLang="zh-CN">
                <a:solidFill>
                  <a:srgbClr val="000000"/>
                </a:solidFill>
                <a:ea typeface="宋体" panose="02010600030101010101" pitchFamily="2" charset="-122"/>
                <a:cs typeface="Times New Roman" panose="02020603050405020304" pitchFamily="18" charset="0"/>
              </a:rPr>
              <a:t>的阻值随压力</a:t>
            </a:r>
            <a:r>
              <a:rPr lang="en-US" altLang="zh-CN" i="1">
                <a:solidFill>
                  <a:srgbClr val="000000"/>
                </a:solidFill>
                <a:ea typeface="宋体" panose="02010600030101010101" pitchFamily="2" charset="-122"/>
                <a:cs typeface="Times New Roman" panose="02020603050405020304" pitchFamily="18" charset="0"/>
              </a:rPr>
              <a:t>F</a:t>
            </a:r>
            <a:r>
              <a:rPr lang="zh-CN" altLang="zh-CN">
                <a:solidFill>
                  <a:srgbClr val="000000"/>
                </a:solidFill>
                <a:ea typeface="宋体" panose="02010600030101010101" pitchFamily="2" charset="-122"/>
                <a:cs typeface="Times New Roman" panose="02020603050405020304" pitchFamily="18" charset="0"/>
              </a:rPr>
              <a:t>变化的关系如图</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乙</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所示</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当货架承受的压力达到限定值</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电磁继电器会自动控制货物装载机停止向货架上摆放物品</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已知控制电路的电源电压</a:t>
            </a:r>
            <a:r>
              <a:rPr lang="en-US" altLang="zh-CN" i="1">
                <a:solidFill>
                  <a:srgbClr val="000000"/>
                </a:solidFill>
                <a:ea typeface="宋体" panose="02010600030101010101" pitchFamily="2" charset="-122"/>
                <a:cs typeface="Times New Roman" panose="02020603050405020304" pitchFamily="18" charset="0"/>
              </a:rPr>
              <a:t>U</a:t>
            </a:r>
            <a:r>
              <a:rPr lang="en-US" altLang="zh-CN">
                <a:solidFill>
                  <a:srgbClr val="000000"/>
                </a:solidFill>
                <a:ea typeface="宋体" panose="02010600030101010101" pitchFamily="2" charset="-122"/>
                <a:cs typeface="Times New Roman" panose="02020603050405020304" pitchFamily="18" charset="0"/>
              </a:rPr>
              <a:t>=6 V,</a:t>
            </a:r>
            <a:r>
              <a:rPr lang="zh-CN" altLang="zh-CN">
                <a:solidFill>
                  <a:srgbClr val="000000"/>
                </a:solidFill>
                <a:ea typeface="宋体" panose="02010600030101010101" pitchFamily="2" charset="-122"/>
                <a:cs typeface="Times New Roman" panose="02020603050405020304" pitchFamily="18" charset="0"/>
              </a:rPr>
              <a:t>电磁继电器线圈的阻值</a:t>
            </a:r>
            <a:r>
              <a:rPr lang="en-US" altLang="zh-CN" i="1">
                <a:solidFill>
                  <a:srgbClr val="000000"/>
                </a:solidFill>
                <a:ea typeface="宋体" panose="02010600030101010101" pitchFamily="2" charset="-122"/>
                <a:cs typeface="Times New Roman" panose="02020603050405020304" pitchFamily="18" charset="0"/>
              </a:rPr>
              <a:t>R</a:t>
            </a:r>
            <a:r>
              <a:rPr lang="en-US" altLang="zh-CN">
                <a:solidFill>
                  <a:srgbClr val="000000"/>
                </a:solidFill>
                <a:ea typeface="宋体" panose="02010600030101010101" pitchFamily="2" charset="-122"/>
                <a:cs typeface="Times New Roman" panose="02020603050405020304" pitchFamily="18" charset="0"/>
              </a:rPr>
              <a:t>=10 </a:t>
            </a:r>
            <a:r>
              <a:rPr lang="en-US" altLang="zh-CN">
                <a:solidFill>
                  <a:srgbClr val="000000"/>
                </a:solidFill>
                <a:latin typeface="宋体" panose="02010600030101010101" pitchFamily="2" charset="-122"/>
                <a:ea typeface="宋体" panose="02010600030101010101" pitchFamily="2" charset="-122"/>
                <a:cs typeface="Times New Roman" panose="02020603050405020304" pitchFamily="18" charset="0"/>
              </a:rPr>
              <a:t>Ω</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请你解答下列问题</a:t>
            </a:r>
            <a:r>
              <a:rPr lang="en-US" altLang="zh-CN">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30252230"/>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sld>
</file>

<file path=ppt/slides/slide9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pic>
        <p:nvPicPr>
          <p:cNvPr id="2" name="图片 1"/>
          <p:cNvPicPr>
            <a:picLocks noChangeAspect="1"/>
          </p:cNvPicPr>
          <p:nvPr/>
        </p:nvPicPr>
        <p:blipFill>
          <a:blip r:embed="rId2"/>
          <a:stretch>
            <a:fillRect/>
          </a:stretch>
        </p:blipFill>
        <p:spPr>
          <a:xfrm>
            <a:off x="361950" y="719807"/>
            <a:ext cx="10807700" cy="5218533"/>
          </a:xfrm>
          <a:prstGeom prst="rect">
            <a:avLst/>
          </a:prstGeom>
        </p:spPr>
      </p:pic>
    </p:spTree>
    <p:extLst>
      <p:ext uri="{BB962C8B-B14F-4D97-AF65-F5344CB8AC3E}">
        <p14:creationId xmlns:p14="http://schemas.microsoft.com/office/powerpoint/2010/main" val="2327253330"/>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sld>
</file>

<file path=ppt/slides/slide9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 name="矩形 2"/>
          <p:cNvSpPr>
            <a:spLocks noChangeAspect="1"/>
          </p:cNvSpPr>
          <p:nvPr/>
        </p:nvSpPr>
        <p:spPr>
          <a:xfrm>
            <a:off x="361950" y="441607"/>
            <a:ext cx="10807700" cy="1865126"/>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a:t>
            </a:r>
            <a:r>
              <a:rPr lang="zh-CN" altLang="zh-CN">
                <a:solidFill>
                  <a:srgbClr val="000000"/>
                </a:solidFill>
                <a:ea typeface="宋体" panose="02010600030101010101" pitchFamily="2" charset="-122"/>
                <a:cs typeface="Times New Roman" panose="02020603050405020304" pitchFamily="18" charset="0"/>
              </a:rPr>
              <a:t>由图</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乙</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中的图象可知</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随着压力</a:t>
            </a:r>
            <a:r>
              <a:rPr lang="en-US" altLang="zh-CN" i="1">
                <a:solidFill>
                  <a:srgbClr val="000000"/>
                </a:solidFill>
                <a:ea typeface="宋体" panose="02010600030101010101" pitchFamily="2" charset="-122"/>
                <a:cs typeface="Times New Roman" panose="02020603050405020304" pitchFamily="18" charset="0"/>
              </a:rPr>
              <a:t>F</a:t>
            </a:r>
            <a:r>
              <a:rPr lang="zh-CN" altLang="zh-CN">
                <a:solidFill>
                  <a:srgbClr val="000000"/>
                </a:solidFill>
                <a:ea typeface="宋体" panose="02010600030101010101" pitchFamily="2" charset="-122"/>
                <a:cs typeface="Times New Roman" panose="02020603050405020304" pitchFamily="18" charset="0"/>
              </a:rPr>
              <a:t>的增大</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压敏电阻</a:t>
            </a:r>
            <a:r>
              <a:rPr lang="en-US" altLang="zh-CN" i="1">
                <a:solidFill>
                  <a:srgbClr val="000000"/>
                </a:solidFill>
                <a:ea typeface="宋体" panose="02010600030101010101" pitchFamily="2" charset="-122"/>
                <a:cs typeface="Times New Roman" panose="02020603050405020304" pitchFamily="18" charset="0"/>
              </a:rPr>
              <a:t>R</a:t>
            </a:r>
            <a:r>
              <a:rPr lang="en-US" altLang="zh-CN" baseline="-25000">
                <a:solidFill>
                  <a:srgbClr val="000000"/>
                </a:solidFill>
                <a:ea typeface="宋体" panose="02010600030101010101" pitchFamily="2" charset="-122"/>
                <a:cs typeface="Times New Roman" panose="02020603050405020304" pitchFamily="18" charset="0"/>
              </a:rPr>
              <a:t>1</a:t>
            </a:r>
            <a:r>
              <a:rPr lang="zh-CN" altLang="zh-CN">
                <a:solidFill>
                  <a:srgbClr val="000000"/>
                </a:solidFill>
                <a:ea typeface="宋体" panose="02010600030101010101" pitchFamily="2" charset="-122"/>
                <a:cs typeface="Times New Roman" panose="02020603050405020304" pitchFamily="18" charset="0"/>
              </a:rPr>
              <a:t>的阻值将</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zh-CN" altLang="zh-CN">
                <a:solidFill>
                  <a:srgbClr val="000000"/>
                </a:solidFill>
                <a:ea typeface="宋体" panose="02010600030101010101" pitchFamily="2" charset="-122"/>
                <a:cs typeface="Times New Roman" panose="02020603050405020304" pitchFamily="18" charset="0"/>
              </a:rPr>
              <a:t>用笔画线代替导线将图</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甲</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的电路连接完整</a:t>
            </a:r>
            <a:r>
              <a:rPr lang="en-US" altLang="zh-CN" i="1" smtClean="0">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p:txBody>
      </p:sp>
      <p:sp>
        <p:nvSpPr>
          <p:cNvPr id="2" name="矩形 1"/>
          <p:cNvSpPr/>
          <p:nvPr/>
        </p:nvSpPr>
        <p:spPr>
          <a:xfrm>
            <a:off x="1823445" y="1079847"/>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减小</a:t>
            </a:r>
            <a:endParaRPr lang="zh-CN" altLang="en-US"/>
          </a:p>
        </p:txBody>
      </p:sp>
      <p:sp>
        <p:nvSpPr>
          <p:cNvPr id="4" name="矩形 3"/>
          <p:cNvSpPr>
            <a:spLocks noChangeAspect="1"/>
          </p:cNvSpPr>
          <p:nvPr/>
        </p:nvSpPr>
        <p:spPr>
          <a:xfrm>
            <a:off x="361950" y="2261709"/>
            <a:ext cx="1935145" cy="683264"/>
          </a:xfrm>
          <a:prstGeom prst="rect">
            <a:avLst/>
          </a:prstGeom>
        </p:spPr>
        <p:txBody>
          <a:bodyPr wrap="none">
            <a:spAutoFit/>
          </a:bodyPr>
          <a:lstStyle/>
          <a:p>
            <a:pPr>
              <a:lnSpc>
                <a:spcPct val="120000"/>
              </a:lnSpc>
              <a:spcAft>
                <a:spcPct val="0"/>
              </a:spcAft>
              <a:tabLst>
                <a:tab pos="1029335"/>
                <a:tab pos="1850390"/>
                <a:tab pos="2538095"/>
                <a:tab pos="3221990"/>
              </a:tabLst>
            </a:pPr>
            <a:r>
              <a:rPr lang="zh-CN" altLang="zh-CN">
                <a:ea typeface="宋体" panose="02010600030101010101" pitchFamily="2" charset="-122"/>
                <a:cs typeface="Times New Roman" panose="02020603050405020304" pitchFamily="18" charset="0"/>
              </a:rPr>
              <a:t>如图所</a:t>
            </a:r>
            <a:r>
              <a:rPr lang="zh-CN" altLang="zh-CN" smtClean="0">
                <a:ea typeface="宋体" panose="02010600030101010101" pitchFamily="2" charset="-122"/>
                <a:cs typeface="Times New Roman" panose="02020603050405020304" pitchFamily="18" charset="0"/>
              </a:rPr>
              <a:t>示</a:t>
            </a:r>
            <a:r>
              <a:rPr lang="en-US" altLang="zh-CN" smtClean="0">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5" name="image89.jpeg"/>
          <p:cNvPicPr/>
          <p:nvPr/>
        </p:nvPicPr>
        <p:blipFill>
          <a:blip r:embed="rId2"/>
          <a:stretch>
            <a:fillRect/>
          </a:stretch>
        </p:blipFill>
        <p:spPr>
          <a:xfrm>
            <a:off x="3690163" y="2332854"/>
            <a:ext cx="4151274" cy="3931569"/>
          </a:xfrm>
          <a:prstGeom prst="rect">
            <a:avLst/>
          </a:prstGeom>
        </p:spPr>
      </p:pic>
    </p:spTree>
    <p:extLst>
      <p:ext uri="{BB962C8B-B14F-4D97-AF65-F5344CB8AC3E}">
        <p14:creationId xmlns:p14="http://schemas.microsoft.com/office/powerpoint/2010/main" val="3069293815"/>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9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 name="矩形 2"/>
          <p:cNvSpPr>
            <a:spLocks noChangeAspect="1"/>
          </p:cNvSpPr>
          <p:nvPr/>
        </p:nvSpPr>
        <p:spPr>
          <a:xfrm>
            <a:off x="361950" y="1037293"/>
            <a:ext cx="10807700" cy="4228850"/>
          </a:xfrm>
          <a:prstGeom prst="rect">
            <a:avLst/>
          </a:prstGeom>
        </p:spPr>
        <p:txBody>
          <a:bodyPr>
            <a:spAutoFit/>
          </a:bodyPr>
          <a:lstStyle/>
          <a:p>
            <a:pPr>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3)</a:t>
            </a:r>
            <a:r>
              <a:rPr lang="zh-CN" altLang="zh-CN">
                <a:solidFill>
                  <a:srgbClr val="000000"/>
                </a:solidFill>
                <a:ea typeface="宋体" panose="02010600030101010101" pitchFamily="2" charset="-122"/>
                <a:cs typeface="Times New Roman" panose="02020603050405020304" pitchFamily="18" charset="0"/>
              </a:rPr>
              <a:t>电磁继电器中的电磁铁上端为</a:t>
            </a:r>
            <a:r>
              <a:rPr lang="en-US" altLang="zh-CN" i="1" smtClean="0">
                <a:solidFill>
                  <a:srgbClr val="000000"/>
                </a:solidFill>
                <a:ea typeface="宋体" panose="02010600030101010101" pitchFamily="2" charset="-122"/>
                <a:cs typeface="Times New Roman" panose="02020603050405020304" pitchFamily="18" charset="0"/>
              </a:rPr>
              <a:t>________</a:t>
            </a:r>
            <a:r>
              <a:rPr lang="zh-CN" altLang="zh-CN">
                <a:solidFill>
                  <a:srgbClr val="000000"/>
                </a:solidFill>
                <a:ea typeface="宋体" panose="02010600030101010101" pitchFamily="2" charset="-122"/>
                <a:cs typeface="Times New Roman" panose="02020603050405020304" pitchFamily="18" charset="0"/>
              </a:rPr>
              <a:t>极</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“N”“S”)</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(4)</a:t>
            </a:r>
            <a:r>
              <a:rPr lang="zh-CN" altLang="zh-CN">
                <a:solidFill>
                  <a:srgbClr val="000000"/>
                </a:solidFill>
                <a:ea typeface="宋体" panose="02010600030101010101" pitchFamily="2" charset="-122"/>
                <a:cs typeface="Times New Roman" panose="02020603050405020304" pitchFamily="18" charset="0"/>
              </a:rPr>
              <a:t>随着控制电路电流的增大</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电磁铁的磁性将</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当电磁继电器线圈中的电流大小为</a:t>
            </a:r>
            <a:r>
              <a:rPr lang="en-US" altLang="zh-CN">
                <a:solidFill>
                  <a:srgbClr val="000000"/>
                </a:solidFill>
                <a:ea typeface="宋体" panose="02010600030101010101" pitchFamily="2" charset="-122"/>
                <a:cs typeface="Times New Roman" panose="02020603050405020304" pitchFamily="18" charset="0"/>
              </a:rPr>
              <a:t>30 mA</a:t>
            </a:r>
            <a:r>
              <a:rPr lang="zh-CN" altLang="zh-CN">
                <a:solidFill>
                  <a:srgbClr val="000000"/>
                </a:solidFill>
                <a:ea typeface="宋体" panose="02010600030101010101" pitchFamily="2" charset="-122"/>
                <a:cs typeface="Times New Roman" panose="02020603050405020304" pitchFamily="18" charset="0"/>
              </a:rPr>
              <a:t>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衔铁被吸下</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若货架能承受的最大压力为</a:t>
            </a:r>
            <a:r>
              <a:rPr lang="en-US" altLang="zh-CN">
                <a:solidFill>
                  <a:srgbClr val="000000"/>
                </a:solidFill>
                <a:ea typeface="宋体" panose="02010600030101010101" pitchFamily="2" charset="-122"/>
                <a:cs typeface="Times New Roman" panose="02020603050405020304" pitchFamily="18" charset="0"/>
              </a:rPr>
              <a:t>800 N,</a:t>
            </a:r>
            <a:r>
              <a:rPr lang="zh-CN" altLang="zh-CN">
                <a:solidFill>
                  <a:srgbClr val="000000"/>
                </a:solidFill>
                <a:ea typeface="宋体" panose="02010600030101010101" pitchFamily="2" charset="-122"/>
                <a:cs typeface="Times New Roman" panose="02020603050405020304" pitchFamily="18" charset="0"/>
              </a:rPr>
              <a:t>则所选滑动变阻器</a:t>
            </a:r>
            <a:r>
              <a:rPr lang="en-US" altLang="zh-CN" i="1">
                <a:solidFill>
                  <a:srgbClr val="000000"/>
                </a:solidFill>
                <a:ea typeface="宋体" panose="02010600030101010101" pitchFamily="2" charset="-122"/>
                <a:cs typeface="Times New Roman" panose="02020603050405020304" pitchFamily="18" charset="0"/>
              </a:rPr>
              <a:t>R</a:t>
            </a:r>
            <a:r>
              <a:rPr lang="en-US" altLang="zh-CN" baseline="-25000">
                <a:solidFill>
                  <a:srgbClr val="000000"/>
                </a:solidFill>
                <a:ea typeface="宋体" panose="02010600030101010101" pitchFamily="2" charset="-122"/>
                <a:cs typeface="Times New Roman" panose="02020603050405020304" pitchFamily="18" charset="0"/>
              </a:rPr>
              <a:t>2</a:t>
            </a:r>
            <a:r>
              <a:rPr lang="zh-CN" altLang="zh-CN">
                <a:solidFill>
                  <a:srgbClr val="000000"/>
                </a:solidFill>
                <a:ea typeface="宋体" panose="02010600030101010101" pitchFamily="2" charset="-122"/>
                <a:cs typeface="Times New Roman" panose="02020603050405020304" pitchFamily="18" charset="0"/>
              </a:rPr>
              <a:t>的最大阻值至少为</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latin typeface="宋体" panose="02010600030101010101" pitchFamily="2" charset="-122"/>
                <a:ea typeface="宋体" panose="02010600030101010101" pitchFamily="2" charset="-122"/>
                <a:cs typeface="Times New Roman" panose="02020603050405020304" pitchFamily="18" charset="0"/>
              </a:rPr>
              <a:t>Ω</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en-US" altLang="zh-CN" i="1" smtClean="0">
              <a:solidFill>
                <a:srgbClr val="000000"/>
              </a:solidFill>
              <a:latin typeface="宋体" panose="02010600030101010101" pitchFamily="2" charset="-122"/>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(5)</a:t>
            </a:r>
            <a:r>
              <a:rPr lang="zh-CN" altLang="zh-CN">
                <a:solidFill>
                  <a:srgbClr val="000000"/>
                </a:solidFill>
                <a:ea typeface="宋体" panose="02010600030101010101" pitchFamily="2" charset="-122"/>
                <a:cs typeface="Times New Roman" panose="02020603050405020304" pitchFamily="18" charset="0"/>
              </a:rPr>
              <a:t>若要提高货架能承受的最大压力</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滑动变阻器</a:t>
            </a:r>
            <a:r>
              <a:rPr lang="en-US" altLang="zh-CN" i="1">
                <a:solidFill>
                  <a:srgbClr val="000000"/>
                </a:solidFill>
                <a:ea typeface="宋体" panose="02010600030101010101" pitchFamily="2" charset="-122"/>
                <a:cs typeface="Times New Roman" panose="02020603050405020304" pitchFamily="18" charset="0"/>
              </a:rPr>
              <a:t>R</a:t>
            </a:r>
            <a:r>
              <a:rPr lang="en-US" altLang="zh-CN" baseline="-25000">
                <a:solidFill>
                  <a:srgbClr val="000000"/>
                </a:solidFill>
                <a:ea typeface="宋体" panose="02010600030101010101" pitchFamily="2" charset="-122"/>
                <a:cs typeface="Times New Roman" panose="02020603050405020304" pitchFamily="18" charset="0"/>
              </a:rPr>
              <a:t>2</a:t>
            </a:r>
            <a:r>
              <a:rPr lang="zh-CN" altLang="zh-CN">
                <a:solidFill>
                  <a:srgbClr val="000000"/>
                </a:solidFill>
                <a:ea typeface="宋体" panose="02010600030101010101" pitchFamily="2" charset="-122"/>
                <a:cs typeface="Times New Roman" panose="02020603050405020304" pitchFamily="18" charset="0"/>
              </a:rPr>
              <a:t>接入电路的阻值应</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p:txBody>
      </p:sp>
      <p:sp>
        <p:nvSpPr>
          <p:cNvPr id="4" name="矩形 3"/>
          <p:cNvSpPr/>
          <p:nvPr/>
        </p:nvSpPr>
        <p:spPr>
          <a:xfrm>
            <a:off x="6769149" y="1099511"/>
            <a:ext cx="481222" cy="584775"/>
          </a:xfrm>
          <a:prstGeom prst="rect">
            <a:avLst/>
          </a:prstGeom>
        </p:spPr>
        <p:txBody>
          <a:bodyPr wrap="none">
            <a:spAutoFit/>
          </a:bodyPr>
          <a:lstStyle/>
          <a:p>
            <a:r>
              <a:rPr lang="en-US" altLang="zh-CN">
                <a:ea typeface="宋体" panose="02010600030101010101" pitchFamily="2" charset="-122"/>
              </a:rPr>
              <a:t>N</a:t>
            </a:r>
            <a:endParaRPr lang="zh-CN" altLang="en-US"/>
          </a:p>
        </p:txBody>
      </p:sp>
      <p:sp>
        <p:nvSpPr>
          <p:cNvPr id="5" name="矩形 4"/>
          <p:cNvSpPr/>
          <p:nvPr/>
        </p:nvSpPr>
        <p:spPr>
          <a:xfrm>
            <a:off x="8949053" y="1664622"/>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增强</a:t>
            </a:r>
            <a:endParaRPr lang="zh-CN" altLang="en-US"/>
          </a:p>
        </p:txBody>
      </p:sp>
      <p:sp>
        <p:nvSpPr>
          <p:cNvPr id="6" name="矩形 5"/>
          <p:cNvSpPr/>
          <p:nvPr/>
        </p:nvSpPr>
        <p:spPr>
          <a:xfrm>
            <a:off x="3240757" y="3436447"/>
            <a:ext cx="777585" cy="584775"/>
          </a:xfrm>
          <a:prstGeom prst="rect">
            <a:avLst/>
          </a:prstGeom>
        </p:spPr>
        <p:txBody>
          <a:bodyPr wrap="none">
            <a:spAutoFit/>
          </a:bodyPr>
          <a:lstStyle/>
          <a:p>
            <a:r>
              <a:rPr lang="en-US" altLang="zh-CN">
                <a:ea typeface="宋体" panose="02010600030101010101" pitchFamily="2" charset="-122"/>
              </a:rPr>
              <a:t>110</a:t>
            </a:r>
            <a:endParaRPr lang="zh-CN" altLang="en-US"/>
          </a:p>
        </p:txBody>
      </p:sp>
      <p:sp>
        <p:nvSpPr>
          <p:cNvPr id="7" name="矩形 6"/>
          <p:cNvSpPr/>
          <p:nvPr/>
        </p:nvSpPr>
        <p:spPr>
          <a:xfrm>
            <a:off x="2630772" y="4598407"/>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变大</a:t>
            </a:r>
            <a:endParaRPr lang="zh-CN" altLang="en-US"/>
          </a:p>
        </p:txBody>
      </p:sp>
    </p:spTree>
    <p:extLst>
      <p:ext uri="{BB962C8B-B14F-4D97-AF65-F5344CB8AC3E}">
        <p14:creationId xmlns:p14="http://schemas.microsoft.com/office/powerpoint/2010/main" val="1482853017"/>
      </p:ext>
    </p:extLst>
  </p:cSld>
  <p:clrMapOvr>
    <a:masterClrMapping/>
  </p:clrMapOvr>
  <mc:AlternateContent>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tags/tag1.xml><?xml version="1.0" encoding="utf-8"?>
<p:tagLst xmlns:p="http://schemas.openxmlformats.org/presentationml/2006/main">
  <p:tag name="AS_OS" val="Unix 3.10 unknown"/>
  <p:tag name="AS_RELEASE_DATE" val="2020.11.30"/>
  <p:tag name="AS_TITLE" val="Aspose.Slides for Java"/>
  <p:tag name="AS_VERSION" val="20.11"/>
</p:tagLst>
</file>

<file path=ppt/theme/theme1.xml><?xml version="1.0" encoding="utf-8"?>
<a:theme xmlns:r="http://schemas.openxmlformats.org/officeDocument/2006/relationships" xmlns:a="http://schemas.openxmlformats.org/drawingml/2006/main" name="专业教辅课件Q:251490010">
  <a:themeElements>
    <a:clrScheme name="穿越">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经典">
      <a:majorFont>
        <a:latin typeface="Arial"/>
        <a:ea typeface="Arial"/>
        <a:cs typeface="Arial"/>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Arial"/>
        <a:cs typeface="Arial"/>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Lst>
    <a:ext uri="{05A4C25C-085E-4340-85A3-A5531E510DB2}">
      <thm15:themeFamily xmlns:thm15="http://schemas.microsoft.com/office/thememl/2012/main" name="演示文稿3" id="{7F1B58FA-3D69-4926-A2BA-EEBABBAD5E6B}" vid="{76CC91B4-AC1E-4E21-9BDB-923C2B156DCE}"/>
    </a:ext>
  </a:extLst>
</a:theme>
</file>

<file path=ppt/theme/theme2.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aragraphs>523</Paragraphs>
  <Slides>106</Slides>
  <Notes>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106</vt:i4>
      </vt:variant>
    </vt:vector>
  </HeadingPairs>
  <TitlesOfParts>
    <vt:vector size="119" baseType="lpstr">
      <vt:lpstr>Arial</vt:lpstr>
      <vt:lpstr>Times New Roman</vt:lpstr>
      <vt:lpstr>黑体</vt:lpstr>
      <vt:lpstr>隶书</vt:lpstr>
      <vt:lpstr>微软雅黑</vt:lpstr>
      <vt:lpstr>Calibri</vt:lpstr>
      <vt:lpstr>NEU-BZ-S92</vt:lpstr>
      <vt:lpstr>方正大黑_GBK</vt:lpstr>
      <vt:lpstr>华文新魏</vt:lpstr>
      <vt:lpstr>宋体</vt:lpstr>
      <vt:lpstr>楷体</vt:lpstr>
      <vt:lpstr>仿宋</vt:lpstr>
      <vt:lpstr>专业教辅课件Q:251490010</vt:lpstr>
      <vt:lpstr>第十九章　电与磁</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20.1100</AppVersion>
  <TotalTime>0</TotalTime>
  <Application>Aspose.Slides for Java</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2021-03-06T18:14:34Z</cp:lastPrinted>
  <dcterms:created xsi:type="dcterms:W3CDTF">2021-03-06T18:14:34Z</dcterms:created>
  <dcterms:modified xsi:type="dcterms:W3CDTF">2021-03-06T10:14:35Z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