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1" r:id="rId4"/>
    <p:sldId id="265" r:id="rId5"/>
    <p:sldId id="807" r:id="rId6"/>
    <p:sldId id="622" r:id="rId7"/>
    <p:sldId id="808" r:id="rId8"/>
    <p:sldId id="810" r:id="rId9"/>
    <p:sldId id="811" r:id="rId10"/>
    <p:sldId id="809" r:id="rId11"/>
    <p:sldId id="263" r:id="rId12"/>
    <p:sldId id="664" r:id="rId13"/>
    <p:sldId id="765" r:id="rId14"/>
    <p:sldId id="813" r:id="rId15"/>
    <p:sldId id="836" r:id="rId16"/>
    <p:sldId id="724" r:id="rId17"/>
    <p:sldId id="766" r:id="rId18"/>
    <p:sldId id="837" r:id="rId19"/>
    <p:sldId id="816" r:id="rId20"/>
    <p:sldId id="838" r:id="rId21"/>
    <p:sldId id="817" r:id="rId22"/>
    <p:sldId id="768" r:id="rId23"/>
    <p:sldId id="852" r:id="rId24"/>
    <p:sldId id="818" r:id="rId25"/>
    <p:sldId id="840" r:id="rId26"/>
    <p:sldId id="841" r:id="rId27"/>
    <p:sldId id="842" r:id="rId28"/>
    <p:sldId id="372" r:id="rId29"/>
    <p:sldId id="846" r:id="rId30"/>
    <p:sldId id="843" r:id="rId31"/>
    <p:sldId id="844" r:id="rId32"/>
    <p:sldId id="848" r:id="rId33"/>
    <p:sldId id="575" r:id="rId34"/>
    <p:sldId id="612" r:id="rId35"/>
    <p:sldId id="845" r:id="rId36"/>
    <p:sldId id="697" r:id="rId37"/>
    <p:sldId id="469" r:id="rId38"/>
    <p:sldId id="822" r:id="rId39"/>
    <p:sldId id="747" r:id="rId40"/>
    <p:sldId id="849" r:id="rId41"/>
    <p:sldId id="824" r:id="rId42"/>
    <p:sldId id="825" r:id="rId43"/>
    <p:sldId id="850" r:id="rId44"/>
    <p:sldId id="851" r:id="rId45"/>
    <p:sldId id="827" r:id="rId46"/>
    <p:sldId id="829" r:id="rId47"/>
    <p:sldId id="830" r:id="rId48"/>
    <p:sldId id="832" r:id="rId49"/>
    <p:sldId id="833" r:id="rId50"/>
  </p:sldIdLst>
  <p:sldSz cx="12190095" cy="6859270"/>
  <p:notesSz cx="6858000" cy="9144000"/>
  <p:custDataLst>
    <p:tags r:id="rId51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93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86" y="-7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tags" Target="tags/tag63.xml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Relationship Id="rId2" Type="http://schemas.openxmlformats.org/officeDocument/2006/relationships/image" Target="../media/image38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Relationship Id="rId2" Type="http://schemas.openxmlformats.org/officeDocument/2006/relationships/image" Target="../media/image42.emf" /><Relationship Id="rId3" Type="http://schemas.openxmlformats.org/officeDocument/2006/relationships/image" Target="../media/image44.emf" /><Relationship Id="rId4" Type="http://schemas.openxmlformats.org/officeDocument/2006/relationships/image" Target="../media/image45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Relationship Id="rId2" Type="http://schemas.openxmlformats.org/officeDocument/2006/relationships/image" Target="../media/image49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0901-3DCA-48F9-B0CB-D8F0D1E6B3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9095-D5A4-4D04-8CEB-69FB25E1308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836C-7D3D-44DD-AD4F-98DBA4D105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960B-A742-4F79-9BC8-14A4E98934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305" y="774143"/>
            <a:ext cx="10971086" cy="54838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489" y="3849113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49408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3201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tags" Target="../tags/tag57.xml" /><Relationship Id="rId6" Type="http://schemas.openxmlformats.org/officeDocument/2006/relationships/slideLayout" Target="../slideLayouts/slideLayout6.xml" /><Relationship Id="rId60" Type="http://schemas.openxmlformats.org/officeDocument/2006/relationships/tags" Target="../tags/tag58.xml" /><Relationship Id="rId61" Type="http://schemas.openxmlformats.org/officeDocument/2006/relationships/tags" Target="../tags/tag59.xml" /><Relationship Id="rId62" Type="http://schemas.openxmlformats.org/officeDocument/2006/relationships/tags" Target="../tags/tag60.xml" /><Relationship Id="rId63" Type="http://schemas.openxmlformats.org/officeDocument/2006/relationships/tags" Target="../tags/tag61.xml" /><Relationship Id="rId64" Type="http://schemas.openxmlformats.org/officeDocument/2006/relationships/tags" Target="../tags/tag62.xml" /><Relationship Id="rId65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9"/>
            </p:custDataLst>
          </p:nvPr>
        </p:nvSpPr>
        <p:spPr>
          <a:xfrm>
            <a:off x="608305" y="608513"/>
            <a:ext cx="10967486" cy="70573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0"/>
            </p:custDataLst>
          </p:nvPr>
        </p:nvSpPr>
        <p:spPr>
          <a:xfrm>
            <a:off x="608305" y="1490676"/>
            <a:ext cx="10967486" cy="476008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1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2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3"/>
            </p:custDataLst>
          </p:nvPr>
        </p:nvSpPr>
        <p:spPr>
          <a:xfrm>
            <a:off x="8876213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6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12.jpeg" /><Relationship Id="rId3" Type="http://schemas.openxmlformats.org/officeDocument/2006/relationships/package" Target="../embeddings/Document4.docx" TargetMode="Internal" /><Relationship Id="rId4" Type="http://schemas.openxmlformats.org/officeDocument/2006/relationships/image" Target="../media/image13.emf" /><Relationship Id="rId5" Type="http://schemas.openxmlformats.org/officeDocument/2006/relationships/vmlDrawing" Target="../drawings/vmlDrawing3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package" Target="../embeddings/Document5.docx" TargetMode="Internal" /><Relationship Id="rId3" Type="http://schemas.openxmlformats.org/officeDocument/2006/relationships/image" Target="../media/image15.emf" /><Relationship Id="rId4" Type="http://schemas.openxmlformats.org/officeDocument/2006/relationships/vmlDrawing" Target="../drawings/vmlDrawing4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package" Target="../embeddings/Document6.docx" TargetMode="Internal" /><Relationship Id="rId3" Type="http://schemas.openxmlformats.org/officeDocument/2006/relationships/image" Target="../media/image18.emf" /><Relationship Id="rId4" Type="http://schemas.openxmlformats.org/officeDocument/2006/relationships/vmlDrawing" Target="../drawings/vmlDrawing5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package" Target="../embeddings/Document7.docx" TargetMode="Internal" /><Relationship Id="rId3" Type="http://schemas.openxmlformats.org/officeDocument/2006/relationships/image" Target="../media/image20.emf" /><Relationship Id="rId4" Type="http://schemas.openxmlformats.org/officeDocument/2006/relationships/vmlDrawing" Target="../drawings/vmlDrawing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21.jpeg" /><Relationship Id="rId3" Type="http://schemas.openxmlformats.org/officeDocument/2006/relationships/package" Target="../embeddings/Document8.docx" TargetMode="Internal" /><Relationship Id="rId4" Type="http://schemas.openxmlformats.org/officeDocument/2006/relationships/image" Target="../media/image22.emf" /><Relationship Id="rId5" Type="http://schemas.openxmlformats.org/officeDocument/2006/relationships/vmlDrawing" Target="../drawings/vmlDrawing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image" Target="../media/image23.jpeg" /><Relationship Id="rId3" Type="http://schemas.openxmlformats.org/officeDocument/2006/relationships/package" Target="../embeddings/Document9.docx" TargetMode="Internal" /><Relationship Id="rId4" Type="http://schemas.openxmlformats.org/officeDocument/2006/relationships/image" Target="../media/image24.emf" /><Relationship Id="rId5" Type="http://schemas.openxmlformats.org/officeDocument/2006/relationships/vmlDrawing" Target="../drawings/vmlDrawing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image" Target="../media/image23.jpeg" /><Relationship Id="rId3" Type="http://schemas.openxmlformats.org/officeDocument/2006/relationships/package" Target="../embeddings/Document10.docx" TargetMode="Internal" /><Relationship Id="rId4" Type="http://schemas.openxmlformats.org/officeDocument/2006/relationships/image" Target="../media/image25.emf" /><Relationship Id="rId5" Type="http://schemas.openxmlformats.org/officeDocument/2006/relationships/vmlDrawing" Target="../drawings/vmlDrawing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image" Target="../media/image2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6.jpeg" /><Relationship Id="rId3" Type="http://schemas.openxmlformats.org/officeDocument/2006/relationships/package" Target="../embeddings/Document11.docx" TargetMode="Internal" /><Relationship Id="rId4" Type="http://schemas.openxmlformats.org/officeDocument/2006/relationships/image" Target="../media/image27.emf" /><Relationship Id="rId5" Type="http://schemas.openxmlformats.org/officeDocument/2006/relationships/vmlDrawing" Target="../drawings/vmlDrawing1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image" Target="../media/image2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package" Target="../embeddings/Document12.docx" TargetMode="Internal" /><Relationship Id="rId3" Type="http://schemas.openxmlformats.org/officeDocument/2006/relationships/image" Target="../media/image28.emf" /><Relationship Id="rId4" Type="http://schemas.openxmlformats.org/officeDocument/2006/relationships/vmlDrawing" Target="../drawings/vmlDrawing11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image" Target="../media/image2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image" Target="../media/image2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package" Target="../embeddings/Document1.docx" TargetMode="Internal" /><Relationship Id="rId3" Type="http://schemas.openxmlformats.org/officeDocument/2006/relationships/image" Target="../media/image1.emf" /><Relationship Id="rId4" Type="http://schemas.openxmlformats.org/officeDocument/2006/relationships/package" Target="../embeddings/Document2.docx" TargetMode="Internal" /><Relationship Id="rId5" Type="http://schemas.openxmlformats.org/officeDocument/2006/relationships/image" Target="../media/image2.emf" /><Relationship Id="rId6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package" Target="../embeddings/Document13.docx" TargetMode="Internal" /><Relationship Id="rId3" Type="http://schemas.openxmlformats.org/officeDocument/2006/relationships/image" Target="../media/image32.emf" /><Relationship Id="rId4" Type="http://schemas.openxmlformats.org/officeDocument/2006/relationships/image" Target="../media/image29.jpeg" /><Relationship Id="rId5" Type="http://schemas.openxmlformats.org/officeDocument/2006/relationships/vmlDrawing" Target="../drawings/vmlDrawing12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image" Target="../media/image33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image" Target="../media/image33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image" Target="../media/image34.jpeg" /><Relationship Id="rId3" Type="http://schemas.openxmlformats.org/officeDocument/2006/relationships/package" Target="../embeddings/Document14.docx" TargetMode="Internal" /><Relationship Id="rId4" Type="http://schemas.openxmlformats.org/officeDocument/2006/relationships/image" Target="../media/image35.emf" /><Relationship Id="rId5" Type="http://schemas.openxmlformats.org/officeDocument/2006/relationships/vmlDrawing" Target="../drawings/vmlDrawing1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image" Target="../media/image34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image" Target="../media/image3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3.jpeg" /><Relationship Id="rId3" Type="http://schemas.openxmlformats.org/officeDocument/2006/relationships/package" Target="../embeddings/Document3.docx" TargetMode="Internal" /><Relationship Id="rId4" Type="http://schemas.openxmlformats.org/officeDocument/2006/relationships/image" Target="../media/image2.emf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1.xml" /><Relationship Id="rId2" Type="http://schemas.openxmlformats.org/officeDocument/2006/relationships/image" Target="../media/image34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2.xml" /><Relationship Id="rId2" Type="http://schemas.openxmlformats.org/officeDocument/2006/relationships/image" Target="../media/image36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package" Target="../embeddings/Document15.docx" TargetMode="Internal" /><Relationship Id="rId3" Type="http://schemas.openxmlformats.org/officeDocument/2006/relationships/image" Target="../media/image37.emf" /><Relationship Id="rId4" Type="http://schemas.openxmlformats.org/officeDocument/2006/relationships/package" Target="../embeddings/Document16.docx" TargetMode="Internal" /><Relationship Id="rId5" Type="http://schemas.openxmlformats.org/officeDocument/2006/relationships/image" Target="../media/image38.emf" /><Relationship Id="rId6" Type="http://schemas.openxmlformats.org/officeDocument/2006/relationships/vmlDrawing" Target="../drawings/vmlDrawing14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image" Target="../media/image39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package" Target="../embeddings/Document20.docx" TargetMode="Internal" /><Relationship Id="rId11" Type="http://schemas.openxmlformats.org/officeDocument/2006/relationships/image" Target="../media/image45.emf" /><Relationship Id="rId12" Type="http://schemas.openxmlformats.org/officeDocument/2006/relationships/vmlDrawing" Target="../drawings/vmlDrawing15.vml" /><Relationship Id="rId2" Type="http://schemas.openxmlformats.org/officeDocument/2006/relationships/image" Target="../media/image40.jpeg" /><Relationship Id="rId3" Type="http://schemas.openxmlformats.org/officeDocument/2006/relationships/package" Target="../embeddings/Document17.docx" TargetMode="Internal" /><Relationship Id="rId4" Type="http://schemas.openxmlformats.org/officeDocument/2006/relationships/image" Target="../media/image41.emf" /><Relationship Id="rId5" Type="http://schemas.openxmlformats.org/officeDocument/2006/relationships/package" Target="../embeddings/Document18.docx" TargetMode="Internal" /><Relationship Id="rId6" Type="http://schemas.openxmlformats.org/officeDocument/2006/relationships/image" Target="../media/image42.emf" /><Relationship Id="rId7" Type="http://schemas.openxmlformats.org/officeDocument/2006/relationships/image" Target="../media/image43.jpeg" /><Relationship Id="rId8" Type="http://schemas.openxmlformats.org/officeDocument/2006/relationships/package" Target="../embeddings/Document19.docx" TargetMode="Internal" /><Relationship Id="rId9" Type="http://schemas.openxmlformats.org/officeDocument/2006/relationships/image" Target="../media/image44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package" Target="../embeddings/Document21.docx" TargetMode="Internal" /><Relationship Id="rId5" Type="http://schemas.openxmlformats.org/officeDocument/2006/relationships/image" Target="../media/image48.emf" /><Relationship Id="rId6" Type="http://schemas.openxmlformats.org/officeDocument/2006/relationships/package" Target="../embeddings/Document22.docx" TargetMode="Internal" /><Relationship Id="rId7" Type="http://schemas.openxmlformats.org/officeDocument/2006/relationships/image" Target="../media/image49.emf" /><Relationship Id="rId8" Type="http://schemas.openxmlformats.org/officeDocument/2006/relationships/image" Target="../media/image50.png" /><Relationship Id="rId9" Type="http://schemas.openxmlformats.org/officeDocument/2006/relationships/vmlDrawing" Target="../drawings/vmlDrawing16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523174" y="2501100"/>
            <a:ext cx="9144064" cy="1846659"/>
            <a:chOff x="1523174" y="2501100"/>
            <a:chExt cx="9144064" cy="1846659"/>
          </a:xfrm>
        </p:grpSpPr>
        <p:sp>
          <p:nvSpPr>
            <p:cNvPr id="2" name="文本框 5"/>
            <p:cNvSpPr txBox="1"/>
            <p:nvPr/>
          </p:nvSpPr>
          <p:spPr>
            <a:xfrm>
              <a:off x="1951802" y="2501100"/>
              <a:ext cx="840606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20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4400" b="1" spc="20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 </a:t>
              </a:r>
              <a:r>
                <a:rPr lang="zh-CN" altLang="en-US" sz="4400" b="1" spc="20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</a:t>
              </a:r>
              <a:endParaRPr lang="en-US" altLang="zh-CN" sz="4400" b="1" spc="20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3200" spc="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欧姆定律</a:t>
              </a:r>
              <a:endParaRPr lang="zh-CN" altLang="en-US" sz="2500" spc="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523174" y="3501232"/>
              <a:ext cx="91440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2. </a:t>
            </a:r>
            <a:r>
              <a:rPr lang="en-US" sz="2400" smtClean="0">
                <a:solidFill>
                  <a:srgbClr val="18B48F"/>
                </a:solidFill>
              </a:rPr>
              <a:t>[2020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凉山州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</a:t>
            </a:r>
            <a:r>
              <a:rPr lang="en-US" sz="2400" i="1" smtClean="0"/>
              <a:t>-</a:t>
            </a:r>
            <a:r>
              <a:rPr lang="en-US" sz="2400" smtClean="0"/>
              <a:t>2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电源电压不变</a:t>
            </a:r>
            <a:r>
              <a:rPr lang="en-US" sz="2400" smtClean="0"/>
              <a:t>,S</a:t>
            </a:r>
            <a:r>
              <a:rPr lang="zh-CN" altLang="en-US" sz="2400" smtClean="0"/>
              <a:t>闭合后</a:t>
            </a:r>
            <a:r>
              <a:rPr lang="en-US" sz="2400" smtClean="0"/>
              <a:t>,</a:t>
            </a:r>
            <a:r>
              <a:rPr lang="zh-CN" altLang="en-US" sz="2400" smtClean="0"/>
              <a:t>若滑动变阻器的滑片</a:t>
            </a:r>
            <a:r>
              <a:rPr lang="en-US" sz="2400" i="1" smtClean="0"/>
              <a:t>P </a:t>
            </a:r>
            <a:r>
              <a:rPr lang="zh-CN" altLang="en-US" sz="2400" smtClean="0"/>
              <a:t>向右移动时</a:t>
            </a:r>
            <a:r>
              <a:rPr lang="en-US" sz="2400" smtClean="0"/>
              <a:t>,</a:t>
            </a:r>
            <a:r>
              <a:rPr lang="zh-CN" altLang="en-US" sz="2400" smtClean="0"/>
              <a:t>则电压表</a:t>
            </a:r>
            <a:r>
              <a:rPr lang="en-US" sz="2400" smtClean="0"/>
              <a:t>V</a:t>
            </a:r>
            <a:r>
              <a:rPr lang="zh-CN" altLang="en-US" sz="2400" smtClean="0"/>
              <a:t>的示数将</a:t>
            </a:r>
            <a:r>
              <a:rPr lang="zh-CN" altLang="en-US" sz="2400" i="1" u="sng" smtClean="0"/>
              <a:t>　　　　</a:t>
            </a:r>
            <a:r>
              <a:rPr lang="en-US" sz="2400" smtClean="0"/>
              <a:t>,</a:t>
            </a:r>
            <a:r>
              <a:rPr lang="zh-CN" altLang="en-US" sz="2400" smtClean="0"/>
              <a:t>电流表</a:t>
            </a:r>
            <a:r>
              <a:rPr lang="en-US" sz="2400" smtClean="0"/>
              <a:t>A</a:t>
            </a:r>
            <a:r>
              <a:rPr lang="zh-CN" altLang="en-US" sz="2400" smtClean="0"/>
              <a:t>的示数将</a:t>
            </a:r>
            <a:r>
              <a:rPr lang="zh-CN" altLang="en-US" sz="2400" i="1" u="sng" smtClean="0"/>
              <a:t>　　　　</a:t>
            </a:r>
            <a:r>
              <a:rPr lang="zh-CN" altLang="en-US" sz="2400" smtClean="0"/>
              <a:t>。</a:t>
            </a:r>
            <a:r>
              <a:rPr lang="en-US" sz="2400" smtClean="0"/>
              <a:t>(</a:t>
            </a:r>
            <a:r>
              <a:rPr lang="zh-CN" altLang="en-US" sz="2400" smtClean="0"/>
              <a:t>均选填“变大”“变小”“不变”</a:t>
            </a:r>
            <a:r>
              <a:rPr lang="en-US" sz="2400" smtClean="0"/>
              <a:t>) </a:t>
            </a:r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5509957" y="4555490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</a:t>
            </a:r>
            <a:r>
              <a:rPr lang="en-US" i="1" smtClean="0"/>
              <a:t>-</a:t>
            </a:r>
            <a:r>
              <a:rPr lang="en-US" smtClean="0"/>
              <a:t>2</a:t>
            </a:r>
            <a:endParaRPr lang="zh-CN" altLang="en-US"/>
          </a:p>
        </p:txBody>
      </p:sp>
      <p:pic>
        <p:nvPicPr>
          <p:cNvPr id="10" name="21JFA55.EPS" descr="id:2147502272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954640" y="2501100"/>
            <a:ext cx="2497888" cy="2066794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509301" y="1286654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不变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167040" y="1286654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变小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5357850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3. </a:t>
            </a:r>
            <a:r>
              <a:rPr lang="en-US" sz="2400" smtClean="0">
                <a:solidFill>
                  <a:srgbClr val="18B48F"/>
                </a:solidFill>
              </a:rPr>
              <a:t>[2020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</a:t>
            </a:r>
            <a:r>
              <a:rPr lang="en-US" sz="2400" i="1" smtClean="0"/>
              <a:t>-</a:t>
            </a:r>
            <a:r>
              <a:rPr lang="en-US" sz="2400" smtClean="0"/>
              <a:t>3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电源电压恒定不变</a:t>
            </a:r>
            <a:r>
              <a:rPr lang="en-US" sz="2400" smtClean="0"/>
              <a:t>,</a:t>
            </a:r>
            <a:r>
              <a:rPr lang="zh-CN" altLang="en-US" sz="2400" smtClean="0"/>
              <a:t>闭合开关</a:t>
            </a:r>
            <a:r>
              <a:rPr lang="en-US" sz="2400" smtClean="0"/>
              <a:t>S,</a:t>
            </a:r>
            <a:r>
              <a:rPr lang="zh-CN" altLang="en-US" sz="2400" smtClean="0"/>
              <a:t>若滑片</a:t>
            </a:r>
            <a:r>
              <a:rPr lang="en-US" sz="2400" i="1" smtClean="0"/>
              <a:t>P </a:t>
            </a:r>
            <a:r>
              <a:rPr lang="zh-CN" altLang="en-US" sz="2400" smtClean="0"/>
              <a:t>向上移动</a:t>
            </a:r>
            <a:r>
              <a:rPr lang="en-US" sz="2400" smtClean="0"/>
              <a:t>,</a:t>
            </a:r>
            <a:r>
              <a:rPr lang="zh-CN" altLang="en-US" sz="2400" smtClean="0"/>
              <a:t>下列说法正确的是</a:t>
            </a:r>
            <a:r>
              <a:rPr lang="en-US" sz="2400" smtClean="0"/>
              <a:t>	(</a:t>
            </a:r>
            <a:r>
              <a:rPr lang="zh-CN" altLang="en-US" sz="2400" i="1" smtClean="0"/>
              <a:t>　　</a:t>
            </a:r>
            <a:r>
              <a:rPr lang="en-US" sz="2400" smtClean="0"/>
              <a:t>)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A.A</a:t>
            </a:r>
            <a:r>
              <a:rPr lang="zh-CN" altLang="en-US" sz="2400" smtClean="0"/>
              <a:t>示数变小</a:t>
            </a:r>
            <a:r>
              <a:rPr lang="en-US" sz="2400" smtClean="0"/>
              <a:t>,V</a:t>
            </a:r>
            <a:r>
              <a:rPr lang="zh-CN" altLang="en-US" sz="2400" smtClean="0"/>
              <a:t>示数变大</a:t>
            </a:r>
            <a:r>
              <a:rPr lang="en-US" sz="2400" smtClean="0"/>
              <a:t>	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B.A</a:t>
            </a:r>
            <a:r>
              <a:rPr lang="zh-CN" altLang="en-US" sz="2400" smtClean="0"/>
              <a:t>示数变小</a:t>
            </a:r>
            <a:r>
              <a:rPr lang="en-US" sz="2400" smtClean="0"/>
              <a:t>,V</a:t>
            </a:r>
            <a:r>
              <a:rPr lang="zh-CN" altLang="en-US" sz="2400" smtClean="0"/>
              <a:t>示数不变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C.A</a:t>
            </a:r>
            <a:r>
              <a:rPr lang="zh-CN" altLang="en-US" sz="2400" smtClean="0"/>
              <a:t>示数变大</a:t>
            </a:r>
            <a:r>
              <a:rPr lang="en-US" sz="2400" smtClean="0"/>
              <a:t>,V</a:t>
            </a:r>
            <a:r>
              <a:rPr lang="zh-CN" altLang="en-US" sz="2400" smtClean="0"/>
              <a:t>示数变小</a:t>
            </a:r>
            <a:r>
              <a:rPr lang="en-US" sz="2400" smtClean="0"/>
              <a:t>	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D.A</a:t>
            </a:r>
            <a:r>
              <a:rPr lang="zh-CN" altLang="en-US" sz="2400" smtClean="0"/>
              <a:t>示数变大</a:t>
            </a:r>
            <a:r>
              <a:rPr lang="en-US" sz="2400" smtClean="0"/>
              <a:t>,V</a:t>
            </a:r>
            <a:r>
              <a:rPr lang="zh-CN" altLang="en-US" sz="2400" smtClean="0"/>
              <a:t>示数不变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2652437" y="6182839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</a:t>
            </a:r>
            <a:r>
              <a:rPr lang="en-US" i="1" smtClean="0"/>
              <a:t>-</a:t>
            </a:r>
            <a:r>
              <a:rPr lang="en-US" smtClean="0"/>
              <a:t>3</a:t>
            </a:r>
            <a:endParaRPr lang="zh-CN" altLang="en-US"/>
          </a:p>
        </p:txBody>
      </p:sp>
      <p:pic>
        <p:nvPicPr>
          <p:cNvPr id="8" name="21BJZTWLS242.EPS" descr="id:2147502286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808926" y="4597287"/>
            <a:ext cx="2858941" cy="1602864"/>
          </a:xfrm>
          <a:prstGeom prst="rect">
            <a:avLst/>
          </a:prstGeom>
        </p:spPr>
      </p:pic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6523834" y="715150"/>
            <a:ext cx="5143536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]B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6579432" y="1212074"/>
          <a:ext cx="5087938" cy="4718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3" imgW="5253355" imgH="4857115" progId="Word.Document.12">
                  <p:embed/>
                </p:oleObj>
              </mc:Choice>
              <mc:Fallback>
                <p:oleObj name="文档" r:id="rId3" imgW="5253355" imgH="48571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9432" y="1212074"/>
                        <a:ext cx="5087938" cy="4718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4. </a:t>
            </a:r>
            <a:r>
              <a:rPr lang="en-US" sz="2400" smtClean="0">
                <a:solidFill>
                  <a:srgbClr val="18B48F"/>
                </a:solidFill>
              </a:rPr>
              <a:t>[2020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泰州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</a:t>
            </a:r>
            <a:r>
              <a:rPr lang="en-US" sz="2400" i="1" smtClean="0"/>
              <a:t>-</a:t>
            </a:r>
            <a:r>
              <a:rPr lang="en-US" sz="2400" smtClean="0"/>
              <a:t>4</a:t>
            </a:r>
            <a:r>
              <a:rPr lang="zh-CN" altLang="en-US" sz="2400" smtClean="0"/>
              <a:t>所示电路中</a:t>
            </a:r>
            <a:r>
              <a:rPr lang="en-US" sz="2400" smtClean="0"/>
              <a:t>,</a:t>
            </a:r>
            <a:r>
              <a:rPr lang="zh-CN" altLang="en-US" sz="2400" smtClean="0"/>
              <a:t>电源电压保持不变</a:t>
            </a:r>
            <a:r>
              <a:rPr lang="en-US" sz="2400" smtClean="0"/>
              <a:t>,</a:t>
            </a:r>
            <a:r>
              <a:rPr lang="zh-CN" altLang="en-US" sz="2400" smtClean="0"/>
              <a:t>开关</a:t>
            </a:r>
            <a:r>
              <a:rPr lang="en-US" sz="2400" smtClean="0"/>
              <a:t>S</a:t>
            </a:r>
            <a:r>
              <a:rPr lang="zh-CN" altLang="en-US" sz="2400" smtClean="0"/>
              <a:t>闭合后</a:t>
            </a:r>
            <a:r>
              <a:rPr lang="en-US" sz="2400" smtClean="0"/>
              <a:t>,</a:t>
            </a:r>
            <a:r>
              <a:rPr lang="zh-CN" altLang="en-US" sz="2400" smtClean="0"/>
              <a:t>在滑动变阻器滑片</a:t>
            </a:r>
            <a:r>
              <a:rPr lang="en-US" sz="2400" i="1" smtClean="0"/>
              <a:t>P</a:t>
            </a:r>
            <a:r>
              <a:rPr lang="zh-CN" altLang="en-US" sz="2400" smtClean="0"/>
              <a:t>向左移动的过程中</a:t>
            </a:r>
            <a:r>
              <a:rPr lang="en-US" sz="2400" smtClean="0"/>
              <a:t>,</a:t>
            </a:r>
            <a:r>
              <a:rPr lang="zh-CN" altLang="en-US" sz="2400" smtClean="0"/>
              <a:t>下列说法正确的是</a:t>
            </a:r>
            <a:r>
              <a:rPr lang="en-US" sz="2400" smtClean="0"/>
              <a:t>	(</a:t>
            </a:r>
            <a:r>
              <a:rPr lang="zh-CN" altLang="en-US" sz="2400" i="1" smtClean="0"/>
              <a:t>　　</a:t>
            </a:r>
            <a:r>
              <a:rPr lang="en-US" sz="2400" smtClean="0"/>
              <a:t>)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A.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1</a:t>
            </a:r>
            <a:r>
              <a:rPr lang="zh-CN" altLang="en-US" sz="2400" smtClean="0"/>
              <a:t>示数变大</a:t>
            </a:r>
            <a:r>
              <a:rPr lang="en-US" sz="2400" smtClean="0"/>
              <a:t>,</a:t>
            </a:r>
            <a:r>
              <a:rPr lang="zh-CN" altLang="en-US" sz="2400" smtClean="0"/>
              <a:t>电流表</a:t>
            </a:r>
            <a:r>
              <a:rPr lang="en-US" sz="2400" smtClean="0"/>
              <a:t>A</a:t>
            </a:r>
            <a:r>
              <a:rPr lang="zh-CN" altLang="en-US" sz="2400" smtClean="0"/>
              <a:t>示数变大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B.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1</a:t>
            </a:r>
            <a:r>
              <a:rPr lang="zh-CN" altLang="en-US" sz="2400" smtClean="0"/>
              <a:t>示数不变</a:t>
            </a:r>
            <a:r>
              <a:rPr lang="en-US" sz="2400" smtClean="0"/>
              <a:t>,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示数变小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C.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示数不变</a:t>
            </a:r>
            <a:r>
              <a:rPr lang="en-US" sz="2400" smtClean="0"/>
              <a:t>,</a:t>
            </a:r>
            <a:r>
              <a:rPr lang="zh-CN" altLang="en-US" sz="2400" smtClean="0"/>
              <a:t>电流表</a:t>
            </a:r>
            <a:r>
              <a:rPr lang="en-US" sz="2400" smtClean="0"/>
              <a:t>A</a:t>
            </a:r>
            <a:r>
              <a:rPr lang="zh-CN" altLang="en-US" sz="2400" smtClean="0"/>
              <a:t>示数变大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D.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1</a:t>
            </a:r>
            <a:r>
              <a:rPr lang="zh-CN" altLang="en-US" sz="2400" smtClean="0"/>
              <a:t>示数变大</a:t>
            </a:r>
            <a:r>
              <a:rPr lang="en-US" sz="2400" smtClean="0"/>
              <a:t>,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示数变小</a:t>
            </a:r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8367477" y="4611203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</a:t>
            </a:r>
            <a:r>
              <a:rPr lang="en-US" i="1" smtClean="0"/>
              <a:t>-</a:t>
            </a:r>
            <a:r>
              <a:rPr lang="en-US" smtClean="0"/>
              <a:t>4</a:t>
            </a:r>
            <a:endParaRPr lang="zh-CN" altLang="en-US"/>
          </a:p>
        </p:txBody>
      </p:sp>
      <p:pic>
        <p:nvPicPr>
          <p:cNvPr id="7" name="21BJZTWLS52.EPS" descr="id:2147502293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7309652" y="1985309"/>
            <a:ext cx="3394513" cy="26005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51670" y="837841"/>
            <a:ext cx="10715700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pt-BR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954088" y="1286654"/>
          <a:ext cx="10680700" cy="4121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10839450" imgH="4166235" progId="Word.Document.12">
                  <p:embed/>
                </p:oleObj>
              </mc:Choice>
              <mc:Fallback>
                <p:oleObj name="文档" r:id="rId2" imgW="10839450" imgH="41662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4088" y="1286654"/>
                        <a:ext cx="10680700" cy="412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951670" y="643712"/>
            <a:ext cx="10715700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重难二　欧姆定律的简单计算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670" y="1286654"/>
            <a:ext cx="10715700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5. </a:t>
            </a:r>
            <a:r>
              <a:rPr lang="en-US" sz="2400" smtClean="0">
                <a:solidFill>
                  <a:srgbClr val="18B48F"/>
                </a:solidFill>
              </a:rPr>
              <a:t>[2020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荆门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将电阻</a:t>
            </a:r>
            <a:r>
              <a:rPr lang="en-US" sz="2400" i="1" smtClean="0"/>
              <a:t>R </a:t>
            </a:r>
            <a:r>
              <a:rPr lang="zh-CN" altLang="en-US" sz="2400" smtClean="0"/>
              <a:t>和灯泡</a:t>
            </a:r>
            <a:r>
              <a:rPr lang="en-US" sz="2400" smtClean="0"/>
              <a:t>L</a:t>
            </a:r>
            <a:r>
              <a:rPr lang="zh-CN" altLang="en-US" sz="2400" smtClean="0"/>
              <a:t>接在图</a:t>
            </a:r>
            <a:r>
              <a:rPr lang="en-US" sz="2400" smtClean="0"/>
              <a:t>15</a:t>
            </a:r>
            <a:r>
              <a:rPr lang="en-US" sz="2400" i="1" smtClean="0"/>
              <a:t>-</a:t>
            </a:r>
            <a:r>
              <a:rPr lang="en-US" sz="2400" smtClean="0"/>
              <a:t>5</a:t>
            </a:r>
            <a:r>
              <a:rPr lang="zh-CN" altLang="en-US" sz="2400" smtClean="0"/>
              <a:t>甲所示的电路中</a:t>
            </a:r>
            <a:r>
              <a:rPr lang="en-US" sz="2400" smtClean="0"/>
              <a:t>,</a:t>
            </a:r>
            <a:r>
              <a:rPr lang="zh-CN" altLang="en-US" sz="2400" smtClean="0"/>
              <a:t>电源电压保持不变。图乙为电阻</a:t>
            </a:r>
            <a:r>
              <a:rPr lang="en-US" sz="2400" i="1" smtClean="0"/>
              <a:t>R </a:t>
            </a:r>
            <a:r>
              <a:rPr lang="zh-CN" altLang="en-US" sz="2400" smtClean="0"/>
              <a:t>和灯泡</a:t>
            </a:r>
            <a:r>
              <a:rPr lang="en-US" sz="2400" smtClean="0"/>
              <a:t>L</a:t>
            </a:r>
            <a:r>
              <a:rPr lang="zh-CN" altLang="en-US" sz="2400" smtClean="0"/>
              <a:t>的</a:t>
            </a:r>
            <a:r>
              <a:rPr lang="en-US" sz="2400" i="1" smtClean="0"/>
              <a:t>I-U </a:t>
            </a:r>
            <a:r>
              <a:rPr lang="zh-CN" altLang="en-US" sz="2400" smtClean="0"/>
              <a:t>图像。闭合开关</a:t>
            </a:r>
            <a:r>
              <a:rPr lang="en-US" sz="2400" smtClean="0"/>
              <a:t>S,</a:t>
            </a:r>
            <a:r>
              <a:rPr lang="zh-CN" altLang="en-US" sz="2400" smtClean="0"/>
              <a:t>电流表示数为</a:t>
            </a:r>
            <a:r>
              <a:rPr lang="en-US" sz="2400" smtClean="0"/>
              <a:t>0.3 A,</a:t>
            </a:r>
            <a:r>
              <a:rPr lang="zh-CN" altLang="en-US" sz="2400" smtClean="0"/>
              <a:t>则电源电压和电阻</a:t>
            </a:r>
            <a:r>
              <a:rPr lang="en-US" sz="2400" i="1" smtClean="0"/>
              <a:t>R </a:t>
            </a:r>
            <a:r>
              <a:rPr lang="zh-CN" altLang="en-US" sz="2400" smtClean="0"/>
              <a:t>的大小分别是</a:t>
            </a:r>
            <a:r>
              <a:rPr lang="en-US" sz="2400" smtClean="0"/>
              <a:t>	(</a:t>
            </a:r>
            <a:r>
              <a:rPr lang="zh-CN" altLang="en-US" sz="2400" i="1" smtClean="0"/>
              <a:t>　　</a:t>
            </a:r>
            <a:r>
              <a:rPr lang="en-US" sz="2400" smtClean="0"/>
              <a:t>)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A.8 V</a:t>
            </a:r>
            <a:r>
              <a:rPr lang="zh-CN" altLang="en-US" sz="2400" smtClean="0"/>
              <a:t>　</a:t>
            </a:r>
            <a:r>
              <a:rPr lang="en-US" sz="2400" smtClean="0"/>
              <a:t>6.67 Ω	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B.12 V</a:t>
            </a:r>
            <a:r>
              <a:rPr lang="zh-CN" altLang="en-US" sz="2400" smtClean="0"/>
              <a:t>　</a:t>
            </a:r>
            <a:r>
              <a:rPr lang="en-US" sz="2400" smtClean="0"/>
              <a:t>20 Ω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C.8 V</a:t>
            </a:r>
            <a:r>
              <a:rPr lang="zh-CN" altLang="en-US" sz="2400" smtClean="0"/>
              <a:t>　</a:t>
            </a:r>
            <a:r>
              <a:rPr lang="en-US" sz="2400" smtClean="0"/>
              <a:t>20 Ω	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D.12 V</a:t>
            </a:r>
            <a:r>
              <a:rPr lang="zh-CN" altLang="en-US" sz="2400" smtClean="0"/>
              <a:t>　</a:t>
            </a:r>
            <a:r>
              <a:rPr lang="en-US" sz="2400" smtClean="0"/>
              <a:t>10 Ω</a:t>
            </a:r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6934525" y="5072868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图</a:t>
            </a:r>
            <a:r>
              <a:rPr lang="en-US" smtClean="0"/>
              <a:t>15</a:t>
            </a:r>
            <a:r>
              <a:rPr lang="en-US" i="1" smtClean="0"/>
              <a:t>-</a:t>
            </a:r>
            <a:r>
              <a:rPr lang="en-US" smtClean="0"/>
              <a:t>5</a:t>
            </a:r>
            <a:endParaRPr lang="zh-CN" altLang="en-US" smtClean="0"/>
          </a:p>
        </p:txBody>
      </p:sp>
      <p:pic>
        <p:nvPicPr>
          <p:cNvPr id="9" name="21RJWLX-180.EPS" descr="id:214750230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575" y="2715414"/>
            <a:ext cx="5090035" cy="2360510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52132" y="2501100"/>
            <a:ext cx="39145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en-US" altLang="zh-CN" b="1" smtClean="0">
                <a:solidFill>
                  <a:srgbClr val="A50021"/>
                </a:solidFill>
              </a:rPr>
              <a:t>C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6. </a:t>
            </a:r>
            <a:r>
              <a:rPr lang="zh-CN" altLang="en-US" sz="2400" smtClean="0"/>
              <a:t>电阻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zh-CN" altLang="en-US" sz="2400" smtClean="0"/>
              <a:t>与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</a:t>
            </a:r>
            <a:r>
              <a:rPr lang="en-US" sz="2400" i="1" smtClean="0"/>
              <a:t>I-U </a:t>
            </a:r>
            <a:r>
              <a:rPr lang="zh-CN" altLang="en-US" sz="2400" smtClean="0"/>
              <a:t>图像如图</a:t>
            </a:r>
            <a:r>
              <a:rPr lang="en-US" sz="2400" smtClean="0"/>
              <a:t>15-6</a:t>
            </a:r>
            <a:r>
              <a:rPr lang="zh-CN" altLang="en-US" sz="2400" smtClean="0"/>
              <a:t>所示。当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上的电压为</a:t>
            </a:r>
            <a:r>
              <a:rPr lang="en-US" sz="2400" smtClean="0"/>
              <a:t>1.5 V</a:t>
            </a:r>
            <a:r>
              <a:rPr lang="zh-CN" altLang="en-US" sz="2400" smtClean="0"/>
              <a:t>时</a:t>
            </a:r>
            <a:r>
              <a:rPr lang="en-US" sz="2400" smtClean="0"/>
              <a:t>,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的阻值是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 </a:t>
            </a:r>
            <a:r>
              <a:rPr lang="zh-CN" altLang="en-US" sz="2400" i="1" u="sng" smtClean="0"/>
              <a:t>　  　</a:t>
            </a:r>
            <a:r>
              <a:rPr lang="en-US" sz="2400" smtClean="0"/>
              <a:t>Ω;</a:t>
            </a:r>
            <a:r>
              <a:rPr lang="zh-CN" altLang="en-US" sz="2400" smtClean="0"/>
              <a:t>若将它们并联连接到电压为</a:t>
            </a:r>
            <a:r>
              <a:rPr lang="en-US" sz="2400" smtClean="0"/>
              <a:t>2.5 V</a:t>
            </a:r>
            <a:r>
              <a:rPr lang="zh-CN" altLang="en-US" sz="2400" smtClean="0"/>
              <a:t>的电源上</a:t>
            </a:r>
            <a:r>
              <a:rPr lang="en-US" sz="2400" smtClean="0"/>
              <a:t>,</a:t>
            </a:r>
            <a:r>
              <a:rPr lang="zh-CN" altLang="en-US" sz="2400" smtClean="0"/>
              <a:t>则干路的电流是</a:t>
            </a:r>
            <a:r>
              <a:rPr lang="zh-CN" altLang="en-US" sz="2400" i="1" u="sng" smtClean="0"/>
              <a:t>　  　</a:t>
            </a:r>
            <a:r>
              <a:rPr lang="en-US" sz="2400" smtClean="0"/>
              <a:t>A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5641821" y="4412614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15-6</a:t>
            </a:r>
            <a:endParaRPr lang="zh-CN" altLang="en-US"/>
          </a:p>
        </p:txBody>
      </p:sp>
      <p:pic>
        <p:nvPicPr>
          <p:cNvPr id="11" name="20JX112.EPS" descr="id:214750231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952198" y="2072472"/>
            <a:ext cx="2684337" cy="2376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51670" y="715150"/>
            <a:ext cx="10715700" cy="56126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pt-BR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10    0.7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1008063" y="1225550"/>
          <a:ext cx="10567987" cy="5194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10904220" imgH="5352415" progId="Word.Document.12">
                  <p:embed/>
                </p:oleObj>
              </mc:Choice>
              <mc:Fallback>
                <p:oleObj name="文档" r:id="rId2" imgW="10904220" imgH="53524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8063" y="1225550"/>
                        <a:ext cx="10567987" cy="5194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7. </a:t>
            </a:r>
            <a:r>
              <a:rPr lang="en-US" sz="2400" smtClean="0">
                <a:solidFill>
                  <a:srgbClr val="18B48F"/>
                </a:solidFill>
              </a:rPr>
              <a:t>[2017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15-7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闭合开关</a:t>
            </a:r>
            <a:r>
              <a:rPr lang="en-US" sz="2400" smtClean="0"/>
              <a:t>S,</a:t>
            </a:r>
            <a:r>
              <a:rPr lang="zh-CN" altLang="en-US" sz="2400" smtClean="0"/>
              <a:t>两电流表示数之比为</a:t>
            </a:r>
            <a:r>
              <a:rPr lang="en-US" sz="2400" smtClean="0"/>
              <a:t>5∶3,</a:t>
            </a:r>
            <a:r>
              <a:rPr lang="zh-CN" altLang="en-US" sz="2400" smtClean="0"/>
              <a:t>则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zh-CN" altLang="en-US" sz="2400" smtClean="0"/>
              <a:t>与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两端的电压之比</a:t>
            </a:r>
            <a:r>
              <a:rPr lang="en-US" sz="2400" i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∶</a:t>
            </a:r>
            <a:r>
              <a:rPr lang="en-US" sz="2400" i="1" smtClean="0"/>
              <a:t>U</a:t>
            </a:r>
            <a:r>
              <a:rPr lang="en-US" sz="2400" baseline="-25000" smtClean="0"/>
              <a:t>2</a:t>
            </a:r>
            <a:r>
              <a:rPr lang="en-US" sz="2400" smtClean="0"/>
              <a:t>=</a:t>
            </a:r>
            <a:r>
              <a:rPr lang="zh-CN" altLang="en-US" sz="2400" i="1" u="sng" smtClean="0"/>
              <a:t>　　　　　</a:t>
            </a:r>
            <a:r>
              <a:rPr lang="en-US" sz="2400" smtClean="0"/>
              <a:t>;</a:t>
            </a:r>
            <a:r>
              <a:rPr lang="zh-CN" altLang="en-US" sz="2400" smtClean="0"/>
              <a:t>电阻之比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en-US" sz="2400" smtClean="0"/>
              <a:t>∶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en-US" sz="2400" smtClean="0"/>
              <a:t>=</a:t>
            </a:r>
            <a:r>
              <a:rPr lang="zh-CN" altLang="en-US" sz="2400" i="1" u="sng" smtClean="0"/>
              <a:t>　　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5284631" y="4341176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15-7</a:t>
            </a:r>
            <a:endParaRPr lang="zh-CN" altLang="en-US"/>
          </a:p>
        </p:txBody>
      </p:sp>
      <p:pic>
        <p:nvPicPr>
          <p:cNvPr id="5" name="18ZX158.EPS" descr="id:2147502321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309256" y="2143910"/>
            <a:ext cx="2908343" cy="21366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51670" y="837841"/>
            <a:ext cx="10715700" cy="39506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pt-BR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1∶1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3∶2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954088" y="1361295"/>
          <a:ext cx="10588625" cy="4068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10868025" imgH="4172585" progId="Word.Document.12">
                  <p:embed/>
                </p:oleObj>
              </mc:Choice>
              <mc:Fallback>
                <p:oleObj name="文档" r:id="rId2" imgW="10868025" imgH="41725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4088" y="1361295"/>
                        <a:ext cx="10588625" cy="4068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8. </a:t>
            </a:r>
            <a:r>
              <a:rPr lang="en-US" sz="2400" smtClean="0">
                <a:solidFill>
                  <a:srgbClr val="18B48F"/>
                </a:solidFill>
              </a:rPr>
              <a:t>[2020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福建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15-8</a:t>
            </a:r>
            <a:r>
              <a:rPr lang="zh-CN" altLang="en-US" sz="2400" smtClean="0"/>
              <a:t>所示电路</a:t>
            </a:r>
            <a:r>
              <a:rPr lang="en-US" sz="2400" smtClean="0"/>
              <a:t>,</a:t>
            </a:r>
            <a:r>
              <a:rPr lang="zh-CN" altLang="en-US" sz="2400" smtClean="0"/>
              <a:t>电源电压为</a:t>
            </a:r>
            <a:r>
              <a:rPr lang="en-US" sz="2400" smtClean="0"/>
              <a:t>3 V,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、</a:t>
            </a:r>
            <a:r>
              <a:rPr lang="en-US" sz="2400" i="1" smtClean="0"/>
              <a:t>R</a:t>
            </a:r>
            <a:r>
              <a:rPr lang="en-US" sz="2400" baseline="-25000" smtClean="0"/>
              <a:t>3</a:t>
            </a:r>
            <a:r>
              <a:rPr lang="zh-CN" altLang="en-US" sz="2400" smtClean="0"/>
              <a:t>阻值均为</a:t>
            </a:r>
            <a:r>
              <a:rPr lang="en-US" sz="2400" smtClean="0"/>
              <a:t>10 Ω,</a:t>
            </a:r>
            <a:r>
              <a:rPr lang="zh-CN" altLang="en-US" sz="2400" smtClean="0"/>
              <a:t>闭合开关</a:t>
            </a:r>
            <a:r>
              <a:rPr lang="en-US" sz="2400" smtClean="0"/>
              <a:t>S,</a:t>
            </a:r>
            <a:r>
              <a:rPr lang="zh-CN" altLang="en-US" sz="2400" smtClean="0"/>
              <a:t>电压表示数为</a:t>
            </a:r>
            <a:r>
              <a:rPr lang="zh-CN" altLang="en-US" sz="2400" i="1" u="sng" smtClean="0"/>
              <a:t>　    　</a:t>
            </a:r>
            <a:r>
              <a:rPr lang="en-US" sz="2400" smtClean="0"/>
              <a:t>V,</a:t>
            </a:r>
            <a:r>
              <a:rPr lang="zh-CN" altLang="en-US" sz="2400" smtClean="0"/>
              <a:t>电流表示数为</a:t>
            </a:r>
            <a:r>
              <a:rPr lang="zh-CN" altLang="en-US" sz="2400" i="1" u="sng" smtClean="0"/>
              <a:t>　   　</a:t>
            </a:r>
            <a:r>
              <a:rPr lang="en-US" sz="2400" smtClean="0"/>
              <a:t>A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3081065" y="5254145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15-8</a:t>
            </a:r>
            <a:endParaRPr lang="zh-CN" altLang="en-US"/>
          </a:p>
        </p:txBody>
      </p:sp>
      <p:pic>
        <p:nvPicPr>
          <p:cNvPr id="7" name="21BJZTWLS200.EPS" descr="id:2147502328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451868" y="3199755"/>
            <a:ext cx="2716936" cy="2054554"/>
          </a:xfrm>
          <a:prstGeom prst="rect">
            <a:avLst/>
          </a:prstGeom>
        </p:spPr>
      </p:pic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6523834" y="715150"/>
            <a:ext cx="5143536" cy="28426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]3   0.6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6586538" y="1219200"/>
          <a:ext cx="5035550" cy="4651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3" imgW="5277485" imgH="4866005" progId="Word.Document.12">
                  <p:embed/>
                </p:oleObj>
              </mc:Choice>
              <mc:Fallback>
                <p:oleObj name="文档" r:id="rId3" imgW="5277485" imgH="48660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6538" y="1219200"/>
                        <a:ext cx="5035550" cy="4651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951670" y="656416"/>
            <a:ext cx="10644262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电流与电压、电阻的关系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670" y="1299358"/>
            <a:ext cx="10858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/>
              <a:t>1.</a:t>
            </a:r>
            <a:r>
              <a:rPr lang="zh-CN" altLang="en-US" smtClean="0"/>
              <a:t>电流与电压的关系</a:t>
            </a:r>
            <a:r>
              <a:rPr lang="en-US" smtClean="0"/>
              <a:t>:</a:t>
            </a:r>
            <a:r>
              <a:rPr lang="zh-CN" altLang="en-US" smtClean="0"/>
              <a:t>在电阻一定的情况下</a:t>
            </a:r>
            <a:r>
              <a:rPr lang="en-US" smtClean="0"/>
              <a:t>,</a:t>
            </a:r>
            <a:r>
              <a:rPr lang="zh-CN" altLang="en-US" smtClean="0"/>
              <a:t>通过导体的电流与导体两端的电压成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b="1" smtClean="0"/>
              <a:t>2.</a:t>
            </a:r>
            <a:r>
              <a:rPr lang="zh-CN" altLang="en-US" smtClean="0"/>
              <a:t>电流与电阻的关系</a:t>
            </a:r>
            <a:r>
              <a:rPr lang="en-US" smtClean="0"/>
              <a:t>:</a:t>
            </a:r>
            <a:r>
              <a:rPr lang="zh-CN" altLang="en-US" smtClean="0"/>
              <a:t>在电压一定的情况下</a:t>
            </a:r>
            <a:r>
              <a:rPr lang="en-US" smtClean="0"/>
              <a:t>,</a:t>
            </a:r>
            <a:r>
              <a:rPr lang="zh-CN" altLang="en-US" smtClean="0"/>
              <a:t>通过导体的电流与导体的电阻成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80211" y="1858158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正比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594612" y="2968129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反比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951670" y="643712"/>
            <a:ext cx="10715700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重难三　欧姆定律的综合计算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670" y="1286654"/>
            <a:ext cx="1064426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9.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18B48F"/>
                </a:solidFill>
              </a:rPr>
              <a:t>[2016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15-9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已知电源电压为</a:t>
            </a:r>
            <a:r>
              <a:rPr lang="en-US" sz="2400" i="1" smtClean="0"/>
              <a:t>U</a:t>
            </a:r>
            <a:r>
              <a:rPr lang="en-US" sz="2400" smtClean="0"/>
              <a:t>,</a:t>
            </a:r>
            <a:r>
              <a:rPr lang="zh-CN" altLang="en-US" sz="2400" smtClean="0"/>
              <a:t>三个电阻的阻值分别为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和</a:t>
            </a:r>
            <a:r>
              <a:rPr lang="en-US" sz="2400" i="1" smtClean="0"/>
              <a:t>R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求</a:t>
            </a:r>
            <a:r>
              <a:rPr lang="en-US" sz="2400" smtClean="0"/>
              <a:t>: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(1)</a:t>
            </a:r>
            <a:r>
              <a:rPr lang="zh-CN" altLang="en-US" sz="2400" smtClean="0"/>
              <a:t>当开关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均断开时</a:t>
            </a:r>
            <a:r>
              <a:rPr lang="en-US" sz="2400" smtClean="0"/>
              <a:t>,</a:t>
            </a:r>
            <a:r>
              <a:rPr lang="zh-CN" altLang="en-US" sz="2400" smtClean="0"/>
              <a:t>电流表和电压表的示数。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(2)</a:t>
            </a:r>
            <a:r>
              <a:rPr lang="zh-CN" altLang="en-US" sz="2400" smtClean="0"/>
              <a:t>当开关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均闭合时</a:t>
            </a:r>
            <a:r>
              <a:rPr lang="en-US" sz="2400" smtClean="0"/>
              <a:t>,</a:t>
            </a:r>
            <a:r>
              <a:rPr lang="zh-CN" altLang="en-US" sz="2400" smtClean="0"/>
              <a:t>电压表和电流表的示数。</a:t>
            </a:r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9581923" y="3825385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15-9</a:t>
            </a:r>
            <a:endParaRPr lang="zh-CN" altLang="en-US"/>
          </a:p>
        </p:txBody>
      </p:sp>
      <p:pic>
        <p:nvPicPr>
          <p:cNvPr id="11" name="7jk184.EPS" descr="id:2147502342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9167040" y="1941309"/>
            <a:ext cx="1928826" cy="1845675"/>
          </a:xfrm>
          <a:prstGeom prst="rect">
            <a:avLst/>
          </a:prstGeom>
        </p:spPr>
      </p:pic>
      <p:graphicFrame>
        <p:nvGraphicFramePr>
          <p:cNvPr id="166913" name="Object 1"/>
          <p:cNvGraphicFramePr>
            <a:graphicFrameLocks noChangeAspect="1"/>
          </p:cNvGraphicFramePr>
          <p:nvPr/>
        </p:nvGraphicFramePr>
        <p:xfrm>
          <a:off x="1055688" y="3525838"/>
          <a:ext cx="7539848" cy="15593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3" imgW="8481060" imgH="1783080" progId="Word.Document.12">
                  <p:embed/>
                </p:oleObj>
              </mc:Choice>
              <mc:Fallback>
                <p:oleObj name="文档" r:id="rId3" imgW="8481060" imgH="17830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88" y="3525838"/>
                        <a:ext cx="7539848" cy="15593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951670" y="643712"/>
            <a:ext cx="10715700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重难三　欧姆定律的综合计算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670" y="1286654"/>
            <a:ext cx="10644262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9.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18B48F"/>
                </a:solidFill>
              </a:rPr>
              <a:t>[2016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15-9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已知电源电压为</a:t>
            </a:r>
            <a:r>
              <a:rPr lang="en-US" sz="2400" i="1" smtClean="0"/>
              <a:t>U</a:t>
            </a:r>
            <a:r>
              <a:rPr lang="en-US" sz="2400" smtClean="0"/>
              <a:t>,</a:t>
            </a:r>
            <a:r>
              <a:rPr lang="zh-CN" altLang="en-US" sz="2400" smtClean="0"/>
              <a:t>三个电阻的阻值分别为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和</a:t>
            </a:r>
            <a:r>
              <a:rPr lang="en-US" sz="2400" i="1" smtClean="0"/>
              <a:t>R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求</a:t>
            </a:r>
            <a:r>
              <a:rPr lang="en-US" sz="2400" smtClean="0"/>
              <a:t>: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(2)</a:t>
            </a:r>
            <a:r>
              <a:rPr lang="zh-CN" altLang="en-US" sz="2400" smtClean="0"/>
              <a:t>当开关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均闭合时</a:t>
            </a:r>
            <a:r>
              <a:rPr lang="en-US" sz="2400" smtClean="0"/>
              <a:t>,</a:t>
            </a:r>
            <a:r>
              <a:rPr lang="zh-CN" altLang="en-US" sz="2400" smtClean="0"/>
              <a:t>电压表和电流表的示数。</a:t>
            </a:r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9581923" y="3825385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15-9</a:t>
            </a:r>
            <a:endParaRPr lang="zh-CN" altLang="en-US"/>
          </a:p>
        </p:txBody>
      </p:sp>
      <p:pic>
        <p:nvPicPr>
          <p:cNvPr id="11" name="7jk184.EPS" descr="id:2147502342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9167040" y="1941309"/>
            <a:ext cx="1928826" cy="1845675"/>
          </a:xfrm>
          <a:prstGeom prst="rect">
            <a:avLst/>
          </a:prstGeom>
        </p:spPr>
      </p:pic>
      <p:graphicFrame>
        <p:nvGraphicFramePr>
          <p:cNvPr id="166913" name="Object 1"/>
          <p:cNvGraphicFramePr>
            <a:graphicFrameLocks noChangeAspect="1"/>
          </p:cNvGraphicFramePr>
          <p:nvPr/>
        </p:nvGraphicFramePr>
        <p:xfrm>
          <a:off x="951670" y="3001166"/>
          <a:ext cx="8012113" cy="12620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3" imgW="9257030" imgH="1466215" progId="Word.Document.12">
                  <p:embed/>
                </p:oleObj>
              </mc:Choice>
              <mc:Fallback>
                <p:oleObj name="文档" r:id="rId3" imgW="9257030" imgH="14662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670" y="3001166"/>
                        <a:ext cx="8012113" cy="1262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10. </a:t>
            </a:r>
            <a:r>
              <a:rPr lang="en-US" sz="2400" smtClean="0">
                <a:solidFill>
                  <a:srgbClr val="18B48F"/>
                </a:solidFill>
              </a:rPr>
              <a:t>[2019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15-10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电源电压保持不变</a:t>
            </a:r>
            <a:r>
              <a:rPr lang="en-US" sz="2400" smtClean="0"/>
              <a:t>,</a:t>
            </a:r>
            <a:r>
              <a:rPr lang="zh-CN" altLang="en-US" sz="2400" smtClean="0"/>
              <a:t>电流表的量程为</a:t>
            </a:r>
            <a:r>
              <a:rPr lang="en-US" sz="2400" smtClean="0"/>
              <a:t>0</a:t>
            </a:r>
            <a:r>
              <a:rPr lang="en-US" sz="2400" i="1" smtClean="0"/>
              <a:t>~</a:t>
            </a:r>
            <a:r>
              <a:rPr lang="en-US" sz="2400" smtClean="0"/>
              <a:t>0.6 A,</a:t>
            </a:r>
            <a:r>
              <a:rPr lang="zh-CN" altLang="en-US" sz="2400" smtClean="0"/>
              <a:t>电压表的量程为</a:t>
            </a:r>
            <a:r>
              <a:rPr lang="en-US" sz="2400" smtClean="0"/>
              <a:t>0</a:t>
            </a:r>
            <a:r>
              <a:rPr lang="en-US" sz="2400" i="1" smtClean="0"/>
              <a:t>~</a:t>
            </a:r>
            <a:r>
              <a:rPr lang="en-US" sz="2400" smtClean="0"/>
              <a:t>15 V,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en-US" sz="2400" smtClean="0"/>
              <a:t>=20 Ω,</a:t>
            </a:r>
            <a:r>
              <a:rPr lang="zh-CN" altLang="en-US" sz="2400" smtClean="0"/>
              <a:t>滑动变阻器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的规格为“</a:t>
            </a:r>
            <a:r>
              <a:rPr lang="en-US" sz="2400" smtClean="0"/>
              <a:t>100 Ω</a:t>
            </a:r>
            <a:r>
              <a:rPr lang="zh-CN" altLang="en-US" sz="2400" i="1" smtClean="0"/>
              <a:t>　</a:t>
            </a:r>
            <a:r>
              <a:rPr lang="en-US" sz="2400" smtClean="0"/>
              <a:t>1 A</a:t>
            </a:r>
            <a:r>
              <a:rPr lang="zh-CN" altLang="en-US" sz="2400" smtClean="0"/>
              <a:t>”。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(1)</a:t>
            </a:r>
            <a:r>
              <a:rPr lang="zh-CN" altLang="en-US" sz="2400" smtClean="0"/>
              <a:t>闭合开关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en-US" sz="2400" smtClean="0"/>
              <a:t>,</a:t>
            </a:r>
            <a:r>
              <a:rPr lang="zh-CN" altLang="en-US" sz="2400" smtClean="0"/>
              <a:t>断开开关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电流表示数为</a:t>
            </a:r>
            <a:r>
              <a:rPr lang="en-US" sz="2400" smtClean="0"/>
              <a:t>0.4 A,</a:t>
            </a:r>
            <a:r>
              <a:rPr lang="zh-CN" altLang="en-US" sz="2400" smtClean="0"/>
              <a:t>求电源电压。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(2)</a:t>
            </a:r>
            <a:r>
              <a:rPr lang="zh-CN" altLang="en-US" sz="2400" smtClean="0"/>
              <a:t>闭合开关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断开开关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en-US" sz="2400" smtClean="0"/>
              <a:t>,</a:t>
            </a:r>
            <a:r>
              <a:rPr lang="zh-CN" altLang="en-US" sz="2400" smtClean="0"/>
              <a:t>滑动变阻器滑片置于中点位置时</a:t>
            </a:r>
            <a:r>
              <a:rPr lang="en-US" sz="2400" smtClean="0"/>
              <a:t>,</a:t>
            </a:r>
            <a:r>
              <a:rPr lang="zh-CN" altLang="en-US" sz="2400" smtClean="0"/>
              <a:t>电压表的示数为</a:t>
            </a:r>
            <a:r>
              <a:rPr lang="en-US" sz="2400" smtClean="0"/>
              <a:t>4 V,</a:t>
            </a:r>
            <a:r>
              <a:rPr lang="zh-CN" altLang="en-US" sz="2400" smtClean="0"/>
              <a:t>求</a:t>
            </a:r>
            <a:r>
              <a:rPr lang="en-US" sz="2400" i="1" smtClean="0"/>
              <a:t>R</a:t>
            </a:r>
            <a:r>
              <a:rPr lang="en-US" sz="2400" baseline="-25000" smtClean="0"/>
              <a:t>3</a:t>
            </a:r>
            <a:r>
              <a:rPr lang="zh-CN" altLang="en-US" sz="2400" smtClean="0"/>
              <a:t>的阻值。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(3)</a:t>
            </a:r>
            <a:r>
              <a:rPr lang="zh-CN" altLang="en-US" sz="2400" smtClean="0"/>
              <a:t>闭合开关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和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在不损坏电流表、电压表的情况下</a:t>
            </a:r>
            <a:r>
              <a:rPr lang="en-US" sz="2400" smtClean="0"/>
              <a:t>,</a:t>
            </a:r>
            <a:r>
              <a:rPr lang="zh-CN" altLang="en-US" sz="2400" smtClean="0"/>
              <a:t>求滑动变阻器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的阻值取值范围。</a:t>
            </a:r>
            <a:endParaRPr lang="zh-CN" altLang="en-US" sz="2400"/>
          </a:p>
        </p:txBody>
      </p:sp>
      <p:pic>
        <p:nvPicPr>
          <p:cNvPr id="5" name="20WLZT1044.EPS" descr="id:214750234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8881288" y="4215612"/>
            <a:ext cx="2748948" cy="19086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7106" y="6144438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15-10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51670" y="4572802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rgbClr val="A50021"/>
                </a:solidFill>
              </a:rPr>
              <a:t>解</a:t>
            </a:r>
            <a:r>
              <a:rPr lang="en-US" smtClean="0">
                <a:solidFill>
                  <a:srgbClr val="A50021"/>
                </a:solidFill>
              </a:rPr>
              <a:t>:(1)</a:t>
            </a:r>
            <a:r>
              <a:rPr lang="zh-CN" altLang="en-US" smtClean="0">
                <a:solidFill>
                  <a:srgbClr val="A50021"/>
                </a:solidFill>
              </a:rPr>
              <a:t>闭合开关</a:t>
            </a:r>
            <a:r>
              <a:rPr lang="en-US" smtClean="0">
                <a:solidFill>
                  <a:srgbClr val="A50021"/>
                </a:solidFill>
              </a:rPr>
              <a:t>S</a:t>
            </a:r>
            <a:r>
              <a:rPr lang="en-US" baseline="-25000" smtClean="0">
                <a:solidFill>
                  <a:srgbClr val="A50021"/>
                </a:solidFill>
              </a:rPr>
              <a:t>1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断开开关</a:t>
            </a:r>
            <a:r>
              <a:rPr lang="en-US" smtClean="0">
                <a:solidFill>
                  <a:srgbClr val="A50021"/>
                </a:solidFill>
              </a:rPr>
              <a:t>S</a:t>
            </a:r>
            <a:r>
              <a:rPr lang="en-US" baseline="-25000" smtClean="0">
                <a:solidFill>
                  <a:srgbClr val="A50021"/>
                </a:solidFill>
              </a:rPr>
              <a:t>2</a:t>
            </a:r>
            <a:r>
              <a:rPr lang="zh-CN" altLang="en-US" smtClean="0">
                <a:solidFill>
                  <a:srgbClr val="A50021"/>
                </a:solidFill>
              </a:rPr>
              <a:t>、</a:t>
            </a:r>
            <a:r>
              <a:rPr lang="en-US" smtClean="0">
                <a:solidFill>
                  <a:srgbClr val="A50021"/>
                </a:solidFill>
              </a:rPr>
              <a:t>S</a:t>
            </a:r>
            <a:r>
              <a:rPr lang="en-US" baseline="-25000" smtClean="0">
                <a:solidFill>
                  <a:srgbClr val="A50021"/>
                </a:solidFill>
              </a:rPr>
              <a:t>3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电路为</a:t>
            </a:r>
            <a:r>
              <a:rPr lang="en-US" i="1" smtClean="0">
                <a:solidFill>
                  <a:srgbClr val="A50021"/>
                </a:solidFill>
              </a:rPr>
              <a:t>R</a:t>
            </a:r>
            <a:r>
              <a:rPr lang="en-US" baseline="-25000" smtClean="0">
                <a:solidFill>
                  <a:srgbClr val="A50021"/>
                </a:solidFill>
              </a:rPr>
              <a:t>1</a:t>
            </a:r>
            <a:r>
              <a:rPr lang="zh-CN" altLang="en-US" smtClean="0">
                <a:solidFill>
                  <a:srgbClr val="A50021"/>
                </a:solidFill>
              </a:rPr>
              <a:t>的简单电路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电流表示数为</a:t>
            </a:r>
            <a:r>
              <a:rPr lang="en-US" smtClean="0">
                <a:solidFill>
                  <a:srgbClr val="A50021"/>
                </a:solidFill>
              </a:rPr>
              <a:t>0.4 A,</a:t>
            </a:r>
            <a:r>
              <a:rPr lang="zh-CN" altLang="en-US" smtClean="0">
                <a:solidFill>
                  <a:srgbClr val="A50021"/>
                </a:solidFill>
              </a:rPr>
              <a:t>则电源电压</a:t>
            </a:r>
            <a:r>
              <a:rPr lang="en-US" i="1" smtClean="0">
                <a:solidFill>
                  <a:srgbClr val="A50021"/>
                </a:solidFill>
              </a:rPr>
              <a:t>U</a:t>
            </a:r>
            <a:r>
              <a:rPr lang="en-US" smtClean="0">
                <a:solidFill>
                  <a:srgbClr val="A50021"/>
                </a:solidFill>
              </a:rPr>
              <a:t>=</a:t>
            </a:r>
            <a:r>
              <a:rPr lang="en-US" i="1" smtClean="0">
                <a:solidFill>
                  <a:srgbClr val="A50021"/>
                </a:solidFill>
              </a:rPr>
              <a:t>I</a:t>
            </a:r>
            <a:r>
              <a:rPr lang="en-US" baseline="-25000" smtClean="0">
                <a:solidFill>
                  <a:srgbClr val="A50021"/>
                </a:solidFill>
              </a:rPr>
              <a:t>1</a:t>
            </a:r>
            <a:r>
              <a:rPr lang="en-US" i="1" smtClean="0">
                <a:solidFill>
                  <a:srgbClr val="A50021"/>
                </a:solidFill>
              </a:rPr>
              <a:t>R</a:t>
            </a:r>
            <a:r>
              <a:rPr lang="en-US" baseline="-25000" smtClean="0">
                <a:solidFill>
                  <a:srgbClr val="A50021"/>
                </a:solidFill>
              </a:rPr>
              <a:t>1</a:t>
            </a:r>
            <a:r>
              <a:rPr lang="en-US" smtClean="0">
                <a:solidFill>
                  <a:srgbClr val="A50021"/>
                </a:solidFill>
              </a:rPr>
              <a:t>=0.4 A×</a:t>
            </a:r>
            <a:endParaRPr lang="en-US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</a:rPr>
              <a:t>20 Ω=8 V</a:t>
            </a:r>
            <a:r>
              <a:rPr lang="zh-CN" altLang="en-US" smtClean="0">
                <a:solidFill>
                  <a:srgbClr val="A50021"/>
                </a:solidFill>
              </a:rPr>
              <a:t>。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10. </a:t>
            </a:r>
            <a:r>
              <a:rPr lang="en-US" sz="2400" smtClean="0">
                <a:solidFill>
                  <a:srgbClr val="18B48F"/>
                </a:solidFill>
              </a:rPr>
              <a:t>[2019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15-10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电源电压保持不变</a:t>
            </a:r>
            <a:r>
              <a:rPr lang="en-US" sz="2400" smtClean="0"/>
              <a:t>,</a:t>
            </a:r>
            <a:r>
              <a:rPr lang="zh-CN" altLang="en-US" sz="2400" smtClean="0"/>
              <a:t>电流表的量程为</a:t>
            </a:r>
            <a:r>
              <a:rPr lang="en-US" sz="2400" smtClean="0"/>
              <a:t>0</a:t>
            </a:r>
            <a:r>
              <a:rPr lang="en-US" sz="2400" i="1" smtClean="0"/>
              <a:t>~</a:t>
            </a:r>
            <a:r>
              <a:rPr lang="en-US" sz="2400" smtClean="0"/>
              <a:t>0.6 A,</a:t>
            </a:r>
            <a:r>
              <a:rPr lang="zh-CN" altLang="en-US" sz="2400" smtClean="0"/>
              <a:t>电压表的量程为</a:t>
            </a:r>
            <a:r>
              <a:rPr lang="en-US" sz="2400" smtClean="0"/>
              <a:t>0</a:t>
            </a:r>
            <a:r>
              <a:rPr lang="en-US" sz="2400" i="1" smtClean="0"/>
              <a:t>~</a:t>
            </a:r>
            <a:r>
              <a:rPr lang="en-US" sz="2400" smtClean="0"/>
              <a:t>15 V,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en-US" sz="2400" smtClean="0"/>
              <a:t>=20 Ω,</a:t>
            </a:r>
            <a:r>
              <a:rPr lang="zh-CN" altLang="en-US" sz="2400" smtClean="0"/>
              <a:t>滑动变阻器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的规格为“</a:t>
            </a:r>
            <a:r>
              <a:rPr lang="en-US" sz="2400" smtClean="0"/>
              <a:t>100 Ω</a:t>
            </a:r>
            <a:r>
              <a:rPr lang="zh-CN" altLang="en-US" sz="2400" i="1" smtClean="0"/>
              <a:t>　</a:t>
            </a:r>
            <a:r>
              <a:rPr lang="en-US" sz="2400" smtClean="0"/>
              <a:t>1 A</a:t>
            </a:r>
            <a:r>
              <a:rPr lang="zh-CN" altLang="en-US" sz="2400" smtClean="0"/>
              <a:t>”。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(2)</a:t>
            </a:r>
            <a:r>
              <a:rPr lang="zh-CN" altLang="en-US" sz="2400" smtClean="0"/>
              <a:t>闭合开关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断开开关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en-US" sz="2400" smtClean="0"/>
              <a:t>,</a:t>
            </a:r>
            <a:r>
              <a:rPr lang="zh-CN" altLang="en-US" sz="2400" smtClean="0"/>
              <a:t>滑动变阻器滑片置于中点位置时</a:t>
            </a:r>
            <a:r>
              <a:rPr lang="en-US" sz="2400" smtClean="0"/>
              <a:t>,</a:t>
            </a:r>
            <a:r>
              <a:rPr lang="zh-CN" altLang="en-US" sz="2400" smtClean="0"/>
              <a:t>电压表的示数为</a:t>
            </a:r>
            <a:r>
              <a:rPr lang="en-US" sz="2400" smtClean="0"/>
              <a:t>4 V,</a:t>
            </a:r>
            <a:r>
              <a:rPr lang="zh-CN" altLang="en-US" sz="2400" smtClean="0"/>
              <a:t>求</a:t>
            </a:r>
            <a:r>
              <a:rPr lang="en-US" sz="2400" i="1" smtClean="0"/>
              <a:t>R</a:t>
            </a:r>
            <a:r>
              <a:rPr lang="en-US" sz="2400" baseline="-25000" smtClean="0"/>
              <a:t>3</a:t>
            </a:r>
            <a:r>
              <a:rPr lang="zh-CN" altLang="en-US" sz="2400" smtClean="0"/>
              <a:t>的阻值。</a:t>
            </a:r>
            <a:endParaRPr lang="zh-CN" altLang="en-US" sz="2400"/>
          </a:p>
        </p:txBody>
      </p:sp>
      <p:pic>
        <p:nvPicPr>
          <p:cNvPr id="5" name="20WLZT1044.EPS" descr="id:214750234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8952726" y="2468063"/>
            <a:ext cx="2748948" cy="19086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7106" y="4396889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15-10</a:t>
            </a:r>
            <a:endParaRPr lang="zh-CN" altLang="en-US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1055688" y="2997200"/>
          <a:ext cx="7173912" cy="2941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3" imgW="7644765" imgH="3133725" progId="Word.Document.12">
                  <p:embed/>
                </p:oleObj>
              </mc:Choice>
              <mc:Fallback>
                <p:oleObj name="文档" r:id="rId3" imgW="7644765" imgH="31337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88" y="2997200"/>
                        <a:ext cx="7173912" cy="2941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715150"/>
            <a:ext cx="1078713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10. </a:t>
            </a:r>
            <a:r>
              <a:rPr lang="en-US" sz="2400" smtClean="0">
                <a:solidFill>
                  <a:srgbClr val="18B48F"/>
                </a:solidFill>
              </a:rPr>
              <a:t>[2019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15-10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电源电压保持不变</a:t>
            </a:r>
            <a:r>
              <a:rPr lang="en-US" sz="2400" smtClean="0"/>
              <a:t>,</a:t>
            </a:r>
            <a:r>
              <a:rPr lang="zh-CN" altLang="en-US" sz="2400" smtClean="0"/>
              <a:t>电流表的量程为</a:t>
            </a:r>
            <a:r>
              <a:rPr lang="en-US" sz="2400" smtClean="0"/>
              <a:t>0</a:t>
            </a:r>
            <a:r>
              <a:rPr lang="en-US" sz="2400" i="1" smtClean="0"/>
              <a:t>~</a:t>
            </a:r>
            <a:r>
              <a:rPr lang="en-US" sz="2400" smtClean="0"/>
              <a:t>0.6 A,</a:t>
            </a:r>
            <a:r>
              <a:rPr lang="zh-CN" altLang="en-US" sz="2400" smtClean="0"/>
              <a:t>电压表的量程为</a:t>
            </a:r>
            <a:r>
              <a:rPr lang="en-US" sz="2400" smtClean="0"/>
              <a:t>0</a:t>
            </a:r>
            <a:r>
              <a:rPr lang="en-US" sz="2400" i="1" smtClean="0"/>
              <a:t>~</a:t>
            </a:r>
            <a:r>
              <a:rPr lang="en-US" sz="2400" smtClean="0"/>
              <a:t>15 V,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en-US" sz="2400" smtClean="0"/>
              <a:t>=20 Ω,</a:t>
            </a:r>
            <a:r>
              <a:rPr lang="zh-CN" altLang="en-US" sz="2400" smtClean="0"/>
              <a:t>滑动变阻器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的规格为“</a:t>
            </a:r>
            <a:r>
              <a:rPr lang="en-US" sz="2400" smtClean="0"/>
              <a:t>100 Ω</a:t>
            </a:r>
            <a:r>
              <a:rPr lang="zh-CN" altLang="en-US" sz="2400" i="1" smtClean="0"/>
              <a:t>　</a:t>
            </a:r>
            <a:r>
              <a:rPr lang="en-US" sz="2400" smtClean="0"/>
              <a:t>1 A</a:t>
            </a:r>
            <a:r>
              <a:rPr lang="zh-CN" altLang="en-US" sz="2400" smtClean="0"/>
              <a:t>”。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(3)</a:t>
            </a:r>
            <a:r>
              <a:rPr lang="zh-CN" altLang="en-US" sz="2400" smtClean="0"/>
              <a:t>闭合开关</a:t>
            </a:r>
            <a:r>
              <a:rPr lang="en-US" sz="2400" smtClean="0"/>
              <a:t>S</a:t>
            </a:r>
            <a:r>
              <a:rPr lang="en-US" sz="2400" baseline="-25000" smtClean="0"/>
              <a:t>1</a:t>
            </a:r>
            <a:r>
              <a:rPr lang="zh-CN" altLang="en-US" sz="2400" smtClean="0"/>
              <a:t>、</a:t>
            </a:r>
            <a:r>
              <a:rPr lang="en-US" sz="2400" smtClean="0"/>
              <a:t>S</a:t>
            </a:r>
            <a:r>
              <a:rPr lang="en-US" sz="2400" baseline="-25000" smtClean="0"/>
              <a:t>2</a:t>
            </a:r>
            <a:r>
              <a:rPr lang="zh-CN" altLang="en-US" sz="2400" smtClean="0"/>
              <a:t>和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  <a:r>
              <a:rPr lang="en-US" sz="2400" smtClean="0"/>
              <a:t>,</a:t>
            </a:r>
            <a:r>
              <a:rPr lang="zh-CN" altLang="en-US" sz="2400" smtClean="0"/>
              <a:t>在不损坏电流表、电压表的情况下</a:t>
            </a:r>
            <a:r>
              <a:rPr lang="en-US" sz="2400" smtClean="0"/>
              <a:t>,</a:t>
            </a:r>
            <a:r>
              <a:rPr lang="zh-CN" altLang="en-US" sz="2400" smtClean="0"/>
              <a:t>求滑动变阻器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的阻值取值范围。</a:t>
            </a:r>
            <a:endParaRPr lang="zh-CN" altLang="en-US" sz="2400"/>
          </a:p>
        </p:txBody>
      </p:sp>
      <p:pic>
        <p:nvPicPr>
          <p:cNvPr id="5" name="20WLZT1044.EPS" descr="id:214750234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666446" y="2643976"/>
            <a:ext cx="2748948" cy="19086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80826" y="4572802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15-10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1008063" y="782638"/>
          <a:ext cx="10747375" cy="56181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2" imgW="11312525" imgH="5917565" progId="Word.Document.12">
                  <p:embed/>
                </p:oleObj>
              </mc:Choice>
              <mc:Fallback>
                <p:oleObj name="文档" r:id="rId2" imgW="11312525" imgH="59175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8063" y="782638"/>
                        <a:ext cx="10747375" cy="5618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951670" y="643712"/>
            <a:ext cx="10715700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突破一　探究电流与电压、电阻的关系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670" y="1286654"/>
            <a:ext cx="1071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/>
              <a:t>例</a:t>
            </a:r>
            <a:r>
              <a:rPr lang="en-US" b="1" smtClean="0"/>
              <a:t>1</a:t>
            </a:r>
            <a:r>
              <a:rPr lang="en-US" b="1" smtClean="0">
                <a:solidFill>
                  <a:srgbClr val="18B48F"/>
                </a:solidFill>
              </a:rPr>
              <a:t> </a:t>
            </a:r>
            <a:r>
              <a:rPr lang="en-US" smtClean="0">
                <a:solidFill>
                  <a:srgbClr val="18B48F"/>
                </a:solidFill>
              </a:rPr>
              <a:t>[2020</a:t>
            </a:r>
            <a:r>
              <a:rPr lang="en-US" altLang="zh-CN" smtClean="0">
                <a:solidFill>
                  <a:srgbClr val="18B48F"/>
                </a:solidFill>
              </a:rPr>
              <a:t>·</a:t>
            </a:r>
            <a:r>
              <a:rPr lang="zh-CN" altLang="en-US" smtClean="0">
                <a:solidFill>
                  <a:srgbClr val="18B48F"/>
                </a:solidFill>
              </a:rPr>
              <a:t>广安</a:t>
            </a:r>
            <a:r>
              <a:rPr lang="en-US" smtClean="0">
                <a:solidFill>
                  <a:srgbClr val="18B48F"/>
                </a:solidFill>
              </a:rPr>
              <a:t>]</a:t>
            </a:r>
            <a:r>
              <a:rPr lang="zh-CN" altLang="en-US" smtClean="0"/>
              <a:t>在探究“电流与电阻关系”的实验中</a:t>
            </a:r>
            <a:r>
              <a:rPr lang="en-US" smtClean="0"/>
              <a:t>,</a:t>
            </a:r>
            <a:r>
              <a:rPr lang="zh-CN" altLang="en-US" smtClean="0"/>
              <a:t>所用的器材有</a:t>
            </a:r>
            <a:r>
              <a:rPr lang="en-US" smtClean="0"/>
              <a:t>:</a:t>
            </a:r>
            <a:r>
              <a:rPr lang="zh-CN" altLang="en-US" smtClean="0"/>
              <a:t>电压恒定为</a:t>
            </a:r>
            <a:r>
              <a:rPr lang="en-US" smtClean="0"/>
              <a:t>6 V</a:t>
            </a:r>
            <a:r>
              <a:rPr lang="zh-CN" altLang="en-US" smtClean="0"/>
              <a:t>的电源、开关、电流表、电压表、三个定值电阻</a:t>
            </a:r>
            <a:r>
              <a:rPr lang="en-US" smtClean="0"/>
              <a:t>(5 Ω,10 Ω,20 Ω)</a:t>
            </a:r>
            <a:r>
              <a:rPr lang="zh-CN" altLang="en-US" smtClean="0"/>
              <a:t>、几个规格不同的滑动变阻器、导线若干。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smtClean="0"/>
              <a:t>(1)</a:t>
            </a:r>
            <a:r>
              <a:rPr lang="zh-CN" altLang="en-US" smtClean="0"/>
              <a:t>如图</a:t>
            </a:r>
            <a:r>
              <a:rPr lang="en-US" smtClean="0"/>
              <a:t>15-11</a:t>
            </a:r>
            <a:r>
              <a:rPr lang="zh-CN" altLang="en-US" smtClean="0"/>
              <a:t>所示是某同学连接的电路</a:t>
            </a:r>
            <a:r>
              <a:rPr lang="en-US" smtClean="0"/>
              <a:t>,</a:t>
            </a:r>
            <a:r>
              <a:rPr lang="zh-CN" altLang="en-US" smtClean="0"/>
              <a:t>图中有一根导线连接错误</a:t>
            </a:r>
            <a:r>
              <a:rPr lang="en-US" smtClean="0"/>
              <a:t>,</a:t>
            </a:r>
            <a:r>
              <a:rPr lang="zh-CN" altLang="en-US" smtClean="0"/>
              <a:t>请你在连接错误的导线上打“</a:t>
            </a:r>
            <a:r>
              <a:rPr lang="en-US" smtClean="0"/>
              <a:t>×</a:t>
            </a:r>
            <a:r>
              <a:rPr lang="zh-CN" altLang="en-US" smtClean="0"/>
              <a:t>”</a:t>
            </a:r>
            <a:r>
              <a:rPr lang="en-US" smtClean="0"/>
              <a:t>,</a:t>
            </a:r>
            <a:r>
              <a:rPr lang="zh-CN" altLang="en-US" smtClean="0"/>
              <a:t>并补画出正确的连线。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95074" y="6141049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图</a:t>
            </a:r>
            <a:r>
              <a:rPr lang="en-US" smtClean="0"/>
              <a:t>15-11</a:t>
            </a:r>
            <a:endParaRPr lang="zh-CN" altLang="en-US" smtClean="0"/>
          </a:p>
        </p:txBody>
      </p:sp>
      <p:pic>
        <p:nvPicPr>
          <p:cNvPr id="6" name="21JFA56.EPS" descr="id:214750237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952066" y="4072736"/>
            <a:ext cx="3680834" cy="211395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51670" y="715150"/>
            <a:ext cx="10715700" cy="50586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smtClean="0">
                <a:solidFill>
                  <a:srgbClr val="A50021"/>
                </a:solidFill>
              </a:rPr>
              <a:t> (1)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如图所示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zh-CN" altLang="en-US" smtClean="0">
                <a:solidFill>
                  <a:srgbClr val="A50021"/>
                </a:solidFill>
              </a:rPr>
              <a:t>解析</a:t>
            </a:r>
            <a:r>
              <a:rPr lang="en-US" smtClean="0">
                <a:solidFill>
                  <a:srgbClr val="A50021"/>
                </a:solidFill>
              </a:rPr>
              <a:t>](1)</a:t>
            </a:r>
            <a:r>
              <a:rPr lang="zh-CN" altLang="en-US" smtClean="0">
                <a:solidFill>
                  <a:srgbClr val="A50021"/>
                </a:solidFill>
              </a:rPr>
              <a:t>题图中电阻和电压表被短路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电阻应和电流表串联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如图所示。</a:t>
            </a:r>
            <a:endParaRPr lang="en-US" altLang="zh-CN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pic>
        <p:nvPicPr>
          <p:cNvPr id="3" name="21JFA57.EPS" descr="id:2147489607;FounderCE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504" y="1000902"/>
            <a:ext cx="3352270" cy="1876931"/>
          </a:xfrm>
          <a:prstGeom prst="rect">
            <a:avLst/>
          </a:prstGeom>
        </p:spPr>
      </p:pic>
      <p:pic>
        <p:nvPicPr>
          <p:cNvPr id="4" name="21JFA58.EPS" descr="id:2147489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4942" y="3572670"/>
            <a:ext cx="3857652" cy="21501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51670" y="715150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(2)</a:t>
            </a:r>
            <a:r>
              <a:rPr lang="zh-CN" altLang="en-US" smtClean="0"/>
              <a:t>电路连接正确后</a:t>
            </a:r>
            <a:r>
              <a:rPr lang="en-US" smtClean="0"/>
              <a:t>,</a:t>
            </a:r>
            <a:r>
              <a:rPr lang="zh-CN" altLang="en-US" smtClean="0"/>
              <a:t>闭合开关前</a:t>
            </a:r>
            <a:r>
              <a:rPr lang="en-US" smtClean="0"/>
              <a:t>,</a:t>
            </a:r>
            <a:r>
              <a:rPr lang="zh-CN" altLang="en-US" smtClean="0"/>
              <a:t>滑动变阻器的滑片应置于</a:t>
            </a:r>
            <a:r>
              <a:rPr lang="zh-CN" altLang="en-US" i="1" u="sng" smtClean="0"/>
              <a:t>　　　　</a:t>
            </a:r>
            <a:r>
              <a:rPr lang="en-US" smtClean="0"/>
              <a:t>(</a:t>
            </a:r>
            <a:r>
              <a:rPr lang="zh-CN" altLang="en-US" smtClean="0"/>
              <a:t>选填“</a:t>
            </a:r>
            <a:r>
              <a:rPr lang="en-US" i="1" smtClean="0"/>
              <a:t>A</a:t>
            </a:r>
            <a:r>
              <a:rPr lang="zh-CN" altLang="en-US" smtClean="0"/>
              <a:t>”或“</a:t>
            </a:r>
            <a:r>
              <a:rPr lang="en-US" i="1" smtClean="0"/>
              <a:t>B</a:t>
            </a:r>
            <a:r>
              <a:rPr lang="zh-CN" altLang="en-US" smtClean="0"/>
              <a:t>”</a:t>
            </a:r>
            <a:r>
              <a:rPr lang="en-US" smtClean="0"/>
              <a:t>)</a:t>
            </a:r>
            <a:r>
              <a:rPr lang="zh-CN" altLang="en-US" smtClean="0"/>
              <a:t>端。</a:t>
            </a:r>
            <a:r>
              <a:rPr lang="en-US" smtClean="0"/>
              <a:t> 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19057" y="4497975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图</a:t>
            </a:r>
            <a:r>
              <a:rPr lang="en-US" smtClean="0"/>
              <a:t>15-11</a:t>
            </a:r>
            <a:endParaRPr lang="zh-CN" altLang="en-US" smtClean="0"/>
          </a:p>
        </p:txBody>
      </p:sp>
      <p:pic>
        <p:nvPicPr>
          <p:cNvPr id="4" name="21JFA56.EPS" descr="id:214750237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880364" y="2535918"/>
            <a:ext cx="3680834" cy="2113954"/>
          </a:xfrm>
          <a:prstGeom prst="rect">
            <a:avLst/>
          </a:prstGeom>
        </p:spPr>
      </p:pic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6666710" y="712472"/>
            <a:ext cx="4929222" cy="17346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b="1" i="1" smtClean="0"/>
              <a:t> </a:t>
            </a:r>
            <a:r>
              <a:rPr lang="en-US" i="1" smtClean="0">
                <a:solidFill>
                  <a:srgbClr val="A50021"/>
                </a:solidFill>
              </a:rPr>
              <a:t>A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zh-CN" altLang="en-US" smtClean="0">
                <a:solidFill>
                  <a:srgbClr val="A50021"/>
                </a:solidFill>
              </a:rPr>
              <a:t>解析</a:t>
            </a:r>
            <a:r>
              <a:rPr lang="en-US" smtClean="0">
                <a:solidFill>
                  <a:srgbClr val="A50021"/>
                </a:solidFill>
              </a:rPr>
              <a:t>]</a:t>
            </a:r>
            <a:r>
              <a:rPr lang="zh-CN" altLang="en-US" smtClean="0">
                <a:solidFill>
                  <a:srgbClr val="A50021"/>
                </a:solidFill>
              </a:rPr>
              <a:t>闭合开关前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滑动变阻器的滑片应置于接入电路的阻值最大的</a:t>
            </a:r>
            <a:r>
              <a:rPr lang="en-US" i="1" smtClean="0">
                <a:solidFill>
                  <a:srgbClr val="A50021"/>
                </a:solidFill>
              </a:rPr>
              <a:t>A </a:t>
            </a:r>
            <a:r>
              <a:rPr lang="zh-CN" altLang="en-US" smtClean="0">
                <a:solidFill>
                  <a:srgbClr val="A50021"/>
                </a:solidFill>
              </a:rPr>
              <a:t>端。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51670" y="715150"/>
            <a:ext cx="1071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(3)</a:t>
            </a:r>
            <a:r>
              <a:rPr lang="zh-CN" altLang="en-US" smtClean="0"/>
              <a:t>分别把</a:t>
            </a:r>
            <a:r>
              <a:rPr lang="en-US" smtClean="0"/>
              <a:t>5 Ω</a:t>
            </a:r>
            <a:r>
              <a:rPr lang="zh-CN" altLang="en-US" smtClean="0"/>
              <a:t>和</a:t>
            </a:r>
            <a:r>
              <a:rPr lang="en-US" smtClean="0"/>
              <a:t>10 Ω</a:t>
            </a:r>
            <a:r>
              <a:rPr lang="zh-CN" altLang="en-US" smtClean="0"/>
              <a:t>的定值电阻接入电路中</a:t>
            </a:r>
            <a:r>
              <a:rPr lang="en-US" smtClean="0"/>
              <a:t>,</a:t>
            </a:r>
            <a:r>
              <a:rPr lang="zh-CN" altLang="en-US" smtClean="0"/>
              <a:t>移动滑动变阻器的滑片使电压表的示数为</a:t>
            </a:r>
            <a:r>
              <a:rPr lang="en-US" smtClean="0"/>
              <a:t>2 V,</a:t>
            </a:r>
            <a:r>
              <a:rPr lang="zh-CN" altLang="en-US" smtClean="0"/>
              <a:t>记录下电流表的示数。可是当把</a:t>
            </a:r>
            <a:r>
              <a:rPr lang="en-US" smtClean="0"/>
              <a:t>20 Ω</a:t>
            </a:r>
            <a:r>
              <a:rPr lang="zh-CN" altLang="en-US" smtClean="0"/>
              <a:t>的定值电阻接入电路中时</a:t>
            </a:r>
            <a:r>
              <a:rPr lang="en-US" smtClean="0"/>
              <a:t>,</a:t>
            </a:r>
            <a:r>
              <a:rPr lang="zh-CN" altLang="en-US" smtClean="0"/>
              <a:t>该同学无论怎样移动滑片都无法使电压表示数调到控制值</a:t>
            </a:r>
            <a:r>
              <a:rPr lang="en-US" smtClean="0"/>
              <a:t>,</a:t>
            </a:r>
            <a:r>
              <a:rPr lang="zh-CN" altLang="en-US" smtClean="0"/>
              <a:t>说明选择的滑动变阻器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i="1" u="sng" smtClean="0"/>
              <a:t>　　　　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05073" y="4963223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图</a:t>
            </a:r>
            <a:r>
              <a:rPr lang="en-US" smtClean="0"/>
              <a:t>15-11</a:t>
            </a:r>
            <a:endParaRPr lang="zh-CN" altLang="en-US" smtClean="0"/>
          </a:p>
        </p:txBody>
      </p:sp>
      <p:pic>
        <p:nvPicPr>
          <p:cNvPr id="4" name="21JFA56.EPS" descr="id:214750237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166380" y="3001166"/>
            <a:ext cx="3680834" cy="21139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951670" y="656416"/>
            <a:ext cx="10644262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欧姆定律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670" y="1299358"/>
            <a:ext cx="11001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/>
              <a:t>1.</a:t>
            </a:r>
            <a:r>
              <a:rPr lang="zh-CN" altLang="en-US" b="1" smtClean="0"/>
              <a:t>欧姆定律</a:t>
            </a:r>
            <a:r>
              <a:rPr lang="en-US" b="1" smtClean="0"/>
              <a:t>:</a:t>
            </a:r>
            <a:r>
              <a:rPr lang="zh-CN" altLang="en-US" smtClean="0"/>
              <a:t>导体中的电流</a:t>
            </a:r>
            <a:r>
              <a:rPr lang="en-US" smtClean="0"/>
              <a:t>,</a:t>
            </a:r>
            <a:r>
              <a:rPr lang="zh-CN" altLang="en-US" smtClean="0"/>
              <a:t>跟导体两端的电压成</a:t>
            </a:r>
            <a:r>
              <a:rPr lang="zh-CN" altLang="en-US" i="1" u="sng" smtClean="0"/>
              <a:t>　　  　</a:t>
            </a:r>
            <a:r>
              <a:rPr lang="en-US" smtClean="0"/>
              <a:t>,</a:t>
            </a:r>
            <a:r>
              <a:rPr lang="zh-CN" altLang="en-US" smtClean="0"/>
              <a:t>跟导体的电阻成</a:t>
            </a:r>
            <a:r>
              <a:rPr lang="zh-CN" altLang="en-US" i="1" u="sng" smtClean="0"/>
              <a:t>　   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b="1" smtClean="0"/>
              <a:t>2.</a:t>
            </a:r>
            <a:r>
              <a:rPr lang="zh-CN" altLang="en-US" b="1" smtClean="0"/>
              <a:t>定义式</a:t>
            </a:r>
            <a:r>
              <a:rPr lang="en-US" b="1" smtClean="0"/>
              <a:t>:</a:t>
            </a:r>
            <a:r>
              <a:rPr lang="zh-CN" altLang="en-US" i="1" u="sng" smtClean="0"/>
              <a:t>　　　　</a:t>
            </a:r>
            <a:r>
              <a:rPr lang="en-US" smtClean="0"/>
              <a:t>,</a:t>
            </a:r>
            <a:r>
              <a:rPr lang="zh-CN" altLang="en-US" smtClean="0"/>
              <a:t>变形式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、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b="1" smtClean="0"/>
              <a:t>3.</a:t>
            </a:r>
            <a:r>
              <a:rPr lang="zh-CN" altLang="en-US" smtClean="0"/>
              <a:t>导体的电阻是导体本身的一种性质</a:t>
            </a:r>
            <a:r>
              <a:rPr lang="en-US" smtClean="0"/>
              <a:t>,</a:t>
            </a:r>
            <a:r>
              <a:rPr lang="zh-CN" altLang="en-US" smtClean="0"/>
              <a:t>电阻大小只与导体的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、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、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i="1" u="sng" smtClean="0"/>
              <a:t>　　    　　　</a:t>
            </a:r>
            <a:r>
              <a:rPr lang="zh-CN" altLang="en-US" smtClean="0"/>
              <a:t>、温度有关</a:t>
            </a:r>
            <a:r>
              <a:rPr lang="en-US" smtClean="0"/>
              <a:t>,</a:t>
            </a:r>
            <a:r>
              <a:rPr lang="zh-CN" altLang="en-US" smtClean="0"/>
              <a:t>而跟电压和电流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381090" y="1325055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正比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0667238" y="1325055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反比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2705876" y="1786720"/>
          <a:ext cx="8890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908050" imgH="627380" progId="Word.Document.12">
                  <p:embed/>
                </p:oleObj>
              </mc:Choice>
              <mc:Fallback>
                <p:oleObj name="文档" r:id="rId2" imgW="908050" imgH="6273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5876" y="1786720"/>
                        <a:ext cx="8890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809322" y="1858158"/>
            <a:ext cx="97494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en-US" b="1" i="1" smtClean="0">
                <a:solidFill>
                  <a:srgbClr val="A50021"/>
                </a:solidFill>
              </a:rPr>
              <a:t>U</a:t>
            </a:r>
            <a:r>
              <a:rPr lang="en-US" b="1" smtClean="0">
                <a:solidFill>
                  <a:srgbClr val="A50021"/>
                </a:solidFill>
              </a:rPr>
              <a:t>=</a:t>
            </a:r>
            <a:r>
              <a:rPr lang="en-US" b="1" i="1" smtClean="0">
                <a:solidFill>
                  <a:srgbClr val="A50021"/>
                </a:solidFill>
              </a:rPr>
              <a:t>IR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6292063" y="1786720"/>
          <a:ext cx="874713" cy="596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4" imgW="917575" imgH="629285" progId="Word.Document.12">
                  <p:embed/>
                </p:oleObj>
              </mc:Choice>
              <mc:Fallback>
                <p:oleObj name="文档" r:id="rId4" imgW="917575" imgH="6292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2063" y="1786720"/>
                        <a:ext cx="874713" cy="59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952726" y="2396625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材料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452924" y="2396625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长度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321848" y="2968129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横截面积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81024" y="2968129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无关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51670" y="858026"/>
            <a:ext cx="10715700" cy="33966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最大阻值过小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zh-CN" altLang="en-US" smtClean="0">
                <a:solidFill>
                  <a:srgbClr val="A50021"/>
                </a:solidFill>
              </a:rPr>
              <a:t>解析</a:t>
            </a:r>
            <a:r>
              <a:rPr lang="en-US" smtClean="0">
                <a:solidFill>
                  <a:srgbClr val="A50021"/>
                </a:solidFill>
              </a:rPr>
              <a:t>](3)</a:t>
            </a:r>
            <a:r>
              <a:rPr lang="zh-CN" altLang="en-US" smtClean="0">
                <a:solidFill>
                  <a:srgbClr val="A50021"/>
                </a:solidFill>
              </a:rPr>
              <a:t>电阻两端的电压始终保持</a:t>
            </a:r>
            <a:r>
              <a:rPr lang="en-US" i="1" smtClean="0">
                <a:solidFill>
                  <a:srgbClr val="A50021"/>
                </a:solidFill>
              </a:rPr>
              <a:t>U</a:t>
            </a:r>
            <a:r>
              <a:rPr lang="en-US" baseline="-25000" smtClean="0">
                <a:solidFill>
                  <a:srgbClr val="A50021"/>
                </a:solidFill>
              </a:rPr>
              <a:t>V</a:t>
            </a:r>
            <a:r>
              <a:rPr lang="en-US" smtClean="0">
                <a:solidFill>
                  <a:srgbClr val="A50021"/>
                </a:solidFill>
              </a:rPr>
              <a:t>=2 V,</a:t>
            </a:r>
            <a:r>
              <a:rPr lang="zh-CN" altLang="en-US" smtClean="0">
                <a:solidFill>
                  <a:srgbClr val="A50021"/>
                </a:solidFill>
              </a:rPr>
              <a:t>根据串联电路电压的规律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滑动变阻器分得的电压</a:t>
            </a:r>
            <a:r>
              <a:rPr lang="en-US" i="1" smtClean="0">
                <a:solidFill>
                  <a:srgbClr val="A50021"/>
                </a:solidFill>
              </a:rPr>
              <a:t>U</a:t>
            </a:r>
            <a:r>
              <a:rPr lang="zh-CN" altLang="en-US" baseline="-25000" smtClean="0">
                <a:solidFill>
                  <a:srgbClr val="A50021"/>
                </a:solidFill>
              </a:rPr>
              <a:t>滑</a:t>
            </a:r>
            <a:r>
              <a:rPr lang="en-US" smtClean="0">
                <a:solidFill>
                  <a:srgbClr val="A50021"/>
                </a:solidFill>
              </a:rPr>
              <a:t>=</a:t>
            </a:r>
            <a:r>
              <a:rPr lang="en-US" i="1" smtClean="0">
                <a:solidFill>
                  <a:srgbClr val="A50021"/>
                </a:solidFill>
              </a:rPr>
              <a:t>U</a:t>
            </a:r>
            <a:r>
              <a:rPr lang="en-US" smtClean="0">
                <a:solidFill>
                  <a:srgbClr val="A50021"/>
                </a:solidFill>
              </a:rPr>
              <a:t>-</a:t>
            </a:r>
            <a:r>
              <a:rPr lang="en-US" i="1" smtClean="0">
                <a:solidFill>
                  <a:srgbClr val="A50021"/>
                </a:solidFill>
              </a:rPr>
              <a:t>U</a:t>
            </a:r>
            <a:r>
              <a:rPr lang="en-US" baseline="-25000" smtClean="0">
                <a:solidFill>
                  <a:srgbClr val="A50021"/>
                </a:solidFill>
              </a:rPr>
              <a:t>V</a:t>
            </a:r>
            <a:r>
              <a:rPr lang="en-US" smtClean="0">
                <a:solidFill>
                  <a:srgbClr val="A50021"/>
                </a:solidFill>
              </a:rPr>
              <a:t>=6 V-2 V=4 V,</a:t>
            </a:r>
            <a:r>
              <a:rPr lang="zh-CN" altLang="en-US" smtClean="0">
                <a:solidFill>
                  <a:srgbClr val="A50021"/>
                </a:solidFill>
              </a:rPr>
              <a:t>滑动变阻器分得电压为电压表示数的</a:t>
            </a:r>
            <a:r>
              <a:rPr lang="en-US" smtClean="0">
                <a:solidFill>
                  <a:srgbClr val="A50021"/>
                </a:solidFill>
              </a:rPr>
              <a:t>2</a:t>
            </a:r>
            <a:r>
              <a:rPr lang="zh-CN" altLang="en-US" smtClean="0">
                <a:solidFill>
                  <a:srgbClr val="A50021"/>
                </a:solidFill>
              </a:rPr>
              <a:t>倍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根据分压原理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当接入</a:t>
            </a:r>
            <a:r>
              <a:rPr lang="en-US" smtClean="0">
                <a:solidFill>
                  <a:srgbClr val="A50021"/>
                </a:solidFill>
              </a:rPr>
              <a:t>20 Ω</a:t>
            </a:r>
            <a:r>
              <a:rPr lang="zh-CN" altLang="en-US" smtClean="0">
                <a:solidFill>
                  <a:srgbClr val="A50021"/>
                </a:solidFill>
              </a:rPr>
              <a:t>电阻时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滑动变阻器连入电路中的电阻为</a:t>
            </a:r>
            <a:r>
              <a:rPr lang="en-US" i="1" smtClean="0">
                <a:solidFill>
                  <a:srgbClr val="A50021"/>
                </a:solidFill>
              </a:rPr>
              <a:t>R</a:t>
            </a:r>
            <a:r>
              <a:rPr lang="zh-CN" altLang="en-US" baseline="-25000" smtClean="0">
                <a:solidFill>
                  <a:srgbClr val="A50021"/>
                </a:solidFill>
              </a:rPr>
              <a:t>滑</a:t>
            </a:r>
            <a:r>
              <a:rPr lang="en-US" smtClean="0">
                <a:solidFill>
                  <a:srgbClr val="A50021"/>
                </a:solidFill>
              </a:rPr>
              <a:t>=40 Ω,</a:t>
            </a:r>
            <a:r>
              <a:rPr lang="zh-CN" altLang="en-US" smtClean="0">
                <a:solidFill>
                  <a:srgbClr val="A50021"/>
                </a:solidFill>
              </a:rPr>
              <a:t>故为了完成实验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应该选最大阻值至少为</a:t>
            </a:r>
            <a:r>
              <a:rPr lang="en-US" smtClean="0">
                <a:solidFill>
                  <a:srgbClr val="A50021"/>
                </a:solidFill>
              </a:rPr>
              <a:t>40 Ω</a:t>
            </a:r>
            <a:r>
              <a:rPr lang="zh-CN" altLang="en-US" smtClean="0">
                <a:solidFill>
                  <a:srgbClr val="A50021"/>
                </a:solidFill>
              </a:rPr>
              <a:t>的滑动变阻器。若无论如何移动滑片都无法使电压表示数调到控制值</a:t>
            </a:r>
            <a:r>
              <a:rPr lang="en-US" smtClean="0">
                <a:solidFill>
                  <a:srgbClr val="A50021"/>
                </a:solidFill>
              </a:rPr>
              <a:t>,</a:t>
            </a:r>
            <a:r>
              <a:rPr lang="zh-CN" altLang="en-US" smtClean="0">
                <a:solidFill>
                  <a:srgbClr val="A50021"/>
                </a:solidFill>
              </a:rPr>
              <a:t>则说明选择的滑动变阻器最大阻值过小。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951670" y="858026"/>
            <a:ext cx="1071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(4)</a:t>
            </a:r>
            <a:r>
              <a:rPr lang="zh-CN" altLang="en-US" smtClean="0"/>
              <a:t>更换器材后</a:t>
            </a:r>
            <a:r>
              <a:rPr lang="en-US" smtClean="0"/>
              <a:t>,</a:t>
            </a:r>
            <a:r>
              <a:rPr lang="zh-CN" altLang="en-US" smtClean="0"/>
              <a:t>重新实验</a:t>
            </a:r>
            <a:r>
              <a:rPr lang="en-US" smtClean="0"/>
              <a:t>,</a:t>
            </a:r>
            <a:r>
              <a:rPr lang="zh-CN" altLang="en-US" smtClean="0"/>
              <a:t>将数据记录在下表中</a:t>
            </a:r>
            <a:r>
              <a:rPr lang="en-US" smtClean="0"/>
              <a:t>,</a:t>
            </a:r>
            <a:r>
              <a:rPr lang="zh-CN" altLang="en-US" smtClean="0"/>
              <a:t>分析实验数据可得结论</a:t>
            </a:r>
            <a:r>
              <a:rPr lang="en-US" smtClean="0"/>
              <a:t>:_________</a:t>
            </a:r>
            <a:endParaRPr lang="en-US" smtClean="0"/>
          </a:p>
          <a:p>
            <a:pPr>
              <a:lnSpc>
                <a:spcPct val="150000"/>
              </a:lnSpc>
            </a:pPr>
            <a:r>
              <a:rPr lang="zh-CN" altLang="en-US" i="1" u="sng" smtClean="0"/>
              <a:t>　　　　　　　　　　　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486730" y="2143910"/>
          <a:ext cx="4322988" cy="1645920"/>
        </p:xfrm>
        <a:graphic>
          <a:graphicData uri="http://schemas.openxmlformats.org/drawingml/2006/table">
            <a:tbl>
              <a:tblPr/>
              <a:tblGrid>
                <a:gridCol w="2161494"/>
                <a:gridCol w="720498"/>
                <a:gridCol w="720498"/>
                <a:gridCol w="720498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en-US" sz="2400" i="1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/ 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/ 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10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I/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0.4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0.2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0.1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24362" y="78658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电压</a:t>
            </a:r>
            <a:r>
              <a:rPr lang="en-US" altLang="zh-CN" b="1" smtClean="0">
                <a:solidFill>
                  <a:srgbClr val="A50021"/>
                </a:solidFill>
              </a:rPr>
              <a:t> 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422" y="1286654"/>
            <a:ext cx="685804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一定时</a:t>
            </a:r>
            <a:r>
              <a:rPr lang="en-US" b="1" smtClean="0">
                <a:solidFill>
                  <a:srgbClr val="A50021"/>
                </a:solidFill>
              </a:rPr>
              <a:t>,</a:t>
            </a:r>
            <a:r>
              <a:rPr lang="zh-CN" altLang="en-US" b="1" smtClean="0">
                <a:solidFill>
                  <a:srgbClr val="A50021"/>
                </a:solidFill>
              </a:rPr>
              <a:t>电流与电阻成反比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572274"/>
            <a:ext cx="10644262" cy="621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600" b="1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◀ 实验拓展 ▶</a:t>
            </a:r>
            <a:endParaRPr lang="en-US" altLang="zh-CN" sz="2600" spc="150" smtClean="0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951670" y="1215216"/>
            <a:ext cx="5286412" cy="33966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(5)</a:t>
            </a:r>
            <a:r>
              <a:rPr lang="zh-CN" altLang="en-US" sz="2400" smtClean="0"/>
              <a:t>实验中</a:t>
            </a:r>
            <a:r>
              <a:rPr lang="en-US" sz="2400" smtClean="0"/>
              <a:t>,</a:t>
            </a:r>
            <a:r>
              <a:rPr lang="zh-CN" altLang="en-US" sz="2400" smtClean="0"/>
              <a:t>若保持定值电阻两端电压为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2 V</a:t>
            </a:r>
            <a:r>
              <a:rPr lang="zh-CN" altLang="en-US" sz="2400" smtClean="0"/>
              <a:t>不变</a:t>
            </a:r>
            <a:r>
              <a:rPr lang="en-US" sz="2400" smtClean="0"/>
              <a:t>,</a:t>
            </a:r>
            <a:r>
              <a:rPr lang="zh-CN" altLang="en-US" sz="2400" smtClean="0"/>
              <a:t>换用其他电源</a:t>
            </a:r>
            <a:r>
              <a:rPr lang="en-US" sz="2400" smtClean="0"/>
              <a:t>,</a:t>
            </a:r>
            <a:r>
              <a:rPr lang="zh-CN" altLang="en-US" sz="2400" smtClean="0"/>
              <a:t>选用滑动变阻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器的最大阻值为</a:t>
            </a:r>
            <a:r>
              <a:rPr lang="en-US" sz="2400" smtClean="0"/>
              <a:t>10 Ω,</a:t>
            </a:r>
            <a:r>
              <a:rPr lang="zh-CN" altLang="en-US" sz="2400" smtClean="0"/>
              <a:t>要使</a:t>
            </a:r>
            <a:r>
              <a:rPr lang="en-US" sz="2400" smtClean="0"/>
              <a:t>5 Ω</a:t>
            </a:r>
            <a:r>
              <a:rPr lang="zh-CN" altLang="en-US" sz="2400" smtClean="0"/>
              <a:t>、</a:t>
            </a:r>
            <a:r>
              <a:rPr lang="en-US" sz="2400" smtClean="0"/>
              <a:t>10 Ω</a:t>
            </a:r>
            <a:r>
              <a:rPr lang="zh-CN" altLang="en-US" sz="2400" smtClean="0"/>
              <a:t>、</a:t>
            </a:r>
            <a:r>
              <a:rPr lang="en-US" sz="2400" smtClean="0"/>
              <a:t>20 Ω</a:t>
            </a:r>
            <a:r>
              <a:rPr lang="zh-CN" altLang="en-US" sz="2400" smtClean="0"/>
              <a:t>三个电阻单独接入电路都能完成实验</a:t>
            </a:r>
            <a:r>
              <a:rPr lang="en-US" sz="2400" smtClean="0"/>
              <a:t>,</a:t>
            </a:r>
            <a:r>
              <a:rPr lang="zh-CN" altLang="en-US" sz="2400" smtClean="0"/>
              <a:t>则选取电源电压最大值不能超过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i="1" u="sng" smtClean="0"/>
              <a:t>　　　　</a:t>
            </a:r>
            <a:r>
              <a:rPr lang="en-US" sz="2400" smtClean="0"/>
              <a:t>V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6523834" y="1203327"/>
            <a:ext cx="5143536" cy="53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]3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6589713" y="1716088"/>
          <a:ext cx="4957762" cy="4854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2" imgW="5277485" imgH="5161915" progId="Word.Document.12">
                  <p:embed/>
                </p:oleObj>
              </mc:Choice>
              <mc:Fallback>
                <p:oleObj name="文档" r:id="rId2" imgW="5277485" imgH="51619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9713" y="1716088"/>
                        <a:ext cx="4957762" cy="4854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887900" y="5930124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图</a:t>
            </a:r>
            <a:r>
              <a:rPr lang="en-US" smtClean="0"/>
              <a:t>15-11</a:t>
            </a:r>
            <a:endParaRPr lang="zh-CN" altLang="en-US" smtClean="0"/>
          </a:p>
        </p:txBody>
      </p:sp>
      <p:pic>
        <p:nvPicPr>
          <p:cNvPr id="17" name="21JFA56.EPS" descr="id:2147502377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3094810" y="4215612"/>
            <a:ext cx="2857520" cy="1641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5"/>
          <p:cNvSpPr txBox="1"/>
          <p:nvPr/>
        </p:nvSpPr>
        <p:spPr>
          <a:xfrm>
            <a:off x="951670" y="820335"/>
            <a:ext cx="10787138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(6)</a:t>
            </a:r>
            <a:r>
              <a:rPr lang="zh-CN" altLang="en-US" sz="2400" smtClean="0"/>
              <a:t>实验结束后</a:t>
            </a:r>
            <a:r>
              <a:rPr lang="en-US" sz="2400" smtClean="0"/>
              <a:t>,</a:t>
            </a:r>
            <a:r>
              <a:rPr lang="zh-CN" altLang="en-US" sz="2400" smtClean="0"/>
              <a:t>应先</a:t>
            </a:r>
            <a:r>
              <a:rPr lang="zh-CN" altLang="en-US" sz="2400" i="1" u="sng" smtClean="0"/>
              <a:t>　　       　　</a:t>
            </a:r>
            <a:r>
              <a:rPr lang="en-US" sz="2400" smtClean="0"/>
              <a:t>,</a:t>
            </a:r>
            <a:r>
              <a:rPr lang="zh-CN" altLang="en-US" sz="2400" smtClean="0"/>
              <a:t>拆除</a:t>
            </a:r>
            <a:r>
              <a:rPr lang="zh-CN" altLang="en-US" sz="2400" i="1" u="sng" smtClean="0"/>
              <a:t>　　　　</a:t>
            </a:r>
            <a:r>
              <a:rPr lang="zh-CN" altLang="en-US" sz="2400" smtClean="0"/>
              <a:t>两端导线后</a:t>
            </a:r>
            <a:r>
              <a:rPr lang="en-US" sz="2400" smtClean="0"/>
              <a:t>,</a:t>
            </a:r>
            <a:r>
              <a:rPr lang="zh-CN" altLang="en-US" sz="2400" smtClean="0"/>
              <a:t>再拆除其他导线并整理好器材。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4" name="矩形 3"/>
          <p:cNvSpPr/>
          <p:nvPr/>
        </p:nvSpPr>
        <p:spPr>
          <a:xfrm>
            <a:off x="3809190" y="745508"/>
            <a:ext cx="14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断开开关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2710" y="677459"/>
            <a:ext cx="83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电源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643712"/>
            <a:ext cx="107157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(7)</a:t>
            </a:r>
            <a:r>
              <a:rPr lang="zh-CN" altLang="en-US" sz="2400" smtClean="0"/>
              <a:t>林红、小月同学也利用这个电路进行实验</a:t>
            </a:r>
            <a:r>
              <a:rPr lang="en-US" sz="2400" smtClean="0"/>
              <a:t>,</a:t>
            </a:r>
            <a:r>
              <a:rPr lang="zh-CN" altLang="en-US" sz="2400" smtClean="0"/>
              <a:t>并根据实验数据作出</a:t>
            </a:r>
            <a:r>
              <a:rPr lang="en-US" sz="2400" i="1" smtClean="0"/>
              <a:t>I-R </a:t>
            </a:r>
            <a:r>
              <a:rPr lang="zh-CN" altLang="en-US" sz="2400" smtClean="0"/>
              <a:t>图像如图</a:t>
            </a:r>
            <a:r>
              <a:rPr lang="en-US" sz="2400" smtClean="0"/>
              <a:t>15-12</a:t>
            </a:r>
            <a:r>
              <a:rPr lang="zh-CN" altLang="en-US" sz="2400" smtClean="0"/>
              <a:t>甲所示。实验中小月的操作中有不符合探究 </a:t>
            </a:r>
            <a:r>
              <a:rPr lang="en-US" sz="2400" i="1" smtClean="0"/>
              <a:t>I </a:t>
            </a:r>
            <a:r>
              <a:rPr lang="zh-CN" altLang="en-US" sz="2400" smtClean="0"/>
              <a:t>与</a:t>
            </a:r>
            <a:r>
              <a:rPr lang="en-US" sz="2400" i="1" smtClean="0"/>
              <a:t>R </a:t>
            </a:r>
            <a:r>
              <a:rPr lang="zh-CN" altLang="en-US" sz="2400" smtClean="0"/>
              <a:t>关系的做法</a:t>
            </a:r>
            <a:r>
              <a:rPr lang="en-US" sz="2400" smtClean="0"/>
              <a:t>,</a:t>
            </a:r>
            <a:r>
              <a:rPr lang="zh-CN" altLang="en-US" sz="2400" smtClean="0"/>
              <a:t>则小月实验操作中不符合要求的做法是</a:t>
            </a:r>
            <a:r>
              <a:rPr lang="en-US" sz="2400" smtClean="0"/>
              <a:t>:</a:t>
            </a:r>
            <a:r>
              <a:rPr lang="zh-CN" altLang="en-US" sz="2400" i="1" u="sng" smtClean="0"/>
              <a:t>　　                                     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5347949" y="5254145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15-12</a:t>
            </a:r>
            <a:endParaRPr lang="zh-CN" altLang="en-US"/>
          </a:p>
        </p:txBody>
      </p:sp>
      <p:pic>
        <p:nvPicPr>
          <p:cNvPr id="4" name="20JX114.EPS" descr="id:214750239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452000" y="2415583"/>
            <a:ext cx="5661385" cy="27844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88793" y="1643844"/>
            <a:ext cx="6092825" cy="581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没有保持电阻两端的电压不变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51670" y="643712"/>
            <a:ext cx="1050138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(8)</a:t>
            </a:r>
            <a:r>
              <a:rPr lang="zh-CN" altLang="en-US" sz="2400" smtClean="0"/>
              <a:t>如图乙所示</a:t>
            </a:r>
            <a:r>
              <a:rPr lang="en-US" sz="2400" smtClean="0"/>
              <a:t>,</a:t>
            </a:r>
            <a:r>
              <a:rPr lang="zh-CN" altLang="en-US" sz="2400" smtClean="0"/>
              <a:t>林红同学用两个用电器做实验</a:t>
            </a:r>
            <a:r>
              <a:rPr lang="en-US" sz="2400" smtClean="0"/>
              <a:t>,</a:t>
            </a:r>
            <a:r>
              <a:rPr lang="zh-CN" altLang="en-US" sz="2400" smtClean="0"/>
              <a:t>并根据实验数据作出</a:t>
            </a:r>
            <a:r>
              <a:rPr lang="en-US" sz="2400" i="1" smtClean="0"/>
              <a:t>I-R </a:t>
            </a:r>
            <a:r>
              <a:rPr lang="zh-CN" altLang="en-US" sz="2400" smtClean="0"/>
              <a:t>图像。请你根据图像判断图线</a:t>
            </a:r>
            <a:r>
              <a:rPr lang="en-US" sz="2400" smtClean="0"/>
              <a:t>Ⅰ</a:t>
            </a:r>
            <a:r>
              <a:rPr lang="zh-CN" altLang="en-US" sz="2400" smtClean="0"/>
              <a:t>为</a:t>
            </a:r>
            <a:r>
              <a:rPr lang="zh-CN" altLang="en-US" sz="2400" i="1" u="sng" smtClean="0"/>
              <a:t>　      　　　</a:t>
            </a:r>
            <a:r>
              <a:rPr lang="en-US" sz="2400" smtClean="0"/>
              <a:t>,</a:t>
            </a:r>
            <a:r>
              <a:rPr lang="zh-CN" altLang="en-US" sz="2400" smtClean="0"/>
              <a:t>图线</a:t>
            </a:r>
            <a:r>
              <a:rPr lang="en-US" sz="2400" smtClean="0"/>
              <a:t>Ⅱ</a:t>
            </a:r>
            <a:r>
              <a:rPr lang="zh-CN" altLang="en-US" sz="2400" smtClean="0"/>
              <a:t>为</a:t>
            </a:r>
            <a:r>
              <a:rPr lang="zh-CN" altLang="en-US" sz="2400" i="1" u="sng" smtClean="0"/>
              <a:t>　  　　　</a:t>
            </a:r>
            <a:r>
              <a:rPr lang="zh-CN" altLang="en-US" sz="2400" smtClean="0"/>
              <a:t>。</a:t>
            </a:r>
            <a:r>
              <a:rPr lang="en-US" sz="2400" smtClean="0"/>
              <a:t>(</a:t>
            </a:r>
            <a:r>
              <a:rPr lang="zh-CN" altLang="en-US" sz="2400" smtClean="0"/>
              <a:t>均选填“小灯泡”或“定值电阻”</a:t>
            </a:r>
            <a:r>
              <a:rPr lang="en-US" sz="2400" smtClean="0"/>
              <a:t>) </a:t>
            </a:r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4905388" y="1072340"/>
            <a:ext cx="1547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定值电阻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81156" y="1072340"/>
            <a:ext cx="111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小灯泡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05073" y="5339662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15-12</a:t>
            </a:r>
            <a:endParaRPr lang="zh-CN" altLang="en-US"/>
          </a:p>
        </p:txBody>
      </p:sp>
      <p:pic>
        <p:nvPicPr>
          <p:cNvPr id="14" name="20JX114.EPS" descr="id:214750239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124" y="2501100"/>
            <a:ext cx="5661385" cy="2784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951670" y="643712"/>
            <a:ext cx="10715700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突破二　伏安法测电阻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670" y="1286654"/>
            <a:ext cx="1071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/>
              <a:t>例</a:t>
            </a:r>
            <a:r>
              <a:rPr lang="en-US" altLang="zh-CN" b="1" smtClean="0"/>
              <a:t>2</a:t>
            </a:r>
            <a:r>
              <a:rPr lang="en-US" b="1" smtClean="0">
                <a:solidFill>
                  <a:srgbClr val="18B48F"/>
                </a:solidFill>
              </a:rPr>
              <a:t> </a:t>
            </a:r>
            <a:r>
              <a:rPr lang="en-US" smtClean="0">
                <a:solidFill>
                  <a:srgbClr val="18B48F"/>
                </a:solidFill>
              </a:rPr>
              <a:t>[2017</a:t>
            </a:r>
            <a:r>
              <a:rPr lang="en-US" altLang="zh-CN" smtClean="0">
                <a:solidFill>
                  <a:srgbClr val="18B48F"/>
                </a:solidFill>
              </a:rPr>
              <a:t>·</a:t>
            </a:r>
            <a:r>
              <a:rPr lang="zh-CN" altLang="en-US" smtClean="0">
                <a:solidFill>
                  <a:srgbClr val="18B48F"/>
                </a:solidFill>
              </a:rPr>
              <a:t>江西</a:t>
            </a:r>
            <a:r>
              <a:rPr lang="en-US" smtClean="0">
                <a:solidFill>
                  <a:srgbClr val="18B48F"/>
                </a:solidFill>
              </a:rPr>
              <a:t>]</a:t>
            </a:r>
            <a:r>
              <a:rPr lang="en-US" altLang="zh-CN" smtClean="0"/>
              <a:t>【</a:t>
            </a:r>
            <a:r>
              <a:rPr lang="zh-CN" altLang="en-US" smtClean="0"/>
              <a:t>实验名称</a:t>
            </a:r>
            <a:r>
              <a:rPr lang="en-US" altLang="zh-CN" smtClean="0"/>
              <a:t>】</a:t>
            </a:r>
            <a:r>
              <a:rPr lang="zh-CN" altLang="en-US" smtClean="0"/>
              <a:t>用电流表和电压表测电阻。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altLang="zh-CN" smtClean="0"/>
              <a:t>【</a:t>
            </a:r>
            <a:r>
              <a:rPr lang="zh-CN" altLang="en-US" smtClean="0"/>
              <a:t>实验器材</a:t>
            </a:r>
            <a:r>
              <a:rPr lang="en-US" altLang="zh-CN" smtClean="0"/>
              <a:t>】</a:t>
            </a:r>
            <a:r>
              <a:rPr lang="zh-CN" altLang="en-US" smtClean="0"/>
              <a:t>电压恒为</a:t>
            </a:r>
            <a:r>
              <a:rPr lang="en-US" smtClean="0"/>
              <a:t>3 V</a:t>
            </a:r>
            <a:r>
              <a:rPr lang="zh-CN" altLang="en-US" smtClean="0"/>
              <a:t>的电源、电压表、电流表、标有“</a:t>
            </a:r>
            <a:r>
              <a:rPr lang="en-US" smtClean="0"/>
              <a:t>20 Ω</a:t>
            </a:r>
            <a:r>
              <a:rPr lang="zh-CN" altLang="en-US" i="1" smtClean="0"/>
              <a:t>　</a:t>
            </a:r>
            <a:r>
              <a:rPr lang="en-US" smtClean="0"/>
              <a:t>2 A</a:t>
            </a:r>
            <a:r>
              <a:rPr lang="zh-CN" altLang="en-US" smtClean="0"/>
              <a:t>”字样的滑动变阻器</a:t>
            </a:r>
            <a:r>
              <a:rPr lang="en-US" smtClean="0"/>
              <a:t>,</a:t>
            </a:r>
            <a:r>
              <a:rPr lang="zh-CN" altLang="en-US" smtClean="0"/>
              <a:t>待测电阻</a:t>
            </a:r>
            <a:r>
              <a:rPr lang="en-US" i="1" smtClean="0"/>
              <a:t>R</a:t>
            </a:r>
            <a:r>
              <a:rPr lang="en-US" i="1" baseline="-25000" smtClean="0"/>
              <a:t>x</a:t>
            </a:r>
            <a:r>
              <a:rPr lang="zh-CN" altLang="en-US" smtClean="0"/>
              <a:t>、开关、导线若干。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altLang="zh-CN" smtClean="0"/>
              <a:t>【</a:t>
            </a:r>
            <a:r>
              <a:rPr lang="zh-CN" altLang="en-US" smtClean="0"/>
              <a:t>实验原理</a:t>
            </a:r>
            <a:r>
              <a:rPr lang="en-US" altLang="zh-CN" smtClean="0"/>
              <a:t>】</a:t>
            </a:r>
            <a:r>
              <a:rPr lang="en-US" i="1" smtClean="0"/>
              <a:t>R</a:t>
            </a:r>
            <a:r>
              <a:rPr lang="en-US" smtClean="0"/>
              <a:t>=</a:t>
            </a:r>
            <a:r>
              <a:rPr lang="zh-CN" altLang="en-US" i="1" u="sng" smtClean="0"/>
              <a:t>　　　　</a:t>
            </a:r>
            <a:r>
              <a:rPr lang="zh-CN" altLang="en-US" smtClean="0"/>
              <a:t>。</a:t>
            </a:r>
            <a:r>
              <a:rPr lang="en-US" smtClean="0"/>
              <a:t> </a:t>
            </a:r>
            <a:endParaRPr lang="zh-CN" altLang="en-US" smtClean="0"/>
          </a:p>
          <a:p>
            <a:pPr>
              <a:lnSpc>
                <a:spcPct val="150000"/>
              </a:lnSpc>
            </a:pPr>
            <a:r>
              <a:rPr lang="en-US" altLang="zh-CN" smtClean="0"/>
              <a:t>【</a:t>
            </a:r>
            <a:r>
              <a:rPr lang="zh-CN" altLang="en-US" smtClean="0"/>
              <a:t>实验步骤</a:t>
            </a:r>
            <a:r>
              <a:rPr lang="en-US" altLang="zh-CN" smtClean="0"/>
              <a:t>】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en-US" smtClean="0"/>
              <a:t>(1)</a:t>
            </a:r>
            <a:r>
              <a:rPr lang="zh-CN" altLang="en-US" smtClean="0"/>
              <a:t>小明按图</a:t>
            </a:r>
            <a:r>
              <a:rPr lang="en-US" smtClean="0"/>
              <a:t>15-13</a:t>
            </a:r>
            <a:r>
              <a:rPr lang="zh-CN" altLang="en-US" smtClean="0"/>
              <a:t>甲所示的电路图连接电路。</a:t>
            </a:r>
            <a:endParaRPr lang="zh-CN" altLang="en-US"/>
          </a:p>
        </p:txBody>
      </p:sp>
      <p:pic>
        <p:nvPicPr>
          <p:cNvPr id="4" name="20JX116.EPS" descr="id:214750242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7952594" y="2501100"/>
            <a:ext cx="3192654" cy="35655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52726" y="6111401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15-13</a:t>
            </a:r>
            <a:endParaRPr lang="zh-CN" altLang="en-US"/>
          </a:p>
        </p:txBody>
      </p:sp>
      <p:graphicFrame>
        <p:nvGraphicFramePr>
          <p:cNvPr id="194561" name="Object 1"/>
          <p:cNvGraphicFramePr>
            <a:graphicFrameLocks noChangeAspect="1"/>
          </p:cNvGraphicFramePr>
          <p:nvPr/>
        </p:nvGraphicFramePr>
        <p:xfrm>
          <a:off x="3523438" y="2831308"/>
          <a:ext cx="874713" cy="741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3" imgW="928370" imgH="794385" progId="Word.Document.12">
                  <p:embed/>
                </p:oleObj>
              </mc:Choice>
              <mc:Fallback>
                <p:oleObj name="文档" r:id="rId3" imgW="928370" imgH="7943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3438" y="2831308"/>
                        <a:ext cx="874713" cy="741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643712"/>
            <a:ext cx="107157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(2)</a:t>
            </a:r>
            <a:r>
              <a:rPr lang="zh-CN" altLang="en-US" sz="2400" smtClean="0"/>
              <a:t>闭合开关</a:t>
            </a:r>
            <a:r>
              <a:rPr lang="en-US" sz="2400" smtClean="0"/>
              <a:t>,</a:t>
            </a:r>
            <a:r>
              <a:rPr lang="zh-CN" altLang="en-US" sz="2400" smtClean="0"/>
              <a:t>发现电流表示数如图乙所示</a:t>
            </a:r>
            <a:r>
              <a:rPr lang="en-US" sz="2400" smtClean="0"/>
              <a:t>,</a:t>
            </a:r>
            <a:r>
              <a:rPr lang="zh-CN" altLang="en-US" sz="2400" smtClean="0"/>
              <a:t>则下一步的实验操作是</a:t>
            </a:r>
            <a:r>
              <a:rPr lang="en-US" sz="2400" smtClean="0"/>
              <a:t>:</a:t>
            </a:r>
            <a:r>
              <a:rPr lang="zh-CN" altLang="en-US" sz="2400" smtClean="0"/>
              <a:t>先</a:t>
            </a:r>
            <a:r>
              <a:rPr lang="zh-CN" altLang="en-US" sz="2400" i="1" u="sng" smtClean="0"/>
              <a:t>　    　　　</a:t>
            </a:r>
            <a:r>
              <a:rPr lang="en-US" sz="2400" smtClean="0"/>
              <a:t>,</a:t>
            </a:r>
            <a:r>
              <a:rPr lang="zh-CN" altLang="en-US" sz="2400" smtClean="0"/>
              <a:t>然后</a:t>
            </a:r>
            <a:r>
              <a:rPr lang="zh-CN" altLang="en-US" sz="2400" i="1" u="sng" smtClean="0"/>
              <a:t>　　　　　　　　　　　　　　　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(3)</a:t>
            </a:r>
            <a:r>
              <a:rPr lang="zh-CN" altLang="en-US" sz="2400" smtClean="0"/>
              <a:t>小明测出待测电阻的阻值后</a:t>
            </a:r>
            <a:r>
              <a:rPr lang="en-US" sz="2400" smtClean="0"/>
              <a:t>,</a:t>
            </a:r>
            <a:r>
              <a:rPr lang="zh-CN" altLang="en-US" sz="2400" smtClean="0"/>
              <a:t>向老师汇报</a:t>
            </a:r>
            <a:r>
              <a:rPr lang="en-US" sz="2400" smtClean="0"/>
              <a:t>,</a:t>
            </a:r>
            <a:r>
              <a:rPr lang="zh-CN" altLang="en-US" sz="2400" smtClean="0"/>
              <a:t>老师指出他实验设计中存在着不足</a:t>
            </a:r>
            <a:r>
              <a:rPr lang="en-US" sz="2400" smtClean="0"/>
              <a:t>,</a:t>
            </a:r>
            <a:r>
              <a:rPr lang="zh-CN" altLang="en-US" sz="2400" smtClean="0"/>
              <a:t>其不足是</a:t>
            </a:r>
            <a:r>
              <a:rPr lang="zh-CN" altLang="en-US" sz="2400" i="1" u="sng" smtClean="0"/>
              <a:t>　　　        　　　　　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pic>
        <p:nvPicPr>
          <p:cNvPr id="12" name="20JX116.EPS" descr="id:214750242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7595404" y="2429662"/>
            <a:ext cx="3192654" cy="35655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595536" y="6039963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15-13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024296" y="682113"/>
            <a:ext cx="1547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断开开关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51802" y="1215216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将电流表正、负接线柱交换连接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66182" y="2325187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没有多次测量取平均值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643712"/>
            <a:ext cx="10715700" cy="16890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(4)</a:t>
            </a:r>
            <a:r>
              <a:rPr lang="zh-CN" altLang="en-US" sz="2400" smtClean="0"/>
              <a:t>改进后</a:t>
            </a:r>
            <a:r>
              <a:rPr lang="en-US" sz="2400" smtClean="0"/>
              <a:t>,</a:t>
            </a:r>
            <a:r>
              <a:rPr lang="zh-CN" altLang="en-US" sz="2400" smtClean="0"/>
              <a:t>小明继续实验并将数据记录在下表中</a:t>
            </a:r>
            <a:r>
              <a:rPr lang="en-US" sz="2400" smtClean="0"/>
              <a:t>,</a:t>
            </a:r>
            <a:r>
              <a:rPr lang="zh-CN" altLang="en-US" sz="2400" smtClean="0"/>
              <a:t>分析数据可知待测电阻的阻值为</a:t>
            </a:r>
            <a:r>
              <a:rPr lang="zh-CN" altLang="en-US" sz="2400" i="1" u="sng" smtClean="0"/>
              <a:t>　　　　</a:t>
            </a:r>
            <a:r>
              <a:rPr lang="en-US" sz="2400" smtClean="0"/>
              <a:t>Ω;</a:t>
            </a:r>
            <a:r>
              <a:rPr lang="zh-CN" altLang="en-US" sz="2400" smtClean="0"/>
              <a:t>还可以初步得出</a:t>
            </a:r>
            <a:r>
              <a:rPr lang="en-US" sz="2400" smtClean="0"/>
              <a:t>:</a:t>
            </a:r>
            <a:r>
              <a:rPr lang="zh-CN" altLang="en-US" sz="2400" smtClean="0"/>
              <a:t>电阻一定时</a:t>
            </a:r>
            <a:r>
              <a:rPr lang="en-US" sz="2400" smtClean="0"/>
              <a:t>,</a:t>
            </a:r>
            <a:r>
              <a:rPr lang="zh-CN" altLang="en-US" sz="2400" smtClean="0"/>
              <a:t>通过导体的电流与导体两端的电压成</a:t>
            </a:r>
            <a:r>
              <a:rPr lang="zh-CN" altLang="en-US" sz="2400" i="1" u="sng" smtClean="0"/>
              <a:t>　　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94876" y="2429662"/>
          <a:ext cx="5453547" cy="2194560"/>
        </p:xfrm>
        <a:graphic>
          <a:graphicData uri="http://schemas.openxmlformats.org/drawingml/2006/table">
            <a:tbl>
              <a:tblPr/>
              <a:tblGrid>
                <a:gridCol w="1817849"/>
                <a:gridCol w="1817849"/>
                <a:gridCol w="1817849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实验次数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en-US" sz="2400" i="1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/ 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I/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2.4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0.24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2.0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0.20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1.5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0.15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737488" y="1215216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A50021"/>
                </a:solidFill>
              </a:rPr>
              <a:t>10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7488" y="1786720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正比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51670" y="643712"/>
            <a:ext cx="1050138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(5)</a:t>
            </a:r>
            <a:r>
              <a:rPr lang="zh-CN" altLang="en-US" sz="2400" smtClean="0"/>
              <a:t>实验过程中</a:t>
            </a:r>
            <a:r>
              <a:rPr lang="en-US" sz="2400" smtClean="0"/>
              <a:t>,</a:t>
            </a:r>
            <a:r>
              <a:rPr lang="zh-CN" altLang="en-US" sz="2400" smtClean="0"/>
              <a:t>若小明将滑片</a:t>
            </a:r>
            <a:r>
              <a:rPr lang="en-US" sz="2400" i="1" smtClean="0"/>
              <a:t>P </a:t>
            </a:r>
            <a:r>
              <a:rPr lang="zh-CN" altLang="en-US" sz="2400" smtClean="0"/>
              <a:t>移到了如图丙所示位置</a:t>
            </a:r>
            <a:r>
              <a:rPr lang="en-US" sz="2400" smtClean="0"/>
              <a:t>,</a:t>
            </a:r>
            <a:r>
              <a:rPr lang="zh-CN" altLang="en-US" sz="2400" smtClean="0"/>
              <a:t>闭合开关</a:t>
            </a:r>
            <a:r>
              <a:rPr lang="en-US" sz="2400" smtClean="0"/>
              <a:t>,</a:t>
            </a:r>
            <a:r>
              <a:rPr lang="zh-CN" altLang="en-US" sz="2400" smtClean="0"/>
              <a:t>此时电流表示数为</a:t>
            </a:r>
            <a:r>
              <a:rPr lang="zh-CN" altLang="en-US" sz="2400" i="1" u="sng" smtClean="0"/>
              <a:t>　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pic>
        <p:nvPicPr>
          <p:cNvPr id="4" name="20JX116.EPS" descr="id:214750242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331312" y="1715282"/>
            <a:ext cx="3192654" cy="35655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31444" y="5325583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15-13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80430" y="1215216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A50021"/>
                </a:solidFill>
              </a:rPr>
              <a:t>0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16"/>
          <p:cNvSpPr txBox="1">
            <a:spLocks noChangeArrowheads="1"/>
          </p:cNvSpPr>
          <p:nvPr/>
        </p:nvSpPr>
        <p:spPr bwMode="auto">
          <a:xfrm>
            <a:off x="951670" y="656416"/>
            <a:ext cx="10644262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考点三　欧姆定律相关实验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23105" y="1429530"/>
          <a:ext cx="10572826" cy="4389120"/>
        </p:xfrm>
        <a:graphic>
          <a:graphicData uri="http://schemas.openxmlformats.org/drawingml/2006/table">
            <a:tbl>
              <a:tblPr/>
              <a:tblGrid>
                <a:gridCol w="1357325"/>
                <a:gridCol w="2475049"/>
                <a:gridCol w="2668487"/>
                <a:gridCol w="4071965"/>
              </a:tblGrid>
              <a:tr h="3650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探究电流与电压的关系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探究电流与电阻的关系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电阻的测量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定值电阻、灯泡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03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实验原理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控制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不变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改变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15209" marR="1520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控制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不变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改变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原理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法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1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电路图及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实物图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pic>
        <p:nvPicPr>
          <p:cNvPr id="130050" name="20RJW-194.EP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51868" y="4215612"/>
            <a:ext cx="4233755" cy="1133628"/>
          </a:xfrm>
          <a:prstGeom prst="rect">
            <a:avLst/>
          </a:prstGeom>
          <a:noFill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23438" y="250110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电阻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594876" y="303956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电压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952330" y="250110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电压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058780" y="3039567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电阻</a:t>
            </a:r>
            <a:r>
              <a:rPr lang="zh-CN" altLang="en-US" b="1" i="1" smtClean="0">
                <a:solidFill>
                  <a:srgbClr val="A50021"/>
                </a:solidFill>
              </a:rPr>
              <a:t>　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9006707" y="2690018"/>
          <a:ext cx="874713" cy="596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3" imgW="917575" imgH="629285" progId="Word.Document.12">
                  <p:embed/>
                </p:oleObj>
              </mc:Choice>
              <mc:Fallback>
                <p:oleObj name="文档" r:id="rId3" imgW="917575" imgH="6292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6707" y="2690018"/>
                        <a:ext cx="874713" cy="59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0009895" y="2786852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伏安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023900" y="3644108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如图所示</a:t>
            </a:r>
            <a:endParaRPr lang="zh-CN" altLang="en-US">
              <a:solidFill>
                <a:srgbClr val="A50021"/>
              </a:solidFill>
            </a:endParaRPr>
          </a:p>
        </p:txBody>
      </p:sp>
      <p:pic>
        <p:nvPicPr>
          <p:cNvPr id="23" name="20RJW-202.EPS" descr="id:2147489579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9095602" y="4072736"/>
            <a:ext cx="2357454" cy="1452035"/>
          </a:xfrm>
          <a:prstGeom prst="rect">
            <a:avLst/>
          </a:prstGeom>
        </p:spPr>
      </p:pic>
      <p:pic>
        <p:nvPicPr>
          <p:cNvPr id="24" name="20RJW-201.EPS" descr="id:2147489572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6952462" y="4144174"/>
            <a:ext cx="2071329" cy="1422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572274"/>
            <a:ext cx="10644262" cy="621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600" b="1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◀ 实验拓展 ▶</a:t>
            </a:r>
            <a:endParaRPr lang="en-US" altLang="zh-CN" sz="2600" spc="150" smtClean="0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951670" y="1215216"/>
            <a:ext cx="10787138" cy="56142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(6)</a:t>
            </a:r>
            <a:r>
              <a:rPr lang="zh-CN" altLang="en-US" sz="2400" smtClean="0"/>
              <a:t>本实验要多次测量取平均值</a:t>
            </a:r>
            <a:r>
              <a:rPr lang="en-US" sz="2400" smtClean="0"/>
              <a:t>,</a:t>
            </a:r>
            <a:r>
              <a:rPr lang="zh-CN" altLang="en-US" sz="2400" smtClean="0"/>
              <a:t>目的是</a:t>
            </a:r>
            <a:r>
              <a:rPr lang="zh-CN" altLang="en-US" sz="2400" i="1" u="sng" smtClean="0"/>
              <a:t>　　　　　　　</a:t>
            </a:r>
            <a:r>
              <a:rPr lang="zh-CN" altLang="en-US" sz="2400" smtClean="0"/>
              <a:t>。</a:t>
            </a:r>
            <a:endParaRPr lang="zh-CN" altLang="en-US" sz="2400"/>
          </a:p>
        </p:txBody>
      </p:sp>
      <p:pic>
        <p:nvPicPr>
          <p:cNvPr id="14" name="20JX116.EPS" descr="id:214750242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331312" y="2001034"/>
            <a:ext cx="3192654" cy="35655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31444" y="5611335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15-13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09520" y="1215216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减小误差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5"/>
          <p:cNvSpPr txBox="1"/>
          <p:nvPr/>
        </p:nvSpPr>
        <p:spPr>
          <a:xfrm>
            <a:off x="951670" y="715150"/>
            <a:ext cx="10787138" cy="39506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(7)</a:t>
            </a:r>
            <a:r>
              <a:rPr lang="zh-CN" altLang="en-US" sz="2400" smtClean="0"/>
              <a:t>林红同学也在做相同的实验</a:t>
            </a:r>
            <a:r>
              <a:rPr lang="en-US" sz="2400" smtClean="0"/>
              <a:t>,</a:t>
            </a:r>
            <a:r>
              <a:rPr lang="zh-CN" altLang="en-US" sz="2400" smtClean="0"/>
              <a:t>实验操作中林红发现电流表已损坏</a:t>
            </a:r>
            <a:r>
              <a:rPr lang="en-US" sz="2400" smtClean="0"/>
              <a:t>,</a:t>
            </a:r>
            <a:r>
              <a:rPr lang="zh-CN" altLang="en-US" sz="2400" smtClean="0"/>
              <a:t>电压表完好</a:t>
            </a:r>
            <a:r>
              <a:rPr lang="en-US" sz="2400" smtClean="0"/>
              <a:t>,</a:t>
            </a:r>
            <a:r>
              <a:rPr lang="zh-CN" altLang="en-US" sz="2400" smtClean="0"/>
              <a:t>于是她设计了如图</a:t>
            </a:r>
            <a:r>
              <a:rPr lang="en-US" sz="2400" smtClean="0"/>
              <a:t>15-14</a:t>
            </a:r>
            <a:r>
              <a:rPr lang="zh-CN" altLang="en-US" sz="2400" smtClean="0"/>
              <a:t>所示的电路图也完成了实验。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请你帮助她把以下实验步骤填写完整</a:t>
            </a:r>
            <a:r>
              <a:rPr lang="en-US" sz="2400" smtClean="0"/>
              <a:t>: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①</a:t>
            </a:r>
            <a:r>
              <a:rPr lang="zh-CN" altLang="en-US" sz="2400" smtClean="0"/>
              <a:t>闭合开关</a:t>
            </a:r>
            <a:r>
              <a:rPr lang="en-US" sz="2400" smtClean="0"/>
              <a:t>S,</a:t>
            </a:r>
            <a:r>
              <a:rPr lang="zh-CN" altLang="en-US" sz="2400" smtClean="0"/>
              <a:t>调节滑动变阻器的滑片</a:t>
            </a:r>
            <a:r>
              <a:rPr lang="en-US" sz="2400" smtClean="0"/>
              <a:t>,</a:t>
            </a:r>
            <a:r>
              <a:rPr lang="zh-CN" altLang="en-US" sz="2400" smtClean="0"/>
              <a:t>当滑片位于最左端时</a:t>
            </a:r>
            <a:r>
              <a:rPr lang="en-US" sz="2400" smtClean="0"/>
              <a:t>,</a:t>
            </a:r>
            <a:r>
              <a:rPr lang="zh-CN" altLang="en-US" sz="2400" smtClean="0"/>
              <a:t>读出此时电压表的示数</a:t>
            </a:r>
            <a:r>
              <a:rPr lang="en-US" sz="2400" smtClean="0"/>
              <a:t>,</a:t>
            </a:r>
            <a:r>
              <a:rPr lang="zh-CN" altLang="en-US" sz="2400" smtClean="0"/>
              <a:t>记为</a:t>
            </a:r>
            <a:r>
              <a:rPr lang="en-US" sz="2400" i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;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②</a:t>
            </a:r>
            <a:r>
              <a:rPr lang="zh-CN" altLang="en-US" sz="2400" smtClean="0"/>
              <a:t>再</a:t>
            </a:r>
            <a:r>
              <a:rPr lang="zh-CN" altLang="en-US" sz="2400" i="1" u="sng" smtClean="0"/>
              <a:t>　　　　　　　</a:t>
            </a:r>
            <a:r>
              <a:rPr lang="en-US" sz="2400" smtClean="0"/>
              <a:t>,</a:t>
            </a:r>
            <a:r>
              <a:rPr lang="zh-CN" altLang="en-US" sz="2400" smtClean="0"/>
              <a:t>读出此时电压表的示数</a:t>
            </a:r>
            <a:r>
              <a:rPr lang="en-US" sz="2400" smtClean="0"/>
              <a:t>,</a:t>
            </a:r>
            <a:r>
              <a:rPr lang="zh-CN" altLang="en-US" sz="2400" smtClean="0"/>
              <a:t>记为</a:t>
            </a:r>
            <a:r>
              <a:rPr lang="en-US" sz="2400" i="1" smtClean="0"/>
              <a:t>U</a:t>
            </a:r>
            <a:r>
              <a:rPr lang="en-US" sz="2400" baseline="-25000" smtClean="0"/>
              <a:t>2</a:t>
            </a:r>
            <a:r>
              <a:rPr lang="en-US" sz="2400" smtClean="0"/>
              <a:t>; </a:t>
            </a:r>
            <a:endParaRPr lang="zh-CN" alt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③</a:t>
            </a:r>
            <a:r>
              <a:rPr lang="zh-CN" altLang="en-US" sz="2400" smtClean="0"/>
              <a:t>则未知电阻</a:t>
            </a:r>
            <a:r>
              <a:rPr lang="en-US" sz="2400" i="1" smtClean="0"/>
              <a:t>R</a:t>
            </a:r>
            <a:r>
              <a:rPr lang="en-US" sz="2400" i="1" baseline="-25000" smtClean="0"/>
              <a:t>x</a:t>
            </a:r>
            <a:r>
              <a:rPr lang="en-US" sz="2400" smtClean="0"/>
              <a:t>=</a:t>
            </a:r>
            <a:r>
              <a:rPr lang="zh-CN" altLang="en-US" sz="2400" i="1" u="sng" smtClean="0"/>
              <a:t>　　　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9134163" y="4783727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图</a:t>
            </a:r>
            <a:r>
              <a:rPr lang="en-US" smtClean="0"/>
              <a:t>15-14</a:t>
            </a:r>
            <a:endParaRPr lang="zh-CN" altLang="en-US" smtClean="0"/>
          </a:p>
        </p:txBody>
      </p:sp>
      <p:pic>
        <p:nvPicPr>
          <p:cNvPr id="4" name="20JX117.EPS" descr="id:214750244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8452660" y="3178860"/>
            <a:ext cx="2746663" cy="1754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51670" y="837841"/>
            <a:ext cx="10715700" cy="37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pt-BR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A5002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23108" y="1429530"/>
          <a:ext cx="10491788" cy="40147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2" imgW="10931525" imgH="4178935" progId="Word.Document.12">
                  <p:embed/>
                </p:oleObj>
              </mc:Choice>
              <mc:Fallback>
                <p:oleObj name="文档" r:id="rId2" imgW="10931525" imgH="41789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3108" y="1429530"/>
                        <a:ext cx="10491788" cy="4014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1809750" y="933450"/>
          <a:ext cx="6184900" cy="5746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4" imgW="6320155" imgH="595630" progId="Word.Document.12">
                  <p:embed/>
                </p:oleObj>
              </mc:Choice>
              <mc:Fallback>
                <p:oleObj name="文档" r:id="rId4" imgW="6320155" imgH="5956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9750" y="933450"/>
                        <a:ext cx="6184900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51670" y="643712"/>
            <a:ext cx="1050138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smtClean="0"/>
              <a:t>(8)</a:t>
            </a:r>
            <a:r>
              <a:rPr lang="zh-CN" altLang="en-US" sz="2400" smtClean="0"/>
              <a:t>做完实验后</a:t>
            </a:r>
            <a:r>
              <a:rPr lang="en-US" sz="2400" smtClean="0"/>
              <a:t>,</a:t>
            </a:r>
            <a:r>
              <a:rPr lang="zh-CN" altLang="en-US" sz="2400" smtClean="0"/>
              <a:t>意犹未尽的林红同学又设计实验测量小灯泡电阻</a:t>
            </a:r>
            <a:r>
              <a:rPr lang="en-US" sz="2400" smtClean="0"/>
              <a:t>,</a:t>
            </a:r>
            <a:r>
              <a:rPr lang="zh-CN" altLang="en-US" sz="2400" smtClean="0"/>
              <a:t>如图</a:t>
            </a:r>
            <a:r>
              <a:rPr lang="en-US" sz="2400" smtClean="0"/>
              <a:t>15-15Ⅰ</a:t>
            </a:r>
            <a:r>
              <a:rPr lang="zh-CN" altLang="en-US" sz="2400" smtClean="0"/>
              <a:t>所示。实验时多次移动滑动变阻器的滑片</a:t>
            </a:r>
            <a:r>
              <a:rPr lang="en-US" sz="2400" smtClean="0"/>
              <a:t>,</a:t>
            </a:r>
            <a:r>
              <a:rPr lang="zh-CN" altLang="en-US" sz="2400" smtClean="0"/>
              <a:t>记下多组对应的电压表和电流表的示数</a:t>
            </a:r>
            <a:r>
              <a:rPr lang="en-US" sz="2400" smtClean="0"/>
              <a:t>,</a:t>
            </a:r>
            <a:r>
              <a:rPr lang="zh-CN" altLang="en-US" sz="2400" smtClean="0"/>
              <a:t>并绘制成如图</a:t>
            </a:r>
            <a:r>
              <a:rPr lang="en-US" sz="2400" smtClean="0"/>
              <a:t>Ⅱ</a:t>
            </a:r>
            <a:r>
              <a:rPr lang="zh-CN" altLang="en-US" sz="2400" smtClean="0"/>
              <a:t>所示的图像。求出不同电压下小灯泡的电阻</a:t>
            </a:r>
            <a:r>
              <a:rPr lang="en-US" sz="2400" smtClean="0"/>
              <a:t>,</a:t>
            </a:r>
            <a:r>
              <a:rPr lang="zh-CN" altLang="en-US" sz="2400" smtClean="0"/>
              <a:t>然后求出电阻的平均值</a:t>
            </a:r>
            <a:r>
              <a:rPr lang="en-US" sz="2400" smtClean="0"/>
              <a:t>,</a:t>
            </a:r>
            <a:r>
              <a:rPr lang="zh-CN" altLang="en-US" sz="2400" smtClean="0"/>
              <a:t>这种做法是</a:t>
            </a:r>
            <a:r>
              <a:rPr lang="zh-CN" altLang="en-US" sz="2400" i="1" u="sng" smtClean="0"/>
              <a:t>　　     　 　</a:t>
            </a:r>
            <a:r>
              <a:rPr lang="en-US" sz="2400" smtClean="0"/>
              <a:t>(</a:t>
            </a:r>
            <a:r>
              <a:rPr lang="zh-CN" altLang="en-US" sz="2400" smtClean="0"/>
              <a:t>选填“合理”或“不合理”</a:t>
            </a:r>
            <a:r>
              <a:rPr lang="en-US" sz="2400" smtClean="0"/>
              <a:t>)</a:t>
            </a:r>
            <a:r>
              <a:rPr lang="zh-CN" altLang="en-US" sz="2400" smtClean="0"/>
              <a:t>的</a:t>
            </a:r>
            <a:r>
              <a:rPr lang="en-US" sz="2400" smtClean="0"/>
              <a:t>,</a:t>
            </a:r>
            <a:r>
              <a:rPr lang="zh-CN" altLang="en-US" sz="2400" smtClean="0"/>
              <a:t>理由是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i="1" u="sng" smtClean="0"/>
              <a:t>　                                                                                                    　</a:t>
            </a:r>
            <a:r>
              <a:rPr lang="zh-CN" altLang="en-US" sz="2400" smtClean="0"/>
              <a:t>。</a:t>
            </a:r>
            <a:r>
              <a:rPr lang="en-US" sz="2400" smtClean="0"/>
              <a:t> </a:t>
            </a:r>
            <a:endParaRPr lang="zh-CN" altLang="en-US" sz="2400"/>
          </a:p>
        </p:txBody>
      </p:sp>
      <p:pic>
        <p:nvPicPr>
          <p:cNvPr id="4" name="20JX118.EPS" descr="id:2147502456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237686" y="3429794"/>
            <a:ext cx="5447656" cy="23043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37950" y="5734166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15-15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23570" y="2325187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不合理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5984" y="2858290"/>
            <a:ext cx="992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灯丝的电阻受温度影响</a:t>
            </a:r>
            <a:r>
              <a:rPr lang="en-US" altLang="zh-CN" b="1" smtClean="0">
                <a:solidFill>
                  <a:srgbClr val="A50021"/>
                </a:solidFill>
              </a:rPr>
              <a:t>,</a:t>
            </a:r>
            <a:r>
              <a:rPr lang="zh-CN" altLang="en-US" b="1" smtClean="0">
                <a:solidFill>
                  <a:srgbClr val="A50021"/>
                </a:solidFill>
              </a:rPr>
              <a:t>小灯泡的灯丝温度不同时</a:t>
            </a:r>
            <a:r>
              <a:rPr lang="en-US" altLang="zh-CN" b="1" smtClean="0">
                <a:solidFill>
                  <a:srgbClr val="A50021"/>
                </a:solidFill>
              </a:rPr>
              <a:t>,</a:t>
            </a:r>
            <a:r>
              <a:rPr lang="zh-CN" altLang="en-US" b="1" smtClean="0">
                <a:solidFill>
                  <a:srgbClr val="A50021"/>
                </a:solidFill>
              </a:rPr>
              <a:t>电阻也不相同</a:t>
            </a:r>
            <a:endParaRPr lang="zh-CN" altLang="en-US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643712"/>
            <a:ext cx="10501386" cy="5810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/>
              <a:t>一、缺电流表</a:t>
            </a:r>
            <a:r>
              <a:rPr lang="en-US" sz="2400" b="1" smtClean="0"/>
              <a:t>(</a:t>
            </a:r>
            <a:r>
              <a:rPr lang="zh-CN" altLang="en-US" sz="2400" b="1" smtClean="0"/>
              <a:t>伏阻法</a:t>
            </a:r>
            <a:r>
              <a:rPr lang="en-US" sz="2400" b="1" smtClean="0"/>
              <a:t>)</a:t>
            </a:r>
            <a:endParaRPr lang="zh-CN" altLang="en-US" sz="2400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51671" y="1286654"/>
          <a:ext cx="10715698" cy="1645920"/>
        </p:xfrm>
        <a:graphic>
          <a:graphicData uri="http://schemas.openxmlformats.org/drawingml/2006/table">
            <a:tbl>
              <a:tblPr/>
              <a:tblGrid>
                <a:gridCol w="10715698"/>
              </a:tblGrid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设计此类实验的主导思想是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由于不能利用电流表测出电流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所以必须运用电压表多次测电压。运用串联电路分压原理或开关的断开、闭合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或滑动变阻器滑片的移动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引起电路结构的改变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进行等效实验方案设计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51671" y="929464"/>
          <a:ext cx="10715698" cy="5486399"/>
        </p:xfrm>
        <a:graphic>
          <a:graphicData uri="http://schemas.openxmlformats.org/drawingml/2006/table">
            <a:tbl>
              <a:tblPr/>
              <a:tblGrid>
                <a:gridCol w="4214841"/>
                <a:gridCol w="6500857"/>
              </a:tblGrid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双接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en-US" sz="24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开关闭合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电压表接在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两端电压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将电压表改接在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两端电压</a:t>
                      </a:r>
                      <a:r>
                        <a:rPr lang="en-US" sz="2400" i="1" kern="100" err="1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en-US" sz="2400" i="1" kern="100" baseline="-25000" err="1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根据串联电路中各处电流相等得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        </a:t>
                      </a: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则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的表达式为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电压表并联在未知电阻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en-US" sz="24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或滑动变阻器接入电路中的阻值为零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测出电源电压</a:t>
                      </a:r>
                      <a:r>
                        <a:rPr lang="en-US" sz="2400" i="1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 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②S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断开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或滑动变阻器的滑片在阻值最大处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阻值为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P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两端电压</a:t>
                      </a:r>
                      <a:r>
                        <a:rPr lang="en-US" sz="2400" i="1" kern="100" err="1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en-US" sz="24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 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根据串联电路中电源电压等于各用电器两端电压之和可得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则电阻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的表达式为</a:t>
                      </a:r>
                      <a:r>
                        <a:rPr lang="en-US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4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20RJW-207.EPS"/>
          <p:cNvPicPr/>
          <p:nvPr/>
        </p:nvPicPr>
        <p:blipFill>
          <a:blip r:embed="rId2"/>
          <a:stretch>
            <a:fillRect/>
          </a:stretch>
        </p:blipFill>
        <p:spPr>
          <a:xfrm>
            <a:off x="2917839" y="1072340"/>
            <a:ext cx="1677169" cy="1059441"/>
          </a:xfrm>
          <a:prstGeom prst="rect">
            <a:avLst/>
          </a:prstGeom>
        </p:spPr>
      </p:pic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2149475" y="5091113"/>
          <a:ext cx="1366838" cy="7540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3" imgW="1413510" imgH="781685" progId="Word.Document.12">
                  <p:embed/>
                </p:oleObj>
              </mc:Choice>
              <mc:Fallback>
                <p:oleObj name="文档" r:id="rId3" imgW="1413510" imgH="7816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475" y="5091113"/>
                        <a:ext cx="1366838" cy="754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7523163" y="5213350"/>
          <a:ext cx="4383087" cy="857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5" imgW="4521835" imgH="887095" progId="Word.Document.12">
                  <p:embed/>
                </p:oleObj>
              </mc:Choice>
              <mc:Fallback>
                <p:oleObj name="文档" r:id="rId5" imgW="4521835" imgH="8870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3163" y="5213350"/>
                        <a:ext cx="4383087" cy="857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20RJW-208.EPS"/>
          <p:cNvPicPr/>
          <p:nvPr/>
        </p:nvPicPr>
        <p:blipFill>
          <a:blip r:embed="rId7"/>
          <a:stretch>
            <a:fillRect/>
          </a:stretch>
        </p:blipFill>
        <p:spPr>
          <a:xfrm>
            <a:off x="6653835" y="1449940"/>
            <a:ext cx="2870395" cy="112259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04843" y="539237"/>
            <a:ext cx="100540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2863040" y="5617390"/>
          <a:ext cx="874712" cy="741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8" imgW="928370" imgH="795655" progId="Word.Document.12">
                  <p:embed/>
                </p:oleObj>
              </mc:Choice>
              <mc:Fallback>
                <p:oleObj name="文档" r:id="rId8" imgW="928370" imgH="7956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63040" y="5617390"/>
                        <a:ext cx="874712" cy="741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9067039" y="5787248"/>
          <a:ext cx="1814513" cy="979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10" imgW="1931035" imgH="1037590" progId="Word.Document.12">
                  <p:embed/>
                </p:oleObj>
              </mc:Choice>
              <mc:Fallback>
                <p:oleObj name="文档" r:id="rId10" imgW="1931035" imgH="10375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67039" y="5787248"/>
                        <a:ext cx="1814513" cy="979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1670" y="643712"/>
            <a:ext cx="10501386" cy="5810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/>
              <a:t>二、缺电压表</a:t>
            </a:r>
            <a:r>
              <a:rPr lang="en-US" altLang="zh-CN" sz="2400" b="1" smtClean="0"/>
              <a:t>(</a:t>
            </a:r>
            <a:r>
              <a:rPr lang="zh-CN" altLang="en-US" sz="2400" b="1" smtClean="0"/>
              <a:t>安阻法</a:t>
            </a:r>
            <a:r>
              <a:rPr lang="en-US" altLang="zh-CN" sz="2400" b="1" smtClean="0"/>
              <a:t>)</a:t>
            </a:r>
            <a:endParaRPr lang="en-US" altLang="zh-CN" sz="2400" b="1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51671" y="1286654"/>
          <a:ext cx="10715698" cy="1645920"/>
        </p:xfrm>
        <a:graphic>
          <a:graphicData uri="http://schemas.openxmlformats.org/drawingml/2006/table">
            <a:tbl>
              <a:tblPr/>
              <a:tblGrid>
                <a:gridCol w="10715698"/>
              </a:tblGrid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alt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设计此类实验的主导思想是</a:t>
                      </a:r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由于不能利用电压表测出电压</a:t>
                      </a:r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所以必须运用电流表多次测电流。运用并联电路分流原理或开关的断开、闭合</a:t>
                      </a:r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或滑动变阻器滑片的移动</a:t>
                      </a:r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引起电路结构的改变</a:t>
                      </a:r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进行等效实验方案设计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80232" y="929464"/>
          <a:ext cx="11001452" cy="5572164"/>
        </p:xfrm>
        <a:graphic>
          <a:graphicData uri="http://schemas.openxmlformats.org/drawingml/2006/table">
            <a:tbl>
              <a:tblPr/>
              <a:tblGrid>
                <a:gridCol w="5207353"/>
                <a:gridCol w="5794099"/>
              </a:tblGrid>
              <a:tr h="557216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已知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和未知电阻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并联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en-US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将电流表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接入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所在支路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闭合开关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或开关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、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),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测出通过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的电流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将电流表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接入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所在支路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闭合开关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或开关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、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),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测出通过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的电流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r>
                        <a:rPr lang="zh-CN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000" i="1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   ③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根据并联电路各支路两端电压相等可得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:</a:t>
                      </a:r>
                      <a:endParaRPr lang="zh-CN" altLang="en-US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　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0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R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0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=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I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x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;</a:t>
                      </a:r>
                      <a:endParaRPr lang="zh-CN" altLang="en-US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　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则电阻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表达式为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zh-CN" altLang="en-US" sz="20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+mn-ea"/>
                          <a:cs typeface="Times New Roman" panose="02020603050405020304"/>
                        </a:rPr>
                        <a:t>　　　</a:t>
                      </a:r>
                      <a:r>
                        <a:rPr lang="en-US" sz="20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+mn-ea"/>
                          <a:cs typeface="Times New Roman" panose="02020603050405020304"/>
                        </a:rPr>
                        <a:t> </a:t>
                      </a:r>
                      <a:endParaRPr lang="zh-CN" altLang="en-US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已知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和未知电阻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串联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en-US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 baseline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 panose="02020603050405020304"/>
                        </a:rPr>
                        <a:t> </a:t>
                      </a:r>
                      <a:r>
                        <a:rPr lang="en-US" sz="2000" kern="100" baseline="0" smtClean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 panose="02020603050405020304"/>
                        </a:rPr>
                        <a:t>  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、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S</a:t>
                      </a:r>
                      <a:r>
                        <a:rPr lang="en-US" sz="2000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闭合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或滑动变阻器接入电路中的阻值为零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),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测出通过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的电流</a:t>
                      </a:r>
                      <a:r>
                        <a:rPr lang="en-US" sz="20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000" i="1" kern="100" baseline="-250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则电源电压为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en-US" sz="20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   ②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开关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S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1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闭合、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S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2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断开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(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或滑动变阻器的滑片移至阻值最大处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,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阻值为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P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),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测出通过电路的电流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,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根据串联电路中电源电压等于各用电器两端电压之和可得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: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电源电压为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U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0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+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(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或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U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P</a:t>
                      </a:r>
                      <a:r>
                        <a:rPr lang="en-US" sz="2000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+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);</a:t>
                      </a:r>
                      <a:endParaRPr lang="zh-CN" altLang="en-US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　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lt"/>
                          <a:ea typeface="方正书宋_GBK"/>
                          <a:cs typeface="Times New Roman" panose="02020603050405020304"/>
                        </a:rPr>
                        <a:t>③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由于电源电压不变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,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则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0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+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(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或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P</a:t>
                      </a:r>
                      <a:r>
                        <a:rPr lang="en-US" sz="2000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+</a:t>
                      </a:r>
                      <a:r>
                        <a:rPr lang="en-US" sz="2000" i="1" kern="1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IR</a:t>
                      </a:r>
                      <a:r>
                        <a:rPr lang="en-US" sz="2000" i="1" kern="100" baseline="-25000" err="1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),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则电阻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zh-CN" alt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表达式为</a:t>
                      </a:r>
                      <a:r>
                        <a:rPr lang="en-US" sz="2000" i="1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R</a:t>
                      </a:r>
                      <a:r>
                        <a:rPr lang="en-US" sz="2000" i="1" kern="100" baseline="-250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x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NEU-BZ-S92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zh-CN" altLang="en-US" sz="20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+mn-ea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0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+mn-ea"/>
                          <a:cs typeface="Times New Roman" panose="02020603050405020304"/>
                        </a:rPr>
                        <a:t>         </a:t>
                      </a:r>
                      <a:r>
                        <a:rPr lang="zh-CN" altLang="en-US" sz="20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+mn-ea"/>
                          <a:cs typeface="Times New Roman" panose="02020603050405020304"/>
                        </a:rPr>
                        <a:t>　　</a:t>
                      </a:r>
                      <a:r>
                        <a:rPr lang="en-US" sz="20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+mn-ea"/>
                          <a:cs typeface="Times New Roman" panose="02020603050405020304"/>
                        </a:rPr>
                        <a:t> </a:t>
                      </a:r>
                      <a:endParaRPr lang="zh-CN" altLang="en-US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20RJW-209.EPS"/>
          <p:cNvPicPr/>
          <p:nvPr/>
        </p:nvPicPr>
        <p:blipFill>
          <a:blip r:embed="rId2"/>
          <a:stretch>
            <a:fillRect/>
          </a:stretch>
        </p:blipFill>
        <p:spPr>
          <a:xfrm>
            <a:off x="1808926" y="1500968"/>
            <a:ext cx="3213434" cy="1184856"/>
          </a:xfrm>
          <a:prstGeom prst="rect">
            <a:avLst/>
          </a:prstGeom>
        </p:spPr>
      </p:pic>
      <p:pic>
        <p:nvPicPr>
          <p:cNvPr id="4" name="20RJW-210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7095338" y="1429530"/>
            <a:ext cx="3214710" cy="107157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71264" y="539237"/>
            <a:ext cx="86754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36545" name="Object 1"/>
          <p:cNvGraphicFramePr>
            <a:graphicFrameLocks noChangeAspect="1"/>
          </p:cNvGraphicFramePr>
          <p:nvPr/>
        </p:nvGraphicFramePr>
        <p:xfrm>
          <a:off x="3809190" y="5358620"/>
          <a:ext cx="874712" cy="741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4" imgW="928370" imgH="797560" progId="Word.Document.12">
                  <p:embed/>
                </p:oleObj>
              </mc:Choice>
              <mc:Fallback>
                <p:oleObj name="文档" r:id="rId4" imgW="928370" imgH="7975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9190" y="5358620"/>
                        <a:ext cx="874712" cy="741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0401301" y="5572934"/>
          <a:ext cx="1789112" cy="9540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6" imgW="1931035" imgH="1036320" progId="Word.Document.12">
                  <p:embed/>
                </p:oleObj>
              </mc:Choice>
              <mc:Fallback>
                <p:oleObj name="文档" r:id="rId6" imgW="1931035" imgH="10363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01301" y="5572934"/>
                        <a:ext cx="1789112" cy="954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547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0223500" y="124333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23108" y="929464"/>
          <a:ext cx="10572826" cy="4389120"/>
        </p:xfrm>
        <a:graphic>
          <a:graphicData uri="http://schemas.openxmlformats.org/drawingml/2006/table">
            <a:tbl>
              <a:tblPr/>
              <a:tblGrid>
                <a:gridCol w="1357325"/>
                <a:gridCol w="2475049"/>
                <a:gridCol w="3168553"/>
                <a:gridCol w="3571899"/>
              </a:tblGrid>
              <a:tr h="3650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探究电流与电压的关系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探究电流与电阻的关系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电阻的测量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定值电阻、灯泡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905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注意事项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连接电路时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开关要处于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状态。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电流表要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在电路中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电压表要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在电路中。要先进行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然后选择合适的量程。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接线时要让电流从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接线柱流入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接线柱流出。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④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滑动变阻器要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在电路中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接线时应按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原则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滑片应该移到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处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15209" marR="1520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33405" y="539237"/>
            <a:ext cx="100540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380958" y="196799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断开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437731" y="2539501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串联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152507" y="2539501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并联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23285" y="3072604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试触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66578" y="3644108"/>
            <a:ext cx="41870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en-US" b="1" smtClean="0">
                <a:solidFill>
                  <a:srgbClr val="A50021"/>
                </a:solidFill>
              </a:rPr>
              <a:t>+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238346" y="3644108"/>
            <a:ext cx="31931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en-US" b="1" smtClean="0">
                <a:solidFill>
                  <a:srgbClr val="A50021"/>
                </a:solidFill>
              </a:rPr>
              <a:t>-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023636" y="4182575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串联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167040" y="4182575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一上一下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80694" y="4715678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最大阻值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23105" y="929464"/>
          <a:ext cx="10572826" cy="4937759"/>
        </p:xfrm>
        <a:graphic>
          <a:graphicData uri="http://schemas.openxmlformats.org/drawingml/2006/table">
            <a:tbl>
              <a:tblPr/>
              <a:tblGrid>
                <a:gridCol w="1357325"/>
                <a:gridCol w="2428892"/>
                <a:gridCol w="2286016"/>
                <a:gridCol w="2121679"/>
                <a:gridCol w="2378914"/>
              </a:tblGrid>
              <a:tr h="3650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探究电流与电压的关系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探究电流与电阻的关系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电阻的测量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定值电阻、灯泡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138708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滑动变阻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器的作用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保护电路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改变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多次测量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寻找普遍规律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15209" marR="1520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保护电路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控制</a:t>
                      </a: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_______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不变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多次测量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寻找普遍规律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测定值电阻阻值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保护电路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改变电流与电压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进行多次测量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求平均值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减小误差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测灯泡电阻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保护电路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;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改变电流与电压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进行多次测量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目的是寻找规律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但不求平均值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33405" y="539237"/>
            <a:ext cx="100540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723351" y="3358356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电压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152243" y="339675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电压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23105" y="786588"/>
          <a:ext cx="10572826" cy="5556289"/>
        </p:xfrm>
        <a:graphic>
          <a:graphicData uri="http://schemas.openxmlformats.org/drawingml/2006/table">
            <a:tbl>
              <a:tblPr/>
              <a:tblGrid>
                <a:gridCol w="1000135"/>
                <a:gridCol w="1928826"/>
                <a:gridCol w="1857388"/>
                <a:gridCol w="5786477"/>
              </a:tblGrid>
              <a:tr h="100013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</a:t>
                      </a: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电压的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关系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探究电流与电阻的关系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电阻的测量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定值电阻、灯泡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615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实验</a:t>
                      </a:r>
                      <a:endParaRPr lang="en-US" altLang="zh-CN" sz="20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表格及</a:t>
                      </a:r>
                      <a:endParaRPr lang="zh-CN" altLang="en-US" sz="20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</a:t>
                      </a:r>
                      <a:endParaRPr lang="en-US" altLang="zh-CN" sz="20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处理</a:t>
                      </a: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15209" marR="1520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000" kern="100" smtClean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308992" y="3408908"/>
          <a:ext cx="3143272" cy="914400"/>
        </p:xfrm>
        <a:graphic>
          <a:graphicData uri="http://schemas.openxmlformats.org/drawingml/2006/table">
            <a:tbl>
              <a:tblPr/>
              <a:tblGrid>
                <a:gridCol w="1017992"/>
                <a:gridCol w="767958"/>
                <a:gridCol w="714380"/>
                <a:gridCol w="642942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电压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/V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2.0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3.0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电流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/A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0.2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0.4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0.6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66248" y="2859725"/>
            <a:ext cx="22860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/>
              <a:t>表一    </a:t>
            </a:r>
            <a:r>
              <a:rPr lang="en-US" sz="2000" i="1" smtClean="0"/>
              <a:t>R</a:t>
            </a:r>
            <a:r>
              <a:rPr lang="en-US" sz="2000" smtClean="0"/>
              <a:t>=5 Ω</a:t>
            </a:r>
            <a:endParaRPr lang="zh-CN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166248" y="4262775"/>
            <a:ext cx="22860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/>
              <a:t>表二</a:t>
            </a:r>
            <a:r>
              <a:rPr lang="zh-CN" altLang="en-US" sz="2000" i="1" smtClean="0"/>
              <a:t>　</a:t>
            </a:r>
            <a:r>
              <a:rPr lang="en-US" sz="2000" i="1" smtClean="0"/>
              <a:t>U</a:t>
            </a:r>
            <a:r>
              <a:rPr lang="en-US" sz="2000" smtClean="0"/>
              <a:t>=3 V</a:t>
            </a:r>
            <a:endParaRPr lang="zh-CN" altLang="en-US" sz="200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308992" y="4909106"/>
          <a:ext cx="3143272" cy="914400"/>
        </p:xfrm>
        <a:graphic>
          <a:graphicData uri="http://schemas.openxmlformats.org/drawingml/2006/table">
            <a:tbl>
              <a:tblPr/>
              <a:tblGrid>
                <a:gridCol w="1257034"/>
                <a:gridCol w="671792"/>
                <a:gridCol w="642942"/>
                <a:gridCol w="571504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电阻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/Ω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5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15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电流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/A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0.6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0.3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0.2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95470" y="1858158"/>
            <a:ext cx="22860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/>
              <a:t>定值电阻</a:t>
            </a:r>
            <a:endParaRPr lang="zh-CN" altLang="en-US" sz="200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095207" y="2394311"/>
          <a:ext cx="5214974" cy="2286000"/>
        </p:xfrm>
        <a:graphic>
          <a:graphicData uri="http://schemas.openxmlformats.org/drawingml/2006/table">
            <a:tbl>
              <a:tblPr/>
              <a:tblGrid>
                <a:gridCol w="893996"/>
                <a:gridCol w="893996"/>
                <a:gridCol w="893996"/>
                <a:gridCol w="893996"/>
                <a:gridCol w="1638990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实验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次数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电压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U/V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电流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I/A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电阻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R/Ω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三次测量</a:t>
                      </a: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平均值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R/Ω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0.2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5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5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2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2.0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0.4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5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3057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3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3.0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0.6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5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10114" y="429398"/>
            <a:ext cx="86754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9962" y="4501364"/>
            <a:ext cx="2602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/>
              <a:t>小灯泡</a:t>
            </a:r>
            <a:endParaRPr lang="zh-CN" altLang="en-US" sz="2000" smtClean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095204" y="4952056"/>
          <a:ext cx="5286416" cy="1371600"/>
        </p:xfrm>
        <a:graphic>
          <a:graphicData uri="http://schemas.openxmlformats.org/drawingml/2006/table">
            <a:tbl>
              <a:tblPr/>
              <a:tblGrid>
                <a:gridCol w="1321604"/>
                <a:gridCol w="1321604"/>
                <a:gridCol w="1321604"/>
                <a:gridCol w="1321604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实验次数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电压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U/V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电流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I/A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电阻</a:t>
                      </a:r>
                      <a:r>
                        <a:rPr lang="en-US" sz="2000" kern="10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R/Ω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0.8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0.18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4.4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2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0.20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5.0</a:t>
                      </a:r>
                      <a:endParaRPr lang="zh-CN" sz="20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51672" y="1000902"/>
          <a:ext cx="10715699" cy="4937760"/>
        </p:xfrm>
        <a:graphic>
          <a:graphicData uri="http://schemas.openxmlformats.org/drawingml/2006/table">
            <a:tbl>
              <a:tblPr/>
              <a:tblGrid>
                <a:gridCol w="714378"/>
                <a:gridCol w="3286148"/>
                <a:gridCol w="2428892"/>
                <a:gridCol w="2071702"/>
                <a:gridCol w="2214579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探究电流与电压的关系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探究电流与电阻的关系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电阻的测量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定值电阻、灯泡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实验结论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由表一得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 </a:t>
                      </a: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方正书宋_GBK"/>
                          <a:cs typeface="Times New Roman" panose="02020603050405020304"/>
                        </a:rPr>
                        <a:t>                                                                  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由表二得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 </a:t>
                      </a: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                     </a:t>
                      </a:r>
                      <a:r>
                        <a:rPr lang="en-US" sz="2400" i="1" u="sng" kern="100" baseline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方正书宋_GBK"/>
                          <a:cs typeface="Times New Roman" panose="02020603050405020304"/>
                        </a:rPr>
                        <a:t>  </a:t>
                      </a: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方正书宋_GBK"/>
                          <a:cs typeface="Times New Roman" panose="02020603050405020304"/>
                        </a:rPr>
                        <a:t>                                                     </a:t>
                      </a:r>
                      <a:endParaRPr lang="en-US" sz="2400" i="1" u="sng" kern="100" smtClean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方正书宋_GBK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方正书宋_GBK"/>
                          <a:cs typeface="Times New Roman" panose="02020603050405020304"/>
                        </a:rPr>
                        <a:t>                           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对于定值电阻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多次测量的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目的是</a:t>
                      </a:r>
                      <a:r>
                        <a:rPr lang="en-US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方正书宋_GBK"/>
                          <a:cs typeface="Times New Roman" panose="02020603050405020304"/>
                        </a:rPr>
                        <a:t>           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NEU-BZ-S9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i="1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i="1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小灯泡灯丝的电阻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受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的影响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温度越高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r>
                        <a:rPr lang="zh-CN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i="1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1252" name="20RJW-195.EP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23306" y="2175491"/>
            <a:ext cx="1451737" cy="1468617"/>
          </a:xfrm>
          <a:prstGeom prst="rect">
            <a:avLst/>
          </a:prstGeom>
          <a:noFill/>
        </p:spPr>
      </p:pic>
      <p:pic>
        <p:nvPicPr>
          <p:cNvPr id="181251" name="20RJW-196.EP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37950" y="2192371"/>
            <a:ext cx="1451737" cy="1451737"/>
          </a:xfrm>
          <a:prstGeom prst="rect">
            <a:avLst/>
          </a:prstGeom>
          <a:noFill/>
        </p:spPr>
      </p:pic>
      <p:pic>
        <p:nvPicPr>
          <p:cNvPr id="181250" name="20RJW-197.EP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3966" y="2143910"/>
            <a:ext cx="1451737" cy="1468617"/>
          </a:xfrm>
          <a:prstGeom prst="rect">
            <a:avLst/>
          </a:prstGeom>
          <a:noFill/>
        </p:spPr>
      </p:pic>
      <p:pic>
        <p:nvPicPr>
          <p:cNvPr id="181249" name="20RJW-198.EPS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67106" y="2143910"/>
            <a:ext cx="1482955" cy="150019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33405" y="539237"/>
            <a:ext cx="100540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618328" y="3858422"/>
            <a:ext cx="3262432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                   电阻一定</a:t>
            </a:r>
            <a:endParaRPr lang="en-US" altLang="zh-CN" b="1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时</a:t>
            </a:r>
            <a:r>
              <a:rPr lang="en-US" b="1" smtClean="0">
                <a:solidFill>
                  <a:srgbClr val="A50021"/>
                </a:solidFill>
              </a:rPr>
              <a:t>,</a:t>
            </a:r>
            <a:r>
              <a:rPr lang="zh-CN" altLang="en-US" b="1" smtClean="0">
                <a:solidFill>
                  <a:srgbClr val="A50021"/>
                </a:solidFill>
              </a:rPr>
              <a:t>通过导体的电流与</a:t>
            </a:r>
            <a:endParaRPr lang="en-US" altLang="zh-CN" b="1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导体两端的电压成正比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952198" y="3621800"/>
            <a:ext cx="242726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                  电压</a:t>
            </a:r>
            <a:endParaRPr lang="en-US" altLang="zh-CN" b="1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一定时</a:t>
            </a:r>
            <a:r>
              <a:rPr lang="en-US" b="1" smtClean="0">
                <a:solidFill>
                  <a:srgbClr val="A50021"/>
                </a:solidFill>
              </a:rPr>
              <a:t>,</a:t>
            </a:r>
            <a:r>
              <a:rPr lang="zh-CN" altLang="en-US" b="1" smtClean="0">
                <a:solidFill>
                  <a:srgbClr val="A50021"/>
                </a:solidFill>
              </a:rPr>
              <a:t>通过导体</a:t>
            </a:r>
            <a:endParaRPr lang="en-US" altLang="zh-CN" b="1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的电流与导体的</a:t>
            </a:r>
            <a:endParaRPr lang="en-US" altLang="zh-CN" b="1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电阻成反比</a:t>
            </a:r>
            <a:r>
              <a:rPr lang="zh-CN" altLang="en-US" b="1" i="1" smtClean="0">
                <a:solidFill>
                  <a:srgbClr val="A50021"/>
                </a:solidFill>
              </a:rPr>
              <a:t>　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452528" y="4723632"/>
            <a:ext cx="1930337" cy="11350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         求平均</a:t>
            </a:r>
            <a:endParaRPr lang="en-US" altLang="zh-CN" b="1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A50021"/>
                </a:solidFill>
              </a:rPr>
              <a:t>值</a:t>
            </a:r>
            <a:r>
              <a:rPr lang="en-US" b="1" smtClean="0">
                <a:solidFill>
                  <a:srgbClr val="A50021"/>
                </a:solidFill>
              </a:rPr>
              <a:t>,</a:t>
            </a:r>
            <a:r>
              <a:rPr lang="zh-CN" altLang="en-US" b="1" smtClean="0">
                <a:solidFill>
                  <a:srgbClr val="A50021"/>
                </a:solidFill>
              </a:rPr>
              <a:t>减小误差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381486" y="4254013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温度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295647" y="5397021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越大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16"/>
          <p:cNvSpPr txBox="1">
            <a:spLocks noChangeArrowheads="1"/>
          </p:cNvSpPr>
          <p:nvPr/>
        </p:nvSpPr>
        <p:spPr bwMode="auto">
          <a:xfrm>
            <a:off x="951670" y="643712"/>
            <a:ext cx="10715700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重难一　动态电路分析</a:t>
            </a:r>
            <a:endParaRPr lang="zh-CN" altLang="en-US" sz="2800" b="1" spc="15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670" y="1286654"/>
            <a:ext cx="107157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/>
              <a:t>1. </a:t>
            </a:r>
            <a:r>
              <a:rPr lang="en-US" sz="2400" smtClean="0">
                <a:solidFill>
                  <a:srgbClr val="18B48F"/>
                </a:solidFill>
              </a:rPr>
              <a:t>[2012</a:t>
            </a:r>
            <a:r>
              <a:rPr lang="en-US" altLang="zh-CN" sz="2400" smtClean="0">
                <a:solidFill>
                  <a:srgbClr val="18B48F"/>
                </a:solidFill>
              </a:rPr>
              <a:t>·</a:t>
            </a:r>
            <a:r>
              <a:rPr lang="zh-CN" altLang="en-US" sz="2400" smtClean="0">
                <a:solidFill>
                  <a:srgbClr val="18B48F"/>
                </a:solidFill>
              </a:rPr>
              <a:t>江西改编</a:t>
            </a:r>
            <a:r>
              <a:rPr lang="en-US" sz="2400" smtClean="0">
                <a:solidFill>
                  <a:srgbClr val="18B48F"/>
                </a:solidFill>
              </a:rPr>
              <a:t>]</a:t>
            </a:r>
            <a:r>
              <a:rPr lang="zh-CN" altLang="en-US" sz="2400" smtClean="0"/>
              <a:t>如图</a:t>
            </a:r>
            <a:r>
              <a:rPr lang="en-US" sz="2400" smtClean="0"/>
              <a:t>15</a:t>
            </a:r>
            <a:r>
              <a:rPr lang="en-US" sz="2400" i="1" smtClean="0"/>
              <a:t>-</a:t>
            </a:r>
            <a:r>
              <a:rPr lang="en-US" sz="2400" smtClean="0"/>
              <a:t>1</a:t>
            </a:r>
            <a:r>
              <a:rPr lang="zh-CN" altLang="en-US" sz="2400" smtClean="0"/>
              <a:t>所示</a:t>
            </a:r>
            <a:r>
              <a:rPr lang="en-US" sz="2400" smtClean="0"/>
              <a:t>,</a:t>
            </a:r>
            <a:r>
              <a:rPr lang="zh-CN" altLang="en-US" sz="2400" smtClean="0"/>
              <a:t>电源电压保持不变</a:t>
            </a:r>
            <a:r>
              <a:rPr lang="en-US" sz="2400" smtClean="0"/>
              <a:t>,</a:t>
            </a:r>
            <a:r>
              <a:rPr lang="zh-CN" altLang="en-US" sz="2400" smtClean="0"/>
              <a:t>闭合开关</a:t>
            </a:r>
            <a:r>
              <a:rPr lang="en-US" sz="2400" smtClean="0"/>
              <a:t>S</a:t>
            </a:r>
            <a:r>
              <a:rPr lang="zh-CN" altLang="en-US" sz="2400" smtClean="0"/>
              <a:t>后</a:t>
            </a:r>
            <a:r>
              <a:rPr lang="en-US" sz="2400" smtClean="0"/>
              <a:t>,</a:t>
            </a:r>
            <a:r>
              <a:rPr lang="zh-CN" altLang="en-US" sz="2400" smtClean="0"/>
              <a:t>将滑动变阻器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zh-CN" altLang="en-US" sz="2400" smtClean="0"/>
              <a:t>滑片</a:t>
            </a:r>
            <a:r>
              <a:rPr lang="en-US" sz="2400" i="1" smtClean="0"/>
              <a:t>P </a:t>
            </a:r>
            <a:r>
              <a:rPr lang="zh-CN" altLang="en-US" sz="2400" smtClean="0"/>
              <a:t>向右移动</a:t>
            </a:r>
            <a:r>
              <a:rPr lang="en-US" sz="2400" smtClean="0"/>
              <a:t>,</a:t>
            </a:r>
            <a:r>
              <a:rPr lang="zh-CN" altLang="en-US" sz="2400" smtClean="0"/>
              <a:t>电流表</a:t>
            </a:r>
            <a:r>
              <a:rPr lang="en-US" sz="2400" smtClean="0"/>
              <a:t>A</a:t>
            </a:r>
            <a:r>
              <a:rPr lang="zh-CN" altLang="en-US" sz="2400" smtClean="0"/>
              <a:t>的示数</a:t>
            </a:r>
            <a:r>
              <a:rPr lang="zh-CN" altLang="en-US" sz="2400" i="1" u="sng" smtClean="0"/>
              <a:t>　　　　</a:t>
            </a:r>
            <a:r>
              <a:rPr lang="en-US" sz="2400" smtClean="0"/>
              <a:t>,</a:t>
            </a:r>
            <a:r>
              <a:rPr lang="zh-CN" altLang="en-US" sz="2400" smtClean="0"/>
              <a:t>电压表</a:t>
            </a:r>
            <a:r>
              <a:rPr lang="en-US" sz="2400" smtClean="0"/>
              <a:t>V</a:t>
            </a:r>
            <a:r>
              <a:rPr lang="en-US" sz="2400" baseline="-25000" smtClean="0"/>
              <a:t>1</a:t>
            </a:r>
            <a:r>
              <a:rPr lang="zh-CN" altLang="en-US" sz="2400" smtClean="0"/>
              <a:t>的示数</a:t>
            </a:r>
            <a:r>
              <a:rPr lang="zh-CN" altLang="en-US" sz="2400" i="1" u="sng" smtClean="0"/>
              <a:t>　　　　</a:t>
            </a:r>
            <a:r>
              <a:rPr lang="zh-CN" altLang="en-US" sz="2400" smtClean="0"/>
              <a:t>。</a:t>
            </a:r>
            <a:r>
              <a:rPr lang="en-US" sz="2400" smtClean="0"/>
              <a:t>(</a:t>
            </a:r>
            <a:r>
              <a:rPr lang="zh-CN" altLang="en-US" sz="2400" smtClean="0"/>
              <a:t>均选填“变大”“变小”或“不变”</a:t>
            </a:r>
            <a:r>
              <a:rPr lang="en-US" sz="2400" smtClean="0"/>
              <a:t>) </a:t>
            </a:r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5353397" y="5397021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图</a:t>
            </a:r>
            <a:r>
              <a:rPr lang="en-US" smtClean="0"/>
              <a:t>15</a:t>
            </a:r>
            <a:r>
              <a:rPr lang="en-US" i="1" smtClean="0"/>
              <a:t>-</a:t>
            </a:r>
            <a:r>
              <a:rPr lang="en-US" smtClean="0"/>
              <a:t>1</a:t>
            </a:r>
            <a:endParaRPr lang="zh-CN" altLang="en-US"/>
          </a:p>
        </p:txBody>
      </p:sp>
      <p:pic>
        <p:nvPicPr>
          <p:cNvPr id="12" name="21JFA54.EPS" descr="id:214750226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380694" y="3056879"/>
            <a:ext cx="3343902" cy="2311274"/>
          </a:xfrm>
          <a:prstGeom prst="rect">
            <a:avLst/>
          </a:prstGeom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023768" y="1825121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变大</a:t>
            </a:r>
            <a:endParaRPr lang="zh-CN" altLang="en-US">
              <a:solidFill>
                <a:srgbClr val="A50021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438391" y="1858158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b="1" smtClean="0">
                <a:solidFill>
                  <a:srgbClr val="A50021"/>
                </a:solidFill>
              </a:rPr>
              <a:t>不变</a:t>
            </a:r>
            <a:endParaRPr lang="zh-CN" alt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194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微软雅黑</vt:lpstr>
      <vt:lpstr>Wingdings</vt:lpstr>
      <vt:lpstr>Calibri</vt:lpstr>
      <vt:lpstr>方正书宋_GBK</vt:lpstr>
      <vt:lpstr>Times New Roman</vt:lpstr>
      <vt:lpstr>NEU-BZ-S92</vt:lpstr>
      <vt:lpstr>宋体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2021-02-04T19:55:05Z</cp:lastPrinted>
  <dcterms:created xsi:type="dcterms:W3CDTF">2021-02-04T19:55:05Z</dcterms:created>
  <dcterms:modified xsi:type="dcterms:W3CDTF">2021-02-04T11:55:06Z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