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8" r:id="rId3"/>
    <p:sldId id="259" r:id="rId4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5.xml"/><Relationship Id="rId7" Type="http://schemas.openxmlformats.org/officeDocument/2006/relationships/slide" Target="slide1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slide" Target="slide2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slide" Target="slide11.xml"/><Relationship Id="rId7" Type="http://schemas.openxmlformats.org/officeDocument/2006/relationships/slide" Target="slide1.x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1.bin"/><Relationship Id="rId2" Type="http://schemas.openxmlformats.org/officeDocument/2006/relationships/slide" Target="slide14.xml"/><Relationship Id="rId11" Type="http://schemas.openxmlformats.org/officeDocument/2006/relationships/notesSlide" Target="../notesSlides/notesSlide3.xml"/><Relationship Id="rId10" Type="http://schemas.openxmlformats.org/officeDocument/2006/relationships/vmlDrawing" Target="../drawings/vmlDrawing1.vml"/><Relationship Id="rId1" Type="http://schemas.openxmlformats.org/officeDocument/2006/relationships/slide" Target="slide15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slide" Target="slide10.xml"/><Relationship Id="rId2" Type="http://schemas.openxmlformats.org/officeDocument/2006/relationships/image" Target="../media/image3.tiff"/><Relationship Id="rId1" Type="http://schemas.openxmlformats.org/officeDocument/2006/relationships/image" Target="../media/image1.tif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0.xml"/><Relationship Id="rId1" Type="http://schemas.openxmlformats.org/officeDocument/2006/relationships/tags" Target="../tags/tag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0.xml"/><Relationship Id="rId1" Type="http://schemas.openxmlformats.org/officeDocument/2006/relationships/tags" Target="../tags/tag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0.xml"/><Relationship Id="rId1" Type="http://schemas.openxmlformats.org/officeDocument/2006/relationships/tags" Target="../tags/tag8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NULL" TargetMode="Externa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离页连接符 16"/>
          <p:cNvSpPr/>
          <p:nvPr/>
        </p:nvSpPr>
        <p:spPr>
          <a:xfrm rot="5400000">
            <a:off x="10196154" y="3291205"/>
            <a:ext cx="2831465" cy="1164590"/>
          </a:xfrm>
          <a:prstGeom prst="flowChartOffpageConnector">
            <a:avLst/>
          </a:prstGeom>
          <a:solidFill>
            <a:srgbClr val="008E4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zh-CN" altLang="en-US" sz="4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栏目导航</a:t>
            </a:r>
            <a:endParaRPr lang="zh-CN" altLang="en-US" sz="4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433638" y="3692525"/>
            <a:ext cx="6904355" cy="828040"/>
            <a:chOff x="4509" y="3668"/>
            <a:chExt cx="10873" cy="1304"/>
          </a:xfrm>
        </p:grpSpPr>
        <p:sp>
          <p:nvSpPr>
            <p:cNvPr id="10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endParaRPr lang="zh-CN" altLang="en-US" strike="noStrike" noProof="1"/>
            </a:p>
          </p:txBody>
        </p:sp>
        <p:pic>
          <p:nvPicPr>
            <p:cNvPr id="16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文本框 18">
              <a:hlinkClick r:id="rId4" action="ppaction://hlinksldjump"/>
            </p:cNvPr>
            <p:cNvSpPr txBox="1"/>
            <p:nvPr/>
          </p:nvSpPr>
          <p:spPr>
            <a:xfrm>
              <a:off x="6783" y="3812"/>
              <a:ext cx="83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玩转海南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10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433640" y="4840605"/>
            <a:ext cx="6904354" cy="828040"/>
            <a:chOff x="4509" y="3668"/>
            <a:chExt cx="10873" cy="1304"/>
          </a:xfrm>
        </p:grpSpPr>
        <p:sp>
          <p:nvSpPr>
            <p:cNvPr id="21" name="圆角矩形 6"/>
            <p:cNvSpPr/>
            <p:nvPr>
              <p:custDataLst>
                <p:tags r:id="rId5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/>
              <a:endParaRPr lang="zh-CN" altLang="en-US" sz="3200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noProof="1">
                <a:solidFill>
                  <a:prstClr val="black"/>
                </a:solidFill>
              </a:endParaRPr>
            </a:p>
          </p:txBody>
        </p:sp>
        <p:pic>
          <p:nvPicPr>
            <p:cNvPr id="23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" name="文本框 23">
              <a:hlinkClick r:id="rId7" action="ppaction://hlinksldjump"/>
            </p:cNvPr>
            <p:cNvSpPr txBox="1"/>
            <p:nvPr/>
          </p:nvSpPr>
          <p:spPr>
            <a:xfrm>
              <a:off x="6444" y="3812"/>
              <a:ext cx="83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知识精讲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104" name="矩形 103"/>
          <p:cNvSpPr/>
          <p:nvPr/>
        </p:nvSpPr>
        <p:spPr>
          <a:xfrm>
            <a:off x="1128078" y="1155065"/>
            <a:ext cx="1014730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50000"/>
              </a:lnSpc>
            </a:pPr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ea typeface="黑体" panose="02010609060101010101" pitchFamily="49" charset="-122"/>
              </a:rPr>
              <a:t>第十四讲　走进信息时代</a:t>
            </a:r>
            <a:endParaRPr lang="zh-CN" altLang="en-US" sz="6000" b="1" dirty="0" smtClean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ea typeface="黑体" panose="02010609060101010101" pitchFamily="49" charset="-122"/>
              </a:rPr>
              <a:t>能源、材料与社会</a:t>
            </a:r>
            <a:endParaRPr lang="zh-CN" altLang="en-US" sz="6000" b="1" dirty="0" smtClean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ea typeface="黑体" panose="02010609060101010101" pitchFamily="49" charset="-122"/>
            </a:endParaRPr>
          </a:p>
        </p:txBody>
      </p:sp>
    </p:spTree>
    <p:custDataLst>
      <p:tags r:id="rId8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7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MainIdea"/>
          <p:cNvSpPr/>
          <p:nvPr/>
        </p:nvSpPr>
        <p:spPr>
          <a:xfrm>
            <a:off x="4482148" y="3086735"/>
            <a:ext cx="2646680" cy="1561465"/>
          </a:xfrm>
          <a:custGeom>
            <a:avLst/>
            <a:gdLst>
              <a:gd name="rtl" fmla="*/ 331664 w 1669568"/>
              <a:gd name="rtt" fmla="*/ 132240 h 843600"/>
              <a:gd name="rtr" fmla="*/ 1334864 w 1669568"/>
              <a:gd name="rtb" fmla="*/ 725040 h 843600"/>
            </a:gdLst>
            <a:ahLst/>
            <a:cxnLst/>
            <a:rect l="rtl" t="rtt" r="rtr" b="rtb"/>
            <a:pathLst>
              <a:path w="1669568" h="843600">
                <a:moveTo>
                  <a:pt x="421800" y="0"/>
                </a:moveTo>
                <a:lnTo>
                  <a:pt x="1247768" y="0"/>
                </a:lnTo>
                <a:cubicBezTo>
                  <a:pt x="1480728" y="0"/>
                  <a:pt x="1669568" y="188840"/>
                  <a:pt x="1669568" y="421800"/>
                </a:cubicBezTo>
                <a:cubicBezTo>
                  <a:pt x="1669568" y="654760"/>
                  <a:pt x="1480728" y="843600"/>
                  <a:pt x="1247768" y="843600"/>
                </a:cubicBezTo>
                <a:lnTo>
                  <a:pt x="421800" y="843600"/>
                </a:lnTo>
                <a:cubicBezTo>
                  <a:pt x="188840" y="843600"/>
                  <a:pt x="0" y="654760"/>
                  <a:pt x="0" y="421800"/>
                </a:cubicBezTo>
                <a:cubicBezTo>
                  <a:pt x="0" y="188840"/>
                  <a:pt x="188840" y="0"/>
                  <a:pt x="4218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rgbClr val="96E54E"/>
            </a:solidFill>
            <a:round/>
          </a:ln>
        </p:spPr>
        <p:txBody>
          <a:bodyPr wrap="square" lIns="0" tIns="0" rIns="0" bIns="22500" rtlCol="0" anchor="ctr"/>
          <a:lstStyle/>
          <a:p>
            <a:pPr algn="l"/>
            <a:r>
              <a:rPr lang="zh-CN" altLang="en-US" sz="2400" b="1" dirty="0" smtClean="0">
                <a:solidFill>
                  <a:srgbClr val="454545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走进信息时代、能源、材料与社会</a:t>
            </a:r>
            <a:endParaRPr sz="2400" b="1" dirty="0">
              <a:solidFill>
                <a:srgbClr val="454545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104063" y="3987800"/>
            <a:ext cx="1978025" cy="754380"/>
            <a:chOff x="10137" y="6261"/>
            <a:chExt cx="3115" cy="1188"/>
          </a:xfrm>
        </p:grpSpPr>
        <p:sp>
          <p:nvSpPr>
            <p:cNvPr id="169" name="MMConnector"/>
            <p:cNvSpPr/>
            <p:nvPr/>
          </p:nvSpPr>
          <p:spPr>
            <a:xfrm>
              <a:off x="10137" y="6533"/>
              <a:ext cx="1613" cy="351"/>
            </a:xfrm>
            <a:custGeom>
              <a:avLst/>
              <a:gdLst/>
              <a:ahLst/>
              <a:cxnLst/>
              <a:rect l="0" t="0" r="0" b="0"/>
              <a:pathLst>
                <a:path w="804274" h="87659">
                  <a:moveTo>
                    <a:pt x="16044" y="-33693"/>
                  </a:moveTo>
                  <a:cubicBezTo>
                    <a:pt x="-2808" y="-37066"/>
                    <a:pt x="-17293" y="-26566"/>
                    <a:pt x="-19453" y="-12096"/>
                  </a:cubicBezTo>
                  <a:cubicBezTo>
                    <a:pt x="-21612" y="2373"/>
                    <a:pt x="-10822" y="16617"/>
                    <a:pt x="8191" y="18924"/>
                  </a:cubicBezTo>
                  <a:cubicBezTo>
                    <a:pt x="25782" y="21059"/>
                    <a:pt x="43373" y="23194"/>
                    <a:pt x="60969" y="25349"/>
                  </a:cubicBezTo>
                  <a:cubicBezTo>
                    <a:pt x="78565" y="27503"/>
                    <a:pt x="96166" y="29678"/>
                    <a:pt x="113773" y="31853"/>
                  </a:cubicBezTo>
                  <a:cubicBezTo>
                    <a:pt x="131380" y="34027"/>
                    <a:pt x="148992" y="36201"/>
                    <a:pt x="166610" y="38363"/>
                  </a:cubicBezTo>
                  <a:cubicBezTo>
                    <a:pt x="184229" y="40525"/>
                    <a:pt x="201855" y="42675"/>
                    <a:pt x="219489" y="44800"/>
                  </a:cubicBezTo>
                  <a:cubicBezTo>
                    <a:pt x="237122" y="46924"/>
                    <a:pt x="254764" y="49023"/>
                    <a:pt x="272414" y="51081"/>
                  </a:cubicBezTo>
                  <a:cubicBezTo>
                    <a:pt x="290064" y="53140"/>
                    <a:pt x="307724" y="55158"/>
                    <a:pt x="325393" y="57120"/>
                  </a:cubicBezTo>
                  <a:cubicBezTo>
                    <a:pt x="343062" y="59082"/>
                    <a:pt x="360741" y="60989"/>
                    <a:pt x="378430" y="62824"/>
                  </a:cubicBezTo>
                  <a:cubicBezTo>
                    <a:pt x="396119" y="64659"/>
                    <a:pt x="413818" y="66422"/>
                    <a:pt x="431529" y="68097"/>
                  </a:cubicBezTo>
                  <a:cubicBezTo>
                    <a:pt x="449239" y="69772"/>
                    <a:pt x="466961" y="71359"/>
                    <a:pt x="484690" y="72841"/>
                  </a:cubicBezTo>
                  <a:cubicBezTo>
                    <a:pt x="502418" y="74322"/>
                    <a:pt x="520152" y="75699"/>
                    <a:pt x="537910" y="76953"/>
                  </a:cubicBezTo>
                  <a:cubicBezTo>
                    <a:pt x="555669" y="78206"/>
                    <a:pt x="573452" y="79336"/>
                    <a:pt x="591185" y="80328"/>
                  </a:cubicBezTo>
                  <a:cubicBezTo>
                    <a:pt x="608918" y="81320"/>
                    <a:pt x="626601" y="82174"/>
                    <a:pt x="644502" y="82863"/>
                  </a:cubicBezTo>
                  <a:cubicBezTo>
                    <a:pt x="662403" y="83552"/>
                    <a:pt x="680522" y="84076"/>
                    <a:pt x="697846" y="84451"/>
                  </a:cubicBezTo>
                  <a:cubicBezTo>
                    <a:pt x="715169" y="84826"/>
                    <a:pt x="731697" y="85051"/>
                    <a:pt x="751194" y="84989"/>
                  </a:cubicBezTo>
                  <a:cubicBezTo>
                    <a:pt x="770692" y="84927"/>
                    <a:pt x="793159" y="84578"/>
                    <a:pt x="804520" y="84377"/>
                  </a:cubicBezTo>
                  <a:cubicBezTo>
                    <a:pt x="815881" y="84177"/>
                    <a:pt x="816137" y="84126"/>
                    <a:pt x="816392" y="84075"/>
                  </a:cubicBezTo>
                  <a:cubicBezTo>
                    <a:pt x="819075" y="83538"/>
                    <a:pt x="820952" y="82365"/>
                    <a:pt x="820952" y="80275"/>
                  </a:cubicBezTo>
                  <a:cubicBezTo>
                    <a:pt x="820952" y="78185"/>
                    <a:pt x="819101" y="76093"/>
                    <a:pt x="816392" y="76475"/>
                  </a:cubicBezTo>
                  <a:cubicBezTo>
                    <a:pt x="816133" y="76511"/>
                    <a:pt x="815874" y="76548"/>
                    <a:pt x="804563" y="76110"/>
                  </a:cubicBezTo>
                  <a:cubicBezTo>
                    <a:pt x="793253" y="75673"/>
                    <a:pt x="770890" y="74761"/>
                    <a:pt x="751506" y="73730"/>
                  </a:cubicBezTo>
                  <a:cubicBezTo>
                    <a:pt x="732122" y="72700"/>
                    <a:pt x="715717" y="71551"/>
                    <a:pt x="698534" y="70209"/>
                  </a:cubicBezTo>
                  <a:cubicBezTo>
                    <a:pt x="681351" y="68867"/>
                    <a:pt x="663389" y="67333"/>
                    <a:pt x="645657" y="65648"/>
                  </a:cubicBezTo>
                  <a:cubicBezTo>
                    <a:pt x="627925" y="63962"/>
                    <a:pt x="610423" y="62126"/>
                    <a:pt x="592879" y="60150"/>
                  </a:cubicBezTo>
                  <a:cubicBezTo>
                    <a:pt x="575336" y="58174"/>
                    <a:pt x="557752" y="56058"/>
                    <a:pt x="540198" y="53821"/>
                  </a:cubicBezTo>
                  <a:cubicBezTo>
                    <a:pt x="522645" y="51583"/>
                    <a:pt x="505121" y="49225"/>
                    <a:pt x="487608" y="46763"/>
                  </a:cubicBezTo>
                  <a:cubicBezTo>
                    <a:pt x="470094" y="44301"/>
                    <a:pt x="452589" y="41734"/>
                    <a:pt x="435097" y="39080"/>
                  </a:cubicBezTo>
                  <a:cubicBezTo>
                    <a:pt x="417605" y="36426"/>
                    <a:pt x="400125" y="33684"/>
                    <a:pt x="382654" y="30870"/>
                  </a:cubicBezTo>
                  <a:cubicBezTo>
                    <a:pt x="365183" y="28057"/>
                    <a:pt x="347720" y="25172"/>
                    <a:pt x="330263" y="22231"/>
                  </a:cubicBezTo>
                  <a:cubicBezTo>
                    <a:pt x="312806" y="19291"/>
                    <a:pt x="295354" y="16294"/>
                    <a:pt x="277906" y="13256"/>
                  </a:cubicBezTo>
                  <a:cubicBezTo>
                    <a:pt x="260458" y="10218"/>
                    <a:pt x="243013" y="7139"/>
                    <a:pt x="225567" y="4033"/>
                  </a:cubicBezTo>
                  <a:cubicBezTo>
                    <a:pt x="208122" y="927"/>
                    <a:pt x="190677" y="-2207"/>
                    <a:pt x="173228" y="-5353"/>
                  </a:cubicBezTo>
                  <a:cubicBezTo>
                    <a:pt x="155780" y="-8499"/>
                    <a:pt x="138329" y="-11658"/>
                    <a:pt x="120872" y="-14819"/>
                  </a:cubicBezTo>
                  <a:cubicBezTo>
                    <a:pt x="103416" y="-17981"/>
                    <a:pt x="85955" y="-21144"/>
                    <a:pt x="68483" y="-24290"/>
                  </a:cubicBezTo>
                  <a:cubicBezTo>
                    <a:pt x="51011" y="-27436"/>
                    <a:pt x="33527" y="-30565"/>
                    <a:pt x="16044" y="-33693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02" name="MainTopic"/>
            <p:cNvSpPr/>
            <p:nvPr/>
          </p:nvSpPr>
          <p:spPr>
            <a:xfrm>
              <a:off x="11774" y="6261"/>
              <a:ext cx="1478" cy="1188"/>
            </a:xfrm>
            <a:custGeom>
              <a:avLst/>
              <a:gdLst>
                <a:gd name="rtl" fmla="*/ 135280 w 737200"/>
                <a:gd name="rtt" fmla="*/ 71440 h 296400"/>
                <a:gd name="rtr" fmla="*/ 598880 w 737200"/>
                <a:gd name="rtb" fmla="*/ 238640 h 296400"/>
              </a:gdLst>
              <a:ahLst/>
              <a:cxnLst/>
              <a:rect l="rtl" t="rtt" r="rtr" b="rtb"/>
              <a:pathLst>
                <a:path w="737200" h="2964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266000"/>
                  </a:lnTo>
                  <a:cubicBezTo>
                    <a:pt x="737200" y="282781"/>
                    <a:pt x="723581" y="296400"/>
                    <a:pt x="706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太阳能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598603" y="4850130"/>
            <a:ext cx="3669665" cy="1191260"/>
            <a:chOff x="10390" y="7638"/>
            <a:chExt cx="5779" cy="1876"/>
          </a:xfrm>
        </p:grpSpPr>
        <p:sp>
          <p:nvSpPr>
            <p:cNvPr id="105" name="MMConnector"/>
            <p:cNvSpPr/>
            <p:nvPr/>
          </p:nvSpPr>
          <p:spPr>
            <a:xfrm>
              <a:off x="10390" y="7638"/>
              <a:ext cx="1644" cy="1417"/>
            </a:xfrm>
            <a:custGeom>
              <a:avLst/>
              <a:gdLst/>
              <a:ahLst/>
              <a:cxnLst/>
              <a:rect l="0" t="0" r="0" b="0"/>
              <a:pathLst>
                <a:path w="893329" h="408344">
                  <a:moveTo>
                    <a:pt x="-61692" y="-92417"/>
                  </a:moveTo>
                  <a:cubicBezTo>
                    <a:pt x="-77088" y="-103809"/>
                    <a:pt x="-94710" y="-100902"/>
                    <a:pt x="-103095" y="-88913"/>
                  </a:cubicBezTo>
                  <a:cubicBezTo>
                    <a:pt x="-111479" y="-76925"/>
                    <a:pt x="-108080" y="-59501"/>
                    <a:pt x="-92182" y="-48821"/>
                  </a:cubicBezTo>
                  <a:cubicBezTo>
                    <a:pt x="-77549" y="-38992"/>
                    <a:pt x="-62915" y="-29163"/>
                    <a:pt x="-48318" y="-19223"/>
                  </a:cubicBezTo>
                  <a:cubicBezTo>
                    <a:pt x="-33722" y="-9284"/>
                    <a:pt x="-19161" y="766"/>
                    <a:pt x="-4596" y="10844"/>
                  </a:cubicBezTo>
                  <a:cubicBezTo>
                    <a:pt x="9969" y="20923"/>
                    <a:pt x="24539" y="31030"/>
                    <a:pt x="39135" y="41137"/>
                  </a:cubicBezTo>
                  <a:cubicBezTo>
                    <a:pt x="53732" y="51244"/>
                    <a:pt x="68355" y="61349"/>
                    <a:pt x="83033" y="71409"/>
                  </a:cubicBezTo>
                  <a:cubicBezTo>
                    <a:pt x="97711" y="81468"/>
                    <a:pt x="112443" y="91481"/>
                    <a:pt x="127256" y="101405"/>
                  </a:cubicBezTo>
                  <a:cubicBezTo>
                    <a:pt x="142068" y="111329"/>
                    <a:pt x="156961" y="121164"/>
                    <a:pt x="171959" y="130864"/>
                  </a:cubicBezTo>
                  <a:cubicBezTo>
                    <a:pt x="186957" y="140563"/>
                    <a:pt x="202061" y="150128"/>
                    <a:pt x="217292" y="159509"/>
                  </a:cubicBezTo>
                  <a:cubicBezTo>
                    <a:pt x="232523" y="168891"/>
                    <a:pt x="247882" y="178089"/>
                    <a:pt x="263387" y="187055"/>
                  </a:cubicBezTo>
                  <a:cubicBezTo>
                    <a:pt x="278893" y="196021"/>
                    <a:pt x="294544" y="204755"/>
                    <a:pt x="310357" y="213204"/>
                  </a:cubicBezTo>
                  <a:cubicBezTo>
                    <a:pt x="326169" y="221653"/>
                    <a:pt x="342142" y="229819"/>
                    <a:pt x="358282" y="237649"/>
                  </a:cubicBezTo>
                  <a:cubicBezTo>
                    <a:pt x="374422" y="245480"/>
                    <a:pt x="390730" y="252975"/>
                    <a:pt x="407206" y="260086"/>
                  </a:cubicBezTo>
                  <a:cubicBezTo>
                    <a:pt x="423681" y="267197"/>
                    <a:pt x="440324" y="273924"/>
                    <a:pt x="457125" y="280222"/>
                  </a:cubicBezTo>
                  <a:cubicBezTo>
                    <a:pt x="473925" y="286519"/>
                    <a:pt x="490884" y="292388"/>
                    <a:pt x="507987" y="297790"/>
                  </a:cubicBezTo>
                  <a:cubicBezTo>
                    <a:pt x="525090" y="303192"/>
                    <a:pt x="542338" y="308127"/>
                    <a:pt x="559692" y="312568"/>
                  </a:cubicBezTo>
                  <a:cubicBezTo>
                    <a:pt x="577046" y="317009"/>
                    <a:pt x="594505" y="320955"/>
                    <a:pt x="612099" y="324392"/>
                  </a:cubicBezTo>
                  <a:cubicBezTo>
                    <a:pt x="629693" y="327829"/>
                    <a:pt x="647420" y="330757"/>
                    <a:pt x="665036" y="333167"/>
                  </a:cubicBezTo>
                  <a:cubicBezTo>
                    <a:pt x="682651" y="335576"/>
                    <a:pt x="700155" y="337467"/>
                    <a:pt x="718318" y="338868"/>
                  </a:cubicBezTo>
                  <a:cubicBezTo>
                    <a:pt x="736481" y="340269"/>
                    <a:pt x="755304" y="341180"/>
                    <a:pt x="771760" y="341541"/>
                  </a:cubicBezTo>
                  <a:cubicBezTo>
                    <a:pt x="788216" y="341902"/>
                    <a:pt x="802304" y="341714"/>
                    <a:pt x="816392" y="341525"/>
                  </a:cubicBezTo>
                  <a:cubicBezTo>
                    <a:pt x="819128" y="341488"/>
                    <a:pt x="820952" y="339815"/>
                    <a:pt x="820952" y="337725"/>
                  </a:cubicBezTo>
                  <a:cubicBezTo>
                    <a:pt x="820952" y="335635"/>
                    <a:pt x="819127" y="334013"/>
                    <a:pt x="816392" y="333925"/>
                  </a:cubicBezTo>
                  <a:cubicBezTo>
                    <a:pt x="802422" y="333476"/>
                    <a:pt x="788452" y="333027"/>
                    <a:pt x="772191" y="331929"/>
                  </a:cubicBezTo>
                  <a:cubicBezTo>
                    <a:pt x="755931" y="330831"/>
                    <a:pt x="737379" y="329084"/>
                    <a:pt x="719528" y="326886"/>
                  </a:cubicBezTo>
                  <a:cubicBezTo>
                    <a:pt x="701676" y="324689"/>
                    <a:pt x="684525" y="322041"/>
                    <a:pt x="667310" y="318883"/>
                  </a:cubicBezTo>
                  <a:cubicBezTo>
                    <a:pt x="650095" y="315725"/>
                    <a:pt x="632816" y="312056"/>
                    <a:pt x="615713" y="307899"/>
                  </a:cubicBezTo>
                  <a:cubicBezTo>
                    <a:pt x="598610" y="303742"/>
                    <a:pt x="581683" y="299096"/>
                    <a:pt x="564897" y="293977"/>
                  </a:cubicBezTo>
                  <a:cubicBezTo>
                    <a:pt x="548111" y="288857"/>
                    <a:pt x="531467" y="283264"/>
                    <a:pt x="514996" y="277224"/>
                  </a:cubicBezTo>
                  <a:cubicBezTo>
                    <a:pt x="498525" y="271185"/>
                    <a:pt x="482227" y="264701"/>
                    <a:pt x="466107" y="257806"/>
                  </a:cubicBezTo>
                  <a:cubicBezTo>
                    <a:pt x="449986" y="250912"/>
                    <a:pt x="434044" y="243608"/>
                    <a:pt x="418280" y="235935"/>
                  </a:cubicBezTo>
                  <a:cubicBezTo>
                    <a:pt x="402517" y="228263"/>
                    <a:pt x="386932" y="220222"/>
                    <a:pt x="371519" y="211858"/>
                  </a:cubicBezTo>
                  <a:cubicBezTo>
                    <a:pt x="356106" y="203494"/>
                    <a:pt x="340865" y="194806"/>
                    <a:pt x="325780" y="185840"/>
                  </a:cubicBezTo>
                  <a:cubicBezTo>
                    <a:pt x="310696" y="176875"/>
                    <a:pt x="295768" y="167632"/>
                    <a:pt x="280978" y="158156"/>
                  </a:cubicBezTo>
                  <a:cubicBezTo>
                    <a:pt x="266188" y="148681"/>
                    <a:pt x="251536" y="138974"/>
                    <a:pt x="236996" y="129079"/>
                  </a:cubicBezTo>
                  <a:cubicBezTo>
                    <a:pt x="222457" y="119183"/>
                    <a:pt x="208030" y="109100"/>
                    <a:pt x="193690" y="98872"/>
                  </a:cubicBezTo>
                  <a:cubicBezTo>
                    <a:pt x="179349" y="88643"/>
                    <a:pt x="165094" y="78269"/>
                    <a:pt x="150896" y="67791"/>
                  </a:cubicBezTo>
                  <a:cubicBezTo>
                    <a:pt x="136698" y="57312"/>
                    <a:pt x="122556" y="46729"/>
                    <a:pt x="108441" y="36080"/>
                  </a:cubicBezTo>
                  <a:cubicBezTo>
                    <a:pt x="94325" y="25431"/>
                    <a:pt x="80236" y="14716"/>
                    <a:pt x="66140" y="3976"/>
                  </a:cubicBezTo>
                  <a:cubicBezTo>
                    <a:pt x="52044" y="-6765"/>
                    <a:pt x="37941" y="-17531"/>
                    <a:pt x="23808" y="-28293"/>
                  </a:cubicBezTo>
                  <a:cubicBezTo>
                    <a:pt x="9675" y="-39055"/>
                    <a:pt x="-4487" y="-49813"/>
                    <a:pt x="-18742" y="-60500"/>
                  </a:cubicBezTo>
                  <a:cubicBezTo>
                    <a:pt x="-32997" y="-71186"/>
                    <a:pt x="-47344" y="-81802"/>
                    <a:pt x="-61692" y="-92417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04" name="MainTopic"/>
            <p:cNvSpPr/>
            <p:nvPr/>
          </p:nvSpPr>
          <p:spPr>
            <a:xfrm>
              <a:off x="11929" y="8326"/>
              <a:ext cx="4240" cy="1188"/>
            </a:xfrm>
            <a:custGeom>
              <a:avLst/>
              <a:gdLst>
                <a:gd name="rtl" fmla="*/ 135280 w 1459200"/>
                <a:gd name="rtt" fmla="*/ 71440 h 296400"/>
                <a:gd name="rtr" fmla="*/ 1320880 w 1459200"/>
                <a:gd name="rtb" fmla="*/ 238640 h 296400"/>
              </a:gdLst>
              <a:ahLst/>
              <a:cxnLst/>
              <a:rect l="rtl" t="rtt" r="rtr" b="rtb"/>
              <a:pathLst>
                <a:path w="1459200" h="296400">
                  <a:moveTo>
                    <a:pt x="30400" y="0"/>
                  </a:moveTo>
                  <a:lnTo>
                    <a:pt x="1428800" y="0"/>
                  </a:lnTo>
                  <a:cubicBezTo>
                    <a:pt x="1445581" y="0"/>
                    <a:pt x="1459200" y="13619"/>
                    <a:pt x="1459200" y="30400"/>
                  </a:cubicBezTo>
                  <a:lnTo>
                    <a:pt x="1459200" y="266000"/>
                  </a:lnTo>
                  <a:cubicBezTo>
                    <a:pt x="1459200" y="282781"/>
                    <a:pt x="1445581" y="296400"/>
                    <a:pt x="1428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能源与可持续发展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839903" y="2256155"/>
            <a:ext cx="1536065" cy="1321435"/>
            <a:chOff x="10770" y="3553"/>
            <a:chExt cx="2419" cy="2081"/>
          </a:xfrm>
        </p:grpSpPr>
        <p:sp>
          <p:nvSpPr>
            <p:cNvPr id="115" name="MMConnector"/>
            <p:cNvSpPr/>
            <p:nvPr/>
          </p:nvSpPr>
          <p:spPr>
            <a:xfrm>
              <a:off x="10770" y="4840"/>
              <a:ext cx="1304" cy="794"/>
            </a:xfrm>
            <a:custGeom>
              <a:avLst/>
              <a:gdLst/>
              <a:ahLst/>
              <a:cxnLst/>
              <a:rect l="0" t="0" r="0" b="0"/>
              <a:pathLst>
                <a:path w="858883" h="296477">
                  <a:moveTo>
                    <a:pt x="-54834" y="15464"/>
                  </a:moveTo>
                  <a:cubicBezTo>
                    <a:pt x="-71991" y="23975"/>
                    <a:pt x="-77555" y="40879"/>
                    <a:pt x="-70766" y="53839"/>
                  </a:cubicBezTo>
                  <a:cubicBezTo>
                    <a:pt x="-63977" y="66798"/>
                    <a:pt x="-46861" y="71940"/>
                    <a:pt x="-30147" y="62589"/>
                  </a:cubicBezTo>
                  <a:cubicBezTo>
                    <a:pt x="-14602" y="53893"/>
                    <a:pt x="943" y="45196"/>
                    <a:pt x="16430" y="36452"/>
                  </a:cubicBezTo>
                  <a:cubicBezTo>
                    <a:pt x="31918" y="27708"/>
                    <a:pt x="47347" y="18917"/>
                    <a:pt x="62762" y="10139"/>
                  </a:cubicBezTo>
                  <a:cubicBezTo>
                    <a:pt x="78177" y="1361"/>
                    <a:pt x="93578" y="-7404"/>
                    <a:pt x="108984" y="-16125"/>
                  </a:cubicBezTo>
                  <a:cubicBezTo>
                    <a:pt x="124389" y="-24845"/>
                    <a:pt x="139799" y="-33522"/>
                    <a:pt x="155237" y="-42113"/>
                  </a:cubicBezTo>
                  <a:cubicBezTo>
                    <a:pt x="170675" y="-50705"/>
                    <a:pt x="186143" y="-59212"/>
                    <a:pt x="201661" y="-67596"/>
                  </a:cubicBezTo>
                  <a:cubicBezTo>
                    <a:pt x="217179" y="-75980"/>
                    <a:pt x="232748" y="-84241"/>
                    <a:pt x="248389" y="-92339"/>
                  </a:cubicBezTo>
                  <a:cubicBezTo>
                    <a:pt x="264030" y="-100436"/>
                    <a:pt x="279743" y="-108371"/>
                    <a:pt x="295546" y="-116102"/>
                  </a:cubicBezTo>
                  <a:cubicBezTo>
                    <a:pt x="311349" y="-123834"/>
                    <a:pt x="327241" y="-131362"/>
                    <a:pt x="343238" y="-138647"/>
                  </a:cubicBezTo>
                  <a:cubicBezTo>
                    <a:pt x="359236" y="-145932"/>
                    <a:pt x="375337" y="-152974"/>
                    <a:pt x="391553" y="-159735"/>
                  </a:cubicBezTo>
                  <a:cubicBezTo>
                    <a:pt x="407769" y="-166495"/>
                    <a:pt x="424100" y="-172974"/>
                    <a:pt x="440551" y="-179134"/>
                  </a:cubicBezTo>
                  <a:cubicBezTo>
                    <a:pt x="457002" y="-185295"/>
                    <a:pt x="473573" y="-191137"/>
                    <a:pt x="490260" y="-196629"/>
                  </a:cubicBezTo>
                  <a:cubicBezTo>
                    <a:pt x="506947" y="-202120"/>
                    <a:pt x="523749" y="-207260"/>
                    <a:pt x="540677" y="-212022"/>
                  </a:cubicBezTo>
                  <a:cubicBezTo>
                    <a:pt x="557606" y="-216784"/>
                    <a:pt x="574661" y="-221168"/>
                    <a:pt x="591765" y="-225151"/>
                  </a:cubicBezTo>
                  <a:cubicBezTo>
                    <a:pt x="608869" y="-229134"/>
                    <a:pt x="626023" y="-232717"/>
                    <a:pt x="643457" y="-235889"/>
                  </a:cubicBezTo>
                  <a:cubicBezTo>
                    <a:pt x="660890" y="-239062"/>
                    <a:pt x="678605" y="-241825"/>
                    <a:pt x="695659" y="-244155"/>
                  </a:cubicBezTo>
                  <a:cubicBezTo>
                    <a:pt x="712713" y="-246485"/>
                    <a:pt x="729107" y="-248381"/>
                    <a:pt x="748261" y="-249912"/>
                  </a:cubicBezTo>
                  <a:cubicBezTo>
                    <a:pt x="767416" y="-251443"/>
                    <a:pt x="789330" y="-252608"/>
                    <a:pt x="801145" y="-253170"/>
                  </a:cubicBezTo>
                  <a:cubicBezTo>
                    <a:pt x="812960" y="-253732"/>
                    <a:pt x="814676" y="-253691"/>
                    <a:pt x="816392" y="-253650"/>
                  </a:cubicBezTo>
                  <a:cubicBezTo>
                    <a:pt x="819127" y="-253585"/>
                    <a:pt x="820952" y="-255360"/>
                    <a:pt x="820952" y="-257450"/>
                  </a:cubicBezTo>
                  <a:cubicBezTo>
                    <a:pt x="820952" y="-259540"/>
                    <a:pt x="819121" y="-261049"/>
                    <a:pt x="816392" y="-261250"/>
                  </a:cubicBezTo>
                  <a:cubicBezTo>
                    <a:pt x="814674" y="-261377"/>
                    <a:pt x="812955" y="-261503"/>
                    <a:pt x="801034" y="-261528"/>
                  </a:cubicBezTo>
                  <a:cubicBezTo>
                    <a:pt x="789114" y="-261552"/>
                    <a:pt x="766990" y="-261474"/>
                    <a:pt x="747600" y="-260889"/>
                  </a:cubicBezTo>
                  <a:cubicBezTo>
                    <a:pt x="728209" y="-260303"/>
                    <a:pt x="711552" y="-259210"/>
                    <a:pt x="694188" y="-257710"/>
                  </a:cubicBezTo>
                  <a:cubicBezTo>
                    <a:pt x="676825" y="-256209"/>
                    <a:pt x="658755" y="-254302"/>
                    <a:pt x="640927" y="-251963"/>
                  </a:cubicBezTo>
                  <a:cubicBezTo>
                    <a:pt x="623100" y="-249625"/>
                    <a:pt x="605515" y="-246854"/>
                    <a:pt x="587945" y="-243671"/>
                  </a:cubicBezTo>
                  <a:cubicBezTo>
                    <a:pt x="570374" y="-240488"/>
                    <a:pt x="552818" y="-236892"/>
                    <a:pt x="535360" y="-232903"/>
                  </a:cubicBezTo>
                  <a:cubicBezTo>
                    <a:pt x="517903" y="-228914"/>
                    <a:pt x="500543" y="-224532"/>
                    <a:pt x="483278" y="-219784"/>
                  </a:cubicBezTo>
                  <a:cubicBezTo>
                    <a:pt x="466012" y="-215036"/>
                    <a:pt x="448841" y="-209924"/>
                    <a:pt x="431776" y="-204481"/>
                  </a:cubicBezTo>
                  <a:cubicBezTo>
                    <a:pt x="414710" y="-199039"/>
                    <a:pt x="397752" y="-193266"/>
                    <a:pt x="380901" y="-187202"/>
                  </a:cubicBezTo>
                  <a:cubicBezTo>
                    <a:pt x="364050" y="-181139"/>
                    <a:pt x="347308" y="-174784"/>
                    <a:pt x="330670" y="-168182"/>
                  </a:cubicBezTo>
                  <a:cubicBezTo>
                    <a:pt x="314032" y="-161580"/>
                    <a:pt x="297500" y="-154730"/>
                    <a:pt x="281065" y="-147676"/>
                  </a:cubicBezTo>
                  <a:cubicBezTo>
                    <a:pt x="264630" y="-140622"/>
                    <a:pt x="248292" y="-133364"/>
                    <a:pt x="232040" y="-125947"/>
                  </a:cubicBezTo>
                  <a:cubicBezTo>
                    <a:pt x="215788" y="-118530"/>
                    <a:pt x="199621" y="-110953"/>
                    <a:pt x="183525" y="-103262"/>
                  </a:cubicBezTo>
                  <a:cubicBezTo>
                    <a:pt x="167429" y="-95570"/>
                    <a:pt x="151403" y="-87764"/>
                    <a:pt x="135432" y="-79885"/>
                  </a:cubicBezTo>
                  <a:cubicBezTo>
                    <a:pt x="119460" y="-72006"/>
                    <a:pt x="103541" y="-64055"/>
                    <a:pt x="87658" y="-56076"/>
                  </a:cubicBezTo>
                  <a:cubicBezTo>
                    <a:pt x="71774" y="-48096"/>
                    <a:pt x="55926" y="-40089"/>
                    <a:pt x="40095" y="-32086"/>
                  </a:cubicBezTo>
                  <a:cubicBezTo>
                    <a:pt x="24265" y="-24083"/>
                    <a:pt x="8452" y="-16085"/>
                    <a:pt x="-7366" y="-8161"/>
                  </a:cubicBezTo>
                  <a:cubicBezTo>
                    <a:pt x="-23185" y="-236"/>
                    <a:pt x="-39010" y="7614"/>
                    <a:pt x="-54834" y="15464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14" name="MainTopic"/>
            <p:cNvSpPr/>
            <p:nvPr/>
          </p:nvSpPr>
          <p:spPr>
            <a:xfrm>
              <a:off x="12000" y="3553"/>
              <a:ext cx="1189" cy="1188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核能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535353" y="1129665"/>
            <a:ext cx="643890" cy="1989455"/>
            <a:chOff x="13440" y="2344"/>
            <a:chExt cx="1014" cy="3133"/>
          </a:xfrm>
        </p:grpSpPr>
        <p:sp>
          <p:nvSpPr>
            <p:cNvPr id="297" name="MMConnector"/>
            <p:cNvSpPr/>
            <p:nvPr/>
          </p:nvSpPr>
          <p:spPr>
            <a:xfrm>
              <a:off x="13440" y="3890"/>
              <a:ext cx="503" cy="1587"/>
            </a:xfrm>
            <a:custGeom>
              <a:avLst/>
              <a:gdLst/>
              <a:ahLst/>
              <a:cxnLst/>
              <a:rect l="0" t="0" r="0" b="0"/>
              <a:pathLst>
                <a:path w="250800" h="128250" fill="none">
                  <a:moveTo>
                    <a:pt x="-125400" y="64125"/>
                  </a:moveTo>
                  <a:cubicBezTo>
                    <a:pt x="-10072" y="64125"/>
                    <a:pt x="15142" y="-64125"/>
                    <a:pt x="125400" y="-64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276" name="SubTopic"/>
            <p:cNvSpPr/>
            <p:nvPr/>
          </p:nvSpPr>
          <p:spPr>
            <a:xfrm>
              <a:off x="13692" y="2344"/>
              <a:ext cx="762" cy="724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180513" y="4174490"/>
            <a:ext cx="1988185" cy="940435"/>
            <a:chOff x="13504" y="6574"/>
            <a:chExt cx="3131" cy="1481"/>
          </a:xfrm>
        </p:grpSpPr>
        <p:sp>
          <p:nvSpPr>
            <p:cNvPr id="133" name="MMConnector"/>
            <p:cNvSpPr/>
            <p:nvPr/>
          </p:nvSpPr>
          <p:spPr>
            <a:xfrm>
              <a:off x="13504" y="7255"/>
              <a:ext cx="503" cy="800"/>
            </a:xfrm>
            <a:custGeom>
              <a:avLst/>
              <a:gdLst/>
              <a:ahLst/>
              <a:cxnLst/>
              <a:rect l="0" t="0" r="0" b="0"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32" name="SubTopic"/>
            <p:cNvSpPr/>
            <p:nvPr/>
          </p:nvSpPr>
          <p:spPr>
            <a:xfrm>
              <a:off x="13693" y="6574"/>
              <a:ext cx="2943" cy="1081"/>
            </a:xfrm>
            <a:custGeom>
              <a:avLst/>
              <a:gdLst>
                <a:gd name="rtl" fmla="*/ 54150 w 1596000"/>
                <a:gd name="rtt" fmla="*/ 26030 h 180500"/>
                <a:gd name="rtr" fmla="*/ 1543750 w 1596000"/>
                <a:gd name="rtb" fmla="*/ 162830 h 180500"/>
              </a:gdLst>
              <a:ahLst/>
              <a:cxnLst/>
              <a:rect l="rtl" t="rtt" r="rtr" b="rtb"/>
              <a:pathLst>
                <a:path w="1596000" h="180500" stroke="0">
                  <a:moveTo>
                    <a:pt x="0" y="0"/>
                  </a:moveTo>
                  <a:lnTo>
                    <a:pt x="1596000" y="0"/>
                  </a:lnTo>
                  <a:lnTo>
                    <a:pt x="1596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596000" h="180500" fill="none">
                  <a:moveTo>
                    <a:pt x="0" y="180500"/>
                  </a:moveTo>
                  <a:lnTo>
                    <a:pt x="1596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直接利用太阳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能的三种方式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263458" y="3900170"/>
            <a:ext cx="1272540" cy="2207260"/>
            <a:chOff x="3450" y="3430"/>
            <a:chExt cx="2004" cy="3476"/>
          </a:xfrm>
        </p:grpSpPr>
        <p:sp>
          <p:nvSpPr>
            <p:cNvPr id="138" name="MMConnector"/>
            <p:cNvSpPr/>
            <p:nvPr/>
          </p:nvSpPr>
          <p:spPr>
            <a:xfrm>
              <a:off x="4951" y="5516"/>
              <a:ext cx="503" cy="1390"/>
            </a:xfrm>
            <a:custGeom>
              <a:avLst/>
              <a:gdLst/>
              <a:ahLst/>
              <a:cxnLst/>
              <a:rect l="0" t="0" r="0" b="0"/>
              <a:pathLst>
                <a:path w="250800" h="346750" fill="none">
                  <a:moveTo>
                    <a:pt x="125400" y="173375"/>
                  </a:moveTo>
                  <a:cubicBezTo>
                    <a:pt x="-13793" y="173375"/>
                    <a:pt x="40543" y="-173375"/>
                    <a:pt x="-125400" y="-1733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37" name="SubTopic"/>
            <p:cNvSpPr/>
            <p:nvPr/>
          </p:nvSpPr>
          <p:spPr>
            <a:xfrm>
              <a:off x="3450" y="3430"/>
              <a:ext cx="1250" cy="1391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</a:rPr>
                <a:t>可否</a:t>
              </a:r>
              <a:endParaRPr lang="zh-CN" altLang="en-US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ctr"/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</a:rPr>
                <a:t>再生</a:t>
              </a:r>
              <a:endParaRPr lang="zh-CN" altLang="en-US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981518" y="5224780"/>
            <a:ext cx="1554480" cy="786130"/>
            <a:chOff x="3006" y="5516"/>
            <a:chExt cx="2448" cy="1238"/>
          </a:xfrm>
        </p:grpSpPr>
        <p:sp>
          <p:nvSpPr>
            <p:cNvPr id="140" name="MMConnector"/>
            <p:cNvSpPr/>
            <p:nvPr/>
          </p:nvSpPr>
          <p:spPr>
            <a:xfrm>
              <a:off x="4951" y="6392"/>
              <a:ext cx="503" cy="362"/>
            </a:xfrm>
            <a:custGeom>
              <a:avLst/>
              <a:gdLst/>
              <a:ahLst/>
              <a:cxnLst/>
              <a:rect l="0" t="0" r="0" b="0"/>
              <a:pathLst>
                <a:path w="250800" h="90250" fill="none">
                  <a:moveTo>
                    <a:pt x="125400" y="-45125"/>
                  </a:moveTo>
                  <a:cubicBezTo>
                    <a:pt x="14483" y="-45125"/>
                    <a:pt x="-25434" y="45125"/>
                    <a:pt x="-125400" y="45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39" name="SubTopic"/>
            <p:cNvSpPr/>
            <p:nvPr/>
          </p:nvSpPr>
          <p:spPr>
            <a:xfrm>
              <a:off x="3006" y="5516"/>
              <a:ext cx="1694" cy="1058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来源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63283" y="4045585"/>
            <a:ext cx="1558925" cy="876935"/>
            <a:chOff x="1245" y="3659"/>
            <a:chExt cx="2455" cy="1381"/>
          </a:xfrm>
        </p:grpSpPr>
        <p:sp>
          <p:nvSpPr>
            <p:cNvPr id="146" name="MMConnector"/>
            <p:cNvSpPr/>
            <p:nvPr/>
          </p:nvSpPr>
          <p:spPr>
            <a:xfrm>
              <a:off x="3198" y="4602"/>
              <a:ext cx="503" cy="438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45" name="SubTopic"/>
            <p:cNvSpPr/>
            <p:nvPr/>
          </p:nvSpPr>
          <p:spPr>
            <a:xfrm>
              <a:off x="1245" y="3659"/>
              <a:ext cx="1761" cy="724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可再生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63283" y="4601845"/>
            <a:ext cx="1558925" cy="598805"/>
            <a:chOff x="1245" y="4535"/>
            <a:chExt cx="2455" cy="943"/>
          </a:xfrm>
        </p:grpSpPr>
        <p:sp>
          <p:nvSpPr>
            <p:cNvPr id="148" name="MMConnector"/>
            <p:cNvSpPr/>
            <p:nvPr/>
          </p:nvSpPr>
          <p:spPr>
            <a:xfrm>
              <a:off x="3198" y="5040"/>
              <a:ext cx="503" cy="438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47" name="SubTopic"/>
            <p:cNvSpPr/>
            <p:nvPr/>
          </p:nvSpPr>
          <p:spPr>
            <a:xfrm>
              <a:off x="1245" y="4535"/>
              <a:ext cx="1761" cy="724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不可再生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35318" y="5143500"/>
            <a:ext cx="1489075" cy="891540"/>
            <a:chOff x="886" y="5388"/>
            <a:chExt cx="2345" cy="1404"/>
          </a:xfrm>
        </p:grpSpPr>
        <p:sp>
          <p:nvSpPr>
            <p:cNvPr id="152" name="MMConnector"/>
            <p:cNvSpPr/>
            <p:nvPr/>
          </p:nvSpPr>
          <p:spPr>
            <a:xfrm>
              <a:off x="2728" y="6354"/>
              <a:ext cx="503" cy="438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1" name="SubTopic"/>
            <p:cNvSpPr/>
            <p:nvPr/>
          </p:nvSpPr>
          <p:spPr>
            <a:xfrm>
              <a:off x="886" y="5388"/>
              <a:ext cx="1591" cy="724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一次能源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35953" y="5715000"/>
            <a:ext cx="1488440" cy="598170"/>
            <a:chOff x="887" y="6288"/>
            <a:chExt cx="2344" cy="942"/>
          </a:xfrm>
        </p:grpSpPr>
        <p:sp>
          <p:nvSpPr>
            <p:cNvPr id="154" name="MMConnector"/>
            <p:cNvSpPr/>
            <p:nvPr/>
          </p:nvSpPr>
          <p:spPr>
            <a:xfrm>
              <a:off x="2728" y="6792"/>
              <a:ext cx="503" cy="438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3" name="SubTopic"/>
            <p:cNvSpPr/>
            <p:nvPr/>
          </p:nvSpPr>
          <p:spPr>
            <a:xfrm>
              <a:off x="887" y="6288"/>
              <a:ext cx="1590" cy="724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二次能源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535353" y="2959735"/>
            <a:ext cx="2839085" cy="852805"/>
            <a:chOff x="13440" y="4661"/>
            <a:chExt cx="4471" cy="1343"/>
          </a:xfrm>
        </p:grpSpPr>
        <p:sp>
          <p:nvSpPr>
            <p:cNvPr id="168" name="MMConnector"/>
            <p:cNvSpPr/>
            <p:nvPr/>
          </p:nvSpPr>
          <p:spPr>
            <a:xfrm>
              <a:off x="13440" y="4766"/>
              <a:ext cx="503" cy="1238"/>
            </a:xfrm>
            <a:custGeom>
              <a:avLst/>
              <a:gdLst/>
              <a:ahLst/>
              <a:cxnLst/>
              <a:rect l="0" t="0" r="0" b="0"/>
              <a:pathLst>
                <a:path w="250800" h="308750" fill="none">
                  <a:moveTo>
                    <a:pt x="-125400" y="-154375"/>
                  </a:moveTo>
                  <a:cubicBezTo>
                    <a:pt x="9893" y="-154375"/>
                    <a:pt x="-31445" y="154375"/>
                    <a:pt x="125400" y="1543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67" name="SubTopic"/>
            <p:cNvSpPr/>
            <p:nvPr/>
          </p:nvSpPr>
          <p:spPr>
            <a:xfrm>
              <a:off x="13693" y="4661"/>
              <a:ext cx="4218" cy="724"/>
            </a:xfrm>
            <a:custGeom>
              <a:avLst/>
              <a:gdLst>
                <a:gd name="rtl" fmla="*/ 54150 w 1231200"/>
                <a:gd name="rtt" fmla="*/ 26030 h 180500"/>
                <a:gd name="rtr" fmla="*/ 1178950 w 1231200"/>
                <a:gd name="rtb" fmla="*/ 162830 h 180500"/>
              </a:gdLst>
              <a:ahLst/>
              <a:cxnLst/>
              <a:rect l="rtl" t="rtt" r="rtr" b="rtb"/>
              <a:pathLst>
                <a:path w="1231200" h="180500" stroke="0">
                  <a:moveTo>
                    <a:pt x="0" y="0"/>
                  </a:moveTo>
                  <a:lnTo>
                    <a:pt x="1231200" y="0"/>
                  </a:lnTo>
                  <a:lnTo>
                    <a:pt x="1231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231200" h="180500" fill="none">
                  <a:moveTo>
                    <a:pt x="0" y="180500"/>
                  </a:moveTo>
                  <a:lnTo>
                    <a:pt x="1231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核电站中的能量转化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823008" y="3445510"/>
            <a:ext cx="989965" cy="1062990"/>
            <a:chOff x="12941" y="5426"/>
            <a:chExt cx="1559" cy="1674"/>
          </a:xfrm>
        </p:grpSpPr>
        <p:sp>
          <p:nvSpPr>
            <p:cNvPr id="130" name="SubTopic"/>
            <p:cNvSpPr/>
            <p:nvPr/>
          </p:nvSpPr>
          <p:spPr>
            <a:xfrm>
              <a:off x="13738" y="5426"/>
              <a:ext cx="762" cy="841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优点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2" name="MMConnector"/>
            <p:cNvSpPr/>
            <p:nvPr/>
          </p:nvSpPr>
          <p:spPr>
            <a:xfrm flipH="1">
              <a:off x="12941" y="6552"/>
              <a:ext cx="529" cy="548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</p:grpSp>
      <p:grpSp>
        <p:nvGrpSpPr>
          <p:cNvPr id="23" name="组合 22"/>
          <p:cNvGrpSpPr/>
          <p:nvPr/>
        </p:nvGrpSpPr>
        <p:grpSpPr>
          <a:xfrm>
            <a:off x="8499158" y="1901190"/>
            <a:ext cx="1345565" cy="834810"/>
            <a:chOff x="13383" y="2994"/>
            <a:chExt cx="2119" cy="1315"/>
          </a:xfrm>
        </p:grpSpPr>
        <p:sp>
          <p:nvSpPr>
            <p:cNvPr id="391" name="SubTopic"/>
            <p:cNvSpPr/>
            <p:nvPr/>
          </p:nvSpPr>
          <p:spPr>
            <a:xfrm>
              <a:off x="13579" y="2994"/>
              <a:ext cx="1923" cy="724"/>
            </a:xfrm>
            <a:custGeom>
              <a:avLst/>
              <a:gdLst>
                <a:gd name="rtl" fmla="*/ 54150 w 1231200"/>
                <a:gd name="rtt" fmla="*/ 26030 h 180500"/>
                <a:gd name="rtr" fmla="*/ 1178950 w 1231200"/>
                <a:gd name="rtb" fmla="*/ 162830 h 180500"/>
              </a:gdLst>
              <a:ahLst/>
              <a:cxnLst/>
              <a:rect l="rtl" t="rtt" r="rtr" b="rtb"/>
              <a:pathLst>
                <a:path w="1231200" h="180500" stroke="0">
                  <a:moveTo>
                    <a:pt x="0" y="0"/>
                  </a:moveTo>
                  <a:lnTo>
                    <a:pt x="1231200" y="0"/>
                  </a:lnTo>
                  <a:lnTo>
                    <a:pt x="1231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231200" h="180500" fill="none">
                  <a:moveTo>
                    <a:pt x="0" y="180500"/>
                  </a:moveTo>
                  <a:lnTo>
                    <a:pt x="1231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获得途径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02" name="MMConnector"/>
            <p:cNvSpPr/>
            <p:nvPr/>
          </p:nvSpPr>
          <p:spPr>
            <a:xfrm>
              <a:off x="13383" y="3912"/>
              <a:ext cx="397" cy="397"/>
            </a:xfrm>
            <a:custGeom>
              <a:avLst/>
              <a:gdLst/>
              <a:ahLst/>
              <a:cxnLst/>
              <a:rect l="0" t="0" r="0" b="0"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</p:grpSp>
      <p:grpSp>
        <p:nvGrpSpPr>
          <p:cNvPr id="79" name="组合 78"/>
          <p:cNvGrpSpPr/>
          <p:nvPr/>
        </p:nvGrpSpPr>
        <p:grpSpPr>
          <a:xfrm>
            <a:off x="10020618" y="1692490"/>
            <a:ext cx="1236345" cy="815975"/>
            <a:chOff x="13293" y="7926"/>
            <a:chExt cx="1947" cy="1285"/>
          </a:xfrm>
        </p:grpSpPr>
        <p:sp>
          <p:nvSpPr>
            <p:cNvPr id="201" name="MMConnector"/>
            <p:cNvSpPr/>
            <p:nvPr/>
          </p:nvSpPr>
          <p:spPr>
            <a:xfrm>
              <a:off x="13293" y="8769"/>
              <a:ext cx="604" cy="442"/>
            </a:xfrm>
            <a:custGeom>
              <a:avLst/>
              <a:gdLst/>
              <a:ahLst/>
              <a:cxnLst/>
              <a:rect l="0" t="0" r="0" b="0"/>
              <a:pathLst>
                <a:path w="250800" h="128250" fill="none">
                  <a:moveTo>
                    <a:pt x="-125400" y="64125"/>
                  </a:moveTo>
                  <a:cubicBezTo>
                    <a:pt x="-10072" y="64125"/>
                    <a:pt x="15142" y="-64125"/>
                    <a:pt x="125400" y="-64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80" name="SubTopic"/>
            <p:cNvSpPr/>
            <p:nvPr/>
          </p:nvSpPr>
          <p:spPr>
            <a:xfrm>
              <a:off x="13536" y="7926"/>
              <a:ext cx="1704" cy="622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核裂变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0020618" y="2178000"/>
            <a:ext cx="1236980" cy="493395"/>
            <a:chOff x="13293" y="8679"/>
            <a:chExt cx="1948" cy="777"/>
          </a:xfrm>
        </p:grpSpPr>
        <p:sp>
          <p:nvSpPr>
            <p:cNvPr id="24" name="MMConnector"/>
            <p:cNvSpPr/>
            <p:nvPr/>
          </p:nvSpPr>
          <p:spPr>
            <a:xfrm>
              <a:off x="13293" y="9145"/>
              <a:ext cx="604" cy="311"/>
            </a:xfrm>
            <a:custGeom>
              <a:avLst/>
              <a:gdLst/>
              <a:ahLst/>
              <a:cxnLst/>
              <a:rect l="0" t="0" r="0" b="0"/>
              <a:pathLst>
                <a:path w="250800" h="90250" fill="none">
                  <a:moveTo>
                    <a:pt x="-125400" y="-45125"/>
                  </a:moveTo>
                  <a:cubicBezTo>
                    <a:pt x="-14483" y="-45125"/>
                    <a:pt x="25434" y="45125"/>
                    <a:pt x="125400" y="45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88" name="SubTopic"/>
            <p:cNvSpPr/>
            <p:nvPr/>
          </p:nvSpPr>
          <p:spPr>
            <a:xfrm>
              <a:off x="13557" y="8679"/>
              <a:ext cx="1684" cy="622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核聚变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547938" y="845820"/>
            <a:ext cx="1061085" cy="1948180"/>
            <a:chOff x="4011" y="3140"/>
            <a:chExt cx="1671" cy="3068"/>
          </a:xfrm>
        </p:grpSpPr>
        <p:sp>
          <p:nvSpPr>
            <p:cNvPr id="28" name="MMConnector"/>
            <p:cNvSpPr/>
            <p:nvPr/>
          </p:nvSpPr>
          <p:spPr>
            <a:xfrm>
              <a:off x="5128" y="4594"/>
              <a:ext cx="554" cy="1614"/>
            </a:xfrm>
            <a:custGeom>
              <a:avLst/>
              <a:gdLst/>
              <a:ahLst/>
              <a:cxnLst/>
              <a:rect l="0" t="0" r="0" b="0"/>
              <a:pathLst>
                <a:path w="250800" h="450300" fill="none">
                  <a:moveTo>
                    <a:pt x="125400" y="225150"/>
                  </a:moveTo>
                  <a:cubicBezTo>
                    <a:pt x="-23682" y="225150"/>
                    <a:pt x="63619" y="-225150"/>
                    <a:pt x="-125400" y="-2251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29" name="SubTopic"/>
            <p:cNvSpPr/>
            <p:nvPr/>
          </p:nvSpPr>
          <p:spPr>
            <a:xfrm>
              <a:off x="4011" y="3140"/>
              <a:ext cx="840" cy="647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产生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547938" y="1591945"/>
            <a:ext cx="1061085" cy="828040"/>
            <a:chOff x="4011" y="4315"/>
            <a:chExt cx="1671" cy="1304"/>
          </a:xfrm>
        </p:grpSpPr>
        <p:sp>
          <p:nvSpPr>
            <p:cNvPr id="392" name="MMConnector"/>
            <p:cNvSpPr/>
            <p:nvPr/>
          </p:nvSpPr>
          <p:spPr>
            <a:xfrm>
              <a:off x="5128" y="5181"/>
              <a:ext cx="554" cy="439"/>
            </a:xfrm>
            <a:custGeom>
              <a:avLst/>
              <a:gdLst/>
              <a:ahLst/>
              <a:cxnLst/>
              <a:rect l="0" t="0" r="0" b="0"/>
              <a:pathLst>
                <a:path w="250800" h="122550" fill="none">
                  <a:moveTo>
                    <a:pt x="125400" y="61275"/>
                  </a:moveTo>
                  <a:cubicBezTo>
                    <a:pt x="10731" y="61275"/>
                    <a:pt x="-16679" y="-61275"/>
                    <a:pt x="-125400" y="-612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1" name="SubTopic"/>
            <p:cNvSpPr/>
            <p:nvPr/>
          </p:nvSpPr>
          <p:spPr>
            <a:xfrm>
              <a:off x="4011" y="4315"/>
              <a:ext cx="840" cy="647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传播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077403" y="2251075"/>
            <a:ext cx="1531620" cy="691515"/>
            <a:chOff x="3270" y="5353"/>
            <a:chExt cx="2412" cy="1089"/>
          </a:xfrm>
        </p:grpSpPr>
        <p:graphicFrame>
          <p:nvGraphicFramePr>
            <p:cNvPr id="33" name="对象 32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3322" y="5353"/>
            <a:ext cx="1815" cy="8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0" name="" r:id="rId3" imgW="431800" imgH="203200" progId="Equation.KSEE3">
                    <p:embed/>
                  </p:oleObj>
                </mc:Choice>
                <mc:Fallback>
                  <p:oleObj name="" r:id="rId3" imgW="431800" imgH="203200" progId="Equation.KSEE3">
                    <p:embed/>
                    <p:pic>
                      <p:nvPicPr>
                        <p:cNvPr id="0" name="图片 1029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322" y="5353"/>
                          <a:ext cx="1815" cy="85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4" name="MMConnector"/>
            <p:cNvSpPr/>
            <p:nvPr/>
          </p:nvSpPr>
          <p:spPr>
            <a:xfrm>
              <a:off x="5128" y="5748"/>
              <a:ext cx="554" cy="695"/>
            </a:xfrm>
            <a:custGeom>
              <a:avLst/>
              <a:gdLst/>
              <a:ahLst/>
              <a:cxnLst/>
              <a:rect l="0" t="0" r="0" b="0"/>
              <a:pathLst>
                <a:path w="250800" h="193800" fill="none">
                  <a:moveTo>
                    <a:pt x="125400" y="-96900"/>
                  </a:moveTo>
                  <a:cubicBezTo>
                    <a:pt x="2597" y="-96900"/>
                    <a:pt x="2300" y="96900"/>
                    <a:pt x="-125400" y="969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0" name="SubTopic"/>
            <p:cNvSpPr/>
            <p:nvPr/>
          </p:nvSpPr>
          <p:spPr>
            <a:xfrm>
              <a:off x="3270" y="5489"/>
              <a:ext cx="1581" cy="606"/>
            </a:xfrm>
            <a:custGeom>
              <a:avLst/>
              <a:gdLst>
                <a:gd name="rtl" fmla="*/ 30970 w 247000"/>
                <a:gd name="rtt" fmla="*/ 16150 h 169100"/>
                <a:gd name="rtr" fmla="*/ 152570 w 247000"/>
                <a:gd name="rtb" fmla="*/ 141550 h 169100"/>
              </a:gdLst>
              <a:ahLst/>
              <a:cxnLst/>
              <a:rect l="rtl" t="rtt" r="rtr" b="rtb"/>
              <a:pathLst>
                <a:path w="247000" h="169100" stroke="0">
                  <a:moveTo>
                    <a:pt x="0" y="0"/>
                  </a:moveTo>
                  <a:lnTo>
                    <a:pt x="247000" y="0"/>
                  </a:lnTo>
                  <a:lnTo>
                    <a:pt x="247000" y="169100"/>
                  </a:lnTo>
                  <a:lnTo>
                    <a:pt x="0" y="169100"/>
                  </a:lnTo>
                  <a:lnTo>
                    <a:pt x="0" y="0"/>
                  </a:lnTo>
                  <a:close/>
                </a:path>
                <a:path w="247000" h="169100" fill="none">
                  <a:moveTo>
                    <a:pt x="0" y="169100"/>
                  </a:moveTo>
                  <a:lnTo>
                    <a:pt x="247000" y="1691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/>
            <a:lstStyle/>
            <a:p>
              <a:endParaRPr lang="en-US" altLang="zh-CN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547938" y="2875280"/>
            <a:ext cx="1069975" cy="1186180"/>
            <a:chOff x="4011" y="6336"/>
            <a:chExt cx="1685" cy="1868"/>
          </a:xfrm>
        </p:grpSpPr>
        <p:sp>
          <p:nvSpPr>
            <p:cNvPr id="36" name="MMConnector"/>
            <p:cNvSpPr/>
            <p:nvPr/>
          </p:nvSpPr>
          <p:spPr>
            <a:xfrm>
              <a:off x="5142" y="6336"/>
              <a:ext cx="554" cy="1869"/>
            </a:xfrm>
            <a:custGeom>
              <a:avLst/>
              <a:gdLst/>
              <a:ahLst/>
              <a:cxnLst/>
              <a:rect l="0" t="0" r="0" b="0"/>
              <a:pathLst>
                <a:path w="250800" h="521550" fill="none">
                  <a:moveTo>
                    <a:pt x="125400" y="-260775"/>
                  </a:moveTo>
                  <a:cubicBezTo>
                    <a:pt x="-29758" y="-260775"/>
                    <a:pt x="77796" y="260775"/>
                    <a:pt x="-125400" y="2607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7" name="SubTopic"/>
            <p:cNvSpPr/>
            <p:nvPr/>
          </p:nvSpPr>
          <p:spPr>
            <a:xfrm>
              <a:off x="4011" y="6623"/>
              <a:ext cx="840" cy="647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应用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97243" y="1343025"/>
            <a:ext cx="1926590" cy="784225"/>
            <a:chOff x="1254" y="3923"/>
            <a:chExt cx="3034" cy="1235"/>
          </a:xfrm>
        </p:grpSpPr>
        <p:sp>
          <p:nvSpPr>
            <p:cNvPr id="39" name="MMConnector"/>
            <p:cNvSpPr/>
            <p:nvPr/>
          </p:nvSpPr>
          <p:spPr>
            <a:xfrm>
              <a:off x="3734" y="4766"/>
              <a:ext cx="554" cy="392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40" name="SubTopic"/>
            <p:cNvSpPr/>
            <p:nvPr/>
          </p:nvSpPr>
          <p:spPr>
            <a:xfrm>
              <a:off x="1254" y="3923"/>
              <a:ext cx="2203" cy="647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不需要介质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93128" y="1840230"/>
            <a:ext cx="1830705" cy="535305"/>
            <a:chOff x="1405" y="4706"/>
            <a:chExt cx="2883" cy="843"/>
          </a:xfrm>
        </p:grpSpPr>
        <p:sp>
          <p:nvSpPr>
            <p:cNvPr id="42" name="MMConnector"/>
            <p:cNvSpPr/>
            <p:nvPr/>
          </p:nvSpPr>
          <p:spPr>
            <a:xfrm>
              <a:off x="3734" y="5157"/>
              <a:ext cx="554" cy="392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6" name="SubTopic"/>
            <p:cNvSpPr/>
            <p:nvPr/>
          </p:nvSpPr>
          <p:spPr>
            <a:xfrm>
              <a:off x="1405" y="4706"/>
              <a:ext cx="2052" cy="647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传播速度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662113" y="2809240"/>
            <a:ext cx="1061720" cy="784225"/>
            <a:chOff x="2616" y="6232"/>
            <a:chExt cx="1672" cy="1235"/>
          </a:xfrm>
        </p:grpSpPr>
        <p:sp>
          <p:nvSpPr>
            <p:cNvPr id="162" name="MMConnector"/>
            <p:cNvSpPr/>
            <p:nvPr/>
          </p:nvSpPr>
          <p:spPr>
            <a:xfrm>
              <a:off x="3734" y="7075"/>
              <a:ext cx="554" cy="392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61" name="SubTopic"/>
            <p:cNvSpPr/>
            <p:nvPr/>
          </p:nvSpPr>
          <p:spPr>
            <a:xfrm>
              <a:off x="2616" y="6232"/>
              <a:ext cx="840" cy="647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信息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662113" y="3306445"/>
            <a:ext cx="1061720" cy="535305"/>
            <a:chOff x="2616" y="7015"/>
            <a:chExt cx="1672" cy="843"/>
          </a:xfrm>
        </p:grpSpPr>
        <p:sp>
          <p:nvSpPr>
            <p:cNvPr id="164" name="MMConnector"/>
            <p:cNvSpPr/>
            <p:nvPr/>
          </p:nvSpPr>
          <p:spPr>
            <a:xfrm>
              <a:off x="3734" y="7466"/>
              <a:ext cx="554" cy="392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63" name="SubTopic"/>
            <p:cNvSpPr/>
            <p:nvPr/>
          </p:nvSpPr>
          <p:spPr>
            <a:xfrm>
              <a:off x="2616" y="7015"/>
              <a:ext cx="840" cy="647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能量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aphicFrame>
        <p:nvGraphicFramePr>
          <p:cNvPr id="45" name="对象 4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638483" y="159893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" r:id="rId5" imgW="914400" imgH="215900" progId="Equation.KSEE3">
                  <p:embed/>
                </p:oleObj>
              </mc:Choice>
              <mc:Fallback>
                <p:oleObj name="" r:id="rId5" imgW="914400" imgH="215900" progId="Equation.KSEE3">
                  <p:embed/>
                  <p:pic>
                    <p:nvPicPr>
                      <p:cNvPr id="0" name="图片 103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38483" y="159893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7" name="组合 46"/>
          <p:cNvGrpSpPr/>
          <p:nvPr/>
        </p:nvGrpSpPr>
        <p:grpSpPr>
          <a:xfrm>
            <a:off x="3375978" y="4850130"/>
            <a:ext cx="1934210" cy="1324610"/>
            <a:chOff x="5315" y="7639"/>
            <a:chExt cx="3046" cy="2086"/>
          </a:xfrm>
        </p:grpSpPr>
        <p:sp>
          <p:nvSpPr>
            <p:cNvPr id="116" name="MainTopic"/>
            <p:cNvSpPr/>
            <p:nvPr/>
          </p:nvSpPr>
          <p:spPr>
            <a:xfrm>
              <a:off x="5315" y="8124"/>
              <a:ext cx="2057" cy="1601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7" action="ppaction://hlinksldjump"/>
                </a:rPr>
                <a:t>能源的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  <a:hlinkClick r:id="rId7" action="ppaction://hlinksldjump"/>
              </a:endParaRPr>
            </a:p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7" action="ppaction://hlinksldjump"/>
                </a:rPr>
                <a:t>分类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6" name="MMConnector"/>
            <p:cNvSpPr/>
            <p:nvPr/>
          </p:nvSpPr>
          <p:spPr>
            <a:xfrm flipH="1">
              <a:off x="7284" y="7639"/>
              <a:ext cx="1077" cy="1361"/>
            </a:xfrm>
            <a:custGeom>
              <a:avLst/>
              <a:gdLst/>
              <a:ahLst/>
              <a:cxnLst/>
              <a:rect l="0" t="0" r="0" b="0"/>
              <a:pathLst>
                <a:path w="893329" h="408344">
                  <a:moveTo>
                    <a:pt x="-61692" y="-92417"/>
                  </a:moveTo>
                  <a:cubicBezTo>
                    <a:pt x="-77088" y="-103809"/>
                    <a:pt x="-94710" y="-100902"/>
                    <a:pt x="-103095" y="-88913"/>
                  </a:cubicBezTo>
                  <a:cubicBezTo>
                    <a:pt x="-111479" y="-76925"/>
                    <a:pt x="-108080" y="-59501"/>
                    <a:pt x="-92182" y="-48821"/>
                  </a:cubicBezTo>
                  <a:cubicBezTo>
                    <a:pt x="-77549" y="-38992"/>
                    <a:pt x="-62915" y="-29163"/>
                    <a:pt x="-48318" y="-19223"/>
                  </a:cubicBezTo>
                  <a:cubicBezTo>
                    <a:pt x="-33722" y="-9284"/>
                    <a:pt x="-19161" y="766"/>
                    <a:pt x="-4596" y="10844"/>
                  </a:cubicBezTo>
                  <a:cubicBezTo>
                    <a:pt x="9969" y="20923"/>
                    <a:pt x="24539" y="31030"/>
                    <a:pt x="39135" y="41137"/>
                  </a:cubicBezTo>
                  <a:cubicBezTo>
                    <a:pt x="53732" y="51244"/>
                    <a:pt x="68355" y="61349"/>
                    <a:pt x="83033" y="71409"/>
                  </a:cubicBezTo>
                  <a:cubicBezTo>
                    <a:pt x="97711" y="81468"/>
                    <a:pt x="112443" y="91481"/>
                    <a:pt x="127256" y="101405"/>
                  </a:cubicBezTo>
                  <a:cubicBezTo>
                    <a:pt x="142068" y="111329"/>
                    <a:pt x="156961" y="121164"/>
                    <a:pt x="171959" y="130864"/>
                  </a:cubicBezTo>
                  <a:cubicBezTo>
                    <a:pt x="186957" y="140563"/>
                    <a:pt x="202061" y="150128"/>
                    <a:pt x="217292" y="159509"/>
                  </a:cubicBezTo>
                  <a:cubicBezTo>
                    <a:pt x="232523" y="168891"/>
                    <a:pt x="247882" y="178089"/>
                    <a:pt x="263387" y="187055"/>
                  </a:cubicBezTo>
                  <a:cubicBezTo>
                    <a:pt x="278893" y="196021"/>
                    <a:pt x="294544" y="204755"/>
                    <a:pt x="310357" y="213204"/>
                  </a:cubicBezTo>
                  <a:cubicBezTo>
                    <a:pt x="326169" y="221653"/>
                    <a:pt x="342142" y="229819"/>
                    <a:pt x="358282" y="237649"/>
                  </a:cubicBezTo>
                  <a:cubicBezTo>
                    <a:pt x="374422" y="245480"/>
                    <a:pt x="390730" y="252975"/>
                    <a:pt x="407206" y="260086"/>
                  </a:cubicBezTo>
                  <a:cubicBezTo>
                    <a:pt x="423681" y="267197"/>
                    <a:pt x="440324" y="273924"/>
                    <a:pt x="457125" y="280222"/>
                  </a:cubicBezTo>
                  <a:cubicBezTo>
                    <a:pt x="473925" y="286519"/>
                    <a:pt x="490884" y="292388"/>
                    <a:pt x="507987" y="297790"/>
                  </a:cubicBezTo>
                  <a:cubicBezTo>
                    <a:pt x="525090" y="303192"/>
                    <a:pt x="542338" y="308127"/>
                    <a:pt x="559692" y="312568"/>
                  </a:cubicBezTo>
                  <a:cubicBezTo>
                    <a:pt x="577046" y="317009"/>
                    <a:pt x="594505" y="320955"/>
                    <a:pt x="612099" y="324392"/>
                  </a:cubicBezTo>
                  <a:cubicBezTo>
                    <a:pt x="629693" y="327829"/>
                    <a:pt x="647420" y="330757"/>
                    <a:pt x="665036" y="333167"/>
                  </a:cubicBezTo>
                  <a:cubicBezTo>
                    <a:pt x="682651" y="335576"/>
                    <a:pt x="700155" y="337467"/>
                    <a:pt x="718318" y="338868"/>
                  </a:cubicBezTo>
                  <a:cubicBezTo>
                    <a:pt x="736481" y="340269"/>
                    <a:pt x="755304" y="341180"/>
                    <a:pt x="771760" y="341541"/>
                  </a:cubicBezTo>
                  <a:cubicBezTo>
                    <a:pt x="788216" y="341902"/>
                    <a:pt x="802304" y="341714"/>
                    <a:pt x="816392" y="341525"/>
                  </a:cubicBezTo>
                  <a:cubicBezTo>
                    <a:pt x="819128" y="341488"/>
                    <a:pt x="820952" y="339815"/>
                    <a:pt x="820952" y="337725"/>
                  </a:cubicBezTo>
                  <a:cubicBezTo>
                    <a:pt x="820952" y="335635"/>
                    <a:pt x="819127" y="334013"/>
                    <a:pt x="816392" y="333925"/>
                  </a:cubicBezTo>
                  <a:cubicBezTo>
                    <a:pt x="802422" y="333476"/>
                    <a:pt x="788452" y="333027"/>
                    <a:pt x="772191" y="331929"/>
                  </a:cubicBezTo>
                  <a:cubicBezTo>
                    <a:pt x="755931" y="330831"/>
                    <a:pt x="737379" y="329084"/>
                    <a:pt x="719528" y="326886"/>
                  </a:cubicBezTo>
                  <a:cubicBezTo>
                    <a:pt x="701676" y="324689"/>
                    <a:pt x="684525" y="322041"/>
                    <a:pt x="667310" y="318883"/>
                  </a:cubicBezTo>
                  <a:cubicBezTo>
                    <a:pt x="650095" y="315725"/>
                    <a:pt x="632816" y="312056"/>
                    <a:pt x="615713" y="307899"/>
                  </a:cubicBezTo>
                  <a:cubicBezTo>
                    <a:pt x="598610" y="303742"/>
                    <a:pt x="581683" y="299096"/>
                    <a:pt x="564897" y="293977"/>
                  </a:cubicBezTo>
                  <a:cubicBezTo>
                    <a:pt x="548111" y="288857"/>
                    <a:pt x="531467" y="283264"/>
                    <a:pt x="514996" y="277224"/>
                  </a:cubicBezTo>
                  <a:cubicBezTo>
                    <a:pt x="498525" y="271185"/>
                    <a:pt x="482227" y="264701"/>
                    <a:pt x="466107" y="257806"/>
                  </a:cubicBezTo>
                  <a:cubicBezTo>
                    <a:pt x="449986" y="250912"/>
                    <a:pt x="434044" y="243608"/>
                    <a:pt x="418280" y="235935"/>
                  </a:cubicBezTo>
                  <a:cubicBezTo>
                    <a:pt x="402517" y="228263"/>
                    <a:pt x="386932" y="220222"/>
                    <a:pt x="371519" y="211858"/>
                  </a:cubicBezTo>
                  <a:cubicBezTo>
                    <a:pt x="356106" y="203494"/>
                    <a:pt x="340865" y="194806"/>
                    <a:pt x="325780" y="185840"/>
                  </a:cubicBezTo>
                  <a:cubicBezTo>
                    <a:pt x="310696" y="176875"/>
                    <a:pt x="295768" y="167632"/>
                    <a:pt x="280978" y="158156"/>
                  </a:cubicBezTo>
                  <a:cubicBezTo>
                    <a:pt x="266188" y="148681"/>
                    <a:pt x="251536" y="138974"/>
                    <a:pt x="236996" y="129079"/>
                  </a:cubicBezTo>
                  <a:cubicBezTo>
                    <a:pt x="222457" y="119183"/>
                    <a:pt x="208030" y="109100"/>
                    <a:pt x="193690" y="98872"/>
                  </a:cubicBezTo>
                  <a:cubicBezTo>
                    <a:pt x="179349" y="88643"/>
                    <a:pt x="165094" y="78269"/>
                    <a:pt x="150896" y="67791"/>
                  </a:cubicBezTo>
                  <a:cubicBezTo>
                    <a:pt x="136698" y="57312"/>
                    <a:pt x="122556" y="46729"/>
                    <a:pt x="108441" y="36080"/>
                  </a:cubicBezTo>
                  <a:cubicBezTo>
                    <a:pt x="94325" y="25431"/>
                    <a:pt x="80236" y="14716"/>
                    <a:pt x="66140" y="3976"/>
                  </a:cubicBezTo>
                  <a:cubicBezTo>
                    <a:pt x="52044" y="-6765"/>
                    <a:pt x="37941" y="-17531"/>
                    <a:pt x="23808" y="-28293"/>
                  </a:cubicBezTo>
                  <a:cubicBezTo>
                    <a:pt x="9675" y="-39055"/>
                    <a:pt x="-4487" y="-49813"/>
                    <a:pt x="-18742" y="-60500"/>
                  </a:cubicBezTo>
                  <a:cubicBezTo>
                    <a:pt x="-32997" y="-71186"/>
                    <a:pt x="-47344" y="-81802"/>
                    <a:pt x="-61692" y="-92417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</p:grpSp>
      <p:grpSp>
        <p:nvGrpSpPr>
          <p:cNvPr id="49" name="组合 48"/>
          <p:cNvGrpSpPr/>
          <p:nvPr/>
        </p:nvGrpSpPr>
        <p:grpSpPr>
          <a:xfrm>
            <a:off x="3433763" y="1944370"/>
            <a:ext cx="1665605" cy="1631950"/>
            <a:chOff x="5406" y="3062"/>
            <a:chExt cx="2623" cy="2570"/>
          </a:xfrm>
        </p:grpSpPr>
        <p:sp>
          <p:nvSpPr>
            <p:cNvPr id="26" name="MainTopic"/>
            <p:cNvSpPr/>
            <p:nvPr/>
          </p:nvSpPr>
          <p:spPr>
            <a:xfrm>
              <a:off x="5406" y="3062"/>
              <a:ext cx="1630" cy="1062"/>
            </a:xfrm>
            <a:custGeom>
              <a:avLst/>
              <a:gdLst>
                <a:gd name="rtl" fmla="*/ 135280 w 737200"/>
                <a:gd name="rtt" fmla="*/ 71440 h 296400"/>
                <a:gd name="rtr" fmla="*/ 598880 w 737200"/>
                <a:gd name="rtb" fmla="*/ 238640 h 296400"/>
              </a:gdLst>
              <a:ahLst/>
              <a:cxnLst/>
              <a:rect l="rtl" t="rtt" r="rtr" b="rtb"/>
              <a:pathLst>
                <a:path w="737200" h="2964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266000"/>
                  </a:lnTo>
                  <a:cubicBezTo>
                    <a:pt x="737200" y="282781"/>
                    <a:pt x="723581" y="296400"/>
                    <a:pt x="706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8" action="ppaction://hlinksldjump"/>
                </a:rPr>
                <a:t>电磁波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8" name="MMConnector"/>
            <p:cNvSpPr/>
            <p:nvPr/>
          </p:nvSpPr>
          <p:spPr>
            <a:xfrm flipH="1">
              <a:off x="7009" y="4612"/>
              <a:ext cx="1020" cy="1020"/>
            </a:xfrm>
            <a:custGeom>
              <a:avLst/>
              <a:gdLst/>
              <a:ahLst/>
              <a:cxnLst/>
              <a:rect l="0" t="0" r="0" b="0"/>
              <a:pathLst>
                <a:path w="858883" h="296477">
                  <a:moveTo>
                    <a:pt x="-54834" y="15464"/>
                  </a:moveTo>
                  <a:cubicBezTo>
                    <a:pt x="-71991" y="23975"/>
                    <a:pt x="-77555" y="40879"/>
                    <a:pt x="-70766" y="53839"/>
                  </a:cubicBezTo>
                  <a:cubicBezTo>
                    <a:pt x="-63977" y="66798"/>
                    <a:pt x="-46861" y="71940"/>
                    <a:pt x="-30147" y="62589"/>
                  </a:cubicBezTo>
                  <a:cubicBezTo>
                    <a:pt x="-14602" y="53893"/>
                    <a:pt x="943" y="45196"/>
                    <a:pt x="16430" y="36452"/>
                  </a:cubicBezTo>
                  <a:cubicBezTo>
                    <a:pt x="31918" y="27708"/>
                    <a:pt x="47347" y="18917"/>
                    <a:pt x="62762" y="10139"/>
                  </a:cubicBezTo>
                  <a:cubicBezTo>
                    <a:pt x="78177" y="1361"/>
                    <a:pt x="93578" y="-7404"/>
                    <a:pt x="108984" y="-16125"/>
                  </a:cubicBezTo>
                  <a:cubicBezTo>
                    <a:pt x="124389" y="-24845"/>
                    <a:pt x="139799" y="-33522"/>
                    <a:pt x="155237" y="-42113"/>
                  </a:cubicBezTo>
                  <a:cubicBezTo>
                    <a:pt x="170675" y="-50705"/>
                    <a:pt x="186143" y="-59212"/>
                    <a:pt x="201661" y="-67596"/>
                  </a:cubicBezTo>
                  <a:cubicBezTo>
                    <a:pt x="217179" y="-75980"/>
                    <a:pt x="232748" y="-84241"/>
                    <a:pt x="248389" y="-92339"/>
                  </a:cubicBezTo>
                  <a:cubicBezTo>
                    <a:pt x="264030" y="-100436"/>
                    <a:pt x="279743" y="-108371"/>
                    <a:pt x="295546" y="-116102"/>
                  </a:cubicBezTo>
                  <a:cubicBezTo>
                    <a:pt x="311349" y="-123834"/>
                    <a:pt x="327241" y="-131362"/>
                    <a:pt x="343238" y="-138647"/>
                  </a:cubicBezTo>
                  <a:cubicBezTo>
                    <a:pt x="359236" y="-145932"/>
                    <a:pt x="375337" y="-152974"/>
                    <a:pt x="391553" y="-159735"/>
                  </a:cubicBezTo>
                  <a:cubicBezTo>
                    <a:pt x="407769" y="-166495"/>
                    <a:pt x="424100" y="-172974"/>
                    <a:pt x="440551" y="-179134"/>
                  </a:cubicBezTo>
                  <a:cubicBezTo>
                    <a:pt x="457002" y="-185295"/>
                    <a:pt x="473573" y="-191137"/>
                    <a:pt x="490260" y="-196629"/>
                  </a:cubicBezTo>
                  <a:cubicBezTo>
                    <a:pt x="506947" y="-202120"/>
                    <a:pt x="523749" y="-207260"/>
                    <a:pt x="540677" y="-212022"/>
                  </a:cubicBezTo>
                  <a:cubicBezTo>
                    <a:pt x="557606" y="-216784"/>
                    <a:pt x="574661" y="-221168"/>
                    <a:pt x="591765" y="-225151"/>
                  </a:cubicBezTo>
                  <a:cubicBezTo>
                    <a:pt x="608869" y="-229134"/>
                    <a:pt x="626023" y="-232717"/>
                    <a:pt x="643457" y="-235889"/>
                  </a:cubicBezTo>
                  <a:cubicBezTo>
                    <a:pt x="660890" y="-239062"/>
                    <a:pt x="678605" y="-241825"/>
                    <a:pt x="695659" y="-244155"/>
                  </a:cubicBezTo>
                  <a:cubicBezTo>
                    <a:pt x="712713" y="-246485"/>
                    <a:pt x="729107" y="-248381"/>
                    <a:pt x="748261" y="-249912"/>
                  </a:cubicBezTo>
                  <a:cubicBezTo>
                    <a:pt x="767416" y="-251443"/>
                    <a:pt x="789330" y="-252608"/>
                    <a:pt x="801145" y="-253170"/>
                  </a:cubicBezTo>
                  <a:cubicBezTo>
                    <a:pt x="812960" y="-253732"/>
                    <a:pt x="814676" y="-253691"/>
                    <a:pt x="816392" y="-253650"/>
                  </a:cubicBezTo>
                  <a:cubicBezTo>
                    <a:pt x="819127" y="-253585"/>
                    <a:pt x="820952" y="-255360"/>
                    <a:pt x="820952" y="-257450"/>
                  </a:cubicBezTo>
                  <a:cubicBezTo>
                    <a:pt x="820952" y="-259540"/>
                    <a:pt x="819121" y="-261049"/>
                    <a:pt x="816392" y="-261250"/>
                  </a:cubicBezTo>
                  <a:cubicBezTo>
                    <a:pt x="814674" y="-261377"/>
                    <a:pt x="812955" y="-261503"/>
                    <a:pt x="801034" y="-261528"/>
                  </a:cubicBezTo>
                  <a:cubicBezTo>
                    <a:pt x="789114" y="-261552"/>
                    <a:pt x="766990" y="-261474"/>
                    <a:pt x="747600" y="-260889"/>
                  </a:cubicBezTo>
                  <a:cubicBezTo>
                    <a:pt x="728209" y="-260303"/>
                    <a:pt x="711552" y="-259210"/>
                    <a:pt x="694188" y="-257710"/>
                  </a:cubicBezTo>
                  <a:cubicBezTo>
                    <a:pt x="676825" y="-256209"/>
                    <a:pt x="658755" y="-254302"/>
                    <a:pt x="640927" y="-251963"/>
                  </a:cubicBezTo>
                  <a:cubicBezTo>
                    <a:pt x="623100" y="-249625"/>
                    <a:pt x="605515" y="-246854"/>
                    <a:pt x="587945" y="-243671"/>
                  </a:cubicBezTo>
                  <a:cubicBezTo>
                    <a:pt x="570374" y="-240488"/>
                    <a:pt x="552818" y="-236892"/>
                    <a:pt x="535360" y="-232903"/>
                  </a:cubicBezTo>
                  <a:cubicBezTo>
                    <a:pt x="517903" y="-228914"/>
                    <a:pt x="500543" y="-224532"/>
                    <a:pt x="483278" y="-219784"/>
                  </a:cubicBezTo>
                  <a:cubicBezTo>
                    <a:pt x="466012" y="-215036"/>
                    <a:pt x="448841" y="-209924"/>
                    <a:pt x="431776" y="-204481"/>
                  </a:cubicBezTo>
                  <a:cubicBezTo>
                    <a:pt x="414710" y="-199039"/>
                    <a:pt x="397752" y="-193266"/>
                    <a:pt x="380901" y="-187202"/>
                  </a:cubicBezTo>
                  <a:cubicBezTo>
                    <a:pt x="364050" y="-181139"/>
                    <a:pt x="347308" y="-174784"/>
                    <a:pt x="330670" y="-168182"/>
                  </a:cubicBezTo>
                  <a:cubicBezTo>
                    <a:pt x="314032" y="-161580"/>
                    <a:pt x="297500" y="-154730"/>
                    <a:pt x="281065" y="-147676"/>
                  </a:cubicBezTo>
                  <a:cubicBezTo>
                    <a:pt x="264630" y="-140622"/>
                    <a:pt x="248292" y="-133364"/>
                    <a:pt x="232040" y="-125947"/>
                  </a:cubicBezTo>
                  <a:cubicBezTo>
                    <a:pt x="215788" y="-118530"/>
                    <a:pt x="199621" y="-110953"/>
                    <a:pt x="183525" y="-103262"/>
                  </a:cubicBezTo>
                  <a:cubicBezTo>
                    <a:pt x="167429" y="-95570"/>
                    <a:pt x="151403" y="-87764"/>
                    <a:pt x="135432" y="-79885"/>
                  </a:cubicBezTo>
                  <a:cubicBezTo>
                    <a:pt x="119460" y="-72006"/>
                    <a:pt x="103541" y="-64055"/>
                    <a:pt x="87658" y="-56076"/>
                  </a:cubicBezTo>
                  <a:cubicBezTo>
                    <a:pt x="71774" y="-48096"/>
                    <a:pt x="55926" y="-40089"/>
                    <a:pt x="40095" y="-32086"/>
                  </a:cubicBezTo>
                  <a:cubicBezTo>
                    <a:pt x="24265" y="-24083"/>
                    <a:pt x="8452" y="-16085"/>
                    <a:pt x="-7366" y="-8161"/>
                  </a:cubicBezTo>
                  <a:cubicBezTo>
                    <a:pt x="-23185" y="-236"/>
                    <a:pt x="-39010" y="7614"/>
                    <a:pt x="-54834" y="15464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62" name="组合 61"/>
          <p:cNvGrpSpPr/>
          <p:nvPr/>
        </p:nvGrpSpPr>
        <p:grpSpPr>
          <a:xfrm>
            <a:off x="3066733" y="864323"/>
            <a:ext cx="6281420" cy="645039"/>
            <a:chOff x="4741" y="1321"/>
            <a:chExt cx="9592" cy="1231"/>
          </a:xfrm>
        </p:grpSpPr>
        <p:pic>
          <p:nvPicPr>
            <p:cNvPr id="45063" name="图片 6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741" y="1379"/>
              <a:ext cx="9592" cy="11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4" name="文本框 63"/>
            <p:cNvSpPr txBox="1"/>
            <p:nvPr/>
          </p:nvSpPr>
          <p:spPr>
            <a:xfrm>
              <a:off x="5798" y="1321"/>
              <a:ext cx="7828" cy="1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知识精讲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76276" y="1734820"/>
            <a:ext cx="10838815" cy="600075"/>
            <a:chOff x="921" y="2643"/>
            <a:chExt cx="17069" cy="945"/>
          </a:xfrm>
        </p:grpSpPr>
        <p:pic>
          <p:nvPicPr>
            <p:cNvPr id="39" name="图片 38" descr="9"/>
            <p:cNvPicPr>
              <a:picLocks noChangeAspect="1"/>
            </p:cNvPicPr>
            <p:nvPr/>
          </p:nvPicPr>
          <p:blipFill>
            <a:blip r:embed="rId2"/>
            <a:srcRect t="9970" r="29594" b="6445"/>
            <a:stretch>
              <a:fillRect/>
            </a:stretch>
          </p:blipFill>
          <p:spPr>
            <a:xfrm>
              <a:off x="921" y="2643"/>
              <a:ext cx="17069" cy="896"/>
            </a:xfrm>
            <a:prstGeom prst="rect">
              <a:avLst/>
            </a:prstGeom>
          </p:spPr>
        </p:pic>
        <p:sp>
          <p:nvSpPr>
            <p:cNvPr id="45079" name="文本框 78"/>
            <p:cNvSpPr txBox="1"/>
            <p:nvPr/>
          </p:nvSpPr>
          <p:spPr>
            <a:xfrm>
              <a:off x="2711" y="2717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考点清单</a:t>
              </a:r>
              <a:endParaRPr lang="zh-CN" altLang="en-US" sz="3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76923" y="2316480"/>
            <a:ext cx="1041082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一、信息的传播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电磁波</a:t>
            </a: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(1)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产生：变化的电流能在周围的空间中产生电磁波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(2)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传播</a:t>
            </a:r>
            <a:r>
              <a:rPr lang="en-US" alt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①电磁波的传播不需要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________.</a:t>
            </a: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②波速：在真空中的波速</a:t>
            </a:r>
            <a:r>
              <a:rPr lang="zh-CN" sz="2400" b="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c=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____________</a:t>
            </a:r>
            <a:r>
              <a:rPr lang="zh-CN" sz="2400" b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lang="zh-CN" sz="2400" b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(选填“等于”或“不等于”)光速.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80828" y="4611370"/>
            <a:ext cx="9886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介质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601528" y="5176520"/>
            <a:ext cx="21323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3.0×10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m/s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749098" y="5146040"/>
            <a:ext cx="9220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等于</a:t>
            </a:r>
            <a:endParaRPr lang="zh-CN" altLang="en-US"/>
          </a:p>
        </p:txBody>
      </p:sp>
      <p:sp>
        <p:nvSpPr>
          <p:cNvPr id="3" name="流程图: 终止 2">
            <a:hlinkClick r:id="rId3" action="ppaction://hlinksldjump"/>
          </p:cNvPr>
          <p:cNvSpPr/>
          <p:nvPr/>
        </p:nvSpPr>
        <p:spPr>
          <a:xfrm>
            <a:off x="8885238" y="600138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6923" y="881380"/>
            <a:ext cx="10521315" cy="5367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③波长：相邻两个波峰或波谷间的距离，用字母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λ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>
                <a:ea typeface="宋体" panose="02010600030101010101" pitchFamily="2" charset="-122"/>
                <a:sym typeface="+mn-ea"/>
              </a:rPr>
              <a:t>④频率：单位时间内振动的次数，用字母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</a:t>
            </a:r>
            <a:r>
              <a:rPr lang="zh-CN" sz="2400">
                <a:ea typeface="宋体" panose="02010600030101010101" pitchFamily="2" charset="-122"/>
                <a:sym typeface="+mn-ea"/>
              </a:rPr>
              <a:t>表示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</a:t>
            </a:r>
            <a:endParaRPr lang="zh-CN" altLang="en-US" sz="2400"/>
          </a:p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>
                <a:ea typeface="宋体" panose="02010600030101010101" pitchFamily="2" charset="-122"/>
                <a:sym typeface="+mn-ea"/>
              </a:rPr>
              <a:t>⑤波速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v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</a:t>
            </a:r>
            <a:r>
              <a:rPr lang="zh-CN" sz="2400">
                <a:ea typeface="宋体" panose="02010600030101010101" pitchFamily="2" charset="-122"/>
                <a:sym typeface="+mn-ea"/>
              </a:rPr>
              <a:t>、波长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</a:t>
            </a:r>
            <a:r>
              <a:rPr lang="zh-CN" sz="2400">
                <a:ea typeface="宋体" panose="02010600030101010101" pitchFamily="2" charset="-122"/>
                <a:sym typeface="+mn-ea"/>
              </a:rPr>
              <a:t>、频率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f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</a:t>
            </a:r>
            <a:r>
              <a:rPr lang="zh-CN" sz="2400">
                <a:ea typeface="宋体" panose="02010600030101010101" pitchFamily="2" charset="-122"/>
                <a:sym typeface="+mn-ea"/>
              </a:rPr>
              <a:t>之间的关系：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(3)</a:t>
            </a:r>
            <a:r>
              <a:rPr lang="zh-CN" sz="2400">
                <a:ea typeface="宋体" panose="02010600030101010101" pitchFamily="2" charset="-122"/>
                <a:sym typeface="+mn-ea"/>
              </a:rPr>
              <a:t>电磁波的应用：广播、电视、移动电话、微波炉、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GPS</a:t>
            </a:r>
            <a:r>
              <a:rPr lang="zh-CN" sz="2400">
                <a:ea typeface="宋体" panose="02010600030101010101" pitchFamily="2" charset="-122"/>
                <a:sym typeface="+mn-ea"/>
              </a:rPr>
              <a:t>系统等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(4)</a:t>
            </a:r>
            <a:r>
              <a:rPr lang="zh-CN" sz="2400">
                <a:ea typeface="宋体" panose="02010600030101010101" pitchFamily="2" charset="-122"/>
                <a:sym typeface="+mn-ea"/>
              </a:rPr>
              <a:t>电磁波按照频率由低到高顺序可分为：无线电波、微波、红外线、可见光、紫外线、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X</a:t>
            </a:r>
            <a:r>
              <a:rPr lang="zh-CN" sz="2400">
                <a:ea typeface="宋体" panose="02010600030101010101" pitchFamily="2" charset="-122"/>
                <a:sym typeface="+mn-ea"/>
              </a:rPr>
              <a:t>射线、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γ</a:t>
            </a:r>
            <a:r>
              <a:rPr lang="zh-CN" sz="2400">
                <a:ea typeface="宋体" panose="02010600030101010101" pitchFamily="2" charset="-122"/>
                <a:sym typeface="+mn-ea"/>
              </a:rPr>
              <a:t>射线等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2.</a:t>
            </a:r>
            <a:r>
              <a:rPr lang="zh-CN" sz="2400">
                <a:ea typeface="宋体" panose="02010600030101010101" pitchFamily="2" charset="-122"/>
                <a:sym typeface="+mn-ea"/>
              </a:rPr>
              <a:t>常见现代通信技术：移动通信、卫星通信、光纤通信、网络通信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二、能源的开发和利用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1.</a:t>
            </a:r>
            <a:r>
              <a:rPr lang="zh-CN" sz="2400">
                <a:ea typeface="宋体" panose="02010600030101010101" pitchFamily="2" charset="-122"/>
                <a:sym typeface="+mn-ea"/>
              </a:rPr>
              <a:t>能源</a:t>
            </a:r>
            <a:r>
              <a:rPr lang="en-US" altLang="zh-CN" sz="2400">
                <a:ea typeface="宋体" panose="02010600030101010101" pitchFamily="2" charset="-122"/>
                <a:sym typeface="+mn-ea"/>
              </a:rPr>
              <a:t>:</a:t>
            </a:r>
            <a:endParaRPr lang="en-US" altLang="zh-CN" sz="2400" b="0">
              <a:ea typeface="宋体" panose="02010600030101010101" pitchFamily="2" charset="-122"/>
            </a:endParaRPr>
          </a:p>
          <a:p>
            <a:pPr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>
                <a:ea typeface="宋体" panose="02010600030101010101" pitchFamily="2" charset="-122"/>
                <a:sym typeface="+mn-ea"/>
              </a:rPr>
              <a:t>化石能源：埋在地下的动、植物经过漫长的地质变化形成的能源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sz="2400">
                <a:ea typeface="宋体" panose="02010600030101010101" pitchFamily="2" charset="-122"/>
                <a:sym typeface="+mn-ea"/>
              </a:rPr>
              <a:t>如煤、石油、天然气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62408" y="1870075"/>
            <a:ext cx="9480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λf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469583" y="728345"/>
          <a:ext cx="11137265" cy="539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3035"/>
                <a:gridCol w="1586865"/>
                <a:gridCol w="4260215"/>
                <a:gridCol w="3867150"/>
              </a:tblGrid>
              <a:tr h="640080"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分类标准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类型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定义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实例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876300">
                <a:tc rowSpan="2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来源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一次能源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可以直接从自然界获得的能源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风能、水能、太阳能、地热能、潮汐能、化石能源等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188720">
                <a:tc v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二次能源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通过消耗一次能源才能得到的能源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电能、汽油、煤油等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808990">
                <a:tc rowSpan="2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可否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再生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可再生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能源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可以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____________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或可以再生的能源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风能、水能、太阳能等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718185">
                <a:tc v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不可再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生能源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一旦消耗就很难再生的能源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化石能源、核能等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4332923" y="3850640"/>
            <a:ext cx="15652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长期提供　</a:t>
            </a:r>
            <a:endParaRPr lang="zh-CN" altLang="en-US"/>
          </a:p>
        </p:txBody>
      </p:sp>
      <p:sp>
        <p:nvSpPr>
          <p:cNvPr id="5" name="流程图: 终止 4">
            <a:hlinkClick r:id="rId2" action="ppaction://hlinksldjump"/>
          </p:cNvPr>
          <p:cNvSpPr/>
          <p:nvPr/>
        </p:nvSpPr>
        <p:spPr>
          <a:xfrm>
            <a:off x="9659303" y="6186170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51243" y="1011555"/>
            <a:ext cx="1108265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sz="2400" b="0">
                <a:ea typeface="宋体" panose="02010600030101010101" pitchFamily="2" charset="-122"/>
              </a:rPr>
              <a:t>开发新能源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(1)</a:t>
            </a:r>
            <a:r>
              <a:rPr lang="zh-CN" sz="2400">
                <a:ea typeface="宋体" panose="02010600030101010101" pitchFamily="2" charset="-122"/>
                <a:sym typeface="+mn-ea"/>
              </a:rPr>
              <a:t>核</a:t>
            </a:r>
            <a:r>
              <a:rPr lang="zh-CN" sz="2400" b="0">
                <a:ea typeface="宋体" panose="02010600030101010101" pitchFamily="2" charset="-122"/>
              </a:rPr>
              <a:t>能</a:t>
            </a:r>
            <a:r>
              <a:rPr lang="en-US" altLang="zh-CN" sz="2400" b="0">
                <a:ea typeface="宋体" panose="02010600030101010101" pitchFamily="2" charset="-122"/>
              </a:rPr>
              <a:t>: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①获得核能的两种方式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②裂变</a:t>
            </a:r>
            <a:r>
              <a:rPr lang="en-US" altLang="zh-CN" sz="2400" b="0">
                <a:ea typeface="宋体" panose="02010600030101010101" pitchFamily="2" charset="-122"/>
              </a:rPr>
              <a:t>:</a:t>
            </a:r>
            <a:endParaRPr lang="en-US" alt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定义：较重的原子核裂变为较轻的原子核的一种核反应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核电站</a:t>
            </a:r>
            <a:r>
              <a:rPr lang="en-US" altLang="zh-CN" sz="2400" b="0">
                <a:ea typeface="宋体" panose="02010600030101010101" pitchFamily="2" charset="-122"/>
              </a:rPr>
              <a:t>: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sz="2400" b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核电站利用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发电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sz="2400" b="0">
                <a:ea typeface="宋体" panose="02010600030101010101" pitchFamily="2" charset="-122"/>
              </a:rPr>
              <a:t>它的核心设备是核反应堆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sz="2400" b="0">
                <a:ea typeface="宋体" panose="02010600030101010101" pitchFamily="2" charset="-122"/>
              </a:rPr>
              <a:t>核电站中的能量转化：核能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→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→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→</a:t>
            </a:r>
            <a:r>
              <a:rPr lang="zh-CN" sz="2400" b="0">
                <a:ea typeface="宋体" panose="02010600030101010101" pitchFamily="2" charset="-122"/>
              </a:rPr>
              <a:t>电能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c.</a:t>
            </a:r>
            <a:r>
              <a:rPr lang="zh-CN" sz="2400" b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核反应堆中发生的链式反应是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控制的.</a:t>
            </a:r>
            <a:endParaRPr lang="zh-CN" sz="2400" b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应用：核电站、原子弹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259263" y="2203450"/>
            <a:ext cx="1337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核裂变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728018" y="2203450"/>
            <a:ext cx="14458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核聚变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096068" y="3864610"/>
            <a:ext cx="12534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核能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542598" y="4411345"/>
            <a:ext cx="11207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内能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938328" y="4396740"/>
            <a:ext cx="12598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机械能　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501323" y="4929505"/>
            <a:ext cx="9359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可以</a:t>
            </a:r>
            <a:endParaRPr lang="zh-CN" altLang="en-US"/>
          </a:p>
        </p:txBody>
      </p:sp>
      <p:sp>
        <p:nvSpPr>
          <p:cNvPr id="8" name="流程图: 终止 7">
            <a:hlinkClick r:id="rId1" action="ppaction://hlinksldjump"/>
          </p:cNvPr>
          <p:cNvSpPr/>
          <p:nvPr/>
        </p:nvSpPr>
        <p:spPr>
          <a:xfrm>
            <a:off x="8671878" y="138874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45198" y="1085215"/>
            <a:ext cx="1079246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  <a:sym typeface="+mn-ea"/>
              </a:rPr>
              <a:t>③聚变</a:t>
            </a:r>
            <a:r>
              <a:rPr lang="en-US" altLang="zh-CN" sz="2400">
                <a:ea typeface="宋体" panose="02010600030101010101" pitchFamily="2" charset="-122"/>
                <a:sym typeface="+mn-ea"/>
              </a:rPr>
              <a:t>:</a:t>
            </a:r>
            <a:endParaRPr lang="en-US" alt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  <a:sym typeface="+mn-ea"/>
              </a:rPr>
              <a:t>定义：较轻的原子核结合成较重的原子核的一种核反应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</a:t>
            </a:r>
            <a:r>
              <a:rPr lang="zh-CN" sz="2400">
                <a:ea typeface="宋体" panose="02010600030101010101" pitchFamily="2" charset="-122"/>
                <a:sym typeface="+mn-ea"/>
              </a:rPr>
              <a:t>核聚变是不可控制的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</a:t>
            </a:r>
            <a:endParaRPr lang="zh-CN" altLang="en-US" sz="2400"/>
          </a:p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应用：氢弹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(2)</a:t>
            </a:r>
            <a:r>
              <a:rPr lang="zh-CN" sz="2400" b="0">
                <a:ea typeface="宋体" panose="02010600030101010101" pitchFamily="2" charset="-122"/>
              </a:rPr>
              <a:t>太阳能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①本质：</a:t>
            </a:r>
            <a:r>
              <a:rPr lang="zh-CN" sz="2400" b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在太阳内部，氢原子核在超高温下发生聚变，释放出巨大的核能.</a:t>
            </a:r>
            <a:endParaRPr lang="zh-CN" sz="2400" b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②直接利用太阳能的方式：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太阳能转化为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，如太阳灶、太阳能热水器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太阳能转化为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，如太阳能电池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太阳能转化为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，如植物通过太阳进行光合作用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038158" y="4500245"/>
            <a:ext cx="12020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内能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038158" y="5041900"/>
            <a:ext cx="12020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电能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881313" y="5574030"/>
            <a:ext cx="12020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化学能</a:t>
            </a:r>
            <a:endParaRPr lang="zh-CN" altLang="en-US"/>
          </a:p>
        </p:txBody>
      </p:sp>
      <p:sp>
        <p:nvSpPr>
          <p:cNvPr id="5" name="流程图: 终止 4">
            <a:hlinkClick r:id="rId1" action="ppaction://hlinksldjump"/>
          </p:cNvPr>
          <p:cNvSpPr/>
          <p:nvPr/>
        </p:nvSpPr>
        <p:spPr>
          <a:xfrm>
            <a:off x="8956993" y="557085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699453" y="2128520"/>
          <a:ext cx="1091311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8060"/>
                <a:gridCol w="2025015"/>
                <a:gridCol w="2068830"/>
                <a:gridCol w="2582545"/>
                <a:gridCol w="3248660"/>
              </a:tblGrid>
              <a:tr h="64008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名称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导体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绝缘体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半导体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超导体</a:t>
                      </a:r>
                      <a:endParaRPr lang="zh-CN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73736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定义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的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物体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__________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的物体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导电性介于导体和绝缘体之间的物质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某些物体在很低的温度时，电阻变为0</a:t>
                      </a:r>
                      <a:endParaRPr lang="zh-CN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73736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应用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金属、人体、大地、石墨、食盐水溶液等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橡胶、玻璃、塑料、陶瓷等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硅、锗、二极管、三极管等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输电线(减少电能损耗)、发电机线圈(减少产生热量)</a:t>
                      </a:r>
                      <a:endParaRPr lang="zh-CN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688340" y="858202"/>
            <a:ext cx="5080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</a:rPr>
              <a:t>三、材料的开发和利用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sz="2400" b="0">
                <a:ea typeface="宋体" panose="02010600030101010101" pitchFamily="2" charset="-122"/>
              </a:rPr>
              <a:t>材料的导电性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775143" y="3138170"/>
            <a:ext cx="1638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容易导电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860483" y="3127375"/>
            <a:ext cx="16084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不易导电</a:t>
            </a:r>
            <a:endParaRPr lang="zh-CN" altLang="en-US"/>
          </a:p>
        </p:txBody>
      </p:sp>
      <p:sp>
        <p:nvSpPr>
          <p:cNvPr id="5" name="流程图: 终止 4">
            <a:hlinkClick r:id="rId2" action="ppaction://hlinksldjump"/>
          </p:cNvPr>
          <p:cNvSpPr/>
          <p:nvPr/>
        </p:nvSpPr>
        <p:spPr>
          <a:xfrm>
            <a:off x="9459278" y="1337310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639128" y="1251585"/>
          <a:ext cx="10913110" cy="18446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8060"/>
                <a:gridCol w="2178050"/>
                <a:gridCol w="1915795"/>
                <a:gridCol w="2582545"/>
                <a:gridCol w="3248660"/>
              </a:tblGrid>
              <a:tr h="65595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名称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导体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绝缘体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半导体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超导体</a:t>
                      </a:r>
                      <a:endParaRPr lang="zh-CN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18872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联系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导体和绝缘体之间没有绝对的界限,当条件改变(高温、潮湿)时</a:t>
                      </a:r>
                      <a:r>
                        <a:rPr lang="zh-CN" alt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,绝缘体</a:t>
                      </a: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也可以变成导体</a:t>
                      </a:r>
                      <a:endParaRPr lang="zh-CN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h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h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h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645289" y="3286760"/>
            <a:ext cx="1085147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纳米</a:t>
            </a:r>
            <a:r>
              <a:rPr lang="zh-CN" sz="2400" b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材料</a:t>
            </a:r>
            <a:endParaRPr lang="en-US" altLang="zh-CN" sz="2400" b="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400" b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 b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定义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：统指合成材料的基本单元大小限制在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1~100 nm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范围内的材料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(2)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应用：纳米材料在力、热、声、光、电、磁等各方面表现出许多特殊性能，如可以大大提高材料的</a:t>
            </a:r>
            <a:r>
              <a:rPr lang="zh-CN" sz="2400" b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强度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和硬度，降低燃烧温度，提高材料的磁性等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流程图: 终止 2">
            <a:hlinkClick r:id="rId2" action="ppaction://hlinksldjump"/>
          </p:cNvPr>
          <p:cNvSpPr/>
          <p:nvPr/>
        </p:nvSpPr>
        <p:spPr>
          <a:xfrm>
            <a:off x="9244013" y="5929630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912938" y="926171"/>
            <a:ext cx="7725410" cy="645147"/>
            <a:chOff x="2766" y="1210"/>
            <a:chExt cx="12166" cy="1234"/>
          </a:xfrm>
        </p:grpSpPr>
        <p:pic>
          <p:nvPicPr>
            <p:cNvPr id="21521" name="图片 1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766" y="1247"/>
              <a:ext cx="12166" cy="11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" name="文本框 15"/>
            <p:cNvSpPr txBox="1"/>
            <p:nvPr/>
          </p:nvSpPr>
          <p:spPr>
            <a:xfrm>
              <a:off x="4087" y="1210"/>
              <a:ext cx="9389" cy="12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玩转海南</a:t>
              </a:r>
              <a:r>
                <a:rPr lang="en-US" altLang="zh-CN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10</a:t>
              </a:r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年中考真题</a:t>
              </a:r>
              <a:endPara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072833" y="1643380"/>
            <a:ext cx="10764520" cy="737235"/>
            <a:chOff x="1156" y="3019"/>
            <a:chExt cx="16952" cy="1161"/>
          </a:xfrm>
        </p:grpSpPr>
        <p:pic>
          <p:nvPicPr>
            <p:cNvPr id="24" name="图片 23" descr="带序号考点标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56" y="3233"/>
              <a:ext cx="3346" cy="903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1550" y="3019"/>
              <a:ext cx="16558" cy="1161"/>
              <a:chOff x="1324" y="1663"/>
              <a:chExt cx="16558" cy="1161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1324" y="1897"/>
                <a:ext cx="2771" cy="853"/>
                <a:chOff x="2487" y="360"/>
                <a:chExt cx="2091" cy="853"/>
              </a:xfrm>
            </p:grpSpPr>
            <p:sp>
              <p:nvSpPr>
                <p:cNvPr id="50" name="文本框 49"/>
                <p:cNvSpPr txBox="1"/>
                <p:nvPr/>
              </p:nvSpPr>
              <p:spPr>
                <a:xfrm>
                  <a:off x="2487" y="391"/>
                  <a:ext cx="178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4181" y="360"/>
                  <a:ext cx="39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2" name="文本框 51"/>
              <p:cNvSpPr txBox="1"/>
              <p:nvPr/>
            </p:nvSpPr>
            <p:spPr>
              <a:xfrm>
                <a:off x="4505" y="1663"/>
                <a:ext cx="13377" cy="1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sz="2800" dirty="0">
                    <a:latin typeface="黑体" panose="02010609060101010101" pitchFamily="49" charset="-122"/>
                    <a:ea typeface="黑体" panose="02010609060101010101" pitchFamily="49" charset="-122"/>
                    <a:cs typeface="+mn-ea"/>
                  </a:rPr>
                  <a:t>信息的传递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(仅2017年未考)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964248" y="2322195"/>
            <a:ext cx="1012571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1. (2012</a:t>
            </a:r>
            <a:r>
              <a:rPr lang="zh-CN" sz="2400" b="0">
                <a:ea typeface="宋体" panose="02010600030101010101" pitchFamily="2" charset="-122"/>
              </a:rPr>
              <a:t>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>
                <a:ea typeface="宋体" panose="02010600030101010101" pitchFamily="2" charset="-122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下列物品中，利用电磁波工作的是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 b="0">
                <a:ea typeface="宋体" panose="02010600030101010101" pitchFamily="2" charset="-122"/>
              </a:rPr>
              <a:t>移动电话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手机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　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B. “B</a:t>
            </a:r>
            <a:r>
              <a:rPr lang="zh-CN" sz="2400" b="0">
                <a:ea typeface="宋体" panose="02010600030101010101" pitchFamily="2" charset="-122"/>
              </a:rPr>
              <a:t>超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检测仪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 b="0">
                <a:ea typeface="宋体" panose="02010600030101010101" pitchFamily="2" charset="-122"/>
              </a:rPr>
              <a:t>电饭锅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D. </a:t>
            </a:r>
            <a:r>
              <a:rPr lang="zh-CN" sz="2400" b="0">
                <a:ea typeface="宋体" panose="02010600030101010101" pitchFamily="2" charset="-122"/>
              </a:rPr>
              <a:t>固定电话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2. (2010</a:t>
            </a:r>
            <a:r>
              <a:rPr lang="zh-CN" sz="2400" b="0">
                <a:ea typeface="宋体" panose="02010600030101010101" pitchFamily="2" charset="-122"/>
              </a:rPr>
              <a:t>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>
                <a:ea typeface="宋体" panose="02010600030101010101" pitchFamily="2" charset="-122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>
                <a:ea typeface="宋体" panose="02010600030101010101" pitchFamily="2" charset="-122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)6</a:t>
            </a:r>
            <a:r>
              <a:rPr lang="zh-CN" sz="2400" b="0">
                <a:ea typeface="宋体" panose="02010600030101010101" pitchFamily="2" charset="-122"/>
              </a:rPr>
              <a:t>月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日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23</a:t>
            </a:r>
            <a:r>
              <a:rPr lang="zh-CN" sz="2400" b="0">
                <a:ea typeface="宋体" panose="02010600030101010101" pitchFamily="2" charset="-122"/>
              </a:rPr>
              <a:t>时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53</a:t>
            </a:r>
            <a:r>
              <a:rPr lang="zh-CN" sz="2400" b="0">
                <a:ea typeface="宋体" panose="02010600030101010101" pitchFamily="2" charset="-122"/>
              </a:rPr>
              <a:t>分，我国成功发射了第四颗北斗导航卫星．目前北斗卫星导航系统已应用于测绘、电信、减灾救灾等诸多领域，该系统传递信息主要依靠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 b="0">
                <a:ea typeface="宋体" panose="02010600030101010101" pitchFamily="2" charset="-122"/>
              </a:rPr>
              <a:t>电磁波　   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 b="0">
                <a:ea typeface="宋体" panose="02010600030101010101" pitchFamily="2" charset="-122"/>
              </a:rPr>
              <a:t>次声波   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 b="0">
                <a:ea typeface="宋体" panose="02010600030101010101" pitchFamily="2" charset="-122"/>
              </a:rPr>
              <a:t>超声波   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 b="0">
                <a:ea typeface="宋体" panose="02010600030101010101" pitchFamily="2" charset="-122"/>
              </a:rPr>
              <a:t>光导纤维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139113" y="2501265"/>
            <a:ext cx="13023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583748" y="5203825"/>
            <a:ext cx="13023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13143" y="981075"/>
            <a:ext cx="10764520" cy="737235"/>
            <a:chOff x="1156" y="3019"/>
            <a:chExt cx="16952" cy="1161"/>
          </a:xfrm>
        </p:grpSpPr>
        <p:pic>
          <p:nvPicPr>
            <p:cNvPr id="24" name="图片 23" descr="带序号考点标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56" y="3233"/>
              <a:ext cx="3346" cy="903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1550" y="3019"/>
              <a:ext cx="16558" cy="1161"/>
              <a:chOff x="1324" y="1663"/>
              <a:chExt cx="16558" cy="1161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1324" y="1897"/>
                <a:ext cx="2771" cy="853"/>
                <a:chOff x="2487" y="360"/>
                <a:chExt cx="2091" cy="853"/>
              </a:xfrm>
            </p:grpSpPr>
            <p:sp>
              <p:nvSpPr>
                <p:cNvPr id="50" name="文本框 49"/>
                <p:cNvSpPr txBox="1"/>
                <p:nvPr/>
              </p:nvSpPr>
              <p:spPr>
                <a:xfrm>
                  <a:off x="2487" y="391"/>
                  <a:ext cx="178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4181" y="360"/>
                  <a:ext cx="39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2" name="文本框 51"/>
              <p:cNvSpPr txBox="1"/>
              <p:nvPr/>
            </p:nvSpPr>
            <p:spPr>
              <a:xfrm>
                <a:off x="4505" y="1663"/>
                <a:ext cx="13377" cy="1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sz="2800" dirty="0">
                    <a:latin typeface="黑体" panose="02010609060101010101" pitchFamily="49" charset="-122"/>
                    <a:ea typeface="黑体" panose="02010609060101010101" pitchFamily="49" charset="-122"/>
                    <a:cs typeface="+mn-ea"/>
                  </a:rPr>
                  <a:t>能源的开发和利用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(10年8考)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904558" y="1708785"/>
            <a:ext cx="1036637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3. (2011</a:t>
            </a:r>
            <a:r>
              <a:rPr lang="zh-CN" sz="2400" b="0">
                <a:ea typeface="宋体" panose="02010600030101010101" pitchFamily="2" charset="-122"/>
              </a:rPr>
              <a:t>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>
                <a:ea typeface="宋体" panose="02010600030101010101" pitchFamily="2" charset="-122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下列能源中属于不可再生能源的是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 b="0">
                <a:ea typeface="宋体" panose="02010600030101010101" pitchFamily="2" charset="-122"/>
              </a:rPr>
              <a:t>风能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 b="0">
                <a:ea typeface="宋体" panose="02010600030101010101" pitchFamily="2" charset="-122"/>
              </a:rPr>
              <a:t>太阳能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 b="0">
                <a:ea typeface="宋体" panose="02010600030101010101" pitchFamily="2" charset="-122"/>
              </a:rPr>
              <a:t>潮汐能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 b="0">
                <a:ea typeface="宋体" panose="02010600030101010101" pitchFamily="2" charset="-122"/>
              </a:rPr>
              <a:t>石油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4. (2010</a:t>
            </a:r>
            <a:r>
              <a:rPr lang="zh-CN" sz="2400" b="0">
                <a:ea typeface="宋体" panose="02010600030101010101" pitchFamily="2" charset="-122"/>
              </a:rPr>
              <a:t>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zh-CN" sz="2400" b="0">
                <a:ea typeface="宋体" panose="02010600030101010101" pitchFamily="2" charset="-122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>
                <a:ea typeface="宋体" panose="02010600030101010101" pitchFamily="2" charset="-122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我省昌江核电工程已经开工，以下关于核能发电的说法中不正确的是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 b="0">
                <a:ea typeface="宋体" panose="02010600030101010101" pitchFamily="2" charset="-122"/>
              </a:rPr>
              <a:t>核废料具有放射性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 b="0">
                <a:ea typeface="宋体" panose="02010600030101010101" pitchFamily="2" charset="-122"/>
              </a:rPr>
              <a:t>核能发电会产生大量的二氧化碳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 b="0">
                <a:ea typeface="宋体" panose="02010600030101010101" pitchFamily="2" charset="-122"/>
              </a:rPr>
              <a:t>核电的最大优点之一是功率大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 b="0">
                <a:ea typeface="宋体" panose="02010600030101010101" pitchFamily="2" charset="-122"/>
              </a:rPr>
              <a:t>核反应堆中发生的链式反应是可控的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019733" y="1910715"/>
            <a:ext cx="13620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D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664143" y="3529965"/>
            <a:ext cx="13620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B</a:t>
            </a:r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80123" y="1531620"/>
            <a:ext cx="98806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5. (2019</a:t>
            </a:r>
            <a:r>
              <a:rPr lang="zh-CN" sz="2400" b="0">
                <a:ea typeface="宋体" panose="02010600030101010101" pitchFamily="2" charset="-122"/>
              </a:rPr>
              <a:t>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  <a:r>
              <a:rPr lang="zh-CN" sz="2400" b="0">
                <a:ea typeface="宋体" panose="02010600030101010101" pitchFamily="2" charset="-122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>
                <a:ea typeface="宋体" panose="02010600030101010101" pitchFamily="2" charset="-122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海南有丰富的太阳能资源，太阳能热水器使用广泛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 b="0">
                <a:ea typeface="宋体" panose="02010600030101010101" pitchFamily="2" charset="-122"/>
              </a:rPr>
              <a:t>，太阳能是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可再生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不可再生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能源．太阳能热水器在加热水时，把太阳能转化为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6. (2018</a:t>
            </a:r>
            <a:r>
              <a:rPr lang="zh-CN" sz="2400" b="0">
                <a:ea typeface="宋体" panose="02010600030101010101" pitchFamily="2" charset="-122"/>
              </a:rPr>
              <a:t>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15</a:t>
            </a:r>
            <a:r>
              <a:rPr lang="zh-CN" sz="2400" b="0">
                <a:ea typeface="宋体" panose="02010600030101010101" pitchFamily="2" charset="-122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>
                <a:ea typeface="宋体" panose="02010600030101010101" pitchFamily="2" charset="-122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今年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>
                <a:ea typeface="宋体" panose="02010600030101010101" pitchFamily="2" charset="-122"/>
              </a:rPr>
              <a:t>月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23</a:t>
            </a:r>
            <a:r>
              <a:rPr lang="zh-CN" sz="2400" b="0">
                <a:ea typeface="宋体" panose="02010600030101010101" pitchFamily="2" charset="-122"/>
              </a:rPr>
              <a:t>日，科学家在海南琼北成功完成了第一口干热岩钻井，干热岩是地热能中最具有开发潜力的一种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可再生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不可再生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清洁能源．为建设美丽、生态海南，我省鼓励使用电动汽车，电动汽车在行驶过程中是将电能转化为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能．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316480" y="223615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可再生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530725" y="276828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内能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055293" y="3884930"/>
            <a:ext cx="17716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可再生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309803" y="4968240"/>
            <a:ext cx="14458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机械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257618" y="2162175"/>
            <a:ext cx="931481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7. [2011</a:t>
            </a:r>
            <a:r>
              <a:rPr lang="zh-CN" sz="2400" b="0">
                <a:ea typeface="宋体" panose="02010600030101010101" pitchFamily="2" charset="-122"/>
              </a:rPr>
              <a:t>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20(3)</a:t>
            </a:r>
            <a:r>
              <a:rPr lang="zh-CN" sz="2400" b="0">
                <a:ea typeface="宋体" panose="02010600030101010101" pitchFamily="2" charset="-122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>
                <a:ea typeface="宋体" panose="02010600030101010101" pitchFamily="2" charset="-122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]</a:t>
            </a:r>
            <a:r>
              <a:rPr lang="zh-CN" sz="2400" b="0">
                <a:ea typeface="宋体" panose="02010600030101010101" pitchFamily="2" charset="-122"/>
              </a:rPr>
              <a:t>东环铁路的开通为我省的交通运输开启了新的里程碑．电力牵引的动车组与内燃机车牵引的列车相比，除了功率大、速度快外，还具有哪些优点？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从环保角度答出两点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342073" y="3803015"/>
            <a:ext cx="87979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solidFill>
                  <a:srgbClr val="FF0000"/>
                </a:solidFill>
                <a:ea typeface="黑体" panose="02010609060101010101" pitchFamily="49" charset="-122"/>
              </a:rPr>
              <a:t>答：</a:t>
            </a:r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噪声</a:t>
            </a:r>
            <a:r>
              <a:rPr lang="zh-CN" sz="2400" b="0" dirty="0" smtClean="0">
                <a:solidFill>
                  <a:srgbClr val="FF0000"/>
                </a:solidFill>
                <a:ea typeface="宋体" panose="02010600030101010101" pitchFamily="2" charset="-122"/>
              </a:rPr>
              <a:t>小；</a:t>
            </a:r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没有尾气排放，几乎没有废气污染</a:t>
            </a:r>
            <a:r>
              <a:rPr lang="zh-CN" sz="2400" b="0" dirty="0" smtClean="0">
                <a:solidFill>
                  <a:srgbClr val="FF0000"/>
                </a:solidFill>
                <a:ea typeface="宋体" panose="02010600030101010101" pitchFamily="2" charset="-122"/>
              </a:rPr>
              <a:t>等</a:t>
            </a:r>
            <a:r>
              <a:rPr lang="en-US" sz="2400" b="0" dirty="0" smtClean="0">
                <a:solidFill>
                  <a:srgbClr val="FF0000"/>
                </a:solidFill>
                <a:latin typeface="Times New Roman" panose="02020603050405020304" pitchFamily="18" charset="0"/>
                <a:cs typeface="楷体_GB2312" charset="0"/>
              </a:rPr>
              <a:t>.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13143" y="694055"/>
            <a:ext cx="10764520" cy="737235"/>
            <a:chOff x="1156" y="3019"/>
            <a:chExt cx="16952" cy="1161"/>
          </a:xfrm>
        </p:grpSpPr>
        <p:pic>
          <p:nvPicPr>
            <p:cNvPr id="24" name="图片 23" descr="带序号考点标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56" y="3233"/>
              <a:ext cx="3346" cy="903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1550" y="3019"/>
              <a:ext cx="16558" cy="1161"/>
              <a:chOff x="1324" y="1663"/>
              <a:chExt cx="16558" cy="1161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1324" y="1897"/>
                <a:ext cx="2771" cy="853"/>
                <a:chOff x="2487" y="360"/>
                <a:chExt cx="2091" cy="853"/>
              </a:xfrm>
            </p:grpSpPr>
            <p:sp>
              <p:nvSpPr>
                <p:cNvPr id="50" name="文本框 49"/>
                <p:cNvSpPr txBox="1"/>
                <p:nvPr/>
              </p:nvSpPr>
              <p:spPr>
                <a:xfrm>
                  <a:off x="2487" y="391"/>
                  <a:ext cx="178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4181" y="360"/>
                  <a:ext cx="39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2" name="文本框 51"/>
              <p:cNvSpPr txBox="1"/>
              <p:nvPr/>
            </p:nvSpPr>
            <p:spPr>
              <a:xfrm>
                <a:off x="4505" y="1663"/>
                <a:ext cx="13377" cy="1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sz="2800" dirty="0">
                    <a:latin typeface="黑体" panose="02010609060101010101" pitchFamily="49" charset="-122"/>
                    <a:ea typeface="黑体" panose="02010609060101010101" pitchFamily="49" charset="-122"/>
                    <a:cs typeface="+mn-ea"/>
                  </a:rPr>
                  <a:t>材料的导电性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(仅2016年未考)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903923" y="1478280"/>
            <a:ext cx="1001712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8. (2019</a:t>
            </a:r>
            <a:r>
              <a:rPr lang="zh-CN" sz="2400" b="0">
                <a:ea typeface="宋体" panose="02010600030101010101" pitchFamily="2" charset="-122"/>
              </a:rPr>
              <a:t>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sz="2400" b="0">
                <a:ea typeface="宋体" panose="02010600030101010101" pitchFamily="2" charset="-122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>
                <a:ea typeface="宋体" panose="02010600030101010101" pitchFamily="2" charset="-122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我国年仅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22</a:t>
            </a:r>
            <a:r>
              <a:rPr lang="zh-CN" sz="2400" b="0">
                <a:ea typeface="宋体" panose="02010600030101010101" pitchFamily="2" charset="-122"/>
              </a:rPr>
              <a:t>岁的优秀青年科学家曹原研究发现，当两层石墨烯以一个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魔角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叠加在一起时，再加入一定数量的电子，石墨烯的电阻突然变为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 b="0">
                <a:ea typeface="宋体" panose="02010600030101010101" pitchFamily="2" charset="-122"/>
              </a:rPr>
              <a:t>，此现象中石墨烯是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 b="0">
                <a:ea typeface="宋体" panose="02010600030101010101" pitchFamily="2" charset="-122"/>
              </a:rPr>
              <a:t>绝缘体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    B. </a:t>
            </a:r>
            <a:r>
              <a:rPr lang="zh-CN" sz="2400" b="0">
                <a:ea typeface="宋体" panose="02010600030101010101" pitchFamily="2" charset="-122"/>
              </a:rPr>
              <a:t>导体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 b="0">
                <a:ea typeface="宋体" panose="02010600030101010101" pitchFamily="2" charset="-122"/>
              </a:rPr>
              <a:t>半导体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                            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 D. </a:t>
            </a:r>
            <a:r>
              <a:rPr lang="zh-CN" sz="2400" b="0">
                <a:ea typeface="宋体" panose="02010600030101010101" pitchFamily="2" charset="-122"/>
              </a:rPr>
              <a:t>超导体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9. (2018</a:t>
            </a:r>
            <a:r>
              <a:rPr lang="zh-CN" sz="2400" b="0">
                <a:ea typeface="宋体" panose="02010600030101010101" pitchFamily="2" charset="-122"/>
              </a:rPr>
              <a:t>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>
                <a:ea typeface="宋体" panose="02010600030101010101" pitchFamily="2" charset="-122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现代生活照明多采用低碳节能的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LED</a:t>
            </a:r>
            <a:r>
              <a:rPr lang="zh-CN" sz="2400" b="0">
                <a:ea typeface="宋体" panose="02010600030101010101" pitchFamily="2" charset="-122"/>
              </a:rPr>
              <a:t>灯，其核心元件的主要材料是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 b="0">
                <a:ea typeface="宋体" panose="02010600030101010101" pitchFamily="2" charset="-122"/>
              </a:rPr>
              <a:t>导体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                           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 B. </a:t>
            </a:r>
            <a:r>
              <a:rPr lang="zh-CN" sz="2400" b="0">
                <a:ea typeface="宋体" panose="02010600030101010101" pitchFamily="2" charset="-122"/>
              </a:rPr>
              <a:t>纳米材料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 b="0">
                <a:ea typeface="宋体" panose="02010600030101010101" pitchFamily="2" charset="-122"/>
              </a:rPr>
              <a:t>超导体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                       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 b="0">
                <a:ea typeface="宋体" panose="02010600030101010101" pitchFamily="2" charset="-122"/>
              </a:rPr>
              <a:t>半导体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505768" y="2754630"/>
            <a:ext cx="14827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D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35568" y="4915535"/>
            <a:ext cx="14827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D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76643" y="1382395"/>
            <a:ext cx="1000061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10. (2014</a:t>
            </a:r>
            <a:r>
              <a:rPr lang="zh-CN" sz="2400" b="0" dirty="0">
                <a:ea typeface="宋体" panose="02010600030101010101" pitchFamily="2" charset="-122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 dirty="0">
                <a:ea typeface="宋体" panose="02010600030101010101" pitchFamily="2" charset="-122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 dirty="0">
                <a:ea typeface="宋体" panose="02010600030101010101" pitchFamily="2" charset="-122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下列物体中，通常情况下属于绝缘体的是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　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 b="0" dirty="0">
                <a:ea typeface="宋体" panose="02010600030101010101" pitchFamily="2" charset="-122"/>
              </a:rPr>
              <a:t>铁线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B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sz="2400" b="0" dirty="0">
                <a:ea typeface="宋体" panose="02010600030101010101" pitchFamily="2" charset="-122"/>
              </a:rPr>
              <a:t>人体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 b="0" dirty="0">
                <a:ea typeface="宋体" panose="02010600030101010101" pitchFamily="2" charset="-122"/>
              </a:rPr>
              <a:t>铅笔芯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D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sz="2400" b="0" dirty="0">
                <a:ea typeface="宋体" panose="02010600030101010101" pitchFamily="2" charset="-122"/>
              </a:rPr>
              <a:t>塑料尺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11. (2014</a:t>
            </a:r>
            <a:r>
              <a:rPr lang="zh-CN" sz="2400" b="0" dirty="0">
                <a:ea typeface="宋体" panose="02010600030101010101" pitchFamily="2" charset="-122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sz="2400" b="0" dirty="0">
                <a:ea typeface="宋体" panose="02010600030101010101" pitchFamily="2" charset="-122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 dirty="0">
                <a:ea typeface="宋体" panose="02010600030101010101" pitchFamily="2" charset="-122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下列关于新材料及信息传递的说法中，正确的是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　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 b="0" dirty="0">
                <a:ea typeface="宋体" panose="02010600030101010101" pitchFamily="2" charset="-122"/>
              </a:rPr>
              <a:t>超导体主要用于制作电饭锅等电热器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 b="0" dirty="0">
                <a:ea typeface="宋体" panose="02010600030101010101" pitchFamily="2" charset="-122"/>
              </a:rPr>
              <a:t>半导体可用来制作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LED</a:t>
            </a:r>
            <a:r>
              <a:rPr lang="zh-CN" sz="2400" b="0" dirty="0">
                <a:ea typeface="宋体" panose="02010600030101010101" pitchFamily="2" charset="-122"/>
              </a:rPr>
              <a:t>灯的发光二极管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 b="0" dirty="0">
                <a:ea typeface="宋体" panose="02010600030101010101" pitchFamily="2" charset="-122"/>
              </a:rPr>
              <a:t>移动电话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手机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利用超声波传递信息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 b="0" dirty="0">
                <a:ea typeface="宋体" panose="02010600030101010101" pitchFamily="2" charset="-122"/>
              </a:rPr>
              <a:t>声呐利用电磁波传递信息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9271953" y="1548765"/>
            <a:ext cx="14827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D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159048" y="3209290"/>
            <a:ext cx="14827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B</a:t>
            </a:r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25183" y="1320800"/>
            <a:ext cx="102292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12. (2017</a:t>
            </a:r>
            <a:r>
              <a:rPr lang="zh-CN" sz="2400" b="0" dirty="0">
                <a:ea typeface="宋体" panose="02010600030101010101" pitchFamily="2" charset="-122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  <a:r>
              <a:rPr lang="zh-CN" sz="2400" b="0" dirty="0">
                <a:ea typeface="宋体" panose="02010600030101010101" pitchFamily="2" charset="-122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 dirty="0">
                <a:ea typeface="宋体" panose="02010600030101010101" pitchFamily="2" charset="-122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如图所示，电熨斗利用电流的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效应工作，发光二极管具有单向导电性，它是利用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材料制成的．</a:t>
            </a:r>
            <a:endParaRPr lang="zh-CN" alt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3338513" y="3054350"/>
            <a:ext cx="5259070" cy="2219960"/>
            <a:chOff x="5256" y="4923"/>
            <a:chExt cx="8282" cy="3496"/>
          </a:xfrm>
        </p:grpSpPr>
        <p:pic>
          <p:nvPicPr>
            <p:cNvPr id="9" name="图片 -2147482084" descr="C:\Documents and Settings\Administrator\桌面\海南物理（沪科）@\AY402.TIF"/>
            <p:cNvPicPr>
              <a:picLocks noChangeAspect="1"/>
            </p:cNvPicPr>
            <p:nvPr/>
          </p:nvPicPr>
          <p:blipFill>
            <a:blip r:embed="rId1" r:link="rId2"/>
            <a:stretch>
              <a:fillRect/>
            </a:stretch>
          </p:blipFill>
          <p:spPr>
            <a:xfrm>
              <a:off x="5256" y="4923"/>
              <a:ext cx="3391" cy="34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" name="图片 -2147482083" descr="C:\Documents and Settings\Administrator\桌面\海南物理（沪科）@\AY401.TIF"/>
            <p:cNvPicPr>
              <a:picLocks noChangeAspect="1"/>
            </p:cNvPicPr>
            <p:nvPr/>
          </p:nvPicPr>
          <p:blipFill>
            <a:blip r:embed="rId3" r:link="rId2">
              <a:grayscl/>
            </a:blip>
            <a:stretch>
              <a:fillRect/>
            </a:stretch>
          </p:blipFill>
          <p:spPr>
            <a:xfrm>
              <a:off x="10694" y="4923"/>
              <a:ext cx="2844" cy="349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矩形 2"/>
          <p:cNvSpPr/>
          <p:nvPr/>
        </p:nvSpPr>
        <p:spPr>
          <a:xfrm>
            <a:off x="5673114" y="5469096"/>
            <a:ext cx="10972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7743508" y="1463675"/>
            <a:ext cx="1349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热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601653" y="1958995"/>
            <a:ext cx="20110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半导体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96938" y="1751330"/>
            <a:ext cx="1022921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13. (2013</a:t>
            </a:r>
            <a:r>
              <a:rPr lang="zh-CN" sz="2400" b="0" dirty="0">
                <a:ea typeface="宋体" panose="02010600030101010101" pitchFamily="2" charset="-122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  <a:r>
              <a:rPr lang="zh-CN" sz="2400" b="0" dirty="0">
                <a:ea typeface="宋体" panose="02010600030101010101" pitchFamily="2" charset="-122"/>
              </a:rPr>
              <a:t>题第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 dirty="0">
                <a:ea typeface="宋体" panose="02010600030101010101" pitchFamily="2" charset="-122"/>
              </a:rPr>
              <a:t>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 dirty="0">
                <a:ea typeface="宋体" panose="02010600030101010101" pitchFamily="2" charset="-122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现有：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sz="2400" b="0" dirty="0">
                <a:ea typeface="宋体" panose="02010600030101010101" pitchFamily="2" charset="-122"/>
              </a:rPr>
              <a:t>花生油、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sz="2400" b="0" dirty="0">
                <a:ea typeface="宋体" panose="02010600030101010101" pitchFamily="2" charset="-122"/>
              </a:rPr>
              <a:t>铅笔芯、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zh-CN" sz="2400" b="0" dirty="0">
                <a:ea typeface="宋体" panose="02010600030101010101" pitchFamily="2" charset="-122"/>
              </a:rPr>
              <a:t>水银、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④</a:t>
            </a:r>
            <a:r>
              <a:rPr lang="zh-CN" sz="2400" b="0" dirty="0">
                <a:ea typeface="宋体" panose="02010600030101010101" pitchFamily="2" charset="-122"/>
              </a:rPr>
              <a:t>塑料盒、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⑤</a:t>
            </a:r>
            <a:r>
              <a:rPr lang="zh-CN" sz="2400" b="0" dirty="0">
                <a:ea typeface="宋体" panose="02010600030101010101" pitchFamily="2" charset="-122"/>
              </a:rPr>
              <a:t>铜钥匙等物品，其中属于导体的是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．常温常压下属于液体的有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．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均填序号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14. (2015</a:t>
            </a:r>
            <a:r>
              <a:rPr lang="zh-CN" sz="2400" b="0" dirty="0">
                <a:ea typeface="宋体" panose="02010600030101010101" pitchFamily="2" charset="-122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  <a:r>
              <a:rPr lang="zh-CN" sz="2400" b="0" dirty="0">
                <a:ea typeface="宋体" panose="02010600030101010101" pitchFamily="2" charset="-122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 dirty="0">
                <a:ea typeface="宋体" panose="02010600030101010101" pitchFamily="2" charset="-122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在陶瓷、铁、玻璃中，属于导体的是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 b="0" dirty="0">
                <a:ea typeface="宋体" panose="02010600030101010101" pitchFamily="2" charset="-122"/>
              </a:rPr>
              <a:t>；在输电导线、发电机线圈、电炉丝中，不可能应用超导材料的</a:t>
            </a:r>
            <a:r>
              <a:rPr lang="zh-CN" sz="2400" b="0" dirty="0" smtClean="0">
                <a:ea typeface="宋体" panose="02010600030101010101" pitchFamily="2" charset="-122"/>
              </a:rPr>
              <a:t>是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</a:t>
            </a:r>
            <a:r>
              <a:rPr lang="zh-CN" sz="2400" b="0" dirty="0">
                <a:ea typeface="宋体" panose="02010600030101010101" pitchFamily="2" charset="-122"/>
              </a:rPr>
              <a:t>．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5948998" y="2366010"/>
            <a:ext cx="12604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②③⑤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199198" y="2952115"/>
            <a:ext cx="8324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①③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791893" y="3514090"/>
            <a:ext cx="571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铁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8572818" y="4046220"/>
            <a:ext cx="12172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电炉丝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BEAUTIFY_FLAG" val="#wm#"/>
  <p:tag name="KSO_WM_TEMPLATE_CATEGORY" val="preset"/>
  <p:tag name="KSO_WM_TEMPLATE_INDEX" val="1"/>
</p:tagLst>
</file>

<file path=ppt/tags/tag6.xml><?xml version="1.0" encoding="utf-8"?>
<p:tagLst xmlns:p="http://schemas.openxmlformats.org/presentationml/2006/main">
  <p:tag name="KSO_WM_UNIT_TABLE_BEAUTIFY" val="smartTable{c9e0549d-31a4-4d25-880a-1ac97704ad4a}"/>
</p:tagLst>
</file>

<file path=ppt/tags/tag7.xml><?xml version="1.0" encoding="utf-8"?>
<p:tagLst xmlns:p="http://schemas.openxmlformats.org/presentationml/2006/main">
  <p:tag name="KSO_WM_UNIT_TABLE_BEAUTIFY" val="smartTable{0ea0a99f-0574-4fa4-8905-4fa6367c4f26}"/>
</p:tagLst>
</file>

<file path=ppt/tags/tag8.xml><?xml version="1.0" encoding="utf-8"?>
<p:tagLst xmlns:p="http://schemas.openxmlformats.org/presentationml/2006/main">
  <p:tag name="KSO_WM_UNIT_TABLE_BEAUTIFY" val="smartTable{0ea0a99f-0574-4fa4-8905-4fa6367c4f2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3236</Words>
  <Application>WPS 演示</Application>
  <PresentationFormat>宽屏</PresentationFormat>
  <Paragraphs>352</Paragraphs>
  <Slides>17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黑体</vt:lpstr>
      <vt:lpstr>Times New Roman</vt:lpstr>
      <vt:lpstr>楷体_GB2312</vt:lpstr>
      <vt:lpstr>新宋体</vt:lpstr>
      <vt:lpstr>方正粗黑宋简体</vt:lpstr>
      <vt:lpstr>Calibri</vt:lpstr>
      <vt:lpstr>Office 主题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2020-01-12T11:24:38Z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