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41" r:id="rId4"/>
    <p:sldId id="338" r:id="rId5"/>
    <p:sldId id="342" r:id="rId6"/>
    <p:sldId id="340" r:id="rId7"/>
    <p:sldId id="336" r:id="rId8"/>
    <p:sldId id="337" r:id="rId9"/>
    <p:sldId id="311" r:id="rId10"/>
    <p:sldId id="343" r:id="rId11"/>
    <p:sldId id="347" r:id="rId12"/>
    <p:sldId id="345" r:id="rId13"/>
    <p:sldId id="314" r:id="rId14"/>
    <p:sldId id="344" r:id="rId15"/>
    <p:sldId id="317" r:id="rId16"/>
    <p:sldId id="346" r:id="rId17"/>
    <p:sldId id="348" r:id="rId18"/>
    <p:sldId id="349" r:id="rId19"/>
    <p:sldId id="329" r:id="rId20"/>
    <p:sldId id="304" r:id="rId21"/>
    <p:sldId id="351" r:id="rId22"/>
    <p:sldId id="352" r:id="rId23"/>
    <p:sldId id="350" r:id="rId24"/>
    <p:sldId id="305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3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E4DE8B-BABE-4BAE-A625-7D6E40C58267}" type="datetimeFigureOut">
              <a:rPr lang="zh-CN" altLang="en-US" smtClean="0"/>
              <a:pPr/>
              <a:t>2019-03-23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CAFA63-7631-471F-8988-0E418C1DF9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b1dfbb08c26b0c2fc9f23f9215575897_2014111510200330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 rot="16200000">
            <a:off x="2000252" y="-2000252"/>
            <a:ext cx="5143500" cy="914400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E:/&#23567;&#26679;/&#22825;&#24220;&#20013;&#32771;&#29289;&#29702;&#20154;&#25945;&#29256;(&#25945;&#29992;)&#65288;&#20570;PPT&#65289;/&#22825;&#24220;&#20013;&#32771;&#29289;&#29702;&#20154;&#25945;&#29256;(&#25945;&#29992;)/W28A.TIF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:/&#20219;&#31168;&#28949;/&#35838;&#20214;/&#22825;&#24220;/&#20154;&#25945;&#29289;&#29702;/E107.ti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4353948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0099"/>
                </a:solidFill>
                <a:latin typeface="华文行楷" pitchFamily="2" charset="-122"/>
                <a:ea typeface="华文行楷" pitchFamily="2" charset="-122"/>
              </a:rPr>
              <a:t>愿你是一只追逐梦想的蝴蝶。</a:t>
            </a:r>
            <a:endParaRPr lang="zh-CN" altLang="en-US" sz="2000" dirty="0">
              <a:solidFill>
                <a:srgbClr val="000099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4208" y="4866501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愿每一份精彩都源于这里</a:t>
            </a:r>
            <a:endParaRPr lang="zh-CN" altLang="en-US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987574"/>
            <a:ext cx="8109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第一节  科学探究：杠杆的平衡条件</a:t>
            </a:r>
            <a:endParaRPr lang="zh-CN" altLang="en-US" sz="40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221171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843808" y="235572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99"/>
                </a:solidFill>
                <a:latin typeface="+mn-ea"/>
              </a:rPr>
              <a:t>2019</a:t>
            </a:r>
            <a:r>
              <a:rPr lang="zh-CN" altLang="en-US" sz="3200" b="1" dirty="0" smtClean="0">
                <a:solidFill>
                  <a:srgbClr val="000099"/>
                </a:solidFill>
                <a:latin typeface="+mn-ea"/>
              </a:rPr>
              <a:t>年</a:t>
            </a:r>
            <a:r>
              <a:rPr lang="en-US" altLang="zh-CN" sz="3200" b="1" dirty="0" smtClean="0">
                <a:solidFill>
                  <a:srgbClr val="000099"/>
                </a:solidFill>
                <a:latin typeface="+mn-ea"/>
              </a:rPr>
              <a:t>3</a:t>
            </a:r>
            <a:r>
              <a:rPr lang="zh-CN" altLang="en-US" sz="3200" b="1" dirty="0" smtClean="0">
                <a:solidFill>
                  <a:srgbClr val="000099"/>
                </a:solidFill>
                <a:latin typeface="+mn-ea"/>
              </a:rPr>
              <a:t>月</a:t>
            </a:r>
            <a:r>
              <a:rPr lang="en-US" altLang="zh-CN" sz="3200" b="1" dirty="0" smtClean="0">
                <a:solidFill>
                  <a:srgbClr val="000099"/>
                </a:solidFill>
                <a:latin typeface="+mn-ea"/>
              </a:rPr>
              <a:t>20</a:t>
            </a:r>
            <a:r>
              <a:rPr lang="zh-CN" altLang="en-US" sz="3200" b="1" dirty="0" smtClean="0">
                <a:solidFill>
                  <a:srgbClr val="000099"/>
                </a:solidFill>
                <a:latin typeface="+mn-ea"/>
              </a:rPr>
              <a:t>日</a:t>
            </a:r>
            <a:endParaRPr lang="zh-CN" altLang="en-US" sz="3200" b="1" dirty="0">
              <a:solidFill>
                <a:srgbClr val="000099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5536" y="2355726"/>
            <a:ext cx="7837488" cy="358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/>
            <a:endParaRPr kumimoji="1" lang="zh-CN" altLang="en-US" sz="2400" b="1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1520" y="123478"/>
            <a:ext cx="4825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kumimoji="1" lang="zh-CN" altLang="en-US" sz="2400" b="1" dirty="0" smtClean="0">
                <a:latin typeface="+mn-ea"/>
              </a:rPr>
              <a:t>如图所示，画出下图中各力和力臂</a:t>
            </a:r>
            <a:endParaRPr kumimoji="1" lang="zh-CN" altLang="en-US" sz="2400" b="1" dirty="0">
              <a:latin typeface="+mn-ea"/>
            </a:endParaRPr>
          </a:p>
        </p:txBody>
      </p:sp>
      <p:pic>
        <p:nvPicPr>
          <p:cNvPr id="8" name="Picture 1" descr="C:\Users\asus\Documents\Tencent Files\983897146\Image\C2C\OH1K3JF~HWYN2RRURNQ(7Z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627534"/>
            <a:ext cx="4464497" cy="3744416"/>
          </a:xfrm>
          <a:prstGeom prst="rect">
            <a:avLst/>
          </a:prstGeom>
          <a:noFill/>
        </p:spPr>
      </p:pic>
      <p:sp>
        <p:nvSpPr>
          <p:cNvPr id="25" name="椭圆 24"/>
          <p:cNvSpPr/>
          <p:nvPr/>
        </p:nvSpPr>
        <p:spPr>
          <a:xfrm>
            <a:off x="5652120" y="30168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7884368" y="300379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6732240" y="3024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5688000" y="3060000"/>
            <a:ext cx="0" cy="93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7920000" y="3060000"/>
            <a:ext cx="0" cy="93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6840000" y="3060000"/>
            <a:ext cx="1080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588224" y="314781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32" name="AutoShape 13"/>
          <p:cNvSpPr>
            <a:spLocks/>
          </p:cNvSpPr>
          <p:nvPr/>
        </p:nvSpPr>
        <p:spPr bwMode="auto">
          <a:xfrm rot="27000000">
            <a:off x="6048112" y="2319766"/>
            <a:ext cx="288000" cy="1080000"/>
          </a:xfrm>
          <a:prstGeom prst="leftBrace">
            <a:avLst>
              <a:gd name="adj1" fmla="val 562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AutoShape 13"/>
          <p:cNvSpPr>
            <a:spLocks/>
          </p:cNvSpPr>
          <p:nvPr/>
        </p:nvSpPr>
        <p:spPr bwMode="auto">
          <a:xfrm rot="27000000">
            <a:off x="7200000" y="2283766"/>
            <a:ext cx="288000" cy="1152000"/>
          </a:xfrm>
          <a:prstGeom prst="leftBrace">
            <a:avLst>
              <a:gd name="adj1" fmla="val 562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5688000" y="3075806"/>
            <a:ext cx="1044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940152" y="2139702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5796136" y="3723878"/>
            <a:ext cx="57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8028384" y="3723878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092280" y="2139702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1560" y="185167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、确定动力和阻力的作用点和方向，画出动力和阻力。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9552" y="127560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、确定支点。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11560" y="3075806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、画出动力臂和阻力臂。（从支点向力的作用线画垂线）</a:t>
            </a:r>
            <a:endParaRPr lang="zh-CN" alt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251520" y="77155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画法：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7504" y="0"/>
            <a:ext cx="3240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探究</a:t>
            </a:r>
            <a:r>
              <a:rPr kumimoji="1" lang="zh-CN" altLang="en-US" sz="2400" b="1" dirty="0">
                <a:solidFill>
                  <a:srgbClr val="000099"/>
                </a:solidFill>
                <a:latin typeface="+mn-ea"/>
              </a:rPr>
              <a:t>杠杆平衡的条件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3923928" y="1275606"/>
            <a:ext cx="5040560" cy="2880320"/>
            <a:chOff x="0" y="1491630"/>
            <a:chExt cx="5040560" cy="2880320"/>
          </a:xfrm>
        </p:grpSpPr>
        <p:pic>
          <p:nvPicPr>
            <p:cNvPr id="12290" name="Picture 2" descr="研究杠杆平衡条件"/>
            <p:cNvPicPr>
              <a:picLocks noChangeAspect="1" noChangeArrowheads="1"/>
            </p:cNvPicPr>
            <p:nvPr/>
          </p:nvPicPr>
          <p:blipFill>
            <a:blip r:embed="rId2" cstate="print"/>
            <a:srcRect l="15152" t="33408" r="15151" b="5769"/>
            <a:stretch>
              <a:fillRect/>
            </a:stretch>
          </p:blipFill>
          <p:spPr bwMode="auto">
            <a:xfrm>
              <a:off x="0" y="1491630"/>
              <a:ext cx="5040560" cy="2880320"/>
            </a:xfrm>
            <a:prstGeom prst="rect">
              <a:avLst/>
            </a:prstGeom>
            <a:noFill/>
          </p:spPr>
        </p:pic>
        <p:grpSp>
          <p:nvGrpSpPr>
            <p:cNvPr id="34" name="组合 33"/>
            <p:cNvGrpSpPr/>
            <p:nvPr/>
          </p:nvGrpSpPr>
          <p:grpSpPr>
            <a:xfrm>
              <a:off x="784800" y="1635646"/>
              <a:ext cx="1507232" cy="180000"/>
              <a:chOff x="6228184" y="2880000"/>
              <a:chExt cx="1507232" cy="180000"/>
            </a:xfrm>
          </p:grpSpPr>
          <p:cxnSp>
            <p:nvCxnSpPr>
              <p:cNvPr id="21" name="直接连接符 20"/>
              <p:cNvCxnSpPr/>
              <p:nvPr/>
            </p:nvCxnSpPr>
            <p:spPr>
              <a:xfrm>
                <a:off x="65162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>
                <a:off x="66686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68210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69734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71258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72782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74306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75830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77354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6372200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6228184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组合 34"/>
            <p:cNvGrpSpPr/>
            <p:nvPr/>
          </p:nvGrpSpPr>
          <p:grpSpPr>
            <a:xfrm>
              <a:off x="2555776" y="1635646"/>
              <a:ext cx="1512168" cy="180000"/>
              <a:chOff x="6372200" y="2880000"/>
              <a:chExt cx="1512168" cy="180000"/>
            </a:xfrm>
          </p:grpSpPr>
          <p:cxnSp>
            <p:nvCxnSpPr>
              <p:cNvPr id="36" name="直接连接符 35"/>
              <p:cNvCxnSpPr/>
              <p:nvPr/>
            </p:nvCxnSpPr>
            <p:spPr>
              <a:xfrm>
                <a:off x="65162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>
                <a:off x="66686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68210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69734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71258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72782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74306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>
                <a:off x="75830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7735416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6372200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7884368" y="2880000"/>
                <a:ext cx="0" cy="18000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644008" y="1995686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+mn-ea"/>
              </a:rPr>
              <a:t>1</a:t>
            </a: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8244408" y="1851670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+mn-ea"/>
              </a:rPr>
              <a:t>2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6444208" y="1563638"/>
            <a:ext cx="432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</a:rPr>
              <a:t>o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5364088" y="699542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+mn-ea"/>
              </a:rPr>
              <a:t>1</a:t>
            </a:r>
          </a:p>
        </p:txBody>
      </p: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7164288" y="699542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+mn-ea"/>
              </a:rPr>
              <a:t>2</a:t>
            </a:r>
          </a:p>
        </p:txBody>
      </p:sp>
      <p:cxnSp>
        <p:nvCxnSpPr>
          <p:cNvPr id="55" name="直接箭头连接符 54"/>
          <p:cNvCxnSpPr/>
          <p:nvPr/>
        </p:nvCxnSpPr>
        <p:spPr bwMode="auto">
          <a:xfrm>
            <a:off x="8100392" y="1491630"/>
            <a:ext cx="15501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左大括号 18"/>
          <p:cNvSpPr>
            <a:spLocks/>
          </p:cNvSpPr>
          <p:nvPr/>
        </p:nvSpPr>
        <p:spPr bwMode="auto">
          <a:xfrm rot="5400000">
            <a:off x="5724000" y="822455"/>
            <a:ext cx="209714" cy="972000"/>
          </a:xfrm>
          <a:prstGeom prst="leftBrace">
            <a:avLst>
              <a:gd name="adj1" fmla="val 8399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57" name="Line 29"/>
          <p:cNvSpPr>
            <a:spLocks noChangeShapeType="1"/>
          </p:cNvSpPr>
          <p:nvPr/>
        </p:nvSpPr>
        <p:spPr bwMode="auto">
          <a:xfrm>
            <a:off x="6408000" y="1476000"/>
            <a:ext cx="16920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6300192" y="141962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5238000" y="141962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8038800" y="141962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1" name="直接箭头连接符 60"/>
          <p:cNvCxnSpPr/>
          <p:nvPr/>
        </p:nvCxnSpPr>
        <p:spPr bwMode="auto">
          <a:xfrm>
            <a:off x="5292080" y="1491630"/>
            <a:ext cx="15501" cy="10019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5364088" y="1491630"/>
            <a:ext cx="9000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3" name="左大括号 62"/>
          <p:cNvSpPr>
            <a:spLocks/>
          </p:cNvSpPr>
          <p:nvPr/>
        </p:nvSpPr>
        <p:spPr bwMode="auto">
          <a:xfrm rot="5400000">
            <a:off x="7110000" y="444455"/>
            <a:ext cx="209714" cy="1728000"/>
          </a:xfrm>
          <a:prstGeom prst="leftBrace">
            <a:avLst>
              <a:gd name="adj1" fmla="val 8399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3528" y="41151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提出问题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9512" y="771550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</a:rPr>
              <a:t>        </a:t>
            </a:r>
            <a:r>
              <a:rPr lang="zh-CN" altLang="en-US" sz="2000" b="1" dirty="0" smtClean="0"/>
              <a:t>杠杆平衡时，动力、动力臂和阻力、阻力臂之间存在着怎么样的关系？</a:t>
            </a:r>
            <a:endParaRPr lang="zh-CN" altLang="en-US" sz="2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323528" y="177966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设计实验与制定计划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9512" y="2211710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         如图所示的是一种用来研究杠杆平衡条件的实验装置。它是由一根中部悬挂在支架上，两边分别有一调节螺母、上面有刻度的硬杆以及若干钩码组成。</a:t>
            </a:r>
            <a:endParaRPr lang="zh-CN" alt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323528" y="4299942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         实验时，分别改变支点两边悬挂钩码的个数和悬挂位置，探究动力、动力臂和阻力、阻力臂之间的关系。</a:t>
            </a:r>
            <a:endParaRPr lang="zh-CN" alt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4" grpId="0"/>
      <p:bldP spid="65" grpId="0"/>
      <p:bldP spid="66" grpId="0"/>
      <p:bldP spid="67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39552" y="2211710"/>
          <a:ext cx="7416825" cy="2088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73"/>
                <a:gridCol w="792088"/>
                <a:gridCol w="936104"/>
                <a:gridCol w="1584176"/>
                <a:gridCol w="792088"/>
                <a:gridCol w="1008112"/>
                <a:gridCol w="1656184"/>
              </a:tblGrid>
              <a:tr h="792088">
                <a:tc>
                  <a:txBody>
                    <a:bodyPr/>
                    <a:lstStyle/>
                    <a:p>
                      <a:r>
                        <a:rPr kumimoji="1" lang="zh-CN" altLang="en-US" sz="1800" b="1" dirty="0" smtClean="0">
                          <a:latin typeface="Times New Roman" pitchFamily="18" charset="0"/>
                        </a:rPr>
                        <a:t>实验序号</a:t>
                      </a:r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dirty="0" smtClean="0">
                          <a:latin typeface="Times New Roman" pitchFamily="18" charset="0"/>
                        </a:rPr>
                        <a:t>动力</a:t>
                      </a:r>
                      <a:r>
                        <a:rPr kumimoji="1" lang="en-US" altLang="zh-CN" sz="1800" b="1" dirty="0" smtClean="0">
                          <a:latin typeface="Times New Roman" pitchFamily="18" charset="0"/>
                        </a:rPr>
                        <a:t/>
                      </a:r>
                      <a:br>
                        <a:rPr kumimoji="1" lang="en-US" altLang="zh-CN" sz="1800" b="1" dirty="0" smtClean="0">
                          <a:latin typeface="Times New Roman" pitchFamily="18" charset="0"/>
                        </a:rPr>
                      </a:br>
                      <a:r>
                        <a:rPr kumimoji="1" lang="en-US" altLang="zh-CN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1" lang="en-US" altLang="zh-CN" sz="1800" b="1" baseline="-300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1" lang="en-US" altLang="zh-C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/ N</a:t>
                      </a:r>
                      <a:endParaRPr kumimoji="1" lang="en-US" altLang="zh-CN" sz="1800" b="1" dirty="0" smtClean="0">
                        <a:latin typeface="宋体" charset="-122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dirty="0" smtClean="0">
                          <a:latin typeface="Times New Roman" pitchFamily="18" charset="0"/>
                        </a:rPr>
                        <a:t>动力臂   </a:t>
                      </a:r>
                      <a:r>
                        <a:rPr kumimoji="1" lang="en-US" altLang="zh-CN" sz="1800" b="1" dirty="0" smtClean="0">
                          <a:latin typeface="Times New Roman" pitchFamily="18" charset="0"/>
                        </a:rPr>
                        <a:t>L</a:t>
                      </a:r>
                      <a:r>
                        <a:rPr kumimoji="1" lang="en-US" altLang="zh-CN" sz="1800" b="1" baseline="-30000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1" lang="en-US" altLang="zh-CN" sz="1800" b="1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/m</a:t>
                      </a:r>
                      <a:endParaRPr kumimoji="1" lang="en-US" altLang="zh-CN" sz="1800" b="1" dirty="0" smtClean="0"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dirty="0" smtClean="0">
                          <a:latin typeface="+mn-ea"/>
                          <a:ea typeface="+mn-ea"/>
                        </a:rPr>
                        <a:t>动力</a:t>
                      </a:r>
                      <a:r>
                        <a:rPr kumimoji="1" lang="zh-CN" altLang="en-US" sz="1800" b="1" dirty="0" smtClean="0">
                          <a:latin typeface="+mn-ea"/>
                          <a:ea typeface="+mn-ea"/>
                          <a:sym typeface="Symbol" pitchFamily="18" charset="2"/>
                        </a:rPr>
                        <a:t></a:t>
                      </a:r>
                      <a:r>
                        <a:rPr kumimoji="1" lang="zh-CN" altLang="en-US" sz="1800" b="1" dirty="0" smtClean="0">
                          <a:latin typeface="+mn-ea"/>
                          <a:ea typeface="+mn-ea"/>
                        </a:rPr>
                        <a:t>动力臂</a:t>
                      </a:r>
                      <a:endParaRPr kumimoji="1" lang="zh-CN" altLang="en-US" sz="1800" b="1" dirty="0" smtClean="0">
                        <a:latin typeface="+mn-ea"/>
                        <a:ea typeface="+mn-ea"/>
                        <a:sym typeface="Symbol" pitchFamily="18" charset="2"/>
                      </a:endParaRPr>
                    </a:p>
                    <a:p>
                      <a:r>
                        <a:rPr lang="en-US" altLang="zh-CN" b="1" dirty="0" smtClean="0">
                          <a:latin typeface="+mn-ea"/>
                          <a:ea typeface="+mn-ea"/>
                        </a:rPr>
                        <a:t>   (</a:t>
                      </a:r>
                      <a:r>
                        <a:rPr kumimoji="1" lang="en-US" altLang="zh-C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zh-CN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1" lang="en-US" altLang="zh-CN" sz="1800" b="1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altLang="zh-CN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zh-CN" altLang="en-US" b="1" dirty="0"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i="0" dirty="0" smtClean="0">
                          <a:latin typeface="+mn-ea"/>
                          <a:ea typeface="+mn-ea"/>
                        </a:rPr>
                        <a:t>阻力</a:t>
                      </a:r>
                      <a:r>
                        <a:rPr kumimoji="1" lang="en-US" altLang="zh-CN" sz="1800" b="1" i="0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1" lang="en-US" altLang="zh-CN" sz="1800" b="1" i="0" baseline="-30000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1" lang="en-US" altLang="zh-CN" sz="1800" b="1" i="0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/N</a:t>
                      </a:r>
                      <a:endParaRPr kumimoji="1" lang="en-US" altLang="zh-CN" sz="1800" b="1" i="0" dirty="0" smtClean="0"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i="0" dirty="0" smtClean="0">
                          <a:latin typeface="Times New Roman" pitchFamily="18" charset="0"/>
                        </a:rPr>
                        <a:t>阻力臂</a:t>
                      </a:r>
                      <a:r>
                        <a:rPr kumimoji="1" lang="en-US" altLang="zh-CN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zh-CN" sz="1800" b="1" i="0" baseline="-30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1" lang="en-US" altLang="zh-CN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/ m</a:t>
                      </a:r>
                      <a:endParaRPr kumimoji="1" lang="en-US" altLang="zh-CN" sz="1800" b="1" i="0" dirty="0" smtClean="0">
                        <a:latin typeface="宋体" charset="-122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800" b="1" dirty="0" smtClean="0">
                          <a:latin typeface="+mn-ea"/>
                          <a:ea typeface="+mn-ea"/>
                        </a:rPr>
                        <a:t>阻力</a:t>
                      </a:r>
                      <a:r>
                        <a:rPr kumimoji="1" lang="zh-CN" altLang="en-US" sz="1800" b="1" dirty="0" smtClean="0">
                          <a:latin typeface="+mn-ea"/>
                          <a:ea typeface="+mn-ea"/>
                          <a:sym typeface="Symbol" pitchFamily="18" charset="2"/>
                        </a:rPr>
                        <a:t>阻</a:t>
                      </a:r>
                      <a:r>
                        <a:rPr kumimoji="1" lang="zh-CN" altLang="en-US" sz="1800" b="1" dirty="0" smtClean="0">
                          <a:latin typeface="+mn-ea"/>
                          <a:ea typeface="+mn-ea"/>
                        </a:rPr>
                        <a:t>力臂</a:t>
                      </a:r>
                      <a:endParaRPr kumimoji="1" lang="zh-CN" altLang="en-US" sz="1800" b="1" dirty="0" smtClean="0">
                        <a:latin typeface="+mn-ea"/>
                        <a:ea typeface="+mn-ea"/>
                        <a:sym typeface="Symbol" pitchFamily="18" charset="2"/>
                      </a:endParaRPr>
                    </a:p>
                    <a:p>
                      <a:r>
                        <a:rPr lang="en-US" altLang="zh-CN" b="1" dirty="0" smtClean="0">
                          <a:latin typeface="+mn-ea"/>
                          <a:ea typeface="+mn-ea"/>
                        </a:rPr>
                        <a:t>   (</a:t>
                      </a:r>
                      <a:r>
                        <a:rPr kumimoji="1" lang="en-US" altLang="zh-CN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zh-CN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1" lang="en-US" altLang="zh-CN" sz="1800" b="1" dirty="0" smtClean="0">
                          <a:latin typeface="+mn-ea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altLang="zh-CN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zh-CN" altLang="en-US" b="1" dirty="0" smtClean="0"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707904" y="437195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动力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×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动力臂 ＝ 阻力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×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阻力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437195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分析数据得出结论：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70765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将数据填入表格中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2347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进行实验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555526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1</a:t>
            </a:r>
            <a:r>
              <a:rPr lang="zh-CN" altLang="en-US" sz="2000" b="1" dirty="0" smtClean="0"/>
              <a:t>、调节平衡螺母，使杠杆在水平位置平衡。</a:t>
            </a:r>
            <a:endParaRPr lang="zh-CN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987574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          2</a:t>
            </a:r>
            <a:r>
              <a:rPr lang="zh-CN" altLang="en-US" sz="2000" b="1" dirty="0" smtClean="0"/>
              <a:t>、改变悬挂钩码的个数，移动其悬挂的位置，使杠杆仍在水平位置平衡。将数据填入表格中。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23528" y="123478"/>
            <a:ext cx="1584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知识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点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043608" y="699542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三、杠杆</a:t>
            </a:r>
            <a:r>
              <a:rPr lang="zh-CN" altLang="en-US" sz="2400" b="1" dirty="0">
                <a:latin typeface="+mn-ea"/>
              </a:rPr>
              <a:t>的</a:t>
            </a:r>
            <a:r>
              <a:rPr lang="zh-CN" altLang="en-US" sz="2400" b="1" dirty="0" smtClean="0">
                <a:latin typeface="+mn-ea"/>
              </a:rPr>
              <a:t>平衡条件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619672" y="1347614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动力</a:t>
            </a:r>
            <a:r>
              <a:rPr lang="en-US" altLang="zh-CN" sz="2400" b="1" dirty="0" smtClean="0">
                <a:latin typeface="+mn-ea"/>
              </a:rPr>
              <a:t>×</a:t>
            </a:r>
            <a:r>
              <a:rPr lang="zh-CN" altLang="en-US" sz="2400" b="1" dirty="0" smtClean="0">
                <a:latin typeface="+mn-ea"/>
              </a:rPr>
              <a:t>动力臂 ＝ 阻力</a:t>
            </a:r>
            <a:r>
              <a:rPr lang="en-US" altLang="zh-CN" sz="2400" b="1" dirty="0" smtClean="0">
                <a:latin typeface="+mn-ea"/>
              </a:rPr>
              <a:t>×</a:t>
            </a:r>
            <a:r>
              <a:rPr lang="zh-CN" altLang="en-US" sz="2400" b="1" dirty="0" smtClean="0">
                <a:latin typeface="+mn-ea"/>
              </a:rPr>
              <a:t>阻力</a:t>
            </a:r>
            <a:r>
              <a:rPr lang="zh-CN" altLang="en-US" sz="2400" b="1" dirty="0">
                <a:latin typeface="+mn-ea"/>
              </a:rPr>
              <a:t>臂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835696" y="2427734"/>
            <a:ext cx="2670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即</a:t>
            </a:r>
            <a:r>
              <a:rPr lang="en-US" altLang="zh-CN" sz="2400" b="1" dirty="0" smtClean="0">
                <a:latin typeface="+mn-ea"/>
              </a:rPr>
              <a:t>: 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= F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+mn-ea"/>
              </a:rPr>
              <a:t>2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en-US" altLang="zh-CN" sz="2400" b="1" baseline="-25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88024" y="2211710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F</a:t>
            </a:r>
            <a:r>
              <a:rPr lang="zh-CN" altLang="en-US" sz="2400" b="1" dirty="0" smtClean="0">
                <a:latin typeface="+mn-ea"/>
              </a:rPr>
              <a:t>：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5580112" y="22117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N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4716016" y="2859782"/>
            <a:ext cx="753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baseline="-25000" dirty="0" smtClean="0"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L</a:t>
            </a:r>
            <a:r>
              <a:rPr lang="zh-CN" altLang="en-US" sz="2400" b="1" dirty="0" smtClean="0">
                <a:latin typeface="+mn-ea"/>
              </a:rPr>
              <a:t>：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5580112" y="285978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m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5536" y="2355726"/>
            <a:ext cx="7837488" cy="358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/>
            <a:endParaRPr kumimoji="1" lang="zh-CN" altLang="en-US" sz="2400" b="1" dirty="0">
              <a:latin typeface="+mn-ea"/>
            </a:endParaRPr>
          </a:p>
        </p:txBody>
      </p:sp>
      <p:pic>
        <p:nvPicPr>
          <p:cNvPr id="8" name="Picture 1" descr="C:\Users\asus\Documents\Tencent Files\983897146\Image\C2C\OH1K3JF~HWYN2RRURNQ(7Z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627534"/>
            <a:ext cx="4464497" cy="3744416"/>
          </a:xfrm>
          <a:prstGeom prst="rect">
            <a:avLst/>
          </a:prstGeom>
          <a:noFill/>
        </p:spPr>
      </p:pic>
      <p:sp>
        <p:nvSpPr>
          <p:cNvPr id="25" name="椭圆 24"/>
          <p:cNvSpPr/>
          <p:nvPr/>
        </p:nvSpPr>
        <p:spPr>
          <a:xfrm>
            <a:off x="5652120" y="30168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7884368" y="300379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6732240" y="3024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5688000" y="3060000"/>
            <a:ext cx="0" cy="93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7920000" y="3060000"/>
            <a:ext cx="0" cy="93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6840000" y="3060000"/>
            <a:ext cx="1080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588224" y="314781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32" name="AutoShape 13"/>
          <p:cNvSpPr>
            <a:spLocks/>
          </p:cNvSpPr>
          <p:nvPr/>
        </p:nvSpPr>
        <p:spPr bwMode="auto">
          <a:xfrm rot="27000000">
            <a:off x="6048112" y="2319766"/>
            <a:ext cx="288000" cy="1080000"/>
          </a:xfrm>
          <a:prstGeom prst="leftBrace">
            <a:avLst>
              <a:gd name="adj1" fmla="val 562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AutoShape 13"/>
          <p:cNvSpPr>
            <a:spLocks/>
          </p:cNvSpPr>
          <p:nvPr/>
        </p:nvSpPr>
        <p:spPr bwMode="auto">
          <a:xfrm rot="27000000">
            <a:off x="7200000" y="2283766"/>
            <a:ext cx="288000" cy="1152000"/>
          </a:xfrm>
          <a:prstGeom prst="leftBrace">
            <a:avLst>
              <a:gd name="adj1" fmla="val 562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5688000" y="3075806"/>
            <a:ext cx="1044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940152" y="2139702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5796136" y="3723878"/>
            <a:ext cx="57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8028384" y="3723878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092280" y="2139702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3" name="矩形 22"/>
          <p:cNvSpPr/>
          <p:nvPr/>
        </p:nvSpPr>
        <p:spPr>
          <a:xfrm>
            <a:off x="6228184" y="12347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等臂杠杆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0099"/>
                </a:solidFill>
              </a:rPr>
              <a:t>杠杆的运用</a:t>
            </a:r>
            <a:endParaRPr lang="zh-CN" altLang="en-US" sz="3200" b="1" dirty="0">
              <a:solidFill>
                <a:srgbClr val="000099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11560" y="1923678"/>
            <a:ext cx="2414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由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 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kumimoji="1" lang="en-US" altLang="zh-CN" sz="28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971600" y="1275606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/>
          </a:p>
        </p:txBody>
      </p:sp>
      <p:sp>
        <p:nvSpPr>
          <p:cNvPr id="46" name="矩形 45"/>
          <p:cNvSpPr/>
          <p:nvPr/>
        </p:nvSpPr>
        <p:spPr>
          <a:xfrm>
            <a:off x="899592" y="2715766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/>
          </a:p>
        </p:txBody>
      </p:sp>
      <p:sp>
        <p:nvSpPr>
          <p:cNvPr id="47" name="矩形 46"/>
          <p:cNvSpPr/>
          <p:nvPr/>
        </p:nvSpPr>
        <p:spPr>
          <a:xfrm>
            <a:off x="467544" y="69954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等臂杠杆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79512" y="3507854"/>
            <a:ext cx="4206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等臂杠杆不省力，也不省距离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23" grpId="0"/>
      <p:bldP spid="44" grpId="0"/>
      <p:bldP spid="45" grpId="0"/>
      <p:bldP spid="46" grpId="0"/>
      <p:bldP spid="47" grpId="0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1520" y="123478"/>
            <a:ext cx="1725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点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63688" y="1059582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、等</a:t>
            </a:r>
            <a:r>
              <a:rPr kumimoji="1" lang="zh-CN" altLang="en-US" sz="2400" b="1" dirty="0">
                <a:latin typeface="+mn-ea"/>
              </a:rPr>
              <a:t>臂</a:t>
            </a:r>
            <a:r>
              <a:rPr kumimoji="1" lang="zh-CN" altLang="en-US" sz="2400" b="1" dirty="0" smtClean="0">
                <a:latin typeface="+mn-ea"/>
              </a:rPr>
              <a:t>杠杆的特点：</a:t>
            </a:r>
            <a:endParaRPr kumimoji="1" lang="zh-CN" altLang="en-US" sz="2400" b="1" dirty="0">
              <a:latin typeface="+mn-ea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555776" y="2355726"/>
            <a:ext cx="489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）等</a:t>
            </a:r>
            <a:r>
              <a:rPr kumimoji="1" lang="zh-CN" altLang="en-US" sz="2400" b="1" dirty="0">
                <a:latin typeface="+mn-ea"/>
              </a:rPr>
              <a:t>臂杠杆不省力，也不省距离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62753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四、杠杆的种类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55776" y="1491630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= 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27784" y="1923678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F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= F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27534"/>
            <a:ext cx="5256584" cy="400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接箭头连接符 3"/>
          <p:cNvCxnSpPr/>
          <p:nvPr/>
        </p:nvCxnSpPr>
        <p:spPr bwMode="auto">
          <a:xfrm>
            <a:off x="4932040" y="2427734"/>
            <a:ext cx="0" cy="5289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20"/>
          <p:cNvSpPr txBox="1">
            <a:spLocks noChangeArrowheads="1"/>
          </p:cNvSpPr>
          <p:nvPr/>
        </p:nvSpPr>
        <p:spPr bwMode="auto">
          <a:xfrm>
            <a:off x="4211960" y="2571750"/>
            <a:ext cx="590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7308304" y="3507854"/>
            <a:ext cx="15501" cy="10019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1"/>
          <p:cNvSpPr txBox="1">
            <a:spLocks noChangeArrowheads="1"/>
          </p:cNvSpPr>
          <p:nvPr/>
        </p:nvSpPr>
        <p:spPr bwMode="auto">
          <a:xfrm>
            <a:off x="7524328" y="4155926"/>
            <a:ext cx="6021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4968000" y="3312000"/>
            <a:ext cx="1836000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0"/>
          <p:cNvCxnSpPr/>
          <p:nvPr/>
        </p:nvCxnSpPr>
        <p:spPr bwMode="auto">
          <a:xfrm>
            <a:off x="4932040" y="2859782"/>
            <a:ext cx="0" cy="84584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左大括号 12"/>
          <p:cNvSpPr>
            <a:spLocks/>
          </p:cNvSpPr>
          <p:nvPr/>
        </p:nvSpPr>
        <p:spPr bwMode="auto">
          <a:xfrm rot="16200000" flipV="1">
            <a:off x="5772394" y="2595491"/>
            <a:ext cx="263307" cy="1800000"/>
          </a:xfrm>
          <a:prstGeom prst="leftBrace">
            <a:avLst>
              <a:gd name="adj1" fmla="val 41763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4" name="TextBox 22"/>
          <p:cNvSpPr txBox="1">
            <a:spLocks noChangeArrowheads="1"/>
          </p:cNvSpPr>
          <p:nvPr/>
        </p:nvSpPr>
        <p:spPr bwMode="auto">
          <a:xfrm>
            <a:off x="5580112" y="3651870"/>
            <a:ext cx="5657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baseline="-25000" dirty="0" smtClean="0">
                <a:latin typeface="+mn-ea"/>
              </a:rPr>
              <a:t>L</a:t>
            </a:r>
            <a:r>
              <a:rPr lang="en-US" altLang="zh-CN" sz="2000" b="1" baseline="-25000" dirty="0" smtClean="0">
                <a:latin typeface="Times New Roman" pitchFamily="18" charset="0"/>
              </a:rPr>
              <a:t>1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17" name="TextBox 20"/>
          <p:cNvSpPr txBox="1">
            <a:spLocks noChangeArrowheads="1"/>
          </p:cNvSpPr>
          <p:nvPr/>
        </p:nvSpPr>
        <p:spPr bwMode="auto">
          <a:xfrm>
            <a:off x="6444208" y="2787774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宋体" pitchFamily="2" charset="-122"/>
              </a:rPr>
              <a:t>o</a:t>
            </a:r>
            <a:endParaRPr lang="en-US" altLang="zh-CN" sz="2000" dirty="0"/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7308304" y="2715766"/>
            <a:ext cx="0" cy="84584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左大括号 18"/>
          <p:cNvSpPr>
            <a:spLocks/>
          </p:cNvSpPr>
          <p:nvPr/>
        </p:nvSpPr>
        <p:spPr bwMode="auto">
          <a:xfrm rot="5400000">
            <a:off x="6966000" y="2916000"/>
            <a:ext cx="180000" cy="453966"/>
          </a:xfrm>
          <a:prstGeom prst="leftBrace">
            <a:avLst>
              <a:gd name="adj1" fmla="val 8399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04248" y="25717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baseline="-25000" dirty="0" smtClean="0">
                <a:latin typeface="+mn-ea"/>
              </a:rPr>
              <a:t>L</a:t>
            </a:r>
            <a:r>
              <a:rPr lang="en-US" altLang="zh-CN" sz="2000" b="1" baseline="-25000" dirty="0" smtClean="0">
                <a:latin typeface="+mn-ea"/>
              </a:rPr>
              <a:t>2</a:t>
            </a:r>
            <a:endParaRPr lang="en-US" altLang="zh-CN" sz="2000" dirty="0">
              <a:latin typeface="+mn-ea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6840000" y="3312000"/>
            <a:ext cx="453966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7290000" y="3507854"/>
            <a:ext cx="457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6804248" y="3276000"/>
            <a:ext cx="457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 flipH="1">
            <a:off x="4914000" y="2355726"/>
            <a:ext cx="45719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5724128" y="12347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省力杠杆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0099"/>
                </a:solidFill>
              </a:rPr>
              <a:t>杠杆的运用</a:t>
            </a:r>
            <a:endParaRPr lang="zh-CN" altLang="en-US" sz="3200" b="1" dirty="0">
              <a:solidFill>
                <a:srgbClr val="000099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79512" y="69954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省力杠杆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99592" y="1347614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＞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>
              <a:latin typeface="+mn-e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55576" y="1995686"/>
            <a:ext cx="2414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由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 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kumimoji="1" lang="en-US" altLang="zh-CN" sz="28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899592" y="2787774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＜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>
              <a:latin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51520" y="3651870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     省力杠杆省力，但费了距离。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 animBg="1"/>
      <p:bldP spid="14" grpId="0"/>
      <p:bldP spid="17" grpId="0"/>
      <p:bldP spid="23" grpId="0" animBg="1"/>
      <p:bldP spid="24" grpId="0"/>
      <p:bldP spid="20" grpId="0" animBg="1"/>
      <p:bldP spid="25" grpId="0" animBg="1"/>
      <p:bldP spid="26" grpId="0" animBg="1"/>
      <p:bldP spid="27" grpId="0" animBg="1"/>
      <p:bldP spid="46" grpId="0"/>
      <p:bldP spid="47" grpId="0"/>
      <p:bldP spid="48" grpId="0"/>
      <p:bldP spid="49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1520" y="123478"/>
            <a:ext cx="1725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点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63688" y="1059582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、等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</a:rPr>
              <a:t>臂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杠杆的特点：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555776" y="2355726"/>
            <a:ext cx="489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）等</a:t>
            </a:r>
            <a:r>
              <a:rPr kumimoji="1" lang="zh-CN" altLang="en-US" sz="2400" b="1" dirty="0">
                <a:latin typeface="+mn-ea"/>
              </a:rPr>
              <a:t>臂杠杆不省力，也不省距离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62753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四、杠杆的种类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55776" y="1491630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= 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27784" y="1923678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F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= F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35696" y="2859782"/>
            <a:ext cx="3124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、省力杠杆的特点：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27784" y="3291830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〉L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27784" y="3723878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F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〈 F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627784" y="4155926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）省力杠杆省力，但费了距离。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000099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724128" y="12347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FF0000"/>
                </a:solidFill>
              </a:rPr>
              <a:t>费力杠杆</a:t>
            </a:r>
            <a:endParaRPr kumimoji="1"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20" name="Picture 2" descr="C:\Users\asus\Documents\Tencent Files\983897146\Image\C2C\5X9Y575WOQ_HMTLZHINR5R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771550"/>
            <a:ext cx="4464496" cy="3816424"/>
          </a:xfrm>
          <a:prstGeom prst="rect">
            <a:avLst/>
          </a:prstGeom>
          <a:noFill/>
        </p:spPr>
      </p:pic>
      <p:sp>
        <p:nvSpPr>
          <p:cNvPr id="21" name="矩形 20"/>
          <p:cNvSpPr/>
          <p:nvPr/>
        </p:nvSpPr>
        <p:spPr>
          <a:xfrm>
            <a:off x="179512" y="69954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FF0000"/>
                </a:solidFill>
              </a:rPr>
              <a:t>费力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杠杆</a:t>
            </a:r>
            <a:endParaRPr lang="zh-CN" altLang="en-US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99592" y="1347614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＜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5576" y="1995686"/>
            <a:ext cx="2414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由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 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kumimoji="1" lang="en-US" altLang="zh-CN" sz="28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99592" y="2787774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＞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 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zh-CN" altLang="en-US" sz="2800" dirty="0">
              <a:latin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79512" y="3507854"/>
            <a:ext cx="3672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kumimoji="1" lang="zh-CN" altLang="en-US" sz="2400" b="1" dirty="0" smtClean="0">
                <a:latin typeface="+mn-ea"/>
              </a:rPr>
              <a:t>      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费力杠杆费力，但省距离。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 rot="60000">
            <a:off x="6966000" y="3075806"/>
            <a:ext cx="360040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0"/>
          <p:cNvSpPr txBox="1">
            <a:spLocks noChangeArrowheads="1"/>
          </p:cNvSpPr>
          <p:nvPr/>
        </p:nvSpPr>
        <p:spPr bwMode="auto">
          <a:xfrm>
            <a:off x="6876256" y="3651870"/>
            <a:ext cx="590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28" name="直接箭头连接符 27"/>
          <p:cNvCxnSpPr/>
          <p:nvPr/>
        </p:nvCxnSpPr>
        <p:spPr bwMode="auto">
          <a:xfrm flipH="1" flipV="1">
            <a:off x="7416000" y="1332000"/>
            <a:ext cx="432048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1"/>
          <p:cNvSpPr txBox="1">
            <a:spLocks noChangeArrowheads="1"/>
          </p:cNvSpPr>
          <p:nvPr/>
        </p:nvSpPr>
        <p:spPr bwMode="auto">
          <a:xfrm>
            <a:off x="7884368" y="1347614"/>
            <a:ext cx="6021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0" name="直接连接符 29"/>
          <p:cNvCxnSpPr>
            <a:stCxn id="40" idx="5"/>
          </p:cNvCxnSpPr>
          <p:nvPr/>
        </p:nvCxnSpPr>
        <p:spPr bwMode="auto">
          <a:xfrm flipV="1">
            <a:off x="6608400" y="3075806"/>
            <a:ext cx="1512000" cy="59624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左大括号 31"/>
          <p:cNvSpPr>
            <a:spLocks/>
          </p:cNvSpPr>
          <p:nvPr/>
        </p:nvSpPr>
        <p:spPr bwMode="auto">
          <a:xfrm rot="15060000" flipV="1">
            <a:off x="7248284" y="2738145"/>
            <a:ext cx="263307" cy="1584000"/>
          </a:xfrm>
          <a:prstGeom prst="leftBrace">
            <a:avLst>
              <a:gd name="adj1" fmla="val 41763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6372200" y="2787774"/>
            <a:ext cx="5657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baseline="-25000" dirty="0" smtClean="0">
                <a:solidFill>
                  <a:srgbClr val="FFFF00"/>
                </a:solidFill>
                <a:latin typeface="+mn-ea"/>
              </a:rPr>
              <a:t>L</a:t>
            </a:r>
            <a:r>
              <a:rPr lang="en-US" altLang="zh-CN" sz="2000" b="1" baseline="-25000" dirty="0" smtClean="0">
                <a:solidFill>
                  <a:srgbClr val="FFFF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4" name="TextBox 20"/>
          <p:cNvSpPr txBox="1">
            <a:spLocks noChangeArrowheads="1"/>
          </p:cNvSpPr>
          <p:nvPr/>
        </p:nvSpPr>
        <p:spPr bwMode="auto">
          <a:xfrm>
            <a:off x="6156176" y="3651870"/>
            <a:ext cx="504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宋体" pitchFamily="2" charset="-122"/>
              </a:rPr>
              <a:t>o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rot="-1200000">
            <a:off x="8022058" y="2404693"/>
            <a:ext cx="0" cy="845845"/>
          </a:xfrm>
          <a:prstGeom prst="line">
            <a:avLst/>
          </a:prstGeom>
          <a:ln w="412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左大括号 18"/>
          <p:cNvSpPr>
            <a:spLocks/>
          </p:cNvSpPr>
          <p:nvPr/>
        </p:nvSpPr>
        <p:spPr bwMode="auto">
          <a:xfrm rot="-18000000">
            <a:off x="6660000" y="3112932"/>
            <a:ext cx="252000" cy="576000"/>
          </a:xfrm>
          <a:prstGeom prst="leftBrace">
            <a:avLst>
              <a:gd name="adj1" fmla="val 8399"/>
              <a:gd name="adj2" fmla="val 50000"/>
            </a:avLst>
          </a:prstGeom>
          <a:noFill/>
          <a:ln w="44450" algn="ctr">
            <a:solidFill>
              <a:srgbClr val="FFFF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596336" y="3435846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lang="en-US" altLang="zh-CN" sz="20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8" name="Line 29"/>
          <p:cNvSpPr>
            <a:spLocks noChangeShapeType="1"/>
          </p:cNvSpPr>
          <p:nvPr/>
        </p:nvSpPr>
        <p:spPr bwMode="auto">
          <a:xfrm flipV="1">
            <a:off x="6588224" y="3348000"/>
            <a:ext cx="504056" cy="288032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812360" y="235572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516216" y="357986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 flipH="1">
            <a:off x="6948264" y="307580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7" grpId="0"/>
      <p:bldP spid="29" grpId="0"/>
      <p:bldP spid="32" grpId="0" animBg="1"/>
      <p:bldP spid="33" grpId="0"/>
      <p:bldP spid="34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1520" y="123478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点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90600" y="914400"/>
            <a:ext cx="3437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 smtClean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、费力杠杆的特点：</a:t>
            </a:r>
            <a:endParaRPr kumimoji="1"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907704" y="2571750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）费力杠杆费力</a:t>
            </a:r>
            <a:r>
              <a:rPr kumimoji="1" lang="zh-CN" altLang="en-US" sz="2400" b="1" dirty="0">
                <a:latin typeface="+mn-ea"/>
              </a:rPr>
              <a:t>，</a:t>
            </a:r>
            <a:r>
              <a:rPr kumimoji="1" lang="zh-CN" altLang="en-US" sz="2400" b="1" dirty="0" smtClean="0">
                <a:latin typeface="+mn-ea"/>
              </a:rPr>
              <a:t>但省</a:t>
            </a:r>
            <a:r>
              <a:rPr kumimoji="1" lang="zh-CN" altLang="en-US" sz="2400" b="1" dirty="0">
                <a:latin typeface="+mn-ea"/>
              </a:rPr>
              <a:t>距离。</a:t>
            </a:r>
          </a:p>
        </p:txBody>
      </p:sp>
      <p:sp>
        <p:nvSpPr>
          <p:cNvPr id="5" name="矩形 4"/>
          <p:cNvSpPr/>
          <p:nvPr/>
        </p:nvSpPr>
        <p:spPr>
          <a:xfrm>
            <a:off x="1835696" y="1491630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 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</a:t>
            </a:r>
            <a:r>
              <a:rPr kumimoji="1" lang="zh-CN" altLang="en-US" sz="2400" b="1" dirty="0" smtClean="0">
                <a:latin typeface="+mn-ea"/>
              </a:rPr>
              <a:t>＜</a:t>
            </a:r>
            <a:r>
              <a:rPr kumimoji="1" lang="en-US" altLang="zh-CN" sz="2400" dirty="0" smtClean="0">
                <a:latin typeface="+mn-ea"/>
              </a:rPr>
              <a:t> 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07704" y="1995686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）</a:t>
            </a:r>
            <a:r>
              <a:rPr kumimoji="1" lang="en-US" altLang="zh-CN" sz="2400" b="1" dirty="0" smtClean="0">
                <a:latin typeface="+mn-ea"/>
              </a:rPr>
              <a:t> F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en-US" altLang="zh-CN" sz="2400" b="1" dirty="0" smtClean="0">
                <a:latin typeface="+mn-ea"/>
              </a:rPr>
              <a:t> </a:t>
            </a:r>
            <a:r>
              <a:rPr kumimoji="1" lang="zh-CN" altLang="en-US" sz="2400" b="1" dirty="0" smtClean="0">
                <a:latin typeface="+mn-ea"/>
              </a:rPr>
              <a:t>＞</a:t>
            </a:r>
            <a:r>
              <a:rPr kumimoji="1" lang="en-US" altLang="zh-CN" sz="2400" dirty="0" smtClean="0">
                <a:latin typeface="+mn-ea"/>
              </a:rPr>
              <a:t> </a:t>
            </a:r>
            <a:r>
              <a:rPr kumimoji="1" lang="en-US" altLang="zh-CN" sz="2400" b="1" dirty="0" smtClean="0">
                <a:latin typeface="+mn-ea"/>
              </a:rPr>
              <a:t>F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kumimoji="1" lang="en-US" altLang="zh-CN" sz="2400" b="1" baseline="-25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32769" name="Picture 1" descr="C:\Users\asus\Documents\Tencent Files\983897146\Image\C2C\IJU@K1K765Z0K3S470E8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9543"/>
            <a:ext cx="4176464" cy="3672408"/>
          </a:xfrm>
          <a:prstGeom prst="rect">
            <a:avLst/>
          </a:prstGeom>
          <a:noFill/>
        </p:spPr>
      </p:pic>
      <p:pic>
        <p:nvPicPr>
          <p:cNvPr id="32770" name="Picture 2" descr="C:\Users\asus\Documents\Tencent Files\983897146\Image\C2C\5X9Y575WOQ_HMTLZHINR5R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699542"/>
            <a:ext cx="4032448" cy="36724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451596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钓鱼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451596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缝纫机脚踏板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12347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有什么共同特点？</a:t>
            </a:r>
            <a:endParaRPr lang="zh-CN" altLang="en-US" sz="2400" b="1" dirty="0"/>
          </a:p>
        </p:txBody>
      </p:sp>
      <p:sp>
        <p:nvSpPr>
          <p:cNvPr id="9" name="椭圆 8"/>
          <p:cNvSpPr/>
          <p:nvPr/>
        </p:nvSpPr>
        <p:spPr>
          <a:xfrm>
            <a:off x="1043608" y="264375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732240" y="343584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2915816" y="627534"/>
            <a:ext cx="1800200" cy="792088"/>
            <a:chOff x="5076056" y="627534"/>
            <a:chExt cx="1800200" cy="792088"/>
          </a:xfrm>
        </p:grpSpPr>
        <p:sp>
          <p:nvSpPr>
            <p:cNvPr id="8" name="TextBox 7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椭圆形标注 10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150244"/>
                <a:gd name="adj2" fmla="val 208540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48264" y="3507854"/>
            <a:ext cx="1800200" cy="792088"/>
            <a:chOff x="5076056" y="627534"/>
            <a:chExt cx="1800200" cy="792088"/>
          </a:xfrm>
        </p:grpSpPr>
        <p:sp>
          <p:nvSpPr>
            <p:cNvPr id="14" name="TextBox 13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椭圆形标注 14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57835"/>
                <a:gd name="adj2" fmla="val -54333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19548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436688" algn="l"/>
                <a:tab pos="5561013" algn="l"/>
                <a:tab pos="10228263" algn="l"/>
              </a:tabLst>
            </a:pPr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、在“探究杠杆平衡条件”实验中：</a:t>
            </a:r>
          </a:p>
          <a:p>
            <a:pPr>
              <a:tabLst>
                <a:tab pos="1436688" algn="l"/>
                <a:tab pos="5561013" algn="l"/>
                <a:tab pos="10228263" algn="l"/>
              </a:tabLst>
            </a:pPr>
            <a:r>
              <a:rPr lang="en-US" altLang="zh-CN" sz="2400" b="1" dirty="0" smtClean="0">
                <a:latin typeface="+mn-ea"/>
              </a:rPr>
              <a:t>     (1)</a:t>
            </a:r>
            <a:r>
              <a:rPr lang="zh-CN" altLang="en-US" sz="2400" b="1" dirty="0" smtClean="0">
                <a:latin typeface="+mn-ea"/>
              </a:rPr>
              <a:t>通常情况下调节两端平衡螺母使杠杆在水平位置平衡，其优点是</a:t>
            </a:r>
            <a:r>
              <a:rPr lang="en-US" altLang="zh-CN" sz="2400" b="1" dirty="0" smtClean="0">
                <a:latin typeface="+mn-ea"/>
              </a:rPr>
              <a:t>________________</a:t>
            </a:r>
            <a:r>
              <a:rPr lang="zh-CN" altLang="en-US" sz="2400" b="1" dirty="0" smtClean="0">
                <a:latin typeface="+mn-ea"/>
              </a:rPr>
              <a:t>。</a:t>
            </a:r>
          </a:p>
          <a:p>
            <a:pPr>
              <a:tabLst>
                <a:tab pos="1436688" algn="l"/>
                <a:tab pos="5561013" algn="l"/>
                <a:tab pos="10228263" algn="l"/>
              </a:tabLst>
            </a:pPr>
            <a:r>
              <a:rPr lang="en-US" altLang="zh-CN" sz="2400" b="1" dirty="0" smtClean="0">
                <a:latin typeface="+mn-ea"/>
              </a:rPr>
              <a:t>     (2)</a:t>
            </a:r>
            <a:r>
              <a:rPr lang="zh-CN" altLang="en-US" sz="2400" b="1" dirty="0" smtClean="0">
                <a:latin typeface="+mn-ea"/>
              </a:rPr>
              <a:t>在调节杠杆之前，杠杆停在了如图所示的位置，为了使杠杆在水平位置平衡，应将平衡螺母向</a:t>
            </a:r>
            <a:r>
              <a:rPr lang="en-US" altLang="zh-CN" sz="2400" b="1" dirty="0" smtClean="0">
                <a:latin typeface="+mn-ea"/>
              </a:rPr>
              <a:t>______(</a:t>
            </a:r>
            <a:r>
              <a:rPr lang="zh-CN" altLang="en-US" sz="2400" b="1" dirty="0" smtClean="0">
                <a:latin typeface="+mn-ea"/>
              </a:rPr>
              <a:t>选填“左”或“右”</a:t>
            </a:r>
            <a:r>
              <a:rPr lang="en-US" altLang="zh-CN" sz="2400" b="1" dirty="0" smtClean="0">
                <a:latin typeface="+mn-ea"/>
              </a:rPr>
              <a:t>)</a:t>
            </a:r>
            <a:r>
              <a:rPr lang="zh-CN" altLang="en-US" sz="2400" b="1" dirty="0" smtClean="0">
                <a:latin typeface="+mn-ea"/>
              </a:rPr>
              <a:t>调节。</a:t>
            </a:r>
            <a:endParaRPr lang="zh-CN" altLang="en-US" sz="2400" b="1" dirty="0" smtClean="0">
              <a:latin typeface="+mn-ea"/>
              <a:cs typeface="Times New Roman" pitchFamily="18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267744" y="915566"/>
            <a:ext cx="2328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zh-CN" altLang="en-US" sz="2400" b="1" dirty="0" smtClean="0">
                <a:solidFill>
                  <a:srgbClr val="FF0000"/>
                </a:solidFill>
              </a:rPr>
              <a:t>方便确定力臂　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300192" y="1635646"/>
            <a:ext cx="726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zh-CN" altLang="en-US" sz="2400" b="1" dirty="0">
                <a:solidFill>
                  <a:srgbClr val="FF0000"/>
                </a:solidFill>
              </a:rPr>
              <a:t>左</a:t>
            </a:r>
            <a:r>
              <a:rPr lang="zh-CN" altLang="en-US" b="1" dirty="0"/>
              <a:t>　</a:t>
            </a:r>
          </a:p>
        </p:txBody>
      </p:sp>
      <p:pic>
        <p:nvPicPr>
          <p:cNvPr id="5" name="图片 660490" descr="E:/小样/天府中考物理人教版(教用)（做PPT）/天府中考物理人教版(教用)/W28A.T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635896" y="2715766"/>
            <a:ext cx="424847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23528" y="195486"/>
            <a:ext cx="82089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b="1" dirty="0" smtClean="0">
                <a:latin typeface="+mn-ea"/>
              </a:rPr>
              <a:t>    2</a:t>
            </a:r>
            <a:r>
              <a:rPr lang="zh-CN" altLang="en-US" sz="3200" b="1" dirty="0" smtClean="0">
                <a:latin typeface="+mn-ea"/>
              </a:rPr>
              <a:t>、</a:t>
            </a:r>
            <a:r>
              <a:rPr lang="zh-CN" altLang="en-US" sz="3200" b="1" dirty="0">
                <a:latin typeface="+mn-ea"/>
              </a:rPr>
              <a:t>杠杆平衡时，动力为</a:t>
            </a:r>
            <a:r>
              <a:rPr lang="en-US" altLang="zh-CN" sz="3200" b="1" dirty="0">
                <a:latin typeface="+mn-ea"/>
              </a:rPr>
              <a:t>10N</a:t>
            </a:r>
            <a:r>
              <a:rPr lang="zh-CN" altLang="en-US" sz="3200" b="1" dirty="0">
                <a:latin typeface="+mn-ea"/>
              </a:rPr>
              <a:t>，阻力为</a:t>
            </a:r>
            <a:r>
              <a:rPr lang="en-US" altLang="zh-CN" sz="3200" b="1" dirty="0">
                <a:latin typeface="+mn-ea"/>
              </a:rPr>
              <a:t>40N</a:t>
            </a:r>
            <a:r>
              <a:rPr lang="zh-CN" altLang="en-US" sz="3200" b="1" dirty="0">
                <a:latin typeface="+mn-ea"/>
              </a:rPr>
              <a:t>，  动力臂为</a:t>
            </a:r>
            <a:r>
              <a:rPr lang="en-US" altLang="zh-CN" sz="3200" b="1" dirty="0">
                <a:latin typeface="+mn-ea"/>
              </a:rPr>
              <a:t>0.4m </a:t>
            </a:r>
            <a:r>
              <a:rPr lang="zh-CN" altLang="en-US" sz="3200" b="1" dirty="0">
                <a:latin typeface="+mn-ea"/>
              </a:rPr>
              <a:t>求阻力臂</a:t>
            </a:r>
            <a:r>
              <a:rPr lang="zh-CN" altLang="en-US" sz="3200" b="1" dirty="0" smtClean="0">
                <a:latin typeface="+mn-ea"/>
              </a:rPr>
              <a:t>。</a:t>
            </a:r>
            <a:endParaRPr lang="zh-CN" altLang="en-US" sz="3200" b="1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9163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解：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1403648" y="1635646"/>
            <a:ext cx="3135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由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得：</a:t>
            </a:r>
            <a:endParaRPr kumimoji="1" lang="en-US" altLang="zh-CN" sz="28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71800" y="2355726"/>
            <a:ext cx="3653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10N </a:t>
            </a:r>
            <a:r>
              <a:rPr lang="en-US" altLang="zh-CN" sz="2400" b="1" dirty="0" smtClean="0">
                <a:latin typeface="+mn-ea"/>
              </a:rPr>
              <a:t>×0.4m </a:t>
            </a:r>
            <a:r>
              <a:rPr lang="zh-CN" altLang="en-US" sz="2400" b="1" dirty="0" smtClean="0">
                <a:latin typeface="+mn-ea"/>
              </a:rPr>
              <a:t>＝</a:t>
            </a:r>
            <a:r>
              <a:rPr kumimoji="1" lang="en-US" altLang="zh-CN" sz="2400" b="1" baseline="-25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40N × 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1691680" y="3147814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800" b="1" dirty="0" smtClean="0">
                <a:latin typeface="+mn-ea"/>
              </a:rPr>
              <a:t>L</a:t>
            </a:r>
            <a:r>
              <a:rPr kumimoji="1" lang="en-US" altLang="zh-CN" sz="2800" b="1" baseline="-25000" dirty="0" smtClean="0">
                <a:latin typeface="+mn-ea"/>
              </a:rPr>
              <a:t>2</a:t>
            </a:r>
            <a:r>
              <a:rPr kumimoji="1" lang="zh-CN" altLang="en-US" sz="2800" b="1" dirty="0" smtClean="0">
                <a:latin typeface="+mn-ea"/>
              </a:rPr>
              <a:t>＝</a:t>
            </a:r>
            <a:r>
              <a:rPr lang="en-US" altLang="zh-CN" sz="2800" b="1" dirty="0" smtClean="0">
                <a:latin typeface="+mn-ea"/>
              </a:rPr>
              <a:t> </a:t>
            </a:r>
            <a:r>
              <a:rPr lang="en-US" altLang="zh-CN" sz="2800" b="1" dirty="0" smtClean="0">
                <a:latin typeface="+mn-ea"/>
              </a:rPr>
              <a:t>0.1m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01191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答：</a:t>
            </a:r>
            <a:r>
              <a:rPr lang="zh-CN" altLang="en-US" sz="2400" b="1" dirty="0" smtClean="0">
                <a:latin typeface="+mn-ea"/>
              </a:rPr>
              <a:t>阻力</a:t>
            </a:r>
            <a:r>
              <a:rPr lang="zh-CN" altLang="en-US" sz="2400" b="1" dirty="0" smtClean="0">
                <a:latin typeface="+mn-ea"/>
              </a:rPr>
              <a:t>臂为</a:t>
            </a:r>
            <a:r>
              <a:rPr lang="en-US" altLang="zh-CN" sz="2400" b="1" dirty="0" smtClean="0">
                <a:latin typeface="+mn-ea"/>
              </a:rPr>
              <a:t>0.1m</a:t>
            </a:r>
            <a:r>
              <a:rPr lang="zh-CN" altLang="en-US" sz="2400" b="1" dirty="0" smtClean="0">
                <a:latin typeface="+mn-ea"/>
              </a:rPr>
              <a:t>。</a:t>
            </a:r>
            <a:endParaRPr lang="zh-CN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2347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latin typeface="+mn-ea"/>
              </a:rPr>
              <a:t>     3</a:t>
            </a:r>
            <a:r>
              <a:rPr lang="zh-CN" altLang="en-US" sz="2400" b="1" dirty="0" smtClean="0">
                <a:latin typeface="+mn-ea"/>
              </a:rPr>
              <a:t>、一 条扁担长</a:t>
            </a:r>
            <a:r>
              <a:rPr lang="en-US" altLang="zh-CN" sz="2400" b="1" dirty="0" smtClean="0">
                <a:latin typeface="+mn-ea"/>
              </a:rPr>
              <a:t>1.4m</a:t>
            </a:r>
            <a:r>
              <a:rPr lang="zh-CN" altLang="en-US" sz="2400" b="1" dirty="0" smtClean="0">
                <a:latin typeface="+mn-ea"/>
              </a:rPr>
              <a:t>，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zh-CN" altLang="en-US" sz="2400" b="1" dirty="0" smtClean="0">
                <a:latin typeface="+mn-ea"/>
              </a:rPr>
              <a:t>左端挂</a:t>
            </a:r>
            <a:r>
              <a:rPr lang="en-US" altLang="zh-CN" sz="2400" b="1" dirty="0" smtClean="0">
                <a:latin typeface="+mn-ea"/>
              </a:rPr>
              <a:t>300N</a:t>
            </a:r>
            <a:r>
              <a:rPr lang="zh-CN" altLang="en-US" sz="2400" b="1" dirty="0" smtClean="0">
                <a:latin typeface="+mn-ea"/>
              </a:rPr>
              <a:t>重的物体，右端挂</a:t>
            </a:r>
            <a:r>
              <a:rPr lang="en-US" altLang="zh-CN" sz="2400" b="1" dirty="0" smtClean="0">
                <a:latin typeface="+mn-ea"/>
              </a:rPr>
              <a:t>400N</a:t>
            </a:r>
            <a:r>
              <a:rPr lang="zh-CN" altLang="en-US" sz="2400" b="1" dirty="0" smtClean="0">
                <a:latin typeface="+mn-ea"/>
              </a:rPr>
              <a:t>重的物体，问人肩能挑距左端多远的地方，扁担才能处于水平平衡？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1962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解：</a:t>
            </a:r>
            <a:endParaRPr lang="zh-CN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41962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设</a:t>
            </a:r>
            <a:r>
              <a:rPr lang="zh-CN" altLang="en-US" sz="2400" b="1" dirty="0" smtClean="0">
                <a:latin typeface="+mn-ea"/>
              </a:rPr>
              <a:t>人肩挑距左端为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zh-CN" altLang="en-US" sz="2400" b="1" baseline="-25000" dirty="0" smtClean="0">
                <a:latin typeface="+mn-ea"/>
              </a:rPr>
              <a:t>，</a:t>
            </a:r>
            <a:r>
              <a:rPr lang="zh-CN" altLang="en-US" sz="2400" b="1" dirty="0" smtClean="0">
                <a:latin typeface="+mn-ea"/>
              </a:rPr>
              <a:t>距右端</a:t>
            </a:r>
            <a:r>
              <a:rPr lang="zh-CN" altLang="en-US" sz="2400" b="1" dirty="0" smtClean="0">
                <a:latin typeface="+mn-ea"/>
              </a:rPr>
              <a:t>为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则有：</a:t>
            </a:r>
            <a:endParaRPr lang="zh-CN" altLang="en-US" sz="2400" b="1" dirty="0" smtClean="0"/>
          </a:p>
        </p:txBody>
      </p:sp>
      <p:sp>
        <p:nvSpPr>
          <p:cNvPr id="5" name="矩形 4"/>
          <p:cNvSpPr/>
          <p:nvPr/>
        </p:nvSpPr>
        <p:spPr>
          <a:xfrm>
            <a:off x="1691680" y="1923678"/>
            <a:ext cx="1946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lang="en-US" altLang="zh-CN" sz="2400" b="1" dirty="0" smtClean="0">
                <a:latin typeface="+mn-ea"/>
              </a:rPr>
              <a:t>+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＝</a:t>
            </a:r>
            <a:r>
              <a:rPr lang="en-US" altLang="zh-CN" sz="2400" b="1" dirty="0" smtClean="0">
                <a:latin typeface="+mn-ea"/>
              </a:rPr>
              <a:t> </a:t>
            </a:r>
            <a:r>
              <a:rPr lang="en-US" altLang="zh-CN" sz="2400" b="1" dirty="0" smtClean="0">
                <a:latin typeface="+mn-ea"/>
              </a:rPr>
              <a:t>1.4m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3995936" y="1923678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①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6156176" y="3075806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②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1331640" y="2427734"/>
            <a:ext cx="3135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由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1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=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F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+mn-ea"/>
              </a:rPr>
              <a:t>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kumimoji="1" lang="zh-CN" altLang="en-US" sz="2800" b="1" dirty="0" smtClean="0">
                <a:solidFill>
                  <a:srgbClr val="FF0000"/>
                </a:solidFill>
                <a:latin typeface="+mn-ea"/>
              </a:rPr>
              <a:t>得：</a:t>
            </a:r>
            <a:endParaRPr kumimoji="1" lang="en-US" altLang="zh-CN" sz="28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3728" y="3075806"/>
            <a:ext cx="3603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300N × 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 </a:t>
            </a:r>
            <a:r>
              <a:rPr kumimoji="1" lang="en-US" altLang="zh-CN" sz="2400" b="1" dirty="0" smtClean="0">
                <a:latin typeface="+mn-ea"/>
              </a:rPr>
              <a:t>= </a:t>
            </a:r>
            <a:r>
              <a:rPr lang="en-US" altLang="zh-CN" sz="2400" b="1" dirty="0" smtClean="0">
                <a:latin typeface="+mn-ea"/>
              </a:rPr>
              <a:t>400N × </a:t>
            </a:r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2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1259632" y="3579862"/>
            <a:ext cx="2765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400" b="1" dirty="0" smtClean="0">
                <a:latin typeface="+mn-ea"/>
              </a:rPr>
              <a:t>由 </a:t>
            </a:r>
            <a:r>
              <a:rPr lang="zh-CN" altLang="en-US" sz="2400" b="1" dirty="0" smtClean="0"/>
              <a:t>①、②</a:t>
            </a:r>
            <a:r>
              <a:rPr kumimoji="1" lang="zh-CN" altLang="en-US" sz="2400" b="1" dirty="0" smtClean="0">
                <a:latin typeface="+mn-ea"/>
              </a:rPr>
              <a:t>得：</a:t>
            </a:r>
            <a:endParaRPr kumimoji="1" lang="en-US" altLang="zh-CN" sz="2400" b="1" dirty="0" smtClean="0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699792" y="4155926"/>
            <a:ext cx="1531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L</a:t>
            </a:r>
            <a:r>
              <a:rPr kumimoji="1" lang="en-US" altLang="zh-CN" sz="2400" b="1" baseline="-25000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＝</a:t>
            </a:r>
            <a:r>
              <a:rPr lang="en-US" altLang="zh-CN" sz="2400" b="1" dirty="0" smtClean="0">
                <a:latin typeface="+mn-ea"/>
              </a:rPr>
              <a:t> 0.6m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838657"/>
          <p:cNvSpPr txBox="1">
            <a:spLocks noChangeArrowheads="1"/>
          </p:cNvSpPr>
          <p:nvPr/>
        </p:nvSpPr>
        <p:spPr>
          <a:xfrm>
            <a:off x="827584" y="2211710"/>
            <a:ext cx="5472608" cy="5040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、手沿</a:t>
            </a:r>
            <a:r>
              <a:rPr kumimoji="0" lang="en-US" altLang="zh-CN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F</a:t>
            </a:r>
            <a:r>
              <a:rPr kumimoji="0" lang="en-US" altLang="zh-CN" sz="2400" b="1" i="0" u="none" strike="noStrike" kern="1200" cap="none" spc="0" normalizeH="0" baseline="-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方向用力比沿</a:t>
            </a:r>
            <a:r>
              <a:rPr kumimoji="0" lang="en-US" altLang="zh-CN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F</a:t>
            </a:r>
            <a:r>
              <a:rPr kumimoji="0" lang="en-US" altLang="zh-CN" sz="2400" b="1" i="0" u="none" strike="noStrike" kern="1200" cap="none" spc="0" normalizeH="0" baseline="-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方向更省力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Times New Roman" pitchFamily="18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411760" y="483518"/>
            <a:ext cx="3658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b="1" dirty="0">
                <a:solidFill>
                  <a:srgbClr val="FF0000"/>
                </a:solidFill>
                <a:latin typeface="+mn-ea"/>
              </a:rPr>
              <a:t>C</a:t>
            </a:r>
          </a:p>
        </p:txBody>
      </p:sp>
      <p:pic>
        <p:nvPicPr>
          <p:cNvPr id="4" name="图片 838659" descr="F:/任秀焕/课件/天府/人教物理/E107.t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156176" y="699542"/>
            <a:ext cx="27146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79512" y="12347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2400" b="1" dirty="0" smtClean="0">
                <a:latin typeface="+mn-ea"/>
              </a:rPr>
              <a:t>4</a:t>
            </a:r>
            <a:r>
              <a:rPr lang="zh-CN" altLang="en-US" sz="2400" b="1" dirty="0" smtClean="0">
                <a:latin typeface="+mn-ea"/>
              </a:rPr>
              <a:t>、如图所示是一种切甘蔗用的铡刀示意图．下列有关说法正确的是	</a:t>
            </a:r>
            <a:r>
              <a:rPr lang="en-US" altLang="zh-CN" sz="2400" b="1" dirty="0" smtClean="0">
                <a:latin typeface="+mn-ea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　　</a:t>
            </a:r>
            <a:r>
              <a:rPr lang="en-US" altLang="zh-CN" sz="2400" b="1" dirty="0" smtClean="0">
                <a:latin typeface="+mn-ea"/>
              </a:rPr>
              <a:t>)</a:t>
            </a:r>
          </a:p>
        </p:txBody>
      </p:sp>
      <p:sp>
        <p:nvSpPr>
          <p:cNvPr id="6" name="矩形 5"/>
          <p:cNvSpPr/>
          <p:nvPr/>
        </p:nvSpPr>
        <p:spPr>
          <a:xfrm>
            <a:off x="755576" y="915566"/>
            <a:ext cx="3743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2400" b="1" dirty="0" smtClean="0">
                <a:latin typeface="+mn-ea"/>
              </a:rPr>
              <a:t>A</a:t>
            </a:r>
            <a:r>
              <a:rPr lang="zh-CN" altLang="en-US" sz="2400" b="1" dirty="0" smtClean="0">
                <a:latin typeface="+mn-ea"/>
              </a:rPr>
              <a:t>、刀刃很薄可以增大压力</a:t>
            </a:r>
          </a:p>
        </p:txBody>
      </p:sp>
      <p:sp>
        <p:nvSpPr>
          <p:cNvPr id="7" name="矩形 6"/>
          <p:cNvSpPr/>
          <p:nvPr/>
        </p:nvSpPr>
        <p:spPr>
          <a:xfrm>
            <a:off x="827584" y="1347614"/>
            <a:ext cx="4362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2400" b="1" dirty="0" smtClean="0">
                <a:latin typeface="+mn-ea"/>
              </a:rPr>
              <a:t>B</a:t>
            </a:r>
            <a:r>
              <a:rPr lang="zh-CN" altLang="en-US" sz="2400" b="1" dirty="0" smtClean="0">
                <a:latin typeface="+mn-ea"/>
              </a:rPr>
              <a:t>、铡刀实质上是一种费力杠杆</a:t>
            </a:r>
          </a:p>
        </p:txBody>
      </p:sp>
      <p:sp>
        <p:nvSpPr>
          <p:cNvPr id="8" name="矩形 7"/>
          <p:cNvSpPr/>
          <p:nvPr/>
        </p:nvSpPr>
        <p:spPr>
          <a:xfrm>
            <a:off x="827584" y="1779662"/>
            <a:ext cx="4673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2400" b="1" dirty="0" smtClean="0">
                <a:latin typeface="+mn-ea"/>
              </a:rPr>
              <a:t>C</a:t>
            </a:r>
            <a:r>
              <a:rPr lang="zh-CN" altLang="en-US" sz="2400" b="1" dirty="0" smtClean="0">
                <a:latin typeface="+mn-ea"/>
              </a:rPr>
              <a:t>、甘蔗放在</a:t>
            </a:r>
            <a:r>
              <a:rPr lang="en-US" altLang="zh-CN" sz="2400" b="1" i="1" dirty="0" smtClean="0">
                <a:latin typeface="+mn-ea"/>
              </a:rPr>
              <a:t>a</a:t>
            </a:r>
            <a:r>
              <a:rPr lang="zh-CN" altLang="en-US" sz="2400" b="1" dirty="0" smtClean="0">
                <a:latin typeface="+mn-ea"/>
              </a:rPr>
              <a:t>点比</a:t>
            </a:r>
            <a:r>
              <a:rPr lang="en-US" altLang="zh-CN" sz="2400" b="1" i="1" dirty="0" smtClean="0">
                <a:latin typeface="+mn-ea"/>
              </a:rPr>
              <a:t>b</a:t>
            </a:r>
            <a:r>
              <a:rPr lang="zh-CN" altLang="en-US" sz="2400" b="1" dirty="0" smtClean="0">
                <a:latin typeface="+mn-ea"/>
              </a:rPr>
              <a:t>点更易被切断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9163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谢谢观赏！</a:t>
            </a:r>
            <a:endParaRPr lang="zh-CN" altLang="en-US" sz="120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51085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7030A0"/>
                </a:solidFill>
                <a:latin typeface="华文隶书" pitchFamily="2" charset="-122"/>
                <a:ea typeface="华文隶书" pitchFamily="2" charset="-122"/>
              </a:rPr>
              <a:t>您的点击对我来说是最好的回报！</a:t>
            </a:r>
            <a:endParaRPr lang="zh-CN" altLang="en-US" sz="2800" b="1" dirty="0">
              <a:solidFill>
                <a:srgbClr val="7030A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30721" name="Picture 1" descr="C:\Users\asus\Documents\Tencent Files\983897146\Image\C2C\6FRBNU]L8IHRF{A)P){O9%K.jpg"/>
          <p:cNvPicPr>
            <a:picLocks noChangeAspect="1" noChangeArrowheads="1"/>
          </p:cNvPicPr>
          <p:nvPr/>
        </p:nvPicPr>
        <p:blipFill>
          <a:blip r:embed="rId2" cstate="print"/>
          <a:srcRect l="11864"/>
          <a:stretch>
            <a:fillRect/>
          </a:stretch>
        </p:blipFill>
        <p:spPr bwMode="auto">
          <a:xfrm>
            <a:off x="4427984" y="699542"/>
            <a:ext cx="4392488" cy="3641576"/>
          </a:xfrm>
          <a:prstGeom prst="rect">
            <a:avLst/>
          </a:prstGeom>
          <a:noFill/>
        </p:spPr>
      </p:pic>
      <p:pic>
        <p:nvPicPr>
          <p:cNvPr id="30722" name="Picture 2" descr="C:\Users\asus\Documents\Tencent Files\983897146\Image\C2C\)PED]X%U6B2}}UI~KN{1R0V.png"/>
          <p:cNvPicPr>
            <a:picLocks noChangeAspect="1" noChangeArrowheads="1"/>
          </p:cNvPicPr>
          <p:nvPr/>
        </p:nvPicPr>
        <p:blipFill>
          <a:blip r:embed="rId3" cstate="print"/>
          <a:srcRect l="6897" r="6897"/>
          <a:stretch>
            <a:fillRect/>
          </a:stretch>
        </p:blipFill>
        <p:spPr bwMode="auto">
          <a:xfrm>
            <a:off x="323528" y="699542"/>
            <a:ext cx="3960440" cy="36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31640" y="437195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剪刀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444395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前臂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12347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有什么共同特点？</a:t>
            </a:r>
            <a:endParaRPr lang="zh-CN" altLang="en-US" sz="2400" b="1" dirty="0"/>
          </a:p>
        </p:txBody>
      </p:sp>
      <p:sp>
        <p:nvSpPr>
          <p:cNvPr id="10" name="椭圆 9"/>
          <p:cNvSpPr/>
          <p:nvPr/>
        </p:nvSpPr>
        <p:spPr>
          <a:xfrm>
            <a:off x="7452320" y="393990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267744" y="213970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7092280" y="4351412"/>
            <a:ext cx="1800200" cy="792088"/>
            <a:chOff x="5076056" y="627534"/>
            <a:chExt cx="1800200" cy="792088"/>
          </a:xfrm>
        </p:grpSpPr>
        <p:sp>
          <p:nvSpPr>
            <p:cNvPr id="13" name="TextBox 12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椭圆形标注 13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23564"/>
                <a:gd name="adj2" fmla="val -82151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411760" y="771550"/>
            <a:ext cx="1800200" cy="792088"/>
            <a:chOff x="5076056" y="627534"/>
            <a:chExt cx="1800200" cy="792088"/>
          </a:xfrm>
        </p:grpSpPr>
        <p:sp>
          <p:nvSpPr>
            <p:cNvPr id="16" name="TextBox 15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椭圆形标注 16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53551"/>
                <a:gd name="adj2" fmla="val 126479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4" descr="未命名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699542"/>
            <a:ext cx="4283918" cy="3587056"/>
          </a:xfrm>
          <a:prstGeom prst="rect">
            <a:avLst/>
          </a:prstGeom>
          <a:noFill/>
        </p:spPr>
      </p:pic>
      <p:pic>
        <p:nvPicPr>
          <p:cNvPr id="5" name="Picture 3" descr="裁纸刀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9542"/>
            <a:ext cx="4032448" cy="35283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47664" y="437195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裁纸刀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437195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瓶盖起子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12347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有什么共同特点？</a:t>
            </a:r>
            <a:endParaRPr lang="zh-CN" altLang="en-US" sz="2400" b="1" dirty="0"/>
          </a:p>
        </p:txBody>
      </p:sp>
      <p:sp>
        <p:nvSpPr>
          <p:cNvPr id="10" name="椭圆 9"/>
          <p:cNvSpPr/>
          <p:nvPr/>
        </p:nvSpPr>
        <p:spPr>
          <a:xfrm>
            <a:off x="467544" y="242773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732240" y="221171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7164288" y="627534"/>
            <a:ext cx="1800200" cy="792088"/>
            <a:chOff x="5076056" y="627534"/>
            <a:chExt cx="1800200" cy="792088"/>
          </a:xfrm>
        </p:grpSpPr>
        <p:sp>
          <p:nvSpPr>
            <p:cNvPr id="13" name="TextBox 12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椭圆形标注 13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66402"/>
                <a:gd name="adj2" fmla="val 141779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27584" y="771550"/>
            <a:ext cx="1800200" cy="792088"/>
            <a:chOff x="5076056" y="627534"/>
            <a:chExt cx="1800200" cy="792088"/>
          </a:xfrm>
        </p:grpSpPr>
        <p:sp>
          <p:nvSpPr>
            <p:cNvPr id="16" name="TextBox 15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椭圆形标注 16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62730"/>
                <a:gd name="adj2" fmla="val 148733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29697" name="Picture 1" descr="C:\Users\asus\Documents\Tencent Files\983897146\Image\C2C\2]E(41E~TSLTH8~J~]V9]6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535"/>
            <a:ext cx="4032448" cy="3744416"/>
          </a:xfrm>
          <a:prstGeom prst="rect">
            <a:avLst/>
          </a:prstGeom>
          <a:noFill/>
        </p:spPr>
      </p:pic>
      <p:pic>
        <p:nvPicPr>
          <p:cNvPr id="8193" name="Picture 1" descr="C:\Users\asus\Documents\Tencent Files\983897146\Image\C2C\OH1K3JF~HWYN2RRURNQ(7Z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627534"/>
            <a:ext cx="4464497" cy="37444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28184" y="437195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天平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44395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独轮车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12347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有什么共同特点？</a:t>
            </a:r>
            <a:endParaRPr lang="zh-CN" altLang="en-US" sz="2400" b="1" dirty="0"/>
          </a:p>
        </p:txBody>
      </p:sp>
      <p:sp>
        <p:nvSpPr>
          <p:cNvPr id="9" name="椭圆 8"/>
          <p:cNvSpPr/>
          <p:nvPr/>
        </p:nvSpPr>
        <p:spPr>
          <a:xfrm>
            <a:off x="2843808" y="3219822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6660232" y="300379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2483768" y="1347614"/>
            <a:ext cx="1800200" cy="792088"/>
            <a:chOff x="5076056" y="627534"/>
            <a:chExt cx="1800200" cy="792088"/>
          </a:xfrm>
        </p:grpSpPr>
        <p:sp>
          <p:nvSpPr>
            <p:cNvPr id="12" name="TextBox 11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椭圆形标注 12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25399"/>
                <a:gd name="adj2" fmla="val 183505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923928" y="4155926"/>
            <a:ext cx="1800200" cy="792088"/>
            <a:chOff x="5076056" y="627534"/>
            <a:chExt cx="1800200" cy="792088"/>
          </a:xfrm>
        </p:grpSpPr>
        <p:sp>
          <p:nvSpPr>
            <p:cNvPr id="15" name="TextBox 14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椭圆形标注 15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101280"/>
                <a:gd name="adj2" fmla="val -180902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3478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生活中的杠杆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4" descr="剪树枝"/>
          <p:cNvPicPr>
            <a:picLocks noChangeAspect="1" noChangeArrowheads="1"/>
          </p:cNvPicPr>
          <p:nvPr/>
        </p:nvPicPr>
        <p:blipFill>
          <a:blip r:embed="rId2" cstate="print"/>
          <a:srcRect b="8126"/>
          <a:stretch>
            <a:fillRect/>
          </a:stretch>
        </p:blipFill>
        <p:spPr bwMode="auto">
          <a:xfrm>
            <a:off x="323528" y="699542"/>
            <a:ext cx="3960440" cy="34563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47664" y="429994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园林剪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422793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撬棒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99542"/>
            <a:ext cx="432048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771800" y="12347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有什么共同特点？</a:t>
            </a:r>
            <a:endParaRPr lang="zh-CN" altLang="en-US" sz="2400" b="1" dirty="0"/>
          </a:p>
        </p:txBody>
      </p:sp>
      <p:sp>
        <p:nvSpPr>
          <p:cNvPr id="10" name="椭圆 9"/>
          <p:cNvSpPr/>
          <p:nvPr/>
        </p:nvSpPr>
        <p:spPr>
          <a:xfrm>
            <a:off x="2915816" y="185167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020272" y="2931790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683568" y="771550"/>
            <a:ext cx="1800200" cy="792088"/>
            <a:chOff x="5076056" y="627534"/>
            <a:chExt cx="1800200" cy="792088"/>
          </a:xfrm>
        </p:grpSpPr>
        <p:sp>
          <p:nvSpPr>
            <p:cNvPr id="13" name="TextBox 12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椭圆形标注 13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74965"/>
                <a:gd name="adj2" fmla="val 87535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092280" y="3507854"/>
            <a:ext cx="1800200" cy="792088"/>
            <a:chOff x="5076056" y="627534"/>
            <a:chExt cx="1800200" cy="792088"/>
          </a:xfrm>
        </p:grpSpPr>
        <p:sp>
          <p:nvSpPr>
            <p:cNvPr id="16" name="TextBox 15"/>
            <p:cNvSpPr txBox="1"/>
            <p:nvPr/>
          </p:nvSpPr>
          <p:spPr>
            <a:xfrm>
              <a:off x="5148064" y="77155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FF0000"/>
                  </a:solidFill>
                </a:rPr>
                <a:t>绕这点转动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椭圆形标注 16"/>
            <p:cNvSpPr/>
            <p:nvPr/>
          </p:nvSpPr>
          <p:spPr>
            <a:xfrm>
              <a:off x="5076056" y="627534"/>
              <a:ext cx="1800200" cy="792088"/>
            </a:xfrm>
            <a:prstGeom prst="wedgeEllipseCallout">
              <a:avLst>
                <a:gd name="adj1" fmla="val -46819"/>
                <a:gd name="adj2" fmla="val -100232"/>
              </a:avLst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5486"/>
            <a:ext cx="8496944" cy="458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接箭头连接符 3"/>
          <p:cNvCxnSpPr/>
          <p:nvPr/>
        </p:nvCxnSpPr>
        <p:spPr bwMode="auto">
          <a:xfrm>
            <a:off x="2483768" y="2211710"/>
            <a:ext cx="0" cy="5289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20"/>
          <p:cNvSpPr txBox="1">
            <a:spLocks noChangeArrowheads="1"/>
          </p:cNvSpPr>
          <p:nvPr/>
        </p:nvSpPr>
        <p:spPr bwMode="auto">
          <a:xfrm>
            <a:off x="2627784" y="2427734"/>
            <a:ext cx="576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6444208" y="3507854"/>
            <a:ext cx="15501" cy="10019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1"/>
          <p:cNvSpPr txBox="1">
            <a:spLocks noChangeArrowheads="1"/>
          </p:cNvSpPr>
          <p:nvPr/>
        </p:nvSpPr>
        <p:spPr bwMode="auto">
          <a:xfrm>
            <a:off x="6588224" y="4011910"/>
            <a:ext cx="7037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altLang="zh-CN" sz="2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2483768" y="3276000"/>
            <a:ext cx="299412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0"/>
          <p:cNvCxnSpPr/>
          <p:nvPr/>
        </p:nvCxnSpPr>
        <p:spPr bwMode="auto">
          <a:xfrm>
            <a:off x="2483768" y="2643758"/>
            <a:ext cx="0" cy="84584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左大括号 12"/>
          <p:cNvSpPr>
            <a:spLocks/>
          </p:cNvSpPr>
          <p:nvPr/>
        </p:nvSpPr>
        <p:spPr bwMode="auto">
          <a:xfrm rot="16200000" flipV="1">
            <a:off x="3888000" y="1893483"/>
            <a:ext cx="263307" cy="3060000"/>
          </a:xfrm>
          <a:prstGeom prst="leftBrace">
            <a:avLst>
              <a:gd name="adj1" fmla="val 41763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4" name="TextBox 22"/>
          <p:cNvSpPr txBox="1">
            <a:spLocks noChangeArrowheads="1"/>
          </p:cNvSpPr>
          <p:nvPr/>
        </p:nvSpPr>
        <p:spPr bwMode="auto">
          <a:xfrm>
            <a:off x="3851920" y="3579862"/>
            <a:ext cx="4768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Times New Roman" pitchFamily="18" charset="0"/>
              </a:rPr>
              <a:t>l</a:t>
            </a:r>
            <a:r>
              <a:rPr lang="en-US" altLang="zh-CN" sz="2000" b="1" baseline="-25000" dirty="0">
                <a:latin typeface="Times New Roman" pitchFamily="18" charset="0"/>
              </a:rPr>
              <a:t>1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17" name="TextBox 20"/>
          <p:cNvSpPr txBox="1">
            <a:spLocks noChangeArrowheads="1"/>
          </p:cNvSpPr>
          <p:nvPr/>
        </p:nvSpPr>
        <p:spPr bwMode="auto">
          <a:xfrm>
            <a:off x="5364088" y="2787774"/>
            <a:ext cx="360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宋体" pitchFamily="2" charset="-122"/>
              </a:rPr>
              <a:t>o</a:t>
            </a:r>
            <a:endParaRPr lang="en-US" altLang="zh-CN" sz="2000" dirty="0"/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6444208" y="2643758"/>
            <a:ext cx="0" cy="845845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左大括号 18"/>
          <p:cNvSpPr>
            <a:spLocks/>
          </p:cNvSpPr>
          <p:nvPr/>
        </p:nvSpPr>
        <p:spPr bwMode="auto">
          <a:xfrm rot="5400000">
            <a:off x="5872749" y="2699925"/>
            <a:ext cx="209714" cy="864000"/>
          </a:xfrm>
          <a:prstGeom prst="leftBrace">
            <a:avLst>
              <a:gd name="adj1" fmla="val 8399"/>
              <a:gd name="adj2" fmla="val 50000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39926" y="2643758"/>
            <a:ext cx="494632" cy="400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Times New Roman" pitchFamily="18" charset="0"/>
              </a:rPr>
              <a:t>l</a:t>
            </a:r>
            <a:r>
              <a:rPr lang="en-US" altLang="zh-CN" sz="2000" b="1" baseline="-25000" dirty="0">
                <a:latin typeface="Times New Roman" pitchFamily="18" charset="0"/>
              </a:rPr>
              <a:t>2</a:t>
            </a:r>
            <a:endParaRPr lang="en-US" altLang="zh-CN" sz="2000" dirty="0">
              <a:latin typeface="Times New Roman" pitchFamily="18" charset="0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5580112" y="3276000"/>
            <a:ext cx="8640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6408000" y="350785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5508000" y="3240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 flipH="1">
            <a:off x="2448000" y="2196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716016" y="264375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支点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187624" y="235572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动力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80112" y="401191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阻力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059832" y="393990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动力臂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436096" y="2211710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solidFill>
                  <a:srgbClr val="000099"/>
                </a:solidFill>
                <a:latin typeface="+mn-ea"/>
              </a:rPr>
              <a:t>阻力臂</a:t>
            </a:r>
            <a:endParaRPr lang="zh-CN" altLang="en-US" sz="2400" dirty="0">
              <a:solidFill>
                <a:srgbClr val="000099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67544" y="339502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杠杆五要素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 animBg="1"/>
      <p:bldP spid="14" grpId="0"/>
      <p:bldP spid="17" grpId="0"/>
      <p:bldP spid="23" grpId="0" animBg="1"/>
      <p:bldP spid="24" grpId="0"/>
      <p:bldP spid="20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47664" y="1059582"/>
            <a:ext cx="7056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在</a:t>
            </a:r>
            <a:r>
              <a:rPr kumimoji="1" lang="zh-CN" altLang="en-US" sz="2400" b="1" dirty="0">
                <a:latin typeface="+mn-ea"/>
              </a:rPr>
              <a:t>力的作用</a:t>
            </a:r>
            <a:r>
              <a:rPr kumimoji="1" lang="zh-CN" altLang="en-US" sz="2400" b="1" dirty="0" smtClean="0">
                <a:latin typeface="+mn-ea"/>
              </a:rPr>
              <a:t>下能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</a:rPr>
              <a:t>绕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+mn-ea"/>
              </a:rPr>
              <a:t>着固定点转动的硬棒</a:t>
            </a:r>
            <a:r>
              <a:rPr kumimoji="1" lang="zh-CN" altLang="en-US" sz="2400" b="1" dirty="0" smtClean="0">
                <a:latin typeface="+mn-ea"/>
              </a:rPr>
              <a:t>，叫杠杆</a:t>
            </a:r>
            <a:r>
              <a:rPr kumimoji="1" lang="zh-CN" altLang="en-US" sz="2400" b="1" dirty="0">
                <a:latin typeface="+mn-ea"/>
              </a:rPr>
              <a:t>。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03648" y="2067694"/>
            <a:ext cx="48285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1</a:t>
            </a:r>
            <a:r>
              <a:rPr kumimoji="1" lang="zh-CN" altLang="en-US" sz="2400" b="1" dirty="0" smtClean="0">
                <a:latin typeface="+mn-ea"/>
              </a:rPr>
              <a:t>、支点</a:t>
            </a:r>
            <a:r>
              <a:rPr kumimoji="1" lang="zh-CN" altLang="en-US" sz="2400" b="1" dirty="0">
                <a:latin typeface="+mn-ea"/>
              </a:rPr>
              <a:t>：杠杆绕着转动的点</a:t>
            </a:r>
            <a:r>
              <a:rPr kumimoji="1" lang="en-US" altLang="zh-CN" sz="2400" b="1" dirty="0">
                <a:latin typeface="+mn-ea"/>
              </a:rPr>
              <a:t>(O</a:t>
            </a:r>
            <a:r>
              <a:rPr kumimoji="1" lang="zh-CN" altLang="en-US" sz="2400" b="1" dirty="0">
                <a:latin typeface="+mn-ea"/>
              </a:rPr>
              <a:t>点</a:t>
            </a:r>
            <a:r>
              <a:rPr kumimoji="1" lang="en-US" altLang="zh-CN" sz="2400" b="1" dirty="0">
                <a:latin typeface="+mn-ea"/>
              </a:rPr>
              <a:t>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75656" y="2643758"/>
            <a:ext cx="4314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2</a:t>
            </a:r>
            <a:r>
              <a:rPr kumimoji="1" lang="zh-CN" altLang="en-US" sz="2400" b="1" dirty="0" smtClean="0">
                <a:latin typeface="+mn-ea"/>
              </a:rPr>
              <a:t>、动力</a:t>
            </a:r>
            <a:r>
              <a:rPr kumimoji="1" lang="zh-CN" altLang="en-US" sz="2400" b="1" dirty="0">
                <a:latin typeface="+mn-ea"/>
              </a:rPr>
              <a:t>：使杠杆转动的力</a:t>
            </a:r>
            <a:r>
              <a:rPr kumimoji="1" lang="en-US" altLang="zh-CN" sz="2400" b="1" dirty="0">
                <a:latin typeface="+mn-ea"/>
              </a:rPr>
              <a:t>(F</a:t>
            </a:r>
            <a:r>
              <a:rPr kumimoji="1" lang="en-US" altLang="zh-CN" sz="2400" b="1" baseline="-25000" dirty="0">
                <a:latin typeface="+mn-ea"/>
              </a:rPr>
              <a:t>1</a:t>
            </a:r>
            <a:r>
              <a:rPr kumimoji="1" lang="en-US" altLang="zh-CN" sz="2400" b="1" dirty="0">
                <a:latin typeface="+mn-ea"/>
              </a:rPr>
              <a:t>)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403648" y="3219822"/>
            <a:ext cx="46233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、阻力</a:t>
            </a:r>
            <a:r>
              <a:rPr kumimoji="1" lang="zh-CN" altLang="en-US" sz="2400" b="1" dirty="0">
                <a:latin typeface="+mn-ea"/>
              </a:rPr>
              <a:t>：阻碍杠杆转动的力</a:t>
            </a:r>
            <a:r>
              <a:rPr kumimoji="1" lang="en-US" altLang="zh-CN" sz="2400" b="1" dirty="0">
                <a:latin typeface="+mn-ea"/>
              </a:rPr>
              <a:t>(F</a:t>
            </a:r>
            <a:r>
              <a:rPr kumimoji="1" lang="en-US" altLang="zh-CN" sz="2400" b="1" baseline="-25000" dirty="0">
                <a:latin typeface="+mn-ea"/>
              </a:rPr>
              <a:t>2</a:t>
            </a:r>
            <a:r>
              <a:rPr kumimoji="1" lang="en-US" altLang="zh-CN" sz="2400" b="1" dirty="0">
                <a:latin typeface="+mn-ea"/>
              </a:rPr>
              <a:t>)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403648" y="3795886"/>
            <a:ext cx="6335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4</a:t>
            </a:r>
            <a:r>
              <a:rPr kumimoji="1" lang="zh-CN" altLang="en-US" sz="2400" b="1" dirty="0" smtClean="0">
                <a:latin typeface="+mn-ea"/>
              </a:rPr>
              <a:t>、动</a:t>
            </a:r>
            <a:r>
              <a:rPr kumimoji="1" lang="zh-CN" altLang="en-US" sz="2400" b="1" dirty="0">
                <a:latin typeface="+mn-ea"/>
              </a:rPr>
              <a:t>力臂：从支点到动力作用线的距离</a:t>
            </a:r>
            <a:r>
              <a:rPr kumimoji="1" lang="en-US" altLang="zh-CN" sz="2400" b="1" dirty="0">
                <a:latin typeface="+mn-ea"/>
              </a:rPr>
              <a:t>(L</a:t>
            </a:r>
            <a:r>
              <a:rPr kumimoji="1" lang="en-US" altLang="zh-CN" sz="2400" b="1" baseline="-25000" dirty="0">
                <a:latin typeface="+mn-ea"/>
              </a:rPr>
              <a:t>1</a:t>
            </a:r>
            <a:r>
              <a:rPr kumimoji="1" lang="en-US" altLang="zh-CN" sz="2400" b="1" dirty="0">
                <a:latin typeface="+mn-ea"/>
              </a:rPr>
              <a:t>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403648" y="4371950"/>
            <a:ext cx="6170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5</a:t>
            </a:r>
            <a:r>
              <a:rPr kumimoji="1" lang="zh-CN" altLang="en-US" sz="2400" b="1" dirty="0" smtClean="0">
                <a:latin typeface="+mn-ea"/>
              </a:rPr>
              <a:t>、阻力</a:t>
            </a:r>
            <a:r>
              <a:rPr kumimoji="1" lang="zh-CN" altLang="en-US" sz="2400" b="1" dirty="0">
                <a:latin typeface="+mn-ea"/>
              </a:rPr>
              <a:t>臂：从支点到阻力作用线的距离</a:t>
            </a:r>
            <a:r>
              <a:rPr kumimoji="1" lang="en-US" altLang="zh-CN" sz="2400" b="1" dirty="0">
                <a:latin typeface="+mn-ea"/>
              </a:rPr>
              <a:t>(L</a:t>
            </a:r>
            <a:r>
              <a:rPr kumimoji="1" lang="en-US" altLang="zh-CN" sz="2400" b="1" baseline="-25000" dirty="0">
                <a:latin typeface="+mn-ea"/>
              </a:rPr>
              <a:t>2</a:t>
            </a:r>
            <a:r>
              <a:rPr kumimoji="1" lang="en-US" altLang="zh-CN" sz="2400" b="1" dirty="0">
                <a:latin typeface="+mn-ea"/>
              </a:rPr>
              <a:t>)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52400" y="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</a:rPr>
              <a:t>知识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点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899592" y="1635646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latin typeface="+mn-ea"/>
              </a:rPr>
              <a:t>二、杠杆五要素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3608" y="555526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 smtClean="0">
                <a:latin typeface="+mn-ea"/>
              </a:rPr>
              <a:t>一、杠杆的定义：</a:t>
            </a:r>
            <a:endParaRPr kumimoji="1" lang="zh-CN" altLang="en-US" sz="2400" b="1" dirty="0">
              <a:latin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  <p:bldP spid="10247" grpId="0"/>
      <p:bldP spid="10248" grpId="0"/>
      <p:bldP spid="10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51520" y="123478"/>
            <a:ext cx="4825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kumimoji="1" lang="zh-CN" altLang="en-US" sz="2400" b="1" dirty="0" smtClean="0">
                <a:latin typeface="+mn-ea"/>
              </a:rPr>
              <a:t>如图所示，画出下图中各力和力臂</a:t>
            </a:r>
            <a:endParaRPr kumimoji="1" lang="zh-CN" altLang="en-US" sz="2400" b="1" dirty="0">
              <a:latin typeface="+mn-ea"/>
            </a:endParaRPr>
          </a:p>
        </p:txBody>
      </p:sp>
      <p:pic>
        <p:nvPicPr>
          <p:cNvPr id="9" name="Picture 3" descr="裁纸刀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9542"/>
            <a:ext cx="4032448" cy="3528392"/>
          </a:xfrm>
          <a:prstGeom prst="rect">
            <a:avLst/>
          </a:prstGeom>
          <a:noFill/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1520" y="206769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3816000" y="1347614"/>
            <a:ext cx="0" cy="172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rot="660000" flipH="1" flipV="1">
            <a:off x="1044000" y="1656000"/>
            <a:ext cx="431800" cy="53935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39552" y="2538000"/>
            <a:ext cx="3276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rot="840000" flipV="1">
            <a:off x="612315" y="2124000"/>
            <a:ext cx="756000" cy="504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267744" y="2931790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851920" y="2643758"/>
            <a:ext cx="57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259632" y="1275606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23528" y="1491630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" name="AutoShape 13"/>
          <p:cNvSpPr>
            <a:spLocks/>
          </p:cNvSpPr>
          <p:nvPr/>
        </p:nvSpPr>
        <p:spPr bwMode="auto">
          <a:xfrm rot="16200000">
            <a:off x="1943454" y="1167848"/>
            <a:ext cx="432197" cy="3240000"/>
          </a:xfrm>
          <a:prstGeom prst="leftBrace">
            <a:avLst>
              <a:gd name="adj1" fmla="val 562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AutoShape 14"/>
          <p:cNvSpPr>
            <a:spLocks/>
          </p:cNvSpPr>
          <p:nvPr/>
        </p:nvSpPr>
        <p:spPr bwMode="auto">
          <a:xfrm rot="25800000">
            <a:off x="720000" y="1800000"/>
            <a:ext cx="396000" cy="828000"/>
          </a:xfrm>
          <a:prstGeom prst="leftBrace">
            <a:avLst>
              <a:gd name="adj1" fmla="val 22589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779912" y="134761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539552" y="249974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403648" y="221171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004048" y="1707654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、确定动力和阻力的作用点和方向，画出动力和阻力。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2040" y="113159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+mn-ea"/>
              </a:rPr>
              <a:t>1</a:t>
            </a:r>
            <a:r>
              <a:rPr lang="zh-CN" altLang="en-US" sz="2400" b="1" dirty="0" smtClean="0">
                <a:latin typeface="+mn-ea"/>
              </a:rPr>
              <a:t>、确定支点。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004048" y="2931790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b="1" dirty="0" smtClean="0">
                <a:latin typeface="+mn-ea"/>
              </a:rPr>
              <a:t>3</a:t>
            </a:r>
            <a:r>
              <a:rPr kumimoji="1" lang="zh-CN" altLang="en-US" sz="2400" b="1" dirty="0" smtClean="0">
                <a:latin typeface="+mn-ea"/>
              </a:rPr>
              <a:t>、画出动力臂和阻力臂。（从支点向力的作用线画垂线）</a:t>
            </a:r>
            <a:endParaRPr lang="zh-CN" alt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644008" y="62753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画法：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9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1121</Words>
  <Application>Microsoft Office PowerPoint</Application>
  <PresentationFormat>全屏显示(16:9)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</dc:creator>
  <cp:lastModifiedBy>Windows 用户</cp:lastModifiedBy>
  <cp:revision>82</cp:revision>
  <dcterms:created xsi:type="dcterms:W3CDTF">2019-01-05T12:19:59Z</dcterms:created>
  <dcterms:modified xsi:type="dcterms:W3CDTF">2019-03-23T03:44:19Z</dcterms:modified>
</cp:coreProperties>
</file>