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5"/>
  </p:notesMasterIdLst>
  <p:sldIdLst>
    <p:sldId id="304" r:id="rId2"/>
    <p:sldId id="312" r:id="rId3"/>
    <p:sldId id="306" r:id="rId4"/>
    <p:sldId id="340" r:id="rId5"/>
    <p:sldId id="307" r:id="rId6"/>
    <p:sldId id="400" r:id="rId7"/>
    <p:sldId id="371" r:id="rId8"/>
    <p:sldId id="379" r:id="rId9"/>
    <p:sldId id="363" r:id="rId10"/>
    <p:sldId id="372" r:id="rId11"/>
    <p:sldId id="380" r:id="rId12"/>
    <p:sldId id="381" r:id="rId13"/>
    <p:sldId id="401" r:id="rId14"/>
    <p:sldId id="382" r:id="rId15"/>
    <p:sldId id="383" r:id="rId16"/>
    <p:sldId id="384" r:id="rId17"/>
    <p:sldId id="337" r:id="rId18"/>
    <p:sldId id="385" r:id="rId19"/>
    <p:sldId id="402" r:id="rId20"/>
    <p:sldId id="386" r:id="rId21"/>
    <p:sldId id="387" r:id="rId22"/>
    <p:sldId id="388" r:id="rId23"/>
    <p:sldId id="390" r:id="rId24"/>
    <p:sldId id="391" r:id="rId25"/>
    <p:sldId id="392" r:id="rId26"/>
    <p:sldId id="394" r:id="rId27"/>
    <p:sldId id="395" r:id="rId28"/>
    <p:sldId id="396" r:id="rId29"/>
    <p:sldId id="397" r:id="rId30"/>
    <p:sldId id="341" r:id="rId31"/>
    <p:sldId id="398" r:id="rId32"/>
    <p:sldId id="399" r:id="rId33"/>
    <p:sldId id="302" r:id="rId34"/>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5" autoAdjust="0"/>
    <p:restoredTop sz="99816" autoAdjust="0"/>
  </p:normalViewPr>
  <p:slideViewPr>
    <p:cSldViewPr snapToGrid="0" showGuides="1">
      <p:cViewPr>
        <p:scale>
          <a:sx n="100" d="100"/>
          <a:sy n="100" d="100"/>
        </p:scale>
        <p:origin x="-1944" y="-936"/>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t>2020/2/25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t>‹#›</a:t>
            </a:fld>
            <a:endParaRPr lang="zh-CN" altLang="en-US"/>
          </a:p>
        </p:txBody>
      </p:sp>
    </p:spTree>
    <p:extLst>
      <p:ext uri="{BB962C8B-B14F-4D97-AF65-F5344CB8AC3E}">
        <p14:creationId xmlns:p14="http://schemas.microsoft.com/office/powerpoint/2010/main" val="9901203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8</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20</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28</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t>33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21.jpe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png"/><Relationship Id="rId1" Type="http://schemas.openxmlformats.org/officeDocument/2006/relationships/slideLayout" Target="../slideLayouts/slideLayout1.xml"/><Relationship Id="rId4" Type="http://schemas.openxmlformats.org/officeDocument/2006/relationships/image" Target="../media/image22.jpeg"/></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26.jpeg"/><Relationship Id="rId5" Type="http://schemas.openxmlformats.org/officeDocument/2006/relationships/image" Target="../media/image25.jpeg"/><Relationship Id="rId4" Type="http://schemas.openxmlformats.org/officeDocument/2006/relationships/image" Target="../media/image24.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6" Type="http://schemas.openxmlformats.org/officeDocument/2006/relationships/image" Target="../media/image28.jpeg"/><Relationship Id="rId5" Type="http://schemas.openxmlformats.org/officeDocument/2006/relationships/image" Target="../media/image27.jpeg"/><Relationship Id="rId4"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png"/><Relationship Id="rId1" Type="http://schemas.openxmlformats.org/officeDocument/2006/relationships/slideLayout" Target="../slideLayouts/slideLayout1.xml"/><Relationship Id="rId5" Type="http://schemas.openxmlformats.org/officeDocument/2006/relationships/image" Target="../media/image30.jpeg"/><Relationship Id="rId4" Type="http://schemas.openxmlformats.org/officeDocument/2006/relationships/image" Target="../media/image29.jpe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0.png"/><Relationship Id="rId1" Type="http://schemas.openxmlformats.org/officeDocument/2006/relationships/slideLayout" Target="../slideLayouts/slideLayout1.xml"/><Relationship Id="rId4" Type="http://schemas.openxmlformats.org/officeDocument/2006/relationships/image" Target="../media/image31.jpeg"/></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3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4.png"/><Relationship Id="rId5" Type="http://schemas.openxmlformats.org/officeDocument/2006/relationships/image" Target="../media/image4.png"/><Relationship Id="rId4" Type="http://schemas.openxmlformats.org/officeDocument/2006/relationships/image" Target="../media/image33.png"/></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5" Type="http://schemas.openxmlformats.org/officeDocument/2006/relationships/image" Target="../media/image16.jpeg"/><Relationship Id="rId4" Type="http://schemas.openxmlformats.org/officeDocument/2006/relationships/image" Target="../media/image15.jpe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 Id="rId4" Type="http://schemas.openxmlformats.org/officeDocument/2006/relationships/image" Target="../media/image1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cstate="print"/>
          <a:stretch>
            <a:fillRect/>
          </a:stretch>
        </p:blipFill>
        <p:spPr>
          <a:xfrm>
            <a:off x="0" y="2139802"/>
            <a:ext cx="9144001" cy="3003698"/>
          </a:xfrm>
          <a:prstGeom prst="rect">
            <a:avLst/>
          </a:prstGeom>
        </p:spPr>
      </p:pic>
      <p:grpSp>
        <p:nvGrpSpPr>
          <p:cNvPr id="88" name="组合 87"/>
          <p:cNvGrpSpPr/>
          <p:nvPr/>
        </p:nvGrpSpPr>
        <p:grpSpPr>
          <a:xfrm>
            <a:off x="2540900" y="2871418"/>
            <a:ext cx="3778980" cy="1578944"/>
            <a:chOff x="6240567" y="2900570"/>
            <a:chExt cx="3915294" cy="1916713"/>
          </a:xfrm>
        </p:grpSpPr>
        <p:grpSp>
          <p:nvGrpSpPr>
            <p:cNvPr id="89" name="组合 72"/>
            <p:cNvGrpSpPr/>
            <p:nvPr/>
          </p:nvGrpSpPr>
          <p:grpSpPr>
            <a:xfrm>
              <a:off x="6341196" y="2900570"/>
              <a:ext cx="3814665" cy="1916713"/>
              <a:chOff x="6341196" y="2900570"/>
              <a:chExt cx="3814665" cy="1916713"/>
            </a:xfrm>
          </p:grpSpPr>
          <p:sp>
            <p:nvSpPr>
              <p:cNvPr id="94" name="文本框 79"/>
              <p:cNvSpPr txBox="1"/>
              <p:nvPr/>
            </p:nvSpPr>
            <p:spPr>
              <a:xfrm>
                <a:off x="6341196" y="2900570"/>
                <a:ext cx="3814665" cy="1905443"/>
              </a:xfrm>
              <a:prstGeom prst="rect">
                <a:avLst/>
              </a:prstGeom>
              <a:noFill/>
            </p:spPr>
            <p:txBody>
              <a:bodyPr wrap="squar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新课标教科版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chemeClr val="accent3"/>
                  </a:solidFill>
                </a:endParaRPr>
              </a:p>
              <a:p>
                <a:pPr algn="ctr">
                  <a:lnSpc>
                    <a:spcPct val="150000"/>
                  </a:lnSpc>
                </a:pPr>
                <a:r>
                  <a:rPr lang="zh-CN" altLang="en-US" dirty="0" smtClean="0">
                    <a:solidFill>
                      <a:schemeClr val="accent3"/>
                    </a:solidFill>
                  </a:rPr>
                  <a:t> </a:t>
                </a:r>
                <a:r>
                  <a:rPr lang="zh-CN" altLang="en-US" dirty="0" smtClean="0">
                    <a:solidFill>
                      <a:srgbClr val="D16809"/>
                    </a:solidFill>
                  </a:rPr>
                  <a:t>八年级上</a:t>
                </a:r>
                <a:endParaRPr lang="zh-CN" altLang="en-US" dirty="0">
                  <a:solidFill>
                    <a:srgbClr val="D16809"/>
                  </a:solidFill>
                </a:endParaRPr>
              </a:p>
            </p:txBody>
          </p:sp>
          <p:sp>
            <p:nvSpPr>
              <p:cNvPr id="95" name="圆角矩形 94"/>
              <p:cNvSpPr/>
              <p:nvPr/>
            </p:nvSpPr>
            <p:spPr>
              <a:xfrm>
                <a:off x="6409827" y="3087476"/>
                <a:ext cx="3695730" cy="1729807"/>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3018171" y="2248170"/>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4"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2593624"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11399" y="1066666"/>
            <a:ext cx="1149160" cy="487523"/>
          </a:xfrm>
          <a:prstGeom prst="rect">
            <a:avLst/>
          </a:prstGeom>
        </p:spPr>
      </p:pic>
      <p:sp>
        <p:nvSpPr>
          <p:cNvPr id="11" name="矩形 10"/>
          <p:cNvSpPr/>
          <p:nvPr/>
        </p:nvSpPr>
        <p:spPr>
          <a:xfrm>
            <a:off x="1397479" y="2052911"/>
            <a:ext cx="6051926"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如果物体相对于参照物位置没有发生改变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则称这个物体是静止的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如果物体相对于参照物位置发生变化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则称这个物体是运动的</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2593624"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11399" y="1066666"/>
            <a:ext cx="1149160" cy="487523"/>
          </a:xfrm>
          <a:prstGeom prst="rect">
            <a:avLst/>
          </a:prstGeom>
        </p:spPr>
      </p:pic>
      <p:sp>
        <p:nvSpPr>
          <p:cNvPr id="11" name="矩形 10"/>
          <p:cNvSpPr/>
          <p:nvPr/>
        </p:nvSpPr>
        <p:spPr>
          <a:xfrm>
            <a:off x="914399" y="1431809"/>
            <a:ext cx="7056407" cy="283923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判断所选参照物的方法</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确定题目中的研究对象</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明确研究对象的运动状态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若研究对象是静止的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则所选取的参照物是与研究对象的相对位置没有发生变化的物体</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若研究对象是运动的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则所选取的参照物是与研究对象的相对位置发生了变化的物体</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62350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动与静</a:t>
            </a:r>
          </a:p>
        </p:txBody>
      </p:sp>
      <p:sp>
        <p:nvSpPr>
          <p:cNvPr id="23" name="矩形 22"/>
          <p:cNvSpPr/>
          <p:nvPr/>
        </p:nvSpPr>
        <p:spPr>
          <a:xfrm>
            <a:off x="3053752" y="3519578"/>
            <a:ext cx="3295292"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空中加油机与受油机</a:t>
            </a:r>
          </a:p>
        </p:txBody>
      </p:sp>
      <p:pic>
        <p:nvPicPr>
          <p:cNvPr id="12" name="wj62.jpg" descr="id:2147509942;FounderCES"/>
          <p:cNvPicPr/>
          <p:nvPr/>
        </p:nvPicPr>
        <p:blipFill>
          <a:blip r:embed="rId4"/>
          <a:stretch>
            <a:fillRect/>
          </a:stretch>
        </p:blipFill>
        <p:spPr>
          <a:xfrm>
            <a:off x="3112289" y="1740215"/>
            <a:ext cx="2132572" cy="15395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Bottom)">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62350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39" y="1188130"/>
            <a:ext cx="2164047" cy="610190"/>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动与静</a:t>
            </a:r>
          </a:p>
        </p:txBody>
      </p:sp>
      <p:sp>
        <p:nvSpPr>
          <p:cNvPr id="23" name="矩形 22"/>
          <p:cNvSpPr/>
          <p:nvPr/>
        </p:nvSpPr>
        <p:spPr>
          <a:xfrm>
            <a:off x="518160" y="1827938"/>
            <a:ext cx="5562600"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爸爸驾车带小明去感受大桥的风采</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小明问爸爸</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为什么我看到桥两边的路灯都往后退呢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实际上是参照物选取的不同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类似生活中的场景还有很多</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例如乘坐火车等</a:t>
            </a:r>
            <a:r>
              <a:rPr lang="en-US" altLang="zh-CN" sz="2000" dirty="0" smtClean="0">
                <a:latin typeface="微软雅黑" panose="020B0503020204020204" pitchFamily="34" charset="-122"/>
                <a:ea typeface="微软雅黑" panose="020B0503020204020204" pitchFamily="34" charset="-122"/>
              </a:rPr>
              <a:t>.</a:t>
            </a:r>
          </a:p>
        </p:txBody>
      </p:sp>
      <p:pic>
        <p:nvPicPr>
          <p:cNvPr id="11" name="wj63.jpg" descr="id:2147509914;FounderCES"/>
          <p:cNvPicPr/>
          <p:nvPr/>
        </p:nvPicPr>
        <p:blipFill>
          <a:blip r:embed="rId4"/>
          <a:stretch>
            <a:fillRect/>
          </a:stretch>
        </p:blipFill>
        <p:spPr>
          <a:xfrm>
            <a:off x="6597360" y="2128350"/>
            <a:ext cx="1860840" cy="1188922"/>
          </a:xfrm>
          <a:prstGeom prst="rect">
            <a:avLst/>
          </a:prstGeom>
        </p:spPr>
      </p:pic>
      <p:sp>
        <p:nvSpPr>
          <p:cNvPr id="13" name="矩形 12"/>
          <p:cNvSpPr/>
          <p:nvPr/>
        </p:nvSpPr>
        <p:spPr>
          <a:xfrm>
            <a:off x="776835" y="3789350"/>
            <a:ext cx="6584085" cy="99257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利用运动的概念来解释生活中的现象是中考常考内容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选择的参照物不同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物体的运动状态一般也不同</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par>
                          <p:cTn id="25" fill="hold">
                            <p:stCondLst>
                              <p:cond delay="1000"/>
                            </p:stCondLst>
                            <p:childTnLst>
                              <p:par>
                                <p:cTn id="26" presetID="12" presetClass="entr" presetSubtype="4"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slide(fromBottom)">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2507360"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05383" y="1066666"/>
            <a:ext cx="1161192" cy="487523"/>
          </a:xfrm>
          <a:prstGeom prst="rect">
            <a:avLst/>
          </a:prstGeom>
        </p:spPr>
      </p:pic>
      <p:sp>
        <p:nvSpPr>
          <p:cNvPr id="12" name="矩形 11"/>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动与静</a:t>
            </a:r>
          </a:p>
        </p:txBody>
      </p:sp>
      <p:sp>
        <p:nvSpPr>
          <p:cNvPr id="10" name="矩形 9"/>
          <p:cNvSpPr/>
          <p:nvPr/>
        </p:nvSpPr>
        <p:spPr>
          <a:xfrm>
            <a:off x="1708030" y="1038490"/>
            <a:ext cx="5469148" cy="1315745"/>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大家喜欢看西游记吗</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知道孙悟空腾云驾雾是怎么拍摄的嘛</a:t>
            </a:r>
            <a:r>
              <a:rPr lang="en-US" altLang="zh-CN" sz="2700" dirty="0" smtClean="0">
                <a:latin typeface="微软雅黑" panose="020B0503020204020204" pitchFamily="34" charset="-122"/>
                <a:ea typeface="微软雅黑" panose="020B0503020204020204" pitchFamily="34" charset="-122"/>
              </a:rPr>
              <a:t>?</a:t>
            </a:r>
          </a:p>
        </p:txBody>
      </p:sp>
      <p:pic>
        <p:nvPicPr>
          <p:cNvPr id="17" name="wj65.jpg" descr="id:2147509956;FounderCES"/>
          <p:cNvPicPr/>
          <p:nvPr/>
        </p:nvPicPr>
        <p:blipFill>
          <a:blip r:embed="rId5"/>
          <a:stretch>
            <a:fillRect/>
          </a:stretch>
        </p:blipFill>
        <p:spPr>
          <a:xfrm>
            <a:off x="7228936" y="2362022"/>
            <a:ext cx="1400661" cy="1320998"/>
          </a:xfrm>
          <a:prstGeom prst="rect">
            <a:avLst/>
          </a:prstGeom>
        </p:spPr>
      </p:pic>
      <p:sp>
        <p:nvSpPr>
          <p:cNvPr id="18" name="矩形 17"/>
          <p:cNvSpPr/>
          <p:nvPr/>
        </p:nvSpPr>
        <p:spPr>
          <a:xfrm>
            <a:off x="810883" y="2415221"/>
            <a:ext cx="6189948"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先拍摄孙悟空在“云朵”上的镜头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再拍摄天空上的白云、地上的山河湖泊等镜头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然后将两组画面放到“特技机”里叠合</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我们看电视是以白云和山河湖泊作参照物的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于是就产生了孙悟空“腾云驾雾”的效果</a:t>
            </a:r>
            <a:r>
              <a:rPr lang="en-US" altLang="zh-CN" sz="2000" dirty="0" smtClean="0">
                <a:latin typeface="微软雅黑" panose="020B0503020204020204" pitchFamily="34" charset="-122"/>
                <a:ea typeface="微软雅黑" panose="020B0503020204020204" pitchFamily="34"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slide(fromLeft)">
                                      <p:cBhvr>
                                        <p:cTn id="34" dur="500"/>
                                        <p:tgtEl>
                                          <p:spTgt spid="10"/>
                                        </p:tgtEl>
                                      </p:cBhvr>
                                    </p:animEffect>
                                  </p:childTnLst>
                                </p:cTn>
                              </p:par>
                              <p:par>
                                <p:cTn id="35" presetID="12" presetClass="entr" presetSubtype="4"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slide(fromBottom)">
                                      <p:cBhvr>
                                        <p:cTn id="37" dur="500"/>
                                        <p:tgtEl>
                                          <p:spTgt spid="17"/>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slide(fromLeft)">
                                      <p:cBhvr>
                                        <p:cTn id="4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P spid="1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2196808"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11399" y="1066666"/>
            <a:ext cx="1149160" cy="487523"/>
          </a:xfrm>
          <a:prstGeom prst="rect">
            <a:avLst/>
          </a:prstGeom>
        </p:spPr>
      </p:pic>
      <p:sp>
        <p:nvSpPr>
          <p:cNvPr id="11" name="矩形 10"/>
          <p:cNvSpPr/>
          <p:nvPr/>
        </p:nvSpPr>
        <p:spPr>
          <a:xfrm>
            <a:off x="828138" y="3467643"/>
            <a:ext cx="3847380"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人正常步行速度约</a:t>
            </a:r>
            <a:r>
              <a:rPr lang="en-US" altLang="zh-CN" sz="2000" dirty="0" smtClean="0">
                <a:latin typeface="微软雅黑" panose="020B0503020204020204" pitchFamily="34" charset="-122"/>
                <a:ea typeface="微软雅黑" panose="020B0503020204020204" pitchFamily="34" charset="-122"/>
              </a:rPr>
              <a:t>1.1 m/s.</a:t>
            </a:r>
          </a:p>
        </p:txBody>
      </p:sp>
      <p:sp>
        <p:nvSpPr>
          <p:cNvPr id="12" name="矩形 11"/>
          <p:cNvSpPr/>
          <p:nvPr/>
        </p:nvSpPr>
        <p:spPr>
          <a:xfrm>
            <a:off x="307017"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速度</a:t>
            </a:r>
          </a:p>
        </p:txBody>
      </p:sp>
      <p:pic>
        <p:nvPicPr>
          <p:cNvPr id="17" name="wj66.jpg" descr="id:2147510035;FounderCES"/>
          <p:cNvPicPr/>
          <p:nvPr/>
        </p:nvPicPr>
        <p:blipFill>
          <a:blip r:embed="rId5"/>
          <a:stretch>
            <a:fillRect/>
          </a:stretch>
        </p:blipFill>
        <p:spPr>
          <a:xfrm>
            <a:off x="1456016" y="1879725"/>
            <a:ext cx="2198739" cy="1274144"/>
          </a:xfrm>
          <a:prstGeom prst="rect">
            <a:avLst/>
          </a:prstGeom>
        </p:spPr>
      </p:pic>
      <p:pic>
        <p:nvPicPr>
          <p:cNvPr id="18" name="wj67.jpg" descr="id:2147510042;FounderCES"/>
          <p:cNvPicPr/>
          <p:nvPr/>
        </p:nvPicPr>
        <p:blipFill>
          <a:blip r:embed="rId6"/>
          <a:stretch>
            <a:fillRect/>
          </a:stretch>
        </p:blipFill>
        <p:spPr>
          <a:xfrm>
            <a:off x="5268891" y="1792865"/>
            <a:ext cx="2198739" cy="1381655"/>
          </a:xfrm>
          <a:prstGeom prst="rect">
            <a:avLst/>
          </a:prstGeom>
        </p:spPr>
      </p:pic>
      <p:sp>
        <p:nvSpPr>
          <p:cNvPr id="19" name="矩形 18"/>
          <p:cNvSpPr/>
          <p:nvPr/>
        </p:nvSpPr>
        <p:spPr>
          <a:xfrm>
            <a:off x="4482862" y="3482020"/>
            <a:ext cx="4350587"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高速公路上的小汽车速度约</a:t>
            </a:r>
            <a:r>
              <a:rPr lang="en-US" altLang="zh-CN" sz="2000" dirty="0" smtClean="0">
                <a:latin typeface="微软雅黑" panose="020B0503020204020204" pitchFamily="34" charset="-122"/>
                <a:ea typeface="微软雅黑" panose="020B0503020204020204" pitchFamily="34" charset="-122"/>
              </a:rPr>
              <a:t>33 m/s.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par>
                                <p:cTn id="35" presetID="12" presetClass="entr" presetSubtype="8"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slide(fromLeft)">
                                      <p:cBhvr>
                                        <p:cTn id="37" dur="500"/>
                                        <p:tgtEl>
                                          <p:spTgt spid="19"/>
                                        </p:tgtEl>
                                      </p:cBhvr>
                                    </p:animEffect>
                                  </p:childTnLst>
                                </p:cTn>
                              </p:par>
                              <p:par>
                                <p:cTn id="38" presetID="12" presetClass="entr" presetSubtype="4" fill="hold"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slide(fromBottom)">
                                      <p:cBhvr>
                                        <p:cTn id="40" dur="500"/>
                                        <p:tgtEl>
                                          <p:spTgt spid="18"/>
                                        </p:tgtEl>
                                      </p:cBhvr>
                                    </p:animEffect>
                                  </p:childTnLst>
                                </p:cTn>
                              </p:par>
                              <p:par>
                                <p:cTn id="41" presetID="12" presetClass="entr" presetSubtype="4" fill="hold"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slide(fromBottom)">
                                      <p:cBhvr>
                                        <p:cTn id="43"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2196808"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11399" y="1066666"/>
            <a:ext cx="1149160" cy="487523"/>
          </a:xfrm>
          <a:prstGeom prst="rect">
            <a:avLst/>
          </a:prstGeom>
        </p:spPr>
      </p:pic>
      <p:sp>
        <p:nvSpPr>
          <p:cNvPr id="11" name="矩形 10"/>
          <p:cNvSpPr/>
          <p:nvPr/>
        </p:nvSpPr>
        <p:spPr>
          <a:xfrm>
            <a:off x="1069674" y="3467643"/>
            <a:ext cx="3605843"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骑自行车的速度约</a:t>
            </a:r>
            <a:r>
              <a:rPr lang="en-US" altLang="zh-CN" sz="2000" dirty="0" smtClean="0">
                <a:latin typeface="微软雅黑" panose="020B0503020204020204" pitchFamily="34" charset="-122"/>
                <a:ea typeface="微软雅黑" panose="020B0503020204020204" pitchFamily="34" charset="-122"/>
              </a:rPr>
              <a:t>5 m/s.</a:t>
            </a:r>
          </a:p>
        </p:txBody>
      </p:sp>
      <p:sp>
        <p:nvSpPr>
          <p:cNvPr id="12" name="矩形 11"/>
          <p:cNvSpPr/>
          <p:nvPr/>
        </p:nvSpPr>
        <p:spPr>
          <a:xfrm>
            <a:off x="307017"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速度</a:t>
            </a:r>
          </a:p>
        </p:txBody>
      </p:sp>
      <p:sp>
        <p:nvSpPr>
          <p:cNvPr id="19" name="矩形 18"/>
          <p:cNvSpPr/>
          <p:nvPr/>
        </p:nvSpPr>
        <p:spPr>
          <a:xfrm>
            <a:off x="5141343" y="3482020"/>
            <a:ext cx="3692106"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客机速度约</a:t>
            </a:r>
            <a:r>
              <a:rPr lang="en-US" altLang="zh-CN" sz="2000" dirty="0" smtClean="0">
                <a:latin typeface="微软雅黑" panose="020B0503020204020204" pitchFamily="34" charset="-122"/>
                <a:ea typeface="微软雅黑" panose="020B0503020204020204" pitchFamily="34" charset="-122"/>
              </a:rPr>
              <a:t>250 m/s.</a:t>
            </a:r>
          </a:p>
        </p:txBody>
      </p:sp>
      <p:pic>
        <p:nvPicPr>
          <p:cNvPr id="16" name="wj68.jpg" descr="id:2147510049;FounderCES"/>
          <p:cNvPicPr/>
          <p:nvPr/>
        </p:nvPicPr>
        <p:blipFill>
          <a:blip r:embed="rId5"/>
          <a:stretch>
            <a:fillRect/>
          </a:stretch>
        </p:blipFill>
        <p:spPr>
          <a:xfrm>
            <a:off x="1300741" y="1804094"/>
            <a:ext cx="2305101" cy="1565827"/>
          </a:xfrm>
          <a:prstGeom prst="rect">
            <a:avLst/>
          </a:prstGeom>
        </p:spPr>
      </p:pic>
      <p:pic>
        <p:nvPicPr>
          <p:cNvPr id="21" name="wj69.jpg" descr="id:2147510056;FounderCES"/>
          <p:cNvPicPr/>
          <p:nvPr/>
        </p:nvPicPr>
        <p:blipFill>
          <a:blip r:embed="rId6"/>
          <a:stretch>
            <a:fillRect/>
          </a:stretch>
        </p:blipFill>
        <p:spPr>
          <a:xfrm>
            <a:off x="5044605" y="1944038"/>
            <a:ext cx="2305101" cy="126237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par>
                                <p:cTn id="35" presetID="12" presetClass="entr" presetSubtype="8" fill="hold" grpId="0"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slide(fromLeft)">
                                      <p:cBhvr>
                                        <p:cTn id="37" dur="500"/>
                                        <p:tgtEl>
                                          <p:spTgt spid="19"/>
                                        </p:tgtEl>
                                      </p:cBhvr>
                                    </p:animEffect>
                                  </p:childTnLst>
                                </p:cTn>
                              </p:par>
                              <p:par>
                                <p:cTn id="38" presetID="12" presetClass="entr" presetSubtype="4" fill="hold" nodeType="with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slide(fromBottom)">
                                      <p:cBhvr>
                                        <p:cTn id="40" dur="500"/>
                                        <p:tgtEl>
                                          <p:spTgt spid="21"/>
                                        </p:tgtEl>
                                      </p:cBhvr>
                                    </p:animEffect>
                                  </p:childTnLst>
                                </p:cTn>
                              </p:par>
                              <p:par>
                                <p:cTn id="41" presetID="12" presetClass="entr" presetSubtype="4" fill="hold"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slide(fromBottom)">
                                      <p:cBhvr>
                                        <p:cTn id="4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3151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1570"/>
            <a:ext cx="1357364"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测量单位</a:t>
            </a:r>
          </a:p>
        </p:txBody>
      </p:sp>
      <p:sp>
        <p:nvSpPr>
          <p:cNvPr id="11" name="矩形 10"/>
          <p:cNvSpPr/>
          <p:nvPr/>
        </p:nvSpPr>
        <p:spPr>
          <a:xfrm>
            <a:off x="1200061" y="1912908"/>
            <a:ext cx="6090251" cy="191590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计算过程中出现不同物体或不同运动过程的相同物理量时要用下角标进行区分</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同一公式中的每个物理量必须一一对应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即必须是同一物体在同一运动过程中的物理量</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3151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498" y="1091570"/>
            <a:ext cx="1350447"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测量单位</a:t>
            </a:r>
          </a:p>
        </p:txBody>
      </p:sp>
      <p:sp>
        <p:nvSpPr>
          <p:cNvPr id="11" name="矩形 10"/>
          <p:cNvSpPr/>
          <p:nvPr/>
        </p:nvSpPr>
        <p:spPr>
          <a:xfrm>
            <a:off x="1035169" y="2242692"/>
            <a:ext cx="6090251" cy="1399870"/>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比值定义法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所谓比值定义法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就是用两个基本的物理量的“比”来定义一个新的物理量的方法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用比值法定义的物理概念在物理学中占有相当大的比例</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931512"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386538" y="1112904"/>
            <a:ext cx="2160590" cy="60921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测量单位</a:t>
            </a:r>
          </a:p>
        </p:txBody>
      </p:sp>
      <p:sp>
        <p:nvSpPr>
          <p:cNvPr id="11" name="矩形 10"/>
          <p:cNvSpPr/>
          <p:nvPr/>
        </p:nvSpPr>
        <p:spPr>
          <a:xfrm>
            <a:off x="1004689" y="1953132"/>
            <a:ext cx="7255391"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公路上有很多与路程和速度相关的标志牌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它们的意思是什么呢</a:t>
            </a:r>
            <a:r>
              <a:rPr lang="en-US" altLang="zh-CN" sz="2000" dirty="0" smtClean="0">
                <a:latin typeface="微软雅黑" panose="020B0503020204020204" pitchFamily="34" charset="-122"/>
                <a:ea typeface="微软雅黑" panose="020B0503020204020204" pitchFamily="34" charset="-122"/>
              </a:rPr>
              <a:t>?</a:t>
            </a:r>
          </a:p>
        </p:txBody>
      </p:sp>
      <p:pic>
        <p:nvPicPr>
          <p:cNvPr id="10" name="wj70.jpg" descr="id:2147510007;FounderCES"/>
          <p:cNvPicPr/>
          <p:nvPr/>
        </p:nvPicPr>
        <p:blipFill>
          <a:blip r:embed="rId4"/>
          <a:stretch>
            <a:fillRect/>
          </a:stretch>
        </p:blipFill>
        <p:spPr>
          <a:xfrm>
            <a:off x="1138379" y="2516850"/>
            <a:ext cx="2074291" cy="1445550"/>
          </a:xfrm>
          <a:prstGeom prst="rect">
            <a:avLst/>
          </a:prstGeom>
        </p:spPr>
      </p:pic>
      <p:sp>
        <p:nvSpPr>
          <p:cNvPr id="12" name="矩形 11"/>
          <p:cNvSpPr/>
          <p:nvPr/>
        </p:nvSpPr>
        <p:spPr>
          <a:xfrm>
            <a:off x="1553329" y="4086732"/>
            <a:ext cx="1509911" cy="438582"/>
          </a:xfrm>
          <a:prstGeom prst="rect">
            <a:avLst/>
          </a:prstGeom>
        </p:spPr>
        <p:txBody>
          <a:bodyPr wrap="square" lIns="68580" tIns="34290" rIns="68580" bIns="34290">
            <a:spAutoFit/>
          </a:bodyPr>
          <a:lstStyle/>
          <a:p>
            <a:pPr>
              <a:lnSpc>
                <a:spcPct val="150000"/>
              </a:lnSpc>
            </a:pPr>
            <a:r>
              <a:rPr lang="zh-CN" altLang="en-US" sz="1600" dirty="0" smtClean="0">
                <a:latin typeface="微软雅黑" panose="020B0503020204020204" pitchFamily="34" charset="-122"/>
                <a:ea typeface="微软雅黑" panose="020B0503020204020204" pitchFamily="34" charset="-122"/>
              </a:rPr>
              <a:t>限速</a:t>
            </a:r>
            <a:r>
              <a:rPr lang="en-US" altLang="zh-CN" sz="1600" dirty="0" smtClean="0">
                <a:latin typeface="微软雅黑" panose="020B0503020204020204" pitchFamily="34" charset="-122"/>
                <a:ea typeface="微软雅黑" panose="020B0503020204020204" pitchFamily="34" charset="-122"/>
              </a:rPr>
              <a:t>80km/h</a:t>
            </a:r>
          </a:p>
        </p:txBody>
      </p:sp>
      <p:sp>
        <p:nvSpPr>
          <p:cNvPr id="13" name="矩形 12"/>
          <p:cNvSpPr/>
          <p:nvPr/>
        </p:nvSpPr>
        <p:spPr>
          <a:xfrm>
            <a:off x="4404361" y="4086732"/>
            <a:ext cx="2834640" cy="438582"/>
          </a:xfrm>
          <a:prstGeom prst="rect">
            <a:avLst/>
          </a:prstGeom>
        </p:spPr>
        <p:txBody>
          <a:bodyPr wrap="square" lIns="68580" tIns="34290" rIns="68580" bIns="34290">
            <a:spAutoFit/>
          </a:bodyPr>
          <a:lstStyle/>
          <a:p>
            <a:pPr>
              <a:lnSpc>
                <a:spcPct val="150000"/>
              </a:lnSpc>
            </a:pPr>
            <a:r>
              <a:rPr lang="zh-CN" altLang="en-US" sz="1600" dirty="0" smtClean="0">
                <a:latin typeface="微软雅黑" panose="020B0503020204020204" pitchFamily="34" charset="-122"/>
                <a:ea typeface="微软雅黑" panose="020B0503020204020204" pitchFamily="34" charset="-122"/>
              </a:rPr>
              <a:t>从标志牌处到目的地的距离</a:t>
            </a:r>
          </a:p>
        </p:txBody>
      </p:sp>
      <p:pic>
        <p:nvPicPr>
          <p:cNvPr id="18" name="wj71.jpg" descr="id:2147510014;FounderCES"/>
          <p:cNvPicPr/>
          <p:nvPr/>
        </p:nvPicPr>
        <p:blipFill>
          <a:blip r:embed="rId5"/>
          <a:stretch>
            <a:fillRect/>
          </a:stretch>
        </p:blipFill>
        <p:spPr>
          <a:xfrm>
            <a:off x="4821959" y="2622090"/>
            <a:ext cx="1443509" cy="13403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par>
                                <p:cTn id="22" presetID="12" presetClass="entr" presetSubtype="8"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Left)">
                                      <p:cBhvr>
                                        <p:cTn id="24" dur="500"/>
                                        <p:tgtEl>
                                          <p:spTgt spid="12"/>
                                        </p:tgtEl>
                                      </p:cBhvr>
                                    </p:animEffect>
                                  </p:childTnLst>
                                </p:cTn>
                              </p:par>
                              <p:par>
                                <p:cTn id="25" presetID="12" presetClass="entr" presetSubtype="4"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lide(fromBottom)">
                                      <p:cBhvr>
                                        <p:cTn id="27" dur="500"/>
                                        <p:tgtEl>
                                          <p:spTgt spid="10"/>
                                        </p:tgtEl>
                                      </p:cBhvr>
                                    </p:animEffect>
                                  </p:childTnLst>
                                </p:cTn>
                              </p:par>
                              <p:par>
                                <p:cTn id="28" presetID="12" presetClass="entr" presetSubtype="8"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slide(fromLeft)">
                                      <p:cBhvr>
                                        <p:cTn id="30" dur="500"/>
                                        <p:tgtEl>
                                          <p:spTgt spid="13"/>
                                        </p:tgtEl>
                                      </p:cBhvr>
                                    </p:animEffect>
                                  </p:childTnLst>
                                </p:cTn>
                              </p:par>
                              <p:par>
                                <p:cTn id="31" presetID="12" presetClass="entr" presetSubtype="4"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slide(fromBottom)">
                                      <p:cBhvr>
                                        <p:cTn id="3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284903"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第二章  运动与能量</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964391" y="1845609"/>
            <a:ext cx="3362139"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1</a:t>
            </a:r>
            <a:r>
              <a:rPr lang="zh-CN" altLang="en-US" sz="3300" dirty="0" smtClean="0">
                <a:solidFill>
                  <a:schemeClr val="accent1"/>
                </a:solidFill>
              </a:rPr>
              <a:t>节　认识运动</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284903"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第二章  运动与能量</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205266" y="1845609"/>
            <a:ext cx="5478103"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3</a:t>
            </a:r>
            <a:r>
              <a:rPr lang="zh-CN" altLang="en-US" sz="3300" dirty="0" smtClean="0">
                <a:solidFill>
                  <a:schemeClr val="accent1"/>
                </a:solidFill>
              </a:rPr>
              <a:t>节　测量物体运动的速度</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7973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1570"/>
            <a:ext cx="1357364"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447943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实验探究</a:t>
            </a:r>
            <a:r>
              <a:rPr lang="en-US" altLang="zh-CN" sz="2700" dirty="0" smtClean="0">
                <a:latin typeface="微软雅黑" panose="020B0503020204020204" pitchFamily="34" charset="-122"/>
                <a:ea typeface="微软雅黑" panose="020B0503020204020204" pitchFamily="34" charset="-122"/>
              </a:rPr>
              <a:t>:</a:t>
            </a:r>
            <a:r>
              <a:rPr lang="zh-CN" altLang="en-US" sz="2700" dirty="0" smtClean="0">
                <a:latin typeface="微软雅黑" panose="020B0503020204020204" pitchFamily="34" charset="-122"/>
                <a:ea typeface="微软雅黑" panose="020B0503020204020204" pitchFamily="34" charset="-122"/>
              </a:rPr>
              <a:t>气泡的速度</a:t>
            </a:r>
          </a:p>
        </p:txBody>
      </p:sp>
      <p:sp>
        <p:nvSpPr>
          <p:cNvPr id="11" name="矩形 10"/>
          <p:cNvSpPr/>
          <p:nvPr/>
        </p:nvSpPr>
        <p:spPr>
          <a:xfrm>
            <a:off x="1052422" y="1966647"/>
            <a:ext cx="6090251" cy="2323200"/>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选择的玻璃管不能太短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否则气泡运动时间短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实验误差较大</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为了便于测量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应使气泡在管内运动慢一些</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不同的气泡的速度各不相同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故不能把不同的气泡的速度混在一起求平均值</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74494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498" y="1091570"/>
            <a:ext cx="1350447"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匀速直线运动</a:t>
            </a:r>
          </a:p>
        </p:txBody>
      </p:sp>
      <p:sp>
        <p:nvSpPr>
          <p:cNvPr id="11" name="矩形 10"/>
          <p:cNvSpPr/>
          <p:nvPr/>
        </p:nvSpPr>
        <p:spPr>
          <a:xfrm>
            <a:off x="1035169" y="1742360"/>
            <a:ext cx="6935638" cy="283923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做匀速直线运动的物体其速度是保持不变的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因此</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如果知道了某一时刻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或某一距离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的运动速度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就知道了它在任意时间段内或任意运动点上的速度</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不能从数学角度把公式</a:t>
            </a:r>
            <a:r>
              <a:rPr lang="en-US" altLang="zh-CN" sz="2000" dirty="0" smtClean="0">
                <a:latin typeface="微软雅黑" panose="020B0503020204020204" pitchFamily="34" charset="-122"/>
                <a:ea typeface="微软雅黑" panose="020B0503020204020204" pitchFamily="34" charset="-122"/>
              </a:rPr>
              <a:t>s=</a:t>
            </a:r>
            <a:r>
              <a:rPr lang="en-US" altLang="zh-CN" sz="2000" dirty="0" err="1" smtClean="0">
                <a:latin typeface="微软雅黑" panose="020B0503020204020204" pitchFamily="34" charset="-122"/>
                <a:ea typeface="微软雅黑" panose="020B0503020204020204" pitchFamily="34" charset="-122"/>
              </a:rPr>
              <a:t>vt</a:t>
            </a:r>
            <a:r>
              <a:rPr lang="zh-CN" altLang="en-US" sz="2000" dirty="0" smtClean="0">
                <a:latin typeface="微软雅黑" panose="020B0503020204020204" pitchFamily="34" charset="-122"/>
                <a:ea typeface="微软雅黑" panose="020B0503020204020204" pitchFamily="34" charset="-122"/>
              </a:rPr>
              <a:t>理解成物体运动的速度与路程成正比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与时间成反比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匀速直线运动的特点是瞬时速度的大小和方向都保持不变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加速度为零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是一种理想化的运动</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521319"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498" y="988052"/>
            <a:ext cx="1350447"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404982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路程和时间的计算</a:t>
            </a:r>
          </a:p>
        </p:txBody>
      </p:sp>
      <p:sp>
        <p:nvSpPr>
          <p:cNvPr id="11" name="矩形 10"/>
          <p:cNvSpPr/>
          <p:nvPr/>
        </p:nvSpPr>
        <p:spPr>
          <a:xfrm>
            <a:off x="483079" y="1490038"/>
            <a:ext cx="7901795" cy="3254737"/>
          </a:xfrm>
          <a:prstGeom prst="rect">
            <a:avLst/>
          </a:prstGeom>
        </p:spPr>
        <p:txBody>
          <a:bodyPr wrap="square" lIns="68580" tIns="34290" rIns="68580" bIns="34290">
            <a:spAutoFit/>
          </a:bodyPr>
          <a:lstStyle/>
          <a:p>
            <a:pPr>
              <a:lnSpc>
                <a:spcPct val="150000"/>
              </a:lnSpc>
            </a:pPr>
            <a:r>
              <a:rPr lang="en-US" altLang="zh-CN" sz="1800" dirty="0" smtClean="0">
                <a:latin typeface="微软雅黑" panose="020B0503020204020204" pitchFamily="34" charset="-122"/>
                <a:ea typeface="微软雅黑" panose="020B0503020204020204" pitchFamily="34" charset="-122"/>
              </a:rPr>
              <a:t>(1)</a:t>
            </a:r>
            <a:r>
              <a:rPr lang="zh-CN" altLang="en-US" sz="1800" dirty="0" smtClean="0">
                <a:latin typeface="微软雅黑" panose="020B0503020204020204" pitchFamily="34" charset="-122"/>
                <a:ea typeface="微软雅黑" panose="020B0503020204020204" pitchFamily="34" charset="-122"/>
              </a:rPr>
              <a:t>过桥</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隧道</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类问题</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zh-CN" altLang="en-US" sz="1600" dirty="0" smtClean="0">
                <a:latin typeface="微软雅黑" panose="020B0503020204020204" pitchFamily="34" charset="-122"/>
                <a:ea typeface="微软雅黑" panose="020B0503020204020204" pitchFamily="34" charset="-122"/>
              </a:rPr>
              <a:t>通过的路程</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桥长</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隧道长</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车身长</a:t>
            </a:r>
          </a:p>
          <a:p>
            <a:pPr>
              <a:lnSpc>
                <a:spcPct val="150000"/>
              </a:lnSpc>
            </a:pPr>
            <a:r>
              <a:rPr lang="en-US" altLang="zh-CN" sz="1800" dirty="0" smtClean="0">
                <a:latin typeface="微软雅黑" panose="020B0503020204020204" pitchFamily="34" charset="-122"/>
                <a:ea typeface="微软雅黑" panose="020B0503020204020204" pitchFamily="34" charset="-122"/>
              </a:rPr>
              <a:t>(2)</a:t>
            </a:r>
            <a:r>
              <a:rPr lang="zh-CN" altLang="en-US" sz="1800" dirty="0" smtClean="0">
                <a:latin typeface="微软雅黑" panose="020B0503020204020204" pitchFamily="34" charset="-122"/>
                <a:ea typeface="微软雅黑" panose="020B0503020204020204" pitchFamily="34" charset="-122"/>
              </a:rPr>
              <a:t>追赶类问题</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en-US" altLang="zh-CN" sz="1600" dirty="0" smtClean="0">
                <a:latin typeface="微软雅黑" panose="020B0503020204020204" pitchFamily="34" charset="-122"/>
                <a:ea typeface="微软雅黑" panose="020B0503020204020204" pitchFamily="34" charset="-122"/>
              </a:rPr>
              <a:t>①</a:t>
            </a:r>
            <a:r>
              <a:rPr lang="zh-CN" altLang="en-US" sz="1600" dirty="0" smtClean="0">
                <a:latin typeface="微软雅黑" panose="020B0503020204020204" pitchFamily="34" charset="-122"/>
                <a:ea typeface="微软雅黑" panose="020B0503020204020204" pitchFamily="34" charset="-122"/>
              </a:rPr>
              <a:t>同一地点出发</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当一物体追上另一物体时</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两者通过的距离相等</a:t>
            </a:r>
            <a:r>
              <a:rPr lang="en-US" altLang="zh-CN" sz="1600" dirty="0" smtClean="0">
                <a:latin typeface="微软雅黑" panose="020B0503020204020204" pitchFamily="34" charset="-122"/>
                <a:ea typeface="微软雅黑" panose="020B0503020204020204" pitchFamily="34" charset="-122"/>
              </a:rPr>
              <a:t>.</a:t>
            </a:r>
          </a:p>
          <a:p>
            <a:pPr>
              <a:lnSpc>
                <a:spcPct val="150000"/>
              </a:lnSpc>
            </a:pPr>
            <a:r>
              <a:rPr lang="en-US" altLang="zh-CN" sz="1600" dirty="0" smtClean="0">
                <a:latin typeface="微软雅黑" panose="020B0503020204020204" pitchFamily="34" charset="-122"/>
                <a:ea typeface="微软雅黑" panose="020B0503020204020204" pitchFamily="34" charset="-122"/>
              </a:rPr>
              <a:t>②</a:t>
            </a:r>
            <a:r>
              <a:rPr lang="zh-CN" altLang="en-US" sz="1600" dirty="0" smtClean="0">
                <a:latin typeface="微软雅黑" panose="020B0503020204020204" pitchFamily="34" charset="-122"/>
                <a:ea typeface="微软雅黑" panose="020B0503020204020204" pitchFamily="34" charset="-122"/>
              </a:rPr>
              <a:t>不同地点出发</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当一物体追上另一物体时</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两者通过的距离之差等于出发前相距的距离</a:t>
            </a:r>
            <a:r>
              <a:rPr lang="en-US" altLang="zh-CN" sz="1600" dirty="0" smtClean="0">
                <a:latin typeface="微软雅黑" panose="020B0503020204020204" pitchFamily="34" charset="-122"/>
                <a:ea typeface="微软雅黑" panose="020B0503020204020204" pitchFamily="34" charset="-122"/>
              </a:rPr>
              <a:t>.</a:t>
            </a:r>
          </a:p>
          <a:p>
            <a:pPr>
              <a:lnSpc>
                <a:spcPct val="150000"/>
              </a:lnSpc>
            </a:pPr>
            <a:r>
              <a:rPr lang="en-US" altLang="zh-CN" sz="1800" dirty="0" smtClean="0">
                <a:latin typeface="微软雅黑" panose="020B0503020204020204" pitchFamily="34" charset="-122"/>
                <a:ea typeface="微软雅黑" panose="020B0503020204020204" pitchFamily="34" charset="-122"/>
              </a:rPr>
              <a:t>(3)</a:t>
            </a:r>
            <a:r>
              <a:rPr lang="zh-CN" altLang="en-US" sz="1800" dirty="0" smtClean="0">
                <a:latin typeface="微软雅黑" panose="020B0503020204020204" pitchFamily="34" charset="-122"/>
                <a:ea typeface="微软雅黑" panose="020B0503020204020204" pitchFamily="34" charset="-122"/>
              </a:rPr>
              <a:t>同时出发</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暗示时间相等</a:t>
            </a:r>
            <a:r>
              <a:rPr lang="en-US" altLang="zh-CN" sz="1800" dirty="0" smtClean="0">
                <a:latin typeface="微软雅黑" panose="020B0503020204020204" pitchFamily="34" charset="-122"/>
                <a:ea typeface="微软雅黑" panose="020B0503020204020204" pitchFamily="34" charset="-122"/>
              </a:rPr>
              <a:t>.</a:t>
            </a:r>
            <a:endParaRPr lang="en-US" altLang="zh-CN" sz="1600" dirty="0" smtClean="0">
              <a:latin typeface="微软雅黑" panose="020B0503020204020204" pitchFamily="34" charset="-122"/>
              <a:ea typeface="微软雅黑" panose="020B0503020204020204" pitchFamily="34" charset="-122"/>
            </a:endParaRPr>
          </a:p>
          <a:p>
            <a:pPr>
              <a:lnSpc>
                <a:spcPct val="150000"/>
              </a:lnSpc>
            </a:pPr>
            <a:r>
              <a:rPr lang="en-US" altLang="zh-CN" sz="1800" dirty="0" smtClean="0">
                <a:latin typeface="微软雅黑" panose="020B0503020204020204" pitchFamily="34" charset="-122"/>
                <a:ea typeface="微软雅黑" panose="020B0503020204020204" pitchFamily="34" charset="-122"/>
              </a:rPr>
              <a:t>(4)</a:t>
            </a:r>
            <a:r>
              <a:rPr lang="zh-CN" altLang="en-US" sz="1800" dirty="0" smtClean="0">
                <a:latin typeface="微软雅黑" panose="020B0503020204020204" pitchFamily="34" charset="-122"/>
                <a:ea typeface="微软雅黑" panose="020B0503020204020204" pitchFamily="34" charset="-122"/>
              </a:rPr>
              <a:t>速度大小比较问题</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比较时要先看单位是否相同</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不相同的需要先换算成相同的单位</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8829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1570"/>
            <a:ext cx="1357364"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平均速度的测量</a:t>
            </a:r>
          </a:p>
        </p:txBody>
      </p:sp>
      <p:sp>
        <p:nvSpPr>
          <p:cNvPr id="11" name="矩形 10"/>
          <p:cNvSpPr/>
          <p:nvPr/>
        </p:nvSpPr>
        <p:spPr>
          <a:xfrm>
            <a:off x="707366" y="1914889"/>
            <a:ext cx="7090913" cy="191590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用刻度尺测量路程时要注意估读到刻度尺分度值的下一位</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实验中斜面应保持较小的坡度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这是为了便于测量时间</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实验中金属片的作用是使小车撞击时发出声音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便于测量时间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同时也起到了挡板的作用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使小车停止运动</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8829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1570"/>
            <a:ext cx="1357364"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平均速度的测量</a:t>
            </a:r>
          </a:p>
        </p:txBody>
      </p:sp>
      <p:sp>
        <p:nvSpPr>
          <p:cNvPr id="11" name="矩形 10"/>
          <p:cNvSpPr/>
          <p:nvPr/>
        </p:nvSpPr>
        <p:spPr>
          <a:xfrm>
            <a:off x="724619" y="1604339"/>
            <a:ext cx="7763774" cy="2928815"/>
          </a:xfrm>
          <a:prstGeom prst="rect">
            <a:avLst/>
          </a:prstGeom>
        </p:spPr>
        <p:txBody>
          <a:bodyPr wrap="square" lIns="68580" tIns="34290" rIns="68580" bIns="34290">
            <a:spAutoFit/>
          </a:bodyPr>
          <a:lstStyle/>
          <a:p>
            <a:pPr>
              <a:lnSpc>
                <a:spcPct val="150000"/>
              </a:lnSpc>
            </a:pPr>
            <a:r>
              <a:rPr lang="en-US" altLang="zh-CN" sz="1800" dirty="0" smtClean="0">
                <a:latin typeface="微软雅黑" panose="020B0503020204020204" pitchFamily="34" charset="-122"/>
                <a:ea typeface="微软雅黑" panose="020B0503020204020204" pitchFamily="34" charset="-122"/>
              </a:rPr>
              <a:t>(1)</a:t>
            </a:r>
            <a:r>
              <a:rPr lang="zh-CN" altLang="en-US" sz="1800" dirty="0" smtClean="0">
                <a:latin typeface="微软雅黑" panose="020B0503020204020204" pitchFamily="34" charset="-122"/>
                <a:ea typeface="微软雅黑" panose="020B0503020204020204" pitchFamily="34" charset="-122"/>
              </a:rPr>
              <a:t>释放时调整好小车的方向</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避免小车运动途中从斜面上滑下</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en-US" altLang="zh-CN" sz="1800" dirty="0" smtClean="0">
                <a:latin typeface="微软雅黑" panose="020B0503020204020204" pitchFamily="34" charset="-122"/>
                <a:ea typeface="微软雅黑" panose="020B0503020204020204" pitchFamily="34" charset="-122"/>
              </a:rPr>
              <a:t>(2)</a:t>
            </a:r>
            <a:r>
              <a:rPr lang="zh-CN" altLang="en-US" sz="1800" dirty="0" smtClean="0">
                <a:latin typeface="微软雅黑" panose="020B0503020204020204" pitchFamily="34" charset="-122"/>
                <a:ea typeface="微软雅黑" panose="020B0503020204020204" pitchFamily="34" charset="-122"/>
              </a:rPr>
              <a:t>测量上半段路程的平均速度时不能改变斜面的坡度</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而且要静止释放</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en-US" altLang="zh-CN" sz="1800" dirty="0" smtClean="0">
                <a:latin typeface="微软雅黑" panose="020B0503020204020204" pitchFamily="34" charset="-122"/>
                <a:ea typeface="微软雅黑" panose="020B0503020204020204" pitchFamily="34" charset="-122"/>
              </a:rPr>
              <a:t>(3)</a:t>
            </a:r>
            <a:r>
              <a:rPr lang="zh-CN" altLang="en-US" sz="1800" dirty="0" smtClean="0">
                <a:latin typeface="微软雅黑" panose="020B0503020204020204" pitchFamily="34" charset="-122"/>
                <a:ea typeface="微软雅黑" panose="020B0503020204020204" pitchFamily="34" charset="-122"/>
              </a:rPr>
              <a:t>测量下半段的速度不能从中点静止释放</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那样测得的速度与上半段的速度相同</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因为小车向下运动的过程中是加速的</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当小车运动到中点时已经有一定的速度</a:t>
            </a:r>
            <a:r>
              <a:rPr lang="en-US" altLang="zh-CN" sz="1800" dirty="0" smtClean="0">
                <a:latin typeface="微软雅黑" panose="020B0503020204020204" pitchFamily="34" charset="-122"/>
                <a:ea typeface="微软雅黑" panose="020B0503020204020204" pitchFamily="34" charset="-122"/>
              </a:rPr>
              <a:t>.</a:t>
            </a:r>
          </a:p>
          <a:p>
            <a:pPr>
              <a:lnSpc>
                <a:spcPct val="150000"/>
              </a:lnSpc>
            </a:pPr>
            <a:r>
              <a:rPr lang="en-US" altLang="zh-CN" sz="1800" dirty="0" smtClean="0">
                <a:latin typeface="微软雅黑" panose="020B0503020204020204" pitchFamily="34" charset="-122"/>
                <a:ea typeface="微软雅黑" panose="020B0503020204020204" pitchFamily="34" charset="-122"/>
              </a:rPr>
              <a:t>(4)</a:t>
            </a:r>
            <a:r>
              <a:rPr lang="zh-CN" altLang="en-US" sz="1800" dirty="0" smtClean="0">
                <a:latin typeface="微软雅黑" panose="020B0503020204020204" pitchFamily="34" charset="-122"/>
                <a:ea typeface="微软雅黑" panose="020B0503020204020204" pitchFamily="34" charset="-122"/>
              </a:rPr>
              <a:t>小车从斜面上滑下时</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一定要做直线运动</a:t>
            </a:r>
            <a:r>
              <a:rPr lang="en-US" altLang="zh-CN" sz="1800" dirty="0" smtClean="0">
                <a:latin typeface="微软雅黑" panose="020B0503020204020204" pitchFamily="34" charset="-122"/>
                <a:ea typeface="微软雅黑" panose="020B0503020204020204" pitchFamily="34" charset="-122"/>
              </a:rPr>
              <a:t>, </a:t>
            </a:r>
            <a:r>
              <a:rPr lang="zh-CN" altLang="en-US" sz="1800" dirty="0" smtClean="0">
                <a:latin typeface="微软雅黑" panose="020B0503020204020204" pitchFamily="34" charset="-122"/>
                <a:ea typeface="微软雅黑" panose="020B0503020204020204" pitchFamily="34" charset="-122"/>
              </a:rPr>
              <a:t>否则测量的路程比实际路程要小</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影响实验结果</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8829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1570"/>
            <a:ext cx="1357364"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物体运动的图像</a:t>
            </a:r>
          </a:p>
        </p:txBody>
      </p:sp>
      <p:sp>
        <p:nvSpPr>
          <p:cNvPr id="11" name="矩形 10"/>
          <p:cNvSpPr/>
          <p:nvPr/>
        </p:nvSpPr>
        <p:spPr>
          <a:xfrm>
            <a:off x="1535503" y="2070165"/>
            <a:ext cx="6331788"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解答物体运动图像类题目时一定要先看清楚题目中所给图像是</a:t>
            </a:r>
            <a:r>
              <a:rPr lang="en-US" altLang="zh-CN" sz="2000" dirty="0" smtClean="0">
                <a:latin typeface="微软雅黑" panose="020B0503020204020204" pitchFamily="34" charset="-122"/>
                <a:ea typeface="微软雅黑" panose="020B0503020204020204" pitchFamily="34" charset="-122"/>
              </a:rPr>
              <a:t>s - t</a:t>
            </a:r>
            <a:r>
              <a:rPr lang="zh-CN" altLang="en-US" sz="2000" dirty="0" smtClean="0">
                <a:latin typeface="微软雅黑" panose="020B0503020204020204" pitchFamily="34" charset="-122"/>
                <a:ea typeface="微软雅黑" panose="020B0503020204020204" pitchFamily="34" charset="-122"/>
              </a:rPr>
              <a:t>图像还是</a:t>
            </a:r>
            <a:r>
              <a:rPr lang="en-US" altLang="zh-CN" sz="2000" dirty="0" smtClean="0">
                <a:latin typeface="微软雅黑" panose="020B0503020204020204" pitchFamily="34" charset="-122"/>
                <a:ea typeface="微软雅黑" panose="020B0503020204020204" pitchFamily="34" charset="-122"/>
              </a:rPr>
              <a:t>v - t</a:t>
            </a:r>
            <a:r>
              <a:rPr lang="zh-CN" altLang="en-US" sz="2000" dirty="0" smtClean="0">
                <a:latin typeface="微软雅黑" panose="020B0503020204020204" pitchFamily="34" charset="-122"/>
                <a:ea typeface="微软雅黑" panose="020B0503020204020204" pitchFamily="34" charset="-122"/>
              </a:rPr>
              <a:t>图像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形状相同的直线在不同的图像中表示的意义可能完全不同</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1935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498" y="988052"/>
            <a:ext cx="1350447" cy="575851"/>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物体运动的图像</a:t>
            </a:r>
          </a:p>
        </p:txBody>
      </p:sp>
      <p:sp>
        <p:nvSpPr>
          <p:cNvPr id="11" name="矩形 10"/>
          <p:cNvSpPr/>
          <p:nvPr/>
        </p:nvSpPr>
        <p:spPr>
          <a:xfrm>
            <a:off x="293296" y="1490038"/>
            <a:ext cx="8850704" cy="3300904"/>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根据</a:t>
            </a:r>
            <a:r>
              <a:rPr lang="en-US" altLang="zh-CN" sz="2000" dirty="0" smtClean="0">
                <a:latin typeface="微软雅黑" panose="020B0503020204020204" pitchFamily="34" charset="-122"/>
                <a:ea typeface="微软雅黑" panose="020B0503020204020204" pitchFamily="34" charset="-122"/>
              </a:rPr>
              <a:t>s - t</a:t>
            </a:r>
            <a:r>
              <a:rPr lang="zh-CN" altLang="en-US" sz="2000" dirty="0" smtClean="0">
                <a:latin typeface="微软雅黑" panose="020B0503020204020204" pitchFamily="34" charset="-122"/>
                <a:ea typeface="微软雅黑" panose="020B0503020204020204" pitchFamily="34" charset="-122"/>
              </a:rPr>
              <a:t>图像可以获得的信息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可以判断出物体的运动状态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可以求出物体的运动速度大小、某时间段内的路程、某段路程所用的时间</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可以比较出同一图中不同物体的运动速度</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根据</a:t>
            </a:r>
            <a:r>
              <a:rPr lang="en-US" altLang="zh-CN" sz="2000" dirty="0" smtClean="0">
                <a:latin typeface="微软雅黑" panose="020B0503020204020204" pitchFamily="34" charset="-122"/>
                <a:ea typeface="微软雅黑" panose="020B0503020204020204" pitchFamily="34" charset="-122"/>
              </a:rPr>
              <a:t>v - t</a:t>
            </a:r>
            <a:r>
              <a:rPr lang="zh-CN" altLang="en-US" sz="2000" dirty="0" smtClean="0">
                <a:latin typeface="微软雅黑" panose="020B0503020204020204" pitchFamily="34" charset="-122"/>
                <a:ea typeface="微软雅黑" panose="020B0503020204020204" pitchFamily="34" charset="-122"/>
              </a:rPr>
              <a:t>图像可以获得的信息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可以判断出物体的运动状态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可以用求面积的方法求出物体运动的路程</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8" fill="hold" grpId="0" nodeType="after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lide(fromLeft)">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284903"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第二章  运动与能量</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981651" y="1845609"/>
            <a:ext cx="2938946"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4</a:t>
            </a:r>
            <a:r>
              <a:rPr lang="zh-CN" altLang="en-US" sz="3300" dirty="0" smtClean="0">
                <a:solidFill>
                  <a:schemeClr val="accent1"/>
                </a:solidFill>
              </a:rPr>
              <a:t>节　能　量</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4" y="0"/>
            <a:ext cx="3904838"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28810" y="1066666"/>
            <a:ext cx="1114337" cy="487523"/>
          </a:xfrm>
          <a:prstGeom prst="rect">
            <a:avLst/>
          </a:prstGeom>
        </p:spPr>
      </p:pic>
      <p:sp>
        <p:nvSpPr>
          <p:cNvPr id="11" name="矩形 10"/>
          <p:cNvSpPr/>
          <p:nvPr/>
        </p:nvSpPr>
        <p:spPr>
          <a:xfrm>
            <a:off x="1604513" y="896971"/>
            <a:ext cx="5831455" cy="692497"/>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几种能量的解释</a:t>
            </a:r>
            <a:r>
              <a:rPr lang="en-US" altLang="zh-CN" sz="27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各种形式的能量</a:t>
            </a:r>
          </a:p>
        </p:txBody>
      </p:sp>
      <p:sp>
        <p:nvSpPr>
          <p:cNvPr id="16" name="矩形 15"/>
          <p:cNvSpPr/>
          <p:nvPr/>
        </p:nvSpPr>
        <p:spPr>
          <a:xfrm>
            <a:off x="566469" y="1683159"/>
            <a:ext cx="7843014" cy="3023905"/>
          </a:xfrm>
          <a:prstGeom prst="rect">
            <a:avLst/>
          </a:prstGeom>
        </p:spPr>
        <p:txBody>
          <a:bodyPr wrap="square" lIns="68580" tIns="34290" rIns="68580" bIns="34290">
            <a:spAutoFit/>
          </a:bodyPr>
          <a:lstStyle/>
          <a:p>
            <a:pPr>
              <a:lnSpc>
                <a:spcPct val="150000"/>
              </a:lnSpc>
            </a:pPr>
            <a:r>
              <a:rPr lang="zh-CN" altLang="en-US" sz="1600" dirty="0" smtClean="0">
                <a:latin typeface="微软雅黑" panose="020B0503020204020204" pitchFamily="34" charset="-122"/>
                <a:ea typeface="微软雅黑" panose="020B0503020204020204" pitchFamily="34" charset="-122"/>
              </a:rPr>
              <a:t>①机械能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分动能和势能两类</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机械能是物体所具有的动能和势能的和</a:t>
            </a:r>
            <a:r>
              <a:rPr lang="en-US" altLang="zh-CN" sz="1600" dirty="0" smtClean="0">
                <a:latin typeface="微软雅黑" panose="020B0503020204020204" pitchFamily="34" charset="-122"/>
                <a:ea typeface="微软雅黑" panose="020B0503020204020204" pitchFamily="34" charset="-122"/>
              </a:rPr>
              <a:t>.</a:t>
            </a:r>
          </a:p>
          <a:p>
            <a:pPr>
              <a:lnSpc>
                <a:spcPct val="150000"/>
              </a:lnSpc>
            </a:pPr>
            <a:r>
              <a:rPr lang="en-US" altLang="zh-CN" sz="1600" dirty="0" smtClean="0">
                <a:latin typeface="微软雅黑" panose="020B0503020204020204" pitchFamily="34" charset="-122"/>
                <a:ea typeface="微软雅黑" panose="020B0503020204020204" pitchFamily="34" charset="-122"/>
              </a:rPr>
              <a:t>②</a:t>
            </a:r>
            <a:r>
              <a:rPr lang="zh-CN" altLang="en-US" sz="1600" dirty="0" smtClean="0">
                <a:latin typeface="微软雅黑" panose="020B0503020204020204" pitchFamily="34" charset="-122"/>
                <a:ea typeface="微软雅黑" panose="020B0503020204020204" pitchFamily="34" charset="-122"/>
              </a:rPr>
              <a:t>内能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物体内所有分子的动能和势能的和叫内能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与物体的温度、质量等因素有关</a:t>
            </a:r>
            <a:r>
              <a:rPr lang="en-US" altLang="zh-CN" sz="1600" dirty="0" smtClean="0">
                <a:latin typeface="微软雅黑" panose="020B0503020204020204" pitchFamily="34" charset="-122"/>
                <a:ea typeface="微软雅黑" panose="020B0503020204020204" pitchFamily="34" charset="-122"/>
              </a:rPr>
              <a:t>.</a:t>
            </a:r>
          </a:p>
          <a:p>
            <a:pPr>
              <a:lnSpc>
                <a:spcPct val="150000"/>
              </a:lnSpc>
            </a:pPr>
            <a:r>
              <a:rPr lang="en-US" altLang="zh-CN" sz="1600" dirty="0" smtClean="0">
                <a:latin typeface="微软雅黑" panose="020B0503020204020204" pitchFamily="34" charset="-122"/>
                <a:ea typeface="微软雅黑" panose="020B0503020204020204" pitchFamily="34" charset="-122"/>
              </a:rPr>
              <a:t>③</a:t>
            </a:r>
            <a:r>
              <a:rPr lang="zh-CN" altLang="en-US" sz="1600" dirty="0" smtClean="0">
                <a:latin typeface="微软雅黑" panose="020B0503020204020204" pitchFamily="34" charset="-122"/>
                <a:ea typeface="微软雅黑" panose="020B0503020204020204" pitchFamily="34" charset="-122"/>
              </a:rPr>
              <a:t>电磁能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指的是储存在特定物体或空间中的能量</a:t>
            </a:r>
            <a:r>
              <a:rPr lang="en-US" altLang="zh-CN" sz="1600" dirty="0" smtClean="0">
                <a:latin typeface="微软雅黑" panose="020B0503020204020204" pitchFamily="34" charset="-122"/>
                <a:ea typeface="微软雅黑" panose="020B0503020204020204" pitchFamily="34" charset="-122"/>
              </a:rPr>
              <a:t>.</a:t>
            </a:r>
          </a:p>
          <a:p>
            <a:pPr>
              <a:lnSpc>
                <a:spcPct val="150000"/>
              </a:lnSpc>
            </a:pPr>
            <a:r>
              <a:rPr lang="en-US" altLang="zh-CN" sz="1600" dirty="0" smtClean="0">
                <a:latin typeface="微软雅黑" panose="020B0503020204020204" pitchFamily="34" charset="-122"/>
                <a:ea typeface="微软雅黑" panose="020B0503020204020204" pitchFamily="34" charset="-122"/>
              </a:rPr>
              <a:t>④</a:t>
            </a:r>
            <a:r>
              <a:rPr lang="zh-CN" altLang="en-US" sz="1600" dirty="0" smtClean="0">
                <a:latin typeface="微软雅黑" panose="020B0503020204020204" pitchFamily="34" charset="-122"/>
                <a:ea typeface="微软雅黑" panose="020B0503020204020204" pitchFamily="34" charset="-122"/>
              </a:rPr>
              <a:t>化学能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是指由于化学反应</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物质的分子结构发生变化而产生的能量</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燃料燃烧产生的光和热</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以及蓄电池、干电池产生的电都是来源于燃料和蓄电池里储存的化学能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食物也具有化学能</a:t>
            </a:r>
            <a:r>
              <a:rPr lang="en-US" altLang="zh-CN" sz="1600" dirty="0" smtClean="0">
                <a:latin typeface="微软雅黑" panose="020B0503020204020204" pitchFamily="34" charset="-122"/>
                <a:ea typeface="微软雅黑" panose="020B0503020204020204" pitchFamily="34" charset="-122"/>
              </a:rPr>
              <a:t>.</a:t>
            </a:r>
          </a:p>
          <a:p>
            <a:pPr>
              <a:lnSpc>
                <a:spcPct val="150000"/>
              </a:lnSpc>
            </a:pPr>
            <a:r>
              <a:rPr lang="en-US" altLang="zh-CN" sz="1600" dirty="0" smtClean="0">
                <a:latin typeface="微软雅黑" panose="020B0503020204020204" pitchFamily="34" charset="-122"/>
                <a:ea typeface="微软雅黑" panose="020B0503020204020204" pitchFamily="34" charset="-122"/>
              </a:rPr>
              <a:t>⑤</a:t>
            </a:r>
            <a:r>
              <a:rPr lang="zh-CN" altLang="en-US" sz="1600" dirty="0" smtClean="0">
                <a:latin typeface="微软雅黑" panose="020B0503020204020204" pitchFamily="34" charset="-122"/>
                <a:ea typeface="微软雅黑" panose="020B0503020204020204" pitchFamily="34" charset="-122"/>
              </a:rPr>
              <a:t>核能</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是指由于核反应</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物质的原子核结构发生变化而产生的能量</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原子弹爆炸产生的能量</a:t>
            </a:r>
            <a:r>
              <a:rPr lang="en-US" altLang="zh-CN" sz="1600" dirty="0" smtClean="0">
                <a:latin typeface="微软雅黑" panose="020B0503020204020204" pitchFamily="34" charset="-122"/>
                <a:ea typeface="微软雅黑" panose="020B0503020204020204" pitchFamily="34" charset="-122"/>
              </a:rPr>
              <a:t>,</a:t>
            </a:r>
            <a:r>
              <a:rPr lang="zh-CN" altLang="en-US" sz="1600" dirty="0" smtClean="0">
                <a:latin typeface="微软雅黑" panose="020B0503020204020204" pitchFamily="34" charset="-122"/>
                <a:ea typeface="微软雅黑" panose="020B0503020204020204" pitchFamily="34" charset="-122"/>
              </a:rPr>
              <a:t>以及核电站发出的电都是来源于原子核的核能</a:t>
            </a:r>
            <a:r>
              <a:rPr lang="en-US" altLang="zh-CN" sz="16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par>
                          <p:cTn id="35" fill="hold">
                            <p:stCondLst>
                              <p:cond delay="2000"/>
                            </p:stCondLst>
                            <p:childTnLst>
                              <p:par>
                                <p:cTn id="36" presetID="12" presetClass="entr" presetSubtype="8" fill="hold" grpId="0" nodeType="after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slide(fromLeft)">
                                      <p:cBhvr>
                                        <p:cTn id="3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p:cNvGrpSpPr/>
          <p:nvPr/>
        </p:nvGrpSpPr>
        <p:grpSpPr>
          <a:xfrm>
            <a:off x="253093" y="0"/>
            <a:ext cx="3956598"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28810" y="1066666"/>
            <a:ext cx="1114337" cy="487523"/>
          </a:xfrm>
          <a:prstGeom prst="rect">
            <a:avLst/>
          </a:prstGeom>
        </p:spPr>
      </p:pic>
      <p:sp>
        <p:nvSpPr>
          <p:cNvPr id="11" name="矩形 10"/>
          <p:cNvSpPr/>
          <p:nvPr/>
        </p:nvSpPr>
        <p:spPr>
          <a:xfrm>
            <a:off x="1173193" y="1690601"/>
            <a:ext cx="6552257" cy="278486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物体之间或同一物体各部分之间相对位置随时间的变化叫做机械运动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它是物质的各种运动形态中最简单、最普遍的一种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例如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地球的转动、弹簧的伸长和压缩等都是机械运动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而其他较复杂的运动形式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例如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热运动、化学运动、电磁运动、生命现象中都含有位置的变化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但不能把它们简单地归结为机械运动</a:t>
            </a:r>
            <a:r>
              <a:rPr lang="en-US" altLang="zh-CN" sz="2000" dirty="0" smtClean="0">
                <a:latin typeface="微软雅黑" panose="020B0503020204020204" pitchFamily="34" charset="-122"/>
                <a:ea typeface="微软雅黑" panose="020B0503020204020204" pitchFamily="34" charset="-122"/>
              </a:rPr>
              <a:t>.</a:t>
            </a:r>
          </a:p>
        </p:txBody>
      </p:sp>
      <p:sp>
        <p:nvSpPr>
          <p:cNvPr id="12" name="矩形 11"/>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宏观物体的运动</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slide(fromTop)">
                                      <p:cBhvr>
                                        <p:cTn id="7" dur="500"/>
                                        <p:tgtEl>
                                          <p:spTgt spid="16"/>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slide(fromLeft)">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8966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44" y="1093057"/>
            <a:ext cx="1350356" cy="572878"/>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能量可以转化</a:t>
            </a:r>
          </a:p>
        </p:txBody>
      </p:sp>
      <p:sp>
        <p:nvSpPr>
          <p:cNvPr id="22" name="矩形 21"/>
          <p:cNvSpPr/>
          <p:nvPr/>
        </p:nvSpPr>
        <p:spPr>
          <a:xfrm>
            <a:off x="2329132" y="3791845"/>
            <a:ext cx="5451892"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各种形式的能量可以相互转化</a:t>
            </a:r>
            <a:r>
              <a:rPr lang="en-US" altLang="zh-CN" sz="2000" dirty="0" smtClean="0">
                <a:latin typeface="微软雅黑" panose="020B0503020204020204" pitchFamily="34" charset="-122"/>
                <a:ea typeface="微软雅黑" panose="020B0503020204020204" pitchFamily="34" charset="-122"/>
              </a:rPr>
              <a:t>.</a:t>
            </a:r>
          </a:p>
        </p:txBody>
      </p:sp>
      <p:pic>
        <p:nvPicPr>
          <p:cNvPr id="11" name="WJ114.EPS" descr="id:2147511239;FounderCES"/>
          <p:cNvPicPr/>
          <p:nvPr/>
        </p:nvPicPr>
        <p:blipFill>
          <a:blip r:embed="rId4">
            <a:clrChange>
              <a:clrFrom>
                <a:srgbClr val="FFFFFF"/>
              </a:clrFrom>
              <a:clrTo>
                <a:srgbClr val="FFFFFF">
                  <a:alpha val="0"/>
                </a:srgbClr>
              </a:clrTo>
            </a:clrChange>
          </a:blip>
          <a:stretch>
            <a:fillRect/>
          </a:stretch>
        </p:blipFill>
        <p:spPr>
          <a:xfrm>
            <a:off x="2800434" y="1389510"/>
            <a:ext cx="2254646" cy="217128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par>
                                <p:cTn id="22" presetID="12" presetClass="entr" presetSubtype="4"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8966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7544" y="1093057"/>
            <a:ext cx="1350356" cy="572878"/>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能量可以转化</a:t>
            </a:r>
          </a:p>
        </p:txBody>
      </p:sp>
      <p:sp>
        <p:nvSpPr>
          <p:cNvPr id="22" name="矩形 21"/>
          <p:cNvSpPr/>
          <p:nvPr/>
        </p:nvSpPr>
        <p:spPr>
          <a:xfrm>
            <a:off x="483079" y="1617988"/>
            <a:ext cx="8195095" cy="2839239"/>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能量的转化和转移的本质是不同的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转化”是指能量由一种形式变为另一种形式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转移”只是能量由一个物体传递到另一个物体</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或从物体的一部分转移到另一部分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能量的形式不变</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有能量转化时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必定会有一种形式的能量减少</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另一种形式的能量增加</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要明白消耗能量、利用能量或获得能量的过程就是能量的相互转化和转移的过程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能在具体情景中分析能量形式的转化</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589666"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0984" y="1093057"/>
            <a:ext cx="1343475" cy="572878"/>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能量可以转化</a:t>
            </a:r>
          </a:p>
        </p:txBody>
      </p:sp>
      <p:sp>
        <p:nvSpPr>
          <p:cNvPr id="22" name="矩形 21"/>
          <p:cNvSpPr/>
          <p:nvPr/>
        </p:nvSpPr>
        <p:spPr>
          <a:xfrm>
            <a:off x="1742536" y="2066562"/>
            <a:ext cx="5710687" cy="1454244"/>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判断能量的转化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我们主要看它要消耗什么能量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得到什么能量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因为总是消耗的能量转化为得到的能量</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4"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3"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6"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7"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1500">
        <p:split orient="vert" dir="in"/>
      </p:transition>
    </mc:Choice>
    <mc:Fallback xmlns="">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00" y="-33800"/>
                                    </p:animMotion>
                                  </p:childTnLst>
                                </p:cTn>
                              </p:par>
                            </p:childTnLst>
                          </p:cTn>
                        </p:par>
                        <p:par>
                          <p:cTn id="25" fill="hold">
                            <p:stCondLst>
                              <p:cond delay="5000"/>
                            </p:stCondLst>
                            <p:childTnLst>
                              <p:par>
                                <p:cTn id="26" presetID="23" presetClass="entr" presetSubtype="16" fill="hold" nodeType="afterEffect">
                                  <p:stCondLst>
                                    <p:cond delay="0"/>
                                  </p:stCondLst>
                                  <p:childTnLst>
                                    <p:set>
                                      <p:cBhvr>
                                        <p:cTn id="27" dur="1" fill="hold">
                                          <p:stCondLst>
                                            <p:cond delay="0"/>
                                          </p:stCondLst>
                                        </p:cTn>
                                        <p:tgtEl>
                                          <p:spTgt spid="49"/>
                                        </p:tgtEl>
                                        <p:attrNameLst>
                                          <p:attrName>style.visibility</p:attrName>
                                        </p:attrNameLst>
                                      </p:cBhvr>
                                      <p:to>
                                        <p:strVal val="visible"/>
                                      </p:to>
                                    </p:set>
                                    <p:anim calcmode="lin" valueType="num">
                                      <p:cBhvr>
                                        <p:cTn id="28" dur="500" fill="hold"/>
                                        <p:tgtEl>
                                          <p:spTgt spid="49"/>
                                        </p:tgtEl>
                                        <p:attrNameLst>
                                          <p:attrName>ppt_w</p:attrName>
                                        </p:attrNameLst>
                                      </p:cBhvr>
                                      <p:tavLst>
                                        <p:tav tm="0">
                                          <p:val>
                                            <p:fltVal val="0"/>
                                          </p:val>
                                        </p:tav>
                                        <p:tav tm="100000">
                                          <p:val>
                                            <p:strVal val="#ppt_w"/>
                                          </p:val>
                                        </p:tav>
                                      </p:tavLst>
                                    </p:anim>
                                    <p:anim calcmode="lin" valueType="num">
                                      <p:cBhvr>
                                        <p:cTn id="29" dur="500" fill="hold"/>
                                        <p:tgtEl>
                                          <p:spTgt spid="49"/>
                                        </p:tgtEl>
                                        <p:attrNameLst>
                                          <p:attrName>ppt_h</p:attrName>
                                        </p:attrNameLst>
                                      </p:cBhvr>
                                      <p:tavLst>
                                        <p:tav tm="0">
                                          <p:val>
                                            <p:fltVal val="0"/>
                                          </p:val>
                                        </p:tav>
                                        <p:tav tm="100000">
                                          <p:val>
                                            <p:strVal val="#ppt_h"/>
                                          </p:val>
                                        </p:tav>
                                      </p:tavLst>
                                    </p:anim>
                                  </p:childTnLst>
                                </p:cTn>
                              </p:par>
                              <p:par>
                                <p:cTn id="30" presetID="1" presetClass="entr" presetSubtype="0" fill="hold" nodeType="withEffect">
                                  <p:stCondLst>
                                    <p:cond delay="0"/>
                                  </p:stCondLst>
                                  <p:childTnLst>
                                    <p:set>
                                      <p:cBhvr>
                                        <p:cTn id="31" dur="1" fill="hold">
                                          <p:stCondLst>
                                            <p:cond delay="0"/>
                                          </p:stCondLst>
                                        </p:cTn>
                                        <p:tgtEl>
                                          <p:spTgt spid="50"/>
                                        </p:tgtEl>
                                        <p:attrNameLst>
                                          <p:attrName>style.visibility</p:attrName>
                                        </p:attrNameLst>
                                      </p:cBhvr>
                                      <p:to>
                                        <p:strVal val="visible"/>
                                      </p:to>
                                    </p:set>
                                  </p:childTnLst>
                                </p:cTn>
                              </p:par>
                              <p:par>
                                <p:cTn id="32"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33" dur="2000" fill="hold"/>
                                        <p:tgtEl>
                                          <p:spTgt spid="50"/>
                                        </p:tgtEl>
                                        <p:attrNameLst>
                                          <p:attrName>ppt_x</p:attrName>
                                          <p:attrName>ppt_y</p:attrName>
                                        </p:attrNameLst>
                                      </p:cBhvr>
                                      <p:rCtr x="-15500" y="-2100"/>
                                    </p:animMotion>
                                  </p:childTnLst>
                                </p:cTn>
                              </p:par>
                            </p:childTnLst>
                          </p:cTn>
                        </p:par>
                        <p:par>
                          <p:cTn id="34" fill="hold">
                            <p:stCondLst>
                              <p:cond delay="5500"/>
                            </p:stCondLst>
                            <p:childTnLst>
                              <p:par>
                                <p:cTn id="35" presetID="26" presetClass="entr" presetSubtype="0" fill="hold" grpId="0" nodeType="after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wipe(down)">
                                      <p:cBhvr>
                                        <p:cTn id="37" dur="580">
                                          <p:stCondLst>
                                            <p:cond delay="0"/>
                                          </p:stCondLst>
                                        </p:cTn>
                                        <p:tgtEl>
                                          <p:spTgt spid="64"/>
                                        </p:tgtEl>
                                      </p:cBhvr>
                                    </p:animEffect>
                                    <p:anim calcmode="lin" valueType="num">
                                      <p:cBhvr>
                                        <p:cTn id="38"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43" dur="26">
                                          <p:stCondLst>
                                            <p:cond delay="650"/>
                                          </p:stCondLst>
                                        </p:cTn>
                                        <p:tgtEl>
                                          <p:spTgt spid="64"/>
                                        </p:tgtEl>
                                      </p:cBhvr>
                                      <p:to x="100000" y="60000"/>
                                    </p:animScale>
                                    <p:animScale>
                                      <p:cBhvr>
                                        <p:cTn id="44" dur="166" decel="50000">
                                          <p:stCondLst>
                                            <p:cond delay="676"/>
                                          </p:stCondLst>
                                        </p:cTn>
                                        <p:tgtEl>
                                          <p:spTgt spid="64"/>
                                        </p:tgtEl>
                                      </p:cBhvr>
                                      <p:to x="100000" y="100000"/>
                                    </p:animScale>
                                    <p:animScale>
                                      <p:cBhvr>
                                        <p:cTn id="45" dur="26">
                                          <p:stCondLst>
                                            <p:cond delay="1312"/>
                                          </p:stCondLst>
                                        </p:cTn>
                                        <p:tgtEl>
                                          <p:spTgt spid="64"/>
                                        </p:tgtEl>
                                      </p:cBhvr>
                                      <p:to x="100000" y="80000"/>
                                    </p:animScale>
                                    <p:animScale>
                                      <p:cBhvr>
                                        <p:cTn id="46" dur="166" decel="50000">
                                          <p:stCondLst>
                                            <p:cond delay="1338"/>
                                          </p:stCondLst>
                                        </p:cTn>
                                        <p:tgtEl>
                                          <p:spTgt spid="64"/>
                                        </p:tgtEl>
                                      </p:cBhvr>
                                      <p:to x="100000" y="100000"/>
                                    </p:animScale>
                                    <p:animScale>
                                      <p:cBhvr>
                                        <p:cTn id="47" dur="26">
                                          <p:stCondLst>
                                            <p:cond delay="1642"/>
                                          </p:stCondLst>
                                        </p:cTn>
                                        <p:tgtEl>
                                          <p:spTgt spid="64"/>
                                        </p:tgtEl>
                                      </p:cBhvr>
                                      <p:to x="100000" y="90000"/>
                                    </p:animScale>
                                    <p:animScale>
                                      <p:cBhvr>
                                        <p:cTn id="48" dur="166" decel="50000">
                                          <p:stCondLst>
                                            <p:cond delay="1668"/>
                                          </p:stCondLst>
                                        </p:cTn>
                                        <p:tgtEl>
                                          <p:spTgt spid="64"/>
                                        </p:tgtEl>
                                      </p:cBhvr>
                                      <p:to x="100000" y="100000"/>
                                    </p:animScale>
                                    <p:animScale>
                                      <p:cBhvr>
                                        <p:cTn id="49" dur="26">
                                          <p:stCondLst>
                                            <p:cond delay="1808"/>
                                          </p:stCondLst>
                                        </p:cTn>
                                        <p:tgtEl>
                                          <p:spTgt spid="64"/>
                                        </p:tgtEl>
                                      </p:cBhvr>
                                      <p:to x="100000" y="95000"/>
                                    </p:animScale>
                                    <p:animScale>
                                      <p:cBhvr>
                                        <p:cTn id="50" dur="166" decel="50000">
                                          <p:stCondLst>
                                            <p:cond delay="1834"/>
                                          </p:stCondLst>
                                        </p:cTn>
                                        <p:tgtEl>
                                          <p:spTgt spid="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388296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54493" y="1094553"/>
            <a:ext cx="1336458" cy="569886"/>
          </a:xfrm>
          <a:prstGeom prst="rect">
            <a:avLst/>
          </a:prstGeom>
        </p:spPr>
      </p:pic>
      <p:pic>
        <p:nvPicPr>
          <p:cNvPr id="21" name="图片 20" descr="book3.png"/>
          <p:cNvPicPr>
            <a:picLocks noChangeAspect="1"/>
          </p:cNvPicPr>
          <p:nvPr/>
        </p:nvPicPr>
        <p:blipFill>
          <a:blip r:embed="rId3"/>
          <a:stretch>
            <a:fillRect/>
          </a:stretch>
        </p:blipFill>
        <p:spPr>
          <a:xfrm>
            <a:off x="7968343" y="3990228"/>
            <a:ext cx="971550" cy="971550"/>
          </a:xfrm>
          <a:prstGeom prst="rect">
            <a:avLst/>
          </a:prstGeom>
        </p:spPr>
      </p:pic>
      <p:sp>
        <p:nvSpPr>
          <p:cNvPr id="9" name="矩形 8"/>
          <p:cNvSpPr/>
          <p:nvPr/>
        </p:nvSpPr>
        <p:spPr>
          <a:xfrm>
            <a:off x="307017"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宏观物体的运动</a:t>
            </a:r>
          </a:p>
        </p:txBody>
      </p:sp>
      <p:sp>
        <p:nvSpPr>
          <p:cNvPr id="22" name="矩形 21"/>
          <p:cNvSpPr/>
          <p:nvPr/>
        </p:nvSpPr>
        <p:spPr>
          <a:xfrm>
            <a:off x="1036675" y="1790517"/>
            <a:ext cx="6666614" cy="2784865"/>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解答成语和古诗文类题目时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要先明确题目中成语和古诗文的确切含义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再根据相应的物理知识分析判断是否符合题意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在此题中就是分析物体的位置是否有了变化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有变化就是在做机械运动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判断一个物体是否在做机械运动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关键是要看它的位置是否在发生变化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不要和政治运动、生物运动、分子运动混淆</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slide(fromBottom)">
                                      <p:cBhvr>
                                        <p:cTn id="21"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组合 9"/>
          <p:cNvGrpSpPr/>
          <p:nvPr/>
        </p:nvGrpSpPr>
        <p:grpSpPr>
          <a:xfrm>
            <a:off x="171451" y="0"/>
            <a:ext cx="47973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微观世界的分子运动</a:t>
            </a:r>
          </a:p>
        </p:txBody>
      </p:sp>
      <p:sp>
        <p:nvSpPr>
          <p:cNvPr id="23" name="矩形 22"/>
          <p:cNvSpPr/>
          <p:nvPr/>
        </p:nvSpPr>
        <p:spPr>
          <a:xfrm>
            <a:off x="1000664" y="3408972"/>
            <a:ext cx="2812211" cy="99257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分子、原子内部电子不停地做高速运动</a:t>
            </a:r>
            <a:r>
              <a:rPr lang="en-US" altLang="zh-CN" sz="2000" dirty="0" smtClean="0">
                <a:latin typeface="微软雅黑" panose="020B0503020204020204" pitchFamily="34" charset="-122"/>
                <a:ea typeface="微软雅黑" panose="020B0503020204020204" pitchFamily="34" charset="-122"/>
              </a:rPr>
              <a:t>.</a:t>
            </a:r>
          </a:p>
        </p:txBody>
      </p:sp>
      <p:pic>
        <p:nvPicPr>
          <p:cNvPr id="12" name="wj49.jpg" descr="id:2147509577;FounderCES"/>
          <p:cNvPicPr/>
          <p:nvPr/>
        </p:nvPicPr>
        <p:blipFill>
          <a:blip r:embed="rId4"/>
          <a:stretch>
            <a:fillRect/>
          </a:stretch>
        </p:blipFill>
        <p:spPr>
          <a:xfrm>
            <a:off x="1352744" y="2004611"/>
            <a:ext cx="1895600" cy="1207504"/>
          </a:xfrm>
          <a:prstGeom prst="rect">
            <a:avLst/>
          </a:prstGeom>
        </p:spPr>
      </p:pic>
      <p:pic>
        <p:nvPicPr>
          <p:cNvPr id="18" name="wj51.jpg" descr="id:2147509584;FounderCES"/>
          <p:cNvPicPr/>
          <p:nvPr/>
        </p:nvPicPr>
        <p:blipFill>
          <a:blip r:embed="rId5"/>
          <a:stretch>
            <a:fillRect/>
          </a:stretch>
        </p:blipFill>
        <p:spPr>
          <a:xfrm>
            <a:off x="5145819" y="1983980"/>
            <a:ext cx="1962346" cy="1228135"/>
          </a:xfrm>
          <a:prstGeom prst="rect">
            <a:avLst/>
          </a:prstGeom>
        </p:spPr>
      </p:pic>
      <p:sp>
        <p:nvSpPr>
          <p:cNvPr id="19" name="矩形 18"/>
          <p:cNvSpPr/>
          <p:nvPr/>
        </p:nvSpPr>
        <p:spPr>
          <a:xfrm>
            <a:off x="4779035" y="3561371"/>
            <a:ext cx="3305930" cy="530915"/>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原子的核式结构模型</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slide(fromTop)">
                                      <p:cBhvr>
                                        <p:cTn id="10" dur="500"/>
                                        <p:tgtEl>
                                          <p:spTgt spid="13"/>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slide(fromBottom)">
                                      <p:cBhvr>
                                        <p:cTn id="24" dur="500"/>
                                        <p:tgtEl>
                                          <p:spTgt spid="18"/>
                                        </p:tgtEl>
                                      </p:cBhvr>
                                    </p:animEffect>
                                  </p:childTnLst>
                                </p:cTn>
                              </p:par>
                              <p:par>
                                <p:cTn id="25" presetID="12" presetClass="entr" presetSubtype="4"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slide(fromBottom)">
                                      <p:cBhvr>
                                        <p:cTn id="27" dur="500"/>
                                        <p:tgtEl>
                                          <p:spTgt spid="12"/>
                                        </p:tgtEl>
                                      </p:cBhvr>
                                    </p:animEffect>
                                  </p:childTnLst>
                                </p:cTn>
                              </p:par>
                              <p:par>
                                <p:cTn id="28" presetID="12" presetClass="entr" presetSubtype="4"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slide(fromBottom)">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4797363"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39" y="1111930"/>
            <a:ext cx="1947851" cy="549230"/>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微观世界的分子运动</a:t>
            </a:r>
          </a:p>
        </p:txBody>
      </p:sp>
      <p:sp>
        <p:nvSpPr>
          <p:cNvPr id="23" name="矩形 22"/>
          <p:cNvSpPr/>
          <p:nvPr/>
        </p:nvSpPr>
        <p:spPr>
          <a:xfrm>
            <a:off x="1092104" y="1900212"/>
            <a:ext cx="6390736" cy="191590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长期堆煤的墙角处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若用小刀从墙上刮去一薄层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可看见里面呈黑色</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这是因为分子在永不停息地做无规则运动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在长期堆煤的墙角处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由于煤分子扩散到墙内</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所以刮去一层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仍可看到里面呈黑色</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5"/>
          <p:cNvGrpSpPr/>
          <p:nvPr/>
        </p:nvGrpSpPr>
        <p:grpSpPr>
          <a:xfrm>
            <a:off x="253093" y="0"/>
            <a:ext cx="4577699" cy="818555"/>
            <a:chOff x="337457" y="0"/>
            <a:chExt cx="5751109" cy="1091406"/>
          </a:xfrm>
        </p:grpSpPr>
        <p:sp>
          <p:nvSpPr>
            <p:cNvPr id="13" name="圆角矩形 12"/>
            <p:cNvSpPr/>
            <p:nvPr/>
          </p:nvSpPr>
          <p:spPr>
            <a:xfrm>
              <a:off x="337457" y="405606"/>
              <a:ext cx="5751109" cy="685800"/>
            </a:xfrm>
            <a:prstGeom prst="roundRect">
              <a:avLst/>
            </a:prstGeom>
            <a:solidFill>
              <a:schemeClr val="accent4">
                <a:lumMod val="20000"/>
                <a:lumOff val="80000"/>
              </a:schemeClr>
            </a:solid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接连接符 13"/>
            <p:cNvCxnSpPr/>
            <p:nvPr/>
          </p:nvCxnSpPr>
          <p:spPr>
            <a:xfrm rot="5400000">
              <a:off x="710175"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cxnSp>
          <p:nvCxnSpPr>
            <p:cNvPr id="15" name="直接连接符 14"/>
            <p:cNvCxnSpPr/>
            <p:nvPr/>
          </p:nvCxnSpPr>
          <p:spPr>
            <a:xfrm rot="5400000">
              <a:off x="5112570" y="208756"/>
              <a:ext cx="419100" cy="1588"/>
            </a:xfrm>
            <a:prstGeom prst="line">
              <a:avLst/>
            </a:prstGeom>
            <a:solidFill>
              <a:schemeClr val="accent4">
                <a:lumMod val="20000"/>
                <a:lumOff val="80000"/>
              </a:schemeClr>
            </a:solidFill>
            <a:ln w="38100"/>
          </p:spPr>
          <p:style>
            <a:lnRef idx="1">
              <a:schemeClr val="dk1"/>
            </a:lnRef>
            <a:fillRef idx="0">
              <a:schemeClr val="dk1"/>
            </a:fillRef>
            <a:effectRef idx="0">
              <a:schemeClr val="dk1"/>
            </a:effectRef>
            <a:fontRef idx="minor">
              <a:schemeClr val="tx1"/>
            </a:fontRef>
          </p:style>
        </p:cxnSp>
      </p:grpSp>
      <p:pic>
        <p:nvPicPr>
          <p:cNvPr id="20" name="图片 19" descr="画笔.jpg"/>
          <p:cNvPicPr>
            <a:picLocks noChangeAspect="1"/>
          </p:cNvPicPr>
          <p:nvPr/>
        </p:nvPicPr>
        <p:blipFill>
          <a:blip r:embed="rId2" cstate="print">
            <a:clrChange>
              <a:clrFrom>
                <a:srgbClr val="F0F0F0"/>
              </a:clrFrom>
              <a:clrTo>
                <a:srgbClr val="F0F0F0">
                  <a:alpha val="0"/>
                </a:srgbClr>
              </a:clrTo>
            </a:clrChange>
          </a:blip>
          <a:srcRect r="50000" b="51064"/>
          <a:stretch>
            <a:fillRect/>
          </a:stretch>
        </p:blipFill>
        <p:spPr>
          <a:xfrm>
            <a:off x="7992835" y="4016829"/>
            <a:ext cx="1151165" cy="1126671"/>
          </a:xfrm>
          <a:prstGeom prst="rect">
            <a:avLst/>
          </a:prstGeom>
        </p:spPr>
      </p:pic>
      <p:pic>
        <p:nvPicPr>
          <p:cNvPr id="24" name="图片 23" descr="下方素材.png"/>
          <p:cNvPicPr>
            <a:picLocks noChangeAspect="1"/>
          </p:cNvPicPr>
          <p:nvPr/>
        </p:nvPicPr>
        <p:blipFill>
          <a:blip r:embed="rId3" cstate="print"/>
          <a:srcRect t="65517"/>
          <a:stretch>
            <a:fillRect/>
          </a:stretch>
        </p:blipFill>
        <p:spPr>
          <a:xfrm>
            <a:off x="3967844" y="4653643"/>
            <a:ext cx="1894113" cy="489857"/>
          </a:xfrm>
          <a:prstGeom prst="rect">
            <a:avLst/>
          </a:prstGeom>
        </p:spPr>
      </p:pic>
      <p:pic>
        <p:nvPicPr>
          <p:cNvPr id="26" name="图片 25" descr="图片1.png"/>
          <p:cNvPicPr>
            <a:picLocks noChangeAspect="1"/>
          </p:cNvPicPr>
          <p:nvPr/>
        </p:nvPicPr>
        <p:blipFill>
          <a:blip r:embed="rId4"/>
          <a:stretch>
            <a:fillRect/>
          </a:stretch>
        </p:blipFill>
        <p:spPr>
          <a:xfrm>
            <a:off x="305383" y="1066666"/>
            <a:ext cx="1161192" cy="487523"/>
          </a:xfrm>
          <a:prstGeom prst="rect">
            <a:avLst/>
          </a:prstGeom>
        </p:spPr>
      </p:pic>
      <p:sp>
        <p:nvSpPr>
          <p:cNvPr id="12" name="矩形 11"/>
          <p:cNvSpPr/>
          <p:nvPr/>
        </p:nvSpPr>
        <p:spPr>
          <a:xfrm>
            <a:off x="307017"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微观世界的分子运动</a:t>
            </a:r>
          </a:p>
        </p:txBody>
      </p:sp>
      <p:sp>
        <p:nvSpPr>
          <p:cNvPr id="10" name="矩形 9"/>
          <p:cNvSpPr/>
          <p:nvPr/>
        </p:nvSpPr>
        <p:spPr>
          <a:xfrm>
            <a:off x="1483743" y="1142007"/>
            <a:ext cx="5883215" cy="619080"/>
          </a:xfrm>
          <a:prstGeom prst="rect">
            <a:avLst/>
          </a:prstGeom>
        </p:spPr>
        <p:txBody>
          <a:bodyPr wrap="square" lIns="68580" tIns="34290" rIns="68580" bIns="34290">
            <a:spAutoFit/>
          </a:bodyPr>
          <a:lstStyle/>
          <a:p>
            <a:pPr>
              <a:lnSpc>
                <a:spcPct val="150000"/>
              </a:lnSpc>
            </a:pPr>
            <a:r>
              <a:rPr lang="zh-CN" altLang="en-US" sz="2700" dirty="0" smtClean="0">
                <a:latin typeface="微软雅黑" panose="020B0503020204020204" pitchFamily="34" charset="-122"/>
                <a:ea typeface="微软雅黑" panose="020B0503020204020204" pitchFamily="34" charset="-122"/>
              </a:rPr>
              <a:t>分子热运动与机械运动的区别</a:t>
            </a:r>
            <a:r>
              <a:rPr lang="en-US" altLang="zh-CN" sz="2700" dirty="0" smtClean="0">
                <a:latin typeface="微软雅黑" panose="020B0503020204020204" pitchFamily="34" charset="-122"/>
                <a:ea typeface="微软雅黑" panose="020B0503020204020204" pitchFamily="34" charset="-122"/>
              </a:rPr>
              <a:t>:</a:t>
            </a:r>
          </a:p>
        </p:txBody>
      </p:sp>
      <p:sp>
        <p:nvSpPr>
          <p:cNvPr id="17" name="矩形 16"/>
          <p:cNvSpPr/>
          <p:nvPr/>
        </p:nvSpPr>
        <p:spPr>
          <a:xfrm>
            <a:off x="897147" y="2001773"/>
            <a:ext cx="7001774" cy="2377574"/>
          </a:xfrm>
          <a:prstGeom prst="rect">
            <a:avLst/>
          </a:prstGeom>
        </p:spPr>
        <p:txBody>
          <a:bodyPr wrap="square" lIns="68580" tIns="34290" rIns="68580" bIns="34290">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机械运动是指一个物体相对于其他物体的位置发生改变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是自然界中最简单、最基本的运动形态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分子的热运动是指一切物质的分子都在不停地运动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且是无规则的运动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机械运动是宏观物体的运动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是可以有规则的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而分子热运动是微观粒子的运动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是无规则的</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par>
                                <p:cTn id="8" presetID="1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Left)">
                                      <p:cBhvr>
                                        <p:cTn id="10" dur="500"/>
                                        <p:tgtEl>
                                          <p:spTgt spid="12"/>
                                        </p:tgtEl>
                                      </p:cBhvr>
                                    </p:animEffect>
                                  </p:childTnLst>
                                </p:cTn>
                              </p:par>
                            </p:childTnLst>
                          </p:cTn>
                        </p:par>
                        <p:par>
                          <p:cTn id="11" fill="hold">
                            <p:stCondLst>
                              <p:cond delay="500"/>
                            </p:stCondLst>
                            <p:childTnLst>
                              <p:par>
                                <p:cTn id="12" presetID="12" presetClass="entr" presetSubtype="4" fill="hold" nodeType="afterEffect">
                                  <p:stCondLst>
                                    <p:cond delay="0"/>
                                  </p:stCondLst>
                                  <p:childTnLst>
                                    <p:set>
                                      <p:cBhvr>
                                        <p:cTn id="13" dur="1" fill="hold">
                                          <p:stCondLst>
                                            <p:cond delay="0"/>
                                          </p:stCondLst>
                                        </p:cTn>
                                        <p:tgtEl>
                                          <p:spTgt spid="26"/>
                                        </p:tgtEl>
                                        <p:attrNameLst>
                                          <p:attrName>style.visibility</p:attrName>
                                        </p:attrNameLst>
                                      </p:cBhvr>
                                      <p:to>
                                        <p:strVal val="visible"/>
                                      </p:to>
                                    </p:set>
                                    <p:animEffect transition="in" filter="slide(fromBottom)">
                                      <p:cBhvr>
                                        <p:cTn id="14" dur="500"/>
                                        <p:tgtEl>
                                          <p:spTgt spid="26"/>
                                        </p:tgtEl>
                                      </p:cBhvr>
                                    </p:animEffect>
                                  </p:childTnLst>
                                </p:cTn>
                              </p:par>
                            </p:childTnLst>
                          </p:cTn>
                        </p:par>
                        <p:par>
                          <p:cTn id="15" fill="hold">
                            <p:stCondLst>
                              <p:cond delay="1000"/>
                            </p:stCondLst>
                            <p:childTnLst>
                              <p:par>
                                <p:cTn id="16" presetID="29" presetClass="entr" presetSubtype="0" fill="hold" nodeType="afterEffect">
                                  <p:stCondLst>
                                    <p:cond delay="0"/>
                                  </p:stCondLst>
                                  <p:childTnLst>
                                    <p:set>
                                      <p:cBhvr>
                                        <p:cTn id="17" dur="1" fill="hold">
                                          <p:stCondLst>
                                            <p:cond delay="0"/>
                                          </p:stCondLst>
                                        </p:cTn>
                                        <p:tgtEl>
                                          <p:spTgt spid="20"/>
                                        </p:tgtEl>
                                        <p:attrNameLst>
                                          <p:attrName>style.visibility</p:attrName>
                                        </p:attrNameLst>
                                      </p:cBhvr>
                                      <p:to>
                                        <p:strVal val="visible"/>
                                      </p:to>
                                    </p:set>
                                    <p:anim calcmode="lin" valueType="num">
                                      <p:cBhvr>
                                        <p:cTn id="18" dur="500" fill="hold"/>
                                        <p:tgtEl>
                                          <p:spTgt spid="20"/>
                                        </p:tgtEl>
                                        <p:attrNameLst>
                                          <p:attrName>ppt_x</p:attrName>
                                        </p:attrNameLst>
                                      </p:cBhvr>
                                      <p:tavLst>
                                        <p:tav tm="0">
                                          <p:val>
                                            <p:strVal val="#ppt_x-.2"/>
                                          </p:val>
                                        </p:tav>
                                        <p:tav tm="100000">
                                          <p:val>
                                            <p:strVal val="#ppt_x"/>
                                          </p:val>
                                        </p:tav>
                                      </p:tavLst>
                                    </p:anim>
                                    <p:anim calcmode="lin" valueType="num">
                                      <p:cBhvr>
                                        <p:cTn id="19" dur="500" fill="hold"/>
                                        <p:tgtEl>
                                          <p:spTgt spid="20"/>
                                        </p:tgtEl>
                                        <p:attrNameLst>
                                          <p:attrName>ppt_y</p:attrName>
                                        </p:attrNameLst>
                                      </p:cBhvr>
                                      <p:tavLst>
                                        <p:tav tm="0">
                                          <p:val>
                                            <p:strVal val="#ppt_y"/>
                                          </p:val>
                                        </p:tav>
                                        <p:tav tm="100000">
                                          <p:val>
                                            <p:strVal val="#ppt_y"/>
                                          </p:val>
                                        </p:tav>
                                      </p:tavLst>
                                    </p:anim>
                                    <p:animEffect transition="in" filter="wipe(right)" prLst="gradientSize: 0.1">
                                      <p:cBhvr>
                                        <p:cTn id="20" dur="500"/>
                                        <p:tgtEl>
                                          <p:spTgt spid="20"/>
                                        </p:tgtEl>
                                      </p:cBhvr>
                                    </p:animEffect>
                                  </p:childTnLst>
                                </p:cTn>
                              </p:par>
                              <p:par>
                                <p:cTn id="21" presetID="32" presetClass="emph" presetSubtype="0" fill="hold" nodeType="withEffect">
                                  <p:stCondLst>
                                    <p:cond delay="0"/>
                                  </p:stCondLst>
                                  <p:childTnLst>
                                    <p:animClr clrSpc="rgb" dir="cw">
                                      <p:cBhvr override="childStyle">
                                        <p:cTn id="22" dur="100" fill="hold"/>
                                        <p:tgtEl>
                                          <p:spTgt spid="24"/>
                                        </p:tgtEl>
                                        <p:attrNameLst>
                                          <p:attrName>style.color</p:attrName>
                                        </p:attrNameLst>
                                      </p:cBhvr>
                                      <p:to>
                                        <a:schemeClr val="bg1"/>
                                      </p:to>
                                    </p:animClr>
                                    <p:animClr clrSpc="rgb" dir="cw">
                                      <p:cBhvr>
                                        <p:cTn id="23" dur="100" fill="hold"/>
                                        <p:tgtEl>
                                          <p:spTgt spid="24"/>
                                        </p:tgtEl>
                                        <p:attrNameLst>
                                          <p:attrName>fillcolor</p:attrName>
                                        </p:attrNameLst>
                                      </p:cBhvr>
                                      <p:to>
                                        <a:schemeClr val="bg1"/>
                                      </p:to>
                                    </p:animClr>
                                    <p:set>
                                      <p:cBhvr>
                                        <p:cTn id="24" dur="100" fill="hold"/>
                                        <p:tgtEl>
                                          <p:spTgt spid="24"/>
                                        </p:tgtEl>
                                        <p:attrNameLst>
                                          <p:attrName>fill.type</p:attrName>
                                        </p:attrNameLst>
                                      </p:cBhvr>
                                      <p:to>
                                        <p:strVal val="solid"/>
                                      </p:to>
                                    </p:set>
                                    <p:set>
                                      <p:cBhvr>
                                        <p:cTn id="25" dur="100" fill="hold"/>
                                        <p:tgtEl>
                                          <p:spTgt spid="24"/>
                                        </p:tgtEl>
                                        <p:attrNameLst>
                                          <p:attrName>fill.on</p:attrName>
                                        </p:attrNameLst>
                                      </p:cBhvr>
                                      <p:to>
                                        <p:strVal val="true"/>
                                      </p:to>
                                    </p:set>
                                    <p:animRot by="120000">
                                      <p:cBhvr>
                                        <p:cTn id="26" dur="100" fill="hold">
                                          <p:stCondLst>
                                            <p:cond delay="0"/>
                                          </p:stCondLst>
                                        </p:cTn>
                                        <p:tgtEl>
                                          <p:spTgt spid="24"/>
                                        </p:tgtEl>
                                        <p:attrNameLst>
                                          <p:attrName>r</p:attrName>
                                        </p:attrNameLst>
                                      </p:cBhvr>
                                    </p:animRot>
                                    <p:animRot by="-240000">
                                      <p:cBhvr>
                                        <p:cTn id="27" dur="200" fill="hold">
                                          <p:stCondLst>
                                            <p:cond delay="200"/>
                                          </p:stCondLst>
                                        </p:cTn>
                                        <p:tgtEl>
                                          <p:spTgt spid="24"/>
                                        </p:tgtEl>
                                        <p:attrNameLst>
                                          <p:attrName>r</p:attrName>
                                        </p:attrNameLst>
                                      </p:cBhvr>
                                    </p:animRot>
                                    <p:animRot by="240000">
                                      <p:cBhvr>
                                        <p:cTn id="28" dur="200" fill="hold">
                                          <p:stCondLst>
                                            <p:cond delay="400"/>
                                          </p:stCondLst>
                                        </p:cTn>
                                        <p:tgtEl>
                                          <p:spTgt spid="24"/>
                                        </p:tgtEl>
                                        <p:attrNameLst>
                                          <p:attrName>r</p:attrName>
                                        </p:attrNameLst>
                                      </p:cBhvr>
                                    </p:animRot>
                                    <p:animRot by="-240000">
                                      <p:cBhvr>
                                        <p:cTn id="29" dur="200" fill="hold">
                                          <p:stCondLst>
                                            <p:cond delay="600"/>
                                          </p:stCondLst>
                                        </p:cTn>
                                        <p:tgtEl>
                                          <p:spTgt spid="24"/>
                                        </p:tgtEl>
                                        <p:attrNameLst>
                                          <p:attrName>r</p:attrName>
                                        </p:attrNameLst>
                                      </p:cBhvr>
                                    </p:animRot>
                                    <p:animRot by="120000">
                                      <p:cBhvr>
                                        <p:cTn id="30" dur="200" fill="hold">
                                          <p:stCondLst>
                                            <p:cond delay="800"/>
                                          </p:stCondLst>
                                        </p:cTn>
                                        <p:tgtEl>
                                          <p:spTgt spid="24"/>
                                        </p:tgtEl>
                                        <p:attrNameLst>
                                          <p:attrName>r</p:attrName>
                                        </p:attrNameLst>
                                      </p:cBhvr>
                                    </p:animRot>
                                  </p:childTnLst>
                                </p:cTn>
                              </p:par>
                            </p:childTnLst>
                          </p:cTn>
                        </p:par>
                        <p:par>
                          <p:cTn id="31" fill="hold">
                            <p:stCondLst>
                              <p:cond delay="1500"/>
                            </p:stCondLst>
                            <p:childTnLst>
                              <p:par>
                                <p:cTn id="32" presetID="12" presetClass="entr" presetSubtype="8" fill="hold" grpId="0"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slide(fromLeft)">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8"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slide(fromLeft)">
                                      <p:cBhvr>
                                        <p:cTn id="39"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0"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284903" y="552797"/>
            <a:ext cx="6403035" cy="900246"/>
          </a:xfrm>
          <a:prstGeom prst="rect">
            <a:avLst/>
          </a:prstGeom>
          <a:noFill/>
        </p:spPr>
        <p:txBody>
          <a:bodyPr wrap="non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第二章  运动与能量</a:t>
            </a:r>
            <a:endParaRPr lang="zh-CN" altLang="en-US" sz="5400" dirty="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964391" y="1845609"/>
            <a:ext cx="3785332"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2</a:t>
            </a:r>
            <a:r>
              <a:rPr lang="zh-CN" altLang="en-US" sz="3300" dirty="0" smtClean="0">
                <a:solidFill>
                  <a:schemeClr val="accent1"/>
                </a:solidFill>
              </a:rPr>
              <a:t>节　运动的描述</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dir="u"/>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1" y="0"/>
            <a:ext cx="262350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14" name="图片 13" descr="图片6.png"/>
          <p:cNvPicPr>
            <a:picLocks noChangeAspect="1"/>
          </p:cNvPicPr>
          <p:nvPr/>
        </p:nvPicPr>
        <p:blipFill>
          <a:blip r:embed="rId2"/>
          <a:stretch>
            <a:fillRect/>
          </a:stretch>
        </p:blipFill>
        <p:spPr>
          <a:xfrm>
            <a:off x="444040" y="1094553"/>
            <a:ext cx="1357364" cy="569886"/>
          </a:xfrm>
          <a:prstGeom prst="rect">
            <a:avLst/>
          </a:prstGeom>
        </p:spPr>
      </p:pic>
      <p:pic>
        <p:nvPicPr>
          <p:cNvPr id="21" name="图片 20" descr="book3.png"/>
          <p:cNvPicPr>
            <a:picLocks noChangeAspect="1"/>
          </p:cNvPicPr>
          <p:nvPr/>
        </p:nvPicPr>
        <p:blipFill>
          <a:blip r:embed="rId3" cstate="print"/>
          <a:srcRect l="10980" t="7891" r="17050" b="13779"/>
          <a:stretch>
            <a:fillRect/>
          </a:stretch>
        </p:blipFill>
        <p:spPr>
          <a:xfrm>
            <a:off x="7968343" y="3947300"/>
            <a:ext cx="971550" cy="1057407"/>
          </a:xfrm>
          <a:prstGeom prst="rect">
            <a:avLst/>
          </a:prstGeom>
        </p:spPr>
      </p:pic>
      <p:sp>
        <p:nvSpPr>
          <p:cNvPr id="9" name="矩形 8"/>
          <p:cNvSpPr/>
          <p:nvPr/>
        </p:nvSpPr>
        <p:spPr>
          <a:xfrm>
            <a:off x="307017"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a:t>
            </a:r>
          </a:p>
        </p:txBody>
      </p:sp>
      <p:sp>
        <p:nvSpPr>
          <p:cNvPr id="23" name="矩形 22"/>
          <p:cNvSpPr/>
          <p:nvPr/>
        </p:nvSpPr>
        <p:spPr>
          <a:xfrm>
            <a:off x="1697118" y="3605841"/>
            <a:ext cx="5428302" cy="992579"/>
          </a:xfrm>
          <a:prstGeom prst="rect">
            <a:avLst/>
          </a:prstGeom>
        </p:spPr>
        <p:txBody>
          <a:bodyPr wrap="square" lIns="68580" tIns="34290" rIns="68580" bIns="34290">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“两岸青山相对出”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以水中运动的小船为参照物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两岸的山是运动的</a:t>
            </a:r>
            <a:r>
              <a:rPr lang="en-US" altLang="zh-CN" sz="2000" dirty="0" smtClean="0">
                <a:latin typeface="微软雅黑" panose="020B0503020204020204" pitchFamily="34" charset="-122"/>
                <a:ea typeface="微软雅黑" panose="020B0503020204020204" pitchFamily="34" charset="-122"/>
              </a:rPr>
              <a:t>.</a:t>
            </a:r>
          </a:p>
        </p:txBody>
      </p:sp>
      <p:pic>
        <p:nvPicPr>
          <p:cNvPr id="11" name="wj61.jpg" descr="id:2147509878;FounderCES"/>
          <p:cNvPicPr/>
          <p:nvPr/>
        </p:nvPicPr>
        <p:blipFill>
          <a:blip r:embed="rId4"/>
          <a:stretch>
            <a:fillRect/>
          </a:stretch>
        </p:blipFill>
        <p:spPr>
          <a:xfrm>
            <a:off x="3215804" y="1616527"/>
            <a:ext cx="2529387" cy="175052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2" presetClass="entr" presetSubtype="4"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lide(fromBottom)">
                                      <p:cBhvr>
                                        <p:cTn id="17" dur="500"/>
                                        <p:tgtEl>
                                          <p:spTgt spid="14"/>
                                        </p:tgtEl>
                                      </p:cBhvr>
                                    </p:animEffect>
                                  </p:childTnLst>
                                </p:cTn>
                              </p:par>
                            </p:childTnLst>
                          </p:cTn>
                        </p:par>
                        <p:par>
                          <p:cTn id="18" fill="hold">
                            <p:stCondLst>
                              <p:cond delay="500"/>
                            </p:stCondLst>
                            <p:childTnLst>
                              <p:par>
                                <p:cTn id="19" presetID="12" presetClass="entr" presetSubtype="4"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slide(fromBottom)">
                                      <p:cBhvr>
                                        <p:cTn id="21" dur="500"/>
                                        <p:tgtEl>
                                          <p:spTgt spid="23"/>
                                        </p:tgtEl>
                                      </p:cBhvr>
                                    </p:animEffect>
                                  </p:childTnLst>
                                </p:cTn>
                              </p:par>
                              <p:par>
                                <p:cTn id="22" presetID="12" presetClass="entr" presetSubtype="4"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lide(fromBottom)">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3"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1923</Words>
  <Application>Microsoft Office PowerPoint</Application>
  <PresentationFormat>全屏显示(16:9)</PresentationFormat>
  <Paragraphs>113</Paragraphs>
  <Slides>33</Slides>
  <Notes>6</Notes>
  <HiddenSlides>0</HiddenSlides>
  <MMClips>0</MMClips>
  <ScaleCrop>false</ScaleCrop>
  <HeadingPairs>
    <vt:vector size="4" baseType="variant">
      <vt:variant>
        <vt:lpstr>主题</vt:lpstr>
      </vt:variant>
      <vt:variant>
        <vt:i4>1</vt:i4>
      </vt:variant>
      <vt:variant>
        <vt:lpstr>幻灯片标题</vt:lpstr>
      </vt:variant>
      <vt:variant>
        <vt:i4>33</vt:i4>
      </vt:variant>
    </vt:vector>
  </HeadingPairs>
  <TitlesOfParts>
    <vt:vector size="34"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User</cp:lastModifiedBy>
  <cp:revision>1</cp:revision>
  <dcterms:created xsi:type="dcterms:W3CDTF">2019-08-20T01:55:24Z</dcterms:created>
  <dcterms:modified xsi:type="dcterms:W3CDTF">2020-02-25T01:18:11Z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