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98" r:id="rId16"/>
    <p:sldId id="277" r:id="rId17"/>
    <p:sldId id="276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9" r:id="rId29"/>
    <p:sldId id="291" r:id="rId30"/>
    <p:sldId id="294" r:id="rId31"/>
    <p:sldId id="295" r:id="rId32"/>
    <p:sldId id="293" r:id="rId33"/>
    <p:sldId id="299" r:id="rId34"/>
    <p:sldId id="300" r:id="rId35"/>
  </p:sldIdLst>
  <p:sldSz cx="12192000" cy="6858000"/>
  <p:notesSz cx="6858000" cy="9144000"/>
  <p:defaultTextStyle>
    <a:defPPr>
      <a:defRPr lang="zh-CN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2" y="-96"/>
      </p:cViewPr>
      <p:guideLst>
        <p:guide orient="horz" pos="214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52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305C34-45A2-41E4-A585-41F34AF3DA58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21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1001993" y="222673"/>
            <a:ext cx="2687691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6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8" y="260776"/>
            <a:ext cx="654473" cy="926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5" y="1334821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algn="ctr"/>
            <a:r>
              <a:rPr lang="zh-CN" altLang="en-US" sz="3700" b="0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3700" b="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4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3" y="222673"/>
            <a:ext cx="2687691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3" y="222673"/>
            <a:ext cx="2687691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3" y="222673"/>
            <a:ext cx="2687691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菱形 15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1001993" y="222673"/>
            <a:ext cx="2687691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菱形 16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9" y="222673"/>
            <a:ext cx="3543635" cy="6661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 色散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399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90" y="222673"/>
            <a:ext cx="5337265" cy="66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 色光的混合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536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90" y="222673"/>
            <a:ext cx="5337265" cy="66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7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 看不见的光</a:t>
            </a:r>
            <a:endParaRPr lang="zh-CN" altLang="en-US" sz="37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50" y="373383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543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5" y="260775"/>
            <a:ext cx="1711879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59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550" indent="-380981" algn="l" defTabSz="1219140" rtl="0" eaLnBrk="1" latinLnBrk="0" hangingPunct="1">
        <a:spcBef>
          <a:spcPts val="131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3925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493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062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632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.baidu.com/i?ct=503316480&amp;z=0&amp;tn=baiduimagedetail&amp;word=%BC%D2%D3%C3%D7%CF%CD%E2%CF%DF%C9%B1%BE%FA%B5%C6&amp;in=5403&amp;cl=2&amp;cm=1&amp;sc=0&amp;lm=-1&amp;pn=540&amp;rn=1&amp;di=2255918952&amp;ln=2000&amp;fr=ala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1056" y="2980894"/>
            <a:ext cx="6099811" cy="76944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第5节   光的色散 </a:t>
            </a:r>
            <a:endParaRPr lang="en-US" altLang="zh-CN" sz="4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61057" y="1801743"/>
            <a:ext cx="5466715" cy="93358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5500" dirty="0">
                <a:latin typeface="隶书" panose="02010509060101010101" pitchFamily="49" charset="-122"/>
                <a:ea typeface="隶书" panose="02010509060101010101" pitchFamily="49" charset="-122"/>
              </a:rPr>
              <a:t>第四章 光现象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914"/>
          <a:stretch>
            <a:fillRect/>
          </a:stretch>
        </p:blipFill>
        <p:spPr>
          <a:xfrm>
            <a:off x="1940319" y="2217911"/>
            <a:ext cx="2314575" cy="2837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33" y="1828167"/>
            <a:ext cx="4623435" cy="3313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71" y="1787989"/>
            <a:ext cx="5003800" cy="3586480"/>
          </a:xfrm>
          <a:prstGeom prst="rect">
            <a:avLst/>
          </a:prstGeom>
        </p:spPr>
      </p:pic>
      <p:sp>
        <p:nvSpPr>
          <p:cNvPr id="99331" name="Text Box 3"/>
          <p:cNvSpPr txBox="1"/>
          <p:nvPr/>
        </p:nvSpPr>
        <p:spPr>
          <a:xfrm>
            <a:off x="1045209" y="1365962"/>
            <a:ext cx="5476923" cy="4431983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50000"/>
              </a:lnSpc>
              <a:spcBef>
                <a:spcPts val="51"/>
              </a:spcBef>
            </a:pPr>
            <a:r>
              <a:rPr lang="zh-CN" altLang="en-US" sz="8000" dirty="0">
                <a:solidFill>
                  <a:srgbClr val="FF3300"/>
                </a:solidFill>
                <a:latin typeface="+mn-ea"/>
              </a:rPr>
              <a:t>红</a:t>
            </a:r>
            <a:r>
              <a:rPr lang="zh-CN" altLang="en-US" sz="8000" dirty="0">
                <a:latin typeface="+mn-ea"/>
              </a:rPr>
              <a:t>、</a:t>
            </a:r>
            <a:r>
              <a:rPr lang="zh-CN" altLang="en-US" sz="8000" dirty="0">
                <a:solidFill>
                  <a:srgbClr val="00B050"/>
                </a:solidFill>
                <a:latin typeface="+mn-ea"/>
              </a:rPr>
              <a:t>绿</a:t>
            </a:r>
            <a:r>
              <a:rPr lang="zh-CN" altLang="en-US" sz="8000" dirty="0">
                <a:latin typeface="+mn-ea"/>
              </a:rPr>
              <a:t>、</a:t>
            </a:r>
            <a:r>
              <a:rPr lang="zh-CN" altLang="en-US" sz="8000" dirty="0">
                <a:solidFill>
                  <a:srgbClr val="3333FF"/>
                </a:solidFill>
                <a:latin typeface="+mn-ea"/>
              </a:rPr>
              <a:t>蓝</a:t>
            </a:r>
            <a:r>
              <a:rPr lang="zh-CN" altLang="en-US" sz="3600" dirty="0">
                <a:latin typeface="+mn-ea"/>
              </a:rPr>
              <a:t>被称为光的“三基色”，利用这三种色光可以混合出不同的色彩来。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2" y="2338706"/>
            <a:ext cx="4599940" cy="37865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13809" y="1908910"/>
            <a:ext cx="6096000" cy="4524316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人们通常看到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物体的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颜色，</a:t>
            </a:r>
            <a:endParaRPr lang="en-US" altLang="zh-CN" sz="32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是白色光照射到该物质表面以后，</a:t>
            </a:r>
            <a:endParaRPr lang="en-US" altLang="zh-CN" sz="32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一部分光被吸收，</a:t>
            </a:r>
            <a:endParaRPr lang="en-US" altLang="zh-CN" sz="32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一部分光反射回来，</a:t>
            </a:r>
            <a:endParaRPr lang="en-US" altLang="zh-CN" sz="32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人们看到的颜色</a:t>
            </a:r>
            <a:endParaRPr lang="en-US" altLang="zh-CN" sz="3200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就是反射光的颜色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1065" y="1257301"/>
            <a:ext cx="691749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为什么不同物体有不同的颜色？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652" y="2254252"/>
            <a:ext cx="4358005" cy="43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066645" y="2769969"/>
            <a:ext cx="5530411" cy="258532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35000"/>
              </a:lnSpc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左边的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恤吸收了所有的光，右边的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恤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反射了所有的光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78231" y="1235417"/>
            <a:ext cx="995054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为什么左边的</a:t>
            </a:r>
            <a:r>
              <a:rPr lang="en-US" sz="3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T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恤看起来是黑色，右边的是白色？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32990" y="1685511"/>
            <a:ext cx="10318751" cy="4081780"/>
            <a:chOff x="2428" y="2488"/>
            <a:chExt cx="16250" cy="6428"/>
          </a:xfrm>
        </p:grpSpPr>
        <p:sp>
          <p:nvSpPr>
            <p:cNvPr id="2" name="矩形 1"/>
            <p:cNvSpPr/>
            <p:nvPr/>
          </p:nvSpPr>
          <p:spPr>
            <a:xfrm>
              <a:off x="8862" y="5020"/>
              <a:ext cx="9816" cy="1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宋体" pitchFamily="2" charset="-122"/>
                  <a:ea typeface="宋体" pitchFamily="2" charset="-122"/>
                </a:rPr>
                <a:t>为什么照肉的灯，感觉是红红的？</a:t>
              </a:r>
              <a:endParaRPr lang="zh-CN" altLang="en-US" sz="3200" dirty="0">
                <a:latin typeface="宋体" pitchFamily="2" charset="-122"/>
                <a:ea typeface="宋体" pitchFamily="2" charset="-122"/>
              </a:endParaRPr>
            </a:p>
          </p:txBody>
        </p:sp>
        <p:pic>
          <p:nvPicPr>
            <p:cNvPr id="100" name="图片 99"/>
            <p:cNvPicPr/>
            <p:nvPr/>
          </p:nvPicPr>
          <p:blipFill>
            <a:blip r:embed="rId2"/>
            <a:srcRect b="16900"/>
            <a:stretch>
              <a:fillRect/>
            </a:stretch>
          </p:blipFill>
          <p:spPr>
            <a:xfrm>
              <a:off x="2428" y="2488"/>
              <a:ext cx="6323" cy="642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31278" y="1651733"/>
            <a:ext cx="10614025" cy="3886835"/>
            <a:chOff x="9036" y="2665"/>
            <a:chExt cx="16715" cy="6121"/>
          </a:xfrm>
        </p:grpSpPr>
        <p:pic>
          <p:nvPicPr>
            <p:cNvPr id="101" name="图片 1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36" y="2665"/>
              <a:ext cx="7937" cy="61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17294" y="4169"/>
              <a:ext cx="8457" cy="2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itchFamily="2" charset="-122"/>
                  <a:ea typeface="宋体" pitchFamily="2" charset="-122"/>
                </a:rPr>
                <a:t>为什么西瓜皮是绿色的，瓤是红色的？</a:t>
              </a:r>
              <a:endParaRPr lang="zh-CN" altLang="en-US" sz="2800" dirty="0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5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465" y="2341564"/>
            <a:ext cx="3951288" cy="375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428115" y="2362201"/>
            <a:ext cx="2808288" cy="70675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红</a:t>
            </a:r>
            <a:r>
              <a:rPr lang="en-US" altLang="zh-CN" sz="40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4000" b="1" dirty="0">
                <a:solidFill>
                  <a:srgbClr val="00FF00"/>
                </a:solidFill>
                <a:latin typeface="宋体" pitchFamily="2" charset="-122"/>
                <a:ea typeface="宋体" pitchFamily="2" charset="-122"/>
              </a:rPr>
              <a:t>绿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=</a:t>
            </a:r>
            <a:r>
              <a:rPr lang="zh-CN" altLang="en-US" sz="4000" b="1" dirty="0">
                <a:solidFill>
                  <a:srgbClr val="FFCC00"/>
                </a:solidFill>
                <a:latin typeface="宋体" pitchFamily="2" charset="-122"/>
                <a:ea typeface="宋体" pitchFamily="2" charset="-122"/>
              </a:rPr>
              <a:t>黄</a:t>
            </a:r>
          </a:p>
        </p:txBody>
      </p:sp>
      <p:sp>
        <p:nvSpPr>
          <p:cNvPr id="19460" name="Text Box 6"/>
          <p:cNvSpPr txBox="1"/>
          <p:nvPr/>
        </p:nvSpPr>
        <p:spPr>
          <a:xfrm>
            <a:off x="1327788" y="3446781"/>
            <a:ext cx="4075113" cy="70675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红</a:t>
            </a:r>
            <a:r>
              <a:rPr lang="en-US" altLang="zh-CN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蓝</a:t>
            </a:r>
            <a:r>
              <a:rPr lang="en-US" altLang="zh-CN" sz="4000" b="1">
                <a:latin typeface="宋体" pitchFamily="2" charset="-122"/>
                <a:ea typeface="宋体" pitchFamily="2" charset="-122"/>
              </a:rPr>
              <a:t>=</a:t>
            </a:r>
            <a:r>
              <a:rPr lang="zh-CN" altLang="en-US" sz="4000" b="1">
                <a:solidFill>
                  <a:srgbClr val="FF3399"/>
                </a:solidFill>
                <a:latin typeface="宋体" pitchFamily="2" charset="-122"/>
                <a:ea typeface="宋体" pitchFamily="2" charset="-122"/>
              </a:rPr>
              <a:t>品红</a:t>
            </a:r>
          </a:p>
        </p:txBody>
      </p:sp>
      <p:sp>
        <p:nvSpPr>
          <p:cNvPr id="19461" name="Text Box 7"/>
          <p:cNvSpPr txBox="1"/>
          <p:nvPr/>
        </p:nvSpPr>
        <p:spPr>
          <a:xfrm>
            <a:off x="1349377" y="4373245"/>
            <a:ext cx="5060951" cy="70675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FF00"/>
                </a:solidFill>
                <a:latin typeface="宋体" pitchFamily="2" charset="-122"/>
                <a:ea typeface="宋体" pitchFamily="2" charset="-122"/>
              </a:rPr>
              <a:t>绿</a:t>
            </a:r>
            <a:r>
              <a:rPr lang="en-US" altLang="zh-CN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蓝</a:t>
            </a:r>
            <a:r>
              <a:rPr lang="en-US" altLang="zh-CN" sz="4000" b="1">
                <a:latin typeface="宋体" pitchFamily="2" charset="-122"/>
                <a:ea typeface="宋体" pitchFamily="2" charset="-122"/>
              </a:rPr>
              <a:t>=</a:t>
            </a:r>
            <a:r>
              <a:rPr lang="zh-CN" altLang="en-US" sz="4000" b="1">
                <a:solidFill>
                  <a:srgbClr val="66CCFF"/>
                </a:solidFill>
                <a:latin typeface="宋体" pitchFamily="2" charset="-122"/>
                <a:ea typeface="宋体" pitchFamily="2" charset="-122"/>
              </a:rPr>
              <a:t>青（靛）</a:t>
            </a:r>
          </a:p>
        </p:txBody>
      </p:sp>
      <p:sp>
        <p:nvSpPr>
          <p:cNvPr id="19462" name="Text Box 8"/>
          <p:cNvSpPr txBox="1"/>
          <p:nvPr/>
        </p:nvSpPr>
        <p:spPr>
          <a:xfrm>
            <a:off x="1156019" y="5389245"/>
            <a:ext cx="4851400" cy="70675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宋体" pitchFamily="2" charset="-122"/>
                <a:ea typeface="宋体" pitchFamily="2" charset="-122"/>
              </a:rPr>
              <a:t>▲</a:t>
            </a:r>
            <a:r>
              <a:rPr lang="zh-CN" altLang="en-US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红</a:t>
            </a:r>
            <a:r>
              <a:rPr lang="en-US" altLang="zh-CN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4000" b="1">
                <a:solidFill>
                  <a:srgbClr val="00FF00"/>
                </a:solidFill>
                <a:latin typeface="宋体" pitchFamily="2" charset="-122"/>
                <a:ea typeface="宋体" pitchFamily="2" charset="-122"/>
              </a:rPr>
              <a:t>绿</a:t>
            </a:r>
            <a:r>
              <a:rPr lang="en-US" altLang="zh-CN" sz="4000" b="1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40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蓝</a:t>
            </a:r>
            <a:r>
              <a:rPr lang="en-US" altLang="zh-CN" sz="4000" b="1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=</a:t>
            </a:r>
            <a:r>
              <a:rPr lang="zh-CN" altLang="en-US" sz="4000" b="1">
                <a:latin typeface="宋体" pitchFamily="2" charset="-122"/>
                <a:ea typeface="宋体" pitchFamily="2" charset="-122"/>
              </a:rPr>
              <a:t>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6019" y="1342341"/>
            <a:ext cx="7354936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不同的色光混合会有什么效果呢？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6744102" y="1907932"/>
            <a:ext cx="4369377" cy="625987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/>
          <a:p>
            <a:pPr defTabSz="121914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透明物体的颜色</a:t>
            </a:r>
            <a:endParaRPr lang="zh-CN" altLang="en-US" sz="4000" b="1" dirty="0">
              <a:solidFill>
                <a:srgbClr val="00B0F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675120" y="3057527"/>
            <a:ext cx="4724400" cy="2169825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透明物体的颜色是由其透过的光线的颜色决定的。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41427" y="1451612"/>
            <a:ext cx="4471671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6583" y="1677480"/>
            <a:ext cx="10604772" cy="25853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例</a:t>
            </a:r>
            <a:r>
              <a:rPr lang="en-US" altLang="zh-CN" sz="3600" dirty="0">
                <a:solidFill>
                  <a:prstClr val="black"/>
                </a:solidFill>
                <a:latin typeface="+mj-ea"/>
                <a:ea typeface="+mj-ea"/>
              </a:rPr>
              <a:t>3  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下列各种单色光中，属于三原色光之一的是（　　）</a:t>
            </a: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+mj-ea"/>
                <a:ea typeface="+mj-ea"/>
              </a:rPr>
              <a:t>A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．紫光	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  </a:t>
            </a:r>
            <a:r>
              <a:rPr lang="en-US" altLang="zh-CN" sz="3600" dirty="0">
                <a:solidFill>
                  <a:prstClr val="black"/>
                </a:solidFill>
                <a:latin typeface="+mj-ea"/>
                <a:ea typeface="+mj-ea"/>
              </a:rPr>
              <a:t>B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．红光	</a:t>
            </a:r>
            <a:r>
              <a:rPr lang="en-US" altLang="zh-CN" sz="3600" dirty="0">
                <a:solidFill>
                  <a:prstClr val="black"/>
                </a:solidFill>
                <a:latin typeface="+mj-ea"/>
                <a:ea typeface="+mj-ea"/>
              </a:rPr>
              <a:t>C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．橙光	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  </a:t>
            </a:r>
            <a:r>
              <a:rPr lang="en-US" altLang="zh-CN" sz="3600" dirty="0">
                <a:solidFill>
                  <a:prstClr val="black"/>
                </a:solidFill>
                <a:latin typeface="+mj-ea"/>
                <a:ea typeface="+mj-ea"/>
              </a:rPr>
              <a:t>D</a:t>
            </a:r>
            <a:r>
              <a:rPr lang="zh-CN" altLang="en-US" sz="3600" dirty="0">
                <a:solidFill>
                  <a:prstClr val="black"/>
                </a:solidFill>
                <a:latin typeface="+mj-ea"/>
                <a:ea typeface="+mj-ea"/>
              </a:rPr>
              <a:t>．黄光</a:t>
            </a:r>
          </a:p>
        </p:txBody>
      </p:sp>
      <p:sp>
        <p:nvSpPr>
          <p:cNvPr id="3" name="矩形 2"/>
          <p:cNvSpPr/>
          <p:nvPr/>
        </p:nvSpPr>
        <p:spPr>
          <a:xfrm>
            <a:off x="1830649" y="2616198"/>
            <a:ext cx="526107" cy="70788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3967" y="2425700"/>
            <a:ext cx="10278111" cy="6451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sz="24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3472" y="1696043"/>
            <a:ext cx="10428605" cy="304698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例</a:t>
            </a: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4  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在“人面桃花相映红”这句诗中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，用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光学知识解释桃花红的原因是（　　）</a:t>
            </a: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A.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桃花能发出红光          </a:t>
            </a: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B</a:t>
            </a: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桃花吸收红光</a:t>
            </a: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C.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桃花反射红光	        </a:t>
            </a: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D</a:t>
            </a:r>
            <a:r>
              <a:rPr lang="en-US" altLang="zh-CN" sz="3200" dirty="0">
                <a:solidFill>
                  <a:prstClr val="black"/>
                </a:solidFill>
                <a:latin typeface="+mn-ea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+mn-ea"/>
              </a:rPr>
              <a:t>桃花反射所有色光</a:t>
            </a:r>
          </a:p>
        </p:txBody>
      </p:sp>
      <p:sp>
        <p:nvSpPr>
          <p:cNvPr id="5" name="矩形 4"/>
          <p:cNvSpPr/>
          <p:nvPr/>
        </p:nvSpPr>
        <p:spPr>
          <a:xfrm>
            <a:off x="4694648" y="2569568"/>
            <a:ext cx="353161" cy="6451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ea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349829" y="1349237"/>
            <a:ext cx="6042703" cy="766611"/>
            <a:chOff x="452537" y="150938"/>
            <a:chExt cx="6042702" cy="766610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515364" y="150938"/>
              <a:ext cx="5979875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3862">
                <a:spcAft>
                  <a:spcPct val="0"/>
                </a:spcAft>
                <a:defRPr/>
              </a:pPr>
              <a:r>
                <a:rPr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第5节 光的色散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sz="320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  <a:endParaRPr lang="ru-RU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452537" y="917548"/>
              <a:ext cx="5796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3412655" y="3801119"/>
            <a:ext cx="4572000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2269827" y="2722052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1100" kern="0">
              <a:solidFill>
                <a:srgbClr val="29ABE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5076777" y="2722052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100" kern="0">
              <a:solidFill>
                <a:srgbClr val="29ABE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121"/>
          <p:cNvSpPr/>
          <p:nvPr>
            <p:custDataLst>
              <p:tags r:id="rId5"/>
            </p:custDataLst>
          </p:nvPr>
        </p:nvSpPr>
        <p:spPr>
          <a:xfrm>
            <a:off x="7717375" y="2713479"/>
            <a:ext cx="2160000" cy="216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1100" kern="0">
              <a:solidFill>
                <a:srgbClr val="29ABE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6"/>
            </p:custDataLst>
          </p:nvPr>
        </p:nvSpPr>
        <p:spPr>
          <a:xfrm>
            <a:off x="2756635" y="3660277"/>
            <a:ext cx="1186388" cy="444195"/>
          </a:xfrm>
          <a:prstGeom prst="rect">
            <a:avLst/>
          </a:prstGeom>
        </p:spPr>
        <p:txBody>
          <a:bodyPr vert="horz" lIns="91436" tIns="45718" rIns="91436" bIns="45718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3862">
              <a:lnSpc>
                <a:spcPct val="145000"/>
              </a:lnSpc>
              <a:spcBef>
                <a:spcPts val="751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色散</a:t>
            </a:r>
          </a:p>
        </p:txBody>
      </p:sp>
      <p:sp>
        <p:nvSpPr>
          <p:cNvPr id="67" name="Text Placeholder 45"/>
          <p:cNvSpPr txBox="1"/>
          <p:nvPr>
            <p:custDataLst>
              <p:tags r:id="rId7"/>
            </p:custDataLst>
          </p:nvPr>
        </p:nvSpPr>
        <p:spPr>
          <a:xfrm>
            <a:off x="4952185" y="3675378"/>
            <a:ext cx="2284592" cy="713105"/>
          </a:xfrm>
          <a:prstGeom prst="rect">
            <a:avLst/>
          </a:prstGeom>
        </p:spPr>
        <p:txBody>
          <a:bodyPr vert="horz" lIns="91436" tIns="45718" rIns="91436" bIns="45718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3862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色光的</a:t>
            </a:r>
          </a:p>
          <a:p>
            <a:pPr defTabSz="683862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混合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 Placeholder 45"/>
          <p:cNvSpPr txBox="1"/>
          <p:nvPr>
            <p:custDataLst>
              <p:tags r:id="rId8"/>
            </p:custDataLst>
          </p:nvPr>
        </p:nvSpPr>
        <p:spPr>
          <a:xfrm>
            <a:off x="7795082" y="3411311"/>
            <a:ext cx="2004588" cy="942124"/>
          </a:xfrm>
          <a:prstGeom prst="rect">
            <a:avLst/>
          </a:prstGeom>
        </p:spPr>
        <p:txBody>
          <a:bodyPr vert="horz" lIns="91436" tIns="45718" rIns="91436" bIns="45718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3862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看不见</a:t>
            </a: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683862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光</a:t>
            </a:r>
            <a:endParaRPr 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615884" y="5618295"/>
            <a:ext cx="7688899" cy="707799"/>
            <a:chOff x="1754" y="3558"/>
            <a:chExt cx="547" cy="927"/>
          </a:xfrm>
        </p:grpSpPr>
        <p:sp>
          <p:nvSpPr>
            <p:cNvPr id="18" name="圆角矩形 17"/>
            <p:cNvSpPr/>
            <p:nvPr/>
          </p:nvSpPr>
          <p:spPr>
            <a:xfrm>
              <a:off x="1754" y="3558"/>
              <a:ext cx="499" cy="777"/>
            </a:xfrm>
            <a:prstGeom prst="roundRect">
              <a:avLst/>
            </a:prstGeom>
            <a:solidFill>
              <a:srgbClr val="FEC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58" y="3558"/>
              <a:ext cx="543" cy="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000" b="1" dirty="0"/>
                <a:t>红外线、紫外线人眼都</a:t>
              </a:r>
              <a:r>
                <a:rPr lang="zh-CN" altLang="en-US" sz="4000" b="1" dirty="0"/>
                <a:t>看不见</a:t>
              </a:r>
              <a:endParaRPr lang="en-US" altLang="zh-CN" sz="4000" b="1" dirty="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719"/>
          <a:stretch>
            <a:fillRect/>
          </a:stretch>
        </p:blipFill>
        <p:spPr>
          <a:xfrm>
            <a:off x="1407163" y="2772413"/>
            <a:ext cx="9324975" cy="70421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695702" y="1172847"/>
            <a:ext cx="1271" cy="4631055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424547" y="1172847"/>
            <a:ext cx="1271" cy="4631055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0800000">
            <a:off x="5912487" y="3505201"/>
            <a:ext cx="314325" cy="1968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12968" y="3898364"/>
            <a:ext cx="3447797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zh-CN" altLang="en-US" sz="3600" b="1" dirty="0"/>
              <a:t>太阳的可见光谱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9430387" y="3505201"/>
            <a:ext cx="314325" cy="1968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29407" y="3792857"/>
            <a:ext cx="167537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zh-CN" altLang="en-US" sz="3600" b="1"/>
              <a:t>紫外</a:t>
            </a:r>
            <a:r>
              <a:rPr lang="zh-CN" altLang="en-US" sz="3600" b="1">
                <a:sym typeface="+mn-ea"/>
              </a:rPr>
              <a:t>线</a:t>
            </a:r>
            <a:endParaRPr lang="zh-CN" altLang="en-US" sz="3600" b="1"/>
          </a:p>
        </p:txBody>
      </p:sp>
      <p:sp>
        <p:nvSpPr>
          <p:cNvPr id="12" name="等腰三角形 11"/>
          <p:cNvSpPr/>
          <p:nvPr/>
        </p:nvSpPr>
        <p:spPr>
          <a:xfrm rot="10800000">
            <a:off x="2458720" y="3505201"/>
            <a:ext cx="314325" cy="19685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57743" y="3792857"/>
            <a:ext cx="167537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zh-CN" altLang="en-US" sz="3600" b="1"/>
              <a:t>红外线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65033" y="1668145"/>
            <a:ext cx="167537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A8AEB7"/>
                </a:solidFill>
              </a:rPr>
              <a:t>看不见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29407" y="1668145"/>
            <a:ext cx="167537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A8AEB7"/>
                </a:solidFill>
              </a:rPr>
              <a:t>看不见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0" grpId="0" bldLvl="0" animBg="1"/>
      <p:bldP spid="11" grpId="0"/>
      <p:bldP spid="12" grpId="0" bldLvl="0" animBg="1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618617" y="2108249"/>
            <a:ext cx="9257323" cy="923331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宋体" panose="02010600030101010101" pitchFamily="2" charset="-122"/>
              </a:rPr>
              <a:t>可见光谱的红端之外的辐射叫作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红外线</a:t>
            </a:r>
            <a:r>
              <a:rPr lang="zh-CN" altLang="en-US" sz="3600" dirty="0">
                <a:latin typeface="宋体" panose="02010600030101010101" pitchFamily="2" charset="-122"/>
              </a:rPr>
              <a:t>。</a:t>
            </a: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46228" y="3755391"/>
            <a:ext cx="7564755" cy="1490980"/>
            <a:chOff x="2549" y="6439"/>
            <a:chExt cx="11913" cy="2348"/>
          </a:xfrm>
        </p:grpSpPr>
        <p:sp>
          <p:nvSpPr>
            <p:cNvPr id="2" name="矩形 1"/>
            <p:cNvSpPr/>
            <p:nvPr/>
          </p:nvSpPr>
          <p:spPr>
            <a:xfrm>
              <a:off x="5349" y="6439"/>
              <a:ext cx="9113" cy="1258"/>
            </a:xfrm>
            <a:prstGeom prst="rect">
              <a:avLst/>
            </a:prstGeom>
            <a:gradFill>
              <a:gsLst>
                <a:gs pos="38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69000">
                  <a:srgbClr val="00B050"/>
                </a:gs>
                <a:gs pos="80000">
                  <a:srgbClr val="0070C0"/>
                </a:gs>
                <a:gs pos="88000">
                  <a:srgbClr val="065279"/>
                </a:gs>
                <a:gs pos="96000">
                  <a:srgbClr val="7030A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549" y="7782"/>
              <a:ext cx="0" cy="80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349" y="7782"/>
              <a:ext cx="0" cy="80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462" y="7782"/>
              <a:ext cx="0" cy="80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rot="10800000">
              <a:off x="5349" y="8302"/>
              <a:ext cx="342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10800000" flipH="1">
              <a:off x="11037" y="8287"/>
              <a:ext cx="342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561" y="7841"/>
              <a:ext cx="3070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3200" b="1" dirty="0">
                  <a:latin typeface="+mn-ea"/>
                </a:rPr>
                <a:t>可视光线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04" y="7866"/>
              <a:ext cx="2545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>
                  <a:latin typeface="+mj-ea"/>
                  <a:ea typeface="+mj-ea"/>
                </a:rPr>
                <a:t>红外线</a:t>
              </a: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 flipV="1">
              <a:off x="2549" y="8312"/>
              <a:ext cx="440" cy="1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4747" y="8302"/>
              <a:ext cx="498" cy="1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0" name="矩形 5"/>
          <p:cNvSpPr/>
          <p:nvPr/>
        </p:nvSpPr>
        <p:spPr>
          <a:xfrm>
            <a:off x="1084899" y="1338812"/>
            <a:ext cx="2536272" cy="769441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/>
          <a:p>
            <a:pPr indent="228589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红外线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/>
          <p:nvPr/>
        </p:nvSpPr>
        <p:spPr>
          <a:xfrm>
            <a:off x="2443043" y="2635251"/>
            <a:ext cx="9074151" cy="86677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dirty="0">
                <a:latin typeface="宋体" panose="02010600030101010101" pitchFamily="2" charset="-122"/>
              </a:rPr>
              <a:t>①红外线具有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热效应。</a:t>
            </a:r>
            <a:endParaRPr lang="zh-CN" altLang="en-US" sz="40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4340" name="Rectangle 5"/>
          <p:cNvSpPr/>
          <p:nvPr/>
        </p:nvSpPr>
        <p:spPr>
          <a:xfrm>
            <a:off x="2443041" y="3623309"/>
            <a:ext cx="9433560" cy="8636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/>
          <a:p>
            <a:pPr marL="379712" indent="-352409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zh-CN" altLang="en-US" sz="4000" dirty="0">
                <a:latin typeface="宋体" panose="02010600030101010101" pitchFamily="2" charset="-122"/>
              </a:rPr>
              <a:t>②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红外线穿透能力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强。</a:t>
            </a:r>
            <a:endParaRPr lang="zh-CN" altLang="en-US" sz="40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9460" name="矩形 14341"/>
          <p:cNvSpPr/>
          <p:nvPr/>
        </p:nvSpPr>
        <p:spPr>
          <a:xfrm>
            <a:off x="1414027" y="1598493"/>
            <a:ext cx="4716463" cy="101566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noProof="1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（</a:t>
            </a:r>
            <a:r>
              <a:rPr lang="en-US" altLang="zh-CN" sz="4000" b="1" noProof="1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1</a:t>
            </a:r>
            <a:r>
              <a:rPr lang="zh-CN" altLang="en-US" sz="4000" b="1" noProof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）红外线的特点：</a:t>
            </a:r>
            <a:endParaRPr lang="zh-CN" altLang="en-US" sz="4000" b="1" noProof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/>
          <p:nvPr/>
        </p:nvSpPr>
        <p:spPr>
          <a:xfrm>
            <a:off x="1011117" y="2219965"/>
            <a:ext cx="40142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buClr>
                <a:srgbClr val="9900CC"/>
              </a:buClr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①红外线</a:t>
            </a:r>
            <a:r>
              <a:rPr lang="zh-CN" altLang="en-US" sz="3600" b="1" dirty="0">
                <a:solidFill>
                  <a:srgbClr val="0070C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诊断病情</a:t>
            </a:r>
          </a:p>
        </p:txBody>
      </p:sp>
      <p:sp>
        <p:nvSpPr>
          <p:cNvPr id="16389" name="Rectangle 5"/>
          <p:cNvSpPr/>
          <p:nvPr/>
        </p:nvSpPr>
        <p:spPr>
          <a:xfrm>
            <a:off x="1011118" y="2973463"/>
            <a:ext cx="6664569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 anchor="ctr" anchorCtr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用红外胶片拍出的“热谱图”图中的颜色是制作时加上的，不同的颜色表示不同的温度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90587" y="1840229"/>
            <a:ext cx="2283460" cy="4118611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0485" name="矩形 14341"/>
          <p:cNvSpPr/>
          <p:nvPr/>
        </p:nvSpPr>
        <p:spPr>
          <a:xfrm>
            <a:off x="1011118" y="1411192"/>
            <a:ext cx="3390900" cy="646331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noProof="1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红外线的应用</a:t>
            </a:r>
            <a:endParaRPr lang="zh-CN" altLang="en-US" sz="3600" b="1" noProof="1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1075544" y="2478307"/>
            <a:ext cx="5127477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夜间</a:t>
            </a:r>
            <a:r>
              <a:rPr lang="zh-CN" altLang="en-US" sz="3200" dirty="0">
                <a:latin typeface="宋体" panose="02010600030101010101" pitchFamily="2" charset="-122"/>
              </a:rPr>
              <a:t>人的体温比野外草木、岩石的温度高，人辐射的红外线比它们强，人们根据这个原理制成了</a:t>
            </a:r>
            <a:r>
              <a:rPr lang="zh-CN" altLang="en-US" sz="3200" dirty="0">
                <a:solidFill>
                  <a:srgbClr val="FF3300"/>
                </a:solidFill>
                <a:latin typeface="宋体" panose="02010600030101010101" pitchFamily="2" charset="-122"/>
              </a:rPr>
              <a:t>红外线夜视仪。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33795" name="Text Box 4"/>
          <p:cNvSpPr txBox="1"/>
          <p:nvPr/>
        </p:nvSpPr>
        <p:spPr>
          <a:xfrm>
            <a:off x="1075543" y="1761640"/>
            <a:ext cx="4270181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>
              <a:buClr>
                <a:srgbClr val="9900CC"/>
              </a:buClr>
              <a:buFont typeface="Wingdings" panose="05000000000000000000" pitchFamily="2" charset="2"/>
              <a:defRPr sz="3600" b="1">
                <a:solidFill>
                  <a:srgbClr val="0070C0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②红外线夜视仪</a:t>
            </a: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640394" y="2478309"/>
            <a:ext cx="5285105" cy="2897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1002860" y="1396808"/>
            <a:ext cx="6172200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>
              <a:buClr>
                <a:srgbClr val="9900CC"/>
              </a:buClr>
              <a:buFont typeface="Wingdings" panose="05000000000000000000" pitchFamily="2" charset="2"/>
              <a:defRPr sz="3600" b="1">
                <a:solidFill>
                  <a:srgbClr val="0070C0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③红外线可以用来进行遥控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1002861" y="2026577"/>
            <a:ext cx="7579995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  </a:t>
            </a:r>
            <a:r>
              <a:rPr lang="zh-CN" altLang="en-US" sz="3200" dirty="0">
                <a:latin typeface="宋体" panose="02010600030101010101" pitchFamily="2" charset="-122"/>
              </a:rPr>
              <a:t>电视机</a:t>
            </a:r>
            <a:r>
              <a:rPr lang="zh-CN" altLang="en-US" sz="3200" dirty="0">
                <a:latin typeface="宋体" panose="02010600030101010101" pitchFamily="2" charset="-122"/>
              </a:rPr>
              <a:t>遥控器的前端有一个发光二极管，按下不同的键时，可以发出不同的红外线，来实现电视机的遥控。</a:t>
            </a:r>
          </a:p>
        </p:txBody>
      </p:sp>
      <p:sp>
        <p:nvSpPr>
          <p:cNvPr id="19458" name="Text Box 2"/>
          <p:cNvSpPr txBox="1"/>
          <p:nvPr/>
        </p:nvSpPr>
        <p:spPr>
          <a:xfrm>
            <a:off x="1002860" y="4203410"/>
            <a:ext cx="6172200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>
              <a:buClr>
                <a:srgbClr val="9900CC"/>
              </a:buClr>
              <a:buFont typeface="Wingdings" panose="05000000000000000000" pitchFamily="2" charset="2"/>
              <a:defRPr sz="3600" b="1">
                <a:solidFill>
                  <a:srgbClr val="0070C0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④红外线还可以用来加热物体</a:t>
            </a:r>
          </a:p>
        </p:txBody>
      </p:sp>
      <p:sp>
        <p:nvSpPr>
          <p:cNvPr id="19460" name="Text Box 4"/>
          <p:cNvSpPr txBox="1"/>
          <p:nvPr/>
        </p:nvSpPr>
        <p:spPr>
          <a:xfrm>
            <a:off x="1066532" y="5046542"/>
            <a:ext cx="6340197" cy="584775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</a:rPr>
              <a:t>红外线烤箱烤食品、红外线烘干仪</a:t>
            </a: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171" y="1396804"/>
            <a:ext cx="2678431" cy="2453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7406728" y="3633519"/>
            <a:ext cx="214312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 bldLvl="0" animBg="1"/>
      <p:bldP spid="19458" grpId="0" bldLvl="0" animBg="1"/>
      <p:bldP spid="19460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/>
          <p:nvPr/>
        </p:nvSpPr>
        <p:spPr>
          <a:xfrm>
            <a:off x="1219567" y="2173263"/>
            <a:ext cx="10369452" cy="83099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在可见光谱的紫端以外，有一种看不见的光，叫作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紫外线</a:t>
            </a:r>
            <a:r>
              <a:rPr lang="zh-CN" altLang="en-US" sz="3200" dirty="0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69112" y="3373121"/>
            <a:ext cx="7656195" cy="1410971"/>
            <a:chOff x="2235" y="6470"/>
            <a:chExt cx="12057" cy="2222"/>
          </a:xfrm>
        </p:grpSpPr>
        <p:sp>
          <p:nvSpPr>
            <p:cNvPr id="2" name="矩形 1"/>
            <p:cNvSpPr/>
            <p:nvPr/>
          </p:nvSpPr>
          <p:spPr>
            <a:xfrm>
              <a:off x="2235" y="6470"/>
              <a:ext cx="9113" cy="1258"/>
            </a:xfrm>
            <a:prstGeom prst="rect">
              <a:avLst/>
            </a:prstGeom>
            <a:gradFill>
              <a:gsLst>
                <a:gs pos="38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69000">
                  <a:srgbClr val="00B050"/>
                </a:gs>
                <a:gs pos="80000">
                  <a:srgbClr val="0070C0"/>
                </a:gs>
                <a:gs pos="88000">
                  <a:srgbClr val="065279"/>
                </a:gs>
                <a:gs pos="96000">
                  <a:srgbClr val="7030A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1322" y="7727"/>
              <a:ext cx="0" cy="79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4107" y="7727"/>
              <a:ext cx="0" cy="79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235" y="7727"/>
              <a:ext cx="0" cy="79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rot="10800000">
              <a:off x="2235" y="8247"/>
              <a:ext cx="342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10800000" flipH="1">
              <a:off x="7822" y="8232"/>
              <a:ext cx="342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443" y="7727"/>
              <a:ext cx="3282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3200" b="1" dirty="0">
                  <a:latin typeface="+mj-ea"/>
                  <a:ea typeface="+mj-ea"/>
                </a:rPr>
                <a:t>可视光线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747" y="7771"/>
              <a:ext cx="2545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>
                  <a:latin typeface="+mj-ea"/>
                  <a:ea typeface="+mj-ea"/>
                </a:rPr>
                <a:t>紫外线</a:t>
              </a: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 flipV="1">
              <a:off x="11322" y="8257"/>
              <a:ext cx="440" cy="1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3505" y="8247"/>
              <a:ext cx="498" cy="1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8" name="矩形 5"/>
          <p:cNvSpPr/>
          <p:nvPr/>
        </p:nvSpPr>
        <p:spPr>
          <a:xfrm>
            <a:off x="937456" y="1253924"/>
            <a:ext cx="2536272" cy="769441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/>
          <a:p>
            <a:pPr indent="228589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紫外线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/>
          <p:nvPr/>
        </p:nvSpPr>
        <p:spPr>
          <a:xfrm>
            <a:off x="1519241" y="1678164"/>
            <a:ext cx="75612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>
              <a:buClr>
                <a:srgbClr val="9900CC"/>
              </a:buClr>
              <a:buFont typeface="Wingdings" panose="05000000000000000000" pitchFamily="2" charset="2"/>
            </a:pPr>
            <a:r>
              <a:rPr lang="en-US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1</a:t>
            </a:r>
            <a:r>
              <a:rPr lang="en-US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）紫外线的特</a:t>
            </a:r>
            <a:r>
              <a:rPr lang="zh-CN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点</a:t>
            </a:r>
            <a:r>
              <a:rPr lang="en-US" altLang="en-US" sz="3600" b="1" dirty="0">
                <a:solidFill>
                  <a:srgbClr val="0070C0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47940" y="2490230"/>
            <a:ext cx="3870325" cy="923329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①杀菌作用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7939" y="3601186"/>
            <a:ext cx="3870325" cy="923329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en-US" altLang="zh-CN" sz="3600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sym typeface="宋体" panose="02010600030101010101" pitchFamily="2" charset="-122"/>
              </a:rPr>
              <a:t>荧光效应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/>
          <p:nvPr/>
        </p:nvSpPr>
        <p:spPr>
          <a:xfrm>
            <a:off x="1449388" y="1376047"/>
            <a:ext cx="5689600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>
              <a:buClr>
                <a:srgbClr val="9900CC"/>
              </a:buClr>
              <a:buFont typeface="Wingdings" panose="05000000000000000000" pitchFamily="2" charset="2"/>
              <a:defRPr sz="3600" b="1">
                <a:solidFill>
                  <a:srgbClr val="0070C0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①紫外线消毒灭菌</a:t>
            </a:r>
          </a:p>
        </p:txBody>
      </p:sp>
      <p:pic>
        <p:nvPicPr>
          <p:cNvPr id="39939" name="Picture 5" descr="u=2458110263,441668252&amp;fm=0&amp;gp=-4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984" y="3036523"/>
            <a:ext cx="4262437" cy="2266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Rectangle 2"/>
          <p:cNvSpPr txBox="1"/>
          <p:nvPr/>
        </p:nvSpPr>
        <p:spPr>
          <a:xfrm>
            <a:off x="1876745" y="5653163"/>
            <a:ext cx="2987675" cy="5207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/>
          <a:p>
            <a:pPr eaLnBrk="1" hangingPunct="1"/>
            <a:r>
              <a:rPr lang="zh-CN" altLang="en-US" sz="3600" dirty="0">
                <a:latin typeface="宋体" panose="02010600030101010101" pitchFamily="2" charset="-122"/>
              </a:rPr>
              <a:t>紫外线消毒柜</a:t>
            </a:r>
          </a:p>
        </p:txBody>
      </p:sp>
      <p:pic>
        <p:nvPicPr>
          <p:cNvPr id="39941" name="图片 25605" descr="消毒柜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746" y="2484758"/>
            <a:ext cx="378142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Rectangle 2"/>
          <p:cNvSpPr txBox="1"/>
          <p:nvPr/>
        </p:nvSpPr>
        <p:spPr>
          <a:xfrm>
            <a:off x="7669945" y="5646519"/>
            <a:ext cx="2987675" cy="5207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defPPr>
              <a:defRPr lang="zh-CN"/>
            </a:defPPr>
            <a:lvl1pPr>
              <a:defRPr sz="3600"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紫外线灭菌灯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3-图片-34验钞机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57403" y="3110037"/>
            <a:ext cx="6207125" cy="3230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1731523" y="2099045"/>
            <a:ext cx="9707269" cy="812531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latin typeface="Arial" panose="020B0604020202020204" pitchFamily="34" charset="0"/>
              </a:rPr>
              <a:t>验钞机原理：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荧光物质在紫外线照射下能发光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590847" y="1192094"/>
            <a:ext cx="3870325" cy="923329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荧光效应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56543" y="1799202"/>
            <a:ext cx="8953500" cy="342582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t"/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lnSpc>
                <a:spcPct val="150000"/>
              </a:lnSpc>
              <a:buNone/>
              <a:defRPr/>
            </a:pPr>
            <a:r>
              <a:rPr lang="en-US" altLang="zh-CN" sz="3200" dirty="0">
                <a:latin typeface="+mn-ea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200" dirty="0">
                <a:latin typeface="+mn-ea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200" dirty="0">
                <a:latin typeface="+mn-ea"/>
                <a:cs typeface="楷体" panose="02010609060101010101" pitchFamily="49" charset="-122"/>
                <a:sym typeface="+mn-ea"/>
              </a:rPr>
              <a:t>初步了解太阳光谱和看不见的光。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  <a:sym typeface="+mn-ea"/>
              </a:rPr>
              <a:t>（重点）</a:t>
            </a:r>
            <a:endParaRPr lang="zh-CN" altLang="en-US" sz="3200" noProof="1">
              <a:solidFill>
                <a:srgbClr val="FF0000"/>
              </a:solidFill>
              <a:latin typeface="+mn-ea"/>
              <a:cs typeface="楷体" panose="02010609060101010101" pitchFamily="49" charset="-122"/>
            </a:endParaRPr>
          </a:p>
          <a:p>
            <a:pPr defTabSz="914354">
              <a:lnSpc>
                <a:spcPct val="150000"/>
              </a:lnSpc>
              <a:buNone/>
              <a:defRPr/>
            </a:pPr>
            <a:r>
              <a:rPr lang="en-US" altLang="zh-CN" sz="3200" dirty="0">
                <a:latin typeface="+mn-ea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200" dirty="0">
                <a:latin typeface="+mn-ea"/>
                <a:cs typeface="楷体" panose="02010609060101010101" pitchFamily="49" charset="-122"/>
                <a:sym typeface="+mn-ea"/>
              </a:rPr>
              <a:t>初步认识红外线及其作用。</a:t>
            </a:r>
            <a:endParaRPr lang="zh-CN" altLang="en-US" sz="3200" noProof="1">
              <a:latin typeface="+mn-ea"/>
              <a:cs typeface="楷体" panose="02010609060101010101" pitchFamily="49" charset="-122"/>
            </a:endParaRPr>
          </a:p>
          <a:p>
            <a:pPr defTabSz="914354">
              <a:lnSpc>
                <a:spcPct val="150000"/>
              </a:lnSpc>
              <a:buNone/>
              <a:defRPr/>
            </a:pPr>
            <a:r>
              <a:rPr lang="en-US" altLang="zh-CN" sz="3200" dirty="0">
                <a:latin typeface="+mn-ea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3200" dirty="0">
                <a:latin typeface="+mn-ea"/>
                <a:cs typeface="楷体" panose="02010609060101010101" pitchFamily="49" charset="-122"/>
                <a:sym typeface="+mn-ea"/>
              </a:rPr>
              <a:t>初步认识紫外线及其作用。</a:t>
            </a:r>
          </a:p>
          <a:p>
            <a:pPr defTabSz="914354">
              <a:lnSpc>
                <a:spcPct val="150000"/>
              </a:lnSpc>
              <a:buNone/>
              <a:defRPr/>
            </a:pPr>
            <a:r>
              <a:rPr lang="en-US" altLang="zh-CN" sz="3200" dirty="0">
                <a:latin typeface="+mn-ea"/>
                <a:cs typeface="楷体" panose="02010609060101010101" pitchFamily="49" charset="-122"/>
                <a:sym typeface="+mn-ea"/>
              </a:rPr>
              <a:t>4.</a:t>
            </a:r>
            <a:r>
              <a:rPr lang="zh-CN" altLang="en-US" sz="3200" dirty="0">
                <a:latin typeface="+mn-ea"/>
                <a:cs typeface="楷体" panose="02010609060101010101" pitchFamily="49" charset="-122"/>
                <a:sym typeface="+mn-ea"/>
              </a:rPr>
              <a:t>了解色散现象，知道色光的三原色。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  <a:sym typeface="+mn-ea"/>
              </a:rPr>
              <a:t>（难点）</a:t>
            </a:r>
            <a:endParaRPr lang="zh-CN" altLang="en-US" sz="3200" noProof="1">
              <a:solidFill>
                <a:srgbClr val="FF0000"/>
              </a:solidFill>
              <a:latin typeface="+mn-ea"/>
              <a:cs typeface="楷体" panose="02010609060101010101" pitchFamily="49" charset="-122"/>
              <a:sym typeface="+mn-ea"/>
            </a:endParaRPr>
          </a:p>
          <a:p>
            <a:pPr defTabSz="914354">
              <a:lnSpc>
                <a:spcPct val="150000"/>
              </a:lnSpc>
              <a:buNone/>
              <a:defRPr/>
            </a:pPr>
            <a:endParaRPr lang="zh-CN" altLang="en-US" sz="3200" noProof="1">
              <a:solidFill>
                <a:srgbClr val="FF0000"/>
              </a:solidFill>
              <a:latin typeface="+mn-ea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7679" y="1270491"/>
            <a:ext cx="10347960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cs typeface="+mj-ea"/>
              </a:rPr>
              <a:t>例</a:t>
            </a:r>
            <a:r>
              <a:rPr lang="en-US" altLang="zh-CN" sz="3200" dirty="0">
                <a:latin typeface="+mj-ea"/>
                <a:ea typeface="+mj-ea"/>
                <a:cs typeface="+mj-ea"/>
              </a:rPr>
              <a:t>5 </a:t>
            </a:r>
            <a:r>
              <a:rPr lang="zh-CN" altLang="en-US" sz="3200" dirty="0">
                <a:latin typeface="+mj-ea"/>
                <a:ea typeface="+mj-ea"/>
                <a:cs typeface="+mj-ea"/>
              </a:rPr>
              <a:t>冬天利用红外线暖炉取暖时，暖炉发出淡红色的光，这是因为（　　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7678" y="2716286"/>
            <a:ext cx="10697211" cy="371178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40000"/>
              </a:lnSpc>
            </a:pPr>
            <a:r>
              <a:rPr sz="2800" dirty="0" err="1">
                <a:latin typeface="+mj-ea"/>
                <a:ea typeface="+mj-ea"/>
                <a:cs typeface="+mj-ea"/>
              </a:rPr>
              <a:t>A．红外线本身就是一种淡红色的光</a:t>
            </a:r>
            <a:endParaRPr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40000"/>
              </a:lnSpc>
            </a:pPr>
            <a:r>
              <a:rPr sz="2800" dirty="0" err="1">
                <a:latin typeface="+mj-ea"/>
                <a:ea typeface="+mj-ea"/>
                <a:cs typeface="+mj-ea"/>
              </a:rPr>
              <a:t>B．暖炉的电热丝在发出红外线的同时还发出少量的红色光</a:t>
            </a:r>
            <a:endParaRPr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40000"/>
              </a:lnSpc>
            </a:pPr>
            <a:r>
              <a:rPr sz="2800" dirty="0" err="1">
                <a:latin typeface="+mj-ea"/>
                <a:ea typeface="+mj-ea"/>
                <a:cs typeface="+mj-ea"/>
              </a:rPr>
              <a:t>C．暖炉的电热丝发出的红外线中有一部分是看的见的，有一部分是看不见的</a:t>
            </a:r>
            <a:endParaRPr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40000"/>
              </a:lnSpc>
            </a:pPr>
            <a:r>
              <a:rPr sz="2800" dirty="0" err="1">
                <a:latin typeface="+mj-ea"/>
                <a:ea typeface="+mj-ea"/>
                <a:cs typeface="+mj-ea"/>
              </a:rPr>
              <a:t>D．暖炉的电热丝发出的红外线与阳光中的红外线不同，前者是淡红色，</a:t>
            </a:r>
            <a:r>
              <a:rPr sz="2800" dirty="0" err="1">
                <a:latin typeface="+mj-ea"/>
                <a:ea typeface="+mj-ea"/>
                <a:cs typeface="+mj-ea"/>
              </a:rPr>
              <a:t>后者是看不见的</a:t>
            </a:r>
            <a:endParaRPr sz="2800" dirty="0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57820" y="2058769"/>
            <a:ext cx="115760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8"/>
          <p:cNvSpPr/>
          <p:nvPr/>
        </p:nvSpPr>
        <p:spPr>
          <a:xfrm>
            <a:off x="972769" y="1487635"/>
            <a:ext cx="10852883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例</a:t>
            </a: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6 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紫外线也是一种看不见的光，能使荧光物质</a:t>
            </a:r>
            <a:r>
              <a:rPr lang="en-US" altLang="zh-CN" sz="3200" u="sng" dirty="0">
                <a:latin typeface="宋体" pitchFamily="2" charset="-122"/>
                <a:ea typeface="宋体" pitchFamily="2" charset="-122"/>
              </a:rPr>
              <a:t>        </a:t>
            </a:r>
            <a:r>
              <a:rPr lang="en-US" altLang="zh-CN" sz="3200" u="sng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适当的紫外线照射有助于促进人体维生素</a:t>
            </a: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3200" dirty="0">
                <a:latin typeface="宋体" pitchFamily="2" charset="-122"/>
                <a:ea typeface="宋体" pitchFamily="2" charset="-122"/>
                <a:sym typeface="+mn-ea"/>
              </a:rPr>
              <a:t>合成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，过量的紫外线照射对人体</a:t>
            </a: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______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3200" dirty="0">
                <a:latin typeface="宋体" pitchFamily="2" charset="-122"/>
                <a:ea typeface="宋体" pitchFamily="2" charset="-122"/>
                <a:sym typeface="+mn-ea"/>
              </a:rPr>
              <a:t>人民币以及某些商标的防伪标记可以用</a:t>
            </a:r>
            <a:r>
              <a:rPr lang="en-US" altLang="zh-CN" sz="3200" dirty="0">
                <a:latin typeface="宋体" pitchFamily="2" charset="-122"/>
                <a:ea typeface="宋体" pitchFamily="2" charset="-122"/>
                <a:sym typeface="+mn-ea"/>
              </a:rPr>
              <a:t>_________</a:t>
            </a:r>
            <a:r>
              <a:rPr lang="zh-CN" altLang="en-US" sz="3200" dirty="0">
                <a:latin typeface="宋体" pitchFamily="2" charset="-122"/>
                <a:ea typeface="宋体" pitchFamily="2" charset="-122"/>
                <a:sym typeface="+mn-ea"/>
              </a:rPr>
              <a:t>灯识别。</a:t>
            </a:r>
          </a:p>
        </p:txBody>
      </p:sp>
      <p:sp>
        <p:nvSpPr>
          <p:cNvPr id="31747" name="Text Box 20"/>
          <p:cNvSpPr txBox="1"/>
          <p:nvPr/>
        </p:nvSpPr>
        <p:spPr>
          <a:xfrm>
            <a:off x="10213905" y="1443676"/>
            <a:ext cx="1008609" cy="830997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发光</a:t>
            </a:r>
          </a:p>
        </p:txBody>
      </p:sp>
      <p:sp>
        <p:nvSpPr>
          <p:cNvPr id="31749" name="Text Box 5"/>
          <p:cNvSpPr txBox="1"/>
          <p:nvPr/>
        </p:nvSpPr>
        <p:spPr>
          <a:xfrm>
            <a:off x="2472254" y="3642083"/>
            <a:ext cx="1439863" cy="830997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紫外线</a:t>
            </a:r>
          </a:p>
        </p:txBody>
      </p:sp>
      <p:sp>
        <p:nvSpPr>
          <p:cNvPr id="31750" name="Text Box 20"/>
          <p:cNvSpPr txBox="1"/>
          <p:nvPr/>
        </p:nvSpPr>
        <p:spPr>
          <a:xfrm>
            <a:off x="4460146" y="2939612"/>
            <a:ext cx="1008609" cy="830997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  <p:bldP spid="317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9224" y="2239975"/>
            <a:ext cx="743829" cy="20621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光的色散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54217" y="1452883"/>
            <a:ext cx="8456393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光的色散：太阳光通过棱镜后被分解成各种颜色的光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4215" y="2326839"/>
            <a:ext cx="6715516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可见光谱</a:t>
            </a:r>
            <a:r>
              <a:rPr lang="en-US" altLang="zh-CN" sz="2800" dirty="0">
                <a:latin typeface="Arial" panose="020B0604020202020204" pitchFamily="34" charset="0"/>
              </a:rPr>
              <a:t>:</a:t>
            </a:r>
            <a:r>
              <a:rPr lang="zh-CN" altLang="en-US" sz="2800" dirty="0">
                <a:latin typeface="宋体" panose="02010600030101010101" pitchFamily="2" charset="-122"/>
              </a:rPr>
              <a:t>红、橙、黄、绿、蓝、靛、紫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54215" y="3176467"/>
            <a:ext cx="5361500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色光的三原色：</a:t>
            </a:r>
            <a:r>
              <a:rPr lang="zh-CN" altLang="en-US" sz="2800" dirty="0">
                <a:latin typeface="Arial" panose="020B0604020202020204" pitchFamily="34" charset="0"/>
                <a:sym typeface="+mn-ea"/>
              </a:rPr>
              <a:t>红、绿、蓝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7196" y="4575587"/>
            <a:ext cx="2778101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看不见的光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47988" y="4231243"/>
            <a:ext cx="1394619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红外线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35980" y="5238435"/>
            <a:ext cx="1629361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紫外线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06506" y="3797527"/>
            <a:ext cx="917575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特点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06506" y="4492851"/>
            <a:ext cx="917575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应用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15713" y="5578190"/>
            <a:ext cx="917575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应用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276048" y="1568747"/>
            <a:ext cx="354013" cy="3455988"/>
          </a:xfrm>
          <a:prstGeom prst="leftBrace">
            <a:avLst>
              <a:gd name="adj1" fmla="val 5303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/>
          </a:p>
        </p:txBody>
      </p:sp>
      <p:sp>
        <p:nvSpPr>
          <p:cNvPr id="15" name="左大括号 14"/>
          <p:cNvSpPr/>
          <p:nvPr/>
        </p:nvSpPr>
        <p:spPr>
          <a:xfrm>
            <a:off x="4678829" y="4126989"/>
            <a:ext cx="220663" cy="1560513"/>
          </a:xfrm>
          <a:prstGeom prst="leftBrace">
            <a:avLst>
              <a:gd name="adj1" fmla="val 6411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/>
          </a:p>
        </p:txBody>
      </p:sp>
      <p:sp>
        <p:nvSpPr>
          <p:cNvPr id="16" name="左大括号 15"/>
          <p:cNvSpPr/>
          <p:nvPr/>
        </p:nvSpPr>
        <p:spPr>
          <a:xfrm>
            <a:off x="6092747" y="4038147"/>
            <a:ext cx="149860" cy="801688"/>
          </a:xfrm>
          <a:prstGeom prst="leftBrace">
            <a:avLst>
              <a:gd name="adj1" fmla="val 7682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/>
          </a:p>
        </p:txBody>
      </p:sp>
      <p:sp>
        <p:nvSpPr>
          <p:cNvPr id="17" name="左大括号 16"/>
          <p:cNvSpPr/>
          <p:nvPr/>
        </p:nvSpPr>
        <p:spPr>
          <a:xfrm>
            <a:off x="6117324" y="5099201"/>
            <a:ext cx="189181" cy="801688"/>
          </a:xfrm>
          <a:prstGeom prst="leftBrace">
            <a:avLst>
              <a:gd name="adj1" fmla="val 371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/>
          </a:p>
        </p:txBody>
      </p:sp>
      <p:sp>
        <p:nvSpPr>
          <p:cNvPr id="18" name="文本框 17"/>
          <p:cNvSpPr txBox="1"/>
          <p:nvPr/>
        </p:nvSpPr>
        <p:spPr>
          <a:xfrm>
            <a:off x="6304916" y="5041722"/>
            <a:ext cx="919163" cy="5232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36" tIns="45718" rIns="91436" bIns="45718">
            <a:spAutoFit/>
          </a:bodyPr>
          <a:lstStyle/>
          <a:p>
            <a:pPr eaLnBrk="1" hangingPunct="1"/>
            <a:r>
              <a:rPr lang="zh-CN" altLang="en-US" sz="2800" dirty="0">
                <a:latin typeface="Arial" panose="020B0604020202020204" pitchFamily="34" charset="0"/>
              </a:rPr>
              <a:t>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  <p:bldP spid="4" grpId="0" bldLvl="0"/>
      <p:bldP spid="5" grpId="0" bldLvl="0"/>
      <p:bldP spid="7" grpId="0" bldLvl="0"/>
      <p:bldP spid="8" grpId="0" bldLvl="0"/>
      <p:bldP spid="9" grpId="0" bldLvl="0"/>
      <p:bldP spid="10" grpId="0" bldLvl="0"/>
      <p:bldP spid="11" grpId="0" bldLvl="0"/>
      <p:bldP spid="13" grpId="0" bldLvl="0"/>
      <p:bldP spid="14" grpId="0" bldLvl="0" animBg="1"/>
      <p:bldP spid="15" grpId="0" animBg="1"/>
      <p:bldP spid="16" grpId="0" animBg="1"/>
      <p:bldP spid="17" grpId="0" animBg="1"/>
      <p:bldP spid="18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983767" y="2487583"/>
            <a:ext cx="5717804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6" tIns="60953" rIns="121906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300" dirty="0">
                <a:solidFill>
                  <a:prstClr val="black"/>
                </a:solidFill>
                <a:latin typeface="宋体"/>
                <a:ea typeface="宋体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53375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0983" y="2633621"/>
            <a:ext cx="7831456" cy="1248139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no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37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1" y="1742124"/>
            <a:ext cx="8216900" cy="4621531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文本框 2"/>
          <p:cNvSpPr txBox="1"/>
          <p:nvPr/>
        </p:nvSpPr>
        <p:spPr>
          <a:xfrm>
            <a:off x="2707323" y="1313499"/>
            <a:ext cx="6999288" cy="796468"/>
          </a:xfrm>
          <a:prstGeom prst="cloudCallou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80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美丽的彩虹是怎样形成的？</a:t>
            </a:r>
            <a:endParaRPr lang="zh-CN" altLang="en-US" sz="2800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5P6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3753" y="1298213"/>
            <a:ext cx="6470171" cy="5001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28738" y="1551572"/>
            <a:ext cx="1918335" cy="2689225"/>
          </a:xfrm>
          <a:prstGeom prst="rect">
            <a:avLst/>
          </a:prstGeom>
        </p:spPr>
      </p:pic>
      <p:sp>
        <p:nvSpPr>
          <p:cNvPr id="6148" name="Text Box 5"/>
          <p:cNvSpPr txBox="1"/>
          <p:nvPr/>
        </p:nvSpPr>
        <p:spPr>
          <a:xfrm>
            <a:off x="978170" y="1441939"/>
            <a:ext cx="9972529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+mn-ea"/>
              </a:rPr>
              <a:t>1</a:t>
            </a:r>
            <a:r>
              <a:rPr lang="zh-CN" altLang="en-US" sz="3200" b="1" dirty="0">
                <a:latin typeface="+mn-ea"/>
              </a:rPr>
              <a:t>．光的色散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白光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太阳光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经过三棱镜被分解</a:t>
            </a:r>
            <a:r>
              <a:rPr lang="zh-CN" altLang="en-US" sz="3200" b="1" dirty="0">
                <a:latin typeface="+mn-ea"/>
              </a:rPr>
              <a:t>成</a:t>
            </a:r>
            <a:endParaRPr lang="en-US" altLang="zh-CN" sz="3200" b="1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红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zh-CN" altLang="en-US" sz="3200" b="1" dirty="0">
                <a:solidFill>
                  <a:srgbClr val="FF9900"/>
                </a:solidFill>
                <a:latin typeface="+mn-ea"/>
              </a:rPr>
              <a:t>橙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黄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zh-CN" altLang="en-US" sz="3200" b="1" dirty="0">
                <a:solidFill>
                  <a:srgbClr val="009900"/>
                </a:solidFill>
                <a:latin typeface="+mn-ea"/>
              </a:rPr>
              <a:t>绿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</a:rPr>
              <a:t>、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</a:rPr>
              <a:t>蓝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</a:rPr>
              <a:t>、靛、</a:t>
            </a:r>
            <a:r>
              <a:rPr lang="zh-CN" altLang="en-US" sz="3200" b="1" dirty="0">
                <a:solidFill>
                  <a:srgbClr val="9900CC"/>
                </a:solidFill>
                <a:latin typeface="+mn-ea"/>
              </a:rPr>
              <a:t>紫</a:t>
            </a:r>
            <a:r>
              <a:rPr lang="zh-CN" altLang="en-US" sz="3200" b="1" dirty="0">
                <a:latin typeface="+mn-ea"/>
              </a:rPr>
              <a:t>等多种颜色的光。</a:t>
            </a:r>
          </a:p>
        </p:txBody>
      </p:sp>
      <p:sp>
        <p:nvSpPr>
          <p:cNvPr id="6149" name="Text Box 6"/>
          <p:cNvSpPr txBox="1"/>
          <p:nvPr/>
        </p:nvSpPr>
        <p:spPr>
          <a:xfrm>
            <a:off x="945515" y="3448394"/>
            <a:ext cx="9183223" cy="70788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．白光是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复合光</a:t>
            </a:r>
            <a:r>
              <a:rPr lang="zh-CN" altLang="en-US" sz="3200" b="1" dirty="0">
                <a:latin typeface="+mn-ea"/>
              </a:rPr>
              <a:t>，是由各种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单色光</a:t>
            </a:r>
            <a:r>
              <a:rPr lang="zh-CN" altLang="en-US" sz="3200" b="1" dirty="0">
                <a:latin typeface="+mn-ea"/>
              </a:rPr>
              <a:t>混合而成的。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5564" y="5611740"/>
            <a:ext cx="1111821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 </a:t>
            </a:r>
            <a:r>
              <a:rPr lang="zh-CN" altLang="en-US" sz="3200" dirty="0">
                <a:latin typeface="宋体" panose="02010600030101010101" pitchFamily="2" charset="-122"/>
              </a:rPr>
              <a:t>彩虹</a:t>
            </a:r>
            <a:r>
              <a:rPr lang="zh-CN" altLang="en-US" sz="3200" dirty="0">
                <a:latin typeface="宋体" panose="02010600030101010101" pitchFamily="2" charset="-122"/>
              </a:rPr>
              <a:t>是太阳光传播中被空气中的水滴折射而产生的色散现象。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5" y="1329056"/>
            <a:ext cx="10096500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idx="4294967295"/>
          </p:nvPr>
        </p:nvSpPr>
        <p:spPr>
          <a:xfrm>
            <a:off x="1794603" y="1538655"/>
            <a:ext cx="9569903" cy="41148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1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下列说法正确的是（ 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）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白光是七色光的一种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任意一种色光斜照到三棱镜上都能发生光的色散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白光不可能用色光的混合得到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彩虹的形成是光的色散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6740745" y="1675276"/>
            <a:ext cx="431800" cy="58356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645" y="1407212"/>
            <a:ext cx="7436803" cy="493981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例</a:t>
            </a: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2  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如图所示为日晕的景象。在</a:t>
            </a: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5000m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的高空，水蒸气遇冷形成小冰晶，太阳光照射小冰晶后，分解成红、橙、黄、绿、蓝、靛、紫七种颜色的光，这样太阳周围就出现一个巨大的彩色光环，称为“晕”。下列说法正确的是（　　）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．日晕的景象属于光的折射现象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．日晕的景象属于光的反射现象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．日晕的景象属于光的直线传播现象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sz="28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．日晕是通过小孔形成的太阳的像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0313" y="1704267"/>
            <a:ext cx="3168651" cy="42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/>
          <p:nvPr/>
        </p:nvSpPr>
        <p:spPr>
          <a:xfrm>
            <a:off x="7199509" y="3548304"/>
            <a:ext cx="431800" cy="583565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60,&quot;width&quot;:175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859</Words>
  <PresentationFormat>自定义</PresentationFormat>
  <Paragraphs>115</Paragraphs>
  <Slides>34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2019-06-19T02:08:00Z</dcterms:created>
  <dcterms:modified xsi:type="dcterms:W3CDTF">2024-07-18T06:19:51Z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AF279BED71A24E8A97A1655FED404F4B</vt:lpwstr>
  </property>
</Properties>
</file>