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559" r:id="rId2"/>
    <p:sldId id="560" r:id="rId3"/>
    <p:sldId id="587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69" r:id="rId12"/>
    <p:sldId id="570" r:id="rId13"/>
    <p:sldId id="571" r:id="rId14"/>
    <p:sldId id="572" r:id="rId15"/>
    <p:sldId id="573" r:id="rId16"/>
    <p:sldId id="574" r:id="rId17"/>
    <p:sldId id="575" r:id="rId18"/>
    <p:sldId id="576" r:id="rId19"/>
    <p:sldId id="577" r:id="rId20"/>
    <p:sldId id="578" r:id="rId21"/>
    <p:sldId id="582" r:id="rId22"/>
    <p:sldId id="588" r:id="rId23"/>
    <p:sldId id="586" r:id="rId24"/>
    <p:sldId id="580" r:id="rId25"/>
    <p:sldId id="581" r:id="rId26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9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216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886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7971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.baidu.com/i?ct=503316480&amp;z=15983252&amp;tn=baiduimagedetail&amp;word=&#34593;&#28891;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9653" y="1203598"/>
            <a:ext cx="706088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latin typeface="+mj-ea"/>
                <a:ea typeface="+mj-ea"/>
              </a:rPr>
              <a:t>第</a:t>
            </a:r>
            <a:r>
              <a:rPr lang="en-US" altLang="zh-CN" sz="4400" dirty="0">
                <a:latin typeface="+mj-ea"/>
                <a:ea typeface="+mj-ea"/>
              </a:rPr>
              <a:t>4</a:t>
            </a:r>
            <a:r>
              <a:rPr lang="zh-CN" altLang="en-US" sz="4400" dirty="0">
                <a:latin typeface="+mj-ea"/>
                <a:ea typeface="+mj-ea"/>
              </a:rPr>
              <a:t>章 光的世界</a:t>
            </a:r>
            <a:endParaRPr lang="en-US" altLang="zh-CN" sz="4400" dirty="0">
              <a:latin typeface="+mj-ea"/>
              <a:ea typeface="+mj-ea"/>
            </a:endParaRPr>
          </a:p>
          <a:p>
            <a:pPr algn="ctr"/>
            <a:endParaRPr lang="en-US" altLang="zh-CN" sz="3600" dirty="0">
              <a:latin typeface="+mj-ea"/>
              <a:ea typeface="+mj-ea"/>
            </a:endParaRPr>
          </a:p>
          <a:p>
            <a:pPr algn="ctr"/>
            <a:r>
              <a:rPr lang="zh-CN" altLang="en-US" sz="4000" dirty="0">
                <a:latin typeface="+mj-ea"/>
                <a:ea typeface="+mj-ea"/>
              </a:rPr>
              <a:t>第</a:t>
            </a:r>
            <a:r>
              <a:rPr lang="en-US" altLang="zh-CN" sz="4000" dirty="0">
                <a:latin typeface="+mj-ea"/>
                <a:ea typeface="+mj-ea"/>
              </a:rPr>
              <a:t>3</a:t>
            </a:r>
            <a:r>
              <a:rPr lang="zh-CN" altLang="en-US" sz="4000" dirty="0">
                <a:latin typeface="+mj-ea"/>
                <a:ea typeface="+mj-ea"/>
              </a:rPr>
              <a:t>节 平面镜成像</a:t>
            </a:r>
            <a:endParaRPr lang="en-US" altLang="zh-CN" sz="4000" dirty="0">
              <a:latin typeface="+mj-ea"/>
              <a:ea typeface="+mj-ea"/>
            </a:endParaRPr>
          </a:p>
          <a:p>
            <a:pPr algn="ctr"/>
            <a:endParaRPr lang="zh-CN" altLang="en-US" sz="4000" dirty="0">
              <a:latin typeface="+mj-ea"/>
              <a:ea typeface="+mj-ea"/>
            </a:endParaRPr>
          </a:p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000" b="1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课时 平面镜成像的特点</a:t>
            </a:r>
            <a:endParaRPr lang="en-US" altLang="zh-CN" sz="4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953416" y="1131590"/>
            <a:ext cx="3094038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3200" dirty="0">
                <a:solidFill>
                  <a:schemeClr val="tx1"/>
                </a:solidFill>
                <a:latin typeface="+mn-ea"/>
                <a:ea typeface="+mn-ea"/>
              </a:rPr>
              <a:t>4.</a:t>
            </a:r>
            <a:r>
              <a:rPr kumimoji="1"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设计实验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929962" y="1889456"/>
            <a:ext cx="6400800" cy="4781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①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此实验用玻璃板作为平面镜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929962" y="3021981"/>
            <a:ext cx="63246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②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怎么比较像与物体的大小？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273969" y="2466991"/>
            <a:ext cx="6748462" cy="4781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>
                <a:solidFill>
                  <a:schemeClr val="tx1"/>
                </a:solidFill>
                <a:latin typeface="+mn-ea"/>
                <a:ea typeface="+mn-ea"/>
              </a:rPr>
              <a:t>便于透过镜子看到后面的情况。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62000" y="3723878"/>
            <a:ext cx="8382000" cy="4781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用另一个与镜前蜡烛大小相同的蜡烛与像进行比较。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/>
      <p:bldP spid="11" grpId="0" bldLvl="0"/>
      <p:bldP spid="12" grpId="0" bldLvl="0" animBg="1" autoUpdateAnimBg="0"/>
      <p:bldP spid="13" grpId="0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841091" y="1026636"/>
            <a:ext cx="3775393" cy="637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③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怎么确定像的位置？</a:t>
            </a: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887668" y="1762239"/>
            <a:ext cx="7907373" cy="11695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用另一个与镜前蜡烛大小相同的蜡烛在镜子后面</a:t>
            </a:r>
            <a:endParaRPr kumimoji="1" lang="en-US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移动，直到看上去与镜中的像完全重合。</a:t>
            </a: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809902" y="2859782"/>
            <a:ext cx="7465060" cy="637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④ 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怎样判断平面镜所成的像是实像还是虚像？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887668" y="3507854"/>
            <a:ext cx="7387294" cy="11695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用白纸做屏幕放在像的位置，直接观察白纸，</a:t>
            </a:r>
            <a:endParaRPr kumimoji="1" lang="en-US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纸上是否出现蜡烛的像。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/>
      <p:bldP spid="3" grpId="0" bldLvl="0" animBg="1" autoUpdateAnimBg="0"/>
      <p:bldP spid="4" grpId="0" bldLvl="0"/>
      <p:bldP spid="5" grpId="0" bldLvl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探究平面镜子成像规律"/>
          <p:cNvPicPr>
            <a:picLocks noChangeAspect="1" noChangeArrowheads="1"/>
          </p:cNvPicPr>
          <p:nvPr/>
        </p:nvPicPr>
        <p:blipFill>
          <a:blip r:embed="rId2"/>
          <a:srcRect t="9891" r="-726" b="1089"/>
          <a:stretch>
            <a:fillRect/>
          </a:stretch>
        </p:blipFill>
        <p:spPr bwMode="auto">
          <a:xfrm>
            <a:off x="539750" y="2016125"/>
            <a:ext cx="8069580" cy="2482850"/>
          </a:xfrm>
          <a:prstGeom prst="rect">
            <a:avLst/>
          </a:prstGeom>
          <a:noFill/>
        </p:spPr>
      </p:pic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899592" y="1203598"/>
            <a:ext cx="381889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1"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进行实验与收集数据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417977"/>
              </p:ext>
            </p:extLst>
          </p:nvPr>
        </p:nvGraphicFramePr>
        <p:xfrm>
          <a:off x="539552" y="1707654"/>
          <a:ext cx="8305800" cy="2043113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5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1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实验次数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物体到镜面的距离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/cm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像到镜面的距离</a:t>
                      </a: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/cm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①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  <a:cs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  <a:cs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②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  <a:cs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  <a:cs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③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  <a:cs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  <a:cs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936943" y="1173295"/>
            <a:ext cx="4443257" cy="532446"/>
          </a:xfrm>
          <a:prstGeom prst="rect">
            <a:avLst/>
          </a:prstGeom>
        </p:spPr>
        <p:txBody>
          <a:bodyPr/>
          <a:lstStyle/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6.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结论：平面镜成像的特点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971600" y="1851670"/>
            <a:ext cx="6748462" cy="288032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①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平面镜所成的像是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正立的虚像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；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②像与物体的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大小相等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；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③像与物到镜面的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距离相等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；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④像与物的连线与镜面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垂直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5076056" y="1096618"/>
            <a:ext cx="4032448" cy="685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fontAlgn="base">
              <a:buFontTx/>
              <a:buNone/>
            </a:pPr>
            <a:r>
              <a:rPr lang="zh-CN" altLang="en-US" sz="24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（等大</a:t>
            </a:r>
            <a:r>
              <a:rPr lang="en-US" altLang="zh-CN" sz="24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﹑</a:t>
            </a:r>
            <a:r>
              <a:rPr lang="zh-CN" altLang="en-US" sz="24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等距</a:t>
            </a:r>
            <a:r>
              <a:rPr lang="en-US" altLang="zh-CN" sz="24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﹑</a:t>
            </a:r>
            <a:r>
              <a:rPr lang="zh-CN" altLang="en-US" sz="24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垂直</a:t>
            </a:r>
            <a:r>
              <a:rPr lang="en-US" altLang="zh-CN" sz="24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﹑</a:t>
            </a:r>
            <a:r>
              <a:rPr lang="zh-CN" altLang="en-US" sz="24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虚像）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uiExpand="1" build="p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99592" y="1114436"/>
            <a:ext cx="5181600" cy="609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fontAlgn="base">
              <a:buFontTx/>
              <a:buNone/>
            </a:pP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</a:rPr>
              <a:t>7.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</a:rPr>
              <a:t>实验分析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899592" y="1635646"/>
            <a:ext cx="7035165" cy="267281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用玻璃板的目的</a:t>
            </a:r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：</a:t>
            </a:r>
            <a:r>
              <a:rPr lang="zh-CN" altLang="en-US" sz="2800" dirty="0">
                <a:solidFill>
                  <a:srgbClr val="FF3300"/>
                </a:solidFill>
                <a:ea typeface="宋体" panose="02010600030101010101" pitchFamily="2" charset="-122"/>
              </a:rPr>
              <a:t>方便找到像的位置</a:t>
            </a:r>
          </a:p>
          <a:p>
            <a:pPr marL="342900" indent="-342900" fontAlgn="base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②玻璃板垂直于桌面：</a:t>
            </a:r>
            <a:r>
              <a:rPr lang="zh-CN" altLang="en-US" sz="28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使物体与像重合</a:t>
            </a:r>
            <a:endParaRPr lang="zh-CN" altLang="en-US" sz="2800" dirty="0">
              <a:solidFill>
                <a:srgbClr val="FF3300"/>
              </a:solidFill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③玻璃板要薄：</a:t>
            </a:r>
            <a:r>
              <a:rPr lang="zh-CN" altLang="en-US" sz="28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避免发生两次折射</a:t>
            </a:r>
          </a:p>
          <a:p>
            <a:pPr marL="342900" indent="-342900" fontAlgn="base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④两一样的物体的目的：</a:t>
            </a:r>
            <a:r>
              <a:rPr lang="zh-CN" altLang="en-US" sz="28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比较像与物的大小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875744" y="1563638"/>
            <a:ext cx="7953375" cy="16561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⑤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刻度尺的作用：</a:t>
            </a:r>
            <a:r>
              <a:rPr lang="zh-CN" altLang="en-US" sz="2800" dirty="0">
                <a:solidFill>
                  <a:srgbClr val="FF3300"/>
                </a:solidFill>
                <a:ea typeface="宋体" panose="02010600030101010101" pitchFamily="2" charset="-122"/>
              </a:rPr>
              <a:t>比较像和物体到镜面的距离</a:t>
            </a:r>
          </a:p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⑥玻璃板后的像光屏不能呈现：</a:t>
            </a:r>
            <a:r>
              <a:rPr lang="zh-CN" altLang="en-US" sz="28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虚像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971600" y="1165403"/>
            <a:ext cx="7162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像与物体左右相反</a:t>
            </a:r>
          </a:p>
        </p:txBody>
      </p:sp>
      <p:grpSp>
        <p:nvGrpSpPr>
          <p:cNvPr id="3" name="Group 3"/>
          <p:cNvGrpSpPr/>
          <p:nvPr/>
        </p:nvGrpSpPr>
        <p:grpSpPr bwMode="auto">
          <a:xfrm rot="16200000" flipH="1">
            <a:off x="3136106" y="3059902"/>
            <a:ext cx="2449513" cy="187325"/>
            <a:chOff x="2018" y="2886"/>
            <a:chExt cx="1180" cy="91"/>
          </a:xfrm>
        </p:grpSpPr>
        <p:sp>
          <p:nvSpPr>
            <p:cNvPr id="11" name="Line 4"/>
            <p:cNvSpPr>
              <a:spLocks noChangeShapeType="1"/>
            </p:cNvSpPr>
            <p:nvPr/>
          </p:nvSpPr>
          <p:spPr bwMode="auto">
            <a:xfrm>
              <a:off x="2018" y="2886"/>
              <a:ext cx="117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" name="Group 5"/>
            <p:cNvGrpSpPr/>
            <p:nvPr/>
          </p:nvGrpSpPr>
          <p:grpSpPr bwMode="auto">
            <a:xfrm>
              <a:off x="2018" y="2886"/>
              <a:ext cx="1180" cy="91"/>
              <a:chOff x="2018" y="2931"/>
              <a:chExt cx="1180" cy="181"/>
            </a:xfrm>
          </p:grpSpPr>
          <p:sp>
            <p:nvSpPr>
              <p:cNvPr id="13" name="Line 6"/>
              <p:cNvSpPr>
                <a:spLocks noChangeShapeType="1"/>
              </p:cNvSpPr>
              <p:nvPr/>
            </p:nvSpPr>
            <p:spPr bwMode="auto">
              <a:xfrm>
                <a:off x="201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Line 7"/>
              <p:cNvSpPr>
                <a:spLocks noChangeShapeType="1"/>
              </p:cNvSpPr>
              <p:nvPr/>
            </p:nvSpPr>
            <p:spPr bwMode="auto">
              <a:xfrm>
                <a:off x="206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Line 8"/>
              <p:cNvSpPr>
                <a:spLocks noChangeShapeType="1"/>
              </p:cNvSpPr>
              <p:nvPr/>
            </p:nvSpPr>
            <p:spPr bwMode="auto">
              <a:xfrm>
                <a:off x="2109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Line 9"/>
              <p:cNvSpPr>
                <a:spLocks noChangeShapeType="1"/>
              </p:cNvSpPr>
              <p:nvPr/>
            </p:nvSpPr>
            <p:spPr bwMode="auto">
              <a:xfrm>
                <a:off x="215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Line 10"/>
              <p:cNvSpPr>
                <a:spLocks noChangeShapeType="1"/>
              </p:cNvSpPr>
              <p:nvPr/>
            </p:nvSpPr>
            <p:spPr bwMode="auto">
              <a:xfrm>
                <a:off x="220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Line 11"/>
              <p:cNvSpPr>
                <a:spLocks noChangeShapeType="1"/>
              </p:cNvSpPr>
              <p:nvPr/>
            </p:nvSpPr>
            <p:spPr bwMode="auto">
              <a:xfrm>
                <a:off x="2245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Line 12"/>
              <p:cNvSpPr>
                <a:spLocks noChangeShapeType="1"/>
              </p:cNvSpPr>
              <p:nvPr/>
            </p:nvSpPr>
            <p:spPr bwMode="auto">
              <a:xfrm>
                <a:off x="229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Line 13"/>
              <p:cNvSpPr>
                <a:spLocks noChangeShapeType="1"/>
              </p:cNvSpPr>
              <p:nvPr/>
            </p:nvSpPr>
            <p:spPr bwMode="auto">
              <a:xfrm>
                <a:off x="233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Line 14"/>
              <p:cNvSpPr>
                <a:spLocks noChangeShapeType="1"/>
              </p:cNvSpPr>
              <p:nvPr/>
            </p:nvSpPr>
            <p:spPr bwMode="auto">
              <a:xfrm>
                <a:off x="2381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Line 15"/>
              <p:cNvSpPr>
                <a:spLocks noChangeShapeType="1"/>
              </p:cNvSpPr>
              <p:nvPr/>
            </p:nvSpPr>
            <p:spPr bwMode="auto">
              <a:xfrm>
                <a:off x="242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Line 16"/>
              <p:cNvSpPr>
                <a:spLocks noChangeShapeType="1"/>
              </p:cNvSpPr>
              <p:nvPr/>
            </p:nvSpPr>
            <p:spPr bwMode="auto">
              <a:xfrm>
                <a:off x="2472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Line 17"/>
              <p:cNvSpPr>
                <a:spLocks noChangeShapeType="1"/>
              </p:cNvSpPr>
              <p:nvPr/>
            </p:nvSpPr>
            <p:spPr bwMode="auto">
              <a:xfrm>
                <a:off x="2517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Line 18"/>
              <p:cNvSpPr>
                <a:spLocks noChangeShapeType="1"/>
              </p:cNvSpPr>
              <p:nvPr/>
            </p:nvSpPr>
            <p:spPr bwMode="auto">
              <a:xfrm>
                <a:off x="2562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Line 19"/>
              <p:cNvSpPr>
                <a:spLocks noChangeShapeType="1"/>
              </p:cNvSpPr>
              <p:nvPr/>
            </p:nvSpPr>
            <p:spPr bwMode="auto">
              <a:xfrm>
                <a:off x="260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Line 20"/>
              <p:cNvSpPr>
                <a:spLocks noChangeShapeType="1"/>
              </p:cNvSpPr>
              <p:nvPr/>
            </p:nvSpPr>
            <p:spPr bwMode="auto">
              <a:xfrm>
                <a:off x="2653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Line 21"/>
              <p:cNvSpPr>
                <a:spLocks noChangeShapeType="1"/>
              </p:cNvSpPr>
              <p:nvPr/>
            </p:nvSpPr>
            <p:spPr bwMode="auto">
              <a:xfrm>
                <a:off x="269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Line 22"/>
              <p:cNvSpPr>
                <a:spLocks noChangeShapeType="1"/>
              </p:cNvSpPr>
              <p:nvPr/>
            </p:nvSpPr>
            <p:spPr bwMode="auto">
              <a:xfrm>
                <a:off x="274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Line 23"/>
              <p:cNvSpPr>
                <a:spLocks noChangeShapeType="1"/>
              </p:cNvSpPr>
              <p:nvPr/>
            </p:nvSpPr>
            <p:spPr bwMode="auto">
              <a:xfrm>
                <a:off x="2789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Line 24"/>
              <p:cNvSpPr>
                <a:spLocks noChangeShapeType="1"/>
              </p:cNvSpPr>
              <p:nvPr/>
            </p:nvSpPr>
            <p:spPr bwMode="auto">
              <a:xfrm>
                <a:off x="283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Line 25"/>
              <p:cNvSpPr>
                <a:spLocks noChangeShapeType="1"/>
              </p:cNvSpPr>
              <p:nvPr/>
            </p:nvSpPr>
            <p:spPr bwMode="auto">
              <a:xfrm>
                <a:off x="288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" name="Line 26"/>
              <p:cNvSpPr>
                <a:spLocks noChangeShapeType="1"/>
              </p:cNvSpPr>
              <p:nvPr/>
            </p:nvSpPr>
            <p:spPr bwMode="auto">
              <a:xfrm>
                <a:off x="2925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Line 27"/>
              <p:cNvSpPr>
                <a:spLocks noChangeShapeType="1"/>
              </p:cNvSpPr>
              <p:nvPr/>
            </p:nvSpPr>
            <p:spPr bwMode="auto">
              <a:xfrm>
                <a:off x="297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Line 28"/>
              <p:cNvSpPr>
                <a:spLocks noChangeShapeType="1"/>
              </p:cNvSpPr>
              <p:nvPr/>
            </p:nvSpPr>
            <p:spPr bwMode="auto">
              <a:xfrm>
                <a:off x="301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29"/>
              <p:cNvSpPr>
                <a:spLocks noChangeShapeType="1"/>
              </p:cNvSpPr>
              <p:nvPr/>
            </p:nvSpPr>
            <p:spPr bwMode="auto">
              <a:xfrm>
                <a:off x="3061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30"/>
              <p:cNvSpPr>
                <a:spLocks noChangeShapeType="1"/>
              </p:cNvSpPr>
              <p:nvPr/>
            </p:nvSpPr>
            <p:spPr bwMode="auto">
              <a:xfrm>
                <a:off x="3107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31"/>
              <p:cNvSpPr>
                <a:spLocks noChangeShapeType="1"/>
              </p:cNvSpPr>
              <p:nvPr/>
            </p:nvSpPr>
            <p:spPr bwMode="auto">
              <a:xfrm>
                <a:off x="3152" y="2931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32"/>
              <p:cNvSpPr>
                <a:spLocks noChangeShapeType="1"/>
              </p:cNvSpPr>
              <p:nvPr/>
            </p:nvSpPr>
            <p:spPr bwMode="auto">
              <a:xfrm>
                <a:off x="2018" y="3022"/>
                <a:ext cx="46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40" name="AutoShape 33"/>
          <p:cNvSpPr>
            <a:spLocks noChangeArrowheads="1"/>
          </p:cNvSpPr>
          <p:nvPr/>
        </p:nvSpPr>
        <p:spPr bwMode="auto">
          <a:xfrm>
            <a:off x="2265363" y="2849558"/>
            <a:ext cx="647700" cy="865188"/>
          </a:xfrm>
          <a:prstGeom prst="notchedRightArrow">
            <a:avLst>
              <a:gd name="adj1" fmla="val 50000"/>
              <a:gd name="adj2" fmla="val 25000"/>
            </a:avLst>
          </a:prstGeom>
          <a:noFill/>
          <a:ln w="12700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" name="AutoShape 34"/>
          <p:cNvSpPr>
            <a:spLocks noChangeArrowheads="1"/>
          </p:cNvSpPr>
          <p:nvPr/>
        </p:nvSpPr>
        <p:spPr bwMode="auto">
          <a:xfrm flipH="1">
            <a:off x="5854700" y="2820983"/>
            <a:ext cx="647700" cy="865188"/>
          </a:xfrm>
          <a:prstGeom prst="notchedRightArrow">
            <a:avLst>
              <a:gd name="adj1" fmla="val 50000"/>
              <a:gd name="adj2" fmla="val 25000"/>
            </a:avLst>
          </a:prstGeom>
          <a:noFill/>
          <a:ln w="12700">
            <a:solidFill>
              <a:schemeClr val="tx1"/>
            </a:solidFill>
            <a:prstDash val="dash"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0" grpId="0" animBg="1"/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http://it2.baidu.com/it/u=776077110,1893407584&amp;gp=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26" t="18529" r="50000" b="12965"/>
          <a:stretch>
            <a:fillRect/>
          </a:stretch>
        </p:blipFill>
        <p:spPr bwMode="auto">
          <a:xfrm>
            <a:off x="4402138" y="2825801"/>
            <a:ext cx="363537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4"/>
          <p:cNvGrpSpPr/>
          <p:nvPr/>
        </p:nvGrpSpPr>
        <p:grpSpPr bwMode="auto">
          <a:xfrm>
            <a:off x="4083050" y="1316088"/>
            <a:ext cx="508000" cy="277813"/>
            <a:chOff x="703" y="330"/>
            <a:chExt cx="2129" cy="1504"/>
          </a:xfrm>
        </p:grpSpPr>
        <p:sp>
          <p:nvSpPr>
            <p:cNvPr id="11" name="AutoShape 13"/>
            <p:cNvSpPr>
              <a:spLocks noChangeArrowheads="1"/>
            </p:cNvSpPr>
            <p:nvPr/>
          </p:nvSpPr>
          <p:spPr bwMode="auto">
            <a:xfrm rot="-694399">
              <a:off x="703" y="816"/>
              <a:ext cx="2016" cy="1018"/>
            </a:xfrm>
            <a:custGeom>
              <a:avLst/>
              <a:gdLst>
                <a:gd name="T0" fmla="*/ 1008 w 21600"/>
                <a:gd name="T1" fmla="*/ 0 h 21600"/>
                <a:gd name="T2" fmla="*/ 226 w 21600"/>
                <a:gd name="T3" fmla="*/ 342 h 21600"/>
                <a:gd name="T4" fmla="*/ 1008 w 21600"/>
                <a:gd name="T5" fmla="*/ 160 h 21600"/>
                <a:gd name="T6" fmla="*/ 1790 w 21600"/>
                <a:gd name="T7" fmla="*/ 34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118 w 21600"/>
                <a:gd name="T13" fmla="*/ 0 h 21600"/>
                <a:gd name="T14" fmla="*/ 21482 w 21600"/>
                <a:gd name="T15" fmla="*/ 971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988" y="7921"/>
                  </a:moveTo>
                  <a:cubicBezTo>
                    <a:pt x="5145" y="5183"/>
                    <a:pt x="7828" y="3404"/>
                    <a:pt x="10800" y="3405"/>
                  </a:cubicBezTo>
                  <a:cubicBezTo>
                    <a:pt x="13771" y="3405"/>
                    <a:pt x="16454" y="5183"/>
                    <a:pt x="17611" y="7921"/>
                  </a:cubicBezTo>
                  <a:lnTo>
                    <a:pt x="20748" y="6595"/>
                  </a:lnTo>
                  <a:cubicBezTo>
                    <a:pt x="19058" y="2597"/>
                    <a:pt x="15140" y="-1"/>
                    <a:pt x="10799" y="0"/>
                  </a:cubicBezTo>
                  <a:cubicBezTo>
                    <a:pt x="6459" y="0"/>
                    <a:pt x="2541" y="2597"/>
                    <a:pt x="851" y="6595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2" name="AutoShape 14"/>
            <p:cNvSpPr>
              <a:spLocks noChangeArrowheads="1"/>
            </p:cNvSpPr>
            <p:nvPr/>
          </p:nvSpPr>
          <p:spPr bwMode="auto">
            <a:xfrm rot="16560451" flipH="1">
              <a:off x="1701" y="-543"/>
              <a:ext cx="258" cy="2004"/>
            </a:xfrm>
            <a:prstGeom prst="moon">
              <a:avLst>
                <a:gd name="adj" fmla="val 17130"/>
              </a:avLst>
            </a:prstGeom>
            <a:solidFill>
              <a:schemeClr val="tx2"/>
            </a:solidFill>
            <a:ln w="38100">
              <a:solidFill>
                <a:schemeClr val="tx1"/>
              </a:solidFill>
              <a:miter lim="800000"/>
            </a:ln>
          </p:spPr>
          <p:txBody>
            <a:bodyPr vert="eaVert" wrap="none" anchor="ctr"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" name="Freeform 15"/>
            <p:cNvSpPr/>
            <p:nvPr/>
          </p:nvSpPr>
          <p:spPr bwMode="auto">
            <a:xfrm rot="1476010">
              <a:off x="805" y="1529"/>
              <a:ext cx="1180" cy="289"/>
            </a:xfrm>
            <a:custGeom>
              <a:avLst/>
              <a:gdLst>
                <a:gd name="T0" fmla="*/ 0 w 815"/>
                <a:gd name="T1" fmla="*/ 17 h 214"/>
                <a:gd name="T2" fmla="*/ 49 w 815"/>
                <a:gd name="T3" fmla="*/ 0 h 214"/>
                <a:gd name="T4" fmla="*/ 230 w 815"/>
                <a:gd name="T5" fmla="*/ 33 h 214"/>
                <a:gd name="T6" fmla="*/ 609 w 815"/>
                <a:gd name="T7" fmla="*/ 91 h 214"/>
                <a:gd name="T8" fmla="*/ 749 w 815"/>
                <a:gd name="T9" fmla="*/ 165 h 214"/>
                <a:gd name="T10" fmla="*/ 790 w 815"/>
                <a:gd name="T11" fmla="*/ 198 h 214"/>
                <a:gd name="T12" fmla="*/ 815 w 815"/>
                <a:gd name="T13" fmla="*/ 214 h 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5"/>
                <a:gd name="T22" fmla="*/ 0 h 214"/>
                <a:gd name="T23" fmla="*/ 815 w 815"/>
                <a:gd name="T24" fmla="*/ 214 h 2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5" h="214">
                  <a:moveTo>
                    <a:pt x="0" y="17"/>
                  </a:moveTo>
                  <a:cubicBezTo>
                    <a:pt x="16" y="12"/>
                    <a:pt x="32" y="0"/>
                    <a:pt x="49" y="0"/>
                  </a:cubicBezTo>
                  <a:cubicBezTo>
                    <a:pt x="109" y="0"/>
                    <a:pt x="171" y="24"/>
                    <a:pt x="230" y="33"/>
                  </a:cubicBezTo>
                  <a:cubicBezTo>
                    <a:pt x="357" y="52"/>
                    <a:pt x="481" y="79"/>
                    <a:pt x="609" y="91"/>
                  </a:cubicBezTo>
                  <a:cubicBezTo>
                    <a:pt x="667" y="110"/>
                    <a:pt x="702" y="127"/>
                    <a:pt x="749" y="165"/>
                  </a:cubicBezTo>
                  <a:cubicBezTo>
                    <a:pt x="763" y="176"/>
                    <a:pt x="776" y="187"/>
                    <a:pt x="790" y="198"/>
                  </a:cubicBezTo>
                  <a:cubicBezTo>
                    <a:pt x="798" y="204"/>
                    <a:pt x="815" y="214"/>
                    <a:pt x="815" y="21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4" name="Oval 16"/>
            <p:cNvSpPr>
              <a:spLocks noChangeArrowheads="1"/>
            </p:cNvSpPr>
            <p:nvPr/>
          </p:nvSpPr>
          <p:spPr bwMode="auto">
            <a:xfrm rot="3218581">
              <a:off x="1522" y="878"/>
              <a:ext cx="685" cy="94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vert="eaVert" wrap="none" anchor="ctr"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5" name="Freeform 20"/>
            <p:cNvSpPr/>
            <p:nvPr/>
          </p:nvSpPr>
          <p:spPr bwMode="auto">
            <a:xfrm>
              <a:off x="2189" y="979"/>
              <a:ext cx="502" cy="66"/>
            </a:xfrm>
            <a:custGeom>
              <a:avLst/>
              <a:gdLst>
                <a:gd name="T0" fmla="*/ 0 w 502"/>
                <a:gd name="T1" fmla="*/ 0 h 66"/>
                <a:gd name="T2" fmla="*/ 238 w 502"/>
                <a:gd name="T3" fmla="*/ 66 h 66"/>
                <a:gd name="T4" fmla="*/ 428 w 502"/>
                <a:gd name="T5" fmla="*/ 58 h 66"/>
                <a:gd name="T6" fmla="*/ 477 w 502"/>
                <a:gd name="T7" fmla="*/ 41 h 66"/>
                <a:gd name="T8" fmla="*/ 502 w 502"/>
                <a:gd name="T9" fmla="*/ 8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2"/>
                <a:gd name="T16" fmla="*/ 0 h 66"/>
                <a:gd name="T17" fmla="*/ 502 w 502"/>
                <a:gd name="T18" fmla="*/ 66 h 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2" h="66">
                  <a:moveTo>
                    <a:pt x="0" y="0"/>
                  </a:moveTo>
                  <a:cubicBezTo>
                    <a:pt x="79" y="19"/>
                    <a:pt x="161" y="40"/>
                    <a:pt x="238" y="66"/>
                  </a:cubicBezTo>
                  <a:cubicBezTo>
                    <a:pt x="301" y="63"/>
                    <a:pt x="365" y="65"/>
                    <a:pt x="428" y="58"/>
                  </a:cubicBezTo>
                  <a:cubicBezTo>
                    <a:pt x="445" y="56"/>
                    <a:pt x="477" y="41"/>
                    <a:pt x="477" y="41"/>
                  </a:cubicBezTo>
                  <a:cubicBezTo>
                    <a:pt x="487" y="11"/>
                    <a:pt x="478" y="21"/>
                    <a:pt x="502" y="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6" name="Freeform 21"/>
            <p:cNvSpPr/>
            <p:nvPr/>
          </p:nvSpPr>
          <p:spPr bwMode="auto">
            <a:xfrm>
              <a:off x="2189" y="1012"/>
              <a:ext cx="428" cy="99"/>
            </a:xfrm>
            <a:custGeom>
              <a:avLst/>
              <a:gdLst>
                <a:gd name="T0" fmla="*/ 0 w 428"/>
                <a:gd name="T1" fmla="*/ 0 h 99"/>
                <a:gd name="T2" fmla="*/ 90 w 428"/>
                <a:gd name="T3" fmla="*/ 49 h 99"/>
                <a:gd name="T4" fmla="*/ 197 w 428"/>
                <a:gd name="T5" fmla="*/ 74 h 99"/>
                <a:gd name="T6" fmla="*/ 329 w 428"/>
                <a:gd name="T7" fmla="*/ 99 h 99"/>
                <a:gd name="T8" fmla="*/ 428 w 428"/>
                <a:gd name="T9" fmla="*/ 91 h 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8"/>
                <a:gd name="T16" fmla="*/ 0 h 99"/>
                <a:gd name="T17" fmla="*/ 428 w 428"/>
                <a:gd name="T18" fmla="*/ 99 h 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8" h="99">
                  <a:moveTo>
                    <a:pt x="0" y="0"/>
                  </a:moveTo>
                  <a:cubicBezTo>
                    <a:pt x="60" y="21"/>
                    <a:pt x="41" y="24"/>
                    <a:pt x="90" y="49"/>
                  </a:cubicBezTo>
                  <a:cubicBezTo>
                    <a:pt x="123" y="66"/>
                    <a:pt x="162" y="69"/>
                    <a:pt x="197" y="74"/>
                  </a:cubicBezTo>
                  <a:cubicBezTo>
                    <a:pt x="240" y="88"/>
                    <a:pt x="285" y="90"/>
                    <a:pt x="329" y="99"/>
                  </a:cubicBezTo>
                  <a:cubicBezTo>
                    <a:pt x="422" y="91"/>
                    <a:pt x="389" y="91"/>
                    <a:pt x="428" y="91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7" name="Freeform 22"/>
            <p:cNvSpPr/>
            <p:nvPr/>
          </p:nvSpPr>
          <p:spPr bwMode="auto">
            <a:xfrm>
              <a:off x="2156" y="971"/>
              <a:ext cx="469" cy="107"/>
            </a:xfrm>
            <a:custGeom>
              <a:avLst/>
              <a:gdLst>
                <a:gd name="T0" fmla="*/ 0 w 469"/>
                <a:gd name="T1" fmla="*/ 0 h 107"/>
                <a:gd name="T2" fmla="*/ 99 w 469"/>
                <a:gd name="T3" fmla="*/ 25 h 107"/>
                <a:gd name="T4" fmla="*/ 140 w 469"/>
                <a:gd name="T5" fmla="*/ 58 h 107"/>
                <a:gd name="T6" fmla="*/ 189 w 469"/>
                <a:gd name="T7" fmla="*/ 74 h 107"/>
                <a:gd name="T8" fmla="*/ 255 w 469"/>
                <a:gd name="T9" fmla="*/ 107 h 107"/>
                <a:gd name="T10" fmla="*/ 444 w 469"/>
                <a:gd name="T11" fmla="*/ 99 h 107"/>
                <a:gd name="T12" fmla="*/ 469 w 469"/>
                <a:gd name="T13" fmla="*/ 90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9"/>
                <a:gd name="T22" fmla="*/ 0 h 107"/>
                <a:gd name="T23" fmla="*/ 469 w 469"/>
                <a:gd name="T24" fmla="*/ 107 h 10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9" h="107">
                  <a:moveTo>
                    <a:pt x="0" y="0"/>
                  </a:moveTo>
                  <a:cubicBezTo>
                    <a:pt x="33" y="5"/>
                    <a:pt x="69" y="10"/>
                    <a:pt x="99" y="25"/>
                  </a:cubicBezTo>
                  <a:cubicBezTo>
                    <a:pt x="115" y="33"/>
                    <a:pt x="124" y="50"/>
                    <a:pt x="140" y="58"/>
                  </a:cubicBezTo>
                  <a:cubicBezTo>
                    <a:pt x="155" y="66"/>
                    <a:pt x="189" y="74"/>
                    <a:pt x="189" y="74"/>
                  </a:cubicBezTo>
                  <a:cubicBezTo>
                    <a:pt x="210" y="93"/>
                    <a:pt x="228" y="98"/>
                    <a:pt x="255" y="107"/>
                  </a:cubicBezTo>
                  <a:cubicBezTo>
                    <a:pt x="318" y="104"/>
                    <a:pt x="381" y="104"/>
                    <a:pt x="444" y="99"/>
                  </a:cubicBezTo>
                  <a:cubicBezTo>
                    <a:pt x="453" y="98"/>
                    <a:pt x="469" y="90"/>
                    <a:pt x="469" y="9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8" name="Rectangle 23"/>
            <p:cNvSpPr>
              <a:spLocks noChangeArrowheads="1"/>
            </p:cNvSpPr>
            <p:nvPr/>
          </p:nvSpPr>
          <p:spPr bwMode="auto">
            <a:xfrm rot="906942">
              <a:off x="743" y="1263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ctr" fontAlgn="base">
                <a:buFontTx/>
                <a:buNone/>
              </a:pPr>
              <a:endParaRPr kumimoji="1" lang="zh-CN" altLang="zh-CN" sz="2400" b="0" dirty="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19" name="Picture 25" descr="http://it2.baidu.com/it/u=776077110,1893407584&amp;gp=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54000"/>
          </a:blip>
          <a:srcRect l="25926" t="18529" r="50000" b="12965"/>
          <a:stretch>
            <a:fillRect/>
          </a:stretch>
        </p:blipFill>
        <p:spPr bwMode="auto">
          <a:xfrm>
            <a:off x="7991475" y="2822626"/>
            <a:ext cx="363538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169"/>
          <p:cNvGrpSpPr/>
          <p:nvPr/>
        </p:nvGrpSpPr>
        <p:grpSpPr bwMode="auto">
          <a:xfrm>
            <a:off x="4105275" y="2544813"/>
            <a:ext cx="485775" cy="519113"/>
            <a:chOff x="1584" y="1680"/>
            <a:chExt cx="306" cy="327"/>
          </a:xfrm>
        </p:grpSpPr>
        <p:sp>
          <p:nvSpPr>
            <p:cNvPr id="21" name="Oval 86"/>
            <p:cNvSpPr>
              <a:spLocks noChangeArrowheads="1"/>
            </p:cNvSpPr>
            <p:nvPr/>
          </p:nvSpPr>
          <p:spPr bwMode="auto">
            <a:xfrm>
              <a:off x="1870" y="1845"/>
              <a:ext cx="20" cy="21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2" name="Text Box 88"/>
            <p:cNvSpPr txBox="1">
              <a:spLocks noChangeArrowheads="1"/>
            </p:cNvSpPr>
            <p:nvPr/>
          </p:nvSpPr>
          <p:spPr bwMode="auto">
            <a:xfrm>
              <a:off x="1584" y="1680"/>
              <a:ext cx="177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kumimoji="1" lang="en-US" altLang="zh-CN" sz="2800" b="0" i="1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S</a:t>
              </a:r>
            </a:p>
          </p:txBody>
        </p:sp>
      </p:grpSp>
      <p:grpSp>
        <p:nvGrpSpPr>
          <p:cNvPr id="10" name="Group 99"/>
          <p:cNvGrpSpPr/>
          <p:nvPr/>
        </p:nvGrpSpPr>
        <p:grpSpPr bwMode="auto">
          <a:xfrm>
            <a:off x="4600575" y="2255888"/>
            <a:ext cx="1806575" cy="565150"/>
            <a:chOff x="960" y="768"/>
            <a:chExt cx="1536" cy="480"/>
          </a:xfrm>
        </p:grpSpPr>
        <p:sp>
          <p:nvSpPr>
            <p:cNvPr id="25" name="Line 95"/>
            <p:cNvSpPr>
              <a:spLocks noChangeShapeType="1"/>
            </p:cNvSpPr>
            <p:nvPr/>
          </p:nvSpPr>
          <p:spPr bwMode="auto">
            <a:xfrm flipV="1">
              <a:off x="960" y="768"/>
              <a:ext cx="1536" cy="48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97"/>
            <p:cNvSpPr>
              <a:spLocks noChangeShapeType="1"/>
            </p:cNvSpPr>
            <p:nvPr/>
          </p:nvSpPr>
          <p:spPr bwMode="auto">
            <a:xfrm>
              <a:off x="1345" y="1068"/>
              <a:ext cx="105" cy="1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98"/>
            <p:cNvSpPr>
              <a:spLocks noChangeShapeType="1"/>
            </p:cNvSpPr>
            <p:nvPr/>
          </p:nvSpPr>
          <p:spPr bwMode="auto">
            <a:xfrm flipH="1">
              <a:off x="1362" y="1094"/>
              <a:ext cx="113" cy="8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" name="Group 100"/>
          <p:cNvGrpSpPr/>
          <p:nvPr/>
        </p:nvGrpSpPr>
        <p:grpSpPr bwMode="auto">
          <a:xfrm rot="-831587">
            <a:off x="4505325" y="2078088"/>
            <a:ext cx="1936750" cy="512763"/>
            <a:chOff x="960" y="768"/>
            <a:chExt cx="1536" cy="480"/>
          </a:xfrm>
        </p:grpSpPr>
        <p:sp>
          <p:nvSpPr>
            <p:cNvPr id="29" name="Line 101"/>
            <p:cNvSpPr>
              <a:spLocks noChangeShapeType="1"/>
            </p:cNvSpPr>
            <p:nvPr/>
          </p:nvSpPr>
          <p:spPr bwMode="auto">
            <a:xfrm flipV="1">
              <a:off x="960" y="768"/>
              <a:ext cx="1536" cy="48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102"/>
            <p:cNvSpPr>
              <a:spLocks noChangeShapeType="1"/>
            </p:cNvSpPr>
            <p:nvPr/>
          </p:nvSpPr>
          <p:spPr bwMode="auto">
            <a:xfrm>
              <a:off x="1345" y="1068"/>
              <a:ext cx="105" cy="1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103"/>
            <p:cNvSpPr>
              <a:spLocks noChangeShapeType="1"/>
            </p:cNvSpPr>
            <p:nvPr/>
          </p:nvSpPr>
          <p:spPr bwMode="auto">
            <a:xfrm flipH="1">
              <a:off x="1362" y="1094"/>
              <a:ext cx="113" cy="8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Group 133"/>
          <p:cNvGrpSpPr/>
          <p:nvPr/>
        </p:nvGrpSpPr>
        <p:grpSpPr bwMode="auto">
          <a:xfrm>
            <a:off x="4559300" y="1620888"/>
            <a:ext cx="1800225" cy="584200"/>
            <a:chOff x="1345" y="671"/>
            <a:chExt cx="1532" cy="496"/>
          </a:xfrm>
        </p:grpSpPr>
        <p:sp>
          <p:nvSpPr>
            <p:cNvPr id="33" name="Line 105"/>
            <p:cNvSpPr>
              <a:spLocks noChangeShapeType="1"/>
            </p:cNvSpPr>
            <p:nvPr/>
          </p:nvSpPr>
          <p:spPr bwMode="auto">
            <a:xfrm rot="13054084" flipV="1">
              <a:off x="1345" y="671"/>
              <a:ext cx="1532" cy="4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106"/>
            <p:cNvSpPr>
              <a:spLocks noChangeShapeType="1"/>
            </p:cNvSpPr>
            <p:nvPr/>
          </p:nvSpPr>
          <p:spPr bwMode="auto">
            <a:xfrm rot="13054084" flipH="1">
              <a:off x="1905" y="891"/>
              <a:ext cx="148" cy="13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107"/>
            <p:cNvSpPr>
              <a:spLocks noChangeShapeType="1"/>
            </p:cNvSpPr>
            <p:nvPr/>
          </p:nvSpPr>
          <p:spPr bwMode="auto">
            <a:xfrm rot="13054084" flipH="1">
              <a:off x="1920" y="809"/>
              <a:ext cx="130" cy="8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8" name="Group 170"/>
          <p:cNvGrpSpPr/>
          <p:nvPr/>
        </p:nvGrpSpPr>
        <p:grpSpPr bwMode="auto">
          <a:xfrm>
            <a:off x="8132763" y="2611488"/>
            <a:ext cx="760412" cy="519113"/>
            <a:chOff x="4129" y="1738"/>
            <a:chExt cx="479" cy="327"/>
          </a:xfrm>
        </p:grpSpPr>
        <p:sp>
          <p:nvSpPr>
            <p:cNvPr id="37" name="Text Box 90"/>
            <p:cNvSpPr txBox="1">
              <a:spLocks noChangeArrowheads="1"/>
            </p:cNvSpPr>
            <p:nvPr/>
          </p:nvSpPr>
          <p:spPr bwMode="auto">
            <a:xfrm>
              <a:off x="4216" y="1738"/>
              <a:ext cx="392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kumimoji="1" lang="en-US" altLang="zh-CN" sz="2800" b="0" i="1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S</a:t>
              </a:r>
              <a:r>
                <a:rPr kumimoji="1" lang="en-US" altLang="zh-CN" sz="2800" b="0" baseline="-25000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38" name="Oval 130"/>
            <p:cNvSpPr>
              <a:spLocks noChangeArrowheads="1"/>
            </p:cNvSpPr>
            <p:nvPr/>
          </p:nvSpPr>
          <p:spPr bwMode="auto">
            <a:xfrm>
              <a:off x="4129" y="1879"/>
              <a:ext cx="20" cy="2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2" name="Group 168"/>
          <p:cNvGrpSpPr/>
          <p:nvPr/>
        </p:nvGrpSpPr>
        <p:grpSpPr bwMode="auto">
          <a:xfrm>
            <a:off x="6380163" y="1833613"/>
            <a:ext cx="1789112" cy="1016000"/>
            <a:chOff x="3289" y="976"/>
            <a:chExt cx="1150" cy="656"/>
          </a:xfrm>
        </p:grpSpPr>
        <p:sp>
          <p:nvSpPr>
            <p:cNvPr id="40" name="Line 131"/>
            <p:cNvSpPr>
              <a:spLocks noChangeShapeType="1"/>
            </p:cNvSpPr>
            <p:nvPr/>
          </p:nvSpPr>
          <p:spPr bwMode="auto">
            <a:xfrm>
              <a:off x="3306" y="1248"/>
              <a:ext cx="1133" cy="38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132"/>
            <p:cNvSpPr>
              <a:spLocks noChangeShapeType="1"/>
            </p:cNvSpPr>
            <p:nvPr/>
          </p:nvSpPr>
          <p:spPr bwMode="auto">
            <a:xfrm>
              <a:off x="3289" y="976"/>
              <a:ext cx="1139" cy="651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6" name="Group 172"/>
          <p:cNvGrpSpPr/>
          <p:nvPr/>
        </p:nvGrpSpPr>
        <p:grpSpPr bwMode="auto">
          <a:xfrm>
            <a:off x="6391275" y="2849613"/>
            <a:ext cx="1752600" cy="890588"/>
            <a:chOff x="3874" y="2912"/>
            <a:chExt cx="1104" cy="561"/>
          </a:xfrm>
        </p:grpSpPr>
        <p:sp>
          <p:nvSpPr>
            <p:cNvPr id="43" name="Line 151"/>
            <p:cNvSpPr>
              <a:spLocks noChangeShapeType="1"/>
            </p:cNvSpPr>
            <p:nvPr/>
          </p:nvSpPr>
          <p:spPr bwMode="auto">
            <a:xfrm flipV="1">
              <a:off x="3874" y="2912"/>
              <a:ext cx="1104" cy="33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Line 152"/>
            <p:cNvSpPr>
              <a:spLocks noChangeShapeType="1"/>
            </p:cNvSpPr>
            <p:nvPr/>
          </p:nvSpPr>
          <p:spPr bwMode="auto">
            <a:xfrm flipV="1">
              <a:off x="3888" y="2928"/>
              <a:ext cx="1080" cy="54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9" name="Group 69"/>
          <p:cNvGrpSpPr/>
          <p:nvPr/>
        </p:nvGrpSpPr>
        <p:grpSpPr bwMode="auto">
          <a:xfrm>
            <a:off x="4537075" y="2347963"/>
            <a:ext cx="1865313" cy="2101850"/>
            <a:chOff x="2858" y="1556"/>
            <a:chExt cx="1175" cy="1324"/>
          </a:xfrm>
        </p:grpSpPr>
        <p:grpSp>
          <p:nvGrpSpPr>
            <p:cNvPr id="42" name="Group 70"/>
            <p:cNvGrpSpPr/>
            <p:nvPr/>
          </p:nvGrpSpPr>
          <p:grpSpPr bwMode="auto">
            <a:xfrm>
              <a:off x="2893" y="1556"/>
              <a:ext cx="1137" cy="1210"/>
              <a:chOff x="2893" y="1556"/>
              <a:chExt cx="1137" cy="1210"/>
            </a:xfrm>
          </p:grpSpPr>
          <p:grpSp>
            <p:nvGrpSpPr>
              <p:cNvPr id="45" name="Group 116"/>
              <p:cNvGrpSpPr/>
              <p:nvPr/>
            </p:nvGrpSpPr>
            <p:grpSpPr bwMode="auto">
              <a:xfrm rot="2114882">
                <a:off x="2893" y="1860"/>
                <a:ext cx="1137" cy="355"/>
                <a:chOff x="960" y="768"/>
                <a:chExt cx="1536" cy="480"/>
              </a:xfrm>
            </p:grpSpPr>
            <p:sp>
              <p:nvSpPr>
                <p:cNvPr id="61" name="Line 117"/>
                <p:cNvSpPr>
                  <a:spLocks noChangeShapeType="1"/>
                </p:cNvSpPr>
                <p:nvPr/>
              </p:nvSpPr>
              <p:spPr bwMode="auto">
                <a:xfrm flipV="1">
                  <a:off x="960" y="768"/>
                  <a:ext cx="1536" cy="480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" name="Line 118"/>
                <p:cNvSpPr>
                  <a:spLocks noChangeShapeType="1"/>
                </p:cNvSpPr>
                <p:nvPr/>
              </p:nvSpPr>
              <p:spPr bwMode="auto">
                <a:xfrm>
                  <a:off x="1345" y="1068"/>
                  <a:ext cx="105" cy="15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" name="Line 119"/>
                <p:cNvSpPr>
                  <a:spLocks noChangeShapeType="1"/>
                </p:cNvSpPr>
                <p:nvPr/>
              </p:nvSpPr>
              <p:spPr bwMode="auto">
                <a:xfrm flipH="1">
                  <a:off x="1362" y="1094"/>
                  <a:ext cx="113" cy="8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" name="Group 171"/>
              <p:cNvGrpSpPr/>
              <p:nvPr/>
            </p:nvGrpSpPr>
            <p:grpSpPr bwMode="auto">
              <a:xfrm>
                <a:off x="3166" y="1556"/>
                <a:ext cx="478" cy="1210"/>
                <a:chOff x="2592" y="2880"/>
                <a:chExt cx="478" cy="1210"/>
              </a:xfrm>
            </p:grpSpPr>
            <p:sp>
              <p:nvSpPr>
                <p:cNvPr id="58" name="Line 121"/>
                <p:cNvSpPr>
                  <a:spLocks noChangeShapeType="1"/>
                </p:cNvSpPr>
                <p:nvPr/>
              </p:nvSpPr>
              <p:spPr bwMode="auto">
                <a:xfrm rot="2744007" flipV="1">
                  <a:off x="2274" y="3294"/>
                  <a:ext cx="1210" cy="38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9" name="Line 122"/>
                <p:cNvSpPr>
                  <a:spLocks noChangeShapeType="1"/>
                </p:cNvSpPr>
                <p:nvPr/>
              </p:nvSpPr>
              <p:spPr bwMode="auto">
                <a:xfrm rot="2744007">
                  <a:off x="2630" y="3325"/>
                  <a:ext cx="96" cy="27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0" name="Line 123"/>
                <p:cNvSpPr>
                  <a:spLocks noChangeShapeType="1"/>
                </p:cNvSpPr>
                <p:nvPr/>
              </p:nvSpPr>
              <p:spPr bwMode="auto">
                <a:xfrm rot="2744007" flipH="1">
                  <a:off x="2599" y="3348"/>
                  <a:ext cx="66" cy="80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47" name="Group 79"/>
            <p:cNvGrpSpPr/>
            <p:nvPr/>
          </p:nvGrpSpPr>
          <p:grpSpPr bwMode="auto">
            <a:xfrm>
              <a:off x="2858" y="2216"/>
              <a:ext cx="1175" cy="664"/>
              <a:chOff x="2858" y="2216"/>
              <a:chExt cx="1175" cy="664"/>
            </a:xfrm>
          </p:grpSpPr>
          <p:grpSp>
            <p:nvGrpSpPr>
              <p:cNvPr id="48" name="Group 147"/>
              <p:cNvGrpSpPr/>
              <p:nvPr/>
            </p:nvGrpSpPr>
            <p:grpSpPr bwMode="auto">
              <a:xfrm rot="-2211895">
                <a:off x="2858" y="2216"/>
                <a:ext cx="1134" cy="367"/>
                <a:chOff x="1345" y="671"/>
                <a:chExt cx="1532" cy="496"/>
              </a:xfrm>
            </p:grpSpPr>
            <p:sp>
              <p:nvSpPr>
                <p:cNvPr id="53" name="Line 148"/>
                <p:cNvSpPr>
                  <a:spLocks noChangeShapeType="1"/>
                </p:cNvSpPr>
                <p:nvPr/>
              </p:nvSpPr>
              <p:spPr bwMode="auto">
                <a:xfrm rot="13054084" flipV="1">
                  <a:off x="1345" y="671"/>
                  <a:ext cx="1532" cy="4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4" name="Line 149"/>
                <p:cNvSpPr>
                  <a:spLocks noChangeShapeType="1"/>
                </p:cNvSpPr>
                <p:nvPr/>
              </p:nvSpPr>
              <p:spPr bwMode="auto">
                <a:xfrm rot="13054084" flipH="1">
                  <a:off x="1905" y="891"/>
                  <a:ext cx="148" cy="13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5" name="Line 150"/>
                <p:cNvSpPr>
                  <a:spLocks noChangeShapeType="1"/>
                </p:cNvSpPr>
                <p:nvPr/>
              </p:nvSpPr>
              <p:spPr bwMode="auto">
                <a:xfrm rot="13054084" flipH="1">
                  <a:off x="1920" y="809"/>
                  <a:ext cx="130" cy="88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9" name="Group 153"/>
              <p:cNvGrpSpPr/>
              <p:nvPr/>
            </p:nvGrpSpPr>
            <p:grpSpPr bwMode="auto">
              <a:xfrm rot="-2652419">
                <a:off x="2899" y="2513"/>
                <a:ext cx="1134" cy="367"/>
                <a:chOff x="1345" y="671"/>
                <a:chExt cx="1532" cy="496"/>
              </a:xfrm>
            </p:grpSpPr>
            <p:sp>
              <p:nvSpPr>
                <p:cNvPr id="50" name="Line 154"/>
                <p:cNvSpPr>
                  <a:spLocks noChangeShapeType="1"/>
                </p:cNvSpPr>
                <p:nvPr/>
              </p:nvSpPr>
              <p:spPr bwMode="auto">
                <a:xfrm rot="13054084" flipV="1">
                  <a:off x="1345" y="671"/>
                  <a:ext cx="1532" cy="4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" name="Line 155"/>
                <p:cNvSpPr>
                  <a:spLocks noChangeShapeType="1"/>
                </p:cNvSpPr>
                <p:nvPr/>
              </p:nvSpPr>
              <p:spPr bwMode="auto">
                <a:xfrm rot="13054084" flipH="1">
                  <a:off x="1905" y="891"/>
                  <a:ext cx="148" cy="13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2" name="Line 156"/>
                <p:cNvSpPr>
                  <a:spLocks noChangeShapeType="1"/>
                </p:cNvSpPr>
                <p:nvPr/>
              </p:nvSpPr>
              <p:spPr bwMode="auto">
                <a:xfrm rot="13054084" flipH="1">
                  <a:off x="1920" y="809"/>
                  <a:ext cx="130" cy="88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56" name="Group 157"/>
          <p:cNvGrpSpPr/>
          <p:nvPr/>
        </p:nvGrpSpPr>
        <p:grpSpPr bwMode="auto">
          <a:xfrm rot="-2060402">
            <a:off x="4105275" y="4210101"/>
            <a:ext cx="508000" cy="276225"/>
            <a:chOff x="703" y="330"/>
            <a:chExt cx="2129" cy="1504"/>
          </a:xfrm>
        </p:grpSpPr>
        <p:sp>
          <p:nvSpPr>
            <p:cNvPr id="65" name="AutoShape 158"/>
            <p:cNvSpPr>
              <a:spLocks noChangeArrowheads="1"/>
            </p:cNvSpPr>
            <p:nvPr/>
          </p:nvSpPr>
          <p:spPr bwMode="auto">
            <a:xfrm rot="-694399">
              <a:off x="703" y="816"/>
              <a:ext cx="2016" cy="1018"/>
            </a:xfrm>
            <a:custGeom>
              <a:avLst/>
              <a:gdLst>
                <a:gd name="T0" fmla="*/ 1008 w 21600"/>
                <a:gd name="T1" fmla="*/ 0 h 21600"/>
                <a:gd name="T2" fmla="*/ 226 w 21600"/>
                <a:gd name="T3" fmla="*/ 342 h 21600"/>
                <a:gd name="T4" fmla="*/ 1008 w 21600"/>
                <a:gd name="T5" fmla="*/ 160 h 21600"/>
                <a:gd name="T6" fmla="*/ 1790 w 21600"/>
                <a:gd name="T7" fmla="*/ 34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118 w 21600"/>
                <a:gd name="T13" fmla="*/ 0 h 21600"/>
                <a:gd name="T14" fmla="*/ 21482 w 21600"/>
                <a:gd name="T15" fmla="*/ 971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988" y="7921"/>
                  </a:moveTo>
                  <a:cubicBezTo>
                    <a:pt x="5145" y="5183"/>
                    <a:pt x="7828" y="3404"/>
                    <a:pt x="10800" y="3405"/>
                  </a:cubicBezTo>
                  <a:cubicBezTo>
                    <a:pt x="13771" y="3405"/>
                    <a:pt x="16454" y="5183"/>
                    <a:pt x="17611" y="7921"/>
                  </a:cubicBezTo>
                  <a:lnTo>
                    <a:pt x="20748" y="6595"/>
                  </a:lnTo>
                  <a:cubicBezTo>
                    <a:pt x="19058" y="2597"/>
                    <a:pt x="15140" y="-1"/>
                    <a:pt x="10799" y="0"/>
                  </a:cubicBezTo>
                  <a:cubicBezTo>
                    <a:pt x="6459" y="0"/>
                    <a:pt x="2541" y="2597"/>
                    <a:pt x="851" y="6595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vert="eaVert" wrap="none" anchor="ctr"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66" name="AutoShape 159"/>
            <p:cNvSpPr>
              <a:spLocks noChangeArrowheads="1"/>
            </p:cNvSpPr>
            <p:nvPr/>
          </p:nvSpPr>
          <p:spPr bwMode="auto">
            <a:xfrm rot="16560451" flipH="1">
              <a:off x="1701" y="-543"/>
              <a:ext cx="258" cy="2004"/>
            </a:xfrm>
            <a:prstGeom prst="moon">
              <a:avLst>
                <a:gd name="adj" fmla="val 17130"/>
              </a:avLst>
            </a:prstGeom>
            <a:solidFill>
              <a:schemeClr val="tx2"/>
            </a:solidFill>
            <a:ln w="38100">
              <a:solidFill>
                <a:schemeClr val="tx1"/>
              </a:solidFill>
              <a:miter lim="800000"/>
            </a:ln>
          </p:spPr>
          <p:txBody>
            <a:bodyPr vert="eaVert" wrap="none" anchor="ctr"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67" name="Freeform 160"/>
            <p:cNvSpPr/>
            <p:nvPr/>
          </p:nvSpPr>
          <p:spPr bwMode="auto">
            <a:xfrm rot="1476010">
              <a:off x="805" y="1529"/>
              <a:ext cx="1180" cy="289"/>
            </a:xfrm>
            <a:custGeom>
              <a:avLst/>
              <a:gdLst>
                <a:gd name="T0" fmla="*/ 0 w 815"/>
                <a:gd name="T1" fmla="*/ 17 h 214"/>
                <a:gd name="T2" fmla="*/ 49 w 815"/>
                <a:gd name="T3" fmla="*/ 0 h 214"/>
                <a:gd name="T4" fmla="*/ 230 w 815"/>
                <a:gd name="T5" fmla="*/ 33 h 214"/>
                <a:gd name="T6" fmla="*/ 609 w 815"/>
                <a:gd name="T7" fmla="*/ 91 h 214"/>
                <a:gd name="T8" fmla="*/ 749 w 815"/>
                <a:gd name="T9" fmla="*/ 165 h 214"/>
                <a:gd name="T10" fmla="*/ 790 w 815"/>
                <a:gd name="T11" fmla="*/ 198 h 214"/>
                <a:gd name="T12" fmla="*/ 815 w 815"/>
                <a:gd name="T13" fmla="*/ 214 h 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5"/>
                <a:gd name="T22" fmla="*/ 0 h 214"/>
                <a:gd name="T23" fmla="*/ 815 w 815"/>
                <a:gd name="T24" fmla="*/ 214 h 2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5" h="214">
                  <a:moveTo>
                    <a:pt x="0" y="17"/>
                  </a:moveTo>
                  <a:cubicBezTo>
                    <a:pt x="16" y="12"/>
                    <a:pt x="32" y="0"/>
                    <a:pt x="49" y="0"/>
                  </a:cubicBezTo>
                  <a:cubicBezTo>
                    <a:pt x="109" y="0"/>
                    <a:pt x="171" y="24"/>
                    <a:pt x="230" y="33"/>
                  </a:cubicBezTo>
                  <a:cubicBezTo>
                    <a:pt x="357" y="52"/>
                    <a:pt x="481" y="79"/>
                    <a:pt x="609" y="91"/>
                  </a:cubicBezTo>
                  <a:cubicBezTo>
                    <a:pt x="667" y="110"/>
                    <a:pt x="702" y="127"/>
                    <a:pt x="749" y="165"/>
                  </a:cubicBezTo>
                  <a:cubicBezTo>
                    <a:pt x="763" y="176"/>
                    <a:pt x="776" y="187"/>
                    <a:pt x="790" y="198"/>
                  </a:cubicBezTo>
                  <a:cubicBezTo>
                    <a:pt x="798" y="204"/>
                    <a:pt x="815" y="214"/>
                    <a:pt x="815" y="21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68" name="Oval 161"/>
            <p:cNvSpPr>
              <a:spLocks noChangeArrowheads="1"/>
            </p:cNvSpPr>
            <p:nvPr/>
          </p:nvSpPr>
          <p:spPr bwMode="auto">
            <a:xfrm rot="3218581">
              <a:off x="1522" y="878"/>
              <a:ext cx="685" cy="94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69" name="Freeform 162"/>
            <p:cNvSpPr/>
            <p:nvPr/>
          </p:nvSpPr>
          <p:spPr bwMode="auto">
            <a:xfrm>
              <a:off x="2189" y="979"/>
              <a:ext cx="502" cy="66"/>
            </a:xfrm>
            <a:custGeom>
              <a:avLst/>
              <a:gdLst>
                <a:gd name="T0" fmla="*/ 0 w 502"/>
                <a:gd name="T1" fmla="*/ 0 h 66"/>
                <a:gd name="T2" fmla="*/ 238 w 502"/>
                <a:gd name="T3" fmla="*/ 66 h 66"/>
                <a:gd name="T4" fmla="*/ 428 w 502"/>
                <a:gd name="T5" fmla="*/ 58 h 66"/>
                <a:gd name="T6" fmla="*/ 477 w 502"/>
                <a:gd name="T7" fmla="*/ 41 h 66"/>
                <a:gd name="T8" fmla="*/ 502 w 502"/>
                <a:gd name="T9" fmla="*/ 8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2"/>
                <a:gd name="T16" fmla="*/ 0 h 66"/>
                <a:gd name="T17" fmla="*/ 502 w 502"/>
                <a:gd name="T18" fmla="*/ 66 h 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2" h="66">
                  <a:moveTo>
                    <a:pt x="0" y="0"/>
                  </a:moveTo>
                  <a:cubicBezTo>
                    <a:pt x="79" y="19"/>
                    <a:pt x="161" y="40"/>
                    <a:pt x="238" y="66"/>
                  </a:cubicBezTo>
                  <a:cubicBezTo>
                    <a:pt x="301" y="63"/>
                    <a:pt x="365" y="65"/>
                    <a:pt x="428" y="58"/>
                  </a:cubicBezTo>
                  <a:cubicBezTo>
                    <a:pt x="445" y="56"/>
                    <a:pt x="477" y="41"/>
                    <a:pt x="477" y="41"/>
                  </a:cubicBezTo>
                  <a:cubicBezTo>
                    <a:pt x="487" y="11"/>
                    <a:pt x="478" y="21"/>
                    <a:pt x="502" y="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70" name="Freeform 163"/>
            <p:cNvSpPr/>
            <p:nvPr/>
          </p:nvSpPr>
          <p:spPr bwMode="auto">
            <a:xfrm>
              <a:off x="2189" y="1012"/>
              <a:ext cx="428" cy="99"/>
            </a:xfrm>
            <a:custGeom>
              <a:avLst/>
              <a:gdLst>
                <a:gd name="T0" fmla="*/ 0 w 428"/>
                <a:gd name="T1" fmla="*/ 0 h 99"/>
                <a:gd name="T2" fmla="*/ 90 w 428"/>
                <a:gd name="T3" fmla="*/ 49 h 99"/>
                <a:gd name="T4" fmla="*/ 197 w 428"/>
                <a:gd name="T5" fmla="*/ 74 h 99"/>
                <a:gd name="T6" fmla="*/ 329 w 428"/>
                <a:gd name="T7" fmla="*/ 99 h 99"/>
                <a:gd name="T8" fmla="*/ 428 w 428"/>
                <a:gd name="T9" fmla="*/ 91 h 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8"/>
                <a:gd name="T16" fmla="*/ 0 h 99"/>
                <a:gd name="T17" fmla="*/ 428 w 428"/>
                <a:gd name="T18" fmla="*/ 99 h 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8" h="99">
                  <a:moveTo>
                    <a:pt x="0" y="0"/>
                  </a:moveTo>
                  <a:cubicBezTo>
                    <a:pt x="60" y="21"/>
                    <a:pt x="41" y="24"/>
                    <a:pt x="90" y="49"/>
                  </a:cubicBezTo>
                  <a:cubicBezTo>
                    <a:pt x="123" y="66"/>
                    <a:pt x="162" y="69"/>
                    <a:pt x="197" y="74"/>
                  </a:cubicBezTo>
                  <a:cubicBezTo>
                    <a:pt x="240" y="88"/>
                    <a:pt x="285" y="90"/>
                    <a:pt x="329" y="99"/>
                  </a:cubicBezTo>
                  <a:cubicBezTo>
                    <a:pt x="422" y="91"/>
                    <a:pt x="389" y="91"/>
                    <a:pt x="428" y="91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71" name="Freeform 164"/>
            <p:cNvSpPr/>
            <p:nvPr/>
          </p:nvSpPr>
          <p:spPr bwMode="auto">
            <a:xfrm>
              <a:off x="2156" y="971"/>
              <a:ext cx="469" cy="107"/>
            </a:xfrm>
            <a:custGeom>
              <a:avLst/>
              <a:gdLst>
                <a:gd name="T0" fmla="*/ 0 w 469"/>
                <a:gd name="T1" fmla="*/ 0 h 107"/>
                <a:gd name="T2" fmla="*/ 99 w 469"/>
                <a:gd name="T3" fmla="*/ 25 h 107"/>
                <a:gd name="T4" fmla="*/ 140 w 469"/>
                <a:gd name="T5" fmla="*/ 58 h 107"/>
                <a:gd name="T6" fmla="*/ 189 w 469"/>
                <a:gd name="T7" fmla="*/ 74 h 107"/>
                <a:gd name="T8" fmla="*/ 255 w 469"/>
                <a:gd name="T9" fmla="*/ 107 h 107"/>
                <a:gd name="T10" fmla="*/ 444 w 469"/>
                <a:gd name="T11" fmla="*/ 99 h 107"/>
                <a:gd name="T12" fmla="*/ 469 w 469"/>
                <a:gd name="T13" fmla="*/ 90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9"/>
                <a:gd name="T22" fmla="*/ 0 h 107"/>
                <a:gd name="T23" fmla="*/ 469 w 469"/>
                <a:gd name="T24" fmla="*/ 107 h 10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9" h="107">
                  <a:moveTo>
                    <a:pt x="0" y="0"/>
                  </a:moveTo>
                  <a:cubicBezTo>
                    <a:pt x="33" y="5"/>
                    <a:pt x="69" y="10"/>
                    <a:pt x="99" y="25"/>
                  </a:cubicBezTo>
                  <a:cubicBezTo>
                    <a:pt x="115" y="33"/>
                    <a:pt x="124" y="50"/>
                    <a:pt x="140" y="58"/>
                  </a:cubicBezTo>
                  <a:cubicBezTo>
                    <a:pt x="155" y="66"/>
                    <a:pt x="189" y="74"/>
                    <a:pt x="189" y="74"/>
                  </a:cubicBezTo>
                  <a:cubicBezTo>
                    <a:pt x="210" y="93"/>
                    <a:pt x="228" y="98"/>
                    <a:pt x="255" y="107"/>
                  </a:cubicBezTo>
                  <a:cubicBezTo>
                    <a:pt x="318" y="104"/>
                    <a:pt x="381" y="104"/>
                    <a:pt x="444" y="99"/>
                  </a:cubicBezTo>
                  <a:cubicBezTo>
                    <a:pt x="453" y="98"/>
                    <a:pt x="469" y="90"/>
                    <a:pt x="469" y="9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fontAlgn="base">
                <a:buFontTx/>
                <a:buNone/>
              </a:pPr>
              <a:endParaRPr kumimoji="1" lang="zh-CN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72" name="Rectangle 165"/>
            <p:cNvSpPr>
              <a:spLocks noChangeArrowheads="1"/>
            </p:cNvSpPr>
            <p:nvPr/>
          </p:nvSpPr>
          <p:spPr bwMode="auto">
            <a:xfrm rot="906942">
              <a:off x="743" y="1263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algn="ctr" fontAlgn="base">
                <a:buFontTx/>
                <a:buNone/>
              </a:pPr>
              <a:endParaRPr kumimoji="1" lang="zh-CN" altLang="zh-CN" sz="2400" b="0" dirty="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7" name="Group 99"/>
          <p:cNvGrpSpPr/>
          <p:nvPr/>
        </p:nvGrpSpPr>
        <p:grpSpPr bwMode="auto">
          <a:xfrm>
            <a:off x="593725" y="1899971"/>
            <a:ext cx="2563813" cy="2262187"/>
            <a:chOff x="0" y="1190"/>
            <a:chExt cx="1615" cy="1425"/>
          </a:xfrm>
        </p:grpSpPr>
        <p:grpSp>
          <p:nvGrpSpPr>
            <p:cNvPr id="64" name="Group 24"/>
            <p:cNvGrpSpPr/>
            <p:nvPr/>
          </p:nvGrpSpPr>
          <p:grpSpPr bwMode="auto">
            <a:xfrm>
              <a:off x="0" y="1190"/>
              <a:ext cx="320" cy="174"/>
              <a:chOff x="703" y="330"/>
              <a:chExt cx="2129" cy="1504"/>
            </a:xfrm>
          </p:grpSpPr>
          <p:sp>
            <p:nvSpPr>
              <p:cNvPr id="89" name="AutoShape 13"/>
              <p:cNvSpPr>
                <a:spLocks noChangeArrowheads="1"/>
              </p:cNvSpPr>
              <p:nvPr/>
            </p:nvSpPr>
            <p:spPr bwMode="auto">
              <a:xfrm rot="-694399">
                <a:off x="703" y="816"/>
                <a:ext cx="2016" cy="1018"/>
              </a:xfrm>
              <a:custGeom>
                <a:avLst/>
                <a:gdLst>
                  <a:gd name="T0" fmla="*/ 1008 w 21600"/>
                  <a:gd name="T1" fmla="*/ 0 h 21600"/>
                  <a:gd name="T2" fmla="*/ 226 w 21600"/>
                  <a:gd name="T3" fmla="*/ 342 h 21600"/>
                  <a:gd name="T4" fmla="*/ 1008 w 21600"/>
                  <a:gd name="T5" fmla="*/ 160 h 21600"/>
                  <a:gd name="T6" fmla="*/ 1790 w 21600"/>
                  <a:gd name="T7" fmla="*/ 342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18 w 21600"/>
                  <a:gd name="T13" fmla="*/ 0 h 21600"/>
                  <a:gd name="T14" fmla="*/ 21482 w 21600"/>
                  <a:gd name="T15" fmla="*/ 9718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88" y="7921"/>
                    </a:moveTo>
                    <a:cubicBezTo>
                      <a:pt x="5145" y="5183"/>
                      <a:pt x="7828" y="3404"/>
                      <a:pt x="10800" y="3405"/>
                    </a:cubicBezTo>
                    <a:cubicBezTo>
                      <a:pt x="13771" y="3405"/>
                      <a:pt x="16454" y="5183"/>
                      <a:pt x="17611" y="7921"/>
                    </a:cubicBezTo>
                    <a:lnTo>
                      <a:pt x="20748" y="6595"/>
                    </a:lnTo>
                    <a:cubicBezTo>
                      <a:pt x="19058" y="2597"/>
                      <a:pt x="15140" y="-1"/>
                      <a:pt x="10799" y="0"/>
                    </a:cubicBezTo>
                    <a:cubicBezTo>
                      <a:pt x="6459" y="0"/>
                      <a:pt x="2541" y="2597"/>
                      <a:pt x="851" y="6595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 fontAlgn="base">
                  <a:buFontTx/>
                  <a:buNone/>
                </a:pPr>
                <a:endParaRPr kumimoji="1" lang="zh-CN" altLang="zh-CN" sz="2400" b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0" name="AutoShape 14"/>
              <p:cNvSpPr>
                <a:spLocks noChangeArrowheads="1"/>
              </p:cNvSpPr>
              <p:nvPr/>
            </p:nvSpPr>
            <p:spPr bwMode="auto">
              <a:xfrm rot="16560451" flipH="1">
                <a:off x="1701" y="-543"/>
                <a:ext cx="258" cy="2004"/>
              </a:xfrm>
              <a:prstGeom prst="moon">
                <a:avLst>
                  <a:gd name="adj" fmla="val 17130"/>
                </a:avLst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miter lim="800000"/>
              </a:ln>
            </p:spPr>
            <p:txBody>
              <a:bodyPr vert="eaVert" wrap="none" anchor="ctr"/>
              <a:lstStyle/>
              <a:p>
                <a:pPr fontAlgn="base">
                  <a:buFontTx/>
                  <a:buNone/>
                </a:pPr>
                <a:endParaRPr kumimoji="1" lang="zh-CN" altLang="zh-CN" sz="2400" b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1" name="Freeform 15"/>
              <p:cNvSpPr/>
              <p:nvPr/>
            </p:nvSpPr>
            <p:spPr bwMode="auto">
              <a:xfrm rot="1476010">
                <a:off x="805" y="1529"/>
                <a:ext cx="1180" cy="289"/>
              </a:xfrm>
              <a:custGeom>
                <a:avLst/>
                <a:gdLst>
                  <a:gd name="T0" fmla="*/ 0 w 815"/>
                  <a:gd name="T1" fmla="*/ 17 h 214"/>
                  <a:gd name="T2" fmla="*/ 49 w 815"/>
                  <a:gd name="T3" fmla="*/ 0 h 214"/>
                  <a:gd name="T4" fmla="*/ 230 w 815"/>
                  <a:gd name="T5" fmla="*/ 33 h 214"/>
                  <a:gd name="T6" fmla="*/ 609 w 815"/>
                  <a:gd name="T7" fmla="*/ 91 h 214"/>
                  <a:gd name="T8" fmla="*/ 749 w 815"/>
                  <a:gd name="T9" fmla="*/ 165 h 214"/>
                  <a:gd name="T10" fmla="*/ 790 w 815"/>
                  <a:gd name="T11" fmla="*/ 198 h 214"/>
                  <a:gd name="T12" fmla="*/ 815 w 815"/>
                  <a:gd name="T13" fmla="*/ 214 h 2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15"/>
                  <a:gd name="T22" fmla="*/ 0 h 214"/>
                  <a:gd name="T23" fmla="*/ 815 w 815"/>
                  <a:gd name="T24" fmla="*/ 214 h 21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15" h="214">
                    <a:moveTo>
                      <a:pt x="0" y="17"/>
                    </a:moveTo>
                    <a:cubicBezTo>
                      <a:pt x="16" y="12"/>
                      <a:pt x="32" y="0"/>
                      <a:pt x="49" y="0"/>
                    </a:cubicBezTo>
                    <a:cubicBezTo>
                      <a:pt x="109" y="0"/>
                      <a:pt x="171" y="24"/>
                      <a:pt x="230" y="33"/>
                    </a:cubicBezTo>
                    <a:cubicBezTo>
                      <a:pt x="357" y="52"/>
                      <a:pt x="481" y="79"/>
                      <a:pt x="609" y="91"/>
                    </a:cubicBezTo>
                    <a:cubicBezTo>
                      <a:pt x="667" y="110"/>
                      <a:pt x="702" y="127"/>
                      <a:pt x="749" y="165"/>
                    </a:cubicBezTo>
                    <a:cubicBezTo>
                      <a:pt x="763" y="176"/>
                      <a:pt x="776" y="187"/>
                      <a:pt x="790" y="198"/>
                    </a:cubicBezTo>
                    <a:cubicBezTo>
                      <a:pt x="798" y="204"/>
                      <a:pt x="815" y="214"/>
                      <a:pt x="815" y="214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fontAlgn="base">
                  <a:buFontTx/>
                  <a:buNone/>
                </a:pPr>
                <a:endParaRPr kumimoji="1" lang="zh-CN" altLang="zh-CN" sz="2400" b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" name="Oval 16"/>
              <p:cNvSpPr>
                <a:spLocks noChangeArrowheads="1"/>
              </p:cNvSpPr>
              <p:nvPr/>
            </p:nvSpPr>
            <p:spPr bwMode="auto">
              <a:xfrm rot="3218581">
                <a:off x="1522" y="878"/>
                <a:ext cx="685" cy="94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</a:ln>
            </p:spPr>
            <p:txBody>
              <a:bodyPr rot="10800000" vert="eaVert" wrap="none" anchor="ctr"/>
              <a:lstStyle/>
              <a:p>
                <a:pPr fontAlgn="base">
                  <a:buFontTx/>
                  <a:buNone/>
                </a:pPr>
                <a:endParaRPr kumimoji="1" lang="zh-CN" altLang="zh-CN" sz="2400" b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3" name="Freeform 20"/>
              <p:cNvSpPr/>
              <p:nvPr/>
            </p:nvSpPr>
            <p:spPr bwMode="auto">
              <a:xfrm>
                <a:off x="2189" y="979"/>
                <a:ext cx="502" cy="66"/>
              </a:xfrm>
              <a:custGeom>
                <a:avLst/>
                <a:gdLst>
                  <a:gd name="T0" fmla="*/ 0 w 502"/>
                  <a:gd name="T1" fmla="*/ 0 h 66"/>
                  <a:gd name="T2" fmla="*/ 238 w 502"/>
                  <a:gd name="T3" fmla="*/ 66 h 66"/>
                  <a:gd name="T4" fmla="*/ 428 w 502"/>
                  <a:gd name="T5" fmla="*/ 58 h 66"/>
                  <a:gd name="T6" fmla="*/ 477 w 502"/>
                  <a:gd name="T7" fmla="*/ 41 h 66"/>
                  <a:gd name="T8" fmla="*/ 502 w 502"/>
                  <a:gd name="T9" fmla="*/ 8 h 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2"/>
                  <a:gd name="T16" fmla="*/ 0 h 66"/>
                  <a:gd name="T17" fmla="*/ 502 w 502"/>
                  <a:gd name="T18" fmla="*/ 66 h 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2" h="66">
                    <a:moveTo>
                      <a:pt x="0" y="0"/>
                    </a:moveTo>
                    <a:cubicBezTo>
                      <a:pt x="79" y="19"/>
                      <a:pt x="161" y="40"/>
                      <a:pt x="238" y="66"/>
                    </a:cubicBezTo>
                    <a:cubicBezTo>
                      <a:pt x="301" y="63"/>
                      <a:pt x="365" y="65"/>
                      <a:pt x="428" y="58"/>
                    </a:cubicBezTo>
                    <a:cubicBezTo>
                      <a:pt x="445" y="56"/>
                      <a:pt x="477" y="41"/>
                      <a:pt x="477" y="41"/>
                    </a:cubicBezTo>
                    <a:cubicBezTo>
                      <a:pt x="487" y="11"/>
                      <a:pt x="478" y="21"/>
                      <a:pt x="502" y="8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fontAlgn="base">
                  <a:buFontTx/>
                  <a:buNone/>
                </a:pPr>
                <a:endParaRPr kumimoji="1" lang="zh-CN" altLang="zh-CN" sz="2400" b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4" name="Freeform 21"/>
              <p:cNvSpPr/>
              <p:nvPr/>
            </p:nvSpPr>
            <p:spPr bwMode="auto">
              <a:xfrm>
                <a:off x="2189" y="1012"/>
                <a:ext cx="428" cy="99"/>
              </a:xfrm>
              <a:custGeom>
                <a:avLst/>
                <a:gdLst>
                  <a:gd name="T0" fmla="*/ 0 w 428"/>
                  <a:gd name="T1" fmla="*/ 0 h 99"/>
                  <a:gd name="T2" fmla="*/ 90 w 428"/>
                  <a:gd name="T3" fmla="*/ 49 h 99"/>
                  <a:gd name="T4" fmla="*/ 197 w 428"/>
                  <a:gd name="T5" fmla="*/ 74 h 99"/>
                  <a:gd name="T6" fmla="*/ 329 w 428"/>
                  <a:gd name="T7" fmla="*/ 99 h 99"/>
                  <a:gd name="T8" fmla="*/ 428 w 428"/>
                  <a:gd name="T9" fmla="*/ 91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8"/>
                  <a:gd name="T16" fmla="*/ 0 h 99"/>
                  <a:gd name="T17" fmla="*/ 428 w 42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8" h="99">
                    <a:moveTo>
                      <a:pt x="0" y="0"/>
                    </a:moveTo>
                    <a:cubicBezTo>
                      <a:pt x="60" y="21"/>
                      <a:pt x="41" y="24"/>
                      <a:pt x="90" y="49"/>
                    </a:cubicBezTo>
                    <a:cubicBezTo>
                      <a:pt x="123" y="66"/>
                      <a:pt x="162" y="69"/>
                      <a:pt x="197" y="74"/>
                    </a:cubicBezTo>
                    <a:cubicBezTo>
                      <a:pt x="240" y="88"/>
                      <a:pt x="285" y="90"/>
                      <a:pt x="329" y="99"/>
                    </a:cubicBezTo>
                    <a:cubicBezTo>
                      <a:pt x="422" y="91"/>
                      <a:pt x="389" y="91"/>
                      <a:pt x="428" y="91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fontAlgn="base">
                  <a:buFontTx/>
                  <a:buNone/>
                </a:pPr>
                <a:endParaRPr kumimoji="1" lang="zh-CN" altLang="zh-CN" sz="2400" b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5" name="Freeform 22"/>
              <p:cNvSpPr/>
              <p:nvPr/>
            </p:nvSpPr>
            <p:spPr bwMode="auto">
              <a:xfrm>
                <a:off x="2156" y="971"/>
                <a:ext cx="469" cy="107"/>
              </a:xfrm>
              <a:custGeom>
                <a:avLst/>
                <a:gdLst>
                  <a:gd name="T0" fmla="*/ 0 w 469"/>
                  <a:gd name="T1" fmla="*/ 0 h 107"/>
                  <a:gd name="T2" fmla="*/ 99 w 469"/>
                  <a:gd name="T3" fmla="*/ 25 h 107"/>
                  <a:gd name="T4" fmla="*/ 140 w 469"/>
                  <a:gd name="T5" fmla="*/ 58 h 107"/>
                  <a:gd name="T6" fmla="*/ 189 w 469"/>
                  <a:gd name="T7" fmla="*/ 74 h 107"/>
                  <a:gd name="T8" fmla="*/ 255 w 469"/>
                  <a:gd name="T9" fmla="*/ 107 h 107"/>
                  <a:gd name="T10" fmla="*/ 444 w 469"/>
                  <a:gd name="T11" fmla="*/ 99 h 107"/>
                  <a:gd name="T12" fmla="*/ 469 w 469"/>
                  <a:gd name="T13" fmla="*/ 90 h 10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9"/>
                  <a:gd name="T22" fmla="*/ 0 h 107"/>
                  <a:gd name="T23" fmla="*/ 469 w 469"/>
                  <a:gd name="T24" fmla="*/ 107 h 10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9" h="107">
                    <a:moveTo>
                      <a:pt x="0" y="0"/>
                    </a:moveTo>
                    <a:cubicBezTo>
                      <a:pt x="33" y="5"/>
                      <a:pt x="69" y="10"/>
                      <a:pt x="99" y="25"/>
                    </a:cubicBezTo>
                    <a:cubicBezTo>
                      <a:pt x="115" y="33"/>
                      <a:pt x="124" y="50"/>
                      <a:pt x="140" y="58"/>
                    </a:cubicBezTo>
                    <a:cubicBezTo>
                      <a:pt x="155" y="66"/>
                      <a:pt x="189" y="74"/>
                      <a:pt x="189" y="74"/>
                    </a:cubicBezTo>
                    <a:cubicBezTo>
                      <a:pt x="210" y="93"/>
                      <a:pt x="228" y="98"/>
                      <a:pt x="255" y="107"/>
                    </a:cubicBezTo>
                    <a:cubicBezTo>
                      <a:pt x="318" y="104"/>
                      <a:pt x="381" y="104"/>
                      <a:pt x="444" y="99"/>
                    </a:cubicBezTo>
                    <a:cubicBezTo>
                      <a:pt x="453" y="98"/>
                      <a:pt x="469" y="90"/>
                      <a:pt x="469" y="90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fontAlgn="base">
                  <a:buFontTx/>
                  <a:buNone/>
                </a:pPr>
                <a:endParaRPr kumimoji="1" lang="zh-CN" altLang="zh-CN" sz="2400" b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6" name="Rectangle 23"/>
              <p:cNvSpPr>
                <a:spLocks noChangeArrowheads="1"/>
              </p:cNvSpPr>
              <p:nvPr/>
            </p:nvSpPr>
            <p:spPr bwMode="auto">
              <a:xfrm rot="906942">
                <a:off x="743" y="1263"/>
                <a:ext cx="288" cy="14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 algn="ctr" fontAlgn="base">
                  <a:buFontTx/>
                  <a:buNone/>
                </a:pPr>
                <a:endParaRPr kumimoji="1" lang="zh-CN" altLang="zh-CN" sz="2400" b="0" dirty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3" name="Group 109"/>
            <p:cNvGrpSpPr/>
            <p:nvPr/>
          </p:nvGrpSpPr>
          <p:grpSpPr bwMode="auto">
            <a:xfrm>
              <a:off x="260" y="1435"/>
              <a:ext cx="1355" cy="1180"/>
              <a:chOff x="260" y="1435"/>
              <a:chExt cx="1355" cy="1180"/>
            </a:xfrm>
          </p:grpSpPr>
          <p:grpSp>
            <p:nvGrpSpPr>
              <p:cNvPr id="74" name="Group 135"/>
              <p:cNvGrpSpPr/>
              <p:nvPr/>
            </p:nvGrpSpPr>
            <p:grpSpPr bwMode="auto">
              <a:xfrm rot="549842">
                <a:off x="260" y="1649"/>
                <a:ext cx="1135" cy="367"/>
                <a:chOff x="1388" y="647"/>
                <a:chExt cx="1532" cy="496"/>
              </a:xfrm>
            </p:grpSpPr>
            <p:sp>
              <p:nvSpPr>
                <p:cNvPr id="86" name="Line 136"/>
                <p:cNvSpPr>
                  <a:spLocks noChangeShapeType="1"/>
                </p:cNvSpPr>
                <p:nvPr/>
              </p:nvSpPr>
              <p:spPr bwMode="auto">
                <a:xfrm rot="13054084" flipV="1">
                  <a:off x="1388" y="647"/>
                  <a:ext cx="1532" cy="4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7" name="Line 137"/>
                <p:cNvSpPr>
                  <a:spLocks noChangeShapeType="1"/>
                </p:cNvSpPr>
                <p:nvPr/>
              </p:nvSpPr>
              <p:spPr bwMode="auto">
                <a:xfrm rot="13054084" flipH="1">
                  <a:off x="1920" y="873"/>
                  <a:ext cx="148" cy="13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8" name="Line 138"/>
                <p:cNvSpPr>
                  <a:spLocks noChangeShapeType="1"/>
                </p:cNvSpPr>
                <p:nvPr/>
              </p:nvSpPr>
              <p:spPr bwMode="auto">
                <a:xfrm rot="13054084" flipH="1">
                  <a:off x="1958" y="744"/>
                  <a:ext cx="130" cy="138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" name="Group 114"/>
              <p:cNvGrpSpPr/>
              <p:nvPr/>
            </p:nvGrpSpPr>
            <p:grpSpPr bwMode="auto">
              <a:xfrm>
                <a:off x="1250" y="1914"/>
                <a:ext cx="365" cy="701"/>
                <a:chOff x="1250" y="1914"/>
                <a:chExt cx="365" cy="701"/>
              </a:xfrm>
            </p:grpSpPr>
            <p:pic>
              <p:nvPicPr>
                <p:cNvPr id="82" name="Picture 7" descr="http://it2.baidu.com/it/u=776077110,1893407584&amp;gp=2.jpg">
                  <a:hlinkClick r:id="rId2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 l="25926" t="18529" r="50000" b="12965"/>
                <a:stretch>
                  <a:fillRect/>
                </a:stretch>
              </p:blipFill>
              <p:spPr bwMode="auto">
                <a:xfrm>
                  <a:off x="1250" y="2082"/>
                  <a:ext cx="229" cy="5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76" name="Group 169"/>
                <p:cNvGrpSpPr/>
                <p:nvPr/>
              </p:nvGrpSpPr>
              <p:grpSpPr bwMode="auto">
                <a:xfrm>
                  <a:off x="1350" y="1914"/>
                  <a:ext cx="265" cy="327"/>
                  <a:chOff x="1914" y="1479"/>
                  <a:chExt cx="265" cy="327"/>
                </a:xfrm>
              </p:grpSpPr>
              <p:sp>
                <p:nvSpPr>
                  <p:cNvPr id="84" name="Oval 86"/>
                  <p:cNvSpPr>
                    <a:spLocks noChangeArrowheads="1"/>
                  </p:cNvSpPr>
                  <p:nvPr/>
                </p:nvSpPr>
                <p:spPr bwMode="auto">
                  <a:xfrm>
                    <a:off x="1914" y="1676"/>
                    <a:ext cx="20" cy="21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 fontAlgn="base">
                      <a:buFontTx/>
                      <a:buNone/>
                    </a:pPr>
                    <a:endParaRPr kumimoji="1" lang="zh-CN" altLang="zh-CN" sz="2400" b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85" name="Text Box 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02" y="1479"/>
                    <a:ext cx="177" cy="32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>
                    <a:spAutoFit/>
                  </a:bodyPr>
                  <a:lstStyle/>
                  <a:p>
                    <a:pPr fontAlgn="base">
                      <a:spcBef>
                        <a:spcPct val="50000"/>
                      </a:spcBef>
                      <a:buFontTx/>
                      <a:buNone/>
                    </a:pPr>
                    <a:r>
                      <a:rPr kumimoji="1" lang="en-US" altLang="zh-CN" sz="28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</a:rPr>
                      <a:t>S</a:t>
                    </a:r>
                  </a:p>
                </p:txBody>
              </p:sp>
            </p:grpSp>
          </p:grpSp>
          <p:grpSp>
            <p:nvGrpSpPr>
              <p:cNvPr id="77" name="Group 135"/>
              <p:cNvGrpSpPr/>
              <p:nvPr/>
            </p:nvGrpSpPr>
            <p:grpSpPr bwMode="auto">
              <a:xfrm rot="2070666">
                <a:off x="453" y="1435"/>
                <a:ext cx="1135" cy="367"/>
                <a:chOff x="1345" y="671"/>
                <a:chExt cx="1532" cy="496"/>
              </a:xfrm>
            </p:grpSpPr>
            <p:sp>
              <p:nvSpPr>
                <p:cNvPr id="79" name="Line 136"/>
                <p:cNvSpPr>
                  <a:spLocks noChangeShapeType="1"/>
                </p:cNvSpPr>
                <p:nvPr/>
              </p:nvSpPr>
              <p:spPr bwMode="auto">
                <a:xfrm rot="13054084" flipV="1">
                  <a:off x="1345" y="671"/>
                  <a:ext cx="1532" cy="4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0" name="Line 137"/>
                <p:cNvSpPr>
                  <a:spLocks noChangeShapeType="1"/>
                </p:cNvSpPr>
                <p:nvPr/>
              </p:nvSpPr>
              <p:spPr bwMode="auto">
                <a:xfrm rot="13054084" flipH="1">
                  <a:off x="1905" y="891"/>
                  <a:ext cx="148" cy="13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1" name="Line 138"/>
                <p:cNvSpPr>
                  <a:spLocks noChangeShapeType="1"/>
                </p:cNvSpPr>
                <p:nvPr/>
              </p:nvSpPr>
              <p:spPr bwMode="auto">
                <a:xfrm rot="13054084" flipH="1">
                  <a:off x="1920" y="809"/>
                  <a:ext cx="130" cy="88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78" name="Group 135"/>
          <p:cNvGrpSpPr/>
          <p:nvPr/>
        </p:nvGrpSpPr>
        <p:grpSpPr bwMode="auto">
          <a:xfrm rot="549842">
            <a:off x="4641850" y="1068438"/>
            <a:ext cx="1801813" cy="582613"/>
            <a:chOff x="1345" y="671"/>
            <a:chExt cx="1532" cy="496"/>
          </a:xfrm>
        </p:grpSpPr>
        <p:sp>
          <p:nvSpPr>
            <p:cNvPr id="98" name="Line 136"/>
            <p:cNvSpPr>
              <a:spLocks noChangeShapeType="1"/>
            </p:cNvSpPr>
            <p:nvPr/>
          </p:nvSpPr>
          <p:spPr bwMode="auto">
            <a:xfrm rot="13054084" flipV="1">
              <a:off x="1345" y="671"/>
              <a:ext cx="1532" cy="4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Line 137"/>
            <p:cNvSpPr>
              <a:spLocks noChangeShapeType="1"/>
            </p:cNvSpPr>
            <p:nvPr/>
          </p:nvSpPr>
          <p:spPr bwMode="auto">
            <a:xfrm rot="13054084" flipH="1">
              <a:off x="1905" y="891"/>
              <a:ext cx="148" cy="13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Line 138"/>
            <p:cNvSpPr>
              <a:spLocks noChangeShapeType="1"/>
            </p:cNvSpPr>
            <p:nvPr/>
          </p:nvSpPr>
          <p:spPr bwMode="auto">
            <a:xfrm rot="13054084" flipH="1">
              <a:off x="1920" y="809"/>
              <a:ext cx="130" cy="8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1" name="Line 127"/>
          <p:cNvSpPr>
            <a:spLocks noChangeShapeType="1"/>
          </p:cNvSpPr>
          <p:nvPr/>
        </p:nvSpPr>
        <p:spPr bwMode="auto">
          <a:xfrm>
            <a:off x="5292725" y="1793926"/>
            <a:ext cx="1008063" cy="0"/>
          </a:xfrm>
          <a:prstGeom prst="line">
            <a:avLst/>
          </a:prstGeom>
          <a:noFill/>
          <a:ln w="9525">
            <a:solidFill>
              <a:srgbClr val="FF0066"/>
            </a:solidFill>
            <a:prstDash val="dash"/>
            <a:round/>
          </a:ln>
          <a:effectLst>
            <a:outerShdw dist="35921" dir="2700000" algn="ctr" rotWithShape="0">
              <a:srgbClr val="808080">
                <a:alpha val="8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128"/>
          <p:cNvSpPr>
            <a:spLocks noChangeShapeType="1"/>
          </p:cNvSpPr>
          <p:nvPr/>
        </p:nvSpPr>
        <p:spPr bwMode="auto">
          <a:xfrm>
            <a:off x="5364163" y="2227313"/>
            <a:ext cx="1008062" cy="0"/>
          </a:xfrm>
          <a:prstGeom prst="line">
            <a:avLst/>
          </a:prstGeom>
          <a:noFill/>
          <a:ln w="9525">
            <a:solidFill>
              <a:srgbClr val="FF0066"/>
            </a:solidFill>
            <a:prstDash val="dash"/>
            <a:round/>
          </a:ln>
          <a:effectLst>
            <a:outerShdw dist="35921" dir="2700000" algn="ctr" rotWithShape="0">
              <a:srgbClr val="808080">
                <a:alpha val="8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grpSp>
        <p:nvGrpSpPr>
          <p:cNvPr id="83" name="Group 129"/>
          <p:cNvGrpSpPr/>
          <p:nvPr/>
        </p:nvGrpSpPr>
        <p:grpSpPr bwMode="auto">
          <a:xfrm>
            <a:off x="5364163" y="3378251"/>
            <a:ext cx="1008062" cy="360362"/>
            <a:chOff x="3379" y="2205"/>
            <a:chExt cx="635" cy="227"/>
          </a:xfrm>
        </p:grpSpPr>
        <p:sp>
          <p:nvSpPr>
            <p:cNvPr id="104" name="Line 130"/>
            <p:cNvSpPr>
              <a:spLocks noChangeShapeType="1"/>
            </p:cNvSpPr>
            <p:nvPr/>
          </p:nvSpPr>
          <p:spPr bwMode="auto">
            <a:xfrm>
              <a:off x="3379" y="2205"/>
              <a:ext cx="635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</a:ln>
            <a:effectLst>
              <a:outerShdw dist="35921" dir="2700000" algn="ctr" rotWithShape="0">
                <a:srgbClr val="808080">
                  <a:alpha val="8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Line 131"/>
            <p:cNvSpPr>
              <a:spLocks noChangeShapeType="1"/>
            </p:cNvSpPr>
            <p:nvPr/>
          </p:nvSpPr>
          <p:spPr bwMode="auto">
            <a:xfrm>
              <a:off x="3379" y="2432"/>
              <a:ext cx="635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</a:ln>
            <a:effectLst>
              <a:outerShdw dist="35921" dir="2700000" algn="ctr" rotWithShape="0">
                <a:srgbClr val="808080">
                  <a:alpha val="8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6" name="Text Box 98"/>
          <p:cNvSpPr txBox="1">
            <a:spLocks noChangeArrowheads="1"/>
          </p:cNvSpPr>
          <p:nvPr/>
        </p:nvSpPr>
        <p:spPr bwMode="auto">
          <a:xfrm>
            <a:off x="590551" y="1078931"/>
            <a:ext cx="355282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平面镜成像的原理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2"/>
          <p:cNvSpPr>
            <a:spLocks noChangeArrowheads="1"/>
          </p:cNvSpPr>
          <p:nvPr/>
        </p:nvSpPr>
        <p:spPr bwMode="auto">
          <a:xfrm>
            <a:off x="861383" y="1203598"/>
            <a:ext cx="7527042" cy="8496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457200" indent="-457200" fontAlgn="base">
              <a:lnSpc>
                <a:spcPct val="150000"/>
              </a:lnSpc>
              <a:spcBef>
                <a:spcPts val="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None/>
            </a:pPr>
            <a:r>
              <a:rPr kumimoji="1" lang="zh-CN" altLang="en-US" sz="2800" dirty="0">
                <a:solidFill>
                  <a:srgbClr val="FF00FF"/>
                </a:solidFill>
              </a:rPr>
              <a:t>虚像</a:t>
            </a:r>
            <a:r>
              <a:rPr kumimoji="1" lang="zh-CN" altLang="en-US" sz="2800" dirty="0">
                <a:solidFill>
                  <a:schemeClr val="tx1"/>
                </a:solidFill>
              </a:rPr>
              <a:t>：不是反射光线的交点，而是反射光线的</a:t>
            </a:r>
            <a:endParaRPr kumimoji="1" lang="en-US" altLang="zh-CN" sz="2800" dirty="0">
              <a:solidFill>
                <a:schemeClr val="tx1"/>
              </a:solidFill>
            </a:endParaRP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None/>
            </a:pPr>
            <a:r>
              <a:rPr kumimoji="1" lang="en-US" altLang="zh-CN" sz="2800" dirty="0"/>
              <a:t>           </a:t>
            </a:r>
            <a:r>
              <a:rPr kumimoji="1" lang="zh-CN" altLang="en-US" sz="2800" dirty="0">
                <a:solidFill>
                  <a:schemeClr val="tx1"/>
                </a:solidFill>
              </a:rPr>
              <a:t>反向延长线的交 点。不能用光 屏接收。</a:t>
            </a:r>
            <a:endParaRPr kumimoji="1" lang="zh-CN" altLang="en-US" sz="32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" name="Text Box 133"/>
          <p:cNvSpPr txBox="1">
            <a:spLocks noChangeArrowheads="1"/>
          </p:cNvSpPr>
          <p:nvPr/>
        </p:nvSpPr>
        <p:spPr bwMode="auto">
          <a:xfrm>
            <a:off x="755576" y="2789251"/>
            <a:ext cx="8064500" cy="138499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 dirty="0">
                <a:solidFill>
                  <a:schemeClr val="tx1"/>
                </a:solidFill>
                <a:latin typeface="黑体" panose="02010609060101010101" pitchFamily="49" charset="-122"/>
              </a:rPr>
              <a:t>发光点所发出的光线经平面镜反射后其反射光线的反向延长线</a:t>
            </a:r>
            <a:r>
              <a:rPr kumimoji="1" lang="zh-CN" altLang="en-US" sz="2800" dirty="0">
                <a:solidFill>
                  <a:srgbClr val="FF0066"/>
                </a:solidFill>
                <a:latin typeface="黑体" panose="02010609060101010101" pitchFamily="49" charset="-122"/>
              </a:rPr>
              <a:t>必过</a:t>
            </a:r>
            <a:r>
              <a:rPr kumimoji="1" lang="zh-CN" altLang="en-US" sz="2800" dirty="0">
                <a:solidFill>
                  <a:schemeClr val="tx1"/>
                </a:solidFill>
                <a:latin typeface="黑体" panose="02010609060101010101" pitchFamily="49" charset="-122"/>
              </a:rPr>
              <a:t>它的像点。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0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755576" y="1288794"/>
            <a:ext cx="820891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atinLnBrk="0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了解平面镜成像的特点。平面镜成虚像，了解虚像是怎样形成的。 了解日常生活中平面镜成像的现象。</a:t>
            </a:r>
          </a:p>
          <a:p>
            <a:pPr latinLnBrk="0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经历“平面镜成像的特点”的探究过程，学习实验探究的基本思路和方法。 通过折纸，感悟虚像的形成原因。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3"/>
          <p:cNvSpPr txBox="1">
            <a:spLocks noChangeArrowheads="1"/>
          </p:cNvSpPr>
          <p:nvPr/>
        </p:nvSpPr>
        <p:spPr>
          <a:xfrm>
            <a:off x="316865" y="1524000"/>
            <a:ext cx="8637270" cy="2818765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画出图中的图形在平面镜中所成的像及其光路图。</a:t>
            </a:r>
          </a:p>
        </p:txBody>
      </p:sp>
      <p:grpSp>
        <p:nvGrpSpPr>
          <p:cNvPr id="6" name="Group 4"/>
          <p:cNvGrpSpPr/>
          <p:nvPr/>
        </p:nvGrpSpPr>
        <p:grpSpPr bwMode="auto">
          <a:xfrm rot="16200000" flipH="1">
            <a:off x="2136795" y="3351213"/>
            <a:ext cx="1079500" cy="82550"/>
            <a:chOff x="2018" y="2886"/>
            <a:chExt cx="1180" cy="91"/>
          </a:xfrm>
        </p:grpSpPr>
        <p:sp>
          <p:nvSpPr>
            <p:cNvPr id="114" name="Line 5"/>
            <p:cNvSpPr>
              <a:spLocks noChangeShapeType="1"/>
            </p:cNvSpPr>
            <p:nvPr/>
          </p:nvSpPr>
          <p:spPr bwMode="auto">
            <a:xfrm>
              <a:off x="2018" y="2886"/>
              <a:ext cx="117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grpSp>
          <p:nvGrpSpPr>
            <p:cNvPr id="7" name="Group 6"/>
            <p:cNvGrpSpPr/>
            <p:nvPr/>
          </p:nvGrpSpPr>
          <p:grpSpPr bwMode="auto">
            <a:xfrm>
              <a:off x="2018" y="2886"/>
              <a:ext cx="1180" cy="91"/>
              <a:chOff x="2018" y="2931"/>
              <a:chExt cx="1180" cy="181"/>
            </a:xfrm>
          </p:grpSpPr>
          <p:sp>
            <p:nvSpPr>
              <p:cNvPr id="116" name="Line 7"/>
              <p:cNvSpPr>
                <a:spLocks noChangeShapeType="1"/>
              </p:cNvSpPr>
              <p:nvPr/>
            </p:nvSpPr>
            <p:spPr bwMode="auto">
              <a:xfrm>
                <a:off x="201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17" name="Line 8"/>
              <p:cNvSpPr>
                <a:spLocks noChangeShapeType="1"/>
              </p:cNvSpPr>
              <p:nvPr/>
            </p:nvSpPr>
            <p:spPr bwMode="auto">
              <a:xfrm>
                <a:off x="206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18" name="Line 9"/>
              <p:cNvSpPr>
                <a:spLocks noChangeShapeType="1"/>
              </p:cNvSpPr>
              <p:nvPr/>
            </p:nvSpPr>
            <p:spPr bwMode="auto">
              <a:xfrm>
                <a:off x="2109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19" name="Line 10"/>
              <p:cNvSpPr>
                <a:spLocks noChangeShapeType="1"/>
              </p:cNvSpPr>
              <p:nvPr/>
            </p:nvSpPr>
            <p:spPr bwMode="auto">
              <a:xfrm>
                <a:off x="215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20" name="Line 11"/>
              <p:cNvSpPr>
                <a:spLocks noChangeShapeType="1"/>
              </p:cNvSpPr>
              <p:nvPr/>
            </p:nvSpPr>
            <p:spPr bwMode="auto">
              <a:xfrm>
                <a:off x="220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21" name="Line 12"/>
              <p:cNvSpPr>
                <a:spLocks noChangeShapeType="1"/>
              </p:cNvSpPr>
              <p:nvPr/>
            </p:nvSpPr>
            <p:spPr bwMode="auto">
              <a:xfrm>
                <a:off x="2245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22" name="Line 13"/>
              <p:cNvSpPr>
                <a:spLocks noChangeShapeType="1"/>
              </p:cNvSpPr>
              <p:nvPr/>
            </p:nvSpPr>
            <p:spPr bwMode="auto">
              <a:xfrm>
                <a:off x="229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23" name="Line 14"/>
              <p:cNvSpPr>
                <a:spLocks noChangeShapeType="1"/>
              </p:cNvSpPr>
              <p:nvPr/>
            </p:nvSpPr>
            <p:spPr bwMode="auto">
              <a:xfrm>
                <a:off x="233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24" name="Line 15"/>
              <p:cNvSpPr>
                <a:spLocks noChangeShapeType="1"/>
              </p:cNvSpPr>
              <p:nvPr/>
            </p:nvSpPr>
            <p:spPr bwMode="auto">
              <a:xfrm>
                <a:off x="2381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25" name="Line 16"/>
              <p:cNvSpPr>
                <a:spLocks noChangeShapeType="1"/>
              </p:cNvSpPr>
              <p:nvPr/>
            </p:nvSpPr>
            <p:spPr bwMode="auto">
              <a:xfrm>
                <a:off x="242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26" name="Line 17"/>
              <p:cNvSpPr>
                <a:spLocks noChangeShapeType="1"/>
              </p:cNvSpPr>
              <p:nvPr/>
            </p:nvSpPr>
            <p:spPr bwMode="auto">
              <a:xfrm>
                <a:off x="2472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27" name="Line 18"/>
              <p:cNvSpPr>
                <a:spLocks noChangeShapeType="1"/>
              </p:cNvSpPr>
              <p:nvPr/>
            </p:nvSpPr>
            <p:spPr bwMode="auto">
              <a:xfrm>
                <a:off x="2517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28" name="Line 19"/>
              <p:cNvSpPr>
                <a:spLocks noChangeShapeType="1"/>
              </p:cNvSpPr>
              <p:nvPr/>
            </p:nvSpPr>
            <p:spPr bwMode="auto">
              <a:xfrm>
                <a:off x="2562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29" name="Line 20"/>
              <p:cNvSpPr>
                <a:spLocks noChangeShapeType="1"/>
              </p:cNvSpPr>
              <p:nvPr/>
            </p:nvSpPr>
            <p:spPr bwMode="auto">
              <a:xfrm>
                <a:off x="260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30" name="Line 21"/>
              <p:cNvSpPr>
                <a:spLocks noChangeShapeType="1"/>
              </p:cNvSpPr>
              <p:nvPr/>
            </p:nvSpPr>
            <p:spPr bwMode="auto">
              <a:xfrm>
                <a:off x="2653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31" name="Line 22"/>
              <p:cNvSpPr>
                <a:spLocks noChangeShapeType="1"/>
              </p:cNvSpPr>
              <p:nvPr/>
            </p:nvSpPr>
            <p:spPr bwMode="auto">
              <a:xfrm>
                <a:off x="269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32" name="Line 23"/>
              <p:cNvSpPr>
                <a:spLocks noChangeShapeType="1"/>
              </p:cNvSpPr>
              <p:nvPr/>
            </p:nvSpPr>
            <p:spPr bwMode="auto">
              <a:xfrm>
                <a:off x="274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33" name="Line 24"/>
              <p:cNvSpPr>
                <a:spLocks noChangeShapeType="1"/>
              </p:cNvSpPr>
              <p:nvPr/>
            </p:nvSpPr>
            <p:spPr bwMode="auto">
              <a:xfrm>
                <a:off x="2789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34" name="Line 25"/>
              <p:cNvSpPr>
                <a:spLocks noChangeShapeType="1"/>
              </p:cNvSpPr>
              <p:nvPr/>
            </p:nvSpPr>
            <p:spPr bwMode="auto">
              <a:xfrm>
                <a:off x="283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35" name="Line 26"/>
              <p:cNvSpPr>
                <a:spLocks noChangeShapeType="1"/>
              </p:cNvSpPr>
              <p:nvPr/>
            </p:nvSpPr>
            <p:spPr bwMode="auto">
              <a:xfrm>
                <a:off x="288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36" name="Line 27"/>
              <p:cNvSpPr>
                <a:spLocks noChangeShapeType="1"/>
              </p:cNvSpPr>
              <p:nvPr/>
            </p:nvSpPr>
            <p:spPr bwMode="auto">
              <a:xfrm>
                <a:off x="2925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37" name="Line 28"/>
              <p:cNvSpPr>
                <a:spLocks noChangeShapeType="1"/>
              </p:cNvSpPr>
              <p:nvPr/>
            </p:nvSpPr>
            <p:spPr bwMode="auto">
              <a:xfrm>
                <a:off x="297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38" name="Line 29"/>
              <p:cNvSpPr>
                <a:spLocks noChangeShapeType="1"/>
              </p:cNvSpPr>
              <p:nvPr/>
            </p:nvSpPr>
            <p:spPr bwMode="auto">
              <a:xfrm>
                <a:off x="301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39" name="Line 30"/>
              <p:cNvSpPr>
                <a:spLocks noChangeShapeType="1"/>
              </p:cNvSpPr>
              <p:nvPr/>
            </p:nvSpPr>
            <p:spPr bwMode="auto">
              <a:xfrm>
                <a:off x="3061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40" name="Line 31"/>
              <p:cNvSpPr>
                <a:spLocks noChangeShapeType="1"/>
              </p:cNvSpPr>
              <p:nvPr/>
            </p:nvSpPr>
            <p:spPr bwMode="auto">
              <a:xfrm>
                <a:off x="3107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41" name="Line 32"/>
              <p:cNvSpPr>
                <a:spLocks noChangeShapeType="1"/>
              </p:cNvSpPr>
              <p:nvPr/>
            </p:nvSpPr>
            <p:spPr bwMode="auto">
              <a:xfrm>
                <a:off x="3152" y="2931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42" name="Line 33"/>
              <p:cNvSpPr>
                <a:spLocks noChangeShapeType="1"/>
              </p:cNvSpPr>
              <p:nvPr/>
            </p:nvSpPr>
            <p:spPr bwMode="auto">
              <a:xfrm>
                <a:off x="2018" y="3022"/>
                <a:ext cx="46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</p:grpSp>
      </p:grpSp>
      <p:sp>
        <p:nvSpPr>
          <p:cNvPr id="143" name="Line 34"/>
          <p:cNvSpPr>
            <a:spLocks noChangeShapeType="1"/>
          </p:cNvSpPr>
          <p:nvPr/>
        </p:nvSpPr>
        <p:spPr bwMode="auto">
          <a:xfrm flipV="1">
            <a:off x="1812945" y="3068638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stealth" w="lg" len="lg"/>
          </a:ln>
          <a:effectLst/>
        </p:spPr>
        <p:txBody>
          <a:bodyPr/>
          <a:lstStyle/>
          <a:p>
            <a:endParaRPr lang="zh-CN" altLang="en-US">
              <a:latin typeface="+mn-ea"/>
              <a:ea typeface="+mn-ea"/>
            </a:endParaRPr>
          </a:p>
        </p:txBody>
      </p:sp>
      <p:grpSp>
        <p:nvGrpSpPr>
          <p:cNvPr id="11" name="Group 36"/>
          <p:cNvGrpSpPr/>
          <p:nvPr/>
        </p:nvGrpSpPr>
        <p:grpSpPr bwMode="auto">
          <a:xfrm rot="13975701" flipH="1">
            <a:off x="6211908" y="3351213"/>
            <a:ext cx="1079500" cy="82550"/>
            <a:chOff x="2018" y="2886"/>
            <a:chExt cx="1180" cy="91"/>
          </a:xfrm>
        </p:grpSpPr>
        <p:sp>
          <p:nvSpPr>
            <p:cNvPr id="146" name="Line 37"/>
            <p:cNvSpPr>
              <a:spLocks noChangeShapeType="1"/>
            </p:cNvSpPr>
            <p:nvPr/>
          </p:nvSpPr>
          <p:spPr bwMode="auto">
            <a:xfrm>
              <a:off x="2018" y="2886"/>
              <a:ext cx="117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grpSp>
          <p:nvGrpSpPr>
            <p:cNvPr id="12" name="Group 38"/>
            <p:cNvGrpSpPr/>
            <p:nvPr/>
          </p:nvGrpSpPr>
          <p:grpSpPr bwMode="auto">
            <a:xfrm>
              <a:off x="2018" y="2886"/>
              <a:ext cx="1180" cy="91"/>
              <a:chOff x="2018" y="2931"/>
              <a:chExt cx="1180" cy="181"/>
            </a:xfrm>
          </p:grpSpPr>
          <p:sp>
            <p:nvSpPr>
              <p:cNvPr id="148" name="Line 39"/>
              <p:cNvSpPr>
                <a:spLocks noChangeShapeType="1"/>
              </p:cNvSpPr>
              <p:nvPr/>
            </p:nvSpPr>
            <p:spPr bwMode="auto">
              <a:xfrm>
                <a:off x="201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49" name="Line 40"/>
              <p:cNvSpPr>
                <a:spLocks noChangeShapeType="1"/>
              </p:cNvSpPr>
              <p:nvPr/>
            </p:nvSpPr>
            <p:spPr bwMode="auto">
              <a:xfrm>
                <a:off x="206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50" name="Line 41"/>
              <p:cNvSpPr>
                <a:spLocks noChangeShapeType="1"/>
              </p:cNvSpPr>
              <p:nvPr/>
            </p:nvSpPr>
            <p:spPr bwMode="auto">
              <a:xfrm>
                <a:off x="2109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51" name="Line 42"/>
              <p:cNvSpPr>
                <a:spLocks noChangeShapeType="1"/>
              </p:cNvSpPr>
              <p:nvPr/>
            </p:nvSpPr>
            <p:spPr bwMode="auto">
              <a:xfrm>
                <a:off x="215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52" name="Line 43"/>
              <p:cNvSpPr>
                <a:spLocks noChangeShapeType="1"/>
              </p:cNvSpPr>
              <p:nvPr/>
            </p:nvSpPr>
            <p:spPr bwMode="auto">
              <a:xfrm>
                <a:off x="220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53" name="Line 44"/>
              <p:cNvSpPr>
                <a:spLocks noChangeShapeType="1"/>
              </p:cNvSpPr>
              <p:nvPr/>
            </p:nvSpPr>
            <p:spPr bwMode="auto">
              <a:xfrm>
                <a:off x="2245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54" name="Line 45"/>
              <p:cNvSpPr>
                <a:spLocks noChangeShapeType="1"/>
              </p:cNvSpPr>
              <p:nvPr/>
            </p:nvSpPr>
            <p:spPr bwMode="auto">
              <a:xfrm>
                <a:off x="229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55" name="Line 46"/>
              <p:cNvSpPr>
                <a:spLocks noChangeShapeType="1"/>
              </p:cNvSpPr>
              <p:nvPr/>
            </p:nvSpPr>
            <p:spPr bwMode="auto">
              <a:xfrm>
                <a:off x="233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56" name="Line 47"/>
              <p:cNvSpPr>
                <a:spLocks noChangeShapeType="1"/>
              </p:cNvSpPr>
              <p:nvPr/>
            </p:nvSpPr>
            <p:spPr bwMode="auto">
              <a:xfrm>
                <a:off x="2381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57" name="Line 48"/>
              <p:cNvSpPr>
                <a:spLocks noChangeShapeType="1"/>
              </p:cNvSpPr>
              <p:nvPr/>
            </p:nvSpPr>
            <p:spPr bwMode="auto">
              <a:xfrm>
                <a:off x="242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58" name="Line 49"/>
              <p:cNvSpPr>
                <a:spLocks noChangeShapeType="1"/>
              </p:cNvSpPr>
              <p:nvPr/>
            </p:nvSpPr>
            <p:spPr bwMode="auto">
              <a:xfrm>
                <a:off x="2472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59" name="Line 50"/>
              <p:cNvSpPr>
                <a:spLocks noChangeShapeType="1"/>
              </p:cNvSpPr>
              <p:nvPr/>
            </p:nvSpPr>
            <p:spPr bwMode="auto">
              <a:xfrm>
                <a:off x="2517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0" name="Line 51"/>
              <p:cNvSpPr>
                <a:spLocks noChangeShapeType="1"/>
              </p:cNvSpPr>
              <p:nvPr/>
            </p:nvSpPr>
            <p:spPr bwMode="auto">
              <a:xfrm>
                <a:off x="2562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1" name="Line 52"/>
              <p:cNvSpPr>
                <a:spLocks noChangeShapeType="1"/>
              </p:cNvSpPr>
              <p:nvPr/>
            </p:nvSpPr>
            <p:spPr bwMode="auto">
              <a:xfrm>
                <a:off x="260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2" name="Line 53"/>
              <p:cNvSpPr>
                <a:spLocks noChangeShapeType="1"/>
              </p:cNvSpPr>
              <p:nvPr/>
            </p:nvSpPr>
            <p:spPr bwMode="auto">
              <a:xfrm>
                <a:off x="2653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3" name="Line 54"/>
              <p:cNvSpPr>
                <a:spLocks noChangeShapeType="1"/>
              </p:cNvSpPr>
              <p:nvPr/>
            </p:nvSpPr>
            <p:spPr bwMode="auto">
              <a:xfrm>
                <a:off x="269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4" name="Line 55"/>
              <p:cNvSpPr>
                <a:spLocks noChangeShapeType="1"/>
              </p:cNvSpPr>
              <p:nvPr/>
            </p:nvSpPr>
            <p:spPr bwMode="auto">
              <a:xfrm>
                <a:off x="274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5" name="Line 56"/>
              <p:cNvSpPr>
                <a:spLocks noChangeShapeType="1"/>
              </p:cNvSpPr>
              <p:nvPr/>
            </p:nvSpPr>
            <p:spPr bwMode="auto">
              <a:xfrm>
                <a:off x="2789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6" name="Line 57"/>
              <p:cNvSpPr>
                <a:spLocks noChangeShapeType="1"/>
              </p:cNvSpPr>
              <p:nvPr/>
            </p:nvSpPr>
            <p:spPr bwMode="auto">
              <a:xfrm>
                <a:off x="283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7" name="Line 58"/>
              <p:cNvSpPr>
                <a:spLocks noChangeShapeType="1"/>
              </p:cNvSpPr>
              <p:nvPr/>
            </p:nvSpPr>
            <p:spPr bwMode="auto">
              <a:xfrm>
                <a:off x="288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8" name="Line 59"/>
              <p:cNvSpPr>
                <a:spLocks noChangeShapeType="1"/>
              </p:cNvSpPr>
              <p:nvPr/>
            </p:nvSpPr>
            <p:spPr bwMode="auto">
              <a:xfrm>
                <a:off x="2925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9" name="Line 60"/>
              <p:cNvSpPr>
                <a:spLocks noChangeShapeType="1"/>
              </p:cNvSpPr>
              <p:nvPr/>
            </p:nvSpPr>
            <p:spPr bwMode="auto">
              <a:xfrm>
                <a:off x="297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70" name="Line 61"/>
              <p:cNvSpPr>
                <a:spLocks noChangeShapeType="1"/>
              </p:cNvSpPr>
              <p:nvPr/>
            </p:nvSpPr>
            <p:spPr bwMode="auto">
              <a:xfrm>
                <a:off x="301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71" name="Line 62"/>
              <p:cNvSpPr>
                <a:spLocks noChangeShapeType="1"/>
              </p:cNvSpPr>
              <p:nvPr/>
            </p:nvSpPr>
            <p:spPr bwMode="auto">
              <a:xfrm>
                <a:off x="3061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72" name="Line 63"/>
              <p:cNvSpPr>
                <a:spLocks noChangeShapeType="1"/>
              </p:cNvSpPr>
              <p:nvPr/>
            </p:nvSpPr>
            <p:spPr bwMode="auto">
              <a:xfrm>
                <a:off x="3107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73" name="Line 64"/>
              <p:cNvSpPr>
                <a:spLocks noChangeShapeType="1"/>
              </p:cNvSpPr>
              <p:nvPr/>
            </p:nvSpPr>
            <p:spPr bwMode="auto">
              <a:xfrm>
                <a:off x="3152" y="2931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74" name="Line 65"/>
              <p:cNvSpPr>
                <a:spLocks noChangeShapeType="1"/>
              </p:cNvSpPr>
              <p:nvPr/>
            </p:nvSpPr>
            <p:spPr bwMode="auto">
              <a:xfrm>
                <a:off x="2018" y="3022"/>
                <a:ext cx="46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</p:grpSp>
      </p:grpSp>
      <p:sp>
        <p:nvSpPr>
          <p:cNvPr id="175" name="Line 66"/>
          <p:cNvSpPr>
            <a:spLocks noChangeShapeType="1"/>
          </p:cNvSpPr>
          <p:nvPr/>
        </p:nvSpPr>
        <p:spPr bwMode="auto">
          <a:xfrm flipV="1">
            <a:off x="6205558" y="3284538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stealth" w="lg" len="lg"/>
          </a:ln>
          <a:effectLst/>
        </p:spPr>
        <p:txBody>
          <a:bodyPr/>
          <a:lstStyle/>
          <a:p>
            <a:endParaRPr lang="zh-CN" altLang="en-US">
              <a:latin typeface="+mn-ea"/>
              <a:ea typeface="+mn-ea"/>
            </a:endParaRPr>
          </a:p>
        </p:txBody>
      </p:sp>
      <p:grpSp>
        <p:nvGrpSpPr>
          <p:cNvPr id="15" name="组合 23"/>
          <p:cNvGrpSpPr/>
          <p:nvPr/>
        </p:nvGrpSpPr>
        <p:grpSpPr>
          <a:xfrm>
            <a:off x="1812925" y="2986405"/>
            <a:ext cx="1728470" cy="730885"/>
            <a:chOff x="2855" y="4703"/>
            <a:chExt cx="2722" cy="1151"/>
          </a:xfrm>
        </p:grpSpPr>
        <p:grpSp>
          <p:nvGrpSpPr>
            <p:cNvPr id="18" name="Group 69"/>
            <p:cNvGrpSpPr/>
            <p:nvPr/>
          </p:nvGrpSpPr>
          <p:grpSpPr bwMode="auto">
            <a:xfrm>
              <a:off x="2855" y="4858"/>
              <a:ext cx="2723" cy="995"/>
              <a:chOff x="884" y="1943"/>
              <a:chExt cx="1089" cy="398"/>
            </a:xfrm>
          </p:grpSpPr>
          <p:sp>
            <p:nvSpPr>
              <p:cNvPr id="185" name="Line 70"/>
              <p:cNvSpPr>
                <a:spLocks noChangeShapeType="1"/>
              </p:cNvSpPr>
              <p:nvPr/>
            </p:nvSpPr>
            <p:spPr bwMode="auto">
              <a:xfrm>
                <a:off x="884" y="1943"/>
                <a:ext cx="1089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86" name="Line 71"/>
              <p:cNvSpPr>
                <a:spLocks noChangeShapeType="1"/>
              </p:cNvSpPr>
              <p:nvPr/>
            </p:nvSpPr>
            <p:spPr bwMode="auto">
              <a:xfrm>
                <a:off x="884" y="2341"/>
                <a:ext cx="1089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</p:grpSp>
        <p:grpSp>
          <p:nvGrpSpPr>
            <p:cNvPr id="19" name="组合 11"/>
            <p:cNvGrpSpPr/>
            <p:nvPr/>
          </p:nvGrpSpPr>
          <p:grpSpPr>
            <a:xfrm>
              <a:off x="4150" y="4703"/>
              <a:ext cx="228" cy="161"/>
              <a:chOff x="3923" y="7359"/>
              <a:chExt cx="228" cy="161"/>
            </a:xfrm>
          </p:grpSpPr>
          <p:cxnSp>
            <p:nvCxnSpPr>
              <p:cNvPr id="13" name="直接连接符 12"/>
              <p:cNvCxnSpPr>
                <a:endCxn id="14" idx="0"/>
              </p:cNvCxnSpPr>
              <p:nvPr/>
            </p:nvCxnSpPr>
            <p:spPr>
              <a:xfrm flipH="1" flipV="1">
                <a:off x="4150" y="7359"/>
                <a:ext cx="1" cy="161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Line 73"/>
              <p:cNvSpPr>
                <a:spLocks noChangeShapeType="1"/>
              </p:cNvSpPr>
              <p:nvPr/>
            </p:nvSpPr>
            <p:spPr bwMode="auto">
              <a:xfrm flipH="1">
                <a:off x="3923" y="7359"/>
                <a:ext cx="228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</p:grpSp>
        <p:grpSp>
          <p:nvGrpSpPr>
            <p:cNvPr id="20" name="组合 14"/>
            <p:cNvGrpSpPr/>
            <p:nvPr/>
          </p:nvGrpSpPr>
          <p:grpSpPr>
            <a:xfrm>
              <a:off x="4150" y="5694"/>
              <a:ext cx="228" cy="161"/>
              <a:chOff x="3923" y="7359"/>
              <a:chExt cx="228" cy="161"/>
            </a:xfrm>
          </p:grpSpPr>
          <p:cxnSp>
            <p:nvCxnSpPr>
              <p:cNvPr id="16" name="直接连接符 15"/>
              <p:cNvCxnSpPr>
                <a:endCxn id="17" idx="0"/>
              </p:cNvCxnSpPr>
              <p:nvPr/>
            </p:nvCxnSpPr>
            <p:spPr>
              <a:xfrm flipH="1" flipV="1">
                <a:off x="4150" y="7359"/>
                <a:ext cx="1" cy="161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Line 73"/>
              <p:cNvSpPr>
                <a:spLocks noChangeShapeType="1"/>
              </p:cNvSpPr>
              <p:nvPr/>
            </p:nvSpPr>
            <p:spPr bwMode="auto">
              <a:xfrm flipH="1">
                <a:off x="3923" y="7359"/>
                <a:ext cx="228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21" name="组合 24"/>
          <p:cNvGrpSpPr/>
          <p:nvPr/>
        </p:nvGrpSpPr>
        <p:grpSpPr>
          <a:xfrm>
            <a:off x="6205855" y="2853055"/>
            <a:ext cx="1223010" cy="1080770"/>
            <a:chOff x="9773" y="4493"/>
            <a:chExt cx="1926" cy="1702"/>
          </a:xfrm>
        </p:grpSpPr>
        <p:grpSp>
          <p:nvGrpSpPr>
            <p:cNvPr id="24" name="Group 78"/>
            <p:cNvGrpSpPr/>
            <p:nvPr/>
          </p:nvGrpSpPr>
          <p:grpSpPr bwMode="auto">
            <a:xfrm>
              <a:off x="9773" y="4493"/>
              <a:ext cx="1927" cy="1702"/>
              <a:chOff x="3651" y="1797"/>
              <a:chExt cx="771" cy="681"/>
            </a:xfrm>
          </p:grpSpPr>
          <p:sp>
            <p:nvSpPr>
              <p:cNvPr id="188" name="Line 79"/>
              <p:cNvSpPr>
                <a:spLocks noChangeShapeType="1"/>
              </p:cNvSpPr>
              <p:nvPr/>
            </p:nvSpPr>
            <p:spPr bwMode="auto">
              <a:xfrm flipV="1">
                <a:off x="3651" y="1797"/>
                <a:ext cx="363" cy="27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89" name="Line 80"/>
              <p:cNvSpPr>
                <a:spLocks noChangeShapeType="1"/>
              </p:cNvSpPr>
              <p:nvPr/>
            </p:nvSpPr>
            <p:spPr bwMode="auto">
              <a:xfrm flipV="1">
                <a:off x="3651" y="1900"/>
                <a:ext cx="771" cy="57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</p:grpSp>
        <p:grpSp>
          <p:nvGrpSpPr>
            <p:cNvPr id="25" name="组合 10"/>
            <p:cNvGrpSpPr/>
            <p:nvPr/>
          </p:nvGrpSpPr>
          <p:grpSpPr>
            <a:xfrm rot="19260000">
              <a:off x="10156" y="4631"/>
              <a:ext cx="228" cy="161"/>
              <a:chOff x="3923" y="7359"/>
              <a:chExt cx="228" cy="161"/>
            </a:xfrm>
          </p:grpSpPr>
          <p:cxnSp>
            <p:nvCxnSpPr>
              <p:cNvPr id="3" name="直接连接符 2"/>
              <p:cNvCxnSpPr>
                <a:endCxn id="10" idx="0"/>
              </p:cNvCxnSpPr>
              <p:nvPr/>
            </p:nvCxnSpPr>
            <p:spPr>
              <a:xfrm flipH="1" flipV="1">
                <a:off x="4150" y="7359"/>
                <a:ext cx="1" cy="161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ine 73"/>
              <p:cNvSpPr>
                <a:spLocks noChangeShapeType="1"/>
              </p:cNvSpPr>
              <p:nvPr/>
            </p:nvSpPr>
            <p:spPr bwMode="auto">
              <a:xfrm flipH="1">
                <a:off x="3923" y="7359"/>
                <a:ext cx="228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</p:grpSp>
        <p:grpSp>
          <p:nvGrpSpPr>
            <p:cNvPr id="28" name="组合 20"/>
            <p:cNvGrpSpPr/>
            <p:nvPr/>
          </p:nvGrpSpPr>
          <p:grpSpPr>
            <a:xfrm rot="19260000">
              <a:off x="10646" y="5279"/>
              <a:ext cx="228" cy="161"/>
              <a:chOff x="3923" y="7359"/>
              <a:chExt cx="228" cy="161"/>
            </a:xfrm>
          </p:grpSpPr>
          <p:cxnSp>
            <p:nvCxnSpPr>
              <p:cNvPr id="22" name="直接连接符 21"/>
              <p:cNvCxnSpPr>
                <a:endCxn id="23" idx="0"/>
              </p:cNvCxnSpPr>
              <p:nvPr/>
            </p:nvCxnSpPr>
            <p:spPr>
              <a:xfrm flipH="1" flipV="1">
                <a:off x="4150" y="7359"/>
                <a:ext cx="1" cy="161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Line 73"/>
              <p:cNvSpPr>
                <a:spLocks noChangeShapeType="1"/>
              </p:cNvSpPr>
              <p:nvPr/>
            </p:nvSpPr>
            <p:spPr bwMode="auto">
              <a:xfrm flipH="1">
                <a:off x="3923" y="7359"/>
                <a:ext cx="228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</p:grpSp>
      </p:grpSp>
      <p:sp>
        <p:nvSpPr>
          <p:cNvPr id="26" name="Line 35"/>
          <p:cNvSpPr>
            <a:spLocks noChangeShapeType="1"/>
          </p:cNvSpPr>
          <p:nvPr/>
        </p:nvSpPr>
        <p:spPr bwMode="auto">
          <a:xfrm flipV="1">
            <a:off x="3541733" y="3068638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tailEnd type="stealth" w="lg" len="lg"/>
          </a:ln>
          <a:effectLst/>
        </p:spPr>
        <p:txBody>
          <a:bodyPr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7" name="Line 67"/>
          <p:cNvSpPr>
            <a:spLocks noChangeShapeType="1"/>
          </p:cNvSpPr>
          <p:nvPr/>
        </p:nvSpPr>
        <p:spPr bwMode="auto">
          <a:xfrm rot="16200000" flipV="1">
            <a:off x="7033439" y="2601119"/>
            <a:ext cx="144462" cy="6477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tailEnd type="stealth" w="lg" len="lg"/>
          </a:ln>
          <a:effectLst/>
        </p:spPr>
        <p:txBody>
          <a:bodyPr/>
          <a:lstStyle/>
          <a:p>
            <a:endParaRPr lang="zh-CN" altLang="en-US">
              <a:latin typeface="+mn-ea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27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200510131033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707654"/>
            <a:ext cx="6272033" cy="3240360"/>
          </a:xfrm>
          <a:prstGeom prst="rect">
            <a:avLst/>
          </a:prstGeom>
          <a:noFill/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11560" y="1106179"/>
            <a:ext cx="8334986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6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kumimoji="1" lang="zh-CN" altLang="en-US" sz="26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岸边的树和山在水中成的像看上去是倒立的。为什么？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1560" y="1106179"/>
            <a:ext cx="8334986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6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kumimoji="1" lang="zh-CN" altLang="en-US" sz="26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岸边的树和山在水中成的像看上去是倒立的。为什么？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08341" y="1779662"/>
            <a:ext cx="7920880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答案：平静的水面可看作一个平面镜，它可以成虚像。对物体上的每一点来说，它在水中所成的像点与物点到水面的距离都相等。由于树木和房屋上的各点与水面的距离不同，越接近水面的点，所成的像也距水面越近，所以各点组成的像从水面上看就是倒立的了。</a:t>
            </a:r>
          </a:p>
        </p:txBody>
      </p:sp>
    </p:spTree>
    <p:extLst>
      <p:ext uri="{BB962C8B-B14F-4D97-AF65-F5344CB8AC3E}">
        <p14:creationId xmlns:p14="http://schemas.microsoft.com/office/powerpoint/2010/main" val="79871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文本框 27652"/>
          <p:cNvSpPr txBox="1"/>
          <p:nvPr/>
        </p:nvSpPr>
        <p:spPr>
          <a:xfrm>
            <a:off x="971599" y="3846248"/>
            <a:ext cx="3246413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二、成像原理：</a:t>
            </a:r>
          </a:p>
        </p:txBody>
      </p:sp>
      <p:sp>
        <p:nvSpPr>
          <p:cNvPr id="27655" name="文本框 27654"/>
          <p:cNvSpPr txBox="1"/>
          <p:nvPr/>
        </p:nvSpPr>
        <p:spPr>
          <a:xfrm>
            <a:off x="971599" y="1059582"/>
            <a:ext cx="3057743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一、成像特点</a:t>
            </a:r>
          </a:p>
        </p:txBody>
      </p:sp>
      <p:sp>
        <p:nvSpPr>
          <p:cNvPr id="27657" name="文本框 27656"/>
          <p:cNvSpPr txBox="1"/>
          <p:nvPr/>
        </p:nvSpPr>
        <p:spPr>
          <a:xfrm>
            <a:off x="3873200" y="3907803"/>
            <a:ext cx="167449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>
                <a:latin typeface="+mn-ea"/>
                <a:ea typeface="+mn-ea"/>
              </a:rPr>
              <a:t>光的反射</a:t>
            </a:r>
          </a:p>
        </p:txBody>
      </p:sp>
      <p:sp>
        <p:nvSpPr>
          <p:cNvPr id="27664" name="文本框 27663"/>
          <p:cNvSpPr txBox="1"/>
          <p:nvPr/>
        </p:nvSpPr>
        <p:spPr>
          <a:xfrm>
            <a:off x="1752290" y="1614703"/>
            <a:ext cx="2801541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>
                <a:latin typeface="+mn-ea"/>
                <a:ea typeface="+mn-ea"/>
              </a:rPr>
              <a:t>像和物大小相等</a:t>
            </a:r>
          </a:p>
        </p:txBody>
      </p:sp>
      <p:sp>
        <p:nvSpPr>
          <p:cNvPr id="27665" name="矩形 27664"/>
          <p:cNvSpPr/>
          <p:nvPr/>
        </p:nvSpPr>
        <p:spPr>
          <a:xfrm>
            <a:off x="1724273" y="3198176"/>
            <a:ext cx="234315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800" dirty="0">
                <a:latin typeface="+mn-ea"/>
                <a:ea typeface="+mn-ea"/>
              </a:rPr>
              <a:t>平面镜成虚像</a:t>
            </a:r>
          </a:p>
        </p:txBody>
      </p:sp>
      <p:sp>
        <p:nvSpPr>
          <p:cNvPr id="27666" name="文本框 27665"/>
          <p:cNvSpPr txBox="1"/>
          <p:nvPr/>
        </p:nvSpPr>
        <p:spPr>
          <a:xfrm>
            <a:off x="1752290" y="2102111"/>
            <a:ext cx="443939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>
                <a:latin typeface="+mn-ea"/>
                <a:ea typeface="+mn-ea"/>
              </a:rPr>
              <a:t>像和物到镜面的距离相等</a:t>
            </a:r>
          </a:p>
        </p:txBody>
      </p:sp>
      <p:sp>
        <p:nvSpPr>
          <p:cNvPr id="27667" name="文本框 27666"/>
          <p:cNvSpPr txBox="1"/>
          <p:nvPr/>
        </p:nvSpPr>
        <p:spPr>
          <a:xfrm>
            <a:off x="1760615" y="2638811"/>
            <a:ext cx="4511402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>
                <a:latin typeface="+mn-ea"/>
                <a:ea typeface="+mn-ea"/>
              </a:rPr>
              <a:t>像和物的连线垂直于镜面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635896" y="1923678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99843" y="1964678"/>
            <a:ext cx="6120680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4051" y="1203598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在探究“平面镜成像的特点”中体会克服困难、解决问题，发现成功的喜悦。通过对平面镜的物与像对称的讨论，领略平面镜成像中的简洁对称之美。通过实验，培养实事求是的科学态度。通过利用平面镜的小发明、小制作，认识平面镜在科学技术、生产和生活中的广泛应用。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9738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镜面反射"/>
          <p:cNvPicPr>
            <a:picLocks noChangeAspect="1" noChangeArrowheads="1"/>
          </p:cNvPicPr>
          <p:nvPr/>
        </p:nvPicPr>
        <p:blipFill>
          <a:blip r:embed="rId2"/>
          <a:srcRect b="9552"/>
          <a:stretch>
            <a:fillRect/>
          </a:stretch>
        </p:blipFill>
        <p:spPr bwMode="auto">
          <a:xfrm>
            <a:off x="2346383" y="915566"/>
            <a:ext cx="4451234" cy="3019529"/>
          </a:xfrm>
          <a:prstGeom prst="rect">
            <a:avLst/>
          </a:prstGeom>
          <a:noFill/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547664" y="4123055"/>
            <a:ext cx="641731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水中倒影</a:t>
            </a:r>
            <a:r>
              <a:rPr kumimoji="1"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——</a:t>
            </a: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平静的水面相当于平面镜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794055" y="1116770"/>
            <a:ext cx="2477770" cy="64807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一</a:t>
            </a:r>
            <a:r>
              <a:rPr kumimoji="0" lang="en-US" altLang="zh-CN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﹑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平面镜</a:t>
            </a:r>
          </a:p>
        </p:txBody>
      </p:sp>
      <p:grpSp>
        <p:nvGrpSpPr>
          <p:cNvPr id="3" name="Group 4"/>
          <p:cNvGrpSpPr/>
          <p:nvPr/>
        </p:nvGrpSpPr>
        <p:grpSpPr bwMode="auto">
          <a:xfrm>
            <a:off x="3471863" y="4213237"/>
            <a:ext cx="1873250" cy="144463"/>
            <a:chOff x="2018" y="2886"/>
            <a:chExt cx="1180" cy="91"/>
          </a:xfrm>
        </p:grpSpPr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2018" y="2886"/>
              <a:ext cx="117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grpSp>
          <p:nvGrpSpPr>
            <p:cNvPr id="4" name="Group 6"/>
            <p:cNvGrpSpPr/>
            <p:nvPr/>
          </p:nvGrpSpPr>
          <p:grpSpPr bwMode="auto">
            <a:xfrm>
              <a:off x="2018" y="2886"/>
              <a:ext cx="1180" cy="91"/>
              <a:chOff x="2018" y="2931"/>
              <a:chExt cx="1180" cy="181"/>
            </a:xfrm>
          </p:grpSpPr>
          <p:sp>
            <p:nvSpPr>
              <p:cNvPr id="15" name="Line 7"/>
              <p:cNvSpPr>
                <a:spLocks noChangeShapeType="1"/>
              </p:cNvSpPr>
              <p:nvPr/>
            </p:nvSpPr>
            <p:spPr bwMode="auto">
              <a:xfrm>
                <a:off x="201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6" name="Line 8"/>
              <p:cNvSpPr>
                <a:spLocks noChangeShapeType="1"/>
              </p:cNvSpPr>
              <p:nvPr/>
            </p:nvSpPr>
            <p:spPr bwMode="auto">
              <a:xfrm>
                <a:off x="206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7" name="Line 9"/>
              <p:cNvSpPr>
                <a:spLocks noChangeShapeType="1"/>
              </p:cNvSpPr>
              <p:nvPr/>
            </p:nvSpPr>
            <p:spPr bwMode="auto">
              <a:xfrm>
                <a:off x="2109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>
                <a:off x="215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19" name="Line 11"/>
              <p:cNvSpPr>
                <a:spLocks noChangeShapeType="1"/>
              </p:cNvSpPr>
              <p:nvPr/>
            </p:nvSpPr>
            <p:spPr bwMode="auto">
              <a:xfrm>
                <a:off x="220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20" name="Line 12"/>
              <p:cNvSpPr>
                <a:spLocks noChangeShapeType="1"/>
              </p:cNvSpPr>
              <p:nvPr/>
            </p:nvSpPr>
            <p:spPr bwMode="auto">
              <a:xfrm>
                <a:off x="2245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21" name="Line 13"/>
              <p:cNvSpPr>
                <a:spLocks noChangeShapeType="1"/>
              </p:cNvSpPr>
              <p:nvPr/>
            </p:nvSpPr>
            <p:spPr bwMode="auto">
              <a:xfrm>
                <a:off x="229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22" name="Line 14"/>
              <p:cNvSpPr>
                <a:spLocks noChangeShapeType="1"/>
              </p:cNvSpPr>
              <p:nvPr/>
            </p:nvSpPr>
            <p:spPr bwMode="auto">
              <a:xfrm>
                <a:off x="233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23" name="Line 15"/>
              <p:cNvSpPr>
                <a:spLocks noChangeShapeType="1"/>
              </p:cNvSpPr>
              <p:nvPr/>
            </p:nvSpPr>
            <p:spPr bwMode="auto">
              <a:xfrm>
                <a:off x="2381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242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25" name="Line 17"/>
              <p:cNvSpPr>
                <a:spLocks noChangeShapeType="1"/>
              </p:cNvSpPr>
              <p:nvPr/>
            </p:nvSpPr>
            <p:spPr bwMode="auto">
              <a:xfrm>
                <a:off x="2472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26" name="Line 18"/>
              <p:cNvSpPr>
                <a:spLocks noChangeShapeType="1"/>
              </p:cNvSpPr>
              <p:nvPr/>
            </p:nvSpPr>
            <p:spPr bwMode="auto">
              <a:xfrm>
                <a:off x="2517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27" name="Line 19"/>
              <p:cNvSpPr>
                <a:spLocks noChangeShapeType="1"/>
              </p:cNvSpPr>
              <p:nvPr/>
            </p:nvSpPr>
            <p:spPr bwMode="auto">
              <a:xfrm>
                <a:off x="2562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28" name="Line 20"/>
              <p:cNvSpPr>
                <a:spLocks noChangeShapeType="1"/>
              </p:cNvSpPr>
              <p:nvPr/>
            </p:nvSpPr>
            <p:spPr bwMode="auto">
              <a:xfrm>
                <a:off x="260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29" name="Line 21"/>
              <p:cNvSpPr>
                <a:spLocks noChangeShapeType="1"/>
              </p:cNvSpPr>
              <p:nvPr/>
            </p:nvSpPr>
            <p:spPr bwMode="auto">
              <a:xfrm>
                <a:off x="2653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30" name="Line 22"/>
              <p:cNvSpPr>
                <a:spLocks noChangeShapeType="1"/>
              </p:cNvSpPr>
              <p:nvPr/>
            </p:nvSpPr>
            <p:spPr bwMode="auto">
              <a:xfrm>
                <a:off x="2698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31" name="Line 23"/>
              <p:cNvSpPr>
                <a:spLocks noChangeShapeType="1"/>
              </p:cNvSpPr>
              <p:nvPr/>
            </p:nvSpPr>
            <p:spPr bwMode="auto">
              <a:xfrm>
                <a:off x="274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32" name="Line 24"/>
              <p:cNvSpPr>
                <a:spLocks noChangeShapeType="1"/>
              </p:cNvSpPr>
              <p:nvPr/>
            </p:nvSpPr>
            <p:spPr bwMode="auto">
              <a:xfrm>
                <a:off x="2789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33" name="Line 25"/>
              <p:cNvSpPr>
                <a:spLocks noChangeShapeType="1"/>
              </p:cNvSpPr>
              <p:nvPr/>
            </p:nvSpPr>
            <p:spPr bwMode="auto">
              <a:xfrm>
                <a:off x="2834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34" name="Line 26"/>
              <p:cNvSpPr>
                <a:spLocks noChangeShapeType="1"/>
              </p:cNvSpPr>
              <p:nvPr/>
            </p:nvSpPr>
            <p:spPr bwMode="auto">
              <a:xfrm>
                <a:off x="288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35" name="Line 27"/>
              <p:cNvSpPr>
                <a:spLocks noChangeShapeType="1"/>
              </p:cNvSpPr>
              <p:nvPr/>
            </p:nvSpPr>
            <p:spPr bwMode="auto">
              <a:xfrm>
                <a:off x="2925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36" name="Line 28"/>
              <p:cNvSpPr>
                <a:spLocks noChangeShapeType="1"/>
              </p:cNvSpPr>
              <p:nvPr/>
            </p:nvSpPr>
            <p:spPr bwMode="auto">
              <a:xfrm>
                <a:off x="2970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37" name="Line 29"/>
              <p:cNvSpPr>
                <a:spLocks noChangeShapeType="1"/>
              </p:cNvSpPr>
              <p:nvPr/>
            </p:nvSpPr>
            <p:spPr bwMode="auto">
              <a:xfrm>
                <a:off x="3016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38" name="Line 30"/>
              <p:cNvSpPr>
                <a:spLocks noChangeShapeType="1"/>
              </p:cNvSpPr>
              <p:nvPr/>
            </p:nvSpPr>
            <p:spPr bwMode="auto">
              <a:xfrm>
                <a:off x="3061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39" name="Line 31"/>
              <p:cNvSpPr>
                <a:spLocks noChangeShapeType="1"/>
              </p:cNvSpPr>
              <p:nvPr/>
            </p:nvSpPr>
            <p:spPr bwMode="auto">
              <a:xfrm>
                <a:off x="3107" y="2931"/>
                <a:ext cx="91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40" name="Line 32"/>
              <p:cNvSpPr>
                <a:spLocks noChangeShapeType="1"/>
              </p:cNvSpPr>
              <p:nvPr/>
            </p:nvSpPr>
            <p:spPr bwMode="auto">
              <a:xfrm>
                <a:off x="3152" y="2931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  <p:sp>
            <p:nvSpPr>
              <p:cNvPr id="41" name="Line 33"/>
              <p:cNvSpPr>
                <a:spLocks noChangeShapeType="1"/>
              </p:cNvSpPr>
              <p:nvPr/>
            </p:nvSpPr>
            <p:spPr bwMode="auto">
              <a:xfrm>
                <a:off x="2018" y="3022"/>
                <a:ext cx="46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+mn-ea"/>
                  <a:ea typeface="+mn-ea"/>
                </a:endParaRPr>
              </a:p>
            </p:txBody>
          </p:sp>
        </p:grpSp>
      </p:grpSp>
      <p:sp>
        <p:nvSpPr>
          <p:cNvPr id="42" name="Text Box 34"/>
          <p:cNvSpPr txBox="1">
            <a:spLocks noChangeArrowheads="1"/>
          </p:cNvSpPr>
          <p:nvPr/>
        </p:nvSpPr>
        <p:spPr bwMode="auto">
          <a:xfrm>
            <a:off x="831065" y="3291830"/>
            <a:ext cx="78314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2.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表示方法：用条直线和阴影线表示一个平面镜。</a:t>
            </a:r>
          </a:p>
        </p:txBody>
      </p:sp>
      <p:sp>
        <p:nvSpPr>
          <p:cNvPr id="43" name="Rectangle 36"/>
          <p:cNvSpPr>
            <a:spLocks noChangeArrowheads="1"/>
          </p:cNvSpPr>
          <p:nvPr/>
        </p:nvSpPr>
        <p:spPr bwMode="auto">
          <a:xfrm>
            <a:off x="831065" y="1858865"/>
            <a:ext cx="7679074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1.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平面镜：</a:t>
            </a:r>
            <a:r>
              <a:rPr lang="zh-CN" altLang="en-US" sz="2800" dirty="0">
                <a:solidFill>
                  <a:srgbClr val="FF3300"/>
                </a:solidFill>
                <a:latin typeface="+mn-ea"/>
                <a:ea typeface="+mn-ea"/>
              </a:rPr>
              <a:t>表面平整光滑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的镜面被称为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</a:rPr>
              <a:t>平面镜</a:t>
            </a:r>
            <a:r>
              <a:rPr lang="zh-CN" altLang="en-US" sz="2800" dirty="0">
                <a:solidFill>
                  <a:srgbClr val="CC0066"/>
                </a:solidFill>
                <a:latin typeface="+mn-ea"/>
                <a:ea typeface="+mn-ea"/>
              </a:rPr>
              <a:t>（如平静的水面，平板的玻璃，平滑的金属面）。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39552" y="1150887"/>
            <a:ext cx="7560840" cy="961434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3.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镜面反射</a:t>
            </a: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——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平行光投射到物体的光滑表面</a:t>
            </a:r>
            <a:endParaRPr kumimoji="0" lang="en-US" altLang="zh-C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（如镜面、水面）上，反射光线仍然平行。</a:t>
            </a:r>
          </a:p>
        </p:txBody>
      </p:sp>
      <p:sp>
        <p:nvSpPr>
          <p:cNvPr id="13" name="Text Box 38"/>
          <p:cNvSpPr txBox="1">
            <a:spLocks noChangeArrowheads="1"/>
          </p:cNvSpPr>
          <p:nvPr/>
        </p:nvSpPr>
        <p:spPr bwMode="auto">
          <a:xfrm>
            <a:off x="467544" y="2571750"/>
            <a:ext cx="8568951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en-US" altLang="zh-CN" sz="2800" dirty="0">
                <a:solidFill>
                  <a:srgbClr val="0070C0"/>
                </a:solidFill>
                <a:latin typeface="+mn-ea"/>
                <a:ea typeface="+mn-ea"/>
              </a:rPr>
              <a:t>4.</a:t>
            </a:r>
            <a:r>
              <a:rPr lang="zh-CN" altLang="en-US" sz="2800" dirty="0">
                <a:solidFill>
                  <a:srgbClr val="0070C0"/>
                </a:solidFill>
                <a:latin typeface="+mn-ea"/>
                <a:ea typeface="+mn-ea"/>
              </a:rPr>
              <a:t>实像：能呈现在光屏上的像称为实像。</a:t>
            </a:r>
          </a:p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2800" dirty="0">
                <a:solidFill>
                  <a:srgbClr val="0070C0"/>
                </a:solidFill>
                <a:latin typeface="+mn-ea"/>
                <a:ea typeface="+mn-ea"/>
              </a:rPr>
              <a:t>虚像：不能在光屏上呈现，只能用眼睛直接看到的像。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13" grpId="0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/>
          <p:nvPr/>
        </p:nvGrpSpPr>
        <p:grpSpPr bwMode="auto">
          <a:xfrm>
            <a:off x="539552" y="987574"/>
            <a:ext cx="3992309" cy="2766303"/>
            <a:chOff x="3072" y="15"/>
            <a:chExt cx="2803" cy="2053"/>
          </a:xfrm>
        </p:grpSpPr>
        <p:pic>
          <p:nvPicPr>
            <p:cNvPr id="12" name="Picture 5" descr="倒影"/>
            <p:cNvPicPr>
              <a:picLocks noChangeAspect="1" noChangeArrowheads="1"/>
            </p:cNvPicPr>
            <p:nvPr/>
          </p:nvPicPr>
          <p:blipFill>
            <a:blip r:embed="rId2">
              <a:lum bright="18000" contrast="48000"/>
            </a:blip>
            <a:srcRect l="14516" t="10709" r="3226"/>
            <a:stretch>
              <a:fillRect/>
            </a:stretch>
          </p:blipFill>
          <p:spPr bwMode="auto">
            <a:xfrm>
              <a:off x="3072" y="15"/>
              <a:ext cx="2803" cy="2016"/>
            </a:xfrm>
            <a:prstGeom prst="rect">
              <a:avLst/>
            </a:prstGeom>
            <a:noFill/>
          </p:spPr>
        </p:pic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3201" y="1671"/>
              <a:ext cx="2674" cy="39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kumimoji="1" lang="zh-CN" altLang="en-US" sz="2400" dirty="0">
                  <a:solidFill>
                    <a:schemeClr val="bg1"/>
                  </a:solidFill>
                  <a:latin typeface="+mj-ea"/>
                  <a:ea typeface="+mj-ea"/>
                </a:rPr>
                <a:t>近乎完美的水中倒影</a:t>
              </a:r>
            </a:p>
          </p:txBody>
        </p:sp>
      </p:grp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569904" y="3939902"/>
            <a:ext cx="609600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3600" dirty="0">
                <a:solidFill>
                  <a:srgbClr val="FF3300"/>
                </a:solidFill>
                <a:latin typeface="+mj-ea"/>
                <a:ea typeface="+mj-ea"/>
              </a:rPr>
              <a:t>平面镜成像的特点是什么？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131590"/>
            <a:ext cx="2946396" cy="2579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40535" y="1100736"/>
            <a:ext cx="6018505" cy="590903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二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﹑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实验探究：平面镜成像的特点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40535" y="1869903"/>
            <a:ext cx="3094037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3200" dirty="0">
                <a:solidFill>
                  <a:schemeClr val="tx1"/>
                </a:solidFill>
                <a:latin typeface="+mn-ea"/>
                <a:ea typeface="+mn-ea"/>
              </a:rPr>
              <a:t>1.</a:t>
            </a:r>
            <a:r>
              <a:rPr kumimoji="1"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提出问题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827583" y="2417423"/>
            <a:ext cx="8095961" cy="24929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600" dirty="0">
                <a:solidFill>
                  <a:srgbClr val="0070C0"/>
                </a:solidFill>
                <a:latin typeface="+mn-ea"/>
                <a:ea typeface="+mn-ea"/>
              </a:rPr>
              <a:t>（</a:t>
            </a:r>
            <a:r>
              <a:rPr kumimoji="1" lang="en-US" altLang="zh-CN" sz="2600" dirty="0">
                <a:solidFill>
                  <a:srgbClr val="0070C0"/>
                </a:solidFill>
                <a:latin typeface="+mn-ea"/>
                <a:ea typeface="+mn-ea"/>
              </a:rPr>
              <a:t>1</a:t>
            </a:r>
            <a:r>
              <a:rPr kumimoji="1" lang="zh-CN" altLang="en-US" sz="2600" dirty="0">
                <a:solidFill>
                  <a:srgbClr val="0070C0"/>
                </a:solidFill>
                <a:latin typeface="+mn-ea"/>
                <a:ea typeface="+mn-ea"/>
              </a:rPr>
              <a:t>）物体在平面镜中所成的像的大小与物体的大小有什么关系？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600" dirty="0">
                <a:solidFill>
                  <a:srgbClr val="0070C0"/>
                </a:solidFill>
                <a:latin typeface="+mn-ea"/>
                <a:ea typeface="+mn-ea"/>
              </a:rPr>
              <a:t>（</a:t>
            </a:r>
            <a:r>
              <a:rPr kumimoji="1" lang="en-US" altLang="zh-CN" sz="2600" dirty="0">
                <a:solidFill>
                  <a:srgbClr val="0070C0"/>
                </a:solidFill>
                <a:latin typeface="+mn-ea"/>
                <a:ea typeface="+mn-ea"/>
              </a:rPr>
              <a:t>2</a:t>
            </a:r>
            <a:r>
              <a:rPr kumimoji="1" lang="zh-CN" altLang="en-US" sz="2600" dirty="0">
                <a:solidFill>
                  <a:srgbClr val="0070C0"/>
                </a:solidFill>
                <a:latin typeface="+mn-ea"/>
                <a:ea typeface="+mn-ea"/>
              </a:rPr>
              <a:t>）像到镜面的距离跟物体到镜面的距离有什么关系？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600" dirty="0">
                <a:solidFill>
                  <a:srgbClr val="0070C0"/>
                </a:solidFill>
                <a:latin typeface="+mn-ea"/>
                <a:ea typeface="+mn-ea"/>
              </a:rPr>
              <a:t>（</a:t>
            </a:r>
            <a:r>
              <a:rPr kumimoji="1" lang="en-US" altLang="zh-CN" sz="2600" dirty="0">
                <a:solidFill>
                  <a:srgbClr val="0070C0"/>
                </a:solidFill>
                <a:latin typeface="+mn-ea"/>
                <a:ea typeface="+mn-ea"/>
              </a:rPr>
              <a:t>3</a:t>
            </a:r>
            <a:r>
              <a:rPr kumimoji="1" lang="zh-CN" altLang="en-US" sz="2600" dirty="0">
                <a:solidFill>
                  <a:srgbClr val="0070C0"/>
                </a:solidFill>
                <a:latin typeface="+mn-ea"/>
                <a:ea typeface="+mn-ea"/>
              </a:rPr>
              <a:t>）所成的像是实像还是虚像？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ldLvl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907853" y="1219841"/>
            <a:ext cx="5365830" cy="609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en-US" altLang="zh-CN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实验原理：光的反射定律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907853" y="2253295"/>
            <a:ext cx="6446237" cy="1066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algn="l" fontAlgn="base">
              <a:lnSpc>
                <a:spcPct val="150000"/>
              </a:lnSpc>
              <a:buFontTx/>
              <a:buNone/>
            </a:pPr>
            <a:r>
              <a:rPr lang="en-US" altLang="zh-CN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实验器材：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玻璃板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﹑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两支完全一样的蜡烛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﹑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白纸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﹑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刻度尺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﹑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火柴 </a:t>
            </a:r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2">
            <a:lum bright="-6000" contrast="30000"/>
          </a:blip>
          <a:srcRect/>
          <a:stretch>
            <a:fillRect/>
          </a:stretch>
        </p:blipFill>
        <p:spPr bwMode="auto">
          <a:xfrm>
            <a:off x="6273683" y="1632594"/>
            <a:ext cx="2486660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ldLvl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1328</Words>
  <Application>Microsoft Office PowerPoint</Application>
  <PresentationFormat>全屏显示(16:9)</PresentationFormat>
  <Paragraphs>80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2" baseType="lpstr">
      <vt:lpstr>宋体</vt:lpstr>
      <vt:lpstr>Calibri</vt:lpstr>
      <vt:lpstr>Times New Roman</vt:lpstr>
      <vt:lpstr>黑体</vt:lpstr>
      <vt:lpstr>Wingdings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Administrator</cp:lastModifiedBy>
  <cp:revision>763</cp:revision>
  <dcterms:created xsi:type="dcterms:W3CDTF">2018-11-06T06:39:00Z</dcterms:created>
  <dcterms:modified xsi:type="dcterms:W3CDTF">2026-08-14T00:03:36Z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