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E14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348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2020/4/29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1.png"/><Relationship Id="rId7" Type="http://schemas.openxmlformats.org/officeDocument/2006/relationships/image" Target="../media/image4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1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990975" y="2133600"/>
          <a:ext cx="4800600" cy="2695575"/>
          <a:chOff x="3990975" y="2133600"/>
          <a:chExt cx="4800600" cy="2695575"/>
        </a:xfrm>
      </p:grpSpPr>
      <p:sp>
        <p:nvSpPr>
          <p:cNvPr id="2" name="文本框 1"/>
          <p:cNvSpPr txBox="1"/>
          <p:nvPr/>
        </p:nvSpPr>
        <p:spPr>
          <a:xfrm>
            <a:off x="3131840" y="2132856"/>
            <a:ext cx="3317328" cy="89595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5400" u="none" spc="0" dirty="0" smtClean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9.1 </a:t>
            </a:r>
            <a:r>
              <a:rPr lang="en-US" sz="5400" u="none" spc="0" dirty="0" err="1" smtClean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压强</a:t>
            </a:r>
            <a:endParaRPr lang="en-US" sz="54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101702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991600" cy="2990850"/>
          <a:chOff x="381000" y="266700"/>
          <a:chExt cx="8991600" cy="29908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1"/>
            <a:ext cx="24860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压力与重力的区别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09576" y="1054100"/>
            <a:ext cx="904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注意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09575" y="1587500"/>
            <a:ext cx="858202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（1）压力</a:t>
            </a:r>
            <a: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不是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重力，压力可以由重力产生，也可以由其他力产生。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09575" y="2298701"/>
            <a:ext cx="7924800" cy="176971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（2）一般压力</a:t>
            </a:r>
            <a: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不等于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重力。只有当物体放在</a:t>
            </a: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水平面上静止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时，
        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物体对水平面的压力大小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等于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物体重力大小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 
        即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624965" y="3429000"/>
            <a:ext cx="89535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压</a:t>
            </a: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= G</a:t>
            </a:r>
            <a:b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</a:b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73507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39175" cy="3495675"/>
          <a:chOff x="381000" y="266700"/>
          <a:chExt cx="8639175" cy="3495675"/>
        </a:xfrm>
      </p:grpSpPr>
      <p:sp>
        <p:nvSpPr>
          <p:cNvPr id="2" name="文本框 1"/>
          <p:cNvSpPr txBox="1"/>
          <p:nvPr/>
        </p:nvSpPr>
        <p:spPr>
          <a:xfrm>
            <a:off x="628650" y="1219201"/>
            <a:ext cx="4447406" cy="8848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下图中，两个人对雪地的压力是差不多的，但压力的效果相同吗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1" y="355601"/>
            <a:ext cx="2181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压力的作用效果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209550" y="1219200"/>
            <a:ext cx="419100" cy="5588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00051" y="2984501"/>
            <a:ext cx="446722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压力的作用效果不只是跟压力大小有关</a:t>
            </a: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pic>
        <p:nvPicPr>
          <p:cNvPr id="7" name="图片 6"/>
          <p:cNvPicPr/>
          <p:nvPr/>
        </p:nvPicPr>
        <p:blipFill>
          <a:blip r:embed="rId3"/>
          <a:stretch>
            <a:fillRect/>
          </a:stretch>
        </p:blipFill>
        <p:spPr>
          <a:xfrm>
            <a:off x="4991101" y="1054100"/>
            <a:ext cx="3648075" cy="36068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1143336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6734175" cy="4552950"/>
          <a:chOff x="381000" y="266700"/>
          <a:chExt cx="6734175" cy="4552950"/>
        </a:xfrm>
      </p:grpSpPr>
      <p:sp>
        <p:nvSpPr>
          <p:cNvPr id="2" name="文本框 1"/>
          <p:cNvSpPr txBox="1"/>
          <p:nvPr/>
        </p:nvSpPr>
        <p:spPr>
          <a:xfrm>
            <a:off x="866776" y="1193800"/>
            <a:ext cx="6297512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小小的蚊子轻而易举地用口器把皮肤刺破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pic>
        <p:nvPicPr>
          <p:cNvPr id="3" name="图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400050" y="1219200"/>
            <a:ext cx="419100" cy="5588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00051" y="1930400"/>
            <a:ext cx="5367337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重重的骆驼却不会陷入沙中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766889" y="5511800"/>
            <a:ext cx="11906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口器很尖</a:t>
            </a: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910139" y="5511800"/>
            <a:ext cx="17621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有宽大的脚掌</a:t>
            </a: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7" name="图片 6"/>
          <p:cNvPicPr/>
          <p:nvPr/>
        </p:nvPicPr>
        <p:blipFill>
          <a:blip r:embed="rId3"/>
          <a:stretch>
            <a:fillRect/>
          </a:stretch>
        </p:blipFill>
        <p:spPr>
          <a:xfrm>
            <a:off x="1371601" y="2603501"/>
            <a:ext cx="1933575" cy="28067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8" name="图片 7"/>
          <p:cNvPicPr/>
          <p:nvPr/>
        </p:nvPicPr>
        <p:blipFill>
          <a:blip r:embed="rId4"/>
          <a:stretch>
            <a:fillRect/>
          </a:stretch>
        </p:blipFill>
        <p:spPr>
          <a:xfrm>
            <a:off x="4800601" y="2603501"/>
            <a:ext cx="1933575" cy="28067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9" name="文本框 8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0" name="文本框 9"/>
          <p:cNvSpPr txBox="1"/>
          <p:nvPr/>
        </p:nvSpPr>
        <p:spPr>
          <a:xfrm>
            <a:off x="628651" y="355601"/>
            <a:ext cx="2181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压力的作用效果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01036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426645" cy="3667125"/>
          <a:chOff x="381000" y="266700"/>
          <a:chExt cx="8426645" cy="3667125"/>
        </a:xfrm>
      </p:grpSpPr>
      <p:sp>
        <p:nvSpPr>
          <p:cNvPr id="2" name="文本框 1"/>
          <p:cNvSpPr txBox="1"/>
          <p:nvPr/>
        </p:nvSpPr>
        <p:spPr>
          <a:xfrm>
            <a:off x="428626" y="965201"/>
            <a:ext cx="7191375" cy="126643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动手试一试，两只手指同时按压铅笔两端，感受一样吗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
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手指的形变一样吗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1" y="355601"/>
            <a:ext cx="2181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压力的作用效果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28625" y="2184400"/>
            <a:ext cx="4977130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手指的形变为力的作用效果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85826" y="2806700"/>
            <a:ext cx="404812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这个作用效果与哪些因素有关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pic>
        <p:nvPicPr>
          <p:cNvPr id="7" name="图片 6"/>
          <p:cNvPicPr/>
          <p:nvPr/>
        </p:nvPicPr>
        <p:blipFill>
          <a:blip r:embed="rId2"/>
          <a:stretch>
            <a:fillRect/>
          </a:stretch>
        </p:blipFill>
        <p:spPr>
          <a:xfrm>
            <a:off x="428625" y="2870200"/>
            <a:ext cx="419100" cy="55880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428625" y="3467100"/>
            <a:ext cx="17621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压力的大小</a:t>
            </a: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428625" y="4140200"/>
            <a:ext cx="14763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受力面积</a:t>
            </a: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pic>
        <p:nvPicPr>
          <p:cNvPr id="10" name="图片 9"/>
          <p:cNvPicPr/>
          <p:nvPr/>
        </p:nvPicPr>
        <p:blipFill>
          <a:blip r:embed="rId3"/>
          <a:stretch>
            <a:fillRect/>
          </a:stretch>
        </p:blipFill>
        <p:spPr>
          <a:xfrm>
            <a:off x="5200651" y="1714500"/>
            <a:ext cx="3225995" cy="317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503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5229225" cy="3676650"/>
          <a:chOff x="381000" y="266700"/>
          <a:chExt cx="5229225" cy="36766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1"/>
            <a:ext cx="40100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探究影响压力作用效果的因素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00051" y="1270000"/>
            <a:ext cx="904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猜想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219201" y="1270000"/>
            <a:ext cx="4648943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压力的作用效果影响因素有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238251" y="2197100"/>
            <a:ext cx="11906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压力大小</a:t>
            </a: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705101" y="2197100"/>
            <a:ext cx="11906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受力面积</a:t>
            </a: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90526" y="3213100"/>
            <a:ext cx="14763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实验方法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781176" y="3213100"/>
            <a:ext cx="14763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控制变量法</a:t>
            </a:r>
            <a:endParaRPr lang="en-US" sz="23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81001" y="4343400"/>
            <a:ext cx="14763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实验装置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752600" y="4343400"/>
            <a:ext cx="3991610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小桌、细沙（小米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）、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砝码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08705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191500" cy="4476750"/>
          <a:chOff x="381000" y="266700"/>
          <a:chExt cx="8191500" cy="4476750"/>
        </a:xfrm>
      </p:grpSpPr>
      <p:sp>
        <p:nvSpPr>
          <p:cNvPr id="2" name="文本框 1"/>
          <p:cNvSpPr txBox="1"/>
          <p:nvPr/>
        </p:nvSpPr>
        <p:spPr>
          <a:xfrm>
            <a:off x="428626" y="1117600"/>
            <a:ext cx="8103814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实验一：控制受力面积一定，改变压力大小，观察作用效果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1" y="355601"/>
            <a:ext cx="40100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探究影响压力作用效果的因素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28626" y="4838701"/>
            <a:ext cx="7383734" cy="8848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压力的作用效果与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压力大小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有关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
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受力面积一定时，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压力越大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，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压力的作用效果越明显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1257301" y="2057400"/>
            <a:ext cx="6067425" cy="2667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2007904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162925" cy="4600575"/>
          <a:chOff x="381000" y="266700"/>
          <a:chExt cx="8162925" cy="460057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1"/>
            <a:ext cx="40100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探究影响压力作用效果的因素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00051" y="1181100"/>
            <a:ext cx="8060381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实验二：控制压力一定，改变受力面积大小，观察作用效果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19101" y="5003801"/>
            <a:ext cx="7465267" cy="8848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压力的作用效果与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受力面积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有关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
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压力一定时，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受力面积越小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，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压力的作用效果越明显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1733550" y="1955801"/>
            <a:ext cx="5200650" cy="30607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4165855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7315200" cy="2971800"/>
          <a:chOff x="381000" y="266700"/>
          <a:chExt cx="7315200" cy="297180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1"/>
            <a:ext cx="40100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探究影响压力作用效果的因素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09576" y="1066800"/>
            <a:ext cx="904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总结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09576" y="2624667"/>
            <a:ext cx="7402784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受力面积一定时，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压力越大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，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压力的作用效果越明显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09576" y="3403600"/>
            <a:ext cx="7690816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压力一定时，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受力面积越小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，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压力的作用效果越明显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09576" y="1845733"/>
            <a:ext cx="5890616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压力的作用效果与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压力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和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受力面积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有关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4167343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343900" cy="4448175"/>
          <a:chOff x="381000" y="266700"/>
          <a:chExt cx="8343900" cy="444817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1"/>
            <a:ext cx="657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压强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66776" y="1066800"/>
            <a:ext cx="747712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当压力和受力面积都不相同时，如何比较压力的作用效果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390525" y="1092200"/>
            <a:ext cx="419100" cy="5588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00051" y="4025900"/>
            <a:ext cx="690562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可以通过单位面积上所受压力的大小来比较作用效果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pic>
        <p:nvPicPr>
          <p:cNvPr id="7" name="图片 6"/>
          <p:cNvPicPr/>
          <p:nvPr/>
        </p:nvPicPr>
        <p:blipFill>
          <a:blip r:embed="rId3"/>
          <a:stretch>
            <a:fillRect/>
          </a:stretch>
        </p:blipFill>
        <p:spPr>
          <a:xfrm>
            <a:off x="1047750" y="1587501"/>
            <a:ext cx="6972300" cy="262890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419101" y="5105400"/>
            <a:ext cx="3333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即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314451" y="4851400"/>
            <a:ext cx="6191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压力</a:t>
            </a: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28701" y="5372100"/>
            <a:ext cx="11906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受力面积</a:t>
            </a: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cxnSp>
        <p:nvCxnSpPr>
          <p:cNvPr id="11" name="直接连接符 10"/>
          <p:cNvCxnSpPr/>
          <p:nvPr/>
        </p:nvCxnSpPr>
        <p:spPr>
          <a:xfrm>
            <a:off x="1047750" y="5422900"/>
            <a:ext cx="1104900" cy="0"/>
          </a:xfrm>
          <a:prstGeom prst="line">
            <a:avLst/>
          </a:prstGeom>
          <a:ln w="25400" cap="flat" cmpd="sng" algn="ctr">
            <a:solidFill>
              <a:srgbClr val="FFFFFF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" name="文本框 11"/>
          <p:cNvSpPr txBox="1"/>
          <p:nvPr/>
        </p:nvSpPr>
        <p:spPr>
          <a:xfrm>
            <a:off x="3429001" y="5105400"/>
            <a:ext cx="6191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压强</a:t>
            </a:r>
            <a:endParaRPr lang="en-US" sz="23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13" name="图片 12"/>
          <p:cNvPicPr/>
          <p:nvPr/>
        </p:nvPicPr>
        <p:blipFill>
          <a:blip r:embed="rId4"/>
          <a:stretch>
            <a:fillRect/>
          </a:stretch>
        </p:blipFill>
        <p:spPr>
          <a:xfrm>
            <a:off x="2257425" y="5149851"/>
            <a:ext cx="990600" cy="52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08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 animBg="1"/>
      <p:bldP spid="12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515350" cy="4591050"/>
          <a:chOff x="381000" y="266700"/>
          <a:chExt cx="8515350" cy="4591050"/>
        </a:xfrm>
      </p:grpSpPr>
      <p:sp>
        <p:nvSpPr>
          <p:cNvPr id="2" name="文本框 1"/>
          <p:cNvSpPr txBox="1"/>
          <p:nvPr/>
        </p:nvSpPr>
        <p:spPr>
          <a:xfrm>
            <a:off x="400051" y="1016000"/>
            <a:ext cx="576262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定义：物体所受压力的大小与受力面积之比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1" y="355601"/>
            <a:ext cx="657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压强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81001" y="1790700"/>
            <a:ext cx="904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公式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905000" y="1790700"/>
            <a:ext cx="531495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P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表示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压强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、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表示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压力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、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S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表示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受力面积</a:t>
            </a: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</a:b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085850" y="1524000"/>
            <a:ext cx="74295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8" name="图片 7"/>
          <p:cNvPicPr/>
          <p:nvPr/>
        </p:nvPicPr>
        <p:blipFill>
          <a:blip r:embed="rId2"/>
          <a:stretch>
            <a:fillRect/>
          </a:stretch>
        </p:blipFill>
        <p:spPr>
          <a:xfrm>
            <a:off x="1038225" y="1460500"/>
            <a:ext cx="762000" cy="127952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381000" y="2565400"/>
            <a:ext cx="5238750" cy="126643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国际单位：帕斯卡，简称：帕，符号：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Pa</a:t>
            </a:r>
            <a: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</a:br>
            <a:endParaRPr lang="en-US" sz="23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704975" y="3263901"/>
            <a:ext cx="302895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1" name="图片 10"/>
          <p:cNvPicPr/>
          <p:nvPr/>
        </p:nvPicPr>
        <p:blipFill>
          <a:blip r:embed="rId3"/>
          <a:stretch>
            <a:fillRect/>
          </a:stretch>
        </p:blipFill>
        <p:spPr>
          <a:xfrm>
            <a:off x="1657350" y="3200400"/>
            <a:ext cx="2909888" cy="71120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390525" y="3987800"/>
            <a:ext cx="613410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1帕的含义: 1平方米的面积上受到的</a:t>
            </a: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压力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是1牛。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438150" y="4991101"/>
            <a:ext cx="807720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压强在数值上等于物体单位面积所受的压力，压强越大，压力产生的效果越明显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409576" y="5105400"/>
            <a:ext cx="8067675" cy="369332"/>
          </a:xfrm>
          <a:prstGeom prst="rect">
            <a:avLst/>
          </a:prstGeom>
          <a:noFill/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27601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715375" cy="3705225"/>
          <a:chOff x="381000" y="266700"/>
          <a:chExt cx="8715375" cy="370522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1"/>
            <a:ext cx="12668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教学目标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400050" y="1193800"/>
            <a:ext cx="323850" cy="431800"/>
          </a:xfrm>
          <a:prstGeom prst="rect">
            <a:avLst/>
          </a:prstGeom>
        </p:spPr>
      </p:pic>
      <p:pic>
        <p:nvPicPr>
          <p:cNvPr id="5" name="图片 4"/>
          <p:cNvPicPr/>
          <p:nvPr/>
        </p:nvPicPr>
        <p:blipFill>
          <a:blip r:embed="rId3"/>
          <a:stretch>
            <a:fillRect/>
          </a:stretch>
        </p:blipFill>
        <p:spPr>
          <a:xfrm>
            <a:off x="400050" y="2527300"/>
            <a:ext cx="323850" cy="431800"/>
          </a:xfrm>
          <a:prstGeom prst="rect">
            <a:avLst/>
          </a:prstGeom>
        </p:spPr>
      </p:pic>
      <p:pic>
        <p:nvPicPr>
          <p:cNvPr id="6" name="图片 5"/>
          <p:cNvPicPr/>
          <p:nvPr/>
        </p:nvPicPr>
        <p:blipFill>
          <a:blip r:embed="rId4"/>
          <a:stretch>
            <a:fillRect/>
          </a:stretch>
        </p:blipFill>
        <p:spPr>
          <a:xfrm>
            <a:off x="400050" y="3949700"/>
            <a:ext cx="323850" cy="4318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752476" y="1092201"/>
            <a:ext cx="791527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能通过实验，探究压力作用的效果跟压力的大小和受力面积的关系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 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752476" y="2374901"/>
            <a:ext cx="793432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能描述压强概念的建立过程。能熟练写出压强公式、单位并能用压强公式进行简单计算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 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752475" y="3810001"/>
            <a:ext cx="796290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会应用压强公式分析增大或减小压强的具体方法，并能解释与压强有关的物理现象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4475366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7945140" cy="4352925"/>
          <a:chOff x="381000" y="266700"/>
          <a:chExt cx="7945140" cy="4352925"/>
        </a:xfrm>
      </p:grpSpPr>
      <p:sp>
        <p:nvSpPr>
          <p:cNvPr id="2" name="文本框 1"/>
          <p:cNvSpPr txBox="1"/>
          <p:nvPr/>
        </p:nvSpPr>
        <p:spPr>
          <a:xfrm>
            <a:off x="847726" y="1079500"/>
            <a:ext cx="5812506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下列情况下，受力面积分别是多少呢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1" y="355601"/>
            <a:ext cx="657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压强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381000" y="1104900"/>
            <a:ext cx="419100" cy="5588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390526" y="5245100"/>
            <a:ext cx="8213922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受力面积S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 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为指两个物体互相挤压时受到压力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实际面积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pic>
        <p:nvPicPr>
          <p:cNvPr id="7" name="图片 6"/>
          <p:cNvPicPr/>
          <p:nvPr/>
        </p:nvPicPr>
        <p:blipFill>
          <a:blip r:embed="rId3"/>
          <a:stretch>
            <a:fillRect/>
          </a:stretch>
        </p:blipFill>
        <p:spPr>
          <a:xfrm>
            <a:off x="390526" y="1981200"/>
            <a:ext cx="7554615" cy="3175000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4"/>
          <a:stretch>
            <a:fillRect/>
          </a:stretch>
        </p:blipFill>
        <p:spPr>
          <a:xfrm>
            <a:off x="1609725" y="4165601"/>
            <a:ext cx="1409700" cy="165100"/>
          </a:xfrm>
          <a:prstGeom prst="rect">
            <a:avLst/>
          </a:prstGeom>
        </p:spPr>
      </p:pic>
      <p:pic>
        <p:nvPicPr>
          <p:cNvPr id="9" name="图片 8"/>
          <p:cNvPicPr/>
          <p:nvPr/>
        </p:nvPicPr>
        <p:blipFill>
          <a:blip r:embed="rId4"/>
          <a:stretch>
            <a:fillRect/>
          </a:stretch>
        </p:blipFill>
        <p:spPr>
          <a:xfrm>
            <a:off x="4638675" y="4178300"/>
            <a:ext cx="819150" cy="1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381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52425" y="266700"/>
          <a:ext cx="8724900" cy="4362450"/>
          <a:chOff x="352425" y="266700"/>
          <a:chExt cx="8724900" cy="4362450"/>
        </a:xfrm>
      </p:grpSpPr>
      <p:sp>
        <p:nvSpPr>
          <p:cNvPr id="2" name="文本框 1"/>
          <p:cNvSpPr txBox="1"/>
          <p:nvPr/>
        </p:nvSpPr>
        <p:spPr>
          <a:xfrm>
            <a:off x="400050" y="1104900"/>
            <a:ext cx="8564438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水平桌面上放一本书，书所受的重力为3 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N，与桌面的接触面积为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 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1" y="355601"/>
            <a:ext cx="12668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课本例题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00050" y="1714501"/>
            <a:ext cx="468630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352426" y="1651000"/>
            <a:ext cx="4424363" cy="7112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419101" y="2247900"/>
            <a:ext cx="461962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解：书对桌面的压力等于它的重力</a:t>
            </a: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，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19101" y="2806700"/>
            <a:ext cx="6191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即：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942976" y="2806700"/>
            <a:ext cx="1981835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F＝G＝3 N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428625" y="3365500"/>
            <a:ext cx="2047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桌面的受力面积</a:t>
            </a: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28626" y="4318000"/>
            <a:ext cx="11906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所以压强</a:t>
            </a: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562226" y="3403601"/>
            <a:ext cx="19145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3" name="图片 12"/>
          <p:cNvPicPr/>
          <p:nvPr/>
        </p:nvPicPr>
        <p:blipFill>
          <a:blip r:embed="rId3"/>
          <a:stretch>
            <a:fillRect/>
          </a:stretch>
        </p:blipFill>
        <p:spPr>
          <a:xfrm>
            <a:off x="2514601" y="3340100"/>
            <a:ext cx="1902619" cy="71120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1714501" y="4038600"/>
            <a:ext cx="322897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5" name="图片 14"/>
          <p:cNvPicPr/>
          <p:nvPr/>
        </p:nvPicPr>
        <p:blipFill>
          <a:blip r:embed="rId4"/>
          <a:stretch>
            <a:fillRect/>
          </a:stretch>
        </p:blipFill>
        <p:spPr>
          <a:xfrm>
            <a:off x="1666875" y="3975101"/>
            <a:ext cx="3059906" cy="1282700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428625" y="5257800"/>
            <a:ext cx="394335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答：书对桌面的压强为60 Pa。</a:t>
            </a:r>
          </a:p>
        </p:txBody>
      </p:sp>
    </p:spTree>
    <p:extLst>
      <p:ext uri="{BB962C8B-B14F-4D97-AF65-F5344CB8AC3E}">
        <p14:creationId xmlns:p14="http://schemas.microsoft.com/office/powerpoint/2010/main" val="3445721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314825"/>
          <a:chOff x="381000" y="266700"/>
          <a:chExt cx="9134475" cy="431482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1"/>
            <a:ext cx="12668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课本例题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19100" y="914400"/>
            <a:ext cx="8172450" cy="1731243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我国云南省有一种野牛，被当地人称为白袜子，属国家重点保护动物。经动物保护组织测量，这种成年野牛每只脚掌的面积大约为0.025㎡，它在水平沙地上站立时留下脚印的深度是1.8㎝。</a:t>
            </a:r>
            <a:r>
              <a:rPr lang="en-US" sz="18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实验表明，使沙地达到相同深度的压强为</a:t>
            </a:r>
            <a:r>
              <a:rPr lang="en-US" sz="18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18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18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假设野牛四只脚掌的面积相等，它对沙地的压力F为多少？它的质量m为多少</a:t>
            </a:r>
            <a:r>
              <a:rPr lang="en-US" sz="18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？（g取10N/Kg)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85775" y="3302001"/>
            <a:ext cx="5175250" cy="13373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解： </a:t>
            </a:r>
            <a:r>
              <a:rPr lang="en-US" sz="18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已知：S</a:t>
            </a:r>
            <a:r>
              <a:rPr lang="en-US" sz="18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=0.025 ㎡×4=0.1 ㎡      P= </a:t>
            </a:r>
            <a:br>
              <a:rPr lang="en-US" sz="18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18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（1）由 p=F/S 得  F=PS =            Pa ×0.1 ㎡=  </a:t>
            </a:r>
            <a:br>
              <a:rPr lang="en-US" sz="18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18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（2） ∵ F=G=mg    ∴ m= G/g= 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7410451" y="1828800"/>
            <a:ext cx="117157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7" name="图片 6"/>
          <p:cNvPicPr/>
          <p:nvPr/>
        </p:nvPicPr>
        <p:blipFill>
          <a:blip r:embed="rId2"/>
          <a:stretch>
            <a:fillRect/>
          </a:stretch>
        </p:blipFill>
        <p:spPr>
          <a:xfrm>
            <a:off x="7362825" y="1765301"/>
            <a:ext cx="1002506" cy="59690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4705351" y="3276600"/>
            <a:ext cx="117157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9" name="图片 8"/>
          <p:cNvPicPr/>
          <p:nvPr/>
        </p:nvPicPr>
        <p:blipFill>
          <a:blip r:embed="rId3"/>
          <a:stretch>
            <a:fillRect/>
          </a:stretch>
        </p:blipFill>
        <p:spPr>
          <a:xfrm>
            <a:off x="4657725" y="3213101"/>
            <a:ext cx="1002506" cy="59690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5038725" y="3733800"/>
            <a:ext cx="83820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1" name="图片 10"/>
          <p:cNvPicPr/>
          <p:nvPr/>
        </p:nvPicPr>
        <p:blipFill>
          <a:blip r:embed="rId4"/>
          <a:stretch>
            <a:fillRect/>
          </a:stretch>
        </p:blipFill>
        <p:spPr>
          <a:xfrm>
            <a:off x="5300980" y="3689774"/>
            <a:ext cx="793750" cy="59690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3524251" y="4191000"/>
            <a:ext cx="105727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3" name="图片 12"/>
          <p:cNvPicPr/>
          <p:nvPr/>
        </p:nvPicPr>
        <p:blipFill>
          <a:blip r:embed="rId5"/>
          <a:stretch>
            <a:fillRect/>
          </a:stretch>
        </p:blipFill>
        <p:spPr>
          <a:xfrm>
            <a:off x="3921760" y="4191001"/>
            <a:ext cx="1081088" cy="59690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485775" y="4724401"/>
            <a:ext cx="3467100" cy="99110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答：（1）它对地面的压力是        </a:t>
            </a:r>
            <a:br>
              <a:rPr lang="en-US" sz="18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18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       （2）它的质量是 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3390900" y="4711700"/>
            <a:ext cx="106680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6" name="图片 15"/>
          <p:cNvPicPr/>
          <p:nvPr/>
        </p:nvPicPr>
        <p:blipFill>
          <a:blip r:embed="rId6"/>
          <a:stretch>
            <a:fillRect/>
          </a:stretch>
        </p:blipFill>
        <p:spPr>
          <a:xfrm>
            <a:off x="3343276" y="4648201"/>
            <a:ext cx="931069" cy="596900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2724151" y="5219700"/>
            <a:ext cx="128587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8" name="图片 17"/>
          <p:cNvPicPr/>
          <p:nvPr/>
        </p:nvPicPr>
        <p:blipFill>
          <a:blip r:embed="rId7"/>
          <a:stretch>
            <a:fillRect/>
          </a:stretch>
        </p:blipFill>
        <p:spPr>
          <a:xfrm>
            <a:off x="2676525" y="5156201"/>
            <a:ext cx="1138238" cy="596900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3343911" y="3111501"/>
            <a:ext cx="5605145" cy="3462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sp>
        <p:nvSpPr>
          <p:cNvPr id="20" name="文本框 19"/>
          <p:cNvSpPr txBox="1"/>
          <p:nvPr/>
        </p:nvSpPr>
        <p:spPr>
          <a:xfrm>
            <a:off x="3076576" y="3746500"/>
            <a:ext cx="67627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1" name="图片 20"/>
          <p:cNvPicPr/>
          <p:nvPr/>
        </p:nvPicPr>
        <p:blipFill>
          <a:blip r:embed="rId8"/>
          <a:stretch>
            <a:fillRect/>
          </a:stretch>
        </p:blipFill>
        <p:spPr>
          <a:xfrm>
            <a:off x="3315970" y="3683001"/>
            <a:ext cx="681038" cy="59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866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  <p:bldP spid="11" grpId="0" bldLvl="0" animBg="1"/>
      <p:bldP spid="12" grpId="0"/>
      <p:bldP spid="13" grpId="0" bldLvl="0" animBg="1"/>
      <p:bldP spid="14" grpId="0"/>
      <p:bldP spid="15" grpId="0"/>
      <p:bldP spid="16" grpId="0"/>
      <p:bldP spid="17" grpId="0"/>
      <p:bldP spid="18" grpId="0"/>
      <p:bldP spid="20" grpId="0"/>
      <p:bldP spid="21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848725" cy="4505325"/>
          <a:chOff x="381000" y="266700"/>
          <a:chExt cx="8848725" cy="450532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355601"/>
            <a:ext cx="742950" cy="859851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练习</a:t>
            </a:r>
            <a:r>
              <a:rPr lang="en-US" sz="2400" b="1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00051" y="1054101"/>
            <a:ext cx="8448675" cy="2212144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如图所示，A、B、C三个实心物体的体积、密度均相同，它们对水平桌面的压力分别为F</a:t>
            </a:r>
            <a:r>
              <a:rPr lang="en-US" sz="12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A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、F</a:t>
            </a:r>
            <a:r>
              <a:rPr lang="en-US" sz="12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B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、F</a:t>
            </a:r>
            <a:r>
              <a:rPr lang="en-US" sz="12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C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，它们对桌面的压强分别为p</a:t>
            </a:r>
            <a:r>
              <a:rPr lang="en-US" sz="12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A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、p</a:t>
            </a:r>
            <a:r>
              <a:rPr lang="en-US" sz="12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B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、p</a:t>
            </a:r>
            <a:r>
              <a:rPr lang="en-US" sz="12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C  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则三个压力的大小关系是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&quot;microsoft yahei&quot;"/>
              </a:rPr>
              <a:t>______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______，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压强自小到大的顺序是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 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&quot;microsoft yahei&quot;"/>
              </a:rPr>
              <a:t>______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______。</a:t>
            </a:r>
            <a:b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 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878706" y="2207260"/>
            <a:ext cx="1419225" cy="641522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12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A</a:t>
            </a: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＝F</a:t>
            </a:r>
            <a:r>
              <a:rPr lang="en-US" sz="12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B</a:t>
            </a: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＝F</a:t>
            </a:r>
            <a:r>
              <a:rPr lang="en-US" sz="12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C</a:t>
            </a:r>
            <a:br>
              <a:rPr lang="en-US" sz="12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</a:br>
            <a:endParaRPr lang="en-US" sz="12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219200" y="2753360"/>
            <a:ext cx="2169160" cy="6415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p</a:t>
            </a:r>
            <a:r>
              <a:rPr lang="en-US" sz="12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B</a:t>
            </a: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＜ 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p</a:t>
            </a:r>
            <a:r>
              <a:rPr lang="en-US" sz="12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A</a:t>
            </a: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＜  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p</a:t>
            </a:r>
            <a:r>
              <a:rPr lang="en-US" sz="12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C</a:t>
            </a:r>
            <a:r>
              <a:rPr lang="en-US" sz="12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12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</a:br>
            <a:endParaRPr lang="en-US" sz="12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7" name="图片 6"/>
          <p:cNvPicPr/>
          <p:nvPr/>
        </p:nvPicPr>
        <p:blipFill>
          <a:blip r:embed="rId2"/>
          <a:stretch>
            <a:fillRect/>
          </a:stretch>
        </p:blipFill>
        <p:spPr>
          <a:xfrm>
            <a:off x="2790825" y="4229100"/>
            <a:ext cx="3143250" cy="1778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3176888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77275" cy="2105025"/>
          <a:chOff x="381000" y="266700"/>
          <a:chExt cx="8677275" cy="2105025"/>
        </a:xfrm>
      </p:grpSpPr>
      <p:sp>
        <p:nvSpPr>
          <p:cNvPr id="2" name="文本框 1"/>
          <p:cNvSpPr txBox="1"/>
          <p:nvPr/>
        </p:nvSpPr>
        <p:spPr>
          <a:xfrm>
            <a:off x="419101" y="1117601"/>
            <a:ext cx="8905427" cy="17697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人在走路时对地面的压力和压强,与人站立在地面时相比较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 (      )。
 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A．压力不变，压强改变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    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B．压力不变，压强不变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
 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C．压力改变，压强改变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    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D．压力改变，压强不变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0" y="355601"/>
            <a:ext cx="2071142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练习</a:t>
            </a:r>
            <a:r>
              <a:rPr lang="en-US" sz="2400" b="1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 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8460432" y="1104900"/>
            <a:ext cx="24765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A</a:t>
            </a:r>
            <a:b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</a:b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91015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39175" cy="4769644"/>
          <a:chOff x="381000" y="266700"/>
          <a:chExt cx="8639175" cy="4769644"/>
        </a:xfrm>
      </p:grpSpPr>
      <p:sp>
        <p:nvSpPr>
          <p:cNvPr id="2" name="文本框 1"/>
          <p:cNvSpPr txBox="1"/>
          <p:nvPr/>
        </p:nvSpPr>
        <p:spPr>
          <a:xfrm>
            <a:off x="866776" y="1054100"/>
            <a:ext cx="6945584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坦克的质量很大，为什么又不会使底面凹陷严重呢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1" y="355601"/>
            <a:ext cx="18764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增大减小压强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400050" y="1117600"/>
            <a:ext cx="419100" cy="5588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905376" y="2533651"/>
            <a:ext cx="2047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作用效果不明显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343276" y="2533651"/>
            <a:ext cx="904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压强小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8" name="图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5753101" y="1739901"/>
            <a:ext cx="257175" cy="876300"/>
          </a:xfrm>
          <a:prstGeom prst="rect">
            <a:avLst/>
          </a:prstGeom>
        </p:spPr>
      </p:pic>
      <p:pic>
        <p:nvPicPr>
          <p:cNvPr id="9" name="图片 8"/>
          <p:cNvPicPr/>
          <p:nvPr/>
        </p:nvPicPr>
        <p:blipFill>
          <a:blip r:embed="rId4"/>
          <a:stretch>
            <a:fillRect/>
          </a:stretch>
        </p:blipFill>
        <p:spPr>
          <a:xfrm>
            <a:off x="4257675" y="2679701"/>
            <a:ext cx="609600" cy="31750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876301" y="3263900"/>
            <a:ext cx="2047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如何减小压强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pic>
        <p:nvPicPr>
          <p:cNvPr id="11" name="图片 10"/>
          <p:cNvPicPr/>
          <p:nvPr/>
        </p:nvPicPr>
        <p:blipFill>
          <a:blip r:embed="rId2"/>
          <a:stretch>
            <a:fillRect/>
          </a:stretch>
        </p:blipFill>
        <p:spPr>
          <a:xfrm>
            <a:off x="419100" y="3289300"/>
            <a:ext cx="419100" cy="55880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1905000" y="4241800"/>
            <a:ext cx="3191510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减小压力，减小压强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905001" y="5397500"/>
            <a:ext cx="3601085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增大受力面积，减小压强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14" name="图片 13"/>
          <p:cNvPicPr/>
          <p:nvPr/>
        </p:nvPicPr>
        <p:blipFill>
          <a:blip r:embed="rId5"/>
          <a:stretch>
            <a:fillRect/>
          </a:stretch>
        </p:blipFill>
        <p:spPr>
          <a:xfrm>
            <a:off x="5781675" y="3505200"/>
            <a:ext cx="2857500" cy="2667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5" name="文本框 14"/>
          <p:cNvSpPr txBox="1"/>
          <p:nvPr/>
        </p:nvSpPr>
        <p:spPr>
          <a:xfrm>
            <a:off x="876301" y="5143500"/>
            <a:ext cx="75247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6" name="图片 15"/>
          <p:cNvPicPr/>
          <p:nvPr/>
        </p:nvPicPr>
        <p:blipFill>
          <a:blip r:embed="rId6"/>
          <a:stretch>
            <a:fillRect/>
          </a:stretch>
        </p:blipFill>
        <p:spPr>
          <a:xfrm>
            <a:off x="828675" y="5080000"/>
            <a:ext cx="762000" cy="1279525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923926" y="3975100"/>
            <a:ext cx="75247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8" name="图片 17"/>
          <p:cNvPicPr/>
          <p:nvPr/>
        </p:nvPicPr>
        <p:blipFill>
          <a:blip r:embed="rId6"/>
          <a:stretch>
            <a:fillRect/>
          </a:stretch>
        </p:blipFill>
        <p:spPr>
          <a:xfrm>
            <a:off x="876300" y="3911600"/>
            <a:ext cx="762000" cy="1279525"/>
          </a:xfrm>
          <a:prstGeom prst="rect">
            <a:avLst/>
          </a:prstGeom>
        </p:spPr>
      </p:pic>
      <p:pic>
        <p:nvPicPr>
          <p:cNvPr id="19" name="图片 18"/>
          <p:cNvPicPr/>
          <p:nvPr/>
        </p:nvPicPr>
        <p:blipFill>
          <a:blip r:embed="rId7"/>
          <a:stretch>
            <a:fillRect/>
          </a:stretch>
        </p:blipFill>
        <p:spPr>
          <a:xfrm>
            <a:off x="1609725" y="4064001"/>
            <a:ext cx="95250" cy="444500"/>
          </a:xfrm>
          <a:prstGeom prst="rect">
            <a:avLst/>
          </a:prstGeom>
        </p:spPr>
      </p:pic>
      <p:pic>
        <p:nvPicPr>
          <p:cNvPr id="20" name="图片 19"/>
          <p:cNvPicPr/>
          <p:nvPr/>
        </p:nvPicPr>
        <p:blipFill>
          <a:blip r:embed="rId7"/>
          <a:stretch>
            <a:fillRect/>
          </a:stretch>
        </p:blipFill>
        <p:spPr>
          <a:xfrm>
            <a:off x="1076325" y="4330701"/>
            <a:ext cx="95250" cy="444500"/>
          </a:xfrm>
          <a:prstGeom prst="rect">
            <a:avLst/>
          </a:prstGeom>
        </p:spPr>
      </p:pic>
      <p:pic>
        <p:nvPicPr>
          <p:cNvPr id="21" name="图片 20"/>
          <p:cNvPicPr/>
          <p:nvPr/>
        </p:nvPicPr>
        <p:blipFill>
          <a:blip r:embed="rId7"/>
          <a:stretch>
            <a:fillRect/>
          </a:stretch>
        </p:blipFill>
        <p:spPr>
          <a:xfrm>
            <a:off x="1038225" y="5435601"/>
            <a:ext cx="95250" cy="444500"/>
          </a:xfrm>
          <a:prstGeom prst="rect">
            <a:avLst/>
          </a:prstGeom>
        </p:spPr>
      </p:pic>
      <p:pic>
        <p:nvPicPr>
          <p:cNvPr id="22" name="图片 21"/>
          <p:cNvPicPr/>
          <p:nvPr/>
        </p:nvPicPr>
        <p:blipFill>
          <a:blip r:embed="rId8"/>
          <a:stretch>
            <a:fillRect/>
          </a:stretch>
        </p:blipFill>
        <p:spPr>
          <a:xfrm>
            <a:off x="1533525" y="5778501"/>
            <a:ext cx="95250" cy="444500"/>
          </a:xfrm>
          <a:prstGeom prst="rect">
            <a:avLst/>
          </a:prstGeom>
        </p:spPr>
      </p:pic>
      <p:cxnSp>
        <p:nvCxnSpPr>
          <p:cNvPr id="23" name="直接连接符 22"/>
          <p:cNvCxnSpPr/>
          <p:nvPr/>
        </p:nvCxnSpPr>
        <p:spPr>
          <a:xfrm>
            <a:off x="4314825" y="1612900"/>
            <a:ext cx="2914650" cy="0"/>
          </a:xfrm>
          <a:prstGeom prst="line">
            <a:avLst/>
          </a:prstGeom>
          <a:ln w="25400" cap="flat" cmpd="sng" algn="ctr">
            <a:solidFill>
              <a:srgbClr val="FFD732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734887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 animBg="1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86800" cy="4352925"/>
          <a:chOff x="381000" y="266700"/>
          <a:chExt cx="8686800" cy="4352925"/>
        </a:xfrm>
      </p:grpSpPr>
      <p:sp>
        <p:nvSpPr>
          <p:cNvPr id="2" name="文本框 1"/>
          <p:cNvSpPr txBox="1"/>
          <p:nvPr/>
        </p:nvSpPr>
        <p:spPr>
          <a:xfrm>
            <a:off x="400051" y="1092200"/>
            <a:ext cx="233362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减小压强的实例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1" y="355601"/>
            <a:ext cx="18764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增大减小压强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466725" y="1828801"/>
            <a:ext cx="2457450" cy="32639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3219450" y="1828801"/>
            <a:ext cx="2457450" cy="32639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7" name="图片 6"/>
          <p:cNvPicPr/>
          <p:nvPr/>
        </p:nvPicPr>
        <p:blipFill>
          <a:blip r:embed="rId4"/>
          <a:stretch>
            <a:fillRect/>
          </a:stretch>
        </p:blipFill>
        <p:spPr>
          <a:xfrm>
            <a:off x="6019800" y="1828801"/>
            <a:ext cx="2667000" cy="32639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8" name="文本框 7"/>
          <p:cNvSpPr txBox="1"/>
          <p:nvPr/>
        </p:nvSpPr>
        <p:spPr>
          <a:xfrm>
            <a:off x="723901" y="5245100"/>
            <a:ext cx="2047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铁轨下铺设枕木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400426" y="5245100"/>
            <a:ext cx="2047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书包带做的很宽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353176" y="5245100"/>
            <a:ext cx="2047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空心砖建造房屋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10278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/>
      <p:bldP spid="9" grpId="0"/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839200" cy="3378994"/>
          <a:chOff x="381000" y="266700"/>
          <a:chExt cx="8839200" cy="3378994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1"/>
            <a:ext cx="18764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增大减小压强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095876" y="1219200"/>
            <a:ext cx="3148532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增大压强的方法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390650" y="2387600"/>
            <a:ext cx="2940050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减小压力，减小压强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295400" y="3505200"/>
            <a:ext cx="3429000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增大受力面积，减小压强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47676" y="3289300"/>
            <a:ext cx="75247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8" name="图片 7"/>
          <p:cNvPicPr/>
          <p:nvPr/>
        </p:nvPicPr>
        <p:blipFill>
          <a:blip r:embed="rId2"/>
          <a:stretch>
            <a:fillRect/>
          </a:stretch>
        </p:blipFill>
        <p:spPr>
          <a:xfrm>
            <a:off x="400050" y="3225800"/>
            <a:ext cx="762000" cy="127952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466726" y="2120900"/>
            <a:ext cx="75247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0" name="图片 9"/>
          <p:cNvPicPr/>
          <p:nvPr/>
        </p:nvPicPr>
        <p:blipFill>
          <a:blip r:embed="rId2"/>
          <a:stretch>
            <a:fillRect/>
          </a:stretch>
        </p:blipFill>
        <p:spPr>
          <a:xfrm>
            <a:off x="419100" y="2057400"/>
            <a:ext cx="762000" cy="1279525"/>
          </a:xfrm>
          <a:prstGeom prst="rect">
            <a:avLst/>
          </a:prstGeom>
        </p:spPr>
      </p:pic>
      <p:pic>
        <p:nvPicPr>
          <p:cNvPr id="11" name="图片 10"/>
          <p:cNvPicPr/>
          <p:nvPr/>
        </p:nvPicPr>
        <p:blipFill>
          <a:blip r:embed="rId3"/>
          <a:stretch>
            <a:fillRect/>
          </a:stretch>
        </p:blipFill>
        <p:spPr>
          <a:xfrm>
            <a:off x="1123950" y="2209801"/>
            <a:ext cx="95250" cy="444500"/>
          </a:xfrm>
          <a:prstGeom prst="rect">
            <a:avLst/>
          </a:prstGeom>
        </p:spPr>
      </p:pic>
      <p:pic>
        <p:nvPicPr>
          <p:cNvPr id="12" name="图片 11"/>
          <p:cNvPicPr/>
          <p:nvPr/>
        </p:nvPicPr>
        <p:blipFill>
          <a:blip r:embed="rId3"/>
          <a:stretch>
            <a:fillRect/>
          </a:stretch>
        </p:blipFill>
        <p:spPr>
          <a:xfrm>
            <a:off x="609600" y="2476501"/>
            <a:ext cx="95250" cy="444500"/>
          </a:xfrm>
          <a:prstGeom prst="rect">
            <a:avLst/>
          </a:prstGeom>
        </p:spPr>
      </p:pic>
      <p:pic>
        <p:nvPicPr>
          <p:cNvPr id="13" name="图片 12"/>
          <p:cNvPicPr/>
          <p:nvPr/>
        </p:nvPicPr>
        <p:blipFill>
          <a:blip r:embed="rId3"/>
          <a:stretch>
            <a:fillRect/>
          </a:stretch>
        </p:blipFill>
        <p:spPr>
          <a:xfrm>
            <a:off x="609600" y="3581401"/>
            <a:ext cx="95250" cy="444500"/>
          </a:xfrm>
          <a:prstGeom prst="rect">
            <a:avLst/>
          </a:prstGeom>
        </p:spPr>
      </p:pic>
      <p:pic>
        <p:nvPicPr>
          <p:cNvPr id="14" name="图片 13"/>
          <p:cNvPicPr/>
          <p:nvPr/>
        </p:nvPicPr>
        <p:blipFill>
          <a:blip r:embed="rId4"/>
          <a:stretch>
            <a:fillRect/>
          </a:stretch>
        </p:blipFill>
        <p:spPr>
          <a:xfrm>
            <a:off x="1104900" y="3924301"/>
            <a:ext cx="95250" cy="444500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400051" y="1219200"/>
            <a:ext cx="2731789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减小压强的方法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5638800" y="2387600"/>
            <a:ext cx="3065780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增大压力，增大压强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5648326" y="3505200"/>
            <a:ext cx="3495675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减小受力面积，增大压强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4724401" y="3238500"/>
            <a:ext cx="75247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9" name="图片 18"/>
          <p:cNvPicPr/>
          <p:nvPr/>
        </p:nvPicPr>
        <p:blipFill>
          <a:blip r:embed="rId2"/>
          <a:stretch>
            <a:fillRect/>
          </a:stretch>
        </p:blipFill>
        <p:spPr>
          <a:xfrm>
            <a:off x="4676775" y="3175000"/>
            <a:ext cx="762000" cy="1279525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4743451" y="2120900"/>
            <a:ext cx="75247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1" name="图片 20"/>
          <p:cNvPicPr/>
          <p:nvPr/>
        </p:nvPicPr>
        <p:blipFill>
          <a:blip r:embed="rId2"/>
          <a:stretch>
            <a:fillRect/>
          </a:stretch>
        </p:blipFill>
        <p:spPr>
          <a:xfrm>
            <a:off x="4695825" y="2057400"/>
            <a:ext cx="762000" cy="1279525"/>
          </a:xfrm>
          <a:prstGeom prst="rect">
            <a:avLst/>
          </a:prstGeom>
        </p:spPr>
      </p:pic>
      <p:pic>
        <p:nvPicPr>
          <p:cNvPr id="22" name="图片 21"/>
          <p:cNvPicPr/>
          <p:nvPr/>
        </p:nvPicPr>
        <p:blipFill>
          <a:blip r:embed="rId3"/>
          <a:stretch>
            <a:fillRect/>
          </a:stretch>
        </p:blipFill>
        <p:spPr>
          <a:xfrm>
            <a:off x="5372100" y="3835401"/>
            <a:ext cx="95250" cy="444500"/>
          </a:xfrm>
          <a:prstGeom prst="rect">
            <a:avLst/>
          </a:prstGeom>
        </p:spPr>
      </p:pic>
      <p:pic>
        <p:nvPicPr>
          <p:cNvPr id="23" name="图片 22"/>
          <p:cNvPicPr/>
          <p:nvPr/>
        </p:nvPicPr>
        <p:blipFill>
          <a:blip r:embed="rId4"/>
          <a:stretch>
            <a:fillRect/>
          </a:stretch>
        </p:blipFill>
        <p:spPr>
          <a:xfrm>
            <a:off x="4876800" y="3568701"/>
            <a:ext cx="95250" cy="444500"/>
          </a:xfrm>
          <a:prstGeom prst="rect">
            <a:avLst/>
          </a:prstGeom>
        </p:spPr>
      </p:pic>
      <p:pic>
        <p:nvPicPr>
          <p:cNvPr id="24" name="图片 23"/>
          <p:cNvPicPr/>
          <p:nvPr/>
        </p:nvPicPr>
        <p:blipFill>
          <a:blip r:embed="rId4"/>
          <a:stretch>
            <a:fillRect/>
          </a:stretch>
        </p:blipFill>
        <p:spPr>
          <a:xfrm>
            <a:off x="4895850" y="2425701"/>
            <a:ext cx="95250" cy="444500"/>
          </a:xfrm>
          <a:prstGeom prst="rect">
            <a:avLst/>
          </a:prstGeom>
        </p:spPr>
      </p:pic>
      <p:pic>
        <p:nvPicPr>
          <p:cNvPr id="25" name="图片 24"/>
          <p:cNvPicPr/>
          <p:nvPr/>
        </p:nvPicPr>
        <p:blipFill>
          <a:blip r:embed="rId4"/>
          <a:stretch>
            <a:fillRect/>
          </a:stretch>
        </p:blipFill>
        <p:spPr>
          <a:xfrm>
            <a:off x="5372100" y="2159001"/>
            <a:ext cx="95250" cy="44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584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86800" cy="4086225"/>
          <a:chOff x="381000" y="266700"/>
          <a:chExt cx="8686800" cy="408622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1"/>
            <a:ext cx="18764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增大减小压强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00051" y="1066800"/>
            <a:ext cx="233362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增大压强的实例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67056" y="4889500"/>
            <a:ext cx="2414905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注射器的针头很尖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276600" y="4889500"/>
            <a:ext cx="2867660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压路机有很重的碾子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415089" y="4889500"/>
            <a:ext cx="2047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斧头做的很锋利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8" name="图片 7"/>
          <p:cNvPicPr/>
          <p:nvPr/>
        </p:nvPicPr>
        <p:blipFill>
          <a:blip r:embed="rId2"/>
          <a:stretch>
            <a:fillRect/>
          </a:stretch>
        </p:blipFill>
        <p:spPr>
          <a:xfrm>
            <a:off x="3290889" y="1930400"/>
            <a:ext cx="2543175" cy="2667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9" name="图片 8"/>
          <p:cNvPicPr/>
          <p:nvPr/>
        </p:nvPicPr>
        <p:blipFill>
          <a:blip r:embed="rId3"/>
          <a:stretch>
            <a:fillRect/>
          </a:stretch>
        </p:blipFill>
        <p:spPr>
          <a:xfrm>
            <a:off x="6143625" y="1930400"/>
            <a:ext cx="2543175" cy="2667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0" name="图片 9"/>
          <p:cNvPicPr/>
          <p:nvPr/>
        </p:nvPicPr>
        <p:blipFill>
          <a:blip r:embed="rId4"/>
          <a:stretch>
            <a:fillRect/>
          </a:stretch>
        </p:blipFill>
        <p:spPr>
          <a:xfrm>
            <a:off x="438151" y="1930400"/>
            <a:ext cx="2543175" cy="2667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2603298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 animBg="1"/>
      <p:bldP spid="9" grpId="0" animBg="1"/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7896225" cy="3495675"/>
          <a:chOff x="381000" y="266700"/>
          <a:chExt cx="7896225" cy="3495675"/>
        </a:xfrm>
      </p:grpSpPr>
      <p:sp>
        <p:nvSpPr>
          <p:cNvPr id="2" name="文本框 1"/>
          <p:cNvSpPr txBox="1"/>
          <p:nvPr/>
        </p:nvSpPr>
        <p:spPr>
          <a:xfrm>
            <a:off x="409576" y="1079500"/>
            <a:ext cx="7114752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快问快答：以下现象是增大压强还是减小压强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1" y="355601"/>
            <a:ext cx="18764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增大减小压强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09576" y="1841501"/>
            <a:ext cx="3270885" cy="22121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1、拖拉机安装履带
2、利用棉线把肥皂切开
3、建筑时，楼房打地基
4、刀刃做的很薄
5、针做的很尖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971926" y="1841501"/>
            <a:ext cx="4210685" cy="22121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6、螺丝下面垫垫圈
7、坐沙发比坐板凳舒服
8、滑冰时穿的冰鞋下面有冰刀
9、滑雪板做的比较宽大
10、啄木鸟的嘴很尖</a:t>
            </a:r>
          </a:p>
        </p:txBody>
      </p:sp>
    </p:spTree>
    <p:extLst>
      <p:ext uri="{BB962C8B-B14F-4D97-AF65-F5344CB8AC3E}">
        <p14:creationId xmlns:p14="http://schemas.microsoft.com/office/powerpoint/2010/main" val="478121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6153150" cy="2609850"/>
          <a:chOff x="381000" y="266700"/>
          <a:chExt cx="6153150" cy="26098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1"/>
            <a:ext cx="1266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教学重点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90526" y="1193800"/>
            <a:ext cx="6125690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影响压力作用效果的因素，压强的概念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；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90525" y="21590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6" name="文本框 5"/>
          <p:cNvSpPr txBox="1"/>
          <p:nvPr/>
        </p:nvSpPr>
        <p:spPr>
          <a:xfrm>
            <a:off x="638176" y="1993901"/>
            <a:ext cx="1266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教学难点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90526" y="2921000"/>
            <a:ext cx="6773762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通过探究实验，学习用比值定义法定义压强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865699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782050" cy="2105025"/>
          <a:chOff x="381000" y="266700"/>
          <a:chExt cx="8782050" cy="2105025"/>
        </a:xfrm>
      </p:grpSpPr>
      <p:sp>
        <p:nvSpPr>
          <p:cNvPr id="2" name="文本框 1"/>
          <p:cNvSpPr txBox="1"/>
          <p:nvPr/>
        </p:nvSpPr>
        <p:spPr>
          <a:xfrm>
            <a:off x="866776" y="1117601"/>
            <a:ext cx="7915275" cy="126643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小丽买了一只西瓜，她用塑料袋提回家，走了没多远，就感到手被塑料袋勒得很痛，根据我们学过的物理知识，请你帮助她找到解决问题的办法，并说明这样做的道理。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1" y="355601"/>
            <a:ext cx="18764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增大减小压强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409575" y="1168400"/>
            <a:ext cx="4191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4509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705850" cy="4924425"/>
          <a:chOff x="381000" y="266700"/>
          <a:chExt cx="8705850" cy="4924425"/>
        </a:xfrm>
      </p:grpSpPr>
      <p:sp>
        <p:nvSpPr>
          <p:cNvPr id="2" name="文本框 1"/>
          <p:cNvSpPr txBox="1"/>
          <p:nvPr/>
        </p:nvSpPr>
        <p:spPr>
          <a:xfrm>
            <a:off x="390525" y="927100"/>
            <a:ext cx="6286500" cy="442428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估测你站立时对地面的压强。根据你的体重可以得到你对地面的压力,再测量你站立时鞋底和地面的接触面积。为简单起见,假设双脚站立时,整个鞋印范围都与地面接触(图9.1-6)。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测量时,在方格纸上画出鞋底的轮廓,看鞋底占有多少个小格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(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不满一格时,大于半格的算一格,小于半格的不算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),再乘以每一小格的面积。根据得到的数据,计算你对地面的压强如果图中每个小格的边长是1cm,某同学的质量为50kg,他对地面的压强是多大?与你对地面的压强相比哪个大?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1" y="355601"/>
            <a:ext cx="12668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课本练习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734176" y="5067300"/>
            <a:ext cx="1971675" cy="2986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9.1-6测量鞋底面积</a:t>
            </a:r>
          </a:p>
        </p:txBody>
      </p:sp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6886575" y="1358901"/>
            <a:ext cx="1619250" cy="36195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42289859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724900" cy="2486025"/>
          <a:chOff x="381000" y="266700"/>
          <a:chExt cx="8724900" cy="248602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1"/>
            <a:ext cx="12668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课本练习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19100" y="1054100"/>
            <a:ext cx="8305800" cy="176971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解释下列现象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  <a:b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锯、剪刀、斧头等,用过一段时间就要磨一磨,为什么?书包为什么要用宽的背带而不用细绳?啄木乌有个坚硬而细长的喙,这对它的生存为什么特别重要?</a:t>
            </a:r>
          </a:p>
        </p:txBody>
      </p:sp>
    </p:spTree>
    <p:extLst>
      <p:ext uri="{BB962C8B-B14F-4D97-AF65-F5344CB8AC3E}">
        <p14:creationId xmlns:p14="http://schemas.microsoft.com/office/powerpoint/2010/main" val="30996330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96325" cy="1676400"/>
          <a:chOff x="381000" y="266700"/>
          <a:chExt cx="8696325" cy="167640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1"/>
            <a:ext cx="12668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课本练习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28625" y="1104901"/>
            <a:ext cx="826770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骆驼的体重比马大不了一倍,而它的脚掌面积是马蹄的三倍。这为在沙漠行走提供了什么有利条件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2647870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33375" y="266700"/>
          <a:ext cx="8820150" cy="1752600"/>
          <a:chOff x="333375" y="266700"/>
          <a:chExt cx="8820150" cy="175260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1"/>
            <a:ext cx="12668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课本练习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81000" y="1778000"/>
            <a:ext cx="8295456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的压力是20N,手对图钉帽的压强和图钉尖对墙的压强各是多大?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81000" y="1092201"/>
            <a:ext cx="843915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333375" y="1028700"/>
            <a:ext cx="8146256" cy="71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2691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71475" y="266700"/>
          <a:ext cx="8658225" cy="3810000"/>
          <a:chOff x="371475" y="266700"/>
          <a:chExt cx="8658225" cy="3810000"/>
        </a:xfrm>
      </p:grpSpPr>
      <p:sp>
        <p:nvSpPr>
          <p:cNvPr id="2" name="文本框 1"/>
          <p:cNvSpPr txBox="1"/>
          <p:nvPr/>
        </p:nvSpPr>
        <p:spPr>
          <a:xfrm>
            <a:off x="390526" y="1079500"/>
            <a:ext cx="261937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重力与压力的区别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1" y="355601"/>
            <a:ext cx="657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总结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09575" y="1752600"/>
            <a:ext cx="8248650" cy="13272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一般压力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不等于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重力。只有当物体放在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水平面上静止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时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， 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物体对水平面的压力大小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等于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物体重力大小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         </a:t>
            </a:r>
          </a:p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即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733426" y="2882900"/>
            <a:ext cx="90487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压</a:t>
            </a: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= G</a:t>
            </a:r>
            <a:b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</a:b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90526" y="3644900"/>
            <a:ext cx="5765650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压力的作用效果与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_____和_________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有关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71474" y="4521200"/>
            <a:ext cx="5928717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实验中运用的实验方法是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____________。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724151" y="3644900"/>
            <a:ext cx="6191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压力</a:t>
            </a: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938587" y="3644899"/>
            <a:ext cx="11906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受力面积</a:t>
            </a:r>
            <a:endParaRPr lang="en-US" sz="23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543301" y="4521200"/>
            <a:ext cx="14763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控制变量法</a:t>
            </a: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03775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171950"/>
          <a:chOff x="381000" y="266700"/>
          <a:chExt cx="9134475" cy="4171950"/>
        </a:xfrm>
      </p:grpSpPr>
      <p:sp>
        <p:nvSpPr>
          <p:cNvPr id="2" name="文本框 1"/>
          <p:cNvSpPr txBox="1"/>
          <p:nvPr/>
        </p:nvSpPr>
        <p:spPr>
          <a:xfrm>
            <a:off x="400050" y="1003301"/>
            <a:ext cx="156210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压强定义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 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1" y="1790701"/>
            <a:ext cx="9048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公式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057400" y="1816101"/>
            <a:ext cx="531495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P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表示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压强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、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表示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压力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、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S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表示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受力面积</a:t>
            </a: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</a:b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181101" y="1524000"/>
            <a:ext cx="75247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1133475" y="1460500"/>
            <a:ext cx="762000" cy="127952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381001" y="2565400"/>
            <a:ext cx="147637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国际单位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  <a:b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</a:b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9" name="文本框 8"/>
          <p:cNvSpPr txBox="1"/>
          <p:nvPr/>
        </p:nvSpPr>
        <p:spPr>
          <a:xfrm>
            <a:off x="628651" y="355601"/>
            <a:ext cx="6572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总结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752600" y="2565401"/>
            <a:ext cx="38100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Pa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400051" y="3352800"/>
            <a:ext cx="290512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增大减小压强的方法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400051" y="4178300"/>
            <a:ext cx="14763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增大压强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400051" y="5003800"/>
            <a:ext cx="147637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减小压强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1809751" y="4178300"/>
            <a:ext cx="11906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增大压力</a:t>
            </a: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505201" y="4178300"/>
            <a:ext cx="17621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减小受力面积</a:t>
            </a: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809751" y="5003800"/>
            <a:ext cx="11906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减小压力</a:t>
            </a: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3505201" y="5003800"/>
            <a:ext cx="17621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增大受力面积</a:t>
            </a: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809751" y="1003301"/>
            <a:ext cx="490537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物体所受压力的大小与受力面积之比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4000501" y="3175001"/>
            <a:ext cx="513397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8297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458200" cy="4695825"/>
          <a:chOff x="381000" y="266700"/>
          <a:chExt cx="8458200" cy="4695825"/>
        </a:xfrm>
      </p:grpSpPr>
      <p:sp>
        <p:nvSpPr>
          <p:cNvPr id="2" name="文本框 1"/>
          <p:cNvSpPr txBox="1"/>
          <p:nvPr/>
        </p:nvSpPr>
        <p:spPr>
          <a:xfrm>
            <a:off x="847726" y="1181100"/>
            <a:ext cx="4876402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下列物体受到了什么力的作用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1" y="355601"/>
            <a:ext cx="1266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知识引入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381000" y="1244600"/>
            <a:ext cx="419100" cy="5588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504826" y="4851400"/>
            <a:ext cx="3948112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小胖子对床有什么力的作用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695826" y="4851400"/>
            <a:ext cx="4124646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小胖子对墙有什么力的作用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pic>
        <p:nvPicPr>
          <p:cNvPr id="8" name="图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5076825" y="1955800"/>
            <a:ext cx="2857500" cy="2667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9" name="图片 8"/>
          <p:cNvPicPr/>
          <p:nvPr/>
        </p:nvPicPr>
        <p:blipFill>
          <a:blip r:embed="rId4"/>
          <a:stretch>
            <a:fillRect/>
          </a:stretch>
        </p:blipFill>
        <p:spPr>
          <a:xfrm>
            <a:off x="962025" y="1955800"/>
            <a:ext cx="2857500" cy="2667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0" name="文本框 9"/>
          <p:cNvSpPr txBox="1"/>
          <p:nvPr/>
        </p:nvSpPr>
        <p:spPr>
          <a:xfrm>
            <a:off x="3571876" y="5702300"/>
            <a:ext cx="1762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什么是压力</a:t>
            </a: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4143376" y="2882900"/>
            <a:ext cx="619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压力</a:t>
            </a: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76898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 animBg="1"/>
      <p:bldP spid="9" grpId="0" animBg="1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96325" cy="4791075"/>
          <a:chOff x="381000" y="266700"/>
          <a:chExt cx="8696325" cy="4791075"/>
        </a:xfrm>
      </p:grpSpPr>
      <p:sp>
        <p:nvSpPr>
          <p:cNvPr id="2" name="文本框 1"/>
          <p:cNvSpPr txBox="1"/>
          <p:nvPr/>
        </p:nvSpPr>
        <p:spPr>
          <a:xfrm>
            <a:off x="1152525" y="1066801"/>
            <a:ext cx="7458076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物理学中，把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垂直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作用在物体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表面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的力叫做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压力（F</a:t>
            </a:r>
            <a: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）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90526" y="1085851"/>
            <a:ext cx="9048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定义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5" name="文本框 4"/>
          <p:cNvSpPr txBox="1"/>
          <p:nvPr/>
        </p:nvSpPr>
        <p:spPr>
          <a:xfrm>
            <a:off x="628651" y="355601"/>
            <a:ext cx="6572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压力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57251" y="1765300"/>
            <a:ext cx="5082901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两个物体之间如何才会产生压力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pic>
        <p:nvPicPr>
          <p:cNvPr id="7" name="图片 6"/>
          <p:cNvPicPr/>
          <p:nvPr/>
        </p:nvPicPr>
        <p:blipFill>
          <a:blip r:embed="rId2"/>
          <a:stretch>
            <a:fillRect/>
          </a:stretch>
        </p:blipFill>
        <p:spPr>
          <a:xfrm>
            <a:off x="390525" y="1790700"/>
            <a:ext cx="419100" cy="55880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400050" y="4749801"/>
            <a:ext cx="2286000" cy="13272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刚好接触，小胖子对气球有压力吗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pic>
        <p:nvPicPr>
          <p:cNvPr id="9" name="图片 8"/>
          <p:cNvPicPr/>
          <p:nvPr/>
        </p:nvPicPr>
        <p:blipFill>
          <a:blip r:embed="rId3"/>
          <a:stretch>
            <a:fillRect/>
          </a:stretch>
        </p:blipFill>
        <p:spPr>
          <a:xfrm>
            <a:off x="447676" y="2546351"/>
            <a:ext cx="2276475" cy="21844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0" name="图片 9"/>
          <p:cNvPicPr/>
          <p:nvPr/>
        </p:nvPicPr>
        <p:blipFill>
          <a:blip r:embed="rId4"/>
          <a:stretch>
            <a:fillRect/>
          </a:stretch>
        </p:blipFill>
        <p:spPr>
          <a:xfrm>
            <a:off x="2914651" y="2552700"/>
            <a:ext cx="2276475" cy="21844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1" name="文本框 10"/>
          <p:cNvSpPr txBox="1"/>
          <p:nvPr/>
        </p:nvSpPr>
        <p:spPr>
          <a:xfrm>
            <a:off x="2914650" y="4749801"/>
            <a:ext cx="251460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气球形变，小胖子对气球有压力吗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1257301" y="5829300"/>
            <a:ext cx="619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没有</a:t>
            </a: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029076" y="5829300"/>
            <a:ext cx="3333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有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5276851" y="2374900"/>
            <a:ext cx="9048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条件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6010276" y="2374900"/>
            <a:ext cx="147637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接触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且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挤压</a:t>
            </a:r>
            <a: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</a:br>
            <a:endParaRPr lang="en-US" sz="23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5276851" y="2984500"/>
            <a:ext cx="14763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作用效果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6562726" y="2984500"/>
            <a:ext cx="204787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使物体发生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形变</a:t>
            </a: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</a:b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5276851" y="3530600"/>
            <a:ext cx="9048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方向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6048375" y="3568701"/>
            <a:ext cx="2647950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垂直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于接触面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指向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被压物体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5276851" y="4749800"/>
            <a:ext cx="11906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作用点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6334126" y="4749800"/>
            <a:ext cx="176212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受力物体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表面</a:t>
            </a: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</a:b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54200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7" grpId="0"/>
      <p:bldP spid="8" grpId="0"/>
      <p:bldP spid="9" grpId="0" animBg="1"/>
      <p:bldP spid="10" grpId="0" animBg="1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3905250"/>
          <a:chOff x="381000" y="266700"/>
          <a:chExt cx="9134475" cy="39052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1"/>
            <a:ext cx="6572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压力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00051" y="1219200"/>
            <a:ext cx="5229225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画出下列情景中物体所受的压力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：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457200" y="2209800"/>
            <a:ext cx="2628900" cy="2286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3267075" y="2209800"/>
            <a:ext cx="2628900" cy="2286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7" name="图片 6"/>
          <p:cNvPicPr/>
          <p:nvPr/>
        </p:nvPicPr>
        <p:blipFill>
          <a:blip r:embed="rId4"/>
          <a:stretch>
            <a:fillRect/>
          </a:stretch>
        </p:blipFill>
        <p:spPr>
          <a:xfrm>
            <a:off x="6086475" y="2209800"/>
            <a:ext cx="2628900" cy="2286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8" name="文本框 7"/>
          <p:cNvSpPr txBox="1"/>
          <p:nvPr/>
        </p:nvSpPr>
        <p:spPr>
          <a:xfrm>
            <a:off x="904876" y="4648200"/>
            <a:ext cx="1762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床受到的压力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581401" y="4648200"/>
            <a:ext cx="20478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墙面受到的压力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400801" y="4648200"/>
            <a:ext cx="20478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斜面受到的压力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866900" y="3937001"/>
            <a:ext cx="32385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压</a:t>
            </a:r>
            <a:endParaRPr lang="en-US" sz="9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7486650" y="3886201"/>
            <a:ext cx="32385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压</a:t>
            </a:r>
            <a:endParaRPr lang="en-US" sz="9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553075" y="3429001"/>
            <a:ext cx="32385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压</a:t>
            </a:r>
            <a:endParaRPr lang="en-US" sz="9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4000501" y="3175001"/>
            <a:ext cx="513397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5" name="图片 14"/>
          <p:cNvPicPr/>
          <p:nvPr/>
        </p:nvPicPr>
        <p:blipFill>
          <a:blip r:embed="rId5"/>
          <a:stretch>
            <a:fillRect/>
          </a:stretch>
        </p:blipFill>
        <p:spPr>
          <a:xfrm>
            <a:off x="1704976" y="3263900"/>
            <a:ext cx="123825" cy="152400"/>
          </a:xfrm>
          <a:prstGeom prst="rect">
            <a:avLst/>
          </a:prstGeom>
        </p:spPr>
      </p:pic>
      <p:pic>
        <p:nvPicPr>
          <p:cNvPr id="16" name="图片 15"/>
          <p:cNvPicPr/>
          <p:nvPr/>
        </p:nvPicPr>
        <p:blipFill>
          <a:blip r:embed="rId6"/>
          <a:stretch>
            <a:fillRect/>
          </a:stretch>
        </p:blipFill>
        <p:spPr>
          <a:xfrm>
            <a:off x="5029201" y="3086100"/>
            <a:ext cx="942975" cy="457200"/>
          </a:xfrm>
          <a:prstGeom prst="rect">
            <a:avLst/>
          </a:prstGeom>
        </p:spPr>
      </p:pic>
      <p:pic>
        <p:nvPicPr>
          <p:cNvPr id="17" name="图片 16"/>
          <p:cNvPicPr/>
          <p:nvPr/>
        </p:nvPicPr>
        <p:blipFill>
          <a:blip r:embed="rId7"/>
          <a:stretch>
            <a:fillRect/>
          </a:stretch>
        </p:blipFill>
        <p:spPr>
          <a:xfrm>
            <a:off x="1628775" y="3276600"/>
            <a:ext cx="304800" cy="1346200"/>
          </a:xfrm>
          <a:prstGeom prst="rect">
            <a:avLst/>
          </a:prstGeom>
        </p:spPr>
      </p:pic>
      <p:pic>
        <p:nvPicPr>
          <p:cNvPr id="18" name="图片 17"/>
          <p:cNvPicPr/>
          <p:nvPr/>
        </p:nvPicPr>
        <p:blipFill>
          <a:blip r:embed="rId8"/>
          <a:stretch>
            <a:fillRect/>
          </a:stretch>
        </p:blipFill>
        <p:spPr>
          <a:xfrm>
            <a:off x="7334251" y="3048000"/>
            <a:ext cx="771525" cy="12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074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8" grpId="0"/>
      <p:bldP spid="9" grpId="0"/>
      <p:bldP spid="10" grpId="0"/>
      <p:bldP spid="11" grpId="0"/>
      <p:bldP spid="12" grpId="0"/>
      <p:bldP spid="13" grpId="0"/>
      <p:bldP spid="15" grpId="0"/>
      <p:bldP spid="16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591550" cy="3486150"/>
          <a:chOff x="381000" y="266700"/>
          <a:chExt cx="8591550" cy="3486150"/>
        </a:xfrm>
      </p:grpSpPr>
      <p:sp>
        <p:nvSpPr>
          <p:cNvPr id="2" name="文本框 1"/>
          <p:cNvSpPr txBox="1"/>
          <p:nvPr/>
        </p:nvSpPr>
        <p:spPr>
          <a:xfrm>
            <a:off x="876301" y="1143000"/>
            <a:ext cx="5214937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小胖子对床的压力是由哪个力引起的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1" y="355601"/>
            <a:ext cx="24860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压力与重力的区别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390525" y="1181100"/>
            <a:ext cx="419100" cy="5588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5886451" y="1143000"/>
            <a:ext cx="619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重力</a:t>
            </a: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7" name="图片 6"/>
          <p:cNvPicPr/>
          <p:nvPr/>
        </p:nvPicPr>
        <p:blipFill>
          <a:blip r:embed="rId3"/>
          <a:stretch>
            <a:fillRect/>
          </a:stretch>
        </p:blipFill>
        <p:spPr>
          <a:xfrm>
            <a:off x="466725" y="1981200"/>
            <a:ext cx="2857500" cy="2667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8" name="文本框 7"/>
          <p:cNvSpPr txBox="1"/>
          <p:nvPr/>
        </p:nvSpPr>
        <p:spPr>
          <a:xfrm>
            <a:off x="3590926" y="1905001"/>
            <a:ext cx="50006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如图：重力与压力方向一致，这两个力有什么关系呢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590926" y="3378200"/>
            <a:ext cx="3861394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压力与重力大小一致吗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pic>
        <p:nvPicPr>
          <p:cNvPr id="10" name="图片 9"/>
          <p:cNvPicPr/>
          <p:nvPr/>
        </p:nvPicPr>
        <p:blipFill>
          <a:blip r:embed="rId4"/>
          <a:stretch>
            <a:fillRect/>
          </a:stretch>
        </p:blipFill>
        <p:spPr>
          <a:xfrm>
            <a:off x="1171575" y="2692400"/>
            <a:ext cx="895350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859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 animBg="1"/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9134475" cy="4171950"/>
          <a:chOff x="381000" y="266700"/>
          <a:chExt cx="9134475" cy="41719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1"/>
            <a:ext cx="24860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压力与重力的区别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90526" y="1117600"/>
            <a:ext cx="5695315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观察下图，画出小胖子或物体受到的重力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447675" y="2209800"/>
            <a:ext cx="2628900" cy="2286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3267075" y="2209800"/>
            <a:ext cx="2628900" cy="2286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7" name="图片 6"/>
          <p:cNvPicPr/>
          <p:nvPr/>
        </p:nvPicPr>
        <p:blipFill>
          <a:blip r:embed="rId4"/>
          <a:stretch>
            <a:fillRect/>
          </a:stretch>
        </p:blipFill>
        <p:spPr>
          <a:xfrm>
            <a:off x="6086475" y="2209800"/>
            <a:ext cx="2628900" cy="2286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8" name="文本框 7"/>
          <p:cNvSpPr txBox="1"/>
          <p:nvPr/>
        </p:nvSpPr>
        <p:spPr>
          <a:xfrm>
            <a:off x="1924050" y="3924301"/>
            <a:ext cx="32385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压</a:t>
            </a:r>
            <a:endParaRPr lang="en-US" sz="9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581900" y="3898901"/>
            <a:ext cx="32385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压</a:t>
            </a:r>
            <a:endParaRPr lang="en-US" sz="9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610225" y="3441701"/>
            <a:ext cx="323850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F</a:t>
            </a:r>
            <a:r>
              <a:rPr lang="en-US" sz="900" u="none" spc="0" dirty="0" err="1">
                <a:solidFill>
                  <a:srgbClr val="FFFF00">
                    <a:alpha val="100000"/>
                  </a:srgbClr>
                </a:solidFill>
                <a:latin typeface="黑体" pitchFamily="49" charset="-122"/>
              </a:rPr>
              <a:t>压</a:t>
            </a:r>
            <a:endParaRPr lang="en-US" sz="900" u="none" spc="0" dirty="0">
              <a:solidFill>
                <a:srgbClr val="FFFF00">
                  <a:alpha val="100000"/>
                </a:srgbClr>
              </a:solidFill>
              <a:latin typeface="黑体" pitchFamily="49" charset="-122"/>
            </a:endParaRPr>
          </a:p>
        </p:txBody>
      </p:sp>
      <p:pic>
        <p:nvPicPr>
          <p:cNvPr id="11" name="图片 10"/>
          <p:cNvPicPr/>
          <p:nvPr/>
        </p:nvPicPr>
        <p:blipFill>
          <a:blip r:embed="rId5"/>
          <a:stretch>
            <a:fillRect/>
          </a:stretch>
        </p:blipFill>
        <p:spPr>
          <a:xfrm>
            <a:off x="4038601" y="3327401"/>
            <a:ext cx="733425" cy="138430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409576" y="5003800"/>
            <a:ext cx="3874392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重力与压力有什么区别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？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4000501" y="3175001"/>
            <a:ext cx="513397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sp>
        <p:nvSpPr>
          <p:cNvPr id="14" name="文本框 13"/>
          <p:cNvSpPr txBox="1"/>
          <p:nvPr/>
        </p:nvSpPr>
        <p:spPr>
          <a:xfrm>
            <a:off x="4191001" y="3429001"/>
            <a:ext cx="494347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sp>
        <p:nvSpPr>
          <p:cNvPr id="15" name="文本框 14"/>
          <p:cNvSpPr txBox="1"/>
          <p:nvPr/>
        </p:nvSpPr>
        <p:spPr>
          <a:xfrm>
            <a:off x="4381501" y="3683001"/>
            <a:ext cx="475297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sp>
        <p:nvSpPr>
          <p:cNvPr id="16" name="文本框 15"/>
          <p:cNvSpPr txBox="1"/>
          <p:nvPr/>
        </p:nvSpPr>
        <p:spPr>
          <a:xfrm>
            <a:off x="4572001" y="3937001"/>
            <a:ext cx="456247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7" name="图片 16"/>
          <p:cNvPicPr/>
          <p:nvPr/>
        </p:nvPicPr>
        <p:blipFill>
          <a:blip r:embed="rId6"/>
          <a:stretch>
            <a:fillRect/>
          </a:stretch>
        </p:blipFill>
        <p:spPr>
          <a:xfrm>
            <a:off x="1657351" y="3251200"/>
            <a:ext cx="123825" cy="152400"/>
          </a:xfrm>
          <a:prstGeom prst="rect">
            <a:avLst/>
          </a:prstGeom>
        </p:spPr>
      </p:pic>
      <p:pic>
        <p:nvPicPr>
          <p:cNvPr id="18" name="图片 17"/>
          <p:cNvPicPr/>
          <p:nvPr/>
        </p:nvPicPr>
        <p:blipFill>
          <a:blip r:embed="rId7"/>
          <a:stretch>
            <a:fillRect/>
          </a:stretch>
        </p:blipFill>
        <p:spPr>
          <a:xfrm>
            <a:off x="5029201" y="3086100"/>
            <a:ext cx="942975" cy="457200"/>
          </a:xfrm>
          <a:prstGeom prst="rect">
            <a:avLst/>
          </a:prstGeom>
        </p:spPr>
      </p:pic>
      <p:pic>
        <p:nvPicPr>
          <p:cNvPr id="19" name="图片 18"/>
          <p:cNvPicPr/>
          <p:nvPr/>
        </p:nvPicPr>
        <p:blipFill>
          <a:blip r:embed="rId8"/>
          <a:stretch>
            <a:fillRect/>
          </a:stretch>
        </p:blipFill>
        <p:spPr>
          <a:xfrm>
            <a:off x="1600200" y="3263900"/>
            <a:ext cx="304800" cy="1346200"/>
          </a:xfrm>
          <a:prstGeom prst="rect">
            <a:avLst/>
          </a:prstGeom>
        </p:spPr>
      </p:pic>
      <p:pic>
        <p:nvPicPr>
          <p:cNvPr id="20" name="图片 19"/>
          <p:cNvPicPr/>
          <p:nvPr/>
        </p:nvPicPr>
        <p:blipFill>
          <a:blip r:embed="rId9"/>
          <a:stretch>
            <a:fillRect/>
          </a:stretch>
        </p:blipFill>
        <p:spPr>
          <a:xfrm>
            <a:off x="7362826" y="3060700"/>
            <a:ext cx="771525" cy="1270000"/>
          </a:xfrm>
          <a:prstGeom prst="rect">
            <a:avLst/>
          </a:prstGeom>
        </p:spPr>
      </p:pic>
      <p:pic>
        <p:nvPicPr>
          <p:cNvPr id="21" name="图片 20"/>
          <p:cNvPicPr/>
          <p:nvPr/>
        </p:nvPicPr>
        <p:blipFill>
          <a:blip r:embed="rId5"/>
          <a:stretch>
            <a:fillRect/>
          </a:stretch>
        </p:blipFill>
        <p:spPr>
          <a:xfrm>
            <a:off x="1057275" y="2946401"/>
            <a:ext cx="819150" cy="1536700"/>
          </a:xfrm>
          <a:prstGeom prst="rect">
            <a:avLst/>
          </a:prstGeom>
        </p:spPr>
      </p:pic>
      <p:pic>
        <p:nvPicPr>
          <p:cNvPr id="22" name="图片 21"/>
          <p:cNvPicPr/>
          <p:nvPr/>
        </p:nvPicPr>
        <p:blipFill>
          <a:blip r:embed="rId5"/>
          <a:stretch>
            <a:fillRect/>
          </a:stretch>
        </p:blipFill>
        <p:spPr>
          <a:xfrm>
            <a:off x="6629400" y="2971800"/>
            <a:ext cx="895350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926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8" grpId="0"/>
      <p:bldP spid="9" grpId="0"/>
      <p:bldP spid="10" grpId="0"/>
      <p:bldP spid="11" grpId="0"/>
      <p:bldP spid="12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286750" cy="4552950"/>
          <a:chOff x="381000" y="266700"/>
          <a:chExt cx="8286750" cy="4552950"/>
        </a:xfrm>
      </p:grpSpPr>
      <p:pic>
        <p:nvPicPr>
          <p:cNvPr id="2" name="图片 1"/>
          <p:cNvPicPr/>
          <p:nvPr/>
        </p:nvPicPr>
        <p:blipFill>
          <a:blip r:embed="rId2"/>
          <a:stretch>
            <a:fillRect/>
          </a:stretch>
        </p:blipFill>
        <p:spPr>
          <a:xfrm>
            <a:off x="657226" y="1092200"/>
            <a:ext cx="7766685" cy="49784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1" y="355601"/>
            <a:ext cx="2486025" cy="3981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压力与重力的区别</a:t>
            </a:r>
            <a:endParaRPr lang="en-US" sz="2400" b="1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819401" y="5232400"/>
            <a:ext cx="204787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一般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与重力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无关</a:t>
            </a:r>
            <a: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</a:br>
            <a:endParaRPr lang="en-US" sz="23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734050" y="1600201"/>
            <a:ext cx="2552700" cy="8240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由于地球的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吸引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而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
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使物体受到的力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562726" y="2743200"/>
            <a:ext cx="6191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地球</a:t>
            </a: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162676" y="3340100"/>
            <a:ext cx="147637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物体的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重心</a:t>
            </a: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</a:b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848351" y="4210051"/>
            <a:ext cx="2047875" cy="82400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始终是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竖直向下</a:t>
            </a:r>
            <a: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2300" u="none" spc="0" dirty="0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</a:br>
            <a:endParaRPr lang="en-US" sz="2300" u="none" spc="0" dirty="0">
              <a:solidFill>
                <a:srgbClr val="FFD732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619751" y="5232400"/>
            <a:ext cx="2600325" cy="38157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G=mg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(g=9.8N/kg)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247901" y="1854200"/>
            <a:ext cx="3486785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垂直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作用在物体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表面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的力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390776" y="2717800"/>
            <a:ext cx="3228975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与其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接触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且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挤压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的物体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724150" y="3352800"/>
            <a:ext cx="2895600" cy="3815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受力物体的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表面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处</a:t>
            </a: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黑体" pitchFamily="49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2390775" y="3924301"/>
            <a:ext cx="2857500" cy="126643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ctr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与受力面</a:t>
            </a:r>
            <a:r>
              <a:rPr lang="en-US" sz="2300" u="none" spc="0" dirty="0" err="1">
                <a:solidFill>
                  <a:srgbClr val="FFD732">
                    <a:alpha val="100000"/>
                  </a:srgbClr>
                </a:solidFill>
                <a:latin typeface="黑体" pitchFamily="49" charset="-122"/>
              </a:rPr>
              <a:t>垂直,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黑体" pitchFamily="49" charset="-122"/>
              </a:rPr>
              <a:t>指向受力物的</a:t>
            </a: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>内部</a:t>
            </a:r>
            <a: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  <a:t/>
            </a:r>
            <a:br>
              <a:rPr lang="en-US" sz="2300" u="none" spc="0" dirty="0">
                <a:solidFill>
                  <a:srgbClr val="F65E5E">
                    <a:alpha val="100000"/>
                  </a:srgbClr>
                </a:solidFill>
                <a:latin typeface="黑体" pitchFamily="49" charset="-122"/>
              </a:rPr>
            </a:br>
            <a:endParaRPr lang="en-US" sz="2300" u="none" spc="0" dirty="0">
              <a:solidFill>
                <a:srgbClr val="F65E5E">
                  <a:alpha val="100000"/>
                </a:srgbClr>
              </a:solidFill>
              <a:latin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7453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564</Words>
  <Application>Microsoft Office PowerPoint</Application>
  <PresentationFormat>全屏显示(4:3)</PresentationFormat>
  <Paragraphs>199</Paragraphs>
  <Slides>36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36</vt:i4>
      </vt:variant>
    </vt:vector>
  </HeadingPairs>
  <TitlesOfParts>
    <vt:vector size="37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11</cp:revision>
  <dcterms:created xsi:type="dcterms:W3CDTF">2020-04-28T13:33:39Z</dcterms:created>
  <dcterms:modified xsi:type="dcterms:W3CDTF">2020-04-29T06:24:52Z</dcterms:modified>
</cp:coreProperties>
</file>