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285" r:id="rId7"/>
    <p:sldId id="841" r:id="rId8"/>
    <p:sldId id="842" r:id="rId9"/>
    <p:sldId id="844" r:id="rId10"/>
    <p:sldId id="843" r:id="rId11"/>
    <p:sldId id="845" r:id="rId12"/>
    <p:sldId id="847" r:id="rId13"/>
    <p:sldId id="848" r:id="rId14"/>
    <p:sldId id="846" r:id="rId15"/>
    <p:sldId id="850" r:id="rId16"/>
    <p:sldId id="851" r:id="rId17"/>
    <p:sldId id="853" r:id="rId18"/>
    <p:sldId id="854" r:id="rId19"/>
    <p:sldId id="852" r:id="rId20"/>
    <p:sldId id="840" r:id="rId21"/>
    <p:sldId id="56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howGuides="1">
      <p:cViewPr>
        <p:scale>
          <a:sx n="66" d="100"/>
          <a:sy n="66" d="100"/>
        </p:scale>
        <p:origin x="2316" y="1056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tags" Target="tags/tag19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2021/9/25/Sat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0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Relationship Id="rId3" Type="http://schemas.openxmlformats.org/officeDocument/2006/relationships/image" Target="../media/image14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1D4863B-D7C6-453A-87C7-5713800F99FB}"/>
              </a:ext>
            </a:extLst>
          </p:cNvPr>
          <p:cNvSpPr/>
          <p:nvPr/>
        </p:nvSpPr>
        <p:spPr>
          <a:xfrm>
            <a:off x="1154461" y="1959149"/>
            <a:ext cx="12599317" cy="7298639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2C8036-3DCE-4E0E-9909-AEFF5592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24" y="-146644"/>
            <a:ext cx="14943240" cy="70046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第十五章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2628507" y="1953388"/>
            <a:ext cx="6703860" cy="1152116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2">
            <a:extLst>
              <a:ext uri="{FF2B5EF4-FFF2-40B4-BE49-F238E27FC236}">
                <a16:creationId xmlns:a16="http://schemas.microsoft.com/office/drawing/2014/main" id="{3EDA6FDD-2C82-4BA2-A0E6-5CD0469C4A6D}"/>
              </a:ext>
            </a:extLst>
          </p:cNvPr>
          <p:cNvSpPr txBox="1"/>
          <p:nvPr/>
        </p:nvSpPr>
        <p:spPr>
          <a:xfrm>
            <a:off x="3782560" y="1988840"/>
            <a:ext cx="4395755" cy="90691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3</a:t>
            </a: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节  串联和并联</a:t>
            </a:r>
            <a:endParaRPr lang="zh-CN" altLang="en-US" sz="400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484784"/>
            <a:ext cx="9974019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8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．如图所示，小灯泡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与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L2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并联的是（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7680176" y="1594990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FB0548B-6161-4267-9611-CCC26225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12" y="2450573"/>
            <a:ext cx="10432368" cy="293937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F09BC7-6CA8-4A2E-A217-204107E3E989}"/>
              </a:ext>
            </a:extLst>
          </p:cNvPr>
          <p:cNvSpPr/>
          <p:nvPr/>
        </p:nvSpPr>
        <p:spPr>
          <a:xfrm>
            <a:off x="1733646" y="4466797"/>
            <a:ext cx="7904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  <a:spcAft>
                <a:spcPct val="0"/>
              </a:spcAft>
              <a:tabLst>
                <a:tab pos="1318260"/>
                <a:tab pos="2637155"/>
                <a:tab pos="3955415"/>
              </a:tabLst>
            </a:pP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①②③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	B</a:t>
            </a:r>
            <a:r>
              <a:rPr lang="zh-CN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②④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	C</a:t>
            </a:r>
            <a:r>
              <a:rPr lang="zh-CN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①②④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	D</a:t>
            </a:r>
            <a:r>
              <a:rPr lang="zh-CN" altLang="zh-CN" sz="2800" kern="1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kern="10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③④</a:t>
            </a:r>
            <a:endParaRPr lang="zh-CN" altLang="zh-CN" sz="2800" kern="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150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052738"/>
            <a:ext cx="9974019" cy="45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9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．在如图所示的电路图中，下面说法正确的是（　　）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	 	 	 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两个灯泡串联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，只有灯泡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发光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，灯泡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发光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，两个灯泡并联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8832304" y="1210667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figure">
            <a:extLst>
              <a:ext uri="{FF2B5EF4-FFF2-40B4-BE49-F238E27FC236}">
                <a16:creationId xmlns:a16="http://schemas.microsoft.com/office/drawing/2014/main" id="{54FEFAFE-3778-40A4-B61E-DDADFC768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36160" y="2173238"/>
            <a:ext cx="2974752" cy="25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052738"/>
            <a:ext cx="9974019" cy="45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9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．在如图所示的电路图中，下面说法正确的是（　　）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	 	 	 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两个灯泡串联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，只有灯泡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发光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，灯泡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发光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，两个灯泡并联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8832304" y="1210667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figure">
            <a:extLst>
              <a:ext uri="{FF2B5EF4-FFF2-40B4-BE49-F238E27FC236}">
                <a16:creationId xmlns:a16="http://schemas.microsoft.com/office/drawing/2014/main" id="{54FEFAFE-3778-40A4-B61E-DDADFC768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36160" y="2173238"/>
            <a:ext cx="2974752" cy="25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375905"/>
            <a:ext cx="9974019" cy="38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10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．如图所示电路，下列有关说法错误的是（　　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时，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被短路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，断开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时，只有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亮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，断开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时，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并联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．闭合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，断开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时，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串联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8328248" y="1429838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figure">
            <a:extLst>
              <a:ext uri="{FF2B5EF4-FFF2-40B4-BE49-F238E27FC236}">
                <a16:creationId xmlns:a16="http://schemas.microsoft.com/office/drawing/2014/main" id="{54FEFAFE-3778-40A4-B61E-DDADFC768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16280" y="2054807"/>
            <a:ext cx="2974752" cy="25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6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557" y="1454066"/>
            <a:ext cx="11175731" cy="38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．如图是玩具汽车的电路图，以下有关说法中正确的是（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．开关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闭合后，电动机与灯泡是串联的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．开关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闭合后，电动机与灯泡是并联的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．开关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控制整个电路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．开关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控制整个电路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10267258" y="1552500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 descr="figure">
            <a:extLst>
              <a:ext uri="{FF2B5EF4-FFF2-40B4-BE49-F238E27FC236}">
                <a16:creationId xmlns:a16="http://schemas.microsoft.com/office/drawing/2014/main" id="{8E0048C9-8709-441E-9BEF-FAD07A549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2104" y="3601116"/>
            <a:ext cx="3625299" cy="22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9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482" y="1154042"/>
            <a:ext cx="11175731" cy="45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12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．如图所示，电路中，下列操作中能使两盏灯并联的是（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	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和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．只闭合开关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	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en-US" altLang="zh-CN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都闭合</a:t>
            </a: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10236968" y="1224130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0048C9-8709-441E-9BEF-FAD07A549D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22" y="2444887"/>
            <a:ext cx="3573972" cy="22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1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481714"/>
            <a:ext cx="9974019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13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．如图所示，开关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闭合时，两个灯泡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与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L2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组成并联电路的是（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2279576" y="2161363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22CB8A-1E51-43FD-B9C7-57D9BBEE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28" y="2996952"/>
            <a:ext cx="9561706" cy="28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60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357436"/>
            <a:ext cx="615553" cy="1863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串联和并联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6" y="125257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串联电路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232354"/>
            <a:ext cx="233362" cy="312357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934141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并联电路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DFFC0D-4BD7-41B9-9BC1-268D00AF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959" y="3552491"/>
            <a:ext cx="6600245" cy="27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首首尾尾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相连    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至少有两条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路径</a:t>
            </a:r>
            <a:endParaRPr lang="zh-CN" altLang="en-US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干路开关控制所有用电器</a:t>
            </a: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支路开关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仅控制该支路用电器                     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互不影响</a:t>
            </a:r>
            <a:endParaRPr lang="zh-CN" altLang="en-US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919C40E4-20FE-4E98-B8B7-6ECC7D51F070}"/>
              </a:ext>
            </a:extLst>
          </p:cNvPr>
          <p:cNvGrpSpPr/>
          <p:nvPr/>
        </p:nvGrpSpPr>
        <p:grpSpPr>
          <a:xfrm>
            <a:off x="2464983" y="1967672"/>
            <a:ext cx="1534138" cy="1276309"/>
            <a:chExt cx="996" cy="850"/>
          </a:xfrm>
        </p:grpSpPr>
        <p:sp>
          <p:nvSpPr>
            <p:cNvPr id="12" name="Rectangle 33">
              <a:extLst>
                <a:ext uri="{FF2B5EF4-FFF2-40B4-BE49-F238E27FC236}">
                  <a16:creationId xmlns:a16="http://schemas.microsoft.com/office/drawing/2014/main" id="{74AAE8C7-94A5-4998-A7C1-0170B858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6"/>
              <a:ext cx="986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45D03510-5B98-41A4-9C91-E6B5B7C3F204}"/>
                </a:ext>
              </a:extLst>
            </p:cNvPr>
            <p:cNvGrpSpPr/>
            <p:nvPr/>
          </p:nvGrpSpPr>
          <p:grpSpPr>
            <a:xfrm>
              <a:off x="677" y="0"/>
              <a:ext cx="48" cy="221"/>
              <a:chExt cx="91" cy="476"/>
            </a:xfrm>
          </p:grpSpPr>
          <p:sp>
            <p:nvSpPr>
              <p:cNvPr id="23" name="Rectangle 35">
                <a:extLst>
                  <a:ext uri="{FF2B5EF4-FFF2-40B4-BE49-F238E27FC236}">
                    <a16:creationId xmlns:a16="http://schemas.microsoft.com/office/drawing/2014/main" id="{EDD0431F-7438-4886-B1F1-E1F46FB2D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70837705-FB89-4F91-A77C-7FBFD4B9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76807DC8-4F1D-493F-8EA0-CC02C0658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F1E07481-8A6F-480A-A437-46DD2DB852B6}"/>
                </a:ext>
              </a:extLst>
            </p:cNvPr>
            <p:cNvGrpSpPr/>
            <p:nvPr/>
          </p:nvGrpSpPr>
          <p:grpSpPr>
            <a:xfrm>
              <a:off x="167" y="58"/>
              <a:ext cx="166" cy="93"/>
              <a:chExt cx="317" cy="182"/>
            </a:xfrm>
          </p:grpSpPr>
          <p:sp>
            <p:nvSpPr>
              <p:cNvPr id="19" name="Rectangle 39">
                <a:extLst>
                  <a:ext uri="{FF2B5EF4-FFF2-40B4-BE49-F238E27FC236}">
                    <a16:creationId xmlns:a16="http://schemas.microsoft.com/office/drawing/2014/main" id="{C18ACB3C-6E57-4758-B67A-1D651F93B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Line 44">
                <a:extLst>
                  <a:ext uri="{FF2B5EF4-FFF2-40B4-BE49-F238E27FC236}">
                    <a16:creationId xmlns:a16="http://schemas.microsoft.com/office/drawing/2014/main" id="{25B71B4F-D3BE-4795-AA85-3676DA70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:a16="http://schemas.microsoft.com/office/drawing/2014/main" id="{36432FF1-B32F-44D7-9D26-6FF31716B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C9BF638-0754-4D0F-A727-FB9B2A2C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50061FA4-77AE-4D82-B9E2-2B9F00085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470"/>
              <a:ext cx="191" cy="194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3DF9C521-B296-497C-BD08-C161CD7C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590"/>
              <a:ext cx="27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CC5A977C-E607-42E0-A59B-250F22058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604"/>
              <a:ext cx="27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1101E113-4445-4707-8E1E-66D2ED0BEE66}"/>
              </a:ext>
            </a:extLst>
          </p:cNvPr>
          <p:cNvGrpSpPr/>
          <p:nvPr/>
        </p:nvGrpSpPr>
        <p:grpSpPr>
          <a:xfrm>
            <a:off x="2475608" y="4581996"/>
            <a:ext cx="1512887" cy="1511300"/>
            <a:chExt cx="896" cy="901"/>
          </a:xfrm>
        </p:grpSpPr>
        <p:sp>
          <p:nvSpPr>
            <p:cNvPr id="30" name="Rectangle 47">
              <a:extLst>
                <a:ext uri="{FF2B5EF4-FFF2-40B4-BE49-F238E27FC236}">
                  <a16:creationId xmlns:a16="http://schemas.microsoft.com/office/drawing/2014/main" id="{6C4A04C8-D3F0-47AE-A30C-436F8D986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9"/>
              <a:ext cx="896" cy="5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" name="Group 48">
              <a:extLst>
                <a:ext uri="{FF2B5EF4-FFF2-40B4-BE49-F238E27FC236}">
                  <a16:creationId xmlns:a16="http://schemas.microsoft.com/office/drawing/2014/main" id="{72618558-22B3-4789-9C5B-9043D2F0D81A}"/>
                </a:ext>
              </a:extLst>
            </p:cNvPr>
            <p:cNvGrpSpPr/>
            <p:nvPr/>
          </p:nvGrpSpPr>
          <p:grpSpPr>
            <a:xfrm>
              <a:off x="567" y="703"/>
              <a:ext cx="44" cy="198"/>
              <a:chExt cx="91" cy="476"/>
            </a:xfrm>
          </p:grpSpPr>
          <p:sp>
            <p:nvSpPr>
              <p:cNvPr id="42" name="Rectangle 49">
                <a:extLst>
                  <a:ext uri="{FF2B5EF4-FFF2-40B4-BE49-F238E27FC236}">
                    <a16:creationId xmlns:a16="http://schemas.microsoft.com/office/drawing/2014/main" id="{A1DC20CD-3B30-45BF-83D6-088272F8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D382A9F0-CE59-47BB-94D8-B57C9D8B9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2F83319F-14E7-4BE4-8070-81F6242D3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Group 52">
              <a:extLst>
                <a:ext uri="{FF2B5EF4-FFF2-40B4-BE49-F238E27FC236}">
                  <a16:creationId xmlns:a16="http://schemas.microsoft.com/office/drawing/2014/main" id="{28A07054-C6EF-434C-AC00-9B2CE678103D}"/>
                </a:ext>
              </a:extLst>
            </p:cNvPr>
            <p:cNvGrpSpPr/>
            <p:nvPr/>
          </p:nvGrpSpPr>
          <p:grpSpPr>
            <a:xfrm>
              <a:off x="113" y="733"/>
              <a:ext cx="151" cy="83"/>
              <a:chExt cx="317" cy="182"/>
            </a:xfrm>
          </p:grpSpPr>
          <p:sp>
            <p:nvSpPr>
              <p:cNvPr id="39" name="Rectangle 53">
                <a:extLst>
                  <a:ext uri="{FF2B5EF4-FFF2-40B4-BE49-F238E27FC236}">
                    <a16:creationId xmlns:a16="http://schemas.microsoft.com/office/drawing/2014/main" id="{46C48828-FD47-456D-9A2C-325122423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44">
                <a:extLst>
                  <a:ext uri="{FF2B5EF4-FFF2-40B4-BE49-F238E27FC236}">
                    <a16:creationId xmlns:a16="http://schemas.microsoft.com/office/drawing/2014/main" id="{600FA1D1-006D-41F3-9D73-12F9A2D75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id="{9F85721C-7587-43EA-9404-D363F6238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AutoShape 21">
              <a:extLst>
                <a:ext uri="{FF2B5EF4-FFF2-40B4-BE49-F238E27FC236}">
                  <a16:creationId xmlns:a16="http://schemas.microsoft.com/office/drawing/2014/main" id="{8D1C1180-968C-41E5-9B61-283F16046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59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57">
              <a:extLst>
                <a:ext uri="{FF2B5EF4-FFF2-40B4-BE49-F238E27FC236}">
                  <a16:creationId xmlns:a16="http://schemas.microsoft.com/office/drawing/2014/main" id="{B8302F23-4AFD-4454-9108-3C8E2433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476"/>
              <a:ext cx="2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2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58">
              <a:extLst>
                <a:ext uri="{FF2B5EF4-FFF2-40B4-BE49-F238E27FC236}">
                  <a16:creationId xmlns:a16="http://schemas.microsoft.com/office/drawing/2014/main" id="{3F625BF6-4FFC-4A96-AC17-64606E11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0"/>
              <a:ext cx="24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L</a:t>
              </a:r>
              <a:r>
                <a:rPr lang="en-US" altLang="zh-CN" b="1" baseline="-25000">
                  <a:latin typeface="Times New Roman" panose="02020603050405020304" pitchFamily="18" charset="0"/>
                </a:rPr>
                <a:t>1</a:t>
              </a:r>
              <a:endParaRPr lang="zh-CN" altLang="en-US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6" name="Line 59">
              <a:extLst>
                <a:ext uri="{FF2B5EF4-FFF2-40B4-BE49-F238E27FC236}">
                  <a16:creationId xmlns:a16="http://schemas.microsoft.com/office/drawing/2014/main" id="{9CE76899-5493-44F5-B63E-6BCA4E658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1"/>
              <a:ext cx="8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21">
              <a:extLst>
                <a:ext uri="{FF2B5EF4-FFF2-40B4-BE49-F238E27FC236}">
                  <a16:creationId xmlns:a16="http://schemas.microsoft.com/office/drawing/2014/main" id="{52C7602D-8F03-4300-9C0F-D90067DC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417"/>
              <a:ext cx="173" cy="173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61">
              <a:extLst>
                <a:ext uri="{FF2B5EF4-FFF2-40B4-BE49-F238E27FC236}">
                  <a16:creationId xmlns:a16="http://schemas.microsoft.com/office/drawing/2014/main" id="{45415030-070C-4D4A-B232-234647EA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521"/>
              <a:ext cx="25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5" name="TextBox 146">
            <a:extLst>
              <a:ext uri="{FF2B5EF4-FFF2-40B4-BE49-F238E27FC236}">
                <a16:creationId xmlns:a16="http://schemas.microsoft.com/office/drawing/2014/main" id="{4B430652-3A87-46D9-816D-3525E5C6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689" y="1097118"/>
            <a:ext cx="6600257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首尾相连            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电流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仅有一条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路径</a:t>
            </a:r>
            <a:endParaRPr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开关控制所有用电器</a:t>
            </a:r>
            <a:r>
              <a:rPr 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</a:t>
            </a:r>
          </a:p>
          <a:p>
            <a:pPr algn="l" fontAlgn="auto">
              <a:lnSpc>
                <a:spcPct val="150000"/>
              </a:lnSpc>
              <a:defRPr/>
            </a:pPr>
            <a:r>
              <a:rPr lang="en-US" altLang="zh-CN"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4.</a:t>
            </a:r>
            <a:r>
              <a:rPr sz="24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用电器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互相影响</a:t>
            </a:r>
            <a:endParaRPr lang="zh-CN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0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0" y="101600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7488" y="2402093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通过实验探究串、并联电路的特点，会连接简单的串联和并联电路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092135"/>
            <a:ext cx="10175795" cy="1284006"/>
            <a:chOff x="2105025" y="2140883"/>
            <a:chExt cx="945578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140883"/>
              <a:ext cx="863346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知道什么是串联电路和并联电路，会画简单的串、并联电路图。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87488" y="3730098"/>
            <a:ext cx="10012729" cy="1284006"/>
            <a:chOff x="2130425" y="44189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尝试根据已有知识、经验，按要求设计简单的串、并联电路。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412777"/>
            <a:ext cx="9974019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1.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一个开关同时控制两盏灯泡的亮与灭，则这两盏灯泡（　　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．串联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．并联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．串联或并联都可以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．无法判断</a:t>
            </a: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10043051" y="1556792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43" y="1306528"/>
            <a:ext cx="9974019" cy="41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2.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下列关于电路连接方式说法正确的是（　　）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．马路上的路灯总是一齐亮，一齐灭，所以它们是串联的。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．教室里一个开关可以控制多盏日光灯同时亮同时灭，所以它们是串联的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．同一串节日小彩灯，有一个不亮，其它的都不亮，所以它们是并联的</a:t>
            </a:r>
          </a:p>
          <a:p>
            <a:pPr lvl="1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．冰箱冷藏室内的灯不亮了，压缩机还能工作，所以它们是并联的。</a:t>
            </a: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7320136" y="1385216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6" y="933124"/>
            <a:ext cx="9974019" cy="499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．下面是某同学对身边的一些电路进行观察分析后作出的判断，其中不正确的是（　　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．一般家庭中都要安装照明灯和其它用电器，使用时互不影响，它们是并联的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．汽车在转向前，司机会拨动方向盘旁边的横杆，汽车同侧的前后两个转向灯就会同时闪亮同时熄灭，因此这两个灯是串联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．教室里装有多盏电灯，如果每盏电灯分别由一个开关控制，则开关和灯串联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．十字路口交通指示的红灯、绿灯和黄灯是并联</a:t>
            </a:r>
            <a:endParaRPr lang="zh-CN" altLang="en-US" sz="2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2639616" y="1556792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1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412778"/>
            <a:ext cx="9974019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．关于串联和并联电路，下列说法正确的是（　　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．串联的两盏灯，闭合开关后，离电源正极近的灯泡更亮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．马路上的灯总是同时亮同时灭，它们一定是串联的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．教室里的电灯都是并联的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．手电筒的开关和小灯泡是并联的</a:t>
            </a: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8472264" y="1556792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9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052736"/>
            <a:ext cx="9974019" cy="45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．某反恐小组的拆弹专家在排除恐怖分子设置在飞机上的爆炸装置（如图所示），为使爆炸装置停止工作，可采取如下措施（　　）</a:t>
            </a: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．使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线短路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．剪断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线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．剪断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线	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．以上方式都可以</a:t>
            </a: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1919536" y="2238858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0A8D7C-DF28-4B92-96A6-49D2B57BC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75" y="2524376"/>
            <a:ext cx="3067363" cy="27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565" y="1559208"/>
            <a:ext cx="9974019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6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．如图所示的四个电路中，开关闭合后两个灯泡串联的是（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1631504" y="2282687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B25B26-E26F-4AF0-BD4A-98052313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92" y="2924944"/>
            <a:ext cx="9763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2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809B8B7-DE76-479B-B213-C9DCD9C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34" name="矩形 1">
            <a:extLst>
              <a:ext uri="{FF2B5EF4-FFF2-40B4-BE49-F238E27FC236}">
                <a16:creationId xmlns:a16="http://schemas.microsoft.com/office/drawing/2014/main" id="{9CB5317F-96F4-43D4-87D8-B25D2B82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569260"/>
            <a:ext cx="9974019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7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．在下图所示的四个电路图中，开关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S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闭合后，三个灯泡是并联的是（　　）</a:t>
            </a:r>
            <a:endParaRPr lang="en-US" altLang="zh-CN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35" name="标题 2">
            <a:extLst>
              <a:ext uri="{FF2B5EF4-FFF2-40B4-BE49-F238E27FC236}">
                <a16:creationId xmlns:a16="http://schemas.microsoft.com/office/drawing/2014/main" id="{AFDDA6A9-9083-43D4-9CB5-D210CA346310}"/>
              </a:ext>
            </a:extLst>
          </p:cNvPr>
          <p:cNvSpPr txBox="1"/>
          <p:nvPr/>
        </p:nvSpPr>
        <p:spPr>
          <a:xfrm>
            <a:off x="2783632" y="2218836"/>
            <a:ext cx="1296144" cy="571037"/>
          </a:xfrm>
          <a:prstGeom prst="rect">
            <a:avLst/>
          </a:prstGeom>
          <a:effectLst>
            <a:softEdge rad="12700"/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j-cs"/>
              </a:defRPr>
            </a:lvl1pPr>
          </a:lstStyle>
          <a:p>
            <a:pPr algn="ctr" fontAlgn="auto"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B25B26-E26F-4AF0-BD4A-98052313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4" y="2924944"/>
            <a:ext cx="9727021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5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2021-09-25T19:23:53Z</cp:lastPrinted>
  <dcterms:created xsi:type="dcterms:W3CDTF">2021-09-25T19:23:53Z</dcterms:created>
  <dcterms:modified xsi:type="dcterms:W3CDTF">2021-09-25T11:23:56Z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