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A3C2EB-DCB2-44AA-A78B-84568CD4A1BA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D854F3-7A12-47BF-BD24-447020140D1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3319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fld id="{B8215050-C34F-4175-9D25-CD2EE4757FDB}" type="slidenum">
              <a:rPr lang="en-US" altLang="zh-CN" sz="1200" smtClean="0"/>
              <a:pPr eaLnBrk="1" hangingPunct="1"/>
              <a:t>15</a:t>
            </a:fld>
            <a:endParaRPr lang="en-US" altLang="zh-CN" sz="1200" smtClean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zh-CN" altLang="en-US" smtClean="0">
                <a:latin typeface="Arial" charset="0"/>
                <a:ea typeface="宋体" charset="-122"/>
              </a:rPr>
              <a:t>议一议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9605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5554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3000">
              <a:schemeClr val="accent1">
                <a:tint val="66000"/>
                <a:satMod val="160000"/>
              </a:schemeClr>
            </a:gs>
            <a:gs pos="39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3" Type="http://schemas.openxmlformats.org/officeDocument/2006/relationships/audio" Target="../media/audio2.wav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1.wav"/><Relationship Id="rId10" Type="http://schemas.openxmlformats.org/officeDocument/2006/relationships/image" Target="../media/image23.jpeg"/><Relationship Id="rId4" Type="http://schemas.openxmlformats.org/officeDocument/2006/relationships/audio" Target="../media/audio3.wav"/><Relationship Id="rId9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4.jpeg"/><Relationship Id="rId7" Type="http://schemas.openxmlformats.org/officeDocument/2006/relationships/image" Target="../media/image26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hyperlink" Target="&#25745;&#26438;&#36339;.mpg" TargetMode="External"/><Relationship Id="rId5" Type="http://schemas.openxmlformats.org/officeDocument/2006/relationships/image" Target="../media/image25.jpeg"/><Relationship Id="rId4" Type="http://schemas.openxmlformats.org/officeDocument/2006/relationships/hyperlink" Target="&#36339;&#27700;.rm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sports.sina.com.cn/g/p/2005-03-30/07031477951.shtml" TargetMode="Externa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矩形 5121"/>
          <p:cNvSpPr>
            <a:spLocks noChangeArrowheads="1"/>
          </p:cNvSpPr>
          <p:nvPr/>
        </p:nvSpPr>
        <p:spPr bwMode="auto">
          <a:xfrm>
            <a:off x="1619250" y="1993107"/>
            <a:ext cx="5905500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buFont typeface="Arial" charset="0"/>
              <a:buNone/>
            </a:pPr>
            <a:r>
              <a:rPr lang="zh-CN" altLang="en-US" sz="6000" b="1" dirty="0">
                <a:solidFill>
                  <a:schemeClr val="tx2"/>
                </a:solidFill>
                <a:ea typeface="华文行楷" pitchFamily="2" charset="-122"/>
              </a:rPr>
              <a:t>教学课件</a:t>
            </a:r>
          </a:p>
        </p:txBody>
      </p:sp>
      <p:sp>
        <p:nvSpPr>
          <p:cNvPr id="34819" name="文本框 5122"/>
          <p:cNvSpPr txBox="1">
            <a:spLocks noChangeArrowheads="1"/>
          </p:cNvSpPr>
          <p:nvPr/>
        </p:nvSpPr>
        <p:spPr bwMode="auto">
          <a:xfrm>
            <a:off x="685800" y="2605088"/>
            <a:ext cx="7989888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>
              <a:buFont typeface="Arial" charset="0"/>
              <a:buNone/>
            </a:pPr>
            <a:endParaRPr lang="en-US" altLang="zh-CN" sz="6000" dirty="0">
              <a:solidFill>
                <a:srgbClr val="FFFFFF"/>
              </a:solidFill>
              <a:latin typeface="华文新魏" pitchFamily="2" charset="-122"/>
              <a:ea typeface="华文新魏" pitchFamily="2" charset="-122"/>
            </a:endParaRPr>
          </a:p>
          <a:p>
            <a:pPr algn="ctr" eaLnBrk="1" hangingPunct="1"/>
            <a:r>
              <a:rPr lang="zh-CN" altLang="en-US" sz="4000" b="1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  物理  八年级下册  江苏科技版</a:t>
            </a:r>
            <a:endParaRPr lang="zh-CN" altLang="zh-CN" sz="4000" b="1" dirty="0">
              <a:solidFill>
                <a:srgbClr val="0070C0"/>
              </a:solidFill>
              <a:latin typeface="华文楷体" pitchFamily="2" charset="-122"/>
              <a:ea typeface="华文楷体" pitchFamily="2" charset="-122"/>
            </a:endParaRPr>
          </a:p>
          <a:p>
            <a:pPr algn="ctr" eaLnBrk="1" hangingPunct="1">
              <a:buFont typeface="Arial" charset="0"/>
              <a:buNone/>
            </a:pPr>
            <a:endParaRPr lang="en-US" altLang="zh-CN" sz="4000" b="1" dirty="0">
              <a:solidFill>
                <a:srgbClr val="FFFFFF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886212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rrowheads="1"/>
          </p:cNvSpPr>
          <p:nvPr>
            <p:ph type="title" idx="4294967295"/>
          </p:nvPr>
        </p:nvSpPr>
        <p:spPr bwMode="auto">
          <a:xfrm>
            <a:off x="10680" y="980728"/>
            <a:ext cx="3409192" cy="457200"/>
          </a:xfrm>
          <a:prstGeom prst="rect">
            <a:avLst/>
          </a:prstGeom>
          <a:solidFill>
            <a:schemeClr val="bg1"/>
          </a:solidFill>
          <a:ln>
            <a:miter lim="800000"/>
            <a:headEnd/>
            <a:tailEnd/>
          </a:ln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zh-CN" altLang="en-US" sz="2800" b="1" dirty="0" smtClean="0">
                <a:latin typeface="+mn-ea"/>
                <a:ea typeface="+mn-ea"/>
              </a:rPr>
              <a:t>五、弹簧测力计</a:t>
            </a:r>
          </a:p>
        </p:txBody>
      </p:sp>
      <p:sp>
        <p:nvSpPr>
          <p:cNvPr id="55299" name="Rectangle 3"/>
          <p:cNvSpPr>
            <a:spLocks noGrp="1" noRot="1" noChangeArrowheads="1"/>
          </p:cNvSpPr>
          <p:nvPr>
            <p:ph type="body" idx="4294967295"/>
          </p:nvPr>
        </p:nvSpPr>
        <p:spPr bwMode="auto">
          <a:xfrm>
            <a:off x="0" y="1828800"/>
            <a:ext cx="8686800" cy="1905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zh-CN" altLang="en-US" sz="2400" b="1" dirty="0" smtClean="0">
                <a:latin typeface="+mn-ea"/>
              </a:rPr>
              <a:t>弹簧测力计就是根据            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zh-CN" altLang="en-US" sz="2400" b="1" dirty="0" smtClean="0">
                <a:latin typeface="+mn-ea"/>
              </a:rPr>
              <a:t>           这个特性制成的。</a:t>
            </a:r>
          </a:p>
        </p:txBody>
      </p:sp>
      <p:sp>
        <p:nvSpPr>
          <p:cNvPr id="100356" name="Text Box 4"/>
          <p:cNvSpPr txBox="1">
            <a:spLocks noChangeArrowheads="1"/>
          </p:cNvSpPr>
          <p:nvPr/>
        </p:nvSpPr>
        <p:spPr bwMode="auto">
          <a:xfrm>
            <a:off x="0" y="3048000"/>
            <a:ext cx="7620000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400" b="1" dirty="0">
                <a:latin typeface="+mn-ea"/>
                <a:ea typeface="+mn-ea"/>
              </a:rPr>
              <a:t>测力计是测量力的大小的仪器。弹簧测力计就是测力计的一种。</a:t>
            </a:r>
          </a:p>
        </p:txBody>
      </p:sp>
      <p:sp>
        <p:nvSpPr>
          <p:cNvPr id="100357" name="Text Box 5"/>
          <p:cNvSpPr txBox="1">
            <a:spLocks noChangeArrowheads="1"/>
          </p:cNvSpPr>
          <p:nvPr/>
        </p:nvSpPr>
        <p:spPr bwMode="auto">
          <a:xfrm>
            <a:off x="0" y="1828800"/>
            <a:ext cx="7620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                  作用在物体上的外力越大，物体的形变就越大</a:t>
            </a:r>
          </a:p>
        </p:txBody>
      </p:sp>
    </p:spTree>
    <p:extLst>
      <p:ext uri="{BB962C8B-B14F-4D97-AF65-F5344CB8AC3E}">
        <p14:creationId xmlns:p14="http://schemas.microsoft.com/office/powerpoint/2010/main" val="2376687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0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0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6" grpId="0"/>
      <p:bldP spid="10035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e-olj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38600"/>
            <a:ext cx="3313113" cy="266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59" name="Picture 3" descr="36-06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913" y="3886200"/>
            <a:ext cx="3240087" cy="273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0" name="Picture 4" descr="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84" r="62366" b="7307"/>
          <a:stretch>
            <a:fillRect/>
          </a:stretch>
        </p:blipFill>
        <p:spPr bwMode="auto">
          <a:xfrm>
            <a:off x="0" y="1143000"/>
            <a:ext cx="2819400" cy="290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1" name="Picture 5" descr="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63" t="13582" r="9949" b="14134"/>
          <a:stretch>
            <a:fillRect/>
          </a:stretch>
        </p:blipFill>
        <p:spPr bwMode="auto">
          <a:xfrm>
            <a:off x="6553200" y="1219200"/>
            <a:ext cx="2590800" cy="26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2" name="Rectangle 6"/>
          <p:cNvSpPr>
            <a:spLocks noGrp="1" noRot="1" noChangeArrowheads="1"/>
          </p:cNvSpPr>
          <p:nvPr>
            <p:ph type="title" idx="4294967295"/>
          </p:nvPr>
        </p:nvSpPr>
        <p:spPr bwMode="auto">
          <a:xfrm>
            <a:off x="4419600" y="1752600"/>
            <a:ext cx="12954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pPr eaLnBrk="1" hangingPunct="1"/>
            <a:r>
              <a:rPr lang="zh-CN" altLang="en-US" sz="4000" dirty="0" smtClean="0">
                <a:solidFill>
                  <a:srgbClr val="FF0000"/>
                </a:solidFill>
              </a:rPr>
              <a:t>认识</a:t>
            </a:r>
            <a:br>
              <a:rPr lang="zh-CN" altLang="en-US" sz="4000" dirty="0" smtClean="0">
                <a:solidFill>
                  <a:srgbClr val="FF0000"/>
                </a:solidFill>
              </a:rPr>
            </a:br>
            <a:r>
              <a:rPr lang="zh-CN" altLang="en-US" sz="4000" dirty="0" smtClean="0">
                <a:solidFill>
                  <a:srgbClr val="FF0000"/>
                </a:solidFill>
              </a:rPr>
              <a:t>几种弹簧测力计</a:t>
            </a:r>
          </a:p>
        </p:txBody>
      </p:sp>
    </p:spTree>
    <p:extLst>
      <p:ext uri="{BB962C8B-B14F-4D97-AF65-F5344CB8AC3E}">
        <p14:creationId xmlns:p14="http://schemas.microsoft.com/office/powerpoint/2010/main" val="14290444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rrowheads="1"/>
          </p:cNvSpPr>
          <p:nvPr>
            <p:ph type="title" idx="4294967295"/>
          </p:nvPr>
        </p:nvSpPr>
        <p:spPr bwMode="auto">
          <a:xfrm>
            <a:off x="4648200" y="914400"/>
            <a:ext cx="44958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pPr eaLnBrk="1" hangingPunct="1"/>
            <a:r>
              <a:rPr lang="zh-CN" altLang="en-US" sz="4000" smtClean="0"/>
              <a:t>弹簧测力计的构造</a:t>
            </a:r>
          </a:p>
        </p:txBody>
      </p:sp>
      <p:pic>
        <p:nvPicPr>
          <p:cNvPr id="46083" name="Picture 4" descr="1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5" t="11185" r="7176" b="5510"/>
          <a:stretch>
            <a:fillRect/>
          </a:stretch>
        </p:blipFill>
        <p:spPr bwMode="auto">
          <a:xfrm>
            <a:off x="0" y="1600200"/>
            <a:ext cx="5959475" cy="4194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8296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5" name="AutoShape 5"/>
          <p:cNvSpPr>
            <a:spLocks noChangeArrowheads="1"/>
          </p:cNvSpPr>
          <p:nvPr/>
        </p:nvSpPr>
        <p:spPr bwMode="auto">
          <a:xfrm>
            <a:off x="762000" y="5410200"/>
            <a:ext cx="2447925" cy="1081088"/>
          </a:xfrm>
          <a:prstGeom prst="wedgeRectCallout">
            <a:avLst>
              <a:gd name="adj1" fmla="val 17001"/>
              <a:gd name="adj2" fmla="val -92250"/>
            </a:avLst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zh-CN" altLang="en-US" sz="2400" dirty="0">
                <a:solidFill>
                  <a:srgbClr val="FFFF00"/>
                </a:solidFill>
                <a:latin typeface="+mn-ea"/>
                <a:ea typeface="+mn-ea"/>
              </a:rPr>
              <a:t>量程：</a:t>
            </a:r>
            <a:r>
              <a:rPr lang="en-US" altLang="zh-CN" sz="2400" dirty="0">
                <a:solidFill>
                  <a:srgbClr val="FFFF00"/>
                </a:solidFill>
                <a:latin typeface="+mn-ea"/>
                <a:ea typeface="+mn-ea"/>
              </a:rPr>
              <a:t>0~5 N</a:t>
            </a:r>
          </a:p>
          <a:p>
            <a:pPr>
              <a:defRPr/>
            </a:pPr>
            <a:r>
              <a:rPr lang="zh-CN" altLang="en-US" sz="2400" dirty="0">
                <a:solidFill>
                  <a:srgbClr val="FFFF00"/>
                </a:solidFill>
                <a:latin typeface="+mn-ea"/>
                <a:ea typeface="+mn-ea"/>
              </a:rPr>
              <a:t>分度值：</a:t>
            </a:r>
            <a:r>
              <a:rPr lang="en-US" altLang="zh-CN" sz="2400" dirty="0">
                <a:solidFill>
                  <a:srgbClr val="FFFF00"/>
                </a:solidFill>
                <a:latin typeface="+mn-ea"/>
                <a:ea typeface="+mn-ea"/>
              </a:rPr>
              <a:t>0.2 N</a:t>
            </a:r>
          </a:p>
        </p:txBody>
      </p:sp>
      <p:sp>
        <p:nvSpPr>
          <p:cNvPr id="51206" name="AutoShape 6"/>
          <p:cNvSpPr>
            <a:spLocks noChangeArrowheads="1"/>
          </p:cNvSpPr>
          <p:nvPr/>
        </p:nvSpPr>
        <p:spPr bwMode="auto">
          <a:xfrm>
            <a:off x="3733800" y="5486400"/>
            <a:ext cx="2663825" cy="1081088"/>
          </a:xfrm>
          <a:prstGeom prst="wedgeRectCallout">
            <a:avLst>
              <a:gd name="adj1" fmla="val -16389"/>
              <a:gd name="adj2" fmla="val -94935"/>
            </a:avLst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zh-CN" altLang="en-US" sz="2400" dirty="0">
                <a:solidFill>
                  <a:srgbClr val="FFFF00"/>
                </a:solidFill>
                <a:latin typeface="+mn-ea"/>
                <a:ea typeface="+mn-ea"/>
              </a:rPr>
              <a:t>量程：</a:t>
            </a:r>
            <a:r>
              <a:rPr lang="en-US" altLang="zh-CN" sz="2400" dirty="0">
                <a:solidFill>
                  <a:srgbClr val="FFFF00"/>
                </a:solidFill>
                <a:latin typeface="+mn-ea"/>
                <a:ea typeface="+mn-ea"/>
              </a:rPr>
              <a:t>0~2.5  N</a:t>
            </a:r>
          </a:p>
          <a:p>
            <a:pPr>
              <a:defRPr/>
            </a:pPr>
            <a:r>
              <a:rPr lang="zh-CN" altLang="en-US" sz="2400" dirty="0">
                <a:solidFill>
                  <a:srgbClr val="FFFF00"/>
                </a:solidFill>
                <a:latin typeface="+mn-ea"/>
                <a:ea typeface="+mn-ea"/>
              </a:rPr>
              <a:t>分度值：</a:t>
            </a:r>
            <a:r>
              <a:rPr lang="en-US" altLang="zh-CN" sz="2400" dirty="0">
                <a:solidFill>
                  <a:srgbClr val="FFFF00"/>
                </a:solidFill>
                <a:latin typeface="+mn-ea"/>
                <a:ea typeface="+mn-ea"/>
              </a:rPr>
              <a:t>0.05 N</a:t>
            </a:r>
          </a:p>
        </p:txBody>
      </p:sp>
      <p:sp>
        <p:nvSpPr>
          <p:cNvPr id="51207" name="AutoShape 7"/>
          <p:cNvSpPr>
            <a:spLocks noChangeArrowheads="1"/>
          </p:cNvSpPr>
          <p:nvPr/>
        </p:nvSpPr>
        <p:spPr bwMode="auto">
          <a:xfrm>
            <a:off x="6477000" y="5486400"/>
            <a:ext cx="2447925" cy="1081088"/>
          </a:xfrm>
          <a:prstGeom prst="wedgeRectCallout">
            <a:avLst>
              <a:gd name="adj1" fmla="val -25097"/>
              <a:gd name="adj2" fmla="val -96694"/>
            </a:avLst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zh-CN" altLang="en-US" sz="2400" dirty="0">
                <a:solidFill>
                  <a:srgbClr val="FFFF00"/>
                </a:solidFill>
                <a:latin typeface="+mn-ea"/>
                <a:ea typeface="+mn-ea"/>
              </a:rPr>
              <a:t>量程：</a:t>
            </a:r>
            <a:r>
              <a:rPr lang="en-US" altLang="zh-CN" sz="2400" dirty="0">
                <a:solidFill>
                  <a:srgbClr val="FFFF00"/>
                </a:solidFill>
                <a:latin typeface="+mn-ea"/>
                <a:ea typeface="+mn-ea"/>
              </a:rPr>
              <a:t>0~10 N</a:t>
            </a:r>
          </a:p>
          <a:p>
            <a:pPr>
              <a:defRPr/>
            </a:pPr>
            <a:r>
              <a:rPr lang="zh-CN" altLang="en-US" sz="2400" dirty="0">
                <a:solidFill>
                  <a:srgbClr val="FFFF00"/>
                </a:solidFill>
                <a:latin typeface="+mn-ea"/>
                <a:ea typeface="+mn-ea"/>
              </a:rPr>
              <a:t>分度值：</a:t>
            </a:r>
            <a:r>
              <a:rPr lang="en-US" altLang="zh-CN" sz="2400" dirty="0">
                <a:solidFill>
                  <a:srgbClr val="FFFF00"/>
                </a:solidFill>
                <a:latin typeface="+mn-ea"/>
                <a:ea typeface="+mn-ea"/>
              </a:rPr>
              <a:t>0.2 N</a:t>
            </a:r>
          </a:p>
        </p:txBody>
      </p:sp>
      <p:pic>
        <p:nvPicPr>
          <p:cNvPr id="47109" name="Picture 13" descr="苛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914400"/>
            <a:ext cx="5791200" cy="405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00796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5" grpId="0" animBg="1"/>
      <p:bldP spid="51206" grpId="0" animBg="1"/>
      <p:bldP spid="5120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4"/>
          <p:cNvSpPr txBox="1">
            <a:spLocks noChangeArrowheads="1"/>
          </p:cNvSpPr>
          <p:nvPr/>
        </p:nvSpPr>
        <p:spPr bwMode="auto">
          <a:xfrm>
            <a:off x="1447800" y="1295400"/>
            <a:ext cx="3352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1E1D"/>
                </a:solidFill>
              </a:rPr>
              <a:t>弹簧测力计的使用方法</a:t>
            </a: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1752600" y="2209800"/>
            <a:ext cx="1422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1E1D"/>
                </a:solidFill>
              </a:rPr>
              <a:t>注意点：</a:t>
            </a: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1828800" y="2819400"/>
            <a:ext cx="3886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sz="2400" b="1">
                <a:solidFill>
                  <a:srgbClr val="FF0000"/>
                </a:solidFill>
              </a:rPr>
              <a:t>1.</a:t>
            </a:r>
            <a:r>
              <a:rPr lang="zh-CN" altLang="en-US" sz="2400" b="1">
                <a:solidFill>
                  <a:srgbClr val="FF0000"/>
                </a:solidFill>
              </a:rPr>
              <a:t>调零</a:t>
            </a:r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1828800" y="3576638"/>
            <a:ext cx="5181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sz="2400" b="1">
                <a:solidFill>
                  <a:srgbClr val="FF0000"/>
                </a:solidFill>
              </a:rPr>
              <a:t>2.</a:t>
            </a:r>
            <a:r>
              <a:rPr lang="zh-CN" altLang="en-US" sz="2400" b="1">
                <a:solidFill>
                  <a:srgbClr val="FF0000"/>
                </a:solidFill>
              </a:rPr>
              <a:t>弹簧的轴线与所测力的方向一致</a:t>
            </a:r>
          </a:p>
        </p:txBody>
      </p:sp>
      <p:sp>
        <p:nvSpPr>
          <p:cNvPr id="16395" name="Text Box 11"/>
          <p:cNvSpPr txBox="1">
            <a:spLocks noChangeArrowheads="1"/>
          </p:cNvSpPr>
          <p:nvPr/>
        </p:nvSpPr>
        <p:spPr bwMode="auto">
          <a:xfrm>
            <a:off x="1828800" y="5105400"/>
            <a:ext cx="44624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sz="2400" b="1">
                <a:solidFill>
                  <a:srgbClr val="FF0000"/>
                </a:solidFill>
              </a:rPr>
              <a:t>4.</a:t>
            </a:r>
            <a:r>
              <a:rPr lang="zh-CN" altLang="en-US" sz="2400" b="1">
                <a:solidFill>
                  <a:srgbClr val="FF0000"/>
                </a:solidFill>
              </a:rPr>
              <a:t>读数时视线必须与刻度盘垂直</a:t>
            </a:r>
          </a:p>
        </p:txBody>
      </p:sp>
      <p:sp>
        <p:nvSpPr>
          <p:cNvPr id="16396" name="Text Box 12"/>
          <p:cNvSpPr txBox="1">
            <a:spLocks noChangeArrowheads="1"/>
          </p:cNvSpPr>
          <p:nvPr/>
        </p:nvSpPr>
        <p:spPr bwMode="auto">
          <a:xfrm>
            <a:off x="1828800" y="4343400"/>
            <a:ext cx="2590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sz="2400" b="1">
                <a:solidFill>
                  <a:srgbClr val="FF0000"/>
                </a:solidFill>
              </a:rPr>
              <a:t>3.</a:t>
            </a:r>
            <a:r>
              <a:rPr lang="zh-CN" altLang="en-US" sz="2400" b="1">
                <a:solidFill>
                  <a:srgbClr val="FF0000"/>
                </a:solidFill>
              </a:rPr>
              <a:t>不能超过量程</a:t>
            </a:r>
          </a:p>
        </p:txBody>
      </p:sp>
      <p:pic>
        <p:nvPicPr>
          <p:cNvPr id="48136" name="Picture 1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143000"/>
            <a:ext cx="1066800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7" name="Picture 1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3A8"/>
              </a:clrFrom>
              <a:clrTo>
                <a:srgbClr val="FFF3A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057400"/>
            <a:ext cx="1209675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53538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2" grpId="0"/>
      <p:bldP spid="16393" grpId="0"/>
      <p:bldP spid="16394" grpId="0"/>
      <p:bldP spid="16395" grpId="0"/>
      <p:bldP spid="1639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Image2"/>
          <p:cNvPicPr>
            <a:picLocks noGrp="1" noChangeAspect="1" noChangeArrowheads="1"/>
          </p:cNvPicPr>
          <p:nvPr>
            <p:ph idx="4294967295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0" t="5942" r="73322" b="6204"/>
          <a:stretch>
            <a:fillRect/>
          </a:stretch>
        </p:blipFill>
        <p:spPr bwMode="auto">
          <a:xfrm>
            <a:off x="0" y="1143000"/>
            <a:ext cx="1905000" cy="401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5" name="Picture 3" descr="Image2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53" t="5942" r="52739" b="4695"/>
          <a:stretch>
            <a:fillRect/>
          </a:stretch>
        </p:blipFill>
        <p:spPr bwMode="auto">
          <a:xfrm>
            <a:off x="2514600" y="1066800"/>
            <a:ext cx="1493838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6" name="Picture 4" descr="Image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72" t="8929" r="2180" b="3185"/>
          <a:stretch>
            <a:fillRect/>
          </a:stretch>
        </p:blipFill>
        <p:spPr bwMode="auto">
          <a:xfrm>
            <a:off x="6705600" y="1676400"/>
            <a:ext cx="1727200" cy="330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7" name="Picture 5" descr="Image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05" t="7452" r="29129" b="3185"/>
          <a:stretch>
            <a:fillRect/>
          </a:stretch>
        </p:blipFill>
        <p:spPr bwMode="auto">
          <a:xfrm>
            <a:off x="4419600" y="1752600"/>
            <a:ext cx="1543050" cy="319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228600" y="5410200"/>
            <a:ext cx="1828800" cy="990600"/>
            <a:chOff x="113" y="3022"/>
            <a:chExt cx="1165" cy="771"/>
          </a:xfrm>
        </p:grpSpPr>
        <p:sp>
          <p:nvSpPr>
            <p:cNvPr id="60432" name="AutoShape 7"/>
            <p:cNvSpPr>
              <a:spLocks noChangeArrowheads="1"/>
            </p:cNvSpPr>
            <p:nvPr/>
          </p:nvSpPr>
          <p:spPr bwMode="auto">
            <a:xfrm>
              <a:off x="113" y="3022"/>
              <a:ext cx="1165" cy="771"/>
            </a:xfrm>
            <a:prstGeom prst="wedgeEllipseCallout">
              <a:avLst>
                <a:gd name="adj1" fmla="val 1329"/>
                <a:gd name="adj2" fmla="val -64787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zh-CN" altLang="zh-CN" sz="2400">
                <a:latin typeface="+mn-ea"/>
                <a:ea typeface="+mn-ea"/>
              </a:endParaRPr>
            </a:p>
          </p:txBody>
        </p:sp>
        <p:sp>
          <p:nvSpPr>
            <p:cNvPr id="60433" name="Text Box 8"/>
            <p:cNvSpPr txBox="1">
              <a:spLocks noChangeArrowheads="1"/>
            </p:cNvSpPr>
            <p:nvPr/>
          </p:nvSpPr>
          <p:spPr bwMode="auto">
            <a:xfrm>
              <a:off x="385" y="3113"/>
              <a:ext cx="817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zh-CN" altLang="en-US" sz="2400" b="1" dirty="0">
                  <a:solidFill>
                    <a:srgbClr val="FFFF00"/>
                  </a:solidFill>
                  <a:latin typeface="+mn-ea"/>
                  <a:ea typeface="+mn-ea"/>
                </a:rPr>
                <a:t>正确使用方法</a:t>
              </a:r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2209800" y="5029200"/>
            <a:ext cx="2232025" cy="1584325"/>
            <a:chOff x="1338" y="2976"/>
            <a:chExt cx="1406" cy="998"/>
          </a:xfrm>
        </p:grpSpPr>
        <p:sp>
          <p:nvSpPr>
            <p:cNvPr id="60430" name="AutoShape 10"/>
            <p:cNvSpPr>
              <a:spLocks noChangeArrowheads="1"/>
            </p:cNvSpPr>
            <p:nvPr/>
          </p:nvSpPr>
          <p:spPr bwMode="auto">
            <a:xfrm rot="361465">
              <a:off x="1338" y="2976"/>
              <a:ext cx="1315" cy="998"/>
            </a:xfrm>
            <a:prstGeom prst="cloudCallout">
              <a:avLst>
                <a:gd name="adj1" fmla="val -6199"/>
                <a:gd name="adj2" fmla="val -47495"/>
              </a:avLst>
            </a:prstGeom>
            <a:solidFill>
              <a:srgbClr val="008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zh-CN" altLang="zh-CN" sz="2400">
                <a:latin typeface="+mn-ea"/>
                <a:ea typeface="+mn-ea"/>
              </a:endParaRPr>
            </a:p>
          </p:txBody>
        </p:sp>
        <p:sp>
          <p:nvSpPr>
            <p:cNvPr id="60431" name="Text Box 11"/>
            <p:cNvSpPr txBox="1">
              <a:spLocks noChangeArrowheads="1"/>
            </p:cNvSpPr>
            <p:nvPr/>
          </p:nvSpPr>
          <p:spPr bwMode="auto">
            <a:xfrm>
              <a:off x="1518" y="3067"/>
              <a:ext cx="1226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zh-CN" altLang="en-US" sz="2400" b="1" dirty="0">
                  <a:solidFill>
                    <a:srgbClr val="FFFF00"/>
                  </a:solidFill>
                  <a:latin typeface="+mn-ea"/>
                  <a:ea typeface="+mn-ea"/>
                </a:rPr>
                <a:t>弹簧测力计倒拉，指针未指零</a:t>
              </a:r>
            </a:p>
          </p:txBody>
        </p:sp>
      </p:grp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4495800" y="5257800"/>
            <a:ext cx="2089150" cy="1368425"/>
            <a:chOff x="2925" y="3067"/>
            <a:chExt cx="1316" cy="862"/>
          </a:xfrm>
        </p:grpSpPr>
        <p:sp>
          <p:nvSpPr>
            <p:cNvPr id="60428" name="AutoShape 13"/>
            <p:cNvSpPr>
              <a:spLocks noChangeArrowheads="1"/>
            </p:cNvSpPr>
            <p:nvPr/>
          </p:nvSpPr>
          <p:spPr bwMode="auto">
            <a:xfrm>
              <a:off x="2925" y="3067"/>
              <a:ext cx="1316" cy="862"/>
            </a:xfrm>
            <a:prstGeom prst="wedgeRoundRectCallout">
              <a:avLst>
                <a:gd name="adj1" fmla="val -16718"/>
                <a:gd name="adj2" fmla="val -63690"/>
                <a:gd name="adj3" fmla="val 16667"/>
              </a:avLst>
            </a:prstGeom>
            <a:solidFill>
              <a:srgbClr val="D6009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zh-CN" altLang="zh-CN" sz="2400">
                <a:latin typeface="+mn-ea"/>
                <a:ea typeface="+mn-ea"/>
              </a:endParaRPr>
            </a:p>
          </p:txBody>
        </p:sp>
        <p:sp>
          <p:nvSpPr>
            <p:cNvPr id="60429" name="Text Box 14"/>
            <p:cNvSpPr txBox="1">
              <a:spLocks noChangeArrowheads="1"/>
            </p:cNvSpPr>
            <p:nvPr/>
          </p:nvSpPr>
          <p:spPr bwMode="auto">
            <a:xfrm>
              <a:off x="3015" y="3090"/>
              <a:ext cx="1226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zh-CN" altLang="en-US" sz="2400" b="1" dirty="0">
                  <a:solidFill>
                    <a:srgbClr val="FFFF00"/>
                  </a:solidFill>
                  <a:latin typeface="+mn-ea"/>
                  <a:ea typeface="+mn-ea"/>
                </a:rPr>
                <a:t>拉力方向与弹簧轴线不在一直线上</a:t>
              </a:r>
            </a:p>
          </p:txBody>
        </p:sp>
      </p:grp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6934200" y="5486400"/>
            <a:ext cx="2016125" cy="1008063"/>
            <a:chOff x="4377" y="3022"/>
            <a:chExt cx="1270" cy="635"/>
          </a:xfrm>
        </p:grpSpPr>
        <p:sp>
          <p:nvSpPr>
            <p:cNvPr id="60426" name="AutoShape 16"/>
            <p:cNvSpPr>
              <a:spLocks noChangeArrowheads="1"/>
            </p:cNvSpPr>
            <p:nvPr/>
          </p:nvSpPr>
          <p:spPr bwMode="auto">
            <a:xfrm>
              <a:off x="4377" y="3022"/>
              <a:ext cx="1180" cy="635"/>
            </a:xfrm>
            <a:prstGeom prst="wedgeRectCallout">
              <a:avLst>
                <a:gd name="adj1" fmla="val -20000"/>
                <a:gd name="adj2" fmla="val -70472"/>
              </a:avLst>
            </a:prstGeom>
            <a:solidFill>
              <a:srgbClr val="8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zh-CN" altLang="zh-CN" sz="2400">
                <a:latin typeface="+mn-ea"/>
                <a:ea typeface="+mn-ea"/>
              </a:endParaRPr>
            </a:p>
          </p:txBody>
        </p:sp>
        <p:sp>
          <p:nvSpPr>
            <p:cNvPr id="60427" name="Text Box 17"/>
            <p:cNvSpPr txBox="1">
              <a:spLocks noChangeArrowheads="1"/>
            </p:cNvSpPr>
            <p:nvPr/>
          </p:nvSpPr>
          <p:spPr bwMode="auto">
            <a:xfrm>
              <a:off x="4421" y="3067"/>
              <a:ext cx="1226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zh-CN" altLang="en-US" sz="2400" b="1" dirty="0">
                  <a:solidFill>
                    <a:srgbClr val="FFFF00"/>
                  </a:solidFill>
                  <a:latin typeface="+mn-ea"/>
                  <a:ea typeface="+mn-ea"/>
                </a:rPr>
                <a:t>指针未指零就使用</a:t>
              </a:r>
              <a:endParaRPr lang="zh-CN" altLang="en-US" sz="2400" dirty="0">
                <a:latin typeface="+mn-ea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757489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rrowheads="1"/>
          </p:cNvSpPr>
          <p:nvPr>
            <p:ph type="title" idx="4294967295"/>
          </p:nvPr>
        </p:nvSpPr>
        <p:spPr bwMode="auto">
          <a:xfrm>
            <a:off x="34498" y="1196752"/>
            <a:ext cx="2555776" cy="457200"/>
          </a:xfrm>
          <a:prstGeom prst="rect">
            <a:avLst/>
          </a:prstGeom>
          <a:solidFill>
            <a:schemeClr val="bg1"/>
          </a:solidFill>
          <a:ln>
            <a:miter lim="800000"/>
            <a:headEnd/>
            <a:tailEnd/>
          </a:ln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zh-CN" altLang="en-US" sz="2800" b="1" dirty="0" smtClean="0">
                <a:latin typeface="+mn-ea"/>
                <a:ea typeface="+mn-ea"/>
              </a:rPr>
              <a:t>六、弹性势能</a:t>
            </a:r>
          </a:p>
        </p:txBody>
      </p:sp>
      <p:sp>
        <p:nvSpPr>
          <p:cNvPr id="61443" name="Rectangle 3"/>
          <p:cNvSpPr>
            <a:spLocks noGrp="1" noRot="1" noChangeArrowheads="1"/>
          </p:cNvSpPr>
          <p:nvPr>
            <p:ph type="body" idx="4294967295"/>
          </p:nvPr>
        </p:nvSpPr>
        <p:spPr bwMode="auto">
          <a:xfrm>
            <a:off x="755576" y="2204864"/>
            <a:ext cx="6096000" cy="115212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>
            <a:noAutofit/>
          </a:bodyPr>
          <a:lstStyle/>
          <a:p>
            <a:pPr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zh-CN" altLang="en-US" sz="2800" b="1" dirty="0" smtClean="0">
                <a:latin typeface="+mn-ea"/>
              </a:rPr>
              <a:t>发生弹性形变的物体具有能量吗？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zh-CN" altLang="en-US" sz="2800" b="1" dirty="0" smtClean="0">
                <a:latin typeface="+mn-ea"/>
              </a:rPr>
              <a:t>看看下面的几个例子</a:t>
            </a:r>
          </a:p>
        </p:txBody>
      </p:sp>
    </p:spTree>
    <p:extLst>
      <p:ext uri="{BB962C8B-B14F-4D97-AF65-F5344CB8AC3E}">
        <p14:creationId xmlns:p14="http://schemas.microsoft.com/office/powerpoint/2010/main" val="4236238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3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" t="2847" r="73305" b="57002"/>
          <a:stretch>
            <a:fillRect/>
          </a:stretch>
        </p:blipFill>
        <p:spPr bwMode="auto">
          <a:xfrm>
            <a:off x="0" y="990600"/>
            <a:ext cx="1700213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3" name="Picture 3" descr="3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38" r="24007" b="53354"/>
          <a:stretch>
            <a:fillRect/>
          </a:stretch>
        </p:blipFill>
        <p:spPr bwMode="auto">
          <a:xfrm>
            <a:off x="5638800" y="914400"/>
            <a:ext cx="2314575" cy="191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4" name="Picture 4" descr="3">
            <a:hlinkClick r:id="rId6" action="ppaction://hlinkfile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8" t="55077" r="53951" b="6067"/>
          <a:stretch>
            <a:fillRect/>
          </a:stretch>
        </p:blipFill>
        <p:spPr bwMode="auto">
          <a:xfrm>
            <a:off x="1524000" y="3505200"/>
            <a:ext cx="1931988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5" name="Picture 5" descr="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91" t="50325" b="5492"/>
          <a:stretch>
            <a:fillRect/>
          </a:stretch>
        </p:blipFill>
        <p:spPr bwMode="auto">
          <a:xfrm>
            <a:off x="6019800" y="3886200"/>
            <a:ext cx="2095500" cy="182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457200" y="2971800"/>
            <a:ext cx="4038600" cy="461963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FFFF00"/>
                </a:solidFill>
                <a:latin typeface="+mn-ea"/>
                <a:ea typeface="+mn-ea"/>
              </a:rPr>
              <a:t>图</a:t>
            </a:r>
            <a:r>
              <a:rPr lang="en-US" altLang="zh-CN" sz="2400" b="1" dirty="0">
                <a:solidFill>
                  <a:srgbClr val="FFFF00"/>
                </a:solidFill>
                <a:latin typeface="+mn-ea"/>
                <a:ea typeface="+mn-ea"/>
              </a:rPr>
              <a:t>8-7</a:t>
            </a:r>
            <a:r>
              <a:rPr lang="zh-CN" altLang="en-US" sz="2400" b="1" dirty="0">
                <a:solidFill>
                  <a:srgbClr val="FFFF00"/>
                </a:solidFill>
                <a:latin typeface="+mn-ea"/>
                <a:ea typeface="+mn-ea"/>
              </a:rPr>
              <a:t>箭能被拉开的弓射出去</a:t>
            </a:r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5410200" y="2895600"/>
            <a:ext cx="3384550" cy="830263"/>
          </a:xfrm>
          <a:prstGeom prst="rect">
            <a:avLst/>
          </a:prstGeom>
          <a:solidFill>
            <a:srgbClr val="800000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FFFF00"/>
                </a:solidFill>
                <a:latin typeface="+mn-ea"/>
                <a:ea typeface="+mn-ea"/>
              </a:rPr>
              <a:t>图</a:t>
            </a:r>
            <a:r>
              <a:rPr lang="en-US" altLang="zh-CN" sz="2400" b="1" dirty="0">
                <a:solidFill>
                  <a:srgbClr val="FFFF00"/>
                </a:solidFill>
                <a:latin typeface="+mn-ea"/>
                <a:ea typeface="+mn-ea"/>
              </a:rPr>
              <a:t>8-8</a:t>
            </a:r>
            <a:r>
              <a:rPr lang="zh-CN" altLang="en-US" sz="2400" b="1" dirty="0">
                <a:solidFill>
                  <a:srgbClr val="FFFF00"/>
                </a:solidFill>
                <a:latin typeface="+mn-ea"/>
                <a:ea typeface="+mn-ea"/>
              </a:rPr>
              <a:t>人被弯曲的跳板弹起来</a:t>
            </a:r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76200" y="5862638"/>
            <a:ext cx="5486400" cy="461962"/>
          </a:xfrm>
          <a:prstGeom prst="rect">
            <a:avLst/>
          </a:prstGeom>
          <a:solidFill>
            <a:srgbClr val="800000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FFFF00"/>
                </a:solidFill>
                <a:latin typeface="+mn-ea"/>
                <a:ea typeface="+mn-ea"/>
              </a:rPr>
              <a:t>图</a:t>
            </a:r>
            <a:r>
              <a:rPr lang="en-US" altLang="zh-CN" sz="2400" b="1" dirty="0">
                <a:solidFill>
                  <a:srgbClr val="FFFF00"/>
                </a:solidFill>
                <a:latin typeface="+mn-ea"/>
                <a:ea typeface="+mn-ea"/>
              </a:rPr>
              <a:t>8-9</a:t>
            </a:r>
            <a:r>
              <a:rPr lang="zh-CN" altLang="en-US" sz="2400" b="1" dirty="0">
                <a:solidFill>
                  <a:srgbClr val="FFFF00"/>
                </a:solidFill>
                <a:latin typeface="+mn-ea"/>
                <a:ea typeface="+mn-ea"/>
              </a:rPr>
              <a:t>运动员能被弯曲的撑杆弹向高空</a:t>
            </a:r>
          </a:p>
        </p:txBody>
      </p: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5791200" y="5715000"/>
            <a:ext cx="3124200" cy="838200"/>
          </a:xfrm>
          <a:prstGeom prst="rect">
            <a:avLst/>
          </a:prstGeom>
          <a:solidFill>
            <a:srgbClr val="800000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FFFF00"/>
                </a:solidFill>
                <a:latin typeface="+mn-ea"/>
                <a:ea typeface="+mn-ea"/>
              </a:rPr>
              <a:t>图</a:t>
            </a:r>
            <a:r>
              <a:rPr lang="en-US" altLang="zh-CN" sz="2400" b="1" dirty="0">
                <a:solidFill>
                  <a:srgbClr val="FFFF00"/>
                </a:solidFill>
                <a:latin typeface="+mn-ea"/>
                <a:ea typeface="+mn-ea"/>
              </a:rPr>
              <a:t>8-10</a:t>
            </a:r>
            <a:r>
              <a:rPr lang="zh-CN" altLang="en-US" sz="2400" b="1" dirty="0">
                <a:solidFill>
                  <a:srgbClr val="FFFF00"/>
                </a:solidFill>
                <a:latin typeface="+mn-ea"/>
                <a:ea typeface="+mn-ea"/>
              </a:rPr>
              <a:t>人能被形变的蹦床弹起来</a:t>
            </a:r>
          </a:p>
        </p:txBody>
      </p:sp>
    </p:spTree>
    <p:extLst>
      <p:ext uri="{BB962C8B-B14F-4D97-AF65-F5344CB8AC3E}">
        <p14:creationId xmlns:p14="http://schemas.microsoft.com/office/powerpoint/2010/main" val="25947427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8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8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8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8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4" grpId="0" animBg="1" autoUpdateAnimBg="0"/>
      <p:bldP spid="58375" grpId="0" animBg="1" autoUpdateAnimBg="0"/>
      <p:bldP spid="58376" grpId="0" animBg="1" autoUpdateAnimBg="0"/>
      <p:bldP spid="58377" grpId="0" animBg="1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17" descr="tj2_0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376772"/>
            <a:ext cx="4217465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7" name="Picture 19" descr="U397P6T12D1729281F44DT2005082023434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560" y="1412776"/>
            <a:ext cx="2795904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29" name="Text Box 21"/>
          <p:cNvSpPr txBox="1">
            <a:spLocks noChangeArrowheads="1"/>
          </p:cNvSpPr>
          <p:nvPr/>
        </p:nvSpPr>
        <p:spPr bwMode="auto">
          <a:xfrm>
            <a:off x="838200" y="4953000"/>
            <a:ext cx="720326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发生弹性形变的物体具有能量，这种能叫做弹性势能。</a:t>
            </a:r>
          </a:p>
        </p:txBody>
      </p:sp>
    </p:spTree>
    <p:extLst>
      <p:ext uri="{BB962C8B-B14F-4D97-AF65-F5344CB8AC3E}">
        <p14:creationId xmlns:p14="http://schemas.microsoft.com/office/powerpoint/2010/main" val="12356398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2"/>
          <p:cNvSpPr txBox="1">
            <a:spLocks noChangeArrowheads="1"/>
          </p:cNvSpPr>
          <p:nvPr/>
        </p:nvSpPr>
        <p:spPr bwMode="auto">
          <a:xfrm>
            <a:off x="457199" y="908720"/>
            <a:ext cx="3241675" cy="64135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600" b="1" dirty="0">
                <a:solidFill>
                  <a:srgbClr val="FF3399"/>
                </a:solidFill>
              </a:rPr>
              <a:t>课堂反馈练习</a:t>
            </a:r>
          </a:p>
        </p:txBody>
      </p:sp>
      <p:sp>
        <p:nvSpPr>
          <p:cNvPr id="64515" name="Text Box 3"/>
          <p:cNvSpPr txBox="1">
            <a:spLocks noChangeArrowheads="1"/>
          </p:cNvSpPr>
          <p:nvPr/>
        </p:nvSpPr>
        <p:spPr bwMode="auto">
          <a:xfrm>
            <a:off x="539750" y="1925638"/>
            <a:ext cx="8353425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defRPr/>
            </a:pPr>
            <a:r>
              <a:rPr lang="en-US" altLang="zh-CN" sz="2400" b="1" dirty="0">
                <a:latin typeface="+mn-ea"/>
                <a:ea typeface="+mn-ea"/>
              </a:rPr>
              <a:t>1.</a:t>
            </a:r>
            <a:r>
              <a:rPr lang="zh-CN" altLang="en-US" sz="2400" b="1" dirty="0">
                <a:latin typeface="+mn-ea"/>
                <a:ea typeface="+mn-ea"/>
              </a:rPr>
              <a:t>在物理实验室常用</a:t>
            </a:r>
            <a:r>
              <a:rPr lang="en-US" altLang="zh-CN" sz="2400" b="1" dirty="0">
                <a:latin typeface="+mn-ea"/>
                <a:ea typeface="+mn-ea"/>
              </a:rPr>
              <a:t>_____________</a:t>
            </a:r>
            <a:r>
              <a:rPr lang="zh-CN" altLang="en-US" sz="2400" b="1" dirty="0">
                <a:latin typeface="+mn-ea"/>
                <a:ea typeface="+mn-ea"/>
              </a:rPr>
              <a:t>测量力的大小</a:t>
            </a:r>
            <a:r>
              <a:rPr lang="en-US" altLang="zh-CN" sz="2400" b="1" dirty="0">
                <a:latin typeface="+mn-ea"/>
                <a:ea typeface="+mn-ea"/>
              </a:rPr>
              <a:t>,</a:t>
            </a:r>
            <a:r>
              <a:rPr lang="zh-CN" altLang="en-US" sz="2400" b="1" dirty="0">
                <a:latin typeface="+mn-ea"/>
                <a:ea typeface="+mn-ea"/>
              </a:rPr>
              <a:t>它是利用</a:t>
            </a:r>
            <a:r>
              <a:rPr lang="en-US" altLang="zh-CN" sz="2400" b="1" dirty="0">
                <a:latin typeface="+mn-ea"/>
                <a:ea typeface="+mn-ea"/>
              </a:rPr>
              <a:t>_____________________________________</a:t>
            </a:r>
            <a:r>
              <a:rPr lang="en-US" altLang="zh-CN" sz="2400" b="1" dirty="0">
                <a:latin typeface="+mn-ea"/>
                <a:ea typeface="宋体" pitchFamily="2" charset="-122"/>
              </a:rPr>
              <a:t>_________</a:t>
            </a:r>
            <a:r>
              <a:rPr lang="en-US" altLang="zh-CN" sz="2400" b="1" dirty="0">
                <a:latin typeface="+mn-ea"/>
                <a:ea typeface="+mn-ea"/>
              </a:rPr>
              <a:t>__________</a:t>
            </a:r>
            <a:r>
              <a:rPr lang="en-US" altLang="zh-CN" sz="2400" b="1" dirty="0">
                <a:latin typeface="+mn-ea"/>
                <a:ea typeface="宋体" pitchFamily="2" charset="-122"/>
              </a:rPr>
              <a:t>_______</a:t>
            </a:r>
            <a:r>
              <a:rPr lang="zh-CN" altLang="en-US" sz="2400" b="1" dirty="0">
                <a:latin typeface="+mn-ea"/>
                <a:ea typeface="+mn-ea"/>
              </a:rPr>
              <a:t>的原理制成的。加在它的力不能超过它的</a:t>
            </a:r>
            <a:r>
              <a:rPr lang="en-US" altLang="zh-CN" sz="2400" b="1" dirty="0">
                <a:latin typeface="+mn-ea"/>
                <a:ea typeface="+mn-ea"/>
              </a:rPr>
              <a:t>_______</a:t>
            </a:r>
            <a:r>
              <a:rPr lang="zh-CN" altLang="en-US" sz="2400" b="1" dirty="0">
                <a:latin typeface="+mn-ea"/>
                <a:ea typeface="+mn-ea"/>
              </a:rPr>
              <a:t>。</a:t>
            </a:r>
          </a:p>
        </p:txBody>
      </p:sp>
      <p:sp>
        <p:nvSpPr>
          <p:cNvPr id="53252" name="Text Box 4"/>
          <p:cNvSpPr txBox="1">
            <a:spLocks noChangeArrowheads="1"/>
          </p:cNvSpPr>
          <p:nvPr/>
        </p:nvSpPr>
        <p:spPr bwMode="auto">
          <a:xfrm>
            <a:off x="3203575" y="3076575"/>
            <a:ext cx="24479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zh-CN" sz="3200"/>
          </a:p>
        </p:txBody>
      </p:sp>
      <p:sp>
        <p:nvSpPr>
          <p:cNvPr id="60421" name="Text Box 5"/>
          <p:cNvSpPr txBox="1">
            <a:spLocks noChangeArrowheads="1"/>
          </p:cNvSpPr>
          <p:nvPr/>
        </p:nvSpPr>
        <p:spPr bwMode="auto">
          <a:xfrm>
            <a:off x="3606800" y="1981200"/>
            <a:ext cx="1828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</a:rPr>
              <a:t>弹簧测力计</a:t>
            </a:r>
          </a:p>
        </p:txBody>
      </p:sp>
      <p:sp>
        <p:nvSpPr>
          <p:cNvPr id="60422" name="Text Box 6"/>
          <p:cNvSpPr txBox="1">
            <a:spLocks noChangeArrowheads="1"/>
          </p:cNvSpPr>
          <p:nvPr/>
        </p:nvSpPr>
        <p:spPr bwMode="auto">
          <a:xfrm>
            <a:off x="463550" y="2438400"/>
            <a:ext cx="8604250" cy="112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</a:rPr>
              <a:t>物体发生弹性形变时，作用在物体上的外力越大，物体的弹性形变就越大</a:t>
            </a:r>
          </a:p>
        </p:txBody>
      </p:sp>
      <p:sp>
        <p:nvSpPr>
          <p:cNvPr id="60423" name="Text Box 7"/>
          <p:cNvSpPr txBox="1">
            <a:spLocks noChangeArrowheads="1"/>
          </p:cNvSpPr>
          <p:nvPr/>
        </p:nvSpPr>
        <p:spPr bwMode="auto">
          <a:xfrm>
            <a:off x="7772400" y="3119438"/>
            <a:ext cx="12350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</a:rPr>
              <a:t>量程</a:t>
            </a:r>
          </a:p>
        </p:txBody>
      </p:sp>
      <p:sp>
        <p:nvSpPr>
          <p:cNvPr id="64520" name="Text Box 8"/>
          <p:cNvSpPr txBox="1">
            <a:spLocks noChangeArrowheads="1"/>
          </p:cNvSpPr>
          <p:nvPr/>
        </p:nvSpPr>
        <p:spPr bwMode="auto">
          <a:xfrm>
            <a:off x="538163" y="3581400"/>
            <a:ext cx="8137525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400" b="1" dirty="0">
                <a:latin typeface="+mn-ea"/>
                <a:ea typeface="+mn-ea"/>
              </a:rPr>
              <a:t>2.</a:t>
            </a:r>
            <a:r>
              <a:rPr lang="zh-CN" altLang="en-US" sz="2400" b="1" dirty="0">
                <a:latin typeface="+mn-ea"/>
                <a:ea typeface="+mn-ea"/>
              </a:rPr>
              <a:t>使用弹簧测力计不必要的是                 </a:t>
            </a:r>
            <a:r>
              <a:rPr lang="en-US" altLang="zh-CN" sz="2400" b="1" dirty="0">
                <a:latin typeface="+mn-ea"/>
                <a:ea typeface="+mn-ea"/>
              </a:rPr>
              <a:t>(    )</a:t>
            </a:r>
          </a:p>
          <a:p>
            <a:pPr>
              <a:spcBef>
                <a:spcPct val="50000"/>
              </a:spcBef>
              <a:defRPr/>
            </a:pPr>
            <a:r>
              <a:rPr lang="en-US" altLang="zh-CN" sz="2400" b="1" dirty="0">
                <a:latin typeface="+mn-ea"/>
                <a:ea typeface="+mn-ea"/>
              </a:rPr>
              <a:t>   A.</a:t>
            </a:r>
            <a:r>
              <a:rPr lang="zh-CN" altLang="en-US" sz="2400" b="1" dirty="0">
                <a:latin typeface="+mn-ea"/>
                <a:ea typeface="+mn-ea"/>
              </a:rPr>
              <a:t>弹簧测力计竖直或水平放置，不得倾斜</a:t>
            </a:r>
          </a:p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latin typeface="+mn-ea"/>
                <a:ea typeface="+mn-ea"/>
              </a:rPr>
              <a:t>   </a:t>
            </a:r>
            <a:r>
              <a:rPr lang="en-US" altLang="zh-CN" sz="2400" b="1" dirty="0">
                <a:latin typeface="+mn-ea"/>
                <a:ea typeface="+mn-ea"/>
              </a:rPr>
              <a:t>B.</a:t>
            </a:r>
            <a:r>
              <a:rPr lang="zh-CN" altLang="en-US" sz="2400" b="1" dirty="0">
                <a:latin typeface="+mn-ea"/>
                <a:ea typeface="+mn-ea"/>
              </a:rPr>
              <a:t>使用前指针要“校零”</a:t>
            </a:r>
          </a:p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latin typeface="+mn-ea"/>
                <a:ea typeface="+mn-ea"/>
              </a:rPr>
              <a:t>   </a:t>
            </a:r>
            <a:r>
              <a:rPr lang="en-US" altLang="zh-CN" sz="2400" b="1" dirty="0">
                <a:latin typeface="+mn-ea"/>
                <a:ea typeface="+mn-ea"/>
              </a:rPr>
              <a:t>C.</a:t>
            </a:r>
            <a:r>
              <a:rPr lang="zh-CN" altLang="en-US" sz="2400" b="1" dirty="0">
                <a:latin typeface="+mn-ea"/>
                <a:ea typeface="+mn-ea"/>
              </a:rPr>
              <a:t>使用过程中，弹簧、指针不得与外壳有摩擦</a:t>
            </a:r>
          </a:p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latin typeface="+mn-ea"/>
                <a:ea typeface="+mn-ea"/>
              </a:rPr>
              <a:t>   </a:t>
            </a:r>
            <a:r>
              <a:rPr lang="en-US" altLang="zh-CN" sz="2400" b="1" dirty="0">
                <a:latin typeface="+mn-ea"/>
                <a:ea typeface="+mn-ea"/>
              </a:rPr>
              <a:t>D.</a:t>
            </a:r>
            <a:r>
              <a:rPr lang="zh-CN" altLang="en-US" sz="2400" b="1" dirty="0">
                <a:latin typeface="+mn-ea"/>
                <a:ea typeface="+mn-ea"/>
              </a:rPr>
              <a:t>拉力不得超过弹簧测力计的最大刻度值</a:t>
            </a:r>
          </a:p>
        </p:txBody>
      </p:sp>
      <p:sp>
        <p:nvSpPr>
          <p:cNvPr id="60425" name="Text Box 9"/>
          <p:cNvSpPr txBox="1">
            <a:spLocks noChangeArrowheads="1"/>
          </p:cNvSpPr>
          <p:nvPr/>
        </p:nvSpPr>
        <p:spPr bwMode="auto">
          <a:xfrm>
            <a:off x="7496175" y="3581400"/>
            <a:ext cx="5048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>
                <a:solidFill>
                  <a:srgbClr val="FF0000"/>
                </a:solidFill>
                <a:latin typeface="宋体" charset="-122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7663655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04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04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04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04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1" grpId="0" autoUpdateAnimBg="0"/>
      <p:bldP spid="60422" grpId="0" autoUpdateAnimBg="0"/>
      <p:bldP spid="60423" grpId="0" autoUpdateAnimBg="0"/>
      <p:bldP spid="60425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文本框 1"/>
          <p:cNvSpPr>
            <a:spLocks noGrp="1"/>
          </p:cNvSpPr>
          <p:nvPr>
            <p:ph idx="4294967295"/>
          </p:nvPr>
        </p:nvSpPr>
        <p:spPr bwMode="auto">
          <a:xfrm>
            <a:off x="-396552" y="1772816"/>
            <a:ext cx="9144000" cy="1877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0" algn="ctr" eaLnBrk="1" hangingPunct="1"/>
            <a:r>
              <a:rPr lang="zh-CN" altLang="en-US" sz="4400" b="1" dirty="0" smtClean="0">
                <a:latin typeface="华文新魏" pitchFamily="2" charset="-122"/>
                <a:ea typeface="华文新魏" pitchFamily="2" charset="-122"/>
              </a:rPr>
              <a:t>第八章  力 </a:t>
            </a:r>
            <a:endParaRPr lang="zh-CN" altLang="en-US" sz="6600" b="1" dirty="0" smtClean="0">
              <a:latin typeface="华文新魏" pitchFamily="2" charset="-122"/>
              <a:ea typeface="华文新魏" pitchFamily="2" charset="-122"/>
            </a:endParaRPr>
          </a:p>
          <a:p>
            <a:pPr indent="0" algn="ctr" eaLnBrk="1" hangingPunct="1">
              <a:buNone/>
            </a:pPr>
            <a:r>
              <a:rPr lang="en-US" altLang="zh-CN" sz="6000" b="1" dirty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1</a:t>
            </a:r>
            <a:r>
              <a:rPr lang="zh-CN" altLang="en-US" sz="6000" b="1" dirty="0" smtClean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、力  弹力</a:t>
            </a:r>
          </a:p>
        </p:txBody>
      </p:sp>
    </p:spTree>
    <p:extLst>
      <p:ext uri="{BB962C8B-B14F-4D97-AF65-F5344CB8AC3E}">
        <p14:creationId xmlns:p14="http://schemas.microsoft.com/office/powerpoint/2010/main" val="6783014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ext Box 2"/>
          <p:cNvSpPr txBox="1">
            <a:spLocks noChangeArrowheads="1"/>
          </p:cNvSpPr>
          <p:nvPr/>
        </p:nvSpPr>
        <p:spPr bwMode="auto">
          <a:xfrm>
            <a:off x="1835150" y="3933825"/>
            <a:ext cx="1873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zh-CN" altLang="zh-CN" sz="2400">
              <a:latin typeface="+mn-ea"/>
              <a:ea typeface="+mn-ea"/>
            </a:endParaRPr>
          </a:p>
        </p:txBody>
      </p:sp>
      <p:sp>
        <p:nvSpPr>
          <p:cNvPr id="65539" name="Text Box 4"/>
          <p:cNvSpPr txBox="1">
            <a:spLocks noChangeArrowheads="1"/>
          </p:cNvSpPr>
          <p:nvPr/>
        </p:nvSpPr>
        <p:spPr bwMode="auto">
          <a:xfrm>
            <a:off x="381000" y="1905000"/>
            <a:ext cx="87630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800" b="1" dirty="0">
                <a:latin typeface="+mn-ea"/>
                <a:ea typeface="+mn-ea"/>
              </a:rPr>
              <a:t>3.</a:t>
            </a:r>
            <a:r>
              <a:rPr lang="zh-CN" altLang="en-US" sz="2800" b="1" dirty="0">
                <a:latin typeface="+mn-ea"/>
                <a:ea typeface="+mn-ea"/>
              </a:rPr>
              <a:t>以下四种器材中，其中利用弹性势能工作的是   </a:t>
            </a:r>
            <a:r>
              <a:rPr lang="en-US" altLang="zh-CN" sz="2800" b="1" dirty="0">
                <a:latin typeface="+mn-ea"/>
                <a:ea typeface="+mn-ea"/>
              </a:rPr>
              <a:t>(    )</a:t>
            </a:r>
          </a:p>
          <a:p>
            <a:pPr>
              <a:spcBef>
                <a:spcPct val="50000"/>
              </a:spcBef>
              <a:defRPr/>
            </a:pPr>
            <a:r>
              <a:rPr lang="en-US" altLang="zh-CN" sz="2800" b="1" dirty="0">
                <a:latin typeface="+mn-ea"/>
                <a:ea typeface="+mn-ea"/>
              </a:rPr>
              <a:t>   A.</a:t>
            </a:r>
            <a:r>
              <a:rPr lang="zh-CN" altLang="en-US" sz="2800" b="1" dirty="0">
                <a:latin typeface="+mn-ea"/>
                <a:ea typeface="+mn-ea"/>
              </a:rPr>
              <a:t>沙发床</a:t>
            </a:r>
          </a:p>
          <a:p>
            <a:pPr>
              <a:spcBef>
                <a:spcPct val="50000"/>
              </a:spcBef>
              <a:defRPr/>
            </a:pPr>
            <a:r>
              <a:rPr lang="zh-CN" altLang="en-US" sz="2800" b="1" dirty="0">
                <a:latin typeface="+mn-ea"/>
                <a:ea typeface="+mn-ea"/>
              </a:rPr>
              <a:t>   </a:t>
            </a:r>
            <a:r>
              <a:rPr lang="en-US" altLang="zh-CN" sz="2800" b="1" dirty="0">
                <a:latin typeface="+mn-ea"/>
                <a:ea typeface="+mn-ea"/>
              </a:rPr>
              <a:t>B.</a:t>
            </a:r>
            <a:r>
              <a:rPr lang="zh-CN" altLang="en-US" sz="2800" b="1" dirty="0">
                <a:latin typeface="+mn-ea"/>
                <a:ea typeface="+mn-ea"/>
              </a:rPr>
              <a:t>弹簧测力计</a:t>
            </a:r>
          </a:p>
          <a:p>
            <a:pPr>
              <a:spcBef>
                <a:spcPct val="50000"/>
              </a:spcBef>
              <a:defRPr/>
            </a:pPr>
            <a:r>
              <a:rPr lang="zh-CN" altLang="en-US" sz="2800" b="1" dirty="0">
                <a:latin typeface="+mn-ea"/>
                <a:ea typeface="+mn-ea"/>
              </a:rPr>
              <a:t>   </a:t>
            </a:r>
            <a:r>
              <a:rPr lang="en-US" altLang="zh-CN" sz="2800" b="1" dirty="0">
                <a:latin typeface="+mn-ea"/>
                <a:ea typeface="+mn-ea"/>
              </a:rPr>
              <a:t>C.</a:t>
            </a:r>
            <a:r>
              <a:rPr lang="zh-CN" altLang="en-US" sz="2800" b="1" dirty="0">
                <a:latin typeface="+mn-ea"/>
                <a:ea typeface="+mn-ea"/>
              </a:rPr>
              <a:t>衣服夹子</a:t>
            </a:r>
          </a:p>
          <a:p>
            <a:pPr>
              <a:spcBef>
                <a:spcPct val="50000"/>
              </a:spcBef>
              <a:defRPr/>
            </a:pPr>
            <a:r>
              <a:rPr lang="zh-CN" altLang="en-US" sz="2800" b="1" dirty="0">
                <a:latin typeface="+mn-ea"/>
                <a:ea typeface="+mn-ea"/>
              </a:rPr>
              <a:t>   </a:t>
            </a:r>
            <a:r>
              <a:rPr lang="en-US" altLang="zh-CN" sz="2800" b="1" dirty="0">
                <a:latin typeface="+mn-ea"/>
                <a:ea typeface="+mn-ea"/>
              </a:rPr>
              <a:t>D.</a:t>
            </a:r>
            <a:r>
              <a:rPr lang="zh-CN" altLang="en-US" sz="2800" b="1" dirty="0">
                <a:latin typeface="+mn-ea"/>
                <a:ea typeface="+mn-ea"/>
              </a:rPr>
              <a:t>机械手表</a:t>
            </a:r>
          </a:p>
        </p:txBody>
      </p:sp>
      <p:sp>
        <p:nvSpPr>
          <p:cNvPr id="62469" name="Text Box 5"/>
          <p:cNvSpPr txBox="1">
            <a:spLocks noChangeArrowheads="1"/>
          </p:cNvSpPr>
          <p:nvPr/>
        </p:nvSpPr>
        <p:spPr bwMode="auto">
          <a:xfrm>
            <a:off x="827584" y="2420888"/>
            <a:ext cx="5048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 dirty="0">
                <a:solidFill>
                  <a:srgbClr val="FF0000"/>
                </a:solidFill>
                <a:latin typeface="宋体" charset="-122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11162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24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9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 descr="024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76400"/>
            <a:ext cx="115252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475" name="Text Box 3"/>
          <p:cNvSpPr txBox="1">
            <a:spLocks noChangeArrowheads="1"/>
          </p:cNvSpPr>
          <p:nvPr/>
        </p:nvSpPr>
        <p:spPr bwMode="auto">
          <a:xfrm>
            <a:off x="304800" y="2971800"/>
            <a:ext cx="86423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zh-CN" altLang="en-US" sz="2400" b="1" dirty="0">
                <a:latin typeface="+mn-ea"/>
                <a:ea typeface="+mn-ea"/>
              </a:rPr>
              <a:t>思考：</a:t>
            </a:r>
          </a:p>
          <a:p>
            <a:pPr>
              <a:spcBef>
                <a:spcPct val="50000"/>
              </a:spcBef>
              <a:defRPr/>
            </a:pPr>
            <a:r>
              <a:rPr kumimoji="1" lang="zh-CN" altLang="en-US" sz="2400" b="1" dirty="0">
                <a:latin typeface="+mn-ea"/>
                <a:ea typeface="+mn-ea"/>
              </a:rPr>
              <a:t>     把一个大铁块由地上拿到桌子上，</a:t>
            </a:r>
            <a:r>
              <a:rPr kumimoji="1" lang="zh-CN" altLang="en-US" sz="2400" b="1" dirty="0">
                <a:solidFill>
                  <a:srgbClr val="00B050"/>
                </a:solidFill>
                <a:latin typeface="+mn-ea"/>
                <a:ea typeface="+mn-ea"/>
              </a:rPr>
              <a:t>有什</a:t>
            </a:r>
            <a:r>
              <a:rPr kumimoji="1" lang="zh-CN" altLang="en-US" sz="2400" b="1" dirty="0">
                <a:latin typeface="+mn-ea"/>
                <a:ea typeface="+mn-ea"/>
              </a:rPr>
              <a:t>么感觉？</a:t>
            </a:r>
          </a:p>
        </p:txBody>
      </p:sp>
      <p:pic>
        <p:nvPicPr>
          <p:cNvPr id="105476" name="Picture 4" descr="铝块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828800"/>
            <a:ext cx="232727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477" name="Text Box 5"/>
          <p:cNvSpPr txBox="1">
            <a:spLocks noChangeArrowheads="1"/>
          </p:cNvSpPr>
          <p:nvPr/>
        </p:nvSpPr>
        <p:spPr bwMode="auto">
          <a:xfrm>
            <a:off x="304800" y="4191000"/>
            <a:ext cx="84836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zh-CN" altLang="en-US" sz="2400" b="1" dirty="0">
                <a:solidFill>
                  <a:srgbClr val="FF3300"/>
                </a:solidFill>
                <a:latin typeface="+mn-ea"/>
                <a:ea typeface="+mn-ea"/>
              </a:rPr>
              <a:t>小结：</a:t>
            </a:r>
          </a:p>
          <a:p>
            <a:pPr>
              <a:lnSpc>
                <a:spcPct val="150000"/>
              </a:lnSpc>
              <a:spcBef>
                <a:spcPct val="50000"/>
              </a:spcBef>
              <a:defRPr/>
            </a:pPr>
            <a:r>
              <a:rPr kumimoji="1" lang="zh-CN" altLang="en-US" sz="2400" b="1" dirty="0">
                <a:latin typeface="+mn-ea"/>
                <a:ea typeface="+mn-ea"/>
              </a:rPr>
              <a:t>     人将大铁块拿到桌子上感觉很费劲，肌肉感觉到紧张，这就是人对力最早的认识。 </a:t>
            </a:r>
          </a:p>
        </p:txBody>
      </p:sp>
      <p:sp>
        <p:nvSpPr>
          <p:cNvPr id="105478" name="Text Box 6"/>
          <p:cNvSpPr txBox="1">
            <a:spLocks noChangeArrowheads="1"/>
          </p:cNvSpPr>
          <p:nvPr/>
        </p:nvSpPr>
        <p:spPr bwMode="auto">
          <a:xfrm>
            <a:off x="296561" y="831057"/>
            <a:ext cx="5067527" cy="4619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一、生活中你对力的体验是什么？</a:t>
            </a:r>
          </a:p>
        </p:txBody>
      </p:sp>
    </p:spTree>
    <p:extLst>
      <p:ext uri="{BB962C8B-B14F-4D97-AF65-F5344CB8AC3E}">
        <p14:creationId xmlns:p14="http://schemas.microsoft.com/office/powerpoint/2010/main" val="13139224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05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000"/>
                                        <p:tgtEl>
                                          <p:spTgt spid="105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54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54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54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5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54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54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54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54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5" grpId="0"/>
      <p:bldP spid="105477" grpId="0" autoUpdateAnimBg="0"/>
      <p:bldP spid="10547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7086600" y="3576638"/>
            <a:ext cx="14414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zh-CN" altLang="en-US" sz="2400" b="1" dirty="0">
                <a:latin typeface="+mn-ea"/>
                <a:ea typeface="+mn-ea"/>
              </a:rPr>
              <a:t>头顶球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750888" y="764704"/>
            <a:ext cx="51117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zh-CN" altLang="en-US" sz="2400" b="1" dirty="0">
                <a:solidFill>
                  <a:schemeClr val="hlink"/>
                </a:solidFill>
                <a:latin typeface="+mn-ea"/>
                <a:ea typeface="+mn-ea"/>
              </a:rPr>
              <a:t>下面三幅图有什么共同特点？</a:t>
            </a:r>
          </a:p>
        </p:txBody>
      </p:sp>
      <p:pic>
        <p:nvPicPr>
          <p:cNvPr id="37892" name="Picture 4" descr="3847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11" y="711994"/>
            <a:ext cx="395287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1" name="Text Box 5"/>
          <p:cNvSpPr txBox="1">
            <a:spLocks noChangeArrowheads="1"/>
          </p:cNvSpPr>
          <p:nvPr/>
        </p:nvSpPr>
        <p:spPr bwMode="auto">
          <a:xfrm>
            <a:off x="3714750" y="5562600"/>
            <a:ext cx="5429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zh-CN" altLang="en-US" sz="2400" b="1" dirty="0">
                <a:latin typeface="+mn-ea"/>
                <a:ea typeface="+mn-ea"/>
              </a:rPr>
              <a:t>：头对球用了力。</a:t>
            </a:r>
          </a:p>
        </p:txBody>
      </p:sp>
      <p:sp>
        <p:nvSpPr>
          <p:cNvPr id="106502" name="Text Box 6"/>
          <p:cNvSpPr txBox="1">
            <a:spLocks noChangeArrowheads="1"/>
          </p:cNvSpPr>
          <p:nvPr/>
        </p:nvSpPr>
        <p:spPr bwMode="auto">
          <a:xfrm>
            <a:off x="1390650" y="4217988"/>
            <a:ext cx="5603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zh-CN" altLang="en-US" sz="2400" b="1">
                <a:latin typeface="+mn-ea"/>
                <a:ea typeface="+mn-ea"/>
              </a:rPr>
              <a:t>手</a:t>
            </a:r>
          </a:p>
        </p:txBody>
      </p:sp>
      <p:sp>
        <p:nvSpPr>
          <p:cNvPr id="106503" name="Text Box 7"/>
          <p:cNvSpPr txBox="1">
            <a:spLocks noChangeArrowheads="1"/>
          </p:cNvSpPr>
          <p:nvPr/>
        </p:nvSpPr>
        <p:spPr bwMode="auto">
          <a:xfrm>
            <a:off x="2747963" y="4217988"/>
            <a:ext cx="1117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zh-CN" altLang="en-US" sz="2400" b="1">
                <a:latin typeface="+mn-ea"/>
                <a:ea typeface="+mn-ea"/>
              </a:rPr>
              <a:t>绳</a:t>
            </a:r>
          </a:p>
        </p:txBody>
      </p:sp>
      <p:sp>
        <p:nvSpPr>
          <p:cNvPr id="106504" name="Text Box 8"/>
          <p:cNvSpPr txBox="1">
            <a:spLocks noChangeArrowheads="1"/>
          </p:cNvSpPr>
          <p:nvPr/>
        </p:nvSpPr>
        <p:spPr bwMode="auto">
          <a:xfrm>
            <a:off x="3690938" y="4217988"/>
            <a:ext cx="54292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zh-CN" altLang="en-US" sz="2400" b="1" dirty="0">
                <a:latin typeface="+mn-ea"/>
                <a:ea typeface="+mn-ea"/>
              </a:rPr>
              <a:t>：手对绳用了力。</a:t>
            </a:r>
          </a:p>
        </p:txBody>
      </p:sp>
      <p:sp>
        <p:nvSpPr>
          <p:cNvPr id="106505" name="Line 9"/>
          <p:cNvSpPr>
            <a:spLocks noChangeShapeType="1"/>
          </p:cNvSpPr>
          <p:nvPr/>
        </p:nvSpPr>
        <p:spPr bwMode="auto">
          <a:xfrm>
            <a:off x="1905000" y="4506913"/>
            <a:ext cx="8778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106506" name="Text Box 10"/>
          <p:cNvSpPr txBox="1">
            <a:spLocks noChangeArrowheads="1"/>
          </p:cNvSpPr>
          <p:nvPr/>
        </p:nvSpPr>
        <p:spPr bwMode="auto">
          <a:xfrm>
            <a:off x="2133600" y="4038600"/>
            <a:ext cx="6778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zh-CN" altLang="en-US" sz="2400" b="1">
                <a:latin typeface="+mn-ea"/>
                <a:ea typeface="+mn-ea"/>
              </a:rPr>
              <a:t>拉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1420813" y="5410200"/>
            <a:ext cx="2486025" cy="660400"/>
            <a:chOff x="452" y="3092"/>
            <a:chExt cx="1412" cy="416"/>
          </a:xfrm>
        </p:grpSpPr>
        <p:grpSp>
          <p:nvGrpSpPr>
            <p:cNvPr id="37914" name="Group 12"/>
            <p:cNvGrpSpPr>
              <a:grpSpLocks/>
            </p:cNvGrpSpPr>
            <p:nvPr/>
          </p:nvGrpSpPr>
          <p:grpSpPr bwMode="auto">
            <a:xfrm>
              <a:off x="452" y="3092"/>
              <a:ext cx="1412" cy="416"/>
              <a:chOff x="441" y="3063"/>
              <a:chExt cx="1412" cy="416"/>
            </a:xfrm>
          </p:grpSpPr>
          <p:sp>
            <p:nvSpPr>
              <p:cNvPr id="7196" name="Text Box 13"/>
              <p:cNvSpPr txBox="1">
                <a:spLocks noChangeArrowheads="1"/>
              </p:cNvSpPr>
              <p:nvPr/>
            </p:nvSpPr>
            <p:spPr bwMode="auto">
              <a:xfrm>
                <a:off x="1218" y="3188"/>
                <a:ext cx="635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kumimoji="1" lang="zh-CN" altLang="en-US" sz="2400" b="1">
                    <a:latin typeface="+mn-ea"/>
                    <a:ea typeface="+mn-ea"/>
                  </a:rPr>
                  <a:t>球</a:t>
                </a:r>
              </a:p>
            </p:txBody>
          </p:sp>
          <p:grpSp>
            <p:nvGrpSpPr>
              <p:cNvPr id="37917" name="Group 14"/>
              <p:cNvGrpSpPr>
                <a:grpSpLocks/>
              </p:cNvGrpSpPr>
              <p:nvPr/>
            </p:nvGrpSpPr>
            <p:grpSpPr bwMode="auto">
              <a:xfrm>
                <a:off x="441" y="3063"/>
                <a:ext cx="751" cy="387"/>
                <a:chOff x="441" y="3063"/>
                <a:chExt cx="751" cy="387"/>
              </a:xfrm>
            </p:grpSpPr>
            <p:sp>
              <p:nvSpPr>
                <p:cNvPr id="7198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441" y="3159"/>
                  <a:ext cx="318" cy="29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  <a:defRPr/>
                  </a:pPr>
                  <a:r>
                    <a:rPr kumimoji="1" lang="zh-CN" altLang="en-US" sz="2400" b="1" dirty="0">
                      <a:latin typeface="+mn-ea"/>
                      <a:ea typeface="+mn-ea"/>
                    </a:rPr>
                    <a:t>头</a:t>
                  </a:r>
                </a:p>
              </p:txBody>
            </p:sp>
            <p:sp>
              <p:nvSpPr>
                <p:cNvPr id="7199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807" y="3063"/>
                  <a:ext cx="385" cy="29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  <a:defRPr/>
                  </a:pPr>
                  <a:r>
                    <a:rPr kumimoji="1" lang="zh-CN" altLang="en-US" sz="2400" b="1" dirty="0">
                      <a:latin typeface="+mn-ea"/>
                      <a:ea typeface="+mn-ea"/>
                    </a:rPr>
                    <a:t>顶</a:t>
                  </a:r>
                </a:p>
              </p:txBody>
            </p:sp>
          </p:grpSp>
        </p:grpSp>
        <p:sp>
          <p:nvSpPr>
            <p:cNvPr id="7195" name="Line 17"/>
            <p:cNvSpPr>
              <a:spLocks noChangeShapeType="1"/>
            </p:cNvSpPr>
            <p:nvPr/>
          </p:nvSpPr>
          <p:spPr bwMode="auto">
            <a:xfrm>
              <a:off x="746" y="3380"/>
              <a:ext cx="5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</p:grpSp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762000" y="4800600"/>
            <a:ext cx="3144838" cy="620713"/>
            <a:chOff x="744" y="2816"/>
            <a:chExt cx="1786" cy="391"/>
          </a:xfrm>
        </p:grpSpPr>
        <p:sp>
          <p:nvSpPr>
            <p:cNvPr id="7190" name="Text Box 19"/>
            <p:cNvSpPr txBox="1">
              <a:spLocks noChangeArrowheads="1"/>
            </p:cNvSpPr>
            <p:nvPr/>
          </p:nvSpPr>
          <p:spPr bwMode="auto">
            <a:xfrm>
              <a:off x="1895" y="2916"/>
              <a:ext cx="635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kumimoji="1" lang="zh-CN" altLang="en-US" sz="2400" b="1" dirty="0">
                  <a:latin typeface="+mn-ea"/>
                  <a:ea typeface="+mn-ea"/>
                </a:rPr>
                <a:t>土</a:t>
              </a:r>
            </a:p>
          </p:txBody>
        </p:sp>
        <p:sp>
          <p:nvSpPr>
            <p:cNvPr id="7191" name="Text Box 20"/>
            <p:cNvSpPr txBox="1">
              <a:spLocks noChangeArrowheads="1"/>
            </p:cNvSpPr>
            <p:nvPr/>
          </p:nvSpPr>
          <p:spPr bwMode="auto">
            <a:xfrm>
              <a:off x="744" y="2916"/>
              <a:ext cx="649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kumimoji="1" lang="zh-CN" altLang="en-US" sz="2400" b="1" dirty="0">
                  <a:latin typeface="+mn-ea"/>
                  <a:ea typeface="+mn-ea"/>
                </a:rPr>
                <a:t>推机土</a:t>
              </a:r>
            </a:p>
          </p:txBody>
        </p:sp>
        <p:sp>
          <p:nvSpPr>
            <p:cNvPr id="7192" name="Text Box 21"/>
            <p:cNvSpPr txBox="1">
              <a:spLocks noChangeArrowheads="1"/>
            </p:cNvSpPr>
            <p:nvPr/>
          </p:nvSpPr>
          <p:spPr bwMode="auto">
            <a:xfrm>
              <a:off x="1479" y="2816"/>
              <a:ext cx="385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kumimoji="1" lang="zh-CN" altLang="en-US" sz="2400" b="1" dirty="0">
                  <a:latin typeface="+mn-ea"/>
                  <a:ea typeface="+mn-ea"/>
                </a:rPr>
                <a:t>推</a:t>
              </a:r>
            </a:p>
          </p:txBody>
        </p:sp>
        <p:sp>
          <p:nvSpPr>
            <p:cNvPr id="7193" name="Line 22"/>
            <p:cNvSpPr>
              <a:spLocks noChangeShapeType="1"/>
            </p:cNvSpPr>
            <p:nvPr/>
          </p:nvSpPr>
          <p:spPr bwMode="auto">
            <a:xfrm>
              <a:off x="1412" y="3104"/>
              <a:ext cx="5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</p:grpSp>
      <p:sp>
        <p:nvSpPr>
          <p:cNvPr id="106519" name="Text Box 23"/>
          <p:cNvSpPr txBox="1">
            <a:spLocks noChangeArrowheads="1"/>
          </p:cNvSpPr>
          <p:nvPr/>
        </p:nvSpPr>
        <p:spPr bwMode="auto">
          <a:xfrm>
            <a:off x="3690938" y="4938713"/>
            <a:ext cx="54292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zh-CN" altLang="en-US" sz="2400" b="1" dirty="0">
                <a:latin typeface="+mn-ea"/>
                <a:ea typeface="+mn-ea"/>
              </a:rPr>
              <a:t>：推土机对土用了力。</a:t>
            </a:r>
          </a:p>
        </p:txBody>
      </p:sp>
      <p:pic>
        <p:nvPicPr>
          <p:cNvPr id="37902" name="Picture 24" descr="U1157P6T12D1477951F44DT20050330070305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40" r="9029" b="64001"/>
          <a:stretch>
            <a:fillRect/>
          </a:stretch>
        </p:blipFill>
        <p:spPr bwMode="auto">
          <a:xfrm>
            <a:off x="6516688" y="1352550"/>
            <a:ext cx="2303462" cy="216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21" name="Text Box 25"/>
          <p:cNvSpPr txBox="1">
            <a:spLocks noChangeArrowheads="1"/>
          </p:cNvSpPr>
          <p:nvPr/>
        </p:nvSpPr>
        <p:spPr bwMode="auto">
          <a:xfrm>
            <a:off x="1066800" y="6096000"/>
            <a:ext cx="939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zh-CN" altLang="en-US" sz="2400" b="1" dirty="0">
                <a:solidFill>
                  <a:schemeClr val="folHlink"/>
                </a:solidFill>
                <a:latin typeface="+mn-ea"/>
                <a:ea typeface="+mn-ea"/>
              </a:rPr>
              <a:t>物体</a:t>
            </a:r>
          </a:p>
        </p:txBody>
      </p:sp>
      <p:sp>
        <p:nvSpPr>
          <p:cNvPr id="106522" name="Text Box 26"/>
          <p:cNvSpPr txBox="1">
            <a:spLocks noChangeArrowheads="1"/>
          </p:cNvSpPr>
          <p:nvPr/>
        </p:nvSpPr>
        <p:spPr bwMode="auto">
          <a:xfrm>
            <a:off x="2743200" y="6078538"/>
            <a:ext cx="827088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zh-CN" altLang="en-US" sz="2400" b="1" dirty="0">
                <a:solidFill>
                  <a:schemeClr val="folHlink"/>
                </a:solidFill>
                <a:latin typeface="+mn-ea"/>
                <a:ea typeface="+mn-ea"/>
              </a:rPr>
              <a:t>物体</a:t>
            </a:r>
          </a:p>
        </p:txBody>
      </p:sp>
      <p:sp>
        <p:nvSpPr>
          <p:cNvPr id="106523" name="Line 27"/>
          <p:cNvSpPr>
            <a:spLocks noChangeShapeType="1"/>
          </p:cNvSpPr>
          <p:nvPr/>
        </p:nvSpPr>
        <p:spPr bwMode="auto">
          <a:xfrm>
            <a:off x="1981200" y="6324600"/>
            <a:ext cx="792163" cy="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7186" name="Text Box 29"/>
          <p:cNvSpPr txBox="1">
            <a:spLocks noChangeArrowheads="1"/>
          </p:cNvSpPr>
          <p:nvPr/>
        </p:nvSpPr>
        <p:spPr bwMode="auto">
          <a:xfrm>
            <a:off x="3863975" y="3581400"/>
            <a:ext cx="177482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zh-CN" altLang="en-US" sz="2400" b="1" dirty="0">
                <a:latin typeface="+mn-ea"/>
                <a:ea typeface="+mn-ea"/>
              </a:rPr>
              <a:t>推土机推土</a:t>
            </a:r>
          </a:p>
        </p:txBody>
      </p:sp>
      <p:pic>
        <p:nvPicPr>
          <p:cNvPr id="37907" name="Picture 30" descr="拔河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497013"/>
            <a:ext cx="2627313" cy="203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8" name="Text Box 31"/>
          <p:cNvSpPr txBox="1">
            <a:spLocks noChangeArrowheads="1"/>
          </p:cNvSpPr>
          <p:nvPr/>
        </p:nvSpPr>
        <p:spPr bwMode="auto">
          <a:xfrm>
            <a:off x="1204913" y="3505200"/>
            <a:ext cx="8524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zh-CN" altLang="en-US" sz="2400" b="1" dirty="0">
                <a:latin typeface="+mn-ea"/>
                <a:ea typeface="+mn-ea"/>
              </a:rPr>
              <a:t>拔河</a:t>
            </a:r>
          </a:p>
        </p:txBody>
      </p:sp>
      <p:pic>
        <p:nvPicPr>
          <p:cNvPr id="37909" name="Picture 32" descr="推土机推土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300" y="1468438"/>
            <a:ext cx="3124200" cy="205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8820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106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6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6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65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65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65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65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06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65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65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06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50"/>
                            </p:stCondLst>
                            <p:childTnLst>
                              <p:par>
                                <p:cTn id="5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65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6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650"/>
                            </p:stCondLst>
                            <p:childTnLst>
                              <p:par>
                                <p:cTn id="5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65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6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501" grpId="0" autoUpdateAnimBg="0"/>
      <p:bldP spid="106502" grpId="0" autoUpdateAnimBg="0"/>
      <p:bldP spid="106503" grpId="0" autoUpdateAnimBg="0"/>
      <p:bldP spid="106504" grpId="0" autoUpdateAnimBg="0"/>
      <p:bldP spid="106506" grpId="0" autoUpdateAnimBg="0"/>
      <p:bldP spid="106519" grpId="0" autoUpdateAnimBg="0"/>
      <p:bldP spid="106521" grpId="0" autoUpdateAnimBg="0"/>
      <p:bldP spid="106522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3" name="Text Box 3"/>
          <p:cNvSpPr txBox="1">
            <a:spLocks noChangeArrowheads="1"/>
          </p:cNvSpPr>
          <p:nvPr/>
        </p:nvSpPr>
        <p:spPr bwMode="auto">
          <a:xfrm>
            <a:off x="2938463" y="3276600"/>
            <a:ext cx="50625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zh-CN" altLang="en-US" sz="2400" b="1" dirty="0">
                <a:latin typeface="+mn-ea"/>
                <a:ea typeface="+mn-ea"/>
              </a:rPr>
              <a:t>力就是物体对物体的作用。</a:t>
            </a:r>
          </a:p>
        </p:txBody>
      </p:sp>
      <p:pic>
        <p:nvPicPr>
          <p:cNvPr id="38915" name="Picture 4" descr="BTN_03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19200"/>
            <a:ext cx="1439863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Text Box 5"/>
          <p:cNvSpPr txBox="1">
            <a:spLocks noChangeArrowheads="1"/>
          </p:cNvSpPr>
          <p:nvPr/>
        </p:nvSpPr>
        <p:spPr bwMode="auto">
          <a:xfrm>
            <a:off x="236538" y="2286000"/>
            <a:ext cx="33480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zh-CN" altLang="en-US" b="1" i="1" dirty="0">
                <a:solidFill>
                  <a:srgbClr val="FF3300"/>
                </a:solidFill>
                <a:latin typeface="+mj-ea"/>
                <a:ea typeface="+mj-ea"/>
              </a:rPr>
              <a:t>归纳 </a:t>
            </a:r>
            <a:r>
              <a:rPr kumimoji="1" lang="en-US" altLang="zh-CN" b="1" dirty="0">
                <a:latin typeface="+mj-ea"/>
                <a:ea typeface="+mj-ea"/>
              </a:rPr>
              <a:t>1</a:t>
            </a:r>
            <a:r>
              <a:rPr kumimoji="1" lang="zh-CN" altLang="en-US" b="1" dirty="0">
                <a:latin typeface="+mj-ea"/>
                <a:ea typeface="+mj-ea"/>
              </a:rPr>
              <a:t>定义：</a:t>
            </a:r>
          </a:p>
        </p:txBody>
      </p:sp>
      <p:sp>
        <p:nvSpPr>
          <p:cNvPr id="107526" name="Line 6"/>
          <p:cNvSpPr>
            <a:spLocks noChangeShapeType="1"/>
          </p:cNvSpPr>
          <p:nvPr/>
        </p:nvSpPr>
        <p:spPr bwMode="auto">
          <a:xfrm>
            <a:off x="3865563" y="3767138"/>
            <a:ext cx="935037" cy="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107527" name="Line 7"/>
          <p:cNvSpPr>
            <a:spLocks noChangeShapeType="1"/>
          </p:cNvSpPr>
          <p:nvPr/>
        </p:nvSpPr>
        <p:spPr bwMode="auto">
          <a:xfrm>
            <a:off x="4876800" y="3776663"/>
            <a:ext cx="935038" cy="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altLang="zh-CN" sz="2400" dirty="0">
                <a:latin typeface="+mn-ea"/>
                <a:ea typeface="+mn-ea"/>
              </a:rPr>
              <a:t>                 </a:t>
            </a:r>
            <a:endParaRPr lang="zh-CN" altLang="en-US" sz="2400" dirty="0">
              <a:latin typeface="+mn-ea"/>
              <a:ea typeface="+mn-ea"/>
            </a:endParaRPr>
          </a:p>
        </p:txBody>
      </p:sp>
      <p:sp>
        <p:nvSpPr>
          <p:cNvPr id="107529" name="Line 9"/>
          <p:cNvSpPr>
            <a:spLocks noChangeShapeType="1"/>
          </p:cNvSpPr>
          <p:nvPr/>
        </p:nvSpPr>
        <p:spPr bwMode="auto">
          <a:xfrm>
            <a:off x="4297363" y="3838575"/>
            <a:ext cx="0" cy="504825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107530" name="Line 10"/>
          <p:cNvSpPr>
            <a:spLocks noChangeShapeType="1"/>
          </p:cNvSpPr>
          <p:nvPr/>
        </p:nvSpPr>
        <p:spPr bwMode="auto">
          <a:xfrm>
            <a:off x="5308600" y="3838575"/>
            <a:ext cx="0" cy="504825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107531" name="Text Box 11"/>
          <p:cNvSpPr txBox="1">
            <a:spLocks noChangeArrowheads="1"/>
          </p:cNvSpPr>
          <p:nvPr/>
        </p:nvSpPr>
        <p:spPr bwMode="auto">
          <a:xfrm>
            <a:off x="3733800" y="4343400"/>
            <a:ext cx="114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zh-CN" altLang="en-US" sz="2400" b="1" dirty="0">
                <a:solidFill>
                  <a:srgbClr val="FF3300"/>
                </a:solidFill>
                <a:latin typeface="+mn-ea"/>
                <a:ea typeface="+mn-ea"/>
              </a:rPr>
              <a:t>施力物</a:t>
            </a:r>
          </a:p>
        </p:txBody>
      </p:sp>
      <p:sp>
        <p:nvSpPr>
          <p:cNvPr id="107532" name="Text Box 12"/>
          <p:cNvSpPr txBox="1">
            <a:spLocks noChangeArrowheads="1"/>
          </p:cNvSpPr>
          <p:nvPr/>
        </p:nvSpPr>
        <p:spPr bwMode="auto">
          <a:xfrm>
            <a:off x="4800600" y="4338638"/>
            <a:ext cx="11350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zh-CN" altLang="en-US" sz="2400" b="1" dirty="0">
                <a:solidFill>
                  <a:srgbClr val="FF3300"/>
                </a:solidFill>
                <a:latin typeface="+mn-ea"/>
                <a:ea typeface="+mn-ea"/>
              </a:rPr>
              <a:t>受力物</a:t>
            </a:r>
          </a:p>
        </p:txBody>
      </p:sp>
    </p:spTree>
    <p:extLst>
      <p:ext uri="{BB962C8B-B14F-4D97-AF65-F5344CB8AC3E}">
        <p14:creationId xmlns:p14="http://schemas.microsoft.com/office/powerpoint/2010/main" val="3496022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75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7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75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75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7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7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7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7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7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7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7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7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7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7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3" grpId="0" autoUpdateAnimBg="0"/>
      <p:bldP spid="107531" grpId="0" autoUpdateAnimBg="0"/>
      <p:bldP spid="107532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ext Box 2"/>
          <p:cNvSpPr txBox="1">
            <a:spLocks noChangeArrowheads="1"/>
          </p:cNvSpPr>
          <p:nvPr/>
        </p:nvSpPr>
        <p:spPr bwMode="auto">
          <a:xfrm>
            <a:off x="2286000" y="5105400"/>
            <a:ext cx="65166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en-US" altLang="zh-CN" sz="2400" b="1" dirty="0">
                <a:latin typeface="+mn-ea"/>
                <a:ea typeface="+mn-ea"/>
              </a:rPr>
              <a:t>(1)</a:t>
            </a:r>
            <a:r>
              <a:rPr kumimoji="1" lang="zh-CN" altLang="en-US" sz="2400" b="1" dirty="0">
                <a:latin typeface="+mn-ea"/>
                <a:ea typeface="+mn-ea"/>
              </a:rPr>
              <a:t>力可以改变物体的形状；</a:t>
            </a:r>
          </a:p>
        </p:txBody>
      </p:sp>
      <p:pic>
        <p:nvPicPr>
          <p:cNvPr id="108547" name="Picture 3" descr="各种形变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1143000"/>
            <a:ext cx="3392487" cy="364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549" name="Text Box 5"/>
          <p:cNvSpPr txBox="1">
            <a:spLocks noChangeArrowheads="1"/>
          </p:cNvSpPr>
          <p:nvPr/>
        </p:nvSpPr>
        <p:spPr bwMode="auto">
          <a:xfrm>
            <a:off x="2352675" y="5867400"/>
            <a:ext cx="4657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en-US" altLang="zh-CN" sz="2400" b="1" dirty="0">
                <a:latin typeface="+mn-ea"/>
                <a:ea typeface="+mn-ea"/>
              </a:rPr>
              <a:t>(2)</a:t>
            </a:r>
            <a:r>
              <a:rPr kumimoji="1" lang="zh-CN" altLang="en-US" sz="2400" b="1" dirty="0">
                <a:latin typeface="+mn-ea"/>
                <a:ea typeface="+mn-ea"/>
              </a:rPr>
              <a:t>力可以改变物体的运动状态。</a:t>
            </a:r>
          </a:p>
        </p:txBody>
      </p:sp>
      <p:pic>
        <p:nvPicPr>
          <p:cNvPr id="108550" name="Picture 6" descr="足球运动员踢球，球由静止变为运动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295400"/>
            <a:ext cx="2395538" cy="35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552" name="Text Box 8"/>
          <p:cNvSpPr txBox="1">
            <a:spLocks noChangeArrowheads="1"/>
          </p:cNvSpPr>
          <p:nvPr/>
        </p:nvSpPr>
        <p:spPr bwMode="auto">
          <a:xfrm>
            <a:off x="228600" y="4397375"/>
            <a:ext cx="1828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zh-CN" altLang="en-US" b="1" i="1" dirty="0">
                <a:solidFill>
                  <a:srgbClr val="FF3300"/>
                </a:solidFill>
                <a:latin typeface="+mj-ea"/>
                <a:ea typeface="+mj-ea"/>
              </a:rPr>
              <a:t>归纳</a:t>
            </a:r>
            <a:r>
              <a:rPr kumimoji="1" lang="en-US" altLang="zh-CN" b="1" i="1" dirty="0">
                <a:solidFill>
                  <a:srgbClr val="FF3300"/>
                </a:solidFill>
                <a:latin typeface="+mj-ea"/>
                <a:ea typeface="+mj-ea"/>
              </a:rPr>
              <a:t>2</a:t>
            </a:r>
            <a:endParaRPr kumimoji="1" lang="zh-CN" altLang="en-US" b="1" dirty="0">
              <a:latin typeface="+mj-ea"/>
              <a:ea typeface="+mj-ea"/>
            </a:endParaRPr>
          </a:p>
        </p:txBody>
      </p:sp>
      <p:sp>
        <p:nvSpPr>
          <p:cNvPr id="108553" name="Text Box 9"/>
          <p:cNvSpPr txBox="1">
            <a:spLocks noChangeArrowheads="1"/>
          </p:cNvSpPr>
          <p:nvPr/>
        </p:nvSpPr>
        <p:spPr bwMode="auto">
          <a:xfrm>
            <a:off x="238125" y="5557838"/>
            <a:ext cx="2124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zh-CN" altLang="en-US" sz="2400" b="1" dirty="0">
                <a:latin typeface="+mn-ea"/>
                <a:ea typeface="+mn-ea"/>
              </a:rPr>
              <a:t>力的作用效果</a:t>
            </a:r>
          </a:p>
        </p:txBody>
      </p:sp>
      <p:sp>
        <p:nvSpPr>
          <p:cNvPr id="108554" name="AutoShape 10"/>
          <p:cNvSpPr>
            <a:spLocks/>
          </p:cNvSpPr>
          <p:nvPr/>
        </p:nvSpPr>
        <p:spPr bwMode="auto">
          <a:xfrm>
            <a:off x="2286000" y="5181600"/>
            <a:ext cx="152400" cy="1143000"/>
          </a:xfrm>
          <a:prstGeom prst="leftBrace">
            <a:avLst>
              <a:gd name="adj1" fmla="val 55576"/>
              <a:gd name="adj2" fmla="val 50000"/>
            </a:avLst>
          </a:prstGeom>
          <a:noFill/>
          <a:ln w="571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zh-CN" altLang="zh-CN" sz="2400">
              <a:solidFill>
                <a:srgbClr val="FF3300"/>
              </a:solidFill>
              <a:latin typeface="+mn-ea"/>
              <a:ea typeface="+mn-ea"/>
            </a:endParaRPr>
          </a:p>
        </p:txBody>
      </p:sp>
      <p:pic>
        <p:nvPicPr>
          <p:cNvPr id="39945" name="Picture 11" descr="005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1828800" cy="10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556" name="Text Box 12"/>
          <p:cNvSpPr txBox="1">
            <a:spLocks noChangeArrowheads="1"/>
          </p:cNvSpPr>
          <p:nvPr/>
        </p:nvSpPr>
        <p:spPr bwMode="auto">
          <a:xfrm>
            <a:off x="69850" y="1227138"/>
            <a:ext cx="183515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CN" altLang="en-US" sz="2400" b="1" i="1" dirty="0">
                <a:solidFill>
                  <a:srgbClr val="FF3300"/>
                </a:solidFill>
                <a:latin typeface="+mn-ea"/>
                <a:ea typeface="+mn-ea"/>
              </a:rPr>
              <a:t>力作用后的结果？</a:t>
            </a:r>
            <a:endParaRPr kumimoji="1" lang="zh-CN" altLang="en-US" sz="2400" b="1" dirty="0">
              <a:latin typeface="+mn-ea"/>
              <a:ea typeface="+mn-ea"/>
            </a:endParaRPr>
          </a:p>
        </p:txBody>
      </p:sp>
      <p:sp>
        <p:nvSpPr>
          <p:cNvPr id="108557" name="Text Box 13"/>
          <p:cNvSpPr txBox="1">
            <a:spLocks noChangeArrowheads="1"/>
          </p:cNvSpPr>
          <p:nvPr/>
        </p:nvSpPr>
        <p:spPr bwMode="auto">
          <a:xfrm>
            <a:off x="3124200" y="1143000"/>
            <a:ext cx="19081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CN" altLang="en-US" sz="2400" b="1">
                <a:solidFill>
                  <a:srgbClr val="FF3300"/>
                </a:solidFill>
                <a:latin typeface="+mn-ea"/>
                <a:ea typeface="+mn-ea"/>
              </a:rPr>
              <a:t>图</a:t>
            </a:r>
            <a:r>
              <a:rPr kumimoji="1" lang="en-US" altLang="zh-CN" sz="2400" b="1">
                <a:solidFill>
                  <a:srgbClr val="FF3300"/>
                </a:solidFill>
                <a:latin typeface="+mn-ea"/>
                <a:ea typeface="+mn-ea"/>
              </a:rPr>
              <a:t>1</a:t>
            </a:r>
            <a:endParaRPr kumimoji="1" lang="en-US" altLang="zh-CN" sz="2400" b="1">
              <a:latin typeface="+mn-ea"/>
              <a:ea typeface="+mn-ea"/>
            </a:endParaRPr>
          </a:p>
        </p:txBody>
      </p:sp>
      <p:sp>
        <p:nvSpPr>
          <p:cNvPr id="108558" name="Text Box 14"/>
          <p:cNvSpPr txBox="1">
            <a:spLocks noChangeArrowheads="1"/>
          </p:cNvSpPr>
          <p:nvPr/>
        </p:nvSpPr>
        <p:spPr bwMode="auto">
          <a:xfrm>
            <a:off x="5638800" y="1219200"/>
            <a:ext cx="19081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CN" altLang="en-US" sz="2400" b="1" dirty="0">
                <a:solidFill>
                  <a:srgbClr val="FF3300"/>
                </a:solidFill>
                <a:latin typeface="+mn-ea"/>
                <a:ea typeface="+mn-ea"/>
              </a:rPr>
              <a:t>图</a:t>
            </a:r>
            <a:r>
              <a:rPr kumimoji="1" lang="en-US" altLang="zh-CN" sz="2400" b="1" dirty="0">
                <a:solidFill>
                  <a:srgbClr val="FF3300"/>
                </a:solidFill>
                <a:latin typeface="+mn-ea"/>
                <a:ea typeface="+mn-ea"/>
              </a:rPr>
              <a:t>2</a:t>
            </a:r>
            <a:endParaRPr kumimoji="1" lang="en-US" altLang="zh-CN" sz="2400" b="1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09858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85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8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8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108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8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85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85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85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85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8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8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085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085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085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6" dur="500"/>
                                        <p:tgtEl>
                                          <p:spTgt spid="108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0" dur="500"/>
                                        <p:tgtEl>
                                          <p:spTgt spid="108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085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085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085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2" dur="500"/>
                                        <p:tgtEl>
                                          <p:spTgt spid="108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6" grpId="0"/>
      <p:bldP spid="108549" grpId="0"/>
      <p:bldP spid="108552" grpId="0"/>
      <p:bldP spid="108553" grpId="0"/>
      <p:bldP spid="108554" grpId="0" animBg="1"/>
      <p:bldP spid="108556" grpId="0"/>
      <p:bldP spid="108557" grpId="0"/>
      <p:bldP spid="108558" grpId="0"/>
      <p:bldP spid="108558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rrowheads="1"/>
          </p:cNvSpPr>
          <p:nvPr>
            <p:ph type="title" idx="4294967295"/>
          </p:nvPr>
        </p:nvSpPr>
        <p:spPr bwMode="auto">
          <a:xfrm>
            <a:off x="27039" y="1484784"/>
            <a:ext cx="3505200" cy="609600"/>
          </a:xfrm>
          <a:prstGeom prst="rect">
            <a:avLst/>
          </a:prstGeom>
          <a:solidFill>
            <a:schemeClr val="bg1"/>
          </a:solidFill>
          <a:ln>
            <a:miter lim="800000"/>
            <a:headEnd/>
            <a:tailEnd/>
          </a:ln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zh-CN" altLang="en-US" sz="2800" b="1" dirty="0" smtClean="0">
                <a:latin typeface="+mn-ea"/>
                <a:ea typeface="+mn-ea"/>
              </a:rPr>
              <a:t>二、什么叫做形变？</a:t>
            </a:r>
          </a:p>
        </p:txBody>
      </p:sp>
      <p:sp>
        <p:nvSpPr>
          <p:cNvPr id="95235" name="Rectangle 3"/>
          <p:cNvSpPr>
            <a:spLocks noGrp="1" noRot="1" noChangeArrowheads="1"/>
          </p:cNvSpPr>
          <p:nvPr>
            <p:ph type="body" idx="4294967295"/>
          </p:nvPr>
        </p:nvSpPr>
        <p:spPr bwMode="auto">
          <a:xfrm>
            <a:off x="0" y="2514600"/>
            <a:ext cx="42672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zh-CN" altLang="en-US" sz="2400" b="1" dirty="0" smtClean="0">
                <a:latin typeface="+mn-ea"/>
              </a:rPr>
              <a:t>请同学们举一些形变的例子。</a:t>
            </a:r>
          </a:p>
        </p:txBody>
      </p:sp>
      <p:sp>
        <p:nvSpPr>
          <p:cNvPr id="95236" name="Text Box 4"/>
          <p:cNvSpPr txBox="1">
            <a:spLocks noChangeArrowheads="1"/>
          </p:cNvSpPr>
          <p:nvPr/>
        </p:nvSpPr>
        <p:spPr bwMode="auto">
          <a:xfrm>
            <a:off x="457200" y="3195638"/>
            <a:ext cx="51339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物体的形状或体积的改变叫做形变。</a:t>
            </a:r>
          </a:p>
        </p:txBody>
      </p:sp>
      <p:sp>
        <p:nvSpPr>
          <p:cNvPr id="95237" name="Text Box 5"/>
          <p:cNvSpPr txBox="1">
            <a:spLocks noChangeArrowheads="1"/>
          </p:cNvSpPr>
          <p:nvPr/>
        </p:nvSpPr>
        <p:spPr bwMode="auto">
          <a:xfrm>
            <a:off x="457200" y="3962400"/>
            <a:ext cx="85344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+mn-ea"/>
                <a:ea typeface="+mn-ea"/>
              </a:rPr>
              <a:t>这些形变中有一类是：</a:t>
            </a:r>
          </a:p>
          <a:p>
            <a:pPr>
              <a:defRPr/>
            </a:pPr>
            <a:endParaRPr lang="zh-CN" altLang="en-US" sz="2400" b="1" dirty="0">
              <a:latin typeface="+mn-ea"/>
              <a:ea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物体形变后，撤去外力就完全恢复原状，这种称为弹性形变。</a:t>
            </a:r>
          </a:p>
        </p:txBody>
      </p:sp>
    </p:spTree>
    <p:extLst>
      <p:ext uri="{BB962C8B-B14F-4D97-AF65-F5344CB8AC3E}">
        <p14:creationId xmlns:p14="http://schemas.microsoft.com/office/powerpoint/2010/main" val="3201313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5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5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95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5" grpId="0" build="p"/>
      <p:bldP spid="95236" grpId="0"/>
      <p:bldP spid="952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rrowheads="1"/>
          </p:cNvSpPr>
          <p:nvPr>
            <p:ph type="title" idx="4294967295"/>
          </p:nvPr>
        </p:nvSpPr>
        <p:spPr bwMode="auto">
          <a:xfrm>
            <a:off x="0" y="1143000"/>
            <a:ext cx="2901950" cy="533400"/>
          </a:xfrm>
          <a:prstGeom prst="rect">
            <a:avLst/>
          </a:prstGeom>
          <a:solidFill>
            <a:schemeClr val="bg1"/>
          </a:solidFill>
          <a:ln>
            <a:miter lim="800000"/>
            <a:headEnd/>
            <a:tailEnd/>
          </a:ln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zh-CN" altLang="en-US" sz="2800" b="1" dirty="0" smtClean="0">
                <a:latin typeface="+mn-ea"/>
                <a:ea typeface="+mn-ea"/>
              </a:rPr>
              <a:t>三、什么是弹力？</a:t>
            </a:r>
          </a:p>
        </p:txBody>
      </p:sp>
      <p:sp>
        <p:nvSpPr>
          <p:cNvPr id="53251" name="Rectangle 3"/>
          <p:cNvSpPr>
            <a:spLocks noGrp="1" noRot="1" noChangeArrowheads="1"/>
          </p:cNvSpPr>
          <p:nvPr>
            <p:ph type="body" idx="4294967295"/>
          </p:nvPr>
        </p:nvSpPr>
        <p:spPr bwMode="auto">
          <a:xfrm>
            <a:off x="0" y="1905000"/>
            <a:ext cx="594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buFont typeface="Arial" pitchFamily="34" charset="0"/>
              <a:buNone/>
              <a:defRPr/>
            </a:pPr>
            <a:r>
              <a:rPr lang="zh-CN" altLang="en-US" sz="2400" b="1" dirty="0" smtClean="0">
                <a:latin typeface="+mn-ea"/>
              </a:rPr>
              <a:t>当用手使物体发生形变时，手有何感觉？</a:t>
            </a:r>
          </a:p>
        </p:txBody>
      </p:sp>
      <p:sp>
        <p:nvSpPr>
          <p:cNvPr id="96260" name="Text Box 4"/>
          <p:cNvSpPr txBox="1">
            <a:spLocks noChangeArrowheads="1"/>
          </p:cNvSpPr>
          <p:nvPr/>
        </p:nvSpPr>
        <p:spPr bwMode="auto">
          <a:xfrm>
            <a:off x="296863" y="2590800"/>
            <a:ext cx="60626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弹力是由于物体发生弹性形变而产生的力。</a:t>
            </a:r>
          </a:p>
        </p:txBody>
      </p:sp>
      <p:sp>
        <p:nvSpPr>
          <p:cNvPr id="96261" name="Text Box 5"/>
          <p:cNvSpPr txBox="1">
            <a:spLocks noChangeArrowheads="1"/>
          </p:cNvSpPr>
          <p:nvPr/>
        </p:nvSpPr>
        <p:spPr bwMode="auto">
          <a:xfrm>
            <a:off x="304800" y="3276600"/>
            <a:ext cx="35702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拉力、压力都属于弹力。</a:t>
            </a:r>
          </a:p>
        </p:txBody>
      </p:sp>
      <p:sp>
        <p:nvSpPr>
          <p:cNvPr id="53254" name="Rectangle 6"/>
          <p:cNvSpPr>
            <a:spLocks noRot="1" noChangeArrowheads="1"/>
          </p:cNvSpPr>
          <p:nvPr/>
        </p:nvSpPr>
        <p:spPr bwMode="auto">
          <a:xfrm>
            <a:off x="76200" y="4038600"/>
            <a:ext cx="6324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zh-CN" altLang="en-US" sz="2400" b="1" dirty="0">
                <a:latin typeface="+mn-ea"/>
                <a:ea typeface="+mn-ea"/>
              </a:rPr>
              <a:t>四、物体形变的大小与外力大小的关系？</a:t>
            </a:r>
          </a:p>
        </p:txBody>
      </p:sp>
      <p:sp>
        <p:nvSpPr>
          <p:cNvPr id="53255" name="Rectangle 7"/>
          <p:cNvSpPr>
            <a:spLocks noRot="1" noChangeArrowheads="1"/>
          </p:cNvSpPr>
          <p:nvPr/>
        </p:nvSpPr>
        <p:spPr bwMode="auto">
          <a:xfrm>
            <a:off x="228600" y="5029200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v"/>
              <a:defRPr/>
            </a:pPr>
            <a:r>
              <a:rPr lang="zh-CN" altLang="en-US" sz="2400" b="1">
                <a:latin typeface="+mn-ea"/>
                <a:ea typeface="+mn-ea"/>
              </a:rPr>
              <a:t>同学们先猜猜看，估计一下它们的关系？并说明理由。</a:t>
            </a:r>
          </a:p>
        </p:txBody>
      </p:sp>
    </p:spTree>
    <p:extLst>
      <p:ext uri="{BB962C8B-B14F-4D97-AF65-F5344CB8AC3E}">
        <p14:creationId xmlns:p14="http://schemas.microsoft.com/office/powerpoint/2010/main" val="2466994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6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6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60" grpId="0"/>
      <p:bldP spid="9626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WordArt 7"/>
          <p:cNvSpPr>
            <a:spLocks noChangeArrowheads="1" noChangeShapeType="1" noTextEdit="1"/>
          </p:cNvSpPr>
          <p:nvPr/>
        </p:nvSpPr>
        <p:spPr bwMode="auto">
          <a:xfrm>
            <a:off x="1295400" y="990600"/>
            <a:ext cx="1447800" cy="4572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0"/>
              </a:avLst>
            </a:prstTxWarp>
          </a:bodyPr>
          <a:lstStyle/>
          <a:p>
            <a:pPr algn="ctr"/>
            <a:r>
              <a:rPr lang="zh-CN" altLang="en-US" sz="2400" b="1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宋体"/>
                <a:ea typeface="宋体"/>
              </a:rPr>
              <a:t>试一试</a:t>
            </a:r>
          </a:p>
        </p:txBody>
      </p:sp>
      <p:pic>
        <p:nvPicPr>
          <p:cNvPr id="43011" name="Picture 1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914400"/>
            <a:ext cx="1066800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2" name="Picture 1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0"/>
            <a:ext cx="1066800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8" name="Picture 14" descr="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809750"/>
            <a:ext cx="2590800" cy="182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9" name="Picture 15" descr="0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676400"/>
            <a:ext cx="3048000" cy="192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80" name="Text Box 16"/>
          <p:cNvSpPr txBox="1">
            <a:spLocks noChangeArrowheads="1"/>
          </p:cNvSpPr>
          <p:nvPr/>
        </p:nvSpPr>
        <p:spPr bwMode="auto">
          <a:xfrm>
            <a:off x="381000" y="3505200"/>
            <a:ext cx="3962400" cy="112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400" b="1"/>
              <a:t>塑料板上压的重物越重，塑料板弯曲得越</a:t>
            </a:r>
            <a:r>
              <a:rPr lang="en-US" altLang="zh-CN" sz="2400" b="1"/>
              <a:t>_____</a:t>
            </a:r>
          </a:p>
        </p:txBody>
      </p:sp>
      <p:sp>
        <p:nvSpPr>
          <p:cNvPr id="11281" name="Text Box 17"/>
          <p:cNvSpPr txBox="1">
            <a:spLocks noChangeArrowheads="1"/>
          </p:cNvSpPr>
          <p:nvPr/>
        </p:nvSpPr>
        <p:spPr bwMode="auto">
          <a:xfrm>
            <a:off x="5029200" y="3505200"/>
            <a:ext cx="3505200" cy="112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400" b="1"/>
              <a:t>拉弹簧用的力越大弹簧伸得越</a:t>
            </a:r>
            <a:r>
              <a:rPr lang="en-US" altLang="zh-CN" sz="2400" b="1"/>
              <a:t>______</a:t>
            </a:r>
          </a:p>
        </p:txBody>
      </p:sp>
      <p:sp>
        <p:nvSpPr>
          <p:cNvPr id="11283" name="Text Box 19"/>
          <p:cNvSpPr txBox="1">
            <a:spLocks noChangeArrowheads="1"/>
          </p:cNvSpPr>
          <p:nvPr/>
        </p:nvSpPr>
        <p:spPr bwMode="auto">
          <a:xfrm>
            <a:off x="2514600" y="4114800"/>
            <a:ext cx="493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大</a:t>
            </a:r>
          </a:p>
        </p:txBody>
      </p:sp>
      <p:sp>
        <p:nvSpPr>
          <p:cNvPr id="11284" name="Text Box 20"/>
          <p:cNvSpPr txBox="1">
            <a:spLocks noChangeArrowheads="1"/>
          </p:cNvSpPr>
          <p:nvPr/>
        </p:nvSpPr>
        <p:spPr bwMode="auto">
          <a:xfrm>
            <a:off x="6324600" y="4114800"/>
            <a:ext cx="493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长</a:t>
            </a:r>
          </a:p>
        </p:txBody>
      </p:sp>
      <p:sp>
        <p:nvSpPr>
          <p:cNvPr id="11285" name="Text Box 21"/>
          <p:cNvSpPr txBox="1">
            <a:spLocks noChangeArrowheads="1"/>
          </p:cNvSpPr>
          <p:nvPr/>
        </p:nvSpPr>
        <p:spPr bwMode="auto">
          <a:xfrm>
            <a:off x="374650" y="5105400"/>
            <a:ext cx="80073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33CC"/>
                </a:solidFill>
              </a:rPr>
              <a:t>结论：</a:t>
            </a:r>
            <a:r>
              <a:rPr lang="zh-CN" altLang="en-US" sz="2400" b="1">
                <a:solidFill>
                  <a:srgbClr val="FF0000"/>
                </a:solidFill>
              </a:rPr>
              <a:t>作用在物体上的外力越大，物体的 形变就越大。</a:t>
            </a:r>
          </a:p>
        </p:txBody>
      </p:sp>
    </p:spTree>
    <p:extLst>
      <p:ext uri="{BB962C8B-B14F-4D97-AF65-F5344CB8AC3E}">
        <p14:creationId xmlns:p14="http://schemas.microsoft.com/office/powerpoint/2010/main" val="25388069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11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1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1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1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1" grpId="0" animBg="1"/>
      <p:bldP spid="11280" grpId="0"/>
      <p:bldP spid="11281" grpId="0"/>
      <p:bldP spid="11283" grpId="0"/>
      <p:bldP spid="11284" grpId="0"/>
      <p:bldP spid="11285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1041</Words>
  <Application>Microsoft Office PowerPoint</Application>
  <PresentationFormat>全屏显示(4:3)</PresentationFormat>
  <Paragraphs>108</Paragraphs>
  <Slides>20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1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二、什么叫做形变？</vt:lpstr>
      <vt:lpstr>三、什么是弹力？</vt:lpstr>
      <vt:lpstr>PowerPoint 演示文稿</vt:lpstr>
      <vt:lpstr>五、弹簧测力计</vt:lpstr>
      <vt:lpstr>认识 几种弹簧测力计</vt:lpstr>
      <vt:lpstr>弹簧测力计的构造</vt:lpstr>
      <vt:lpstr>PowerPoint 演示文稿</vt:lpstr>
      <vt:lpstr>PowerPoint 演示文稿</vt:lpstr>
      <vt:lpstr>PowerPoint 演示文稿</vt:lpstr>
      <vt:lpstr>六、弹性势能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6</cp:revision>
  <dcterms:created xsi:type="dcterms:W3CDTF">2020-04-20T03:18:26Z</dcterms:created>
  <dcterms:modified xsi:type="dcterms:W3CDTF">2020-04-22T08:04:27Z</dcterms:modified>
</cp:coreProperties>
</file>