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2EB-DCB2-44AA-A78B-84568CD4A1BA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54F3-7A12-47BF-BD24-447020140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B8215050-C34F-4175-9D25-CD2EE4757FDB}" type="slidenum">
              <a:rPr lang="en-US" altLang="zh-CN" sz="1200" smtClean="0"/>
              <a:pPr eaLnBrk="1" hangingPunct="1"/>
              <a:t>15</a:t>
            </a:fld>
            <a:endParaRPr lang="en-US" altLang="zh-CN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  <a:ea typeface="宋体" charset="-122"/>
              </a:rPr>
              <a:t>议一议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55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hyperlink" Target="&#25745;&#26438;&#36339;.m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&#36339;&#27700;.r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.sina.com.cn/g/p/2005-03-30/07031477951.s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121"/>
          <p:cNvSpPr>
            <a:spLocks noChangeArrowheads="1"/>
          </p:cNvSpPr>
          <p:nvPr/>
        </p:nvSpPr>
        <p:spPr bwMode="auto">
          <a:xfrm>
            <a:off x="1619250" y="1993107"/>
            <a:ext cx="5905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6000" b="1" dirty="0">
                <a:solidFill>
                  <a:schemeClr val="tx2"/>
                </a:solidFill>
                <a:ea typeface="华文行楷" pitchFamily="2" charset="-122"/>
              </a:rPr>
              <a:t>教学课件</a:t>
            </a:r>
          </a:p>
        </p:txBody>
      </p:sp>
      <p:sp>
        <p:nvSpPr>
          <p:cNvPr id="34819" name="文本框 5122"/>
          <p:cNvSpPr txBox="1">
            <a:spLocks noChangeArrowheads="1"/>
          </p:cNvSpPr>
          <p:nvPr/>
        </p:nvSpPr>
        <p:spPr bwMode="auto">
          <a:xfrm>
            <a:off x="685800" y="2605088"/>
            <a:ext cx="79898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zh-CN" sz="6000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物理  八年级下册  江苏科技版</a:t>
            </a:r>
            <a:endParaRPr lang="zh-CN" altLang="zh-CN" sz="40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buFont typeface="Arial" charset="0"/>
              <a:buNone/>
            </a:pPr>
            <a:endParaRPr lang="en-US" altLang="zh-CN" sz="4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6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10680" y="980728"/>
            <a:ext cx="3409192" cy="4572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五、弹簧测力计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828800"/>
            <a:ext cx="8686800" cy="190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400" b="1" dirty="0" smtClean="0">
                <a:latin typeface="+mn-ea"/>
              </a:rPr>
              <a:t>弹簧测力计就是根据        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400" b="1" dirty="0" smtClean="0">
                <a:latin typeface="+mn-ea"/>
              </a:rPr>
              <a:t>           这个特性制成的。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3048000"/>
            <a:ext cx="7620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测力计是测量力的大小的仪器。弹簧测力计就是测力计的一种。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0" y="1828800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                  作用在物体上的外力越大，物体的形变就越大</a:t>
            </a:r>
          </a:p>
        </p:txBody>
      </p:sp>
    </p:spTree>
    <p:extLst>
      <p:ext uri="{BB962C8B-B14F-4D97-AF65-F5344CB8AC3E}">
        <p14:creationId xmlns:p14="http://schemas.microsoft.com/office/powerpoint/2010/main" val="23766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-olj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3131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36-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886200"/>
            <a:ext cx="3240087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r="62366" b="7307"/>
          <a:stretch>
            <a:fillRect/>
          </a:stretch>
        </p:blipFill>
        <p:spPr bwMode="auto">
          <a:xfrm>
            <a:off x="0" y="1143000"/>
            <a:ext cx="281940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3" t="13582" r="9949" b="14134"/>
          <a:stretch>
            <a:fillRect/>
          </a:stretch>
        </p:blipFill>
        <p:spPr bwMode="auto">
          <a:xfrm>
            <a:off x="6553200" y="1219200"/>
            <a:ext cx="2590800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4419600" y="1752600"/>
            <a:ext cx="1295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dirty="0" smtClean="0">
                <a:solidFill>
                  <a:srgbClr val="FF0000"/>
                </a:solidFill>
              </a:rPr>
              <a:t>认识</a:t>
            </a:r>
            <a:br>
              <a:rPr lang="zh-CN" altLang="en-US" sz="4000" dirty="0" smtClean="0">
                <a:solidFill>
                  <a:srgbClr val="FF0000"/>
                </a:solidFill>
              </a:rPr>
            </a:br>
            <a:r>
              <a:rPr lang="zh-CN" altLang="en-US" sz="4000" dirty="0" smtClean="0">
                <a:solidFill>
                  <a:srgbClr val="FF0000"/>
                </a:solidFill>
              </a:rPr>
              <a:t>几种弹簧测力计</a:t>
            </a:r>
          </a:p>
        </p:txBody>
      </p:sp>
    </p:spTree>
    <p:extLst>
      <p:ext uri="{BB962C8B-B14F-4D97-AF65-F5344CB8AC3E}">
        <p14:creationId xmlns:p14="http://schemas.microsoft.com/office/powerpoint/2010/main" val="142904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4648200" y="914400"/>
            <a:ext cx="449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smtClean="0"/>
              <a:t>弹簧测力计的构造</a:t>
            </a:r>
          </a:p>
        </p:txBody>
      </p:sp>
      <p:pic>
        <p:nvPicPr>
          <p:cNvPr id="46083" name="Picture 4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1185" r="7176" b="5510"/>
          <a:stretch>
            <a:fillRect/>
          </a:stretch>
        </p:blipFill>
        <p:spPr bwMode="auto">
          <a:xfrm>
            <a:off x="0" y="1600200"/>
            <a:ext cx="595947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762000" y="5410200"/>
            <a:ext cx="2447925" cy="1081088"/>
          </a:xfrm>
          <a:prstGeom prst="wedgeRectCallout">
            <a:avLst>
              <a:gd name="adj1" fmla="val 17001"/>
              <a:gd name="adj2" fmla="val -9225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量程：</a:t>
            </a:r>
            <a:r>
              <a:rPr lang="en-US" altLang="zh-CN" sz="2400" dirty="0">
                <a:solidFill>
                  <a:srgbClr val="FFFF00"/>
                </a:solidFill>
                <a:latin typeface="+mn-ea"/>
                <a:ea typeface="+mn-ea"/>
              </a:rPr>
              <a:t>0~5 N</a:t>
            </a: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分度值：</a:t>
            </a:r>
            <a:r>
              <a:rPr lang="en-US" altLang="zh-CN" sz="2400" dirty="0">
                <a:solidFill>
                  <a:srgbClr val="FFFF00"/>
                </a:solidFill>
                <a:latin typeface="+mn-ea"/>
                <a:ea typeface="+mn-ea"/>
              </a:rPr>
              <a:t>0.2 N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33800" y="5486400"/>
            <a:ext cx="2663825" cy="1081088"/>
          </a:xfrm>
          <a:prstGeom prst="wedgeRectCallout">
            <a:avLst>
              <a:gd name="adj1" fmla="val -16389"/>
              <a:gd name="adj2" fmla="val -94935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量程：</a:t>
            </a:r>
            <a:r>
              <a:rPr lang="en-US" altLang="zh-CN" sz="2400" dirty="0">
                <a:solidFill>
                  <a:srgbClr val="FFFF00"/>
                </a:solidFill>
                <a:latin typeface="+mn-ea"/>
                <a:ea typeface="+mn-ea"/>
              </a:rPr>
              <a:t>0~2.5  N</a:t>
            </a: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分度值：</a:t>
            </a:r>
            <a:r>
              <a:rPr lang="en-US" altLang="zh-CN" sz="2400" dirty="0">
                <a:solidFill>
                  <a:srgbClr val="FFFF00"/>
                </a:solidFill>
                <a:latin typeface="+mn-ea"/>
                <a:ea typeface="+mn-ea"/>
              </a:rPr>
              <a:t>0.05 N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6477000" y="5486400"/>
            <a:ext cx="2447925" cy="1081088"/>
          </a:xfrm>
          <a:prstGeom prst="wedgeRectCallout">
            <a:avLst>
              <a:gd name="adj1" fmla="val -25097"/>
              <a:gd name="adj2" fmla="val -9669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量程：</a:t>
            </a:r>
            <a:r>
              <a:rPr lang="en-US" altLang="zh-CN" sz="2400" dirty="0">
                <a:solidFill>
                  <a:srgbClr val="FFFF00"/>
                </a:solidFill>
                <a:latin typeface="+mn-ea"/>
                <a:ea typeface="+mn-ea"/>
              </a:rPr>
              <a:t>0~10 N</a:t>
            </a: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分度值：</a:t>
            </a:r>
            <a:r>
              <a:rPr lang="en-US" altLang="zh-CN" sz="2400" dirty="0">
                <a:solidFill>
                  <a:srgbClr val="FFFF00"/>
                </a:solidFill>
                <a:latin typeface="+mn-ea"/>
                <a:ea typeface="+mn-ea"/>
              </a:rPr>
              <a:t>0.2 N</a:t>
            </a:r>
          </a:p>
        </p:txBody>
      </p:sp>
      <p:pic>
        <p:nvPicPr>
          <p:cNvPr id="47109" name="Picture 13" descr="苛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791200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79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1E1D"/>
                </a:solidFill>
              </a:rPr>
              <a:t>弹簧测力计的使用方法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52600" y="220980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1E1D"/>
                </a:solidFill>
              </a:rPr>
              <a:t>注意点：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828800" y="2819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1.</a:t>
            </a:r>
            <a:r>
              <a:rPr lang="zh-CN" altLang="en-US" sz="2400" b="1">
                <a:solidFill>
                  <a:srgbClr val="FF0000"/>
                </a:solidFill>
              </a:rPr>
              <a:t>调零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828800" y="3576638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2.</a:t>
            </a:r>
            <a:r>
              <a:rPr lang="zh-CN" altLang="en-US" sz="2400" b="1">
                <a:solidFill>
                  <a:srgbClr val="FF0000"/>
                </a:solidFill>
              </a:rPr>
              <a:t>弹簧的轴线与所测力的方向一致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828800" y="5105400"/>
            <a:ext cx="446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4.</a:t>
            </a:r>
            <a:r>
              <a:rPr lang="zh-CN" altLang="en-US" sz="2400" b="1">
                <a:solidFill>
                  <a:srgbClr val="FF0000"/>
                </a:solidFill>
              </a:rPr>
              <a:t>读数时视线必须与刻度盘垂直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828800" y="43434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3.</a:t>
            </a:r>
            <a:r>
              <a:rPr lang="zh-CN" altLang="en-US" sz="2400" b="1">
                <a:solidFill>
                  <a:srgbClr val="FF0000"/>
                </a:solidFill>
              </a:rPr>
              <a:t>不能超过量程</a:t>
            </a:r>
          </a:p>
        </p:txBody>
      </p:sp>
      <p:pic>
        <p:nvPicPr>
          <p:cNvPr id="48136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066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3A8"/>
              </a:clrFrom>
              <a:clrTo>
                <a:srgbClr val="FFF3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20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53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  <p:bldP spid="16395" grpId="0"/>
      <p:bldP spid="16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2"/>
          <p:cNvPicPr>
            <a:picLocks noGrp="1" noChangeAspect="1" noChangeArrowheads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5942" r="73322" b="6204"/>
          <a:stretch>
            <a:fillRect/>
          </a:stretch>
        </p:blipFill>
        <p:spPr bwMode="auto">
          <a:xfrm>
            <a:off x="0" y="1143000"/>
            <a:ext cx="190500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Image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5942" r="52739" b="4695"/>
          <a:stretch>
            <a:fillRect/>
          </a:stretch>
        </p:blipFill>
        <p:spPr bwMode="auto">
          <a:xfrm>
            <a:off x="2514600" y="1066800"/>
            <a:ext cx="14938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Image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2" t="8929" r="2180" b="3185"/>
          <a:stretch>
            <a:fillRect/>
          </a:stretch>
        </p:blipFill>
        <p:spPr bwMode="auto">
          <a:xfrm>
            <a:off x="6705600" y="1676400"/>
            <a:ext cx="1727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Imag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5" t="7452" r="29129" b="3185"/>
          <a:stretch>
            <a:fillRect/>
          </a:stretch>
        </p:blipFill>
        <p:spPr bwMode="auto">
          <a:xfrm>
            <a:off x="4419600" y="1752600"/>
            <a:ext cx="15430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5410200"/>
            <a:ext cx="1828800" cy="990600"/>
            <a:chOff x="113" y="3022"/>
            <a:chExt cx="1165" cy="771"/>
          </a:xfrm>
        </p:grpSpPr>
        <p:sp>
          <p:nvSpPr>
            <p:cNvPr id="60432" name="AutoShape 7"/>
            <p:cNvSpPr>
              <a:spLocks noChangeArrowheads="1"/>
            </p:cNvSpPr>
            <p:nvPr/>
          </p:nvSpPr>
          <p:spPr bwMode="auto">
            <a:xfrm>
              <a:off x="113" y="3022"/>
              <a:ext cx="1165" cy="771"/>
            </a:xfrm>
            <a:prstGeom prst="wedgeEllipseCallout">
              <a:avLst>
                <a:gd name="adj1" fmla="val 1329"/>
                <a:gd name="adj2" fmla="val -647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zh-CN" sz="2400">
                <a:latin typeface="+mn-ea"/>
                <a:ea typeface="+mn-ea"/>
              </a:endParaRPr>
            </a:p>
          </p:txBody>
        </p:sp>
        <p:sp>
          <p:nvSpPr>
            <p:cNvPr id="60433" name="Text Box 8"/>
            <p:cNvSpPr txBox="1">
              <a:spLocks noChangeArrowheads="1"/>
            </p:cNvSpPr>
            <p:nvPr/>
          </p:nvSpPr>
          <p:spPr bwMode="auto">
            <a:xfrm>
              <a:off x="385" y="3113"/>
              <a:ext cx="8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+mn-ea"/>
                  <a:ea typeface="+mn-ea"/>
                </a:rPr>
                <a:t>正确使用方法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09800" y="5029200"/>
            <a:ext cx="2232025" cy="1584325"/>
            <a:chOff x="1338" y="2976"/>
            <a:chExt cx="1406" cy="998"/>
          </a:xfrm>
        </p:grpSpPr>
        <p:sp>
          <p:nvSpPr>
            <p:cNvPr id="60430" name="AutoShape 10"/>
            <p:cNvSpPr>
              <a:spLocks noChangeArrowheads="1"/>
            </p:cNvSpPr>
            <p:nvPr/>
          </p:nvSpPr>
          <p:spPr bwMode="auto">
            <a:xfrm rot="361465">
              <a:off x="1338" y="2976"/>
              <a:ext cx="1315" cy="998"/>
            </a:xfrm>
            <a:prstGeom prst="cloudCallout">
              <a:avLst>
                <a:gd name="adj1" fmla="val -6199"/>
                <a:gd name="adj2" fmla="val -4749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zh-CN" sz="2400">
                <a:latin typeface="+mn-ea"/>
                <a:ea typeface="+mn-ea"/>
              </a:endParaRPr>
            </a:p>
          </p:txBody>
        </p:sp>
        <p:sp>
          <p:nvSpPr>
            <p:cNvPr id="60431" name="Text Box 11"/>
            <p:cNvSpPr txBox="1">
              <a:spLocks noChangeArrowheads="1"/>
            </p:cNvSpPr>
            <p:nvPr/>
          </p:nvSpPr>
          <p:spPr bwMode="auto">
            <a:xfrm>
              <a:off x="1518" y="3067"/>
              <a:ext cx="122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+mn-ea"/>
                  <a:ea typeface="+mn-ea"/>
                </a:rPr>
                <a:t>弹簧测力计倒拉，指针未指零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95800" y="5257800"/>
            <a:ext cx="2089150" cy="1368425"/>
            <a:chOff x="2925" y="3067"/>
            <a:chExt cx="1316" cy="862"/>
          </a:xfrm>
        </p:grpSpPr>
        <p:sp>
          <p:nvSpPr>
            <p:cNvPr id="60428" name="AutoShape 13"/>
            <p:cNvSpPr>
              <a:spLocks noChangeArrowheads="1"/>
            </p:cNvSpPr>
            <p:nvPr/>
          </p:nvSpPr>
          <p:spPr bwMode="auto">
            <a:xfrm>
              <a:off x="2925" y="3067"/>
              <a:ext cx="1316" cy="862"/>
            </a:xfrm>
            <a:prstGeom prst="wedgeRoundRectCallout">
              <a:avLst>
                <a:gd name="adj1" fmla="val -16718"/>
                <a:gd name="adj2" fmla="val -63690"/>
                <a:gd name="adj3" fmla="val 16667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zh-CN" sz="2400">
                <a:latin typeface="+mn-ea"/>
                <a:ea typeface="+mn-ea"/>
              </a:endParaRPr>
            </a:p>
          </p:txBody>
        </p:sp>
        <p:sp>
          <p:nvSpPr>
            <p:cNvPr id="60429" name="Text Box 14"/>
            <p:cNvSpPr txBox="1">
              <a:spLocks noChangeArrowheads="1"/>
            </p:cNvSpPr>
            <p:nvPr/>
          </p:nvSpPr>
          <p:spPr bwMode="auto">
            <a:xfrm>
              <a:off x="3015" y="3090"/>
              <a:ext cx="122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+mn-ea"/>
                  <a:ea typeface="+mn-ea"/>
                </a:rPr>
                <a:t>拉力方向与弹簧轴线不在一直线上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934200" y="5486400"/>
            <a:ext cx="2016125" cy="1008063"/>
            <a:chOff x="4377" y="3022"/>
            <a:chExt cx="1270" cy="635"/>
          </a:xfrm>
        </p:grpSpPr>
        <p:sp>
          <p:nvSpPr>
            <p:cNvPr id="60426" name="AutoShape 16"/>
            <p:cNvSpPr>
              <a:spLocks noChangeArrowheads="1"/>
            </p:cNvSpPr>
            <p:nvPr/>
          </p:nvSpPr>
          <p:spPr bwMode="auto">
            <a:xfrm>
              <a:off x="4377" y="3022"/>
              <a:ext cx="1180" cy="635"/>
            </a:xfrm>
            <a:prstGeom prst="wedgeRectCallout">
              <a:avLst>
                <a:gd name="adj1" fmla="val -20000"/>
                <a:gd name="adj2" fmla="val -70472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zh-CN" sz="2400">
                <a:latin typeface="+mn-ea"/>
                <a:ea typeface="+mn-ea"/>
              </a:endParaRPr>
            </a:p>
          </p:txBody>
        </p:sp>
        <p:sp>
          <p:nvSpPr>
            <p:cNvPr id="60427" name="Text Box 17"/>
            <p:cNvSpPr txBox="1">
              <a:spLocks noChangeArrowheads="1"/>
            </p:cNvSpPr>
            <p:nvPr/>
          </p:nvSpPr>
          <p:spPr bwMode="auto">
            <a:xfrm>
              <a:off x="4421" y="3067"/>
              <a:ext cx="12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+mn-ea"/>
                  <a:ea typeface="+mn-ea"/>
                </a:rPr>
                <a:t>指针未指零就使用</a:t>
              </a:r>
              <a:endParaRPr lang="zh-CN" altLang="en-US" sz="2400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748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34498" y="1196752"/>
            <a:ext cx="2555776" cy="4572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六、弹性势能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755576" y="2204864"/>
            <a:ext cx="6096000" cy="11521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800" b="1" dirty="0" smtClean="0">
                <a:latin typeface="+mn-ea"/>
              </a:rPr>
              <a:t>发生弹性形变的物体具有能量吗？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800" b="1" dirty="0" smtClean="0">
                <a:latin typeface="+mn-ea"/>
              </a:rPr>
              <a:t>看看下面的几个例子</a:t>
            </a:r>
          </a:p>
        </p:txBody>
      </p:sp>
    </p:spTree>
    <p:extLst>
      <p:ext uri="{BB962C8B-B14F-4D97-AF65-F5344CB8AC3E}">
        <p14:creationId xmlns:p14="http://schemas.microsoft.com/office/powerpoint/2010/main" val="42362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2847" r="73305" b="57002"/>
          <a:stretch>
            <a:fillRect/>
          </a:stretch>
        </p:blipFill>
        <p:spPr bwMode="auto">
          <a:xfrm>
            <a:off x="0" y="990600"/>
            <a:ext cx="170021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8" r="24007" b="53354"/>
          <a:stretch>
            <a:fillRect/>
          </a:stretch>
        </p:blipFill>
        <p:spPr bwMode="auto">
          <a:xfrm>
            <a:off x="5638800" y="914400"/>
            <a:ext cx="23145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55077" r="53951" b="6067"/>
          <a:stretch>
            <a:fillRect/>
          </a:stretch>
        </p:blipFill>
        <p:spPr bwMode="auto">
          <a:xfrm>
            <a:off x="1524000" y="3505200"/>
            <a:ext cx="19319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1" t="50325" b="5492"/>
          <a:stretch>
            <a:fillRect/>
          </a:stretch>
        </p:blipFill>
        <p:spPr bwMode="auto">
          <a:xfrm>
            <a:off x="6019800" y="3886200"/>
            <a:ext cx="20955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2971800"/>
            <a:ext cx="4038600" cy="4619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图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  <a:ea typeface="+mn-ea"/>
              </a:rPr>
              <a:t>8-7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箭能被拉开的弓射出去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410200" y="2895600"/>
            <a:ext cx="3384550" cy="830263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图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  <a:ea typeface="+mn-ea"/>
              </a:rPr>
              <a:t>8-8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人被弯曲的跳板弹起来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6200" y="5862638"/>
            <a:ext cx="5486400" cy="461962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图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  <a:ea typeface="+mn-ea"/>
              </a:rPr>
              <a:t>8-9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运动员能被弯曲的撑杆弹向高空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791200" y="5715000"/>
            <a:ext cx="3124200" cy="8382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图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  <a:ea typeface="+mn-ea"/>
              </a:rPr>
              <a:t>8-10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人能被形变的蹦床弹起来</a:t>
            </a:r>
          </a:p>
        </p:txBody>
      </p:sp>
    </p:spTree>
    <p:extLst>
      <p:ext uri="{BB962C8B-B14F-4D97-AF65-F5344CB8AC3E}">
        <p14:creationId xmlns:p14="http://schemas.microsoft.com/office/powerpoint/2010/main" val="2594742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 autoUpdateAnimBg="0"/>
      <p:bldP spid="58375" grpId="0" animBg="1" autoUpdateAnimBg="0"/>
      <p:bldP spid="58376" grpId="0" animBg="1" autoUpdateAnimBg="0"/>
      <p:bldP spid="5837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7" descr="tj2_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6772"/>
            <a:ext cx="421746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19" descr="U397P6T12D1729281F44DT20050820234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60" y="1412776"/>
            <a:ext cx="279590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838200" y="4953000"/>
            <a:ext cx="7203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发生弹性形变的物体具有能量，这种能叫做弹性势能。</a:t>
            </a:r>
          </a:p>
        </p:txBody>
      </p:sp>
    </p:spTree>
    <p:extLst>
      <p:ext uri="{BB962C8B-B14F-4D97-AF65-F5344CB8AC3E}">
        <p14:creationId xmlns:p14="http://schemas.microsoft.com/office/powerpoint/2010/main" val="123563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199" y="908720"/>
            <a:ext cx="324167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99"/>
                </a:solidFill>
              </a:rPr>
              <a:t>课堂反馈练习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9750" y="1925638"/>
            <a:ext cx="8353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</a:rPr>
              <a:t>在物理实验室常用</a:t>
            </a:r>
            <a:r>
              <a:rPr lang="en-US" altLang="zh-CN" sz="2400" b="1" dirty="0">
                <a:latin typeface="+mn-ea"/>
                <a:ea typeface="+mn-ea"/>
              </a:rPr>
              <a:t>_____________</a:t>
            </a:r>
            <a:r>
              <a:rPr lang="zh-CN" altLang="en-US" sz="2400" b="1" dirty="0">
                <a:latin typeface="+mn-ea"/>
                <a:ea typeface="+mn-ea"/>
              </a:rPr>
              <a:t>测量力的大小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它是利用</a:t>
            </a:r>
            <a:r>
              <a:rPr lang="en-US" altLang="zh-CN" sz="2400" b="1" dirty="0">
                <a:latin typeface="+mn-ea"/>
                <a:ea typeface="+mn-ea"/>
              </a:rPr>
              <a:t>_____________________________________</a:t>
            </a:r>
            <a:r>
              <a:rPr lang="en-US" altLang="zh-CN" sz="2400" b="1" dirty="0">
                <a:latin typeface="+mn-ea"/>
                <a:ea typeface="宋体" pitchFamily="2" charset="-122"/>
              </a:rPr>
              <a:t>_________</a:t>
            </a:r>
            <a:r>
              <a:rPr lang="en-US" altLang="zh-CN" sz="2400" b="1" dirty="0">
                <a:latin typeface="+mn-ea"/>
                <a:ea typeface="+mn-ea"/>
              </a:rPr>
              <a:t>__________</a:t>
            </a:r>
            <a:r>
              <a:rPr lang="en-US" altLang="zh-CN" sz="2400" b="1" dirty="0">
                <a:latin typeface="+mn-ea"/>
                <a:ea typeface="宋体" pitchFamily="2" charset="-122"/>
              </a:rPr>
              <a:t>_______</a:t>
            </a:r>
            <a:r>
              <a:rPr lang="zh-CN" altLang="en-US" sz="2400" b="1" dirty="0">
                <a:latin typeface="+mn-ea"/>
                <a:ea typeface="+mn-ea"/>
              </a:rPr>
              <a:t>的原理制成的。加在它的力不能超过它的</a:t>
            </a:r>
            <a:r>
              <a:rPr lang="en-US" altLang="zh-CN" sz="2400" b="1" dirty="0">
                <a:latin typeface="+mn-ea"/>
                <a:ea typeface="+mn-ea"/>
              </a:rPr>
              <a:t>_______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03575" y="3076575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32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606800" y="1981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弹簧测力计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63550" y="2438400"/>
            <a:ext cx="86042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物体发生弹性形变时，作用在物体上的外力越大，物体的弹性形变就越大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772400" y="3119438"/>
            <a:ext cx="1235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量程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38163" y="3581400"/>
            <a:ext cx="8137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2.</a:t>
            </a:r>
            <a:r>
              <a:rPr lang="zh-CN" altLang="en-US" sz="2400" b="1" dirty="0">
                <a:latin typeface="+mn-ea"/>
                <a:ea typeface="+mn-ea"/>
              </a:rPr>
              <a:t>使用弹簧测力计不必要的是                 </a:t>
            </a:r>
            <a:r>
              <a:rPr lang="en-US" altLang="zh-CN" sz="2400" b="1" dirty="0">
                <a:latin typeface="+mn-ea"/>
                <a:ea typeface="+mn-ea"/>
              </a:rPr>
              <a:t>(    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   A.</a:t>
            </a:r>
            <a:r>
              <a:rPr lang="zh-CN" altLang="en-US" sz="2400" b="1" dirty="0">
                <a:latin typeface="+mn-ea"/>
                <a:ea typeface="+mn-ea"/>
              </a:rPr>
              <a:t>弹簧测力计竖直或水平放置，不得倾斜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   </a:t>
            </a:r>
            <a:r>
              <a:rPr lang="en-US" altLang="zh-CN" sz="2400" b="1" dirty="0">
                <a:latin typeface="+mn-ea"/>
                <a:ea typeface="+mn-ea"/>
              </a:rPr>
              <a:t>B.</a:t>
            </a:r>
            <a:r>
              <a:rPr lang="zh-CN" altLang="en-US" sz="2400" b="1" dirty="0">
                <a:latin typeface="+mn-ea"/>
                <a:ea typeface="+mn-ea"/>
              </a:rPr>
              <a:t>使用前指针要“校零”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   </a:t>
            </a:r>
            <a:r>
              <a:rPr lang="en-US" altLang="zh-CN" sz="2400" b="1" dirty="0">
                <a:latin typeface="+mn-ea"/>
                <a:ea typeface="+mn-ea"/>
              </a:rPr>
              <a:t>C.</a:t>
            </a:r>
            <a:r>
              <a:rPr lang="zh-CN" altLang="en-US" sz="2400" b="1" dirty="0">
                <a:latin typeface="+mn-ea"/>
                <a:ea typeface="+mn-ea"/>
              </a:rPr>
              <a:t>使用过程中，弹簧、指针不得与外壳有摩擦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   </a:t>
            </a:r>
            <a:r>
              <a:rPr lang="en-US" altLang="zh-CN" sz="2400" b="1" dirty="0">
                <a:latin typeface="+mn-ea"/>
                <a:ea typeface="+mn-ea"/>
              </a:rPr>
              <a:t>D.</a:t>
            </a:r>
            <a:r>
              <a:rPr lang="zh-CN" altLang="en-US" sz="2400" b="1" dirty="0">
                <a:latin typeface="+mn-ea"/>
                <a:ea typeface="+mn-ea"/>
              </a:rPr>
              <a:t>拉力不得超过弹簧测力计的最大刻度值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496175" y="358140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6365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  <p:bldP spid="60422" grpId="0" autoUpdateAnimBg="0"/>
      <p:bldP spid="60423" grpId="0" autoUpdateAnimBg="0"/>
      <p:bldP spid="604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>
            <a:spLocks noGrp="1"/>
          </p:cNvSpPr>
          <p:nvPr>
            <p:ph idx="4294967295"/>
          </p:nvPr>
        </p:nvSpPr>
        <p:spPr bwMode="auto">
          <a:xfrm>
            <a:off x="-396552" y="1772816"/>
            <a:ext cx="9144000" cy="18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/>
            <a:r>
              <a:rPr lang="zh-CN" altLang="en-US" sz="4400" b="1" dirty="0" smtClean="0">
                <a:latin typeface="华文新魏" pitchFamily="2" charset="-122"/>
                <a:ea typeface="华文新魏" pitchFamily="2" charset="-122"/>
              </a:rPr>
              <a:t>第八章  力 </a:t>
            </a:r>
            <a:endParaRPr lang="zh-CN" altLang="en-US" sz="6600" b="1" dirty="0" smtClean="0"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6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、力  弹力</a:t>
            </a:r>
          </a:p>
        </p:txBody>
      </p:sp>
    </p:spTree>
    <p:extLst>
      <p:ext uri="{BB962C8B-B14F-4D97-AF65-F5344CB8AC3E}">
        <p14:creationId xmlns:p14="http://schemas.microsoft.com/office/powerpoint/2010/main" val="678301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35150" y="3933825"/>
            <a:ext cx="187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zh-CN" sz="2400">
              <a:latin typeface="+mn-ea"/>
              <a:ea typeface="+mn-ea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763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3.</a:t>
            </a:r>
            <a:r>
              <a:rPr lang="zh-CN" altLang="en-US" sz="2800" b="1" dirty="0">
                <a:latin typeface="+mn-ea"/>
                <a:ea typeface="+mn-ea"/>
              </a:rPr>
              <a:t>以下四种器材中，其中利用弹性势能工作的是   </a:t>
            </a:r>
            <a:r>
              <a:rPr lang="en-US" altLang="zh-CN" sz="2800" b="1" dirty="0">
                <a:latin typeface="+mn-ea"/>
                <a:ea typeface="+mn-ea"/>
              </a:rPr>
              <a:t>(    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   A.</a:t>
            </a:r>
            <a:r>
              <a:rPr lang="zh-CN" altLang="en-US" sz="2800" b="1" dirty="0">
                <a:latin typeface="+mn-ea"/>
                <a:ea typeface="+mn-ea"/>
              </a:rPr>
              <a:t>沙发床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   </a:t>
            </a:r>
            <a:r>
              <a:rPr lang="en-US" altLang="zh-CN" sz="2800" b="1" dirty="0">
                <a:latin typeface="+mn-ea"/>
                <a:ea typeface="+mn-ea"/>
              </a:rPr>
              <a:t>B.</a:t>
            </a:r>
            <a:r>
              <a:rPr lang="zh-CN" altLang="en-US" sz="2800" b="1" dirty="0">
                <a:latin typeface="+mn-ea"/>
                <a:ea typeface="+mn-ea"/>
              </a:rPr>
              <a:t>弹簧测力计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   </a:t>
            </a:r>
            <a:r>
              <a:rPr lang="en-US" altLang="zh-CN" sz="2800" b="1" dirty="0">
                <a:latin typeface="+mn-ea"/>
                <a:ea typeface="+mn-ea"/>
              </a:rPr>
              <a:t>C.</a:t>
            </a:r>
            <a:r>
              <a:rPr lang="zh-CN" altLang="en-US" sz="2800" b="1" dirty="0">
                <a:latin typeface="+mn-ea"/>
                <a:ea typeface="+mn-ea"/>
              </a:rPr>
              <a:t>衣服夹子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   </a:t>
            </a:r>
            <a:r>
              <a:rPr lang="en-US" altLang="zh-CN" sz="2800" b="1" dirty="0">
                <a:latin typeface="+mn-ea"/>
                <a:ea typeface="+mn-ea"/>
              </a:rPr>
              <a:t>D.</a:t>
            </a:r>
            <a:r>
              <a:rPr lang="zh-CN" altLang="en-US" sz="2800" b="1" dirty="0">
                <a:latin typeface="+mn-ea"/>
                <a:ea typeface="+mn-ea"/>
              </a:rPr>
              <a:t>机械手表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27584" y="2420888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116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0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152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04800" y="2971800"/>
            <a:ext cx="8642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思考：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     把一个大铁块由地上拿到桌子上，</a:t>
            </a:r>
            <a:r>
              <a:rPr kumimoji="1" lang="zh-CN" altLang="en-US" sz="2400" b="1" dirty="0">
                <a:solidFill>
                  <a:srgbClr val="00B050"/>
                </a:solidFill>
                <a:latin typeface="+mn-ea"/>
                <a:ea typeface="+mn-ea"/>
              </a:rPr>
              <a:t>有什</a:t>
            </a:r>
            <a:r>
              <a:rPr kumimoji="1" lang="zh-CN" altLang="en-US" sz="2400" b="1" dirty="0">
                <a:latin typeface="+mn-ea"/>
                <a:ea typeface="+mn-ea"/>
              </a:rPr>
              <a:t>么感觉？</a:t>
            </a:r>
          </a:p>
        </p:txBody>
      </p:sp>
      <p:pic>
        <p:nvPicPr>
          <p:cNvPr id="105476" name="Picture 4" descr="铝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2327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848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小结：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     人将大铁块拿到桌子上感觉很费劲，肌肉感觉到紧张，这就是人对力最早的认识。 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96561" y="831057"/>
            <a:ext cx="506752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一、生活中你对力的体验是什么？</a:t>
            </a:r>
          </a:p>
        </p:txBody>
      </p:sp>
    </p:spTree>
    <p:extLst>
      <p:ext uri="{BB962C8B-B14F-4D97-AF65-F5344CB8AC3E}">
        <p14:creationId xmlns:p14="http://schemas.microsoft.com/office/powerpoint/2010/main" val="1313922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7" grpId="0" autoUpdateAnimBg="0"/>
      <p:bldP spid="1054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086600" y="35766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头顶球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0888" y="764704"/>
            <a:ext cx="511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chemeClr val="hlink"/>
                </a:solidFill>
                <a:latin typeface="+mn-ea"/>
                <a:ea typeface="+mn-ea"/>
              </a:rPr>
              <a:t>下面三幅图有什么共同特点？</a:t>
            </a:r>
          </a:p>
        </p:txBody>
      </p:sp>
      <p:pic>
        <p:nvPicPr>
          <p:cNvPr id="37892" name="Picture 4" descr="38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" y="711994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714750" y="5562600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：头对球用了力。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390650" y="4217988"/>
            <a:ext cx="560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>
                <a:latin typeface="+mn-ea"/>
                <a:ea typeface="+mn-ea"/>
              </a:rPr>
              <a:t>手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747963" y="42179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>
                <a:latin typeface="+mn-ea"/>
                <a:ea typeface="+mn-ea"/>
              </a:rPr>
              <a:t>绳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690938" y="4217988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：手对绳用了力。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1905000" y="4506913"/>
            <a:ext cx="877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133600" y="4038600"/>
            <a:ext cx="677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>
                <a:latin typeface="+mn-ea"/>
                <a:ea typeface="+mn-ea"/>
              </a:rPr>
              <a:t>拉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20813" y="5410200"/>
            <a:ext cx="2486025" cy="660400"/>
            <a:chOff x="452" y="3092"/>
            <a:chExt cx="1412" cy="416"/>
          </a:xfrm>
        </p:grpSpPr>
        <p:grpSp>
          <p:nvGrpSpPr>
            <p:cNvPr id="37914" name="Group 12"/>
            <p:cNvGrpSpPr>
              <a:grpSpLocks/>
            </p:cNvGrpSpPr>
            <p:nvPr/>
          </p:nvGrpSpPr>
          <p:grpSpPr bwMode="auto">
            <a:xfrm>
              <a:off x="452" y="3092"/>
              <a:ext cx="1412" cy="416"/>
              <a:chOff x="441" y="3063"/>
              <a:chExt cx="1412" cy="416"/>
            </a:xfrm>
          </p:grpSpPr>
          <p:sp>
            <p:nvSpPr>
              <p:cNvPr id="7196" name="Text Box 13"/>
              <p:cNvSpPr txBox="1">
                <a:spLocks noChangeArrowheads="1"/>
              </p:cNvSpPr>
              <p:nvPr/>
            </p:nvSpPr>
            <p:spPr bwMode="auto">
              <a:xfrm>
                <a:off x="1218" y="3188"/>
                <a:ext cx="63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zh-CN" altLang="en-US" sz="2400" b="1">
                    <a:latin typeface="+mn-ea"/>
                    <a:ea typeface="+mn-ea"/>
                  </a:rPr>
                  <a:t>球</a:t>
                </a:r>
              </a:p>
            </p:txBody>
          </p:sp>
          <p:grpSp>
            <p:nvGrpSpPr>
              <p:cNvPr id="37917" name="Group 14"/>
              <p:cNvGrpSpPr>
                <a:grpSpLocks/>
              </p:cNvGrpSpPr>
              <p:nvPr/>
            </p:nvGrpSpPr>
            <p:grpSpPr bwMode="auto">
              <a:xfrm>
                <a:off x="441" y="3063"/>
                <a:ext cx="751" cy="387"/>
                <a:chOff x="441" y="3063"/>
                <a:chExt cx="751" cy="387"/>
              </a:xfrm>
            </p:grpSpPr>
            <p:sp>
              <p:nvSpPr>
                <p:cNvPr id="719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41" y="3159"/>
                  <a:ext cx="31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kumimoji="1" lang="zh-CN" altLang="en-US" sz="2400" b="1" dirty="0">
                      <a:latin typeface="+mn-ea"/>
                      <a:ea typeface="+mn-ea"/>
                    </a:rPr>
                    <a:t>头</a:t>
                  </a:r>
                </a:p>
              </p:txBody>
            </p:sp>
            <p:sp>
              <p:nvSpPr>
                <p:cNvPr id="71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07" y="3063"/>
                  <a:ext cx="38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kumimoji="1" lang="zh-CN" altLang="en-US" sz="2400" b="1" dirty="0">
                      <a:latin typeface="+mn-ea"/>
                      <a:ea typeface="+mn-ea"/>
                    </a:rPr>
                    <a:t>顶</a:t>
                  </a:r>
                </a:p>
              </p:txBody>
            </p:sp>
          </p:grpSp>
        </p:grpSp>
        <p:sp>
          <p:nvSpPr>
            <p:cNvPr id="7195" name="Line 17"/>
            <p:cNvSpPr>
              <a:spLocks noChangeShapeType="1"/>
            </p:cNvSpPr>
            <p:nvPr/>
          </p:nvSpPr>
          <p:spPr bwMode="auto">
            <a:xfrm>
              <a:off x="746" y="3380"/>
              <a:ext cx="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62000" y="4800600"/>
            <a:ext cx="3144838" cy="620713"/>
            <a:chOff x="744" y="2816"/>
            <a:chExt cx="1786" cy="391"/>
          </a:xfrm>
        </p:grpSpPr>
        <p:sp>
          <p:nvSpPr>
            <p:cNvPr id="7190" name="Text Box 19"/>
            <p:cNvSpPr txBox="1">
              <a:spLocks noChangeArrowheads="1"/>
            </p:cNvSpPr>
            <p:nvPr/>
          </p:nvSpPr>
          <p:spPr bwMode="auto">
            <a:xfrm>
              <a:off x="1895" y="2916"/>
              <a:ext cx="6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400" b="1" dirty="0">
                  <a:latin typeface="+mn-ea"/>
                  <a:ea typeface="+mn-ea"/>
                </a:rPr>
                <a:t>土</a:t>
              </a:r>
            </a:p>
          </p:txBody>
        </p:sp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744" y="2916"/>
              <a:ext cx="6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400" b="1" dirty="0">
                  <a:latin typeface="+mn-ea"/>
                  <a:ea typeface="+mn-ea"/>
                </a:rPr>
                <a:t>推机土</a:t>
              </a:r>
            </a:p>
          </p:txBody>
        </p:sp>
        <p:sp>
          <p:nvSpPr>
            <p:cNvPr id="7192" name="Text Box 21"/>
            <p:cNvSpPr txBox="1">
              <a:spLocks noChangeArrowheads="1"/>
            </p:cNvSpPr>
            <p:nvPr/>
          </p:nvSpPr>
          <p:spPr bwMode="auto">
            <a:xfrm>
              <a:off x="1479" y="2816"/>
              <a:ext cx="3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400" b="1" dirty="0">
                  <a:latin typeface="+mn-ea"/>
                  <a:ea typeface="+mn-ea"/>
                </a:rPr>
                <a:t>推</a:t>
              </a:r>
            </a:p>
          </p:txBody>
        </p:sp>
        <p:sp>
          <p:nvSpPr>
            <p:cNvPr id="7193" name="Line 22"/>
            <p:cNvSpPr>
              <a:spLocks noChangeShapeType="1"/>
            </p:cNvSpPr>
            <p:nvPr/>
          </p:nvSpPr>
          <p:spPr bwMode="auto">
            <a:xfrm>
              <a:off x="1412" y="3104"/>
              <a:ext cx="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3690938" y="4938713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：推土机对土用了力。</a:t>
            </a:r>
          </a:p>
        </p:txBody>
      </p:sp>
      <p:pic>
        <p:nvPicPr>
          <p:cNvPr id="37902" name="Picture 24" descr="U1157P6T12D1477951F44DT2005033007030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9029" b="64001"/>
          <a:stretch>
            <a:fillRect/>
          </a:stretch>
        </p:blipFill>
        <p:spPr bwMode="auto">
          <a:xfrm>
            <a:off x="6516688" y="1352550"/>
            <a:ext cx="23034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1066800" y="6096000"/>
            <a:ext cx="93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chemeClr val="folHlink"/>
                </a:solidFill>
                <a:latin typeface="+mn-ea"/>
                <a:ea typeface="+mn-ea"/>
              </a:rPr>
              <a:t>物体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2743200" y="6078538"/>
            <a:ext cx="8270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chemeClr val="folHlink"/>
                </a:solidFill>
                <a:latin typeface="+mn-ea"/>
                <a:ea typeface="+mn-ea"/>
              </a:rPr>
              <a:t>物体</a:t>
            </a:r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1981200" y="6324600"/>
            <a:ext cx="7921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7186" name="Text Box 29"/>
          <p:cNvSpPr txBox="1">
            <a:spLocks noChangeArrowheads="1"/>
          </p:cNvSpPr>
          <p:nvPr/>
        </p:nvSpPr>
        <p:spPr bwMode="auto">
          <a:xfrm>
            <a:off x="3863975" y="3581400"/>
            <a:ext cx="1774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推土机推土</a:t>
            </a:r>
          </a:p>
        </p:txBody>
      </p:sp>
      <p:pic>
        <p:nvPicPr>
          <p:cNvPr id="37907" name="Picture 30" descr="拔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97013"/>
            <a:ext cx="262731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31"/>
          <p:cNvSpPr txBox="1">
            <a:spLocks noChangeArrowheads="1"/>
          </p:cNvSpPr>
          <p:nvPr/>
        </p:nvSpPr>
        <p:spPr bwMode="auto">
          <a:xfrm>
            <a:off x="1204913" y="3505200"/>
            <a:ext cx="85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拔河</a:t>
            </a:r>
          </a:p>
        </p:txBody>
      </p:sp>
      <p:pic>
        <p:nvPicPr>
          <p:cNvPr id="37909" name="Picture 32" descr="推土机推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468438"/>
            <a:ext cx="31242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  <p:bldP spid="106502" grpId="0" autoUpdateAnimBg="0"/>
      <p:bldP spid="106503" grpId="0" autoUpdateAnimBg="0"/>
      <p:bldP spid="106504" grpId="0" autoUpdateAnimBg="0"/>
      <p:bldP spid="106506" grpId="0" autoUpdateAnimBg="0"/>
      <p:bldP spid="106519" grpId="0" autoUpdateAnimBg="0"/>
      <p:bldP spid="106521" grpId="0" autoUpdateAnimBg="0"/>
      <p:bldP spid="1065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938463" y="3276600"/>
            <a:ext cx="5062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力就是物体对物体的作用。</a:t>
            </a:r>
          </a:p>
        </p:txBody>
      </p:sp>
      <p:pic>
        <p:nvPicPr>
          <p:cNvPr id="38915" name="Picture 4" descr="BTN_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36538" y="2286000"/>
            <a:ext cx="3348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b="1" i="1" dirty="0">
                <a:solidFill>
                  <a:srgbClr val="FF3300"/>
                </a:solidFill>
                <a:latin typeface="+mj-ea"/>
                <a:ea typeface="+mj-ea"/>
              </a:rPr>
              <a:t>归纳 </a:t>
            </a:r>
            <a:r>
              <a:rPr kumimoji="1" lang="en-US" altLang="zh-CN" b="1" dirty="0">
                <a:latin typeface="+mj-ea"/>
                <a:ea typeface="+mj-ea"/>
              </a:rPr>
              <a:t>1</a:t>
            </a:r>
            <a:r>
              <a:rPr kumimoji="1" lang="zh-CN" altLang="en-US" b="1" dirty="0">
                <a:latin typeface="+mj-ea"/>
                <a:ea typeface="+mj-ea"/>
              </a:rPr>
              <a:t>定义：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3865563" y="3767138"/>
            <a:ext cx="93503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4876800" y="3776663"/>
            <a:ext cx="93503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2400" dirty="0">
                <a:latin typeface="+mn-ea"/>
                <a:ea typeface="+mn-ea"/>
              </a:rPr>
              <a:t>                 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4297363" y="3838575"/>
            <a:ext cx="0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5308600" y="3838575"/>
            <a:ext cx="0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733800" y="4343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施力物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4800600" y="4338638"/>
            <a:ext cx="1135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受力物</a:t>
            </a:r>
          </a:p>
        </p:txBody>
      </p:sp>
    </p:spTree>
    <p:extLst>
      <p:ext uri="{BB962C8B-B14F-4D97-AF65-F5344CB8AC3E}">
        <p14:creationId xmlns:p14="http://schemas.microsoft.com/office/powerpoint/2010/main" val="34960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31" grpId="0" autoUpdateAnimBg="0"/>
      <p:bldP spid="1075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286000" y="5105400"/>
            <a:ext cx="651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+mn-ea"/>
                <a:ea typeface="+mn-ea"/>
              </a:rPr>
              <a:t>(1)</a:t>
            </a:r>
            <a:r>
              <a:rPr kumimoji="1" lang="zh-CN" altLang="en-US" sz="2400" b="1" dirty="0">
                <a:latin typeface="+mn-ea"/>
                <a:ea typeface="+mn-ea"/>
              </a:rPr>
              <a:t>力可以改变物体的形状；</a:t>
            </a:r>
          </a:p>
        </p:txBody>
      </p:sp>
      <p:pic>
        <p:nvPicPr>
          <p:cNvPr id="108547" name="Picture 3" descr="各种形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43000"/>
            <a:ext cx="33924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352675" y="5867400"/>
            <a:ext cx="465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+mn-ea"/>
                <a:ea typeface="+mn-ea"/>
              </a:rPr>
              <a:t>(2)</a:t>
            </a:r>
            <a:r>
              <a:rPr kumimoji="1" lang="zh-CN" altLang="en-US" sz="2400" b="1" dirty="0">
                <a:latin typeface="+mn-ea"/>
                <a:ea typeface="+mn-ea"/>
              </a:rPr>
              <a:t>力可以改变物体的运动状态。</a:t>
            </a:r>
          </a:p>
        </p:txBody>
      </p:sp>
      <p:pic>
        <p:nvPicPr>
          <p:cNvPr id="108550" name="Picture 6" descr="足球运动员踢球，球由静止变为运动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3955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28600" y="4397375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b="1" i="1" dirty="0">
                <a:solidFill>
                  <a:srgbClr val="FF3300"/>
                </a:solidFill>
                <a:latin typeface="+mj-ea"/>
                <a:ea typeface="+mj-ea"/>
              </a:rPr>
              <a:t>归纳</a:t>
            </a:r>
            <a:r>
              <a:rPr kumimoji="1" lang="en-US" altLang="zh-CN" b="1" i="1" dirty="0">
                <a:solidFill>
                  <a:srgbClr val="FF3300"/>
                </a:solidFill>
                <a:latin typeface="+mj-ea"/>
                <a:ea typeface="+mj-ea"/>
              </a:rPr>
              <a:t>2</a:t>
            </a:r>
            <a:endParaRPr kumimoji="1" lang="zh-CN" altLang="en-US" b="1" dirty="0">
              <a:latin typeface="+mj-ea"/>
              <a:ea typeface="+mj-ea"/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38125" y="5557838"/>
            <a:ext cx="2124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力的作用效果</a:t>
            </a:r>
          </a:p>
        </p:txBody>
      </p:sp>
      <p:sp>
        <p:nvSpPr>
          <p:cNvPr id="108554" name="AutoShape 10"/>
          <p:cNvSpPr>
            <a:spLocks/>
          </p:cNvSpPr>
          <p:nvPr/>
        </p:nvSpPr>
        <p:spPr bwMode="auto">
          <a:xfrm>
            <a:off x="2286000" y="5181600"/>
            <a:ext cx="152400" cy="1143000"/>
          </a:xfrm>
          <a:prstGeom prst="leftBrace">
            <a:avLst>
              <a:gd name="adj1" fmla="val 55576"/>
              <a:gd name="adj2" fmla="val 50000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solidFill>
                <a:srgbClr val="FF3300"/>
              </a:solidFill>
              <a:latin typeface="+mn-ea"/>
              <a:ea typeface="+mn-ea"/>
            </a:endParaRPr>
          </a:p>
        </p:txBody>
      </p:sp>
      <p:pic>
        <p:nvPicPr>
          <p:cNvPr id="39945" name="Picture 11" descr="00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828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69850" y="1227138"/>
            <a:ext cx="1835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400" b="1" i="1" dirty="0">
                <a:solidFill>
                  <a:srgbClr val="FF3300"/>
                </a:solidFill>
                <a:latin typeface="+mn-ea"/>
                <a:ea typeface="+mn-ea"/>
              </a:rPr>
              <a:t>力作用后的结果？</a:t>
            </a:r>
            <a:endParaRPr kumimoji="1" lang="zh-CN" altLang="en-US" sz="2400" b="1" dirty="0">
              <a:latin typeface="+mn-ea"/>
              <a:ea typeface="+mn-ea"/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124200" y="1143000"/>
            <a:ext cx="1908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srgbClr val="FF3300"/>
                </a:solidFill>
                <a:latin typeface="+mn-ea"/>
                <a:ea typeface="+mn-ea"/>
              </a:rPr>
              <a:t>图</a:t>
            </a:r>
            <a:r>
              <a:rPr kumimoji="1" lang="en-US" altLang="zh-CN" sz="2400" b="1">
                <a:solidFill>
                  <a:srgbClr val="FF3300"/>
                </a:solidFill>
                <a:latin typeface="+mn-ea"/>
                <a:ea typeface="+mn-ea"/>
              </a:rPr>
              <a:t>1</a:t>
            </a:r>
            <a:endParaRPr kumimoji="1" lang="en-US" altLang="zh-CN" sz="2400" b="1">
              <a:latin typeface="+mn-ea"/>
              <a:ea typeface="+mn-ea"/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5638800" y="1219200"/>
            <a:ext cx="1908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图</a:t>
            </a:r>
            <a:r>
              <a:rPr kumimoji="1"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2</a:t>
            </a:r>
            <a:endParaRPr kumimoji="1" lang="en-US" altLang="zh-CN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98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9" grpId="0"/>
      <p:bldP spid="108552" grpId="0"/>
      <p:bldP spid="108553" grpId="0"/>
      <p:bldP spid="108554" grpId="0" animBg="1"/>
      <p:bldP spid="108556" grpId="0"/>
      <p:bldP spid="108557" grpId="0"/>
      <p:bldP spid="108558" grpId="0"/>
      <p:bldP spid="10855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27039" y="1484784"/>
            <a:ext cx="3505200" cy="6096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二、什么叫做形变？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2514600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400" b="1" dirty="0" smtClean="0">
                <a:latin typeface="+mn-ea"/>
              </a:rPr>
              <a:t>请同学们举一些形变的例子。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57200" y="3195638"/>
            <a:ext cx="5133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物体的形状或体积的改变叫做形变。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57200" y="39624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这些形变中有一类是：</a:t>
            </a:r>
          </a:p>
          <a:p>
            <a:pPr>
              <a:defRPr/>
            </a:pPr>
            <a:endParaRPr lang="zh-CN" altLang="en-US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物体形变后，撤去外力就完全恢复原状，这种称为弹性形变。</a:t>
            </a:r>
          </a:p>
        </p:txBody>
      </p:sp>
    </p:spTree>
    <p:extLst>
      <p:ext uri="{BB962C8B-B14F-4D97-AF65-F5344CB8AC3E}">
        <p14:creationId xmlns:p14="http://schemas.microsoft.com/office/powerpoint/2010/main" val="32013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6" grpId="0"/>
      <p:bldP spid="952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0" y="1143000"/>
            <a:ext cx="2901950" cy="5334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三、什么是弹力？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905000"/>
            <a:ext cx="594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CN" altLang="en-US" sz="2400" b="1" dirty="0" smtClean="0">
                <a:latin typeface="+mn-ea"/>
              </a:rPr>
              <a:t>当用手使物体发生形变时，手有何感觉？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96863" y="2590800"/>
            <a:ext cx="6062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弹力是由于物体发生弹性形变而产生的力。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04800" y="3276600"/>
            <a:ext cx="357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拉力、压力都属于弹力。</a:t>
            </a:r>
          </a:p>
        </p:txBody>
      </p:sp>
      <p:sp>
        <p:nvSpPr>
          <p:cNvPr id="53254" name="Rectangle 6"/>
          <p:cNvSpPr>
            <a:spLocks noRot="1" noChangeArrowheads="1"/>
          </p:cNvSpPr>
          <p:nvPr/>
        </p:nvSpPr>
        <p:spPr bwMode="auto">
          <a:xfrm>
            <a:off x="76200" y="40386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+mn-ea"/>
                <a:ea typeface="+mn-ea"/>
              </a:rPr>
              <a:t>四、物体形变的大小与外力大小的关系？</a:t>
            </a:r>
          </a:p>
        </p:txBody>
      </p:sp>
      <p:sp>
        <p:nvSpPr>
          <p:cNvPr id="53255" name="Rectangle 7"/>
          <p:cNvSpPr>
            <a:spLocks noRot="1" noChangeArrowheads="1"/>
          </p:cNvSpPr>
          <p:nvPr/>
        </p:nvSpPr>
        <p:spPr bwMode="auto">
          <a:xfrm>
            <a:off x="228600" y="50292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2400" b="1">
                <a:latin typeface="+mn-ea"/>
                <a:ea typeface="+mn-ea"/>
              </a:rPr>
              <a:t>同学们先猜猜看，估计一下它们的关系？并说明理由。</a:t>
            </a:r>
          </a:p>
        </p:txBody>
      </p:sp>
    </p:spTree>
    <p:extLst>
      <p:ext uri="{BB962C8B-B14F-4D97-AF65-F5344CB8AC3E}">
        <p14:creationId xmlns:p14="http://schemas.microsoft.com/office/powerpoint/2010/main" val="24669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144780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/>
                <a:ea typeface="宋体"/>
              </a:rPr>
              <a:t>试一试</a:t>
            </a:r>
          </a:p>
        </p:txBody>
      </p:sp>
      <p:pic>
        <p:nvPicPr>
          <p:cNvPr id="43011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066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50"/>
            <a:ext cx="25908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0480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1000" y="3505200"/>
            <a:ext cx="39624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/>
              <a:t>塑料板上压的重物越重，塑料板弯曲得越</a:t>
            </a:r>
            <a:r>
              <a:rPr lang="en-US" altLang="zh-CN" sz="2400" b="1"/>
              <a:t>_____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029200" y="3505200"/>
            <a:ext cx="35052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/>
              <a:t>拉弹簧用的力越大弹簧伸得越</a:t>
            </a:r>
            <a:r>
              <a:rPr lang="en-US" altLang="zh-CN" sz="2400" b="1"/>
              <a:t>______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514600" y="4114800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大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324600" y="4114800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长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74650" y="5105400"/>
            <a:ext cx="8007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33CC"/>
                </a:solidFill>
              </a:rPr>
              <a:t>结论：</a:t>
            </a:r>
            <a:r>
              <a:rPr lang="zh-CN" altLang="en-US" sz="2400" b="1">
                <a:solidFill>
                  <a:srgbClr val="FF0000"/>
                </a:solidFill>
              </a:rPr>
              <a:t>作用在物体上的外力越大，物体的 形变就越大。</a:t>
            </a:r>
          </a:p>
        </p:txBody>
      </p:sp>
    </p:spTree>
    <p:extLst>
      <p:ext uri="{BB962C8B-B14F-4D97-AF65-F5344CB8AC3E}">
        <p14:creationId xmlns:p14="http://schemas.microsoft.com/office/powerpoint/2010/main" val="253880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80" grpId="0"/>
      <p:bldP spid="11281" grpId="0"/>
      <p:bldP spid="11283" grpId="0"/>
      <p:bldP spid="11284" grpId="0"/>
      <p:bldP spid="1128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1041</Words>
  <Application>Microsoft Office PowerPoint</Application>
  <PresentationFormat>全屏显示(4:3)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二、什么叫做形变？</vt:lpstr>
      <vt:lpstr>三、什么是弹力？</vt:lpstr>
      <vt:lpstr>PowerPoint 演示文稿</vt:lpstr>
      <vt:lpstr>五、弹簧测力计</vt:lpstr>
      <vt:lpstr>认识 几种弹簧测力计</vt:lpstr>
      <vt:lpstr>弹簧测力计的构造</vt:lpstr>
      <vt:lpstr>PowerPoint 演示文稿</vt:lpstr>
      <vt:lpstr>PowerPoint 演示文稿</vt:lpstr>
      <vt:lpstr>PowerPoint 演示文稿</vt:lpstr>
      <vt:lpstr>六、弹性势能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2020-04-20T03:18:26Z</dcterms:created>
  <dcterms:modified xsi:type="dcterms:W3CDTF">2020-04-22T08:04:27Z</dcterms:modified>
</cp:coreProperties>
</file>