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5" r:id="rId6"/>
    <p:sldId id="296" r:id="rId7"/>
    <p:sldId id="283" r:id="rId8"/>
    <p:sldId id="297" r:id="rId9"/>
    <p:sldId id="298" r:id="rId10"/>
    <p:sldId id="291" r:id="rId11"/>
    <p:sldId id="292" r:id="rId12"/>
    <p:sldId id="300" r:id="rId13"/>
    <p:sldId id="304" r:id="rId14"/>
    <p:sldId id="301" r:id="rId15"/>
    <p:sldId id="302" r:id="rId16"/>
    <p:sldId id="261" r:id="rId17"/>
    <p:sldId id="295" r:id="rId18"/>
    <p:sldId id="275" r:id="rId19"/>
    <p:sldId id="277" r:id="rId20"/>
    <p:sldId id="308" r:id="rId21"/>
    <p:sldId id="309" r:id="rId22"/>
    <p:sldId id="262" r:id="rId23"/>
    <p:sldId id="263" r:id="rId24"/>
    <p:sldId id="268" r:id="rId25"/>
    <p:sldId id="305" r:id="rId26"/>
    <p:sldId id="306" r:id="rId27"/>
    <p:sldId id="307" r:id="rId2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1AF00"/>
    <a:srgbClr val="C716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77" d="100"/>
          <a:sy n="77" d="100"/>
        </p:scale>
        <p:origin x="-108" y="-3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file:///\\Chubanshi007\&#21516;&#27493;&#26041;&#27491;&#36716;word&#25991;&#20214;\15&#26149;\&#29289;&#29702;\&#20154;&#25945;&#29256;&#29289;&#29702;&#20061;&#19979;&#26032;&#25945;&#26696;&#20108;&#26657;\4XGO99.EPS" TargetMode="External"/><Relationship Id="rId2" Type="http://schemas.openxmlformats.org/officeDocument/2006/relationships/image" Target="../media/image10.wmf"/><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ile:///\\Chubanshi007\&#21516;&#27493;&#26041;&#27491;&#36716;word&#25991;&#20214;\15&#26149;\&#29289;&#29702;\&#20154;&#25945;&#29256;&#29289;&#29702;&#20061;&#19979;&#26032;&#25945;&#26696;&#20108;&#26657;\4XGO122.EPS" TargetMode="External"/><Relationship Id="rId1" Type="http://schemas.openxmlformats.org/officeDocument/2006/relationships/image" Target="../media/image11.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ile:///\\Chubanshi007\&#21516;&#27493;&#26041;&#27491;&#36716;word&#25991;&#20214;\15&#26149;\&#29289;&#29702;\&#20154;&#25945;&#29256;&#29289;&#29702;&#20061;&#19979;&#26032;&#25945;&#26696;&#20108;&#26657;\4XGO100.EPS" TargetMode="External"/><Relationship Id="rId1" Type="http://schemas.openxmlformats.org/officeDocument/2006/relationships/image" Target="../media/image12.wmf"/></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6.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15.xml"/><Relationship Id="rId3" Type="http://schemas.openxmlformats.org/officeDocument/2006/relationships/image" Target="../media/image5.jpeg"/><Relationship Id="rId2" Type="http://schemas.openxmlformats.org/officeDocument/2006/relationships/slide" Target="slide3.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ile:///J:\&#20154;&#25945;&#20061;&#19979;&#23398;&#32451;&#32771;&#20570;&#35838;&#20214;word\pj138.EPS" TargetMode="External"/><Relationship Id="rId1" Type="http://schemas.openxmlformats.org/officeDocument/2006/relationships/image" Target="../media/image17.wm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ile:///\\Chubanshi007\&#21516;&#27493;&#26041;&#27491;&#36716;word&#25991;&#20214;\15&#26149;\&#29289;&#29702;\&#20154;&#25945;&#29256;&#29289;&#29702;&#20061;&#19979;&#26032;&#25945;&#26696;&#20108;&#26657;\3XDM214.EPS" TargetMode="External"/><Relationship Id="rId1" Type="http://schemas.openxmlformats.org/officeDocument/2006/relationships/image" Target="../media/image18.w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ile:///J:\&#20154;&#25945;&#20061;&#19979;&#23398;&#32451;&#32771;&#20570;&#35838;&#20214;word\3XDM215.EPS" TargetMode="External"/><Relationship Id="rId1" Type="http://schemas.openxmlformats.org/officeDocument/2006/relationships/image" Target="../media/image19.wmf"/></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file:///\\Chubanshi007\&#21516;&#27493;&#26041;&#27491;&#36716;word&#25991;&#20214;\15&#26149;\&#29289;&#29702;\&#20154;&#25945;&#29256;&#29289;&#29702;&#20061;&#19979;&#26032;&#25945;&#26696;&#20108;&#26657;\4XGO97.EPS" TargetMode="External"/><Relationship Id="rId3" Type="http://schemas.openxmlformats.org/officeDocument/2006/relationships/image" Target="../media/image7.wmf"/><Relationship Id="rId2" Type="http://schemas.openxmlformats.org/officeDocument/2006/relationships/image" Target="../media/image6.pn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ile:///\\Chubanshi007\&#21516;&#27493;&#26041;&#27491;&#36716;word&#25991;&#20214;\15&#26149;\&#29289;&#29702;\&#20154;&#25945;&#29256;&#29289;&#29702;&#20061;&#19979;&#26032;&#25945;&#26696;&#20108;&#26657;\4XGO120.EPS" TargetMode="External"/><Relationship Id="rId1" Type="http://schemas.openxmlformats.org/officeDocument/2006/relationships/image" Target="../media/image8.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file:///\\Chubanshi007\&#21516;&#27493;&#26041;&#27491;&#36716;word&#25991;&#20214;\15&#26149;\&#29289;&#29702;\&#20154;&#25945;&#29256;&#29289;&#29702;&#20061;&#19979;&#26032;&#25945;&#26696;&#20108;&#26657;\4XGO121.EPS" TargetMode="External"/><Relationship Id="rId1" Type="http://schemas.openxmlformats.org/officeDocument/2006/relationships/image" Target="../media/image9.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196402" y="2349157"/>
            <a:ext cx="7362330" cy="1107996"/>
          </a:xfrm>
          <a:prstGeom prst="rect">
            <a:avLst/>
          </a:prstGeom>
          <a:noFill/>
        </p:spPr>
        <p:txBody>
          <a:bodyPr wrap="square" rtlCol="0">
            <a:spAutoFit/>
          </a:bodyPr>
          <a:lstStyle/>
          <a:p>
            <a:r>
              <a:rPr lang="zh-CN" altLang="en-US" sz="6600" b="1" dirty="0" smtClean="0">
                <a:latin typeface="微软雅黑" panose="020B0503020204020204" charset="-122"/>
                <a:ea typeface="微软雅黑" panose="020B0503020204020204" charset="-122"/>
              </a:rPr>
              <a:t>第二十章  电与磁</a:t>
            </a:r>
            <a:endParaRPr lang="zh-CN" altLang="en-US" sz="6600" b="1" dirty="0">
              <a:latin typeface="微软雅黑" panose="020B0503020204020204" charset="-122"/>
              <a:ea typeface="微软雅黑" panose="020B0503020204020204" charset="-122"/>
            </a:endParaRPr>
          </a:p>
        </p:txBody>
      </p:sp>
      <p:pic>
        <p:nvPicPr>
          <p:cNvPr id="7" name="Picture 4"/>
          <p:cNvPicPr>
            <a:picLocks noChangeAspect="1"/>
          </p:cNvPicPr>
          <p:nvPr/>
        </p:nvPicPr>
        <p:blipFill>
          <a:blip r:embed="rId1" cstate="print"/>
          <a:stretch>
            <a:fillRect/>
          </a:stretch>
        </p:blipFill>
        <p:spPr>
          <a:xfrm>
            <a:off x="1901508" y="2336483"/>
            <a:ext cx="379412" cy="1127125"/>
          </a:xfrm>
          <a:prstGeom prst="rect">
            <a:avLst/>
          </a:prstGeom>
          <a:noFill/>
          <a:ln w="9525">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10"/>
          <p:cNvSpPr/>
          <p:nvPr/>
        </p:nvSpPr>
        <p:spPr>
          <a:xfrm>
            <a:off x="483418" y="1096348"/>
            <a:ext cx="4517583" cy="5320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40000"/>
              </a:lnSpc>
              <a:spcBef>
                <a:spcPct val="0"/>
              </a:spcBef>
              <a:buNone/>
            </a:pPr>
            <a:r>
              <a:rPr lang="zh-CN" altLang="en-US" sz="2400" b="1" dirty="0" smtClean="0">
                <a:solidFill>
                  <a:srgbClr val="F1AF00"/>
                </a:solidFill>
                <a:latin typeface="宋体" panose="02010600030101010101" pitchFamily="2" charset="-122"/>
                <a:ea typeface="宋体" panose="02010600030101010101" pitchFamily="2" charset="-122"/>
              </a:rPr>
              <a:t>学点</a:t>
            </a:r>
            <a:r>
              <a:rPr lang="en-US" altLang="zh-CN" sz="2400" b="1" dirty="0" smtClean="0">
                <a:solidFill>
                  <a:srgbClr val="F1AF00"/>
                </a:solidFill>
                <a:latin typeface="宋体" panose="02010600030101010101" pitchFamily="2" charset="-122"/>
                <a:ea typeface="宋体" panose="02010600030101010101" pitchFamily="2" charset="-122"/>
              </a:rPr>
              <a:t>4</a:t>
            </a:r>
            <a:r>
              <a:rPr lang="zh-CN" altLang="en-US" sz="2400" b="1" dirty="0" smtClean="0">
                <a:solidFill>
                  <a:srgbClr val="F1AF00"/>
                </a:solidFill>
                <a:latin typeface="宋体" panose="02010600030101010101" pitchFamily="2" charset="-122"/>
                <a:ea typeface="宋体" panose="02010600030101010101" pitchFamily="2" charset="-122"/>
              </a:rPr>
              <a:t>　电磁继电器与自动控制 </a:t>
            </a:r>
            <a:endParaRPr lang="zh-CN" altLang="en-US" sz="2400" b="1" dirty="0" smtClean="0">
              <a:solidFill>
                <a:srgbClr val="F1AF00"/>
              </a:solidFill>
              <a:latin typeface="宋体" panose="02010600030101010101" pitchFamily="2" charset="-122"/>
              <a:ea typeface="宋体" panose="02010600030101010101" pitchFamily="2" charset="-122"/>
            </a:endParaRPr>
          </a:p>
        </p:txBody>
      </p:sp>
      <p:pic>
        <p:nvPicPr>
          <p:cNvPr id="4" name="Picture 4"/>
          <p:cNvPicPr>
            <a:picLocks noChangeAspect="1"/>
          </p:cNvPicPr>
          <p:nvPr/>
        </p:nvPicPr>
        <p:blipFill>
          <a:blip r:embed="rId1" cstate="print"/>
          <a:stretch>
            <a:fillRect/>
          </a:stretch>
        </p:blipFill>
        <p:spPr>
          <a:xfrm>
            <a:off x="322763" y="1096993"/>
            <a:ext cx="84455" cy="414020"/>
          </a:xfrm>
          <a:prstGeom prst="rect">
            <a:avLst/>
          </a:prstGeom>
          <a:noFill/>
          <a:ln w="9525">
            <a:noFill/>
          </a:ln>
        </p:spPr>
      </p:pic>
      <p:grpSp>
        <p:nvGrpSpPr>
          <p:cNvPr id="5" name="Group 4"/>
          <p:cNvGrpSpPr/>
          <p:nvPr/>
        </p:nvGrpSpPr>
        <p:grpSpPr bwMode="auto">
          <a:xfrm>
            <a:off x="690735" y="1828500"/>
            <a:ext cx="10714037" cy="4479925"/>
            <a:chOff x="295" y="1434"/>
            <a:chExt cx="6749" cy="2822"/>
          </a:xfrm>
        </p:grpSpPr>
        <p:sp>
          <p:nvSpPr>
            <p:cNvPr id="6" name="Rectangle 5"/>
            <p:cNvSpPr>
              <a:spLocks noChangeArrowheads="1"/>
            </p:cNvSpPr>
            <p:nvPr/>
          </p:nvSpPr>
          <p:spPr bwMode="auto">
            <a:xfrm>
              <a:off x="295" y="1434"/>
              <a:ext cx="6749" cy="1367"/>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：电磁继电器的结构如图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8</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所示，其中</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B</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C</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D</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E</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pic>
          <p:nvPicPr>
            <p:cNvPr id="7" name="Picture 6" descr="\\Chubanshi007\同步方正转word文件\15春\物理\人教版物理九下新教案二校\4XGO99.EPS"/>
            <p:cNvPicPr>
              <a:picLocks noChangeAspect="1" noChangeArrowheads="1"/>
            </p:cNvPicPr>
            <p:nvPr/>
          </p:nvPicPr>
          <p:blipFill>
            <a:blip r:embed="rId2" r:link="rId3"/>
            <a:srcRect/>
            <a:stretch>
              <a:fillRect/>
            </a:stretch>
          </p:blipFill>
          <p:spPr bwMode="auto">
            <a:xfrm>
              <a:off x="2482" y="2395"/>
              <a:ext cx="1981" cy="1368"/>
            </a:xfrm>
            <a:prstGeom prst="rect">
              <a:avLst/>
            </a:prstGeom>
            <a:noFill/>
            <a:ln w="9525">
              <a:noFill/>
              <a:miter lim="800000"/>
              <a:headEnd/>
              <a:tailEnd/>
            </a:ln>
          </p:spPr>
        </p:pic>
        <p:sp>
          <p:nvSpPr>
            <p:cNvPr id="8" name="Rectangle 7"/>
            <p:cNvSpPr>
              <a:spLocks noChangeArrowheads="1"/>
            </p:cNvSpPr>
            <p:nvPr/>
          </p:nvSpPr>
          <p:spPr bwMode="auto">
            <a:xfrm>
              <a:off x="2833" y="3830"/>
              <a:ext cx="1457" cy="426"/>
            </a:xfrm>
            <a:prstGeom prst="rect">
              <a:avLst/>
            </a:prstGeom>
            <a:noFill/>
            <a:ln w="9525" algn="ctr">
              <a:noFill/>
              <a:miter lim="800000"/>
            </a:ln>
            <a:effectLst/>
          </p:spPr>
          <p:txBody>
            <a:bodyPr wrap="non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8 </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p:txBody>
        </p:sp>
      </p:grpSp>
      <p:sp>
        <p:nvSpPr>
          <p:cNvPr id="9" name="Rectangle 8"/>
          <p:cNvSpPr>
            <a:spLocks noChangeArrowheads="1"/>
          </p:cNvSpPr>
          <p:nvPr/>
        </p:nvSpPr>
        <p:spPr bwMode="auto">
          <a:xfrm>
            <a:off x="1050239" y="2710077"/>
            <a:ext cx="1112805"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电磁铁</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0" name="Rectangle 9"/>
          <p:cNvSpPr>
            <a:spLocks noChangeArrowheads="1"/>
          </p:cNvSpPr>
          <p:nvPr/>
        </p:nvSpPr>
        <p:spPr bwMode="auto">
          <a:xfrm>
            <a:off x="3603539" y="2624481"/>
            <a:ext cx="803425"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弹簧</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1" name="Rectangle 10"/>
          <p:cNvSpPr>
            <a:spLocks noChangeArrowheads="1"/>
          </p:cNvSpPr>
          <p:nvPr/>
        </p:nvSpPr>
        <p:spPr bwMode="auto">
          <a:xfrm>
            <a:off x="6101578" y="2686265"/>
            <a:ext cx="803425"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衔铁</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2" name="Rectangle 11"/>
          <p:cNvSpPr>
            <a:spLocks noChangeArrowheads="1"/>
          </p:cNvSpPr>
          <p:nvPr/>
        </p:nvSpPr>
        <p:spPr bwMode="auto">
          <a:xfrm>
            <a:off x="8305714" y="2649194"/>
            <a:ext cx="1112805"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静触点</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3" name="Rectangle 12"/>
          <p:cNvSpPr>
            <a:spLocks noChangeArrowheads="1"/>
          </p:cNvSpPr>
          <p:nvPr/>
        </p:nvSpPr>
        <p:spPr bwMode="auto">
          <a:xfrm>
            <a:off x="1067702" y="3289944"/>
            <a:ext cx="1112805"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动触点</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ppt_x"/>
                                          </p:val>
                                        </p:tav>
                                        <p:tav tm="100000">
                                          <p:val>
                                            <p:strVal val="#ppt_x"/>
                                          </p:val>
                                        </p:tav>
                                      </p:tavLst>
                                    </p:anim>
                                    <p:anim calcmode="lin" valueType="num">
                                      <p:cBhvr additive="base">
                                        <p:cTn id="3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ppt_x"/>
                                          </p:val>
                                        </p:tav>
                                        <p:tav tm="100000">
                                          <p:val>
                                            <p:strVal val="#ppt_x"/>
                                          </p:val>
                                        </p:tav>
                                      </p:tavLst>
                                    </p:anim>
                                    <p:anim calcmode="lin" valueType="num">
                                      <p:cBhvr additive="base">
                                        <p:cTn id="3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4" name="Rectangle 10"/>
          <p:cNvSpPr>
            <a:spLocks noChangeArrowheads="1"/>
          </p:cNvSpPr>
          <p:nvPr/>
        </p:nvSpPr>
        <p:spPr bwMode="auto">
          <a:xfrm>
            <a:off x="608055" y="928945"/>
            <a:ext cx="11143221" cy="5632311"/>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：如图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9</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所示是一种自动控制电路，当控制电路的开关</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S</a:t>
            </a:r>
            <a:r>
              <a:rPr lang="en-US" altLang="zh-CN" sz="3000" b="1" baseline="-25000"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闭合时，电磁铁</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选填“有”或“无”</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磁性，</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选填“吸引”或“不吸引”</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衔铁，动触点与静触点</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C_________(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选填“接触”或“分离”</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灯亮。当控制电路的开关</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S1</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断开</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时，电磁铁</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选填“有”或“无”</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磁性，</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选填“吸引”或“不吸引”</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衔铁，动触点与静触点</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C________(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选填“接触”或“分离”</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电路断开，</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电路接通，</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灯亮。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7" name="Rectangle 13"/>
          <p:cNvSpPr>
            <a:spLocks noChangeArrowheads="1"/>
          </p:cNvSpPr>
          <p:nvPr/>
        </p:nvSpPr>
        <p:spPr bwMode="auto">
          <a:xfrm>
            <a:off x="4336449" y="1753930"/>
            <a:ext cx="494046"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有</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8" name="Rectangle 14"/>
          <p:cNvSpPr>
            <a:spLocks noChangeArrowheads="1"/>
          </p:cNvSpPr>
          <p:nvPr/>
        </p:nvSpPr>
        <p:spPr bwMode="auto">
          <a:xfrm>
            <a:off x="9945516" y="1738869"/>
            <a:ext cx="803425"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吸引</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9" name="Rectangle 15"/>
          <p:cNvSpPr>
            <a:spLocks noChangeArrowheads="1"/>
          </p:cNvSpPr>
          <p:nvPr/>
        </p:nvSpPr>
        <p:spPr bwMode="auto">
          <a:xfrm>
            <a:off x="1275406" y="3129992"/>
            <a:ext cx="803425"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接触</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0" name="Rectangle 16"/>
          <p:cNvSpPr>
            <a:spLocks noChangeArrowheads="1"/>
          </p:cNvSpPr>
          <p:nvPr/>
        </p:nvSpPr>
        <p:spPr bwMode="auto">
          <a:xfrm>
            <a:off x="8052358" y="3103477"/>
            <a:ext cx="494046"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红</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1" name="Rectangle 17"/>
          <p:cNvSpPr>
            <a:spLocks noChangeArrowheads="1"/>
          </p:cNvSpPr>
          <p:nvPr/>
        </p:nvSpPr>
        <p:spPr bwMode="auto">
          <a:xfrm>
            <a:off x="5538744" y="3816779"/>
            <a:ext cx="494046"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无</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2" name="Rectangle 18"/>
          <p:cNvSpPr>
            <a:spLocks noChangeArrowheads="1"/>
          </p:cNvSpPr>
          <p:nvPr/>
        </p:nvSpPr>
        <p:spPr bwMode="auto">
          <a:xfrm>
            <a:off x="1124035" y="4482241"/>
            <a:ext cx="1112805"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不吸引</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3" name="Rectangle 19"/>
          <p:cNvSpPr>
            <a:spLocks noChangeArrowheads="1"/>
          </p:cNvSpPr>
          <p:nvPr/>
        </p:nvSpPr>
        <p:spPr bwMode="auto">
          <a:xfrm>
            <a:off x="1305053" y="5207901"/>
            <a:ext cx="803425"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分离</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4" name="Rectangle 20"/>
          <p:cNvSpPr>
            <a:spLocks noChangeArrowheads="1"/>
          </p:cNvSpPr>
          <p:nvPr/>
        </p:nvSpPr>
        <p:spPr bwMode="auto">
          <a:xfrm>
            <a:off x="7867178" y="5206099"/>
            <a:ext cx="803425"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红灯</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5" name="Rectangle 21"/>
          <p:cNvSpPr>
            <a:spLocks noChangeArrowheads="1"/>
          </p:cNvSpPr>
          <p:nvPr/>
        </p:nvSpPr>
        <p:spPr bwMode="auto">
          <a:xfrm>
            <a:off x="1145617" y="5894688"/>
            <a:ext cx="803425"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绿灯</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6" name="Rectangle 22"/>
          <p:cNvSpPr>
            <a:spLocks noChangeArrowheads="1"/>
          </p:cNvSpPr>
          <p:nvPr/>
        </p:nvSpPr>
        <p:spPr bwMode="auto">
          <a:xfrm>
            <a:off x="4527078" y="5907044"/>
            <a:ext cx="494046"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绿</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500" fill="hold"/>
                                        <p:tgtEl>
                                          <p:spTgt spid="14"/>
                                        </p:tgtEl>
                                        <p:attrNameLst>
                                          <p:attrName>ppt_x</p:attrName>
                                        </p:attrNameLst>
                                      </p:cBhvr>
                                      <p:tavLst>
                                        <p:tav tm="0">
                                          <p:val>
                                            <p:strVal val="#ppt_x"/>
                                          </p:val>
                                        </p:tav>
                                        <p:tav tm="100000">
                                          <p:val>
                                            <p:strVal val="#ppt_x"/>
                                          </p:val>
                                        </p:tav>
                                      </p:tavLst>
                                    </p:anim>
                                    <p:anim calcmode="lin" valueType="num">
                                      <p:cBhvr additive="base">
                                        <p:cTn id="5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additive="base">
                                        <p:cTn id="60" dur="500" fill="hold"/>
                                        <p:tgtEl>
                                          <p:spTgt spid="15"/>
                                        </p:tgtEl>
                                        <p:attrNameLst>
                                          <p:attrName>ppt_x</p:attrName>
                                        </p:attrNameLst>
                                      </p:cBhvr>
                                      <p:tavLst>
                                        <p:tav tm="0">
                                          <p:val>
                                            <p:strVal val="#ppt_x"/>
                                          </p:val>
                                        </p:tav>
                                        <p:tav tm="100000">
                                          <p:val>
                                            <p:strVal val="#ppt_x"/>
                                          </p:val>
                                        </p:tav>
                                      </p:tavLst>
                                    </p:anim>
                                    <p:anim calcmode="lin" valueType="num">
                                      <p:cBhvr additive="base">
                                        <p:cTn id="6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6"/>
                                        </p:tgtEl>
                                        <p:attrNameLst>
                                          <p:attrName>style.visibility</p:attrName>
                                        </p:attrNameLst>
                                      </p:cBhvr>
                                      <p:to>
                                        <p:strVal val="visible"/>
                                      </p:to>
                                    </p:set>
                                    <p:anim calcmode="lin" valueType="num">
                                      <p:cBhvr additive="base">
                                        <p:cTn id="66" dur="500" fill="hold"/>
                                        <p:tgtEl>
                                          <p:spTgt spid="16"/>
                                        </p:tgtEl>
                                        <p:attrNameLst>
                                          <p:attrName>ppt_x</p:attrName>
                                        </p:attrNameLst>
                                      </p:cBhvr>
                                      <p:tavLst>
                                        <p:tav tm="0">
                                          <p:val>
                                            <p:strVal val="#ppt_x"/>
                                          </p:val>
                                        </p:tav>
                                        <p:tav tm="100000">
                                          <p:val>
                                            <p:strVal val="#ppt_x"/>
                                          </p:val>
                                        </p:tav>
                                      </p:tavLst>
                                    </p:anim>
                                    <p:anim calcmode="lin" valueType="num">
                                      <p:cBhvr additive="base">
                                        <p:cTn id="67"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P spid="11" grpId="0"/>
      <p:bldP spid="12" grpId="0"/>
      <p:bldP spid="13" grpId="0"/>
      <p:bldP spid="14" grpId="0"/>
      <p:bldP spid="15"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grpSp>
        <p:nvGrpSpPr>
          <p:cNvPr id="2" name="Group 9"/>
          <p:cNvGrpSpPr/>
          <p:nvPr/>
        </p:nvGrpSpPr>
        <p:grpSpPr bwMode="auto">
          <a:xfrm>
            <a:off x="4335720" y="1496327"/>
            <a:ext cx="2700338" cy="3300414"/>
            <a:chOff x="5265" y="1441"/>
            <a:chExt cx="1701" cy="2079"/>
          </a:xfrm>
        </p:grpSpPr>
        <p:pic>
          <p:nvPicPr>
            <p:cNvPr id="5" name="Picture 11" descr="\\Chubanshi007\同步方正转word文件\15春\物理\人教版物理九下新教案二校\4XGO122.EPS"/>
            <p:cNvPicPr>
              <a:picLocks noChangeAspect="1" noChangeArrowheads="1"/>
            </p:cNvPicPr>
            <p:nvPr/>
          </p:nvPicPr>
          <p:blipFill>
            <a:blip r:embed="rId1" r:link="rId2"/>
            <a:srcRect/>
            <a:stretch>
              <a:fillRect/>
            </a:stretch>
          </p:blipFill>
          <p:spPr bwMode="auto">
            <a:xfrm>
              <a:off x="5265" y="1441"/>
              <a:ext cx="1701" cy="1683"/>
            </a:xfrm>
            <a:prstGeom prst="rect">
              <a:avLst/>
            </a:prstGeom>
            <a:noFill/>
            <a:ln w="9525">
              <a:noFill/>
              <a:miter lim="800000"/>
              <a:headEnd/>
              <a:tailEnd/>
            </a:ln>
          </p:spPr>
        </p:pic>
        <p:sp>
          <p:nvSpPr>
            <p:cNvPr id="6" name="Rectangle 12"/>
            <p:cNvSpPr>
              <a:spLocks noChangeArrowheads="1"/>
            </p:cNvSpPr>
            <p:nvPr/>
          </p:nvSpPr>
          <p:spPr bwMode="auto">
            <a:xfrm>
              <a:off x="5507" y="3094"/>
              <a:ext cx="1457" cy="426"/>
            </a:xfrm>
            <a:prstGeom prst="rect">
              <a:avLst/>
            </a:prstGeom>
            <a:noFill/>
            <a:ln w="9525" algn="ctr">
              <a:noFill/>
              <a:miter lim="800000"/>
            </a:ln>
            <a:effectLst/>
          </p:spPr>
          <p:txBody>
            <a:bodyPr wrap="non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9 </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10"/>
          <p:cNvSpPr>
            <a:spLocks noChangeArrowheads="1"/>
          </p:cNvSpPr>
          <p:nvPr/>
        </p:nvSpPr>
        <p:spPr bwMode="auto">
          <a:xfrm>
            <a:off x="546272" y="1650271"/>
            <a:ext cx="10908442" cy="2169825"/>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：从电磁继电器的工作特点可以看出，电磁继电器是利用</a:t>
            </a:r>
            <a:r>
              <a:rPr lang="en-US" altLang="zh-CN" sz="3000" b="1">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smtClean="0">
                <a:latin typeface="宋体" panose="02010600030101010101" pitchFamily="2" charset="-122"/>
                <a:ea typeface="宋体" panose="02010600030101010101" pitchFamily="2" charset="-122"/>
                <a:cs typeface="Times New Roman" panose="02020603050405020304" pitchFamily="18" charset="0"/>
              </a:rPr>
              <a:t>来控制工作</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电路的一种开关。电路分为</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电路和</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电路。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4" name="Rectangle 11"/>
          <p:cNvSpPr>
            <a:spLocks noChangeArrowheads="1"/>
          </p:cNvSpPr>
          <p:nvPr/>
        </p:nvSpPr>
        <p:spPr bwMode="auto">
          <a:xfrm>
            <a:off x="879217" y="2466546"/>
            <a:ext cx="1112805"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电磁铁</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5" name="Rectangle 12"/>
          <p:cNvSpPr>
            <a:spLocks noChangeArrowheads="1"/>
          </p:cNvSpPr>
          <p:nvPr/>
        </p:nvSpPr>
        <p:spPr bwMode="auto">
          <a:xfrm>
            <a:off x="8699328" y="2429476"/>
            <a:ext cx="1422184"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低压控制</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6" name="Rectangle 13"/>
          <p:cNvSpPr>
            <a:spLocks noChangeArrowheads="1"/>
          </p:cNvSpPr>
          <p:nvPr/>
        </p:nvSpPr>
        <p:spPr bwMode="auto">
          <a:xfrm>
            <a:off x="903245" y="3153333"/>
            <a:ext cx="1422184" cy="461665"/>
          </a:xfrm>
          <a:prstGeom prst="rect">
            <a:avLst/>
          </a:prstGeom>
        </p:spPr>
        <p:txBody>
          <a:bodyPr wrap="none" anchor="ctr">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高压工作</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3"/>
          <p:cNvSpPr>
            <a:spLocks noChangeArrowheads="1"/>
          </p:cNvSpPr>
          <p:nvPr/>
        </p:nvSpPr>
        <p:spPr bwMode="auto">
          <a:xfrm>
            <a:off x="596815" y="4216828"/>
            <a:ext cx="10907326" cy="2399183"/>
          </a:xfrm>
          <a:prstGeom prst="rect">
            <a:avLst/>
          </a:prstGeom>
          <a:noFill/>
          <a:ln w="9525" algn="ctr">
            <a:noFill/>
            <a:miter lim="800000"/>
          </a:ln>
          <a:effectLst/>
        </p:spPr>
        <p:txBody>
          <a:bodyPr wrap="square" anchor="ctr">
            <a:spAutoFit/>
          </a:bodyPr>
          <a:lstStyle/>
          <a:p>
            <a:pPr>
              <a:lnSpc>
                <a:spcPct val="150000"/>
              </a:lnSpc>
            </a:pPr>
            <a:r>
              <a:rPr lang="en-US" altLang="zh-CN" sz="2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答案</a:t>
            </a:r>
            <a:r>
              <a:rPr lang="en-US" altLang="zh-CN" sz="2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600" b="1" dirty="0">
                <a:latin typeface="仿宋" panose="02010609060101010101" pitchFamily="49" charset="-122"/>
                <a:ea typeface="仿宋" panose="02010609060101010101" pitchFamily="49" charset="-122"/>
                <a:cs typeface="Times New Roman" panose="02020603050405020304" pitchFamily="18" charset="0"/>
              </a:rPr>
              <a:t>当把钥匙插入仪表板上的钥匙孔后并旋转</a:t>
            </a:r>
            <a:r>
              <a:rPr lang="en-US" altLang="zh-CN" sz="2600" b="1" dirty="0">
                <a:latin typeface="仿宋" panose="02010609060101010101" pitchFamily="49" charset="-122"/>
                <a:ea typeface="仿宋" panose="02010609060101010101" pitchFamily="49" charset="-122"/>
                <a:cs typeface="Times New Roman" panose="02020603050405020304" pitchFamily="18" charset="0"/>
              </a:rPr>
              <a:t>(</a:t>
            </a:r>
            <a:r>
              <a:rPr lang="zh-CN" altLang="en-US" sz="2600" b="1" dirty="0">
                <a:latin typeface="仿宋" panose="02010609060101010101" pitchFamily="49" charset="-122"/>
                <a:ea typeface="仿宋" panose="02010609060101010101" pitchFamily="49" charset="-122"/>
                <a:cs typeface="Times New Roman" panose="02020603050405020304" pitchFamily="18" charset="0"/>
              </a:rPr>
              <a:t>相当于闭合开关</a:t>
            </a:r>
            <a:r>
              <a:rPr lang="en-US" altLang="zh-CN" sz="2600" b="1" dirty="0">
                <a:latin typeface="仿宋" panose="02010609060101010101" pitchFamily="49" charset="-122"/>
                <a:ea typeface="仿宋" panose="02010609060101010101" pitchFamily="49" charset="-122"/>
                <a:cs typeface="Times New Roman" panose="02020603050405020304" pitchFamily="18" charset="0"/>
              </a:rPr>
              <a:t>)</a:t>
            </a:r>
            <a:r>
              <a:rPr lang="zh-CN" altLang="en-US" sz="2600" b="1" dirty="0">
                <a:latin typeface="仿宋" panose="02010609060101010101" pitchFamily="49" charset="-122"/>
                <a:ea typeface="仿宋" panose="02010609060101010101" pitchFamily="49" charset="-122"/>
                <a:cs typeface="Times New Roman" panose="02020603050405020304" pitchFamily="18" charset="0"/>
              </a:rPr>
              <a:t>，此时控制电路接通，电磁铁产生磁性，从而吸引上面的衔铁，衔铁向下运动带动了杠杆逆时针转动，使工作电路的两个触点接通，电动机工作，汽车启动行驶。 </a:t>
            </a:r>
            <a:endParaRPr lang="zh-CN" altLang="en-US" sz="2600" b="1" dirty="0">
              <a:latin typeface="仿宋" panose="02010609060101010101" pitchFamily="49" charset="-122"/>
              <a:ea typeface="仿宋" panose="02010609060101010101" pitchFamily="49" charset="-122"/>
              <a:cs typeface="Times New Roman" panose="02020603050405020304" pitchFamily="18" charset="0"/>
            </a:endParaRPr>
          </a:p>
        </p:txBody>
      </p:sp>
      <p:grpSp>
        <p:nvGrpSpPr>
          <p:cNvPr id="4" name="Group 4"/>
          <p:cNvGrpSpPr/>
          <p:nvPr/>
        </p:nvGrpSpPr>
        <p:grpSpPr bwMode="auto">
          <a:xfrm>
            <a:off x="753634" y="1168400"/>
            <a:ext cx="10458449" cy="3175000"/>
            <a:chOff x="249" y="663"/>
            <a:chExt cx="6588" cy="2000"/>
          </a:xfrm>
        </p:grpSpPr>
        <p:sp>
          <p:nvSpPr>
            <p:cNvPr id="5" name="Rectangle 5"/>
            <p:cNvSpPr>
              <a:spLocks noChangeArrowheads="1"/>
            </p:cNvSpPr>
            <p:nvPr/>
          </p:nvSpPr>
          <p:spPr bwMode="auto">
            <a:xfrm>
              <a:off x="249" y="663"/>
              <a:ext cx="4593" cy="1803"/>
            </a:xfrm>
            <a:prstGeom prst="rect">
              <a:avLst/>
            </a:prstGeom>
            <a:noFill/>
            <a:ln w="9525" algn="ctr">
              <a:noFill/>
              <a:miter lim="800000"/>
            </a:ln>
            <a:effectLst/>
          </p:spPr>
          <p:txBody>
            <a:bodyPr wrap="square">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4</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：小组之间交流、讨论，根据图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，试着阐述当汽车启动时，为什么将钥匙插入仪表板上的钥匙孔并旋转</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相当于闭合开关</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，汽车就能够启动行驶。</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pic>
          <p:nvPicPr>
            <p:cNvPr id="6" name="Picture 6" descr="\\Chubanshi007\同步方正转word文件\15春\物理\人教版物理九下新教案二校\4XGO100.EPS"/>
            <p:cNvPicPr>
              <a:picLocks noChangeAspect="1" noChangeArrowheads="1"/>
            </p:cNvPicPr>
            <p:nvPr/>
          </p:nvPicPr>
          <p:blipFill>
            <a:blip r:embed="rId1" r:link="rId2"/>
            <a:srcRect/>
            <a:stretch>
              <a:fillRect/>
            </a:stretch>
          </p:blipFill>
          <p:spPr bwMode="auto">
            <a:xfrm>
              <a:off x="5023" y="776"/>
              <a:ext cx="1814" cy="1466"/>
            </a:xfrm>
            <a:prstGeom prst="rect">
              <a:avLst/>
            </a:prstGeom>
            <a:noFill/>
            <a:ln w="9525">
              <a:noFill/>
              <a:miter lim="800000"/>
              <a:headEnd/>
              <a:tailEnd/>
            </a:ln>
          </p:spPr>
        </p:pic>
        <p:sp>
          <p:nvSpPr>
            <p:cNvPr id="7" name="Rectangle 7"/>
            <p:cNvSpPr>
              <a:spLocks noChangeArrowheads="1"/>
            </p:cNvSpPr>
            <p:nvPr/>
          </p:nvSpPr>
          <p:spPr bwMode="auto">
            <a:xfrm>
              <a:off x="5238" y="2237"/>
              <a:ext cx="1579" cy="426"/>
            </a:xfrm>
            <a:prstGeom prst="rect">
              <a:avLst/>
            </a:prstGeom>
            <a:noFill/>
            <a:ln w="9525" algn="ctr">
              <a:noFill/>
              <a:miter lim="800000"/>
            </a:ln>
            <a:effectLst/>
          </p:spPr>
          <p:txBody>
            <a:bodyPr wrap="non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10 </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grpSp>
        <p:nvGrpSpPr>
          <p:cNvPr id="11" name="组合 10"/>
          <p:cNvGrpSpPr/>
          <p:nvPr/>
        </p:nvGrpSpPr>
        <p:grpSpPr>
          <a:xfrm>
            <a:off x="62230" y="945515"/>
            <a:ext cx="3034030" cy="661670"/>
            <a:chOff x="878" y="1593"/>
            <a:chExt cx="4778" cy="1042"/>
          </a:xfrm>
        </p:grpSpPr>
        <p:pic>
          <p:nvPicPr>
            <p:cNvPr id="2" name="图片 1" descr="图标-02"/>
            <p:cNvPicPr>
              <a:picLocks noChangeAspect="1"/>
            </p:cNvPicPr>
            <p:nvPr/>
          </p:nvPicPr>
          <p:blipFill>
            <a:blip r:embed="rId1" cstate="print"/>
            <a:stretch>
              <a:fillRect/>
            </a:stretch>
          </p:blipFill>
          <p:spPr>
            <a:xfrm>
              <a:off x="878" y="1593"/>
              <a:ext cx="4778" cy="1043"/>
            </a:xfrm>
            <a:prstGeom prst="rect">
              <a:avLst/>
            </a:prstGeom>
          </p:spPr>
        </p:pic>
        <p:sp>
          <p:nvSpPr>
            <p:cNvPr id="3" name="文本框 2"/>
            <p:cNvSpPr txBox="1"/>
            <p:nvPr/>
          </p:nvSpPr>
          <p:spPr>
            <a:xfrm>
              <a:off x="1402" y="1730"/>
              <a:ext cx="2528" cy="822"/>
            </a:xfrm>
            <a:prstGeom prst="rect">
              <a:avLst/>
            </a:prstGeom>
            <a:noFill/>
          </p:spPr>
          <p:txBody>
            <a:bodyPr wrap="none" rtlCol="0">
              <a:spAutoFit/>
            </a:bodyPr>
            <a:lstStyle/>
            <a:p>
              <a:pPr lvl="0" algn="l"/>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常考归纳</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4" name="Rectangle 9"/>
          <p:cNvSpPr/>
          <p:nvPr/>
        </p:nvSpPr>
        <p:spPr>
          <a:xfrm>
            <a:off x="746443" y="1901825"/>
            <a:ext cx="3124573"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F1AF00"/>
                </a:solidFill>
                <a:latin typeface="宋体" panose="02010600030101010101" pitchFamily="2" charset="-122"/>
              </a:rPr>
              <a:t>类型一 电磁铁的认识</a:t>
            </a:r>
            <a:endParaRPr lang="zh-CN" altLang="en-US" sz="2400" b="1" dirty="0" smtClean="0">
              <a:solidFill>
                <a:srgbClr val="F1AF00"/>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a:noFill/>
          <a:ln w="9525">
            <a:noFill/>
          </a:ln>
        </p:spPr>
      </p:pic>
      <p:grpSp>
        <p:nvGrpSpPr>
          <p:cNvPr id="10" name="组合 9"/>
          <p:cNvGrpSpPr/>
          <p:nvPr/>
        </p:nvGrpSpPr>
        <p:grpSpPr>
          <a:xfrm>
            <a:off x="518986" y="2446638"/>
            <a:ext cx="10662092" cy="4247317"/>
            <a:chOff x="518986" y="2446638"/>
            <a:chExt cx="10662092" cy="4247317"/>
          </a:xfrm>
        </p:grpSpPr>
        <p:sp>
          <p:nvSpPr>
            <p:cNvPr id="14337" name="Rectangle 1"/>
            <p:cNvSpPr>
              <a:spLocks noChangeArrowheads="1"/>
            </p:cNvSpPr>
            <p:nvPr/>
          </p:nvSpPr>
          <p:spPr bwMode="auto">
            <a:xfrm>
              <a:off x="518986" y="2446638"/>
              <a:ext cx="8439664" cy="4247317"/>
            </a:xfrm>
            <a:prstGeom prst="rect">
              <a:avLst/>
            </a:prstGeom>
            <a:noFill/>
            <a:ln w="9525">
              <a:noFill/>
              <a:miter lim="800000"/>
            </a:ln>
            <a:effectLst/>
          </p:spPr>
          <p:txBody>
            <a:bodyPr vert="horz" wrap="square" lIns="91440" tIns="45720" rIns="91440" bIns="45720" numCol="1" anchor="ctr" anchorCtr="0" compatLnSpc="1">
              <a:spAutoFit/>
            </a:bodyPr>
            <a:lstStyle/>
            <a:p>
              <a:pPr marR="0" lvl="0" fontAlgn="base">
                <a:lnSpc>
                  <a:spcPct val="150000"/>
                </a:lnSpc>
                <a:spcBef>
                  <a:spcPct val="0"/>
                </a:spcBef>
                <a:spcAft>
                  <a:spcPct val="0"/>
                </a:spcAft>
                <a:buClrTx/>
                <a:buSzTx/>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典例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1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如图</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20-3-15</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所示是利用电磁起重机处理废弃钢铁材料时的场景。电磁起重机中有一个巨大的电磁铁，电磁铁是根据</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___________________________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的原理制成的；若要将吸起的钢铁卸载，可采取的方法是</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14338" name="Picture 2"/>
            <p:cNvPicPr>
              <a:picLocks noChangeAspect="1" noChangeArrowheads="1"/>
            </p:cNvPicPr>
            <p:nvPr/>
          </p:nvPicPr>
          <p:blipFill>
            <a:blip r:embed="rId3"/>
            <a:srcRect/>
            <a:stretch>
              <a:fillRect/>
            </a:stretch>
          </p:blipFill>
          <p:spPr bwMode="auto">
            <a:xfrm>
              <a:off x="9217755" y="2930353"/>
              <a:ext cx="1963323" cy="2939106"/>
            </a:xfrm>
            <a:prstGeom prst="rect">
              <a:avLst/>
            </a:prstGeom>
            <a:noFill/>
            <a:ln w="9525">
              <a:noFill/>
              <a:miter lim="800000"/>
              <a:headEnd/>
              <a:tailEnd/>
            </a:ln>
            <a:effectLst/>
          </p:spPr>
        </p:pic>
      </p:grpSp>
      <p:sp>
        <p:nvSpPr>
          <p:cNvPr id="14339" name="Rectangle 3"/>
          <p:cNvSpPr>
            <a:spLocks noChangeArrowheads="1"/>
          </p:cNvSpPr>
          <p:nvPr/>
        </p:nvSpPr>
        <p:spPr bwMode="auto">
          <a:xfrm>
            <a:off x="617838" y="4534930"/>
            <a:ext cx="5444119" cy="609398"/>
          </a:xfrm>
          <a:prstGeom prst="rect">
            <a:avLst/>
          </a:prstGeom>
          <a:noFill/>
          <a:ln w="9525">
            <a:noFill/>
            <a:miter lim="800000"/>
          </a:ln>
          <a:effectLst/>
        </p:spPr>
        <p:txBody>
          <a:bodyPr vert="horz" wrap="none" lIns="91440" tIns="45720" rIns="91440" bIns="45720" numCol="1" anchor="ctr" anchorCtr="0" compatLnSpc="1">
            <a:spAutoFit/>
          </a:bodyPr>
          <a:lstStyle/>
          <a:p>
            <a:pPr marR="0" lvl="0" indent="0" eaLnBrk="0" fontAlgn="base" hangingPunct="0">
              <a:lnSpc>
                <a:spcPct val="140000"/>
              </a:lnSpc>
              <a:spcBef>
                <a:spcPct val="0"/>
              </a:spcBef>
              <a:spcAft>
                <a:spcPct val="0"/>
              </a:spcAft>
              <a:buClrTx/>
              <a:buSzTx/>
            </a:pPr>
            <a:r>
              <a:rPr lang="zh-CN" altLang="en-US" sz="2400" b="1" dirty="0" smtClean="0">
                <a:solidFill>
                  <a:srgbClr val="FF0000"/>
                </a:solidFill>
                <a:latin typeface="宋体" panose="02010600030101010101" pitchFamily="2" charset="-122"/>
                <a:ea typeface="宋体" panose="02010600030101010101" pitchFamily="2" charset="-122"/>
              </a:rPr>
              <a:t>电流的磁效应（或电流周围存在磁场）</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12" name="Rectangle 3"/>
          <p:cNvSpPr>
            <a:spLocks noChangeArrowheads="1"/>
          </p:cNvSpPr>
          <p:nvPr/>
        </p:nvSpPr>
        <p:spPr bwMode="auto">
          <a:xfrm>
            <a:off x="1173892" y="5844746"/>
            <a:ext cx="1422184" cy="609398"/>
          </a:xfrm>
          <a:prstGeom prst="rect">
            <a:avLst/>
          </a:prstGeom>
          <a:noFill/>
          <a:ln w="9525">
            <a:noFill/>
            <a:miter lim="800000"/>
          </a:ln>
          <a:effectLst/>
        </p:spPr>
        <p:txBody>
          <a:bodyPr vert="horz" wrap="none" lIns="91440" tIns="45720" rIns="91440" bIns="45720" numCol="1" anchor="ctr" anchorCtr="0" compatLnSpc="1">
            <a:spAutoFit/>
          </a:bodyPr>
          <a:lstStyle/>
          <a:p>
            <a:pPr marR="0" lvl="0" indent="0" eaLnBrk="0" fontAlgn="base" hangingPunct="0">
              <a:lnSpc>
                <a:spcPct val="140000"/>
              </a:lnSpc>
              <a:spcBef>
                <a:spcPct val="0"/>
              </a:spcBef>
              <a:spcAft>
                <a:spcPct val="0"/>
              </a:spcAft>
              <a:buClrTx/>
              <a:buSzTx/>
            </a:pPr>
            <a:r>
              <a:rPr lang="zh-CN" altLang="en-US" sz="2400" b="1" dirty="0" smtClean="0">
                <a:solidFill>
                  <a:srgbClr val="FF0000"/>
                </a:solidFill>
                <a:latin typeface="宋体" panose="02010600030101010101" pitchFamily="2" charset="-122"/>
                <a:ea typeface="宋体" panose="02010600030101010101" pitchFamily="2" charset="-122"/>
              </a:rPr>
              <a:t>切断电源</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39"/>
                                        </p:tgtEl>
                                        <p:attrNameLst>
                                          <p:attrName>style.visibility</p:attrName>
                                        </p:attrNameLst>
                                      </p:cBhvr>
                                      <p:to>
                                        <p:strVal val="visible"/>
                                      </p:to>
                                    </p:set>
                                    <p:animEffect transition="in" filter="blinds(horizontal)">
                                      <p:cBhvr>
                                        <p:cTn id="17" dur="500"/>
                                        <p:tgtEl>
                                          <p:spTgt spid="1433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339"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13"/>
          <p:cNvSpPr>
            <a:spLocks noChangeArrowheads="1"/>
          </p:cNvSpPr>
          <p:nvPr/>
        </p:nvSpPr>
        <p:spPr bwMode="auto">
          <a:xfrm>
            <a:off x="621896" y="1852334"/>
            <a:ext cx="10518498" cy="1128835"/>
          </a:xfrm>
          <a:prstGeom prst="rect">
            <a:avLst/>
          </a:prstGeom>
          <a:noFill/>
          <a:ln w="9525">
            <a:noFill/>
            <a:miter lim="800000"/>
          </a:ln>
        </p:spPr>
        <p:txBody>
          <a:bodyPr wrap="square" anchor="ctr">
            <a:spAutoFit/>
          </a:bodyPr>
          <a:lstStyle/>
          <a:p>
            <a:pPr eaLnBrk="0" hangingPunct="0">
              <a:lnSpc>
                <a:spcPct val="140000"/>
              </a:lnSpc>
            </a:pPr>
            <a:r>
              <a:rPr lang="en-US" altLang="zh-CN" sz="2600" b="1" dirty="0" smtClean="0">
                <a:solidFill>
                  <a:srgbClr val="00B0F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solidFill>
                  <a:srgbClr val="00B0F0"/>
                </a:solidFill>
                <a:latin typeface="黑体" panose="02010609060101010101" pitchFamily="49" charset="-122"/>
                <a:ea typeface="黑体" panose="02010609060101010101" pitchFamily="49" charset="-122"/>
                <a:cs typeface="Times New Roman" panose="02020603050405020304" pitchFamily="18" charset="0"/>
              </a:rPr>
              <a:t>名师讲评</a:t>
            </a:r>
            <a:r>
              <a:rPr lang="en-US" altLang="zh-CN" sz="2600" b="1" dirty="0" smtClean="0">
                <a:solidFill>
                  <a:srgbClr val="00B0F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电磁铁有许多优点：磁性的有无可以控制、磁性的强弱可以改变、磁极的极性可以改变。</a:t>
            </a:r>
            <a:endParaRPr lang="zh-CN" altLang="en-US" sz="26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6161" name="Rectangle 10"/>
          <p:cNvSpPr/>
          <p:nvPr/>
        </p:nvSpPr>
        <p:spPr>
          <a:xfrm>
            <a:off x="652145" y="1046798"/>
            <a:ext cx="4980851"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F1AF00"/>
                </a:solidFill>
                <a:latin typeface="宋体" panose="02010600030101010101" pitchFamily="2" charset="-122"/>
              </a:rPr>
              <a:t>类型二 电磁铁磁性强弱的影响因素</a:t>
            </a:r>
            <a:endParaRPr lang="zh-CN" altLang="en-US" sz="2400" b="1" dirty="0" smtClean="0">
              <a:solidFill>
                <a:srgbClr val="F1AF00"/>
              </a:solidFill>
              <a:latin typeface="宋体" panose="02010600030101010101" pitchFamily="2" charset="-122"/>
            </a:endParaRPr>
          </a:p>
        </p:txBody>
      </p:sp>
      <p:pic>
        <p:nvPicPr>
          <p:cNvPr id="7" name="Picture 4"/>
          <p:cNvPicPr>
            <a:picLocks noChangeAspect="1"/>
          </p:cNvPicPr>
          <p:nvPr/>
        </p:nvPicPr>
        <p:blipFill>
          <a:blip r:embed="rId1" cstate="print"/>
          <a:stretch>
            <a:fillRect/>
          </a:stretch>
        </p:blipFill>
        <p:spPr>
          <a:xfrm>
            <a:off x="491490" y="1213485"/>
            <a:ext cx="84455" cy="414020"/>
          </a:xfrm>
          <a:prstGeom prst="rect">
            <a:avLst/>
          </a:prstGeom>
          <a:noFill/>
          <a:ln w="9525">
            <a:noFill/>
          </a:ln>
        </p:spPr>
      </p:pic>
      <p:grpSp>
        <p:nvGrpSpPr>
          <p:cNvPr id="8" name="组合 7"/>
          <p:cNvGrpSpPr/>
          <p:nvPr/>
        </p:nvGrpSpPr>
        <p:grpSpPr>
          <a:xfrm>
            <a:off x="531341" y="1606377"/>
            <a:ext cx="10799805" cy="4939814"/>
            <a:chOff x="518984" y="1668162"/>
            <a:chExt cx="10799805" cy="4939814"/>
          </a:xfrm>
        </p:grpSpPr>
        <p:sp>
          <p:nvSpPr>
            <p:cNvPr id="12290" name="Rectangle 2"/>
            <p:cNvSpPr>
              <a:spLocks noChangeArrowheads="1"/>
            </p:cNvSpPr>
            <p:nvPr/>
          </p:nvSpPr>
          <p:spPr bwMode="auto">
            <a:xfrm>
              <a:off x="518984" y="1668162"/>
              <a:ext cx="10799805" cy="4939814"/>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典例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2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某同学连接了如图</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20-3-16</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所示的电路来研究电磁铁的磁性。为了让铁钉吸引大头针的数目增多，以下措施中可行的是（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．将滑片向左端滑动 　        </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B</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．将滑片向右端滑动</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C</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．减少铁钉上所绕线圈的匝数</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D</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．去掉一节干电池</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12289" name="图片 1"/>
            <p:cNvPicPr>
              <a:picLocks noChangeAspect="1" noChangeArrowheads="1"/>
            </p:cNvPicPr>
            <p:nvPr/>
          </p:nvPicPr>
          <p:blipFill>
            <a:blip r:embed="rId2"/>
            <a:srcRect/>
            <a:stretch>
              <a:fillRect/>
            </a:stretch>
          </p:blipFill>
          <p:spPr bwMode="auto">
            <a:xfrm>
              <a:off x="6326659" y="3262183"/>
              <a:ext cx="3645999" cy="2755557"/>
            </a:xfrm>
            <a:prstGeom prst="rect">
              <a:avLst/>
            </a:prstGeom>
            <a:noFill/>
          </p:spPr>
        </p:pic>
      </p:grpSp>
      <p:sp>
        <p:nvSpPr>
          <p:cNvPr id="9" name="Rectangle 58"/>
          <p:cNvSpPr>
            <a:spLocks noChangeArrowheads="1"/>
          </p:cNvSpPr>
          <p:nvPr/>
        </p:nvSpPr>
        <p:spPr bwMode="auto">
          <a:xfrm>
            <a:off x="1129580" y="3152139"/>
            <a:ext cx="340158" cy="461665"/>
          </a:xfrm>
          <a:prstGeom prst="rect">
            <a:avLst/>
          </a:prstGeom>
          <a:noFill/>
          <a:ln w="9525" algn="ctr">
            <a:noFill/>
            <a:miter lim="800000"/>
          </a:ln>
        </p:spPr>
        <p:txBody>
          <a:bodyPr wrap="none" anchor="ctr">
            <a:spAutoFit/>
          </a:bodyPr>
          <a:lstStyle/>
          <a:p>
            <a:pPr eaLnBrk="0" hangingPunct="0">
              <a:buFontTx/>
              <a:buNone/>
            </a:pPr>
            <a:r>
              <a:rPr lang="en-US" altLang="zh-CN" sz="2400" b="1" dirty="0" smtClean="0">
                <a:solidFill>
                  <a:srgbClr val="FF0000"/>
                </a:solidFill>
                <a:latin typeface="宋体" panose="02010600030101010101" pitchFamily="2" charset="-122"/>
                <a:ea typeface="宋体" panose="02010600030101010101" pitchFamily="2" charset="-122"/>
              </a:rPr>
              <a:t>B</a:t>
            </a:r>
            <a:endParaRPr lang="en-US" altLang="zh-CN"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additive="base">
                                        <p:cTn id="7" dur="500" fill="hold"/>
                                        <p:tgtEl>
                                          <p:spTgt spid="6161"/>
                                        </p:tgtEl>
                                        <p:attrNameLst>
                                          <p:attrName>ppt_x</p:attrName>
                                        </p:attrNameLst>
                                      </p:cBhvr>
                                      <p:tavLst>
                                        <p:tav tm="0">
                                          <p:val>
                                            <p:strVal val="0-#ppt_w/2"/>
                                          </p:val>
                                        </p:tav>
                                        <p:tav tm="100000">
                                          <p:val>
                                            <p:strVal val="#ppt_x"/>
                                          </p:val>
                                        </p:tav>
                                      </p:tavLst>
                                    </p:anim>
                                    <p:anim calcmode="lin" valueType="num">
                                      <p:cBhvr additive="base">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8"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amond(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i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1"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4" name="Rectangle 10"/>
          <p:cNvSpPr/>
          <p:nvPr/>
        </p:nvSpPr>
        <p:spPr>
          <a:xfrm>
            <a:off x="652145" y="1046798"/>
            <a:ext cx="4362092"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F1AF00"/>
                </a:solidFill>
                <a:latin typeface="宋体" panose="02010600030101010101" pitchFamily="2" charset="-122"/>
              </a:rPr>
              <a:t>类型三 电磁铁的动态电路问题</a:t>
            </a:r>
            <a:endParaRPr lang="zh-CN" altLang="en-US" sz="2400" b="1" dirty="0" smtClean="0">
              <a:solidFill>
                <a:srgbClr val="F1AF00"/>
              </a:solidFill>
              <a:latin typeface="宋体" panose="02010600030101010101" pitchFamily="2" charset="-122"/>
            </a:endParaRPr>
          </a:p>
        </p:txBody>
      </p:sp>
      <p:pic>
        <p:nvPicPr>
          <p:cNvPr id="5" name="Picture 4"/>
          <p:cNvPicPr>
            <a:picLocks noChangeAspect="1"/>
          </p:cNvPicPr>
          <p:nvPr/>
        </p:nvPicPr>
        <p:blipFill>
          <a:blip r:embed="rId1" cstate="print"/>
          <a:stretch>
            <a:fillRect/>
          </a:stretch>
        </p:blipFill>
        <p:spPr>
          <a:xfrm>
            <a:off x="491490" y="1213485"/>
            <a:ext cx="84455" cy="414020"/>
          </a:xfrm>
          <a:prstGeom prst="rect">
            <a:avLst/>
          </a:prstGeom>
          <a:noFill/>
          <a:ln w="9525">
            <a:noFill/>
          </a:ln>
        </p:spPr>
      </p:pic>
      <p:grpSp>
        <p:nvGrpSpPr>
          <p:cNvPr id="6" name="组合 5"/>
          <p:cNvGrpSpPr/>
          <p:nvPr/>
        </p:nvGrpSpPr>
        <p:grpSpPr>
          <a:xfrm>
            <a:off x="259491" y="1532238"/>
            <a:ext cx="11648303" cy="4939814"/>
            <a:chOff x="234778" y="1099751"/>
            <a:chExt cx="11648303" cy="4939814"/>
          </a:xfrm>
        </p:grpSpPr>
        <p:sp>
          <p:nvSpPr>
            <p:cNvPr id="7" name="Rectangle 2"/>
            <p:cNvSpPr>
              <a:spLocks noChangeArrowheads="1"/>
            </p:cNvSpPr>
            <p:nvPr/>
          </p:nvSpPr>
          <p:spPr bwMode="auto">
            <a:xfrm>
              <a:off x="234778" y="1099751"/>
              <a:ext cx="10836876" cy="4939814"/>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典例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3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海南中考</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如图</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20-3-17</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所示，</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GMR</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是一个巨磁电阻，其特性是电阻在磁场中会急剧减小，且磁场越强电阻越小，闭合开关</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S</a:t>
              </a:r>
              <a:r>
                <a:rPr lang="en-US" altLang="zh-CN" sz="3000" b="1" baseline="-25000" dirty="0" smtClean="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后，下列四种情况相比较，指示灯最亮的是（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S</a:t>
              </a:r>
              <a:r>
                <a:rPr lang="en-US" altLang="zh-CN" sz="3000" b="1" baseline="-25000" dirty="0" smtClean="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断开，滑片</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P</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在图示位置</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B</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S</a:t>
              </a:r>
              <a:r>
                <a:rPr lang="en-US" altLang="zh-CN" sz="3000" b="1" baseline="-25000" dirty="0" smtClean="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闭合，滑片</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P</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在图示位置</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C</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S</a:t>
              </a:r>
              <a:r>
                <a:rPr lang="en-US" altLang="zh-CN" sz="3000" b="1" baseline="-25000" dirty="0" smtClean="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闭合，滑片</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P</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在滑动变阻器最右端</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D</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S</a:t>
              </a:r>
              <a:r>
                <a:rPr lang="en-US" altLang="zh-CN" sz="3000" b="1" baseline="-25000" dirty="0" smtClean="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闭合，滑片</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P</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在滑动变阻器最左端</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8" name="图片 4"/>
            <p:cNvPicPr>
              <a:picLocks noChangeAspect="1" noChangeArrowheads="1"/>
            </p:cNvPicPr>
            <p:nvPr/>
          </p:nvPicPr>
          <p:blipFill>
            <a:blip r:embed="rId2"/>
            <a:srcRect/>
            <a:stretch>
              <a:fillRect/>
            </a:stretch>
          </p:blipFill>
          <p:spPr bwMode="auto">
            <a:xfrm>
              <a:off x="6911031" y="3373395"/>
              <a:ext cx="4972050" cy="2247900"/>
            </a:xfrm>
            <a:prstGeom prst="rect">
              <a:avLst/>
            </a:prstGeom>
            <a:noFill/>
          </p:spPr>
        </p:pic>
      </p:grpSp>
      <p:sp>
        <p:nvSpPr>
          <p:cNvPr id="9" name="Rectangle 60"/>
          <p:cNvSpPr>
            <a:spLocks noChangeArrowheads="1"/>
          </p:cNvSpPr>
          <p:nvPr/>
        </p:nvSpPr>
        <p:spPr bwMode="auto">
          <a:xfrm>
            <a:off x="9334185" y="3068345"/>
            <a:ext cx="340158" cy="461665"/>
          </a:xfrm>
          <a:prstGeom prst="rect">
            <a:avLst/>
          </a:prstGeom>
          <a:noFill/>
          <a:ln w="9525" algn="ctr">
            <a:noFill/>
            <a:miter lim="800000"/>
          </a:ln>
        </p:spPr>
        <p:txBody>
          <a:bodyPr wrap="none" anchor="ctr">
            <a:spAutoFit/>
          </a:bodyPr>
          <a:lstStyle/>
          <a:p>
            <a:pPr eaLnBrk="0" hangingPunct="0">
              <a:buFontTx/>
              <a:buNone/>
            </a:pPr>
            <a:r>
              <a:rPr lang="en-US" altLang="zh-CN" sz="2400" b="1" dirty="0" smtClean="0">
                <a:solidFill>
                  <a:srgbClr val="FF0000"/>
                </a:solidFill>
                <a:latin typeface="宋体" panose="02010600030101010101" pitchFamily="2" charset="-122"/>
                <a:ea typeface="宋体" panose="02010600030101010101" pitchFamily="2" charset="-122"/>
              </a:rPr>
              <a:t>D</a:t>
            </a:r>
            <a:endParaRPr lang="en-US" altLang="zh-CN"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8"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amond(i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4" name="Rectangle 10"/>
          <p:cNvSpPr/>
          <p:nvPr/>
        </p:nvSpPr>
        <p:spPr>
          <a:xfrm>
            <a:off x="652145" y="1046798"/>
            <a:ext cx="2815194"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F1AF00"/>
                </a:solidFill>
                <a:latin typeface="宋体" panose="02010600030101010101" pitchFamily="2" charset="-122"/>
              </a:rPr>
              <a:t>类型四 电磁继电器</a:t>
            </a:r>
            <a:endParaRPr lang="zh-CN" altLang="en-US" sz="2400" b="1" dirty="0" smtClean="0">
              <a:solidFill>
                <a:srgbClr val="F1AF00"/>
              </a:solidFill>
              <a:latin typeface="宋体" panose="02010600030101010101" pitchFamily="2" charset="-122"/>
            </a:endParaRPr>
          </a:p>
        </p:txBody>
      </p:sp>
      <p:pic>
        <p:nvPicPr>
          <p:cNvPr id="5" name="Picture 4"/>
          <p:cNvPicPr>
            <a:picLocks noChangeAspect="1"/>
          </p:cNvPicPr>
          <p:nvPr/>
        </p:nvPicPr>
        <p:blipFill>
          <a:blip r:embed="rId1" cstate="print"/>
          <a:stretch>
            <a:fillRect/>
          </a:stretch>
        </p:blipFill>
        <p:spPr>
          <a:xfrm>
            <a:off x="491490" y="1213485"/>
            <a:ext cx="84455" cy="414020"/>
          </a:xfrm>
          <a:prstGeom prst="rect">
            <a:avLst/>
          </a:prstGeom>
          <a:noFill/>
          <a:ln w="9525">
            <a:noFill/>
          </a:ln>
        </p:spPr>
      </p:pic>
      <p:grpSp>
        <p:nvGrpSpPr>
          <p:cNvPr id="6" name="组合 5"/>
          <p:cNvGrpSpPr/>
          <p:nvPr/>
        </p:nvGrpSpPr>
        <p:grpSpPr>
          <a:xfrm>
            <a:off x="518985" y="1729946"/>
            <a:ext cx="10836876" cy="4528494"/>
            <a:chOff x="432487" y="1631092"/>
            <a:chExt cx="10836876" cy="4528494"/>
          </a:xfrm>
        </p:grpSpPr>
        <p:sp>
          <p:nvSpPr>
            <p:cNvPr id="7" name="Rectangle 5"/>
            <p:cNvSpPr>
              <a:spLocks noChangeArrowheads="1"/>
            </p:cNvSpPr>
            <p:nvPr/>
          </p:nvSpPr>
          <p:spPr bwMode="auto">
            <a:xfrm>
              <a:off x="432487" y="1631092"/>
              <a:ext cx="10836876" cy="2169825"/>
            </a:xfrm>
            <a:prstGeom prst="rect">
              <a:avLst/>
            </a:prstGeom>
            <a:noFill/>
            <a:ln w="9525">
              <a:noFill/>
              <a:miter lim="800000"/>
            </a:ln>
            <a:effectLst/>
          </p:spPr>
          <p:txBody>
            <a:bodyPr vert="horz" wrap="square" lIns="91440" tIns="45720" rIns="91440" bIns="45720" numCol="1" anchor="ctr" anchorCtr="0" compatLnSpc="1">
              <a:spAutoFit/>
            </a:bodyPr>
            <a:lstStyle/>
            <a:p>
              <a:pPr fontAlgn="base">
                <a:lnSpc>
                  <a:spcPct val="150000"/>
                </a:lnSpc>
                <a:spcBef>
                  <a:spcPct val="0"/>
                </a:spcBef>
                <a:spcAft>
                  <a:spcPct val="0"/>
                </a:spcAft>
              </a:pPr>
              <a:r>
                <a:rPr lang="zh-CN"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典例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4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哈尔滨中考</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如图</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20-3-18</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所示是温度自动报警器的原理图，当温度达到</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时，电铃发声报警，此时电磁铁的左端是</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极。</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8" name="图片 7"/>
            <p:cNvPicPr>
              <a:picLocks noChangeAspect="1" noChangeArrowheads="1"/>
            </p:cNvPicPr>
            <p:nvPr/>
          </p:nvPicPr>
          <p:blipFill>
            <a:blip r:embed="rId2"/>
            <a:srcRect/>
            <a:stretch>
              <a:fillRect/>
            </a:stretch>
          </p:blipFill>
          <p:spPr bwMode="auto">
            <a:xfrm>
              <a:off x="4324865" y="3311611"/>
              <a:ext cx="3676650" cy="2847975"/>
            </a:xfrm>
            <a:prstGeom prst="rect">
              <a:avLst/>
            </a:prstGeom>
            <a:noFill/>
          </p:spPr>
        </p:pic>
      </p:grpSp>
      <p:sp>
        <p:nvSpPr>
          <p:cNvPr id="2049" name="Rectangle 1"/>
          <p:cNvSpPr>
            <a:spLocks noChangeArrowheads="1"/>
          </p:cNvSpPr>
          <p:nvPr/>
        </p:nvSpPr>
        <p:spPr bwMode="auto">
          <a:xfrm>
            <a:off x="3781168" y="2533135"/>
            <a:ext cx="495649" cy="461665"/>
          </a:xfrm>
          <a:prstGeom prst="rect">
            <a:avLst/>
          </a:prstGeom>
          <a:noFill/>
          <a:ln w="9525">
            <a:noFill/>
            <a:miter lim="800000"/>
          </a:ln>
          <a:effectLst/>
        </p:spPr>
        <p:txBody>
          <a:bodyPr vert="horz" wrap="none" lIns="91440" tIns="45720" rIns="91440" bIns="45720" numCol="1" anchor="ctr" anchorCtr="0" compatLnSpc="1">
            <a:spAutoFit/>
          </a:bodyPr>
          <a:lstStyle/>
          <a:p>
            <a:pPr marR="0" lvl="0" indent="0" eaLnBrk="0" fontAlgn="base" hangingPunct="0">
              <a:lnSpc>
                <a:spcPct val="100000"/>
              </a:lnSpc>
              <a:spcBef>
                <a:spcPct val="0"/>
              </a:spcBef>
              <a:spcAft>
                <a:spcPct val="0"/>
              </a:spcAft>
              <a:buClrTx/>
              <a:buSzTx/>
            </a:pPr>
            <a:r>
              <a:rPr lang="en-US" altLang="zh-CN" sz="2400" b="1" dirty="0" smtClean="0">
                <a:solidFill>
                  <a:srgbClr val="FF0000"/>
                </a:solidFill>
                <a:latin typeface="宋体" panose="02010600030101010101" pitchFamily="2" charset="-122"/>
                <a:ea typeface="宋体" panose="02010600030101010101" pitchFamily="2" charset="-122"/>
              </a:rPr>
              <a:t>98</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
        <p:nvSpPr>
          <p:cNvPr id="9" name="Rectangle 1"/>
          <p:cNvSpPr>
            <a:spLocks noChangeArrowheads="1"/>
          </p:cNvSpPr>
          <p:nvPr/>
        </p:nvSpPr>
        <p:spPr bwMode="auto">
          <a:xfrm>
            <a:off x="1594022" y="3286897"/>
            <a:ext cx="2196435" cy="461665"/>
          </a:xfrm>
          <a:prstGeom prst="rect">
            <a:avLst/>
          </a:prstGeom>
          <a:noFill/>
          <a:ln w="9525">
            <a:noFill/>
            <a:miter lim="800000"/>
          </a:ln>
          <a:effectLst/>
        </p:spPr>
        <p:txBody>
          <a:bodyPr vert="horz" wrap="none" lIns="91440" tIns="45720" rIns="91440" bIns="45720" numCol="1" anchor="ctr" anchorCtr="0" compatLnSpc="1">
            <a:spAutoFit/>
          </a:bodyPr>
          <a:lstStyle/>
          <a:p>
            <a:pPr marR="0" lvl="0" indent="0" eaLnBrk="0" fontAlgn="base" hangingPunct="0">
              <a:lnSpc>
                <a:spcPct val="100000"/>
              </a:lnSpc>
              <a:spcBef>
                <a:spcPct val="0"/>
              </a:spcBef>
              <a:spcAft>
                <a:spcPct val="0"/>
              </a:spcAft>
              <a:buClrTx/>
              <a:buSzTx/>
            </a:pPr>
            <a:r>
              <a:rPr lang="en-US" altLang="zh-CN" sz="2400" b="1" dirty="0" smtClean="0">
                <a:solidFill>
                  <a:srgbClr val="FF0000"/>
                </a:solidFill>
                <a:latin typeface="宋体" panose="02010600030101010101" pitchFamily="2" charset="-122"/>
                <a:ea typeface="宋体" panose="02010600030101010101" pitchFamily="2" charset="-122"/>
              </a:rPr>
              <a:t>S</a:t>
            </a:r>
            <a:r>
              <a:rPr lang="zh-CN" altLang="en-US" sz="2400" b="1" dirty="0" smtClean="0">
                <a:solidFill>
                  <a:srgbClr val="FF0000"/>
                </a:solidFill>
                <a:latin typeface="宋体" panose="02010600030101010101" pitchFamily="2" charset="-122"/>
                <a:ea typeface="宋体" panose="02010600030101010101" pitchFamily="2" charset="-122"/>
              </a:rPr>
              <a:t>（或“南”）</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049"/>
                                        </p:tgtEl>
                                        <p:attrNameLst>
                                          <p:attrName>style.visibility</p:attrName>
                                        </p:attrNameLst>
                                      </p:cBhvr>
                                      <p:to>
                                        <p:strVal val="visible"/>
                                      </p:to>
                                    </p:set>
                                    <p:animEffect transition="in" filter="diamond(in)">
                                      <p:cBhvr>
                                        <p:cTn id="17" dur="2000"/>
                                        <p:tgtEl>
                                          <p:spTgt spid="2049"/>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amond(in)">
                                      <p:cBhvr>
                                        <p:cTn id="2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049"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590160" y="1252928"/>
            <a:ext cx="11118749" cy="1107996"/>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None/>
            </a:pPr>
            <a:r>
              <a:rPr lang="zh-CN" altLang="en-US" sz="6600" b="1" dirty="0" smtClean="0">
                <a:latin typeface="微软雅黑" panose="020B0503020204020204" charset="-122"/>
                <a:ea typeface="微软雅黑" panose="020B0503020204020204" charset="-122"/>
              </a:rPr>
              <a:t>第</a:t>
            </a:r>
            <a:r>
              <a:rPr lang="en-US" altLang="zh-CN" sz="6600" b="1" dirty="0" smtClean="0">
                <a:latin typeface="微软雅黑" panose="020B0503020204020204" charset="-122"/>
                <a:ea typeface="微软雅黑" panose="020B0503020204020204" charset="-122"/>
              </a:rPr>
              <a:t>3</a:t>
            </a:r>
            <a:r>
              <a:rPr lang="zh-CN" altLang="en-US" sz="6600" b="1" dirty="0" smtClean="0">
                <a:latin typeface="微软雅黑" panose="020B0503020204020204" charset="-122"/>
                <a:ea typeface="微软雅黑" panose="020B0503020204020204" charset="-122"/>
              </a:rPr>
              <a:t>节  电磁铁　电磁继电器</a:t>
            </a:r>
            <a:endParaRPr lang="zh-CN" altLang="en-US" sz="6600" b="1" dirty="0">
              <a:latin typeface="微软雅黑" panose="020B0503020204020204" charset="-122"/>
              <a:ea typeface="微软雅黑" panose="020B0503020204020204" charset="-122"/>
            </a:endParaRPr>
          </a:p>
        </p:txBody>
      </p:sp>
      <p:grpSp>
        <p:nvGrpSpPr>
          <p:cNvPr id="3" name="组合 2"/>
          <p:cNvGrpSpPr/>
          <p:nvPr/>
        </p:nvGrpSpPr>
        <p:grpSpPr>
          <a:xfrm>
            <a:off x="3433445" y="2559050"/>
            <a:ext cx="4866640" cy="1035050"/>
            <a:chOff x="5407" y="4680"/>
            <a:chExt cx="7664" cy="1630"/>
          </a:xfrm>
        </p:grpSpPr>
        <p:pic>
          <p:nvPicPr>
            <p:cNvPr id="7" name="图片 6" descr="图标-04"/>
            <p:cNvPicPr>
              <a:picLocks noChangeAspect="1"/>
            </p:cNvPicPr>
            <p:nvPr/>
          </p:nvPicPr>
          <p:blipFill>
            <a:blip r:embed="rId1" cstate="print"/>
            <a:stretch>
              <a:fillRect/>
            </a:stretch>
          </p:blipFill>
          <p:spPr>
            <a:xfrm>
              <a:off x="5407" y="4680"/>
              <a:ext cx="7664" cy="1630"/>
            </a:xfrm>
            <a:prstGeom prst="rect">
              <a:avLst/>
            </a:prstGeom>
          </p:spPr>
        </p:pic>
        <p:sp>
          <p:nvSpPr>
            <p:cNvPr id="4" name="文本框 3">
              <a:hlinkClick r:id="rId2" action="ppaction://hlinksldjump"/>
            </p:cNvPr>
            <p:cNvSpPr txBox="1"/>
            <p:nvPr/>
          </p:nvSpPr>
          <p:spPr>
            <a:xfrm>
              <a:off x="6474" y="4946"/>
              <a:ext cx="3808" cy="1210"/>
            </a:xfrm>
            <a:prstGeom prst="rect">
              <a:avLst/>
            </a:prstGeom>
            <a:noFill/>
          </p:spPr>
          <p:txBody>
            <a:bodyPr wrap="none" rtlCol="0">
              <a:spAutoFit/>
            </a:bodyPr>
            <a:lstStyle/>
            <a:p>
              <a:pPr algn="l"/>
              <a:r>
                <a:rPr lang="zh-CN" altLang="zh-CN"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导学设计</a:t>
              </a:r>
              <a:endParaRPr lang="zh-CN" altLang="zh-CN"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 name="组合 5"/>
          <p:cNvGrpSpPr/>
          <p:nvPr/>
        </p:nvGrpSpPr>
        <p:grpSpPr>
          <a:xfrm>
            <a:off x="3155315" y="3583305"/>
            <a:ext cx="5027930" cy="1007110"/>
            <a:chOff x="5242" y="6930"/>
            <a:chExt cx="7918" cy="1586"/>
          </a:xfrm>
        </p:grpSpPr>
        <p:pic>
          <p:nvPicPr>
            <p:cNvPr id="9" name="图片 8" descr="图标-02">
              <a:hlinkClick r:id="" action="ppaction://noaction"/>
            </p:cNvPr>
            <p:cNvPicPr>
              <a:picLocks noChangeAspect="1"/>
            </p:cNvPicPr>
            <p:nvPr/>
          </p:nvPicPr>
          <p:blipFill>
            <a:blip r:embed="rId3" cstate="print"/>
            <a:stretch>
              <a:fillRect/>
            </a:stretch>
          </p:blipFill>
          <p:spPr>
            <a:xfrm>
              <a:off x="5242" y="6930"/>
              <a:ext cx="7919" cy="1587"/>
            </a:xfrm>
            <a:prstGeom prst="rect">
              <a:avLst/>
            </a:prstGeom>
          </p:spPr>
        </p:pic>
        <p:sp>
          <p:nvSpPr>
            <p:cNvPr id="5" name="文本框 4">
              <a:hlinkClick r:id="rId4" action="ppaction://hlinksldjump"/>
            </p:cNvPr>
            <p:cNvSpPr txBox="1"/>
            <p:nvPr/>
          </p:nvSpPr>
          <p:spPr>
            <a:xfrm>
              <a:off x="6396" y="7119"/>
              <a:ext cx="3808" cy="1210"/>
            </a:xfrm>
            <a:prstGeom prst="rect">
              <a:avLst/>
            </a:prstGeom>
            <a:noFill/>
          </p:spPr>
          <p:txBody>
            <a:bodyPr wrap="none" rtlCol="0">
              <a:spAutoFit/>
            </a:bodyPr>
            <a:lstStyle/>
            <a:p>
              <a:pPr lvl="0" algn="l"/>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常考归纳</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2" name="Rectangle 5"/>
          <p:cNvSpPr/>
          <p:nvPr/>
        </p:nvSpPr>
        <p:spPr>
          <a:xfrm>
            <a:off x="1081088" y="110491"/>
            <a:ext cx="359104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None/>
            </a:pPr>
            <a:r>
              <a:rPr lang="zh-CN" altLang="en-US" b="1" smtClean="0">
                <a:latin typeface="微软雅黑" panose="020B0503020204020204" charset="-122"/>
                <a:ea typeface="微软雅黑" panose="020B0503020204020204" charset="-122"/>
              </a:rPr>
              <a:t>第二十章  电与磁</a:t>
            </a:r>
            <a:endParaRPr lang="zh-CN" altLang="en-US" b="1" dirty="0">
              <a:latin typeface="微软雅黑" panose="020B0503020204020204" charset="-122"/>
              <a:ea typeface="微软雅黑" panose="020B0503020204020204" charset="-122"/>
            </a:endParaRPr>
          </a:p>
        </p:txBody>
      </p:sp>
      <p:grpSp>
        <p:nvGrpSpPr>
          <p:cNvPr id="8" name="组合 7"/>
          <p:cNvGrpSpPr/>
          <p:nvPr/>
        </p:nvGrpSpPr>
        <p:grpSpPr>
          <a:xfrm>
            <a:off x="2757805" y="4471670"/>
            <a:ext cx="4866640" cy="1035050"/>
            <a:chOff x="5407" y="4680"/>
            <a:chExt cx="7664" cy="1630"/>
          </a:xfrm>
        </p:grpSpPr>
        <p:pic>
          <p:nvPicPr>
            <p:cNvPr id="10" name="图片 9" descr="图标-04"/>
            <p:cNvPicPr>
              <a:picLocks noChangeAspect="1"/>
            </p:cNvPicPr>
            <p:nvPr/>
          </p:nvPicPr>
          <p:blipFill>
            <a:blip r:embed="rId1" cstate="print"/>
            <a:stretch>
              <a:fillRect/>
            </a:stretch>
          </p:blipFill>
          <p:spPr>
            <a:xfrm>
              <a:off x="5407" y="4680"/>
              <a:ext cx="7664" cy="1630"/>
            </a:xfrm>
            <a:prstGeom prst="rect">
              <a:avLst/>
            </a:prstGeom>
          </p:spPr>
        </p:pic>
        <p:sp>
          <p:nvSpPr>
            <p:cNvPr id="11" name="文本框 10">
              <a:hlinkClick r:id="rId5" action="ppaction://hlinksldjump"/>
            </p:cNvPr>
            <p:cNvSpPr txBox="1"/>
            <p:nvPr/>
          </p:nvSpPr>
          <p:spPr>
            <a:xfrm>
              <a:off x="6474" y="4946"/>
              <a:ext cx="3808" cy="1210"/>
            </a:xfrm>
            <a:prstGeom prst="rect">
              <a:avLst/>
            </a:prstGeom>
            <a:noFill/>
          </p:spPr>
          <p:txBody>
            <a:bodyPr wrap="none" rtlCol="0">
              <a:spAutoFit/>
            </a:bodyPr>
            <a:lstStyle/>
            <a:p>
              <a:pPr algn="l"/>
              <a:r>
                <a:rPr lang="zh-CN" altLang="zh-CN"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课堂小结</a:t>
              </a:r>
              <a:endParaRPr lang="zh-CN" altLang="zh-CN"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12" name="组合 11"/>
          <p:cNvGrpSpPr/>
          <p:nvPr/>
        </p:nvGrpSpPr>
        <p:grpSpPr>
          <a:xfrm>
            <a:off x="2472690" y="5408930"/>
            <a:ext cx="5028565" cy="1007745"/>
            <a:chOff x="5242" y="6930"/>
            <a:chExt cx="7919" cy="1587"/>
          </a:xfrm>
        </p:grpSpPr>
        <p:pic>
          <p:nvPicPr>
            <p:cNvPr id="13" name="图片 12" descr="图标-02">
              <a:hlinkClick r:id="" action="ppaction://noaction"/>
            </p:cNvPr>
            <p:cNvPicPr>
              <a:picLocks noChangeAspect="1"/>
            </p:cNvPicPr>
            <p:nvPr/>
          </p:nvPicPr>
          <p:blipFill>
            <a:blip r:embed="rId3" cstate="print"/>
            <a:stretch>
              <a:fillRect/>
            </a:stretch>
          </p:blipFill>
          <p:spPr>
            <a:xfrm>
              <a:off x="5242" y="6930"/>
              <a:ext cx="7919" cy="1587"/>
            </a:xfrm>
            <a:prstGeom prst="rect">
              <a:avLst/>
            </a:prstGeom>
          </p:spPr>
        </p:pic>
        <p:sp>
          <p:nvSpPr>
            <p:cNvPr id="14" name="文本框 13">
              <a:hlinkClick r:id="rId6" action="ppaction://hlinksldjump"/>
            </p:cNvPr>
            <p:cNvSpPr txBox="1"/>
            <p:nvPr/>
          </p:nvSpPr>
          <p:spPr>
            <a:xfrm>
              <a:off x="6396" y="7119"/>
              <a:ext cx="3808" cy="1210"/>
            </a:xfrm>
            <a:prstGeom prst="rect">
              <a:avLst/>
            </a:prstGeom>
            <a:noFill/>
          </p:spPr>
          <p:txBody>
            <a:bodyPr wrap="none" rtlCol="0">
              <a:spAutoFit/>
            </a:bodyPr>
            <a:lstStyle/>
            <a:p>
              <a:pPr lvl="0" algn="l"/>
              <a:r>
                <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课堂反馈</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13"/>
          <p:cNvSpPr>
            <a:spLocks noChangeArrowheads="1"/>
          </p:cNvSpPr>
          <p:nvPr/>
        </p:nvSpPr>
        <p:spPr bwMode="auto">
          <a:xfrm>
            <a:off x="609539" y="1889404"/>
            <a:ext cx="10518498" cy="1688989"/>
          </a:xfrm>
          <a:prstGeom prst="rect">
            <a:avLst/>
          </a:prstGeom>
          <a:noFill/>
          <a:ln w="9525">
            <a:noFill/>
            <a:miter lim="800000"/>
          </a:ln>
        </p:spPr>
        <p:txBody>
          <a:bodyPr wrap="square" anchor="ctr">
            <a:spAutoFit/>
          </a:bodyPr>
          <a:lstStyle/>
          <a:p>
            <a:pPr eaLnBrk="0" hangingPunct="0">
              <a:lnSpc>
                <a:spcPct val="140000"/>
              </a:lnSpc>
            </a:pPr>
            <a:r>
              <a:rPr lang="en-US" altLang="zh-CN" sz="2600" b="1" dirty="0" smtClean="0">
                <a:solidFill>
                  <a:srgbClr val="00B0F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solidFill>
                  <a:srgbClr val="00B0F0"/>
                </a:solidFill>
                <a:latin typeface="黑体" panose="02010609060101010101" pitchFamily="49" charset="-122"/>
                <a:ea typeface="黑体" panose="02010609060101010101" pitchFamily="49" charset="-122"/>
                <a:cs typeface="Times New Roman" panose="02020603050405020304" pitchFamily="18" charset="0"/>
              </a:rPr>
              <a:t>名师讲评</a:t>
            </a:r>
            <a:r>
              <a:rPr lang="en-US" altLang="zh-CN" sz="2600" b="1" dirty="0" smtClean="0">
                <a:solidFill>
                  <a:srgbClr val="00B0F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用电磁铁和温度计来实现温度的自动控制时，温度计内的测温液体必须是导体。遇到同类装置，我们都要抓住本质的东西（即电与磁的关系）来分析问题。</a:t>
            </a:r>
            <a:endParaRPr lang="zh-CN" altLang="en-US" sz="26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grpSp>
        <p:nvGrpSpPr>
          <p:cNvPr id="8" name="组合 7"/>
          <p:cNvGrpSpPr/>
          <p:nvPr/>
        </p:nvGrpSpPr>
        <p:grpSpPr>
          <a:xfrm>
            <a:off x="41910" y="962660"/>
            <a:ext cx="2917190" cy="676910"/>
            <a:chOff x="375" y="1632"/>
            <a:chExt cx="4594" cy="1066"/>
          </a:xfrm>
        </p:grpSpPr>
        <p:pic>
          <p:nvPicPr>
            <p:cNvPr id="9" name="图片 8" descr="图标-04"/>
            <p:cNvPicPr>
              <a:picLocks noChangeAspect="1"/>
            </p:cNvPicPr>
            <p:nvPr/>
          </p:nvPicPr>
          <p:blipFill>
            <a:blip r:embed="rId1" cstate="print"/>
            <a:stretch>
              <a:fillRect/>
            </a:stretch>
          </p:blipFill>
          <p:spPr>
            <a:xfrm>
              <a:off x="375" y="1632"/>
              <a:ext cx="4594" cy="1066"/>
            </a:xfrm>
            <a:prstGeom prst="rect">
              <a:avLst/>
            </a:prstGeom>
          </p:spPr>
        </p:pic>
        <p:sp>
          <p:nvSpPr>
            <p:cNvPr id="10" name="文本框 9"/>
            <p:cNvSpPr txBox="1"/>
            <p:nvPr/>
          </p:nvSpPr>
          <p:spPr>
            <a:xfrm>
              <a:off x="928" y="1793"/>
              <a:ext cx="2528" cy="822"/>
            </a:xfrm>
            <a:prstGeom prst="rect">
              <a:avLst/>
            </a:prstGeom>
            <a:noFill/>
          </p:spPr>
          <p:txBody>
            <a:bodyPr wrap="none" rtlCol="0">
              <a:spAutoFit/>
            </a:bodyPr>
            <a:lstStyle/>
            <a:p>
              <a:pPr algn="l"/>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课堂小结</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25" name="Line 138"/>
          <p:cNvSpPr>
            <a:spLocks noChangeShapeType="1"/>
          </p:cNvSpPr>
          <p:nvPr/>
        </p:nvSpPr>
        <p:spPr bwMode="auto">
          <a:xfrm flipV="1">
            <a:off x="5788153" y="2291080"/>
            <a:ext cx="45719" cy="488696"/>
          </a:xfrm>
          <a:prstGeom prst="line">
            <a:avLst/>
          </a:prstGeom>
          <a:noFill/>
          <a:ln w="9525">
            <a:solidFill>
              <a:schemeClr val="tx1"/>
            </a:solidFill>
            <a:round/>
            <a:tailEnd type="triangle" w="med" len="med"/>
          </a:ln>
        </p:spPr>
        <p:txBody>
          <a:bodyPr wrap="square" anchor="ctr">
            <a:spAutoFit/>
          </a:bodyPr>
          <a:lstStyle/>
          <a:p>
            <a:endParaRPr lang="zh-CN" altLang="en-US"/>
          </a:p>
        </p:txBody>
      </p:sp>
      <p:sp>
        <p:nvSpPr>
          <p:cNvPr id="43" name="Line 156"/>
          <p:cNvSpPr>
            <a:spLocks noChangeShapeType="1"/>
          </p:cNvSpPr>
          <p:nvPr/>
        </p:nvSpPr>
        <p:spPr bwMode="auto">
          <a:xfrm>
            <a:off x="3806889" y="3361436"/>
            <a:ext cx="0" cy="863600"/>
          </a:xfrm>
          <a:prstGeom prst="line">
            <a:avLst/>
          </a:prstGeom>
          <a:noFill/>
          <a:ln w="9525">
            <a:solidFill>
              <a:schemeClr val="tx1"/>
            </a:solidFill>
            <a:round/>
            <a:tailEnd type="triangle" w="med" len="med"/>
          </a:ln>
        </p:spPr>
        <p:txBody>
          <a:bodyPr wrap="none" anchor="ctr">
            <a:spAutoFit/>
          </a:bodyPr>
          <a:lstStyle/>
          <a:p>
            <a:endParaRPr lang="zh-CN" altLang="en-US"/>
          </a:p>
        </p:txBody>
      </p:sp>
      <p:sp>
        <p:nvSpPr>
          <p:cNvPr id="74" name="Text Box 124"/>
          <p:cNvSpPr txBox="1">
            <a:spLocks noChangeArrowheads="1"/>
          </p:cNvSpPr>
          <p:nvPr/>
        </p:nvSpPr>
        <p:spPr bwMode="auto">
          <a:xfrm>
            <a:off x="3310128" y="1312609"/>
            <a:ext cx="1234439" cy="461665"/>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螺线管</a:t>
            </a:r>
            <a:endParaRPr lang="en-US" altLang="zh-CN" sz="2400" b="1" dirty="0">
              <a:latin typeface="宋体" panose="02010600030101010101" pitchFamily="2" charset="-122"/>
              <a:ea typeface="宋体" panose="02010600030101010101" pitchFamily="2" charset="-122"/>
            </a:endParaRPr>
          </a:p>
        </p:txBody>
      </p:sp>
      <p:sp>
        <p:nvSpPr>
          <p:cNvPr id="75" name="Text Box 126"/>
          <p:cNvSpPr txBox="1">
            <a:spLocks noChangeArrowheads="1"/>
          </p:cNvSpPr>
          <p:nvPr/>
        </p:nvSpPr>
        <p:spPr bwMode="auto">
          <a:xfrm>
            <a:off x="3305493" y="1827467"/>
            <a:ext cx="792162" cy="701675"/>
          </a:xfrm>
          <a:prstGeom prst="rect">
            <a:avLst/>
          </a:prstGeom>
          <a:noFill/>
          <a:ln w="9525">
            <a:noFill/>
            <a:miter lim="800000"/>
          </a:ln>
        </p:spPr>
        <p:txBody>
          <a:bodyPr>
            <a:spAutoFit/>
          </a:bodyPr>
          <a:lstStyle/>
          <a:p>
            <a:pPr eaLnBrk="1" hangingPunct="1">
              <a:lnSpc>
                <a:spcPct val="100000"/>
              </a:lnSpc>
              <a:spcBef>
                <a:spcPct val="50000"/>
              </a:spcBef>
              <a:buFont typeface="Arial" panose="020B0604020202020204" pitchFamily="34" charset="0"/>
              <a:buNone/>
            </a:pPr>
            <a:r>
              <a:rPr lang="zh-CN" altLang="en-US" sz="2000" b="1" dirty="0">
                <a:latin typeface="宋体" panose="02010600030101010101" pitchFamily="2" charset="-122"/>
                <a:ea typeface="宋体" panose="02010600030101010101" pitchFamily="2" charset="-122"/>
              </a:rPr>
              <a:t>插入铁芯</a:t>
            </a:r>
            <a:endParaRPr lang="zh-CN" altLang="en-US" sz="2000" b="1" dirty="0">
              <a:latin typeface="宋体" panose="02010600030101010101" pitchFamily="2" charset="-122"/>
              <a:ea typeface="宋体" panose="02010600030101010101" pitchFamily="2" charset="-122"/>
            </a:endParaRPr>
          </a:p>
        </p:txBody>
      </p:sp>
      <p:sp>
        <p:nvSpPr>
          <p:cNvPr id="76" name="Line 125"/>
          <p:cNvSpPr>
            <a:spLocks noChangeShapeType="1"/>
          </p:cNvSpPr>
          <p:nvPr/>
        </p:nvSpPr>
        <p:spPr bwMode="auto">
          <a:xfrm>
            <a:off x="3962337" y="1846580"/>
            <a:ext cx="0" cy="936625"/>
          </a:xfrm>
          <a:prstGeom prst="line">
            <a:avLst/>
          </a:prstGeom>
          <a:noFill/>
          <a:ln w="9525">
            <a:solidFill>
              <a:schemeClr val="tx1"/>
            </a:solidFill>
            <a:round/>
            <a:tailEnd type="triangle" w="med" len="med"/>
          </a:ln>
        </p:spPr>
        <p:txBody>
          <a:bodyPr wrap="none" anchor="ctr">
            <a:spAutoFit/>
          </a:bodyPr>
          <a:lstStyle/>
          <a:p>
            <a:endParaRPr lang="zh-CN" altLang="en-US"/>
          </a:p>
        </p:txBody>
      </p:sp>
      <p:sp>
        <p:nvSpPr>
          <p:cNvPr id="77" name="Text Box 129"/>
          <p:cNvSpPr txBox="1">
            <a:spLocks noChangeArrowheads="1"/>
          </p:cNvSpPr>
          <p:nvPr/>
        </p:nvSpPr>
        <p:spPr bwMode="auto">
          <a:xfrm>
            <a:off x="3291840" y="2809050"/>
            <a:ext cx="1152144" cy="461665"/>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电磁铁</a:t>
            </a:r>
            <a:endParaRPr lang="en-US" altLang="zh-CN" sz="2400" b="1" dirty="0">
              <a:latin typeface="宋体" panose="02010600030101010101" pitchFamily="2" charset="-122"/>
              <a:ea typeface="宋体" panose="02010600030101010101" pitchFamily="2" charset="-122"/>
            </a:endParaRPr>
          </a:p>
        </p:txBody>
      </p:sp>
      <p:sp>
        <p:nvSpPr>
          <p:cNvPr id="78" name="Line 130"/>
          <p:cNvSpPr>
            <a:spLocks noChangeShapeType="1"/>
          </p:cNvSpPr>
          <p:nvPr/>
        </p:nvSpPr>
        <p:spPr bwMode="auto">
          <a:xfrm flipH="1">
            <a:off x="2835275" y="3090672"/>
            <a:ext cx="358775" cy="0"/>
          </a:xfrm>
          <a:prstGeom prst="line">
            <a:avLst/>
          </a:prstGeom>
          <a:noFill/>
          <a:ln w="9525">
            <a:solidFill>
              <a:schemeClr val="tx1"/>
            </a:solidFill>
            <a:round/>
          </a:ln>
        </p:spPr>
        <p:txBody>
          <a:bodyPr anchor="ctr">
            <a:spAutoFit/>
          </a:bodyPr>
          <a:lstStyle/>
          <a:p>
            <a:endParaRPr lang="zh-CN" altLang="en-US"/>
          </a:p>
        </p:txBody>
      </p:sp>
      <p:sp>
        <p:nvSpPr>
          <p:cNvPr id="79" name="Text Box 133"/>
          <p:cNvSpPr txBox="1">
            <a:spLocks noChangeArrowheads="1"/>
          </p:cNvSpPr>
          <p:nvPr/>
        </p:nvSpPr>
        <p:spPr bwMode="auto">
          <a:xfrm>
            <a:off x="987552" y="2459546"/>
            <a:ext cx="1737995" cy="1200329"/>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优点：磁性有无、大小、方向可控制</a:t>
            </a:r>
            <a:endParaRPr lang="zh-CN" altLang="en-US" sz="2400" b="1" dirty="0">
              <a:latin typeface="宋体" panose="02010600030101010101" pitchFamily="2" charset="-122"/>
              <a:ea typeface="宋体" panose="02010600030101010101" pitchFamily="2" charset="-122"/>
            </a:endParaRPr>
          </a:p>
        </p:txBody>
      </p:sp>
      <p:sp>
        <p:nvSpPr>
          <p:cNvPr id="80" name="Line 134"/>
          <p:cNvSpPr>
            <a:spLocks noChangeShapeType="1"/>
          </p:cNvSpPr>
          <p:nvPr/>
        </p:nvSpPr>
        <p:spPr bwMode="auto">
          <a:xfrm>
            <a:off x="4485577" y="3116390"/>
            <a:ext cx="360362" cy="0"/>
          </a:xfrm>
          <a:prstGeom prst="line">
            <a:avLst/>
          </a:prstGeom>
          <a:noFill/>
          <a:ln w="9525">
            <a:solidFill>
              <a:schemeClr val="tx1"/>
            </a:solidFill>
            <a:round/>
            <a:tailEnd type="triangle" w="med" len="med"/>
          </a:ln>
        </p:spPr>
        <p:txBody>
          <a:bodyPr wrap="none" anchor="ctr">
            <a:spAutoFit/>
          </a:bodyPr>
          <a:lstStyle/>
          <a:p>
            <a:endParaRPr lang="zh-CN" altLang="en-US"/>
          </a:p>
        </p:txBody>
      </p:sp>
      <p:sp>
        <p:nvSpPr>
          <p:cNvPr id="81" name="Text Box 137"/>
          <p:cNvSpPr txBox="1">
            <a:spLocks noChangeArrowheads="1"/>
          </p:cNvSpPr>
          <p:nvPr/>
        </p:nvSpPr>
        <p:spPr bwMode="auto">
          <a:xfrm>
            <a:off x="5085398" y="2809050"/>
            <a:ext cx="1745170" cy="830997"/>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a:latin typeface="宋体" panose="02010600030101010101" pitchFamily="2" charset="-122"/>
                <a:ea typeface="宋体" panose="02010600030101010101" pitchFamily="2" charset="-122"/>
              </a:rPr>
              <a:t>磁性强弱的影响因素</a:t>
            </a:r>
            <a:endParaRPr lang="en-US" altLang="zh-CN" sz="2400" b="1" dirty="0">
              <a:latin typeface="宋体" panose="02010600030101010101" pitchFamily="2" charset="-122"/>
              <a:ea typeface="宋体" panose="02010600030101010101" pitchFamily="2" charset="-122"/>
            </a:endParaRPr>
          </a:p>
        </p:txBody>
      </p:sp>
      <p:sp>
        <p:nvSpPr>
          <p:cNvPr id="82" name="Text Box 141"/>
          <p:cNvSpPr txBox="1">
            <a:spLocks noChangeArrowheads="1"/>
          </p:cNvSpPr>
          <p:nvPr/>
        </p:nvSpPr>
        <p:spPr bwMode="auto">
          <a:xfrm>
            <a:off x="4959096" y="1427798"/>
            <a:ext cx="2154936" cy="830997"/>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探究方法：控制变量法</a:t>
            </a:r>
            <a:endParaRPr lang="en-US" altLang="zh-CN" sz="2400" b="1" dirty="0">
              <a:latin typeface="宋体" panose="02010600030101010101" pitchFamily="2" charset="-122"/>
              <a:ea typeface="宋体" panose="02010600030101010101" pitchFamily="2" charset="-122"/>
            </a:endParaRPr>
          </a:p>
        </p:txBody>
      </p:sp>
      <p:grpSp>
        <p:nvGrpSpPr>
          <p:cNvPr id="83" name="Group 142"/>
          <p:cNvGrpSpPr/>
          <p:nvPr/>
        </p:nvGrpSpPr>
        <p:grpSpPr bwMode="auto">
          <a:xfrm>
            <a:off x="6964680" y="2286001"/>
            <a:ext cx="762000" cy="1326198"/>
            <a:chOff x="3334" y="1797"/>
            <a:chExt cx="408" cy="635"/>
          </a:xfrm>
        </p:grpSpPr>
        <p:sp>
          <p:nvSpPr>
            <p:cNvPr id="84" name="Line 143"/>
            <p:cNvSpPr>
              <a:spLocks noChangeShapeType="1"/>
            </p:cNvSpPr>
            <p:nvPr/>
          </p:nvSpPr>
          <p:spPr bwMode="auto">
            <a:xfrm flipH="1">
              <a:off x="3515" y="1797"/>
              <a:ext cx="227" cy="0"/>
            </a:xfrm>
            <a:prstGeom prst="line">
              <a:avLst/>
            </a:prstGeom>
            <a:noFill/>
            <a:ln w="9525">
              <a:solidFill>
                <a:schemeClr val="tx1"/>
              </a:solidFill>
              <a:round/>
            </a:ln>
          </p:spPr>
          <p:txBody>
            <a:bodyPr wrap="none" anchor="ctr">
              <a:spAutoFit/>
            </a:bodyPr>
            <a:lstStyle/>
            <a:p>
              <a:endParaRPr lang="zh-CN" altLang="en-US"/>
            </a:p>
          </p:txBody>
        </p:sp>
        <p:sp>
          <p:nvSpPr>
            <p:cNvPr id="85" name="Line 144"/>
            <p:cNvSpPr>
              <a:spLocks noChangeShapeType="1"/>
            </p:cNvSpPr>
            <p:nvPr/>
          </p:nvSpPr>
          <p:spPr bwMode="auto">
            <a:xfrm>
              <a:off x="3515" y="1797"/>
              <a:ext cx="0" cy="635"/>
            </a:xfrm>
            <a:prstGeom prst="line">
              <a:avLst/>
            </a:prstGeom>
            <a:noFill/>
            <a:ln w="9525">
              <a:solidFill>
                <a:schemeClr val="tx1"/>
              </a:solidFill>
              <a:round/>
            </a:ln>
          </p:spPr>
          <p:txBody>
            <a:bodyPr wrap="none" anchor="ctr">
              <a:spAutoFit/>
            </a:bodyPr>
            <a:lstStyle/>
            <a:p>
              <a:endParaRPr lang="zh-CN" altLang="en-US"/>
            </a:p>
          </p:txBody>
        </p:sp>
        <p:sp>
          <p:nvSpPr>
            <p:cNvPr id="86" name="Line 145"/>
            <p:cNvSpPr>
              <a:spLocks noChangeShapeType="1"/>
            </p:cNvSpPr>
            <p:nvPr/>
          </p:nvSpPr>
          <p:spPr bwMode="auto">
            <a:xfrm flipH="1">
              <a:off x="3515" y="2432"/>
              <a:ext cx="227" cy="0"/>
            </a:xfrm>
            <a:prstGeom prst="line">
              <a:avLst/>
            </a:prstGeom>
            <a:noFill/>
            <a:ln w="9525">
              <a:solidFill>
                <a:schemeClr val="tx1"/>
              </a:solidFill>
              <a:round/>
            </a:ln>
          </p:spPr>
          <p:txBody>
            <a:bodyPr wrap="none" anchor="ctr">
              <a:spAutoFit/>
            </a:bodyPr>
            <a:lstStyle/>
            <a:p>
              <a:endParaRPr lang="zh-CN" altLang="en-US"/>
            </a:p>
          </p:txBody>
        </p:sp>
        <p:sp>
          <p:nvSpPr>
            <p:cNvPr id="87" name="Line 146"/>
            <p:cNvSpPr>
              <a:spLocks noChangeShapeType="1"/>
            </p:cNvSpPr>
            <p:nvPr/>
          </p:nvSpPr>
          <p:spPr bwMode="auto">
            <a:xfrm flipH="1">
              <a:off x="3334" y="2115"/>
              <a:ext cx="408" cy="0"/>
            </a:xfrm>
            <a:prstGeom prst="line">
              <a:avLst/>
            </a:prstGeom>
            <a:noFill/>
            <a:ln w="9525">
              <a:solidFill>
                <a:schemeClr val="tx1"/>
              </a:solidFill>
              <a:round/>
            </a:ln>
          </p:spPr>
          <p:txBody>
            <a:bodyPr anchor="ctr">
              <a:spAutoFit/>
            </a:bodyPr>
            <a:lstStyle/>
            <a:p>
              <a:endParaRPr lang="zh-CN" altLang="en-US"/>
            </a:p>
          </p:txBody>
        </p:sp>
      </p:grpSp>
      <p:sp>
        <p:nvSpPr>
          <p:cNvPr id="88" name="Text Box 149"/>
          <p:cNvSpPr txBox="1">
            <a:spLocks noChangeArrowheads="1"/>
          </p:cNvSpPr>
          <p:nvPr/>
        </p:nvSpPr>
        <p:spPr bwMode="auto">
          <a:xfrm>
            <a:off x="7791260" y="2079054"/>
            <a:ext cx="1462468" cy="461665"/>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电流大小</a:t>
            </a:r>
            <a:endParaRPr lang="en-US" altLang="zh-CN" sz="2400" b="1" dirty="0">
              <a:latin typeface="宋体" panose="02010600030101010101" pitchFamily="2" charset="-122"/>
              <a:ea typeface="宋体" panose="02010600030101010101" pitchFamily="2" charset="-122"/>
            </a:endParaRPr>
          </a:p>
        </p:txBody>
      </p:sp>
      <p:sp>
        <p:nvSpPr>
          <p:cNvPr id="89" name="Text Box 152"/>
          <p:cNvSpPr txBox="1">
            <a:spLocks noChangeArrowheads="1"/>
          </p:cNvSpPr>
          <p:nvPr/>
        </p:nvSpPr>
        <p:spPr bwMode="auto">
          <a:xfrm>
            <a:off x="7782116" y="2684463"/>
            <a:ext cx="1462468" cy="461665"/>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线圈匝数</a:t>
            </a:r>
            <a:endParaRPr lang="en-US" altLang="zh-CN" sz="2400" b="1" dirty="0">
              <a:latin typeface="宋体" panose="02010600030101010101" pitchFamily="2" charset="-122"/>
              <a:ea typeface="宋体" panose="02010600030101010101" pitchFamily="2" charset="-122"/>
            </a:endParaRPr>
          </a:p>
        </p:txBody>
      </p:sp>
      <p:sp>
        <p:nvSpPr>
          <p:cNvPr id="90" name="Text Box 155"/>
          <p:cNvSpPr txBox="1">
            <a:spLocks noChangeArrowheads="1"/>
          </p:cNvSpPr>
          <p:nvPr/>
        </p:nvSpPr>
        <p:spPr bwMode="auto">
          <a:xfrm>
            <a:off x="7800404" y="3259138"/>
            <a:ext cx="1517332" cy="461665"/>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铁芯大小</a:t>
            </a:r>
            <a:endParaRPr lang="en-US" altLang="zh-CN" sz="2400" b="1" dirty="0">
              <a:latin typeface="宋体" panose="02010600030101010101" pitchFamily="2" charset="-122"/>
              <a:ea typeface="宋体" panose="02010600030101010101" pitchFamily="2" charset="-122"/>
            </a:endParaRPr>
          </a:p>
        </p:txBody>
      </p:sp>
      <p:sp>
        <p:nvSpPr>
          <p:cNvPr id="91" name="Text Box 159"/>
          <p:cNvSpPr txBox="1">
            <a:spLocks noChangeArrowheads="1"/>
          </p:cNvSpPr>
          <p:nvPr/>
        </p:nvSpPr>
        <p:spPr bwMode="auto">
          <a:xfrm>
            <a:off x="3355848" y="4225036"/>
            <a:ext cx="831533" cy="461665"/>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应用</a:t>
            </a:r>
            <a:endParaRPr lang="en-US" altLang="zh-CN" sz="2400" b="1" dirty="0">
              <a:latin typeface="宋体" panose="02010600030101010101" pitchFamily="2" charset="-122"/>
              <a:ea typeface="宋体" panose="02010600030101010101" pitchFamily="2" charset="-122"/>
            </a:endParaRPr>
          </a:p>
        </p:txBody>
      </p:sp>
      <p:sp>
        <p:nvSpPr>
          <p:cNvPr id="92" name="Line 160"/>
          <p:cNvSpPr>
            <a:spLocks noChangeShapeType="1"/>
          </p:cNvSpPr>
          <p:nvPr/>
        </p:nvSpPr>
        <p:spPr bwMode="auto">
          <a:xfrm>
            <a:off x="4269677" y="4442651"/>
            <a:ext cx="574675" cy="0"/>
          </a:xfrm>
          <a:prstGeom prst="line">
            <a:avLst/>
          </a:prstGeom>
          <a:noFill/>
          <a:ln w="9525">
            <a:solidFill>
              <a:schemeClr val="tx1"/>
            </a:solidFill>
            <a:round/>
          </a:ln>
        </p:spPr>
        <p:txBody>
          <a:bodyPr wrap="none" anchor="ctr">
            <a:spAutoFit/>
          </a:bodyPr>
          <a:lstStyle/>
          <a:p>
            <a:endParaRPr lang="zh-CN" altLang="en-US"/>
          </a:p>
        </p:txBody>
      </p:sp>
      <p:sp>
        <p:nvSpPr>
          <p:cNvPr id="93" name="Text Box 163"/>
          <p:cNvSpPr txBox="1">
            <a:spLocks noChangeArrowheads="1"/>
          </p:cNvSpPr>
          <p:nvPr/>
        </p:nvSpPr>
        <p:spPr bwMode="auto">
          <a:xfrm>
            <a:off x="4855464" y="3908552"/>
            <a:ext cx="3063939" cy="830997"/>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电磁起重机、磁悬浮列车‘电磁继电器等’</a:t>
            </a:r>
            <a:endParaRPr lang="en-US" altLang="zh-CN" sz="2400" b="1" dirty="0">
              <a:latin typeface="宋体" panose="02010600030101010101" pitchFamily="2" charset="-122"/>
              <a:ea typeface="宋体" panose="02010600030101010101" pitchFamily="2" charset="-122"/>
            </a:endParaRPr>
          </a:p>
        </p:txBody>
      </p:sp>
      <p:sp>
        <p:nvSpPr>
          <p:cNvPr id="94" name="Line 164"/>
          <p:cNvSpPr>
            <a:spLocks noChangeShapeType="1"/>
          </p:cNvSpPr>
          <p:nvPr/>
        </p:nvSpPr>
        <p:spPr bwMode="auto">
          <a:xfrm flipH="1">
            <a:off x="6040629" y="4804728"/>
            <a:ext cx="45719" cy="443928"/>
          </a:xfrm>
          <a:prstGeom prst="line">
            <a:avLst/>
          </a:prstGeom>
          <a:noFill/>
          <a:ln w="9525">
            <a:solidFill>
              <a:schemeClr val="tx1"/>
            </a:solidFill>
            <a:round/>
            <a:tailEnd type="triangle" w="med" len="med"/>
          </a:ln>
        </p:spPr>
        <p:txBody>
          <a:bodyPr wrap="square" anchor="ctr">
            <a:spAutoFit/>
          </a:bodyPr>
          <a:lstStyle/>
          <a:p>
            <a:endParaRPr lang="zh-CN" altLang="en-US"/>
          </a:p>
        </p:txBody>
      </p:sp>
      <p:sp>
        <p:nvSpPr>
          <p:cNvPr id="95" name="Text Box 167"/>
          <p:cNvSpPr txBox="1">
            <a:spLocks noChangeArrowheads="1"/>
          </p:cNvSpPr>
          <p:nvPr/>
        </p:nvSpPr>
        <p:spPr bwMode="auto">
          <a:xfrm>
            <a:off x="5093208" y="5324412"/>
            <a:ext cx="1764792" cy="461665"/>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电磁继电器</a:t>
            </a:r>
            <a:endParaRPr lang="en-US" altLang="zh-CN" sz="2400" b="1" dirty="0">
              <a:latin typeface="宋体" panose="02010600030101010101" pitchFamily="2" charset="-122"/>
              <a:ea typeface="宋体" panose="02010600030101010101" pitchFamily="2" charset="-122"/>
            </a:endParaRPr>
          </a:p>
        </p:txBody>
      </p:sp>
      <p:grpSp>
        <p:nvGrpSpPr>
          <p:cNvPr id="103" name="Group 168"/>
          <p:cNvGrpSpPr/>
          <p:nvPr/>
        </p:nvGrpSpPr>
        <p:grpSpPr bwMode="auto">
          <a:xfrm>
            <a:off x="6891211" y="4911027"/>
            <a:ext cx="1008062" cy="1368425"/>
            <a:chOff x="3063" y="3158"/>
            <a:chExt cx="635" cy="862"/>
          </a:xfrm>
        </p:grpSpPr>
        <p:sp>
          <p:nvSpPr>
            <p:cNvPr id="104" name="Line 169"/>
            <p:cNvSpPr>
              <a:spLocks noChangeShapeType="1"/>
            </p:cNvSpPr>
            <p:nvPr/>
          </p:nvSpPr>
          <p:spPr bwMode="auto">
            <a:xfrm flipH="1">
              <a:off x="3471" y="3158"/>
              <a:ext cx="227" cy="0"/>
            </a:xfrm>
            <a:prstGeom prst="line">
              <a:avLst/>
            </a:prstGeom>
            <a:noFill/>
            <a:ln w="9525">
              <a:solidFill>
                <a:schemeClr val="tx1"/>
              </a:solidFill>
              <a:round/>
            </a:ln>
          </p:spPr>
          <p:txBody>
            <a:bodyPr wrap="none" anchor="ctr">
              <a:spAutoFit/>
            </a:bodyPr>
            <a:lstStyle/>
            <a:p>
              <a:endParaRPr lang="zh-CN" altLang="en-US"/>
            </a:p>
          </p:txBody>
        </p:sp>
        <p:sp>
          <p:nvSpPr>
            <p:cNvPr id="105" name="Line 170"/>
            <p:cNvSpPr>
              <a:spLocks noChangeShapeType="1"/>
            </p:cNvSpPr>
            <p:nvPr/>
          </p:nvSpPr>
          <p:spPr bwMode="auto">
            <a:xfrm>
              <a:off x="3471" y="3158"/>
              <a:ext cx="0" cy="862"/>
            </a:xfrm>
            <a:prstGeom prst="line">
              <a:avLst/>
            </a:prstGeom>
            <a:noFill/>
            <a:ln w="9525">
              <a:solidFill>
                <a:schemeClr val="tx1"/>
              </a:solidFill>
              <a:round/>
            </a:ln>
          </p:spPr>
          <p:txBody>
            <a:bodyPr anchor="ctr">
              <a:spAutoFit/>
            </a:bodyPr>
            <a:lstStyle/>
            <a:p>
              <a:endParaRPr lang="zh-CN" altLang="en-US"/>
            </a:p>
          </p:txBody>
        </p:sp>
        <p:sp>
          <p:nvSpPr>
            <p:cNvPr id="106" name="Line 171"/>
            <p:cNvSpPr>
              <a:spLocks noChangeShapeType="1"/>
            </p:cNvSpPr>
            <p:nvPr/>
          </p:nvSpPr>
          <p:spPr bwMode="auto">
            <a:xfrm flipH="1">
              <a:off x="3470" y="3793"/>
              <a:ext cx="227" cy="0"/>
            </a:xfrm>
            <a:prstGeom prst="line">
              <a:avLst/>
            </a:prstGeom>
            <a:noFill/>
            <a:ln w="9525">
              <a:solidFill>
                <a:schemeClr val="tx1"/>
              </a:solidFill>
              <a:round/>
            </a:ln>
          </p:spPr>
          <p:txBody>
            <a:bodyPr wrap="none" anchor="ctr">
              <a:spAutoFit/>
            </a:bodyPr>
            <a:lstStyle/>
            <a:p>
              <a:endParaRPr lang="zh-CN" altLang="en-US"/>
            </a:p>
          </p:txBody>
        </p:sp>
        <p:sp>
          <p:nvSpPr>
            <p:cNvPr id="107" name="Line 172"/>
            <p:cNvSpPr>
              <a:spLocks noChangeShapeType="1"/>
            </p:cNvSpPr>
            <p:nvPr/>
          </p:nvSpPr>
          <p:spPr bwMode="auto">
            <a:xfrm flipH="1">
              <a:off x="3472" y="3475"/>
              <a:ext cx="226" cy="0"/>
            </a:xfrm>
            <a:prstGeom prst="line">
              <a:avLst/>
            </a:prstGeom>
            <a:noFill/>
            <a:ln w="9525">
              <a:solidFill>
                <a:schemeClr val="tx1"/>
              </a:solidFill>
              <a:round/>
            </a:ln>
          </p:spPr>
          <p:txBody>
            <a:bodyPr anchor="ctr">
              <a:spAutoFit/>
            </a:bodyPr>
            <a:lstStyle/>
            <a:p>
              <a:endParaRPr lang="zh-CN" altLang="en-US"/>
            </a:p>
          </p:txBody>
        </p:sp>
        <p:sp>
          <p:nvSpPr>
            <p:cNvPr id="108" name="Line 173"/>
            <p:cNvSpPr>
              <a:spLocks noChangeShapeType="1"/>
            </p:cNvSpPr>
            <p:nvPr/>
          </p:nvSpPr>
          <p:spPr bwMode="auto">
            <a:xfrm flipH="1">
              <a:off x="3470" y="4020"/>
              <a:ext cx="227" cy="0"/>
            </a:xfrm>
            <a:prstGeom prst="line">
              <a:avLst/>
            </a:prstGeom>
            <a:noFill/>
            <a:ln w="9525">
              <a:solidFill>
                <a:schemeClr val="tx1"/>
              </a:solidFill>
              <a:round/>
            </a:ln>
          </p:spPr>
          <p:txBody>
            <a:bodyPr wrap="none" anchor="ctr">
              <a:spAutoFit/>
            </a:bodyPr>
            <a:lstStyle/>
            <a:p>
              <a:endParaRPr lang="zh-CN" altLang="en-US"/>
            </a:p>
          </p:txBody>
        </p:sp>
        <p:sp>
          <p:nvSpPr>
            <p:cNvPr id="109" name="Line 174"/>
            <p:cNvSpPr>
              <a:spLocks noChangeShapeType="1"/>
            </p:cNvSpPr>
            <p:nvPr/>
          </p:nvSpPr>
          <p:spPr bwMode="auto">
            <a:xfrm flipH="1">
              <a:off x="3063" y="3612"/>
              <a:ext cx="409" cy="0"/>
            </a:xfrm>
            <a:prstGeom prst="line">
              <a:avLst/>
            </a:prstGeom>
            <a:noFill/>
            <a:ln w="9525">
              <a:solidFill>
                <a:schemeClr val="tx1"/>
              </a:solidFill>
              <a:round/>
            </a:ln>
          </p:spPr>
          <p:txBody>
            <a:bodyPr wrap="none" anchor="ctr">
              <a:spAutoFit/>
            </a:bodyPr>
            <a:lstStyle/>
            <a:p>
              <a:endParaRPr lang="zh-CN" altLang="en-US"/>
            </a:p>
          </p:txBody>
        </p:sp>
      </p:grpSp>
      <p:sp>
        <p:nvSpPr>
          <p:cNvPr id="110" name="Text Box 177"/>
          <p:cNvSpPr txBox="1">
            <a:spLocks noChangeArrowheads="1"/>
          </p:cNvSpPr>
          <p:nvPr/>
        </p:nvSpPr>
        <p:spPr bwMode="auto">
          <a:xfrm>
            <a:off x="7999857" y="4614545"/>
            <a:ext cx="869823" cy="461665"/>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实质</a:t>
            </a:r>
            <a:endParaRPr lang="en-US" altLang="zh-CN" sz="2400" b="1" dirty="0">
              <a:latin typeface="宋体" panose="02010600030101010101" pitchFamily="2" charset="-122"/>
              <a:ea typeface="宋体" panose="02010600030101010101" pitchFamily="2" charset="-122"/>
            </a:endParaRPr>
          </a:p>
        </p:txBody>
      </p:sp>
      <p:sp>
        <p:nvSpPr>
          <p:cNvPr id="111" name="Text Box 180"/>
          <p:cNvSpPr txBox="1">
            <a:spLocks noChangeArrowheads="1"/>
          </p:cNvSpPr>
          <p:nvPr/>
        </p:nvSpPr>
        <p:spPr bwMode="auto">
          <a:xfrm>
            <a:off x="7999857" y="5126927"/>
            <a:ext cx="878967" cy="461665"/>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a:latin typeface="宋体" panose="02010600030101010101" pitchFamily="2" charset="-122"/>
                <a:ea typeface="宋体" panose="02010600030101010101" pitchFamily="2" charset="-122"/>
              </a:rPr>
              <a:t>构造</a:t>
            </a:r>
            <a:endParaRPr lang="en-US" altLang="zh-CN" sz="2400" b="1" dirty="0">
              <a:latin typeface="宋体" panose="02010600030101010101" pitchFamily="2" charset="-122"/>
              <a:ea typeface="宋体" panose="02010600030101010101" pitchFamily="2" charset="-122"/>
            </a:endParaRPr>
          </a:p>
        </p:txBody>
      </p:sp>
      <p:sp>
        <p:nvSpPr>
          <p:cNvPr id="112" name="Text Box 189"/>
          <p:cNvSpPr txBox="1">
            <a:spLocks noChangeArrowheads="1"/>
          </p:cNvSpPr>
          <p:nvPr/>
        </p:nvSpPr>
        <p:spPr bwMode="auto">
          <a:xfrm>
            <a:off x="7999857" y="5631752"/>
            <a:ext cx="1455039" cy="461665"/>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dirty="0">
                <a:latin typeface="宋体" panose="02010600030101010101" pitchFamily="2" charset="-122"/>
                <a:ea typeface="宋体" panose="02010600030101010101" pitchFamily="2" charset="-122"/>
              </a:rPr>
              <a:t>工作原理</a:t>
            </a:r>
            <a:endParaRPr lang="en-US" altLang="zh-CN" sz="2400" b="1" dirty="0">
              <a:latin typeface="宋体" panose="02010600030101010101" pitchFamily="2" charset="-122"/>
              <a:ea typeface="宋体" panose="02010600030101010101" pitchFamily="2" charset="-122"/>
            </a:endParaRPr>
          </a:p>
        </p:txBody>
      </p:sp>
      <p:sp>
        <p:nvSpPr>
          <p:cNvPr id="113" name="Text Box 192"/>
          <p:cNvSpPr txBox="1">
            <a:spLocks noChangeArrowheads="1"/>
          </p:cNvSpPr>
          <p:nvPr/>
        </p:nvSpPr>
        <p:spPr bwMode="auto">
          <a:xfrm>
            <a:off x="8045577" y="6153277"/>
            <a:ext cx="842391" cy="461665"/>
          </a:xfrm>
          <a:prstGeom prst="rect">
            <a:avLst/>
          </a:prstGeom>
          <a:noFill/>
          <a:ln w="9525">
            <a:solidFill>
              <a:schemeClr val="tx1"/>
            </a:solidFill>
            <a:miter lim="800000"/>
          </a:ln>
        </p:spPr>
        <p:txBody>
          <a:bodyPr wrap="square">
            <a:spAutoFit/>
          </a:bodyPr>
          <a:lstStyle/>
          <a:p>
            <a:pPr eaLnBrk="1" hangingPunct="1">
              <a:lnSpc>
                <a:spcPct val="100000"/>
              </a:lnSpc>
              <a:spcBef>
                <a:spcPct val="50000"/>
              </a:spcBef>
              <a:buFont typeface="Arial" panose="020B0604020202020204" pitchFamily="34" charset="0"/>
              <a:buNone/>
            </a:pPr>
            <a:r>
              <a:rPr lang="zh-CN" altLang="en-US" sz="2400" b="1">
                <a:latin typeface="宋体" panose="02010600030101010101" pitchFamily="2" charset="-122"/>
                <a:ea typeface="宋体" panose="02010600030101010101" pitchFamily="2" charset="-122"/>
              </a:rPr>
              <a:t>作用</a:t>
            </a:r>
            <a:endParaRPr lang="en-US" altLang="zh-CN" sz="24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childTnLst>
                          </p:cTn>
                        </p:par>
                        <p:par>
                          <p:cTn id="8" fill="hold">
                            <p:stCondLst>
                              <p:cond delay="500"/>
                            </p:stCondLst>
                            <p:childTnLst>
                              <p:par>
                                <p:cTn id="9" presetID="5" presetClass="entr" presetSubtype="10"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checkerboard(across)">
                                      <p:cBhvr>
                                        <p:cTn id="11" dur="500"/>
                                        <p:tgtEl>
                                          <p:spTgt spid="43"/>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ppt_x"/>
                                          </p:val>
                                        </p:tav>
                                        <p:tav tm="100000">
                                          <p:val>
                                            <p:strVal val="#ppt_x"/>
                                          </p:val>
                                        </p:tav>
                                      </p:tavLst>
                                    </p:anim>
                                    <p:anim calcmode="lin" valueType="num">
                                      <p:cBhvr additive="base">
                                        <p:cTn id="16" dur="500" fill="hold"/>
                                        <p:tgtEl>
                                          <p:spTgt spid="74"/>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75"/>
                                        </p:tgtEl>
                                        <p:attrNameLst>
                                          <p:attrName>style.visibility</p:attrName>
                                        </p:attrNameLst>
                                      </p:cBhvr>
                                      <p:to>
                                        <p:strVal val="visible"/>
                                      </p:to>
                                    </p:set>
                                    <p:anim calcmode="lin" valueType="num">
                                      <p:cBhvr additive="base">
                                        <p:cTn id="20" dur="500" fill="hold"/>
                                        <p:tgtEl>
                                          <p:spTgt spid="75"/>
                                        </p:tgtEl>
                                        <p:attrNameLst>
                                          <p:attrName>ppt_x</p:attrName>
                                        </p:attrNameLst>
                                      </p:cBhvr>
                                      <p:tavLst>
                                        <p:tav tm="0">
                                          <p:val>
                                            <p:strVal val="#ppt_x"/>
                                          </p:val>
                                        </p:tav>
                                        <p:tav tm="100000">
                                          <p:val>
                                            <p:strVal val="#ppt_x"/>
                                          </p:val>
                                        </p:tav>
                                      </p:tavLst>
                                    </p:anim>
                                    <p:anim calcmode="lin" valueType="num">
                                      <p:cBhvr additive="base">
                                        <p:cTn id="21" dur="500" fill="hold"/>
                                        <p:tgtEl>
                                          <p:spTgt spid="75"/>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5" presetClass="entr" presetSubtype="10" fill="hold" grpId="0"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checkerboard(across)">
                                      <p:cBhvr>
                                        <p:cTn id="25" dur="500"/>
                                        <p:tgtEl>
                                          <p:spTgt spid="76"/>
                                        </p:tgtEl>
                                      </p:cBhvr>
                                    </p:animEffect>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77"/>
                                        </p:tgtEl>
                                        <p:attrNameLst>
                                          <p:attrName>style.visibility</p:attrName>
                                        </p:attrNameLst>
                                      </p:cBhvr>
                                      <p:to>
                                        <p:strVal val="visible"/>
                                      </p:to>
                                    </p:set>
                                    <p:anim calcmode="lin" valueType="num">
                                      <p:cBhvr additive="base">
                                        <p:cTn id="29" dur="500" fill="hold"/>
                                        <p:tgtEl>
                                          <p:spTgt spid="77"/>
                                        </p:tgtEl>
                                        <p:attrNameLst>
                                          <p:attrName>ppt_x</p:attrName>
                                        </p:attrNameLst>
                                      </p:cBhvr>
                                      <p:tavLst>
                                        <p:tav tm="0">
                                          <p:val>
                                            <p:strVal val="#ppt_x"/>
                                          </p:val>
                                        </p:tav>
                                        <p:tav tm="100000">
                                          <p:val>
                                            <p:strVal val="#ppt_x"/>
                                          </p:val>
                                        </p:tav>
                                      </p:tavLst>
                                    </p:anim>
                                    <p:anim calcmode="lin" valueType="num">
                                      <p:cBhvr additive="base">
                                        <p:cTn id="30" dur="500" fill="hold"/>
                                        <p:tgtEl>
                                          <p:spTgt spid="77"/>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5" presetClass="entr" presetSubtype="10"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checkerboard(across)">
                                      <p:cBhvr>
                                        <p:cTn id="34" dur="500"/>
                                        <p:tgtEl>
                                          <p:spTgt spid="78"/>
                                        </p:tgtEl>
                                      </p:cBhvr>
                                    </p:animEffect>
                                  </p:childTnLst>
                                </p:cTn>
                              </p:par>
                            </p:childTnLst>
                          </p:cTn>
                        </p:par>
                        <p:par>
                          <p:cTn id="35" fill="hold">
                            <p:stCondLst>
                              <p:cond delay="3500"/>
                            </p:stCondLst>
                            <p:childTnLst>
                              <p:par>
                                <p:cTn id="36" presetID="2" presetClass="entr" presetSubtype="4" fill="hold" grpId="0" nodeType="afterEffect">
                                  <p:stCondLst>
                                    <p:cond delay="0"/>
                                  </p:stCondLst>
                                  <p:childTnLst>
                                    <p:set>
                                      <p:cBhvr>
                                        <p:cTn id="37" dur="1" fill="hold">
                                          <p:stCondLst>
                                            <p:cond delay="0"/>
                                          </p:stCondLst>
                                        </p:cTn>
                                        <p:tgtEl>
                                          <p:spTgt spid="79"/>
                                        </p:tgtEl>
                                        <p:attrNameLst>
                                          <p:attrName>style.visibility</p:attrName>
                                        </p:attrNameLst>
                                      </p:cBhvr>
                                      <p:to>
                                        <p:strVal val="visible"/>
                                      </p:to>
                                    </p:set>
                                    <p:anim calcmode="lin" valueType="num">
                                      <p:cBhvr additive="base">
                                        <p:cTn id="38" dur="500" fill="hold"/>
                                        <p:tgtEl>
                                          <p:spTgt spid="79"/>
                                        </p:tgtEl>
                                        <p:attrNameLst>
                                          <p:attrName>ppt_x</p:attrName>
                                        </p:attrNameLst>
                                      </p:cBhvr>
                                      <p:tavLst>
                                        <p:tav tm="0">
                                          <p:val>
                                            <p:strVal val="#ppt_x"/>
                                          </p:val>
                                        </p:tav>
                                        <p:tav tm="100000">
                                          <p:val>
                                            <p:strVal val="#ppt_x"/>
                                          </p:val>
                                        </p:tav>
                                      </p:tavLst>
                                    </p:anim>
                                    <p:anim calcmode="lin" valueType="num">
                                      <p:cBhvr additive="base">
                                        <p:cTn id="39" dur="500" fill="hold"/>
                                        <p:tgtEl>
                                          <p:spTgt spid="79"/>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5" presetClass="entr" presetSubtype="10" fill="hold" grpId="0" nodeType="afterEffect">
                                  <p:stCondLst>
                                    <p:cond delay="0"/>
                                  </p:stCondLst>
                                  <p:childTnLst>
                                    <p:set>
                                      <p:cBhvr>
                                        <p:cTn id="42" dur="1" fill="hold">
                                          <p:stCondLst>
                                            <p:cond delay="0"/>
                                          </p:stCondLst>
                                        </p:cTn>
                                        <p:tgtEl>
                                          <p:spTgt spid="80"/>
                                        </p:tgtEl>
                                        <p:attrNameLst>
                                          <p:attrName>style.visibility</p:attrName>
                                        </p:attrNameLst>
                                      </p:cBhvr>
                                      <p:to>
                                        <p:strVal val="visible"/>
                                      </p:to>
                                    </p:set>
                                    <p:animEffect transition="in" filter="checkerboard(across)">
                                      <p:cBhvr>
                                        <p:cTn id="43" dur="500"/>
                                        <p:tgtEl>
                                          <p:spTgt spid="80"/>
                                        </p:tgtEl>
                                      </p:cBhvr>
                                    </p:animEffect>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81"/>
                                        </p:tgtEl>
                                        <p:attrNameLst>
                                          <p:attrName>style.visibility</p:attrName>
                                        </p:attrNameLst>
                                      </p:cBhvr>
                                      <p:to>
                                        <p:strVal val="visible"/>
                                      </p:to>
                                    </p:set>
                                    <p:anim calcmode="lin" valueType="num">
                                      <p:cBhvr additive="base">
                                        <p:cTn id="47" dur="500" fill="hold"/>
                                        <p:tgtEl>
                                          <p:spTgt spid="81"/>
                                        </p:tgtEl>
                                        <p:attrNameLst>
                                          <p:attrName>ppt_x</p:attrName>
                                        </p:attrNameLst>
                                      </p:cBhvr>
                                      <p:tavLst>
                                        <p:tav tm="0">
                                          <p:val>
                                            <p:strVal val="#ppt_x"/>
                                          </p:val>
                                        </p:tav>
                                        <p:tav tm="100000">
                                          <p:val>
                                            <p:strVal val="#ppt_x"/>
                                          </p:val>
                                        </p:tav>
                                      </p:tavLst>
                                    </p:anim>
                                    <p:anim calcmode="lin" valueType="num">
                                      <p:cBhvr additive="base">
                                        <p:cTn id="48" dur="500" fill="hold"/>
                                        <p:tgtEl>
                                          <p:spTgt spid="81"/>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fill="hold" grpId="0" nodeType="afterEffect">
                                  <p:stCondLst>
                                    <p:cond delay="0"/>
                                  </p:stCondLst>
                                  <p:childTnLst>
                                    <p:set>
                                      <p:cBhvr>
                                        <p:cTn id="51" dur="1" fill="hold">
                                          <p:stCondLst>
                                            <p:cond delay="0"/>
                                          </p:stCondLst>
                                        </p:cTn>
                                        <p:tgtEl>
                                          <p:spTgt spid="82"/>
                                        </p:tgtEl>
                                        <p:attrNameLst>
                                          <p:attrName>style.visibility</p:attrName>
                                        </p:attrNameLst>
                                      </p:cBhvr>
                                      <p:to>
                                        <p:strVal val="visible"/>
                                      </p:to>
                                    </p:set>
                                    <p:anim calcmode="lin" valueType="num">
                                      <p:cBhvr additive="base">
                                        <p:cTn id="52" dur="500" fill="hold"/>
                                        <p:tgtEl>
                                          <p:spTgt spid="82"/>
                                        </p:tgtEl>
                                        <p:attrNameLst>
                                          <p:attrName>ppt_x</p:attrName>
                                        </p:attrNameLst>
                                      </p:cBhvr>
                                      <p:tavLst>
                                        <p:tav tm="0">
                                          <p:val>
                                            <p:strVal val="#ppt_x"/>
                                          </p:val>
                                        </p:tav>
                                        <p:tav tm="100000">
                                          <p:val>
                                            <p:strVal val="#ppt_x"/>
                                          </p:val>
                                        </p:tav>
                                      </p:tavLst>
                                    </p:anim>
                                    <p:anim calcmode="lin" valueType="num">
                                      <p:cBhvr additive="base">
                                        <p:cTn id="53" dur="500" fill="hold"/>
                                        <p:tgtEl>
                                          <p:spTgt spid="82"/>
                                        </p:tgtEl>
                                        <p:attrNameLst>
                                          <p:attrName>ppt_y</p:attrName>
                                        </p:attrNameLst>
                                      </p:cBhvr>
                                      <p:tavLst>
                                        <p:tav tm="0">
                                          <p:val>
                                            <p:strVal val="1+#ppt_h/2"/>
                                          </p:val>
                                        </p:tav>
                                        <p:tav tm="100000">
                                          <p:val>
                                            <p:strVal val="#ppt_y"/>
                                          </p:val>
                                        </p:tav>
                                      </p:tavLst>
                                    </p:anim>
                                  </p:childTnLst>
                                </p:cTn>
                              </p:par>
                            </p:childTnLst>
                          </p:cTn>
                        </p:par>
                        <p:par>
                          <p:cTn id="54" fill="hold">
                            <p:stCondLst>
                              <p:cond delay="5500"/>
                            </p:stCondLst>
                            <p:childTnLst>
                              <p:par>
                                <p:cTn id="55" presetID="5" presetClass="entr" presetSubtype="10" fill="hold" nodeType="after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checkerboard(across)">
                                      <p:cBhvr>
                                        <p:cTn id="57" dur="500"/>
                                        <p:tgtEl>
                                          <p:spTgt spid="83"/>
                                        </p:tgtEl>
                                      </p:cBhvr>
                                    </p:animEffect>
                                  </p:childTnLst>
                                </p:cTn>
                              </p:par>
                            </p:childTnLst>
                          </p:cTn>
                        </p:par>
                        <p:par>
                          <p:cTn id="58" fill="hold">
                            <p:stCondLst>
                              <p:cond delay="6000"/>
                            </p:stCondLst>
                            <p:childTnLst>
                              <p:par>
                                <p:cTn id="59" presetID="2" presetClass="entr" presetSubtype="4" fill="hold" grpId="0" nodeType="afterEffect">
                                  <p:stCondLst>
                                    <p:cond delay="0"/>
                                  </p:stCondLst>
                                  <p:childTnLst>
                                    <p:set>
                                      <p:cBhvr>
                                        <p:cTn id="60" dur="1" fill="hold">
                                          <p:stCondLst>
                                            <p:cond delay="0"/>
                                          </p:stCondLst>
                                        </p:cTn>
                                        <p:tgtEl>
                                          <p:spTgt spid="88"/>
                                        </p:tgtEl>
                                        <p:attrNameLst>
                                          <p:attrName>style.visibility</p:attrName>
                                        </p:attrNameLst>
                                      </p:cBhvr>
                                      <p:to>
                                        <p:strVal val="visible"/>
                                      </p:to>
                                    </p:set>
                                    <p:anim calcmode="lin" valueType="num">
                                      <p:cBhvr additive="base">
                                        <p:cTn id="61" dur="500" fill="hold"/>
                                        <p:tgtEl>
                                          <p:spTgt spid="88"/>
                                        </p:tgtEl>
                                        <p:attrNameLst>
                                          <p:attrName>ppt_x</p:attrName>
                                        </p:attrNameLst>
                                      </p:cBhvr>
                                      <p:tavLst>
                                        <p:tav tm="0">
                                          <p:val>
                                            <p:strVal val="#ppt_x"/>
                                          </p:val>
                                        </p:tav>
                                        <p:tav tm="100000">
                                          <p:val>
                                            <p:strVal val="#ppt_x"/>
                                          </p:val>
                                        </p:tav>
                                      </p:tavLst>
                                    </p:anim>
                                    <p:anim calcmode="lin" valueType="num">
                                      <p:cBhvr additive="base">
                                        <p:cTn id="62" dur="500" fill="hold"/>
                                        <p:tgtEl>
                                          <p:spTgt spid="88"/>
                                        </p:tgtEl>
                                        <p:attrNameLst>
                                          <p:attrName>ppt_y</p:attrName>
                                        </p:attrNameLst>
                                      </p:cBhvr>
                                      <p:tavLst>
                                        <p:tav tm="0">
                                          <p:val>
                                            <p:strVal val="1+#ppt_h/2"/>
                                          </p:val>
                                        </p:tav>
                                        <p:tav tm="100000">
                                          <p:val>
                                            <p:strVal val="#ppt_y"/>
                                          </p:val>
                                        </p:tav>
                                      </p:tavLst>
                                    </p:anim>
                                  </p:childTnLst>
                                </p:cTn>
                              </p:par>
                            </p:childTnLst>
                          </p:cTn>
                        </p:par>
                        <p:par>
                          <p:cTn id="63" fill="hold">
                            <p:stCondLst>
                              <p:cond delay="6500"/>
                            </p:stCondLst>
                            <p:childTnLst>
                              <p:par>
                                <p:cTn id="64" presetID="2" presetClass="entr" presetSubtype="4" fill="hold" grpId="0" nodeType="afterEffect">
                                  <p:stCondLst>
                                    <p:cond delay="0"/>
                                  </p:stCondLst>
                                  <p:childTnLst>
                                    <p:set>
                                      <p:cBhvr>
                                        <p:cTn id="65" dur="1" fill="hold">
                                          <p:stCondLst>
                                            <p:cond delay="0"/>
                                          </p:stCondLst>
                                        </p:cTn>
                                        <p:tgtEl>
                                          <p:spTgt spid="89"/>
                                        </p:tgtEl>
                                        <p:attrNameLst>
                                          <p:attrName>style.visibility</p:attrName>
                                        </p:attrNameLst>
                                      </p:cBhvr>
                                      <p:to>
                                        <p:strVal val="visible"/>
                                      </p:to>
                                    </p:set>
                                    <p:anim calcmode="lin" valueType="num">
                                      <p:cBhvr additive="base">
                                        <p:cTn id="66" dur="500" fill="hold"/>
                                        <p:tgtEl>
                                          <p:spTgt spid="89"/>
                                        </p:tgtEl>
                                        <p:attrNameLst>
                                          <p:attrName>ppt_x</p:attrName>
                                        </p:attrNameLst>
                                      </p:cBhvr>
                                      <p:tavLst>
                                        <p:tav tm="0">
                                          <p:val>
                                            <p:strVal val="#ppt_x"/>
                                          </p:val>
                                        </p:tav>
                                        <p:tav tm="100000">
                                          <p:val>
                                            <p:strVal val="#ppt_x"/>
                                          </p:val>
                                        </p:tav>
                                      </p:tavLst>
                                    </p:anim>
                                    <p:anim calcmode="lin" valueType="num">
                                      <p:cBhvr additive="base">
                                        <p:cTn id="67" dur="500" fill="hold"/>
                                        <p:tgtEl>
                                          <p:spTgt spid="89"/>
                                        </p:tgtEl>
                                        <p:attrNameLst>
                                          <p:attrName>ppt_y</p:attrName>
                                        </p:attrNameLst>
                                      </p:cBhvr>
                                      <p:tavLst>
                                        <p:tav tm="0">
                                          <p:val>
                                            <p:strVal val="1+#ppt_h/2"/>
                                          </p:val>
                                        </p:tav>
                                        <p:tav tm="100000">
                                          <p:val>
                                            <p:strVal val="#ppt_y"/>
                                          </p:val>
                                        </p:tav>
                                      </p:tavLst>
                                    </p:anim>
                                  </p:childTnLst>
                                </p:cTn>
                              </p:par>
                            </p:childTnLst>
                          </p:cTn>
                        </p:par>
                        <p:par>
                          <p:cTn id="68" fill="hold">
                            <p:stCondLst>
                              <p:cond delay="7000"/>
                            </p:stCondLst>
                            <p:childTnLst>
                              <p:par>
                                <p:cTn id="69" presetID="2" presetClass="entr" presetSubtype="4" fill="hold" grpId="0" nodeType="afterEffect">
                                  <p:stCondLst>
                                    <p:cond delay="0"/>
                                  </p:stCondLst>
                                  <p:childTnLst>
                                    <p:set>
                                      <p:cBhvr>
                                        <p:cTn id="70" dur="1" fill="hold">
                                          <p:stCondLst>
                                            <p:cond delay="0"/>
                                          </p:stCondLst>
                                        </p:cTn>
                                        <p:tgtEl>
                                          <p:spTgt spid="90"/>
                                        </p:tgtEl>
                                        <p:attrNameLst>
                                          <p:attrName>style.visibility</p:attrName>
                                        </p:attrNameLst>
                                      </p:cBhvr>
                                      <p:to>
                                        <p:strVal val="visible"/>
                                      </p:to>
                                    </p:set>
                                    <p:anim calcmode="lin" valueType="num">
                                      <p:cBhvr additive="base">
                                        <p:cTn id="71" dur="500" fill="hold"/>
                                        <p:tgtEl>
                                          <p:spTgt spid="90"/>
                                        </p:tgtEl>
                                        <p:attrNameLst>
                                          <p:attrName>ppt_x</p:attrName>
                                        </p:attrNameLst>
                                      </p:cBhvr>
                                      <p:tavLst>
                                        <p:tav tm="0">
                                          <p:val>
                                            <p:strVal val="#ppt_x"/>
                                          </p:val>
                                        </p:tav>
                                        <p:tav tm="100000">
                                          <p:val>
                                            <p:strVal val="#ppt_x"/>
                                          </p:val>
                                        </p:tav>
                                      </p:tavLst>
                                    </p:anim>
                                    <p:anim calcmode="lin" valueType="num">
                                      <p:cBhvr additive="base">
                                        <p:cTn id="72" dur="500" fill="hold"/>
                                        <p:tgtEl>
                                          <p:spTgt spid="90"/>
                                        </p:tgtEl>
                                        <p:attrNameLst>
                                          <p:attrName>ppt_y</p:attrName>
                                        </p:attrNameLst>
                                      </p:cBhvr>
                                      <p:tavLst>
                                        <p:tav tm="0">
                                          <p:val>
                                            <p:strVal val="1+#ppt_h/2"/>
                                          </p:val>
                                        </p:tav>
                                        <p:tav tm="100000">
                                          <p:val>
                                            <p:strVal val="#ppt_y"/>
                                          </p:val>
                                        </p:tav>
                                      </p:tavLst>
                                    </p:anim>
                                  </p:childTnLst>
                                </p:cTn>
                              </p:par>
                            </p:childTnLst>
                          </p:cTn>
                        </p:par>
                        <p:par>
                          <p:cTn id="73" fill="hold">
                            <p:stCondLst>
                              <p:cond delay="7500"/>
                            </p:stCondLst>
                            <p:childTnLst>
                              <p:par>
                                <p:cTn id="74" presetID="2" presetClass="entr" presetSubtype="4" fill="hold" grpId="0" nodeType="afterEffect">
                                  <p:stCondLst>
                                    <p:cond delay="0"/>
                                  </p:stCondLst>
                                  <p:childTnLst>
                                    <p:set>
                                      <p:cBhvr>
                                        <p:cTn id="75" dur="1" fill="hold">
                                          <p:stCondLst>
                                            <p:cond delay="0"/>
                                          </p:stCondLst>
                                        </p:cTn>
                                        <p:tgtEl>
                                          <p:spTgt spid="91"/>
                                        </p:tgtEl>
                                        <p:attrNameLst>
                                          <p:attrName>style.visibility</p:attrName>
                                        </p:attrNameLst>
                                      </p:cBhvr>
                                      <p:to>
                                        <p:strVal val="visible"/>
                                      </p:to>
                                    </p:set>
                                    <p:anim calcmode="lin" valueType="num">
                                      <p:cBhvr additive="base">
                                        <p:cTn id="76" dur="500" fill="hold"/>
                                        <p:tgtEl>
                                          <p:spTgt spid="91"/>
                                        </p:tgtEl>
                                        <p:attrNameLst>
                                          <p:attrName>ppt_x</p:attrName>
                                        </p:attrNameLst>
                                      </p:cBhvr>
                                      <p:tavLst>
                                        <p:tav tm="0">
                                          <p:val>
                                            <p:strVal val="#ppt_x"/>
                                          </p:val>
                                        </p:tav>
                                        <p:tav tm="100000">
                                          <p:val>
                                            <p:strVal val="#ppt_x"/>
                                          </p:val>
                                        </p:tav>
                                      </p:tavLst>
                                    </p:anim>
                                    <p:anim calcmode="lin" valueType="num">
                                      <p:cBhvr additive="base">
                                        <p:cTn id="77" dur="500" fill="hold"/>
                                        <p:tgtEl>
                                          <p:spTgt spid="91"/>
                                        </p:tgtEl>
                                        <p:attrNameLst>
                                          <p:attrName>ppt_y</p:attrName>
                                        </p:attrNameLst>
                                      </p:cBhvr>
                                      <p:tavLst>
                                        <p:tav tm="0">
                                          <p:val>
                                            <p:strVal val="1+#ppt_h/2"/>
                                          </p:val>
                                        </p:tav>
                                        <p:tav tm="100000">
                                          <p:val>
                                            <p:strVal val="#ppt_y"/>
                                          </p:val>
                                        </p:tav>
                                      </p:tavLst>
                                    </p:anim>
                                  </p:childTnLst>
                                </p:cTn>
                              </p:par>
                            </p:childTnLst>
                          </p:cTn>
                        </p:par>
                        <p:par>
                          <p:cTn id="78" fill="hold">
                            <p:stCondLst>
                              <p:cond delay="8000"/>
                            </p:stCondLst>
                            <p:childTnLst>
                              <p:par>
                                <p:cTn id="79" presetID="5" presetClass="entr" presetSubtype="10" fill="hold" grpId="0" nodeType="afterEffect">
                                  <p:stCondLst>
                                    <p:cond delay="0"/>
                                  </p:stCondLst>
                                  <p:childTnLst>
                                    <p:set>
                                      <p:cBhvr>
                                        <p:cTn id="80" dur="1" fill="hold">
                                          <p:stCondLst>
                                            <p:cond delay="0"/>
                                          </p:stCondLst>
                                        </p:cTn>
                                        <p:tgtEl>
                                          <p:spTgt spid="92"/>
                                        </p:tgtEl>
                                        <p:attrNameLst>
                                          <p:attrName>style.visibility</p:attrName>
                                        </p:attrNameLst>
                                      </p:cBhvr>
                                      <p:to>
                                        <p:strVal val="visible"/>
                                      </p:to>
                                    </p:set>
                                    <p:animEffect transition="in" filter="checkerboard(across)">
                                      <p:cBhvr>
                                        <p:cTn id="81" dur="500"/>
                                        <p:tgtEl>
                                          <p:spTgt spid="92"/>
                                        </p:tgtEl>
                                      </p:cBhvr>
                                    </p:animEffect>
                                  </p:childTnLst>
                                </p:cTn>
                              </p:par>
                            </p:childTnLst>
                          </p:cTn>
                        </p:par>
                        <p:par>
                          <p:cTn id="82" fill="hold">
                            <p:stCondLst>
                              <p:cond delay="8500"/>
                            </p:stCondLst>
                            <p:childTnLst>
                              <p:par>
                                <p:cTn id="83" presetID="2" presetClass="entr" presetSubtype="4" fill="hold" grpId="0" nodeType="afterEffect">
                                  <p:stCondLst>
                                    <p:cond delay="0"/>
                                  </p:stCondLst>
                                  <p:childTnLst>
                                    <p:set>
                                      <p:cBhvr>
                                        <p:cTn id="84" dur="1" fill="hold">
                                          <p:stCondLst>
                                            <p:cond delay="0"/>
                                          </p:stCondLst>
                                        </p:cTn>
                                        <p:tgtEl>
                                          <p:spTgt spid="93"/>
                                        </p:tgtEl>
                                        <p:attrNameLst>
                                          <p:attrName>style.visibility</p:attrName>
                                        </p:attrNameLst>
                                      </p:cBhvr>
                                      <p:to>
                                        <p:strVal val="visible"/>
                                      </p:to>
                                    </p:set>
                                    <p:anim calcmode="lin" valueType="num">
                                      <p:cBhvr additive="base">
                                        <p:cTn id="85" dur="500" fill="hold"/>
                                        <p:tgtEl>
                                          <p:spTgt spid="93"/>
                                        </p:tgtEl>
                                        <p:attrNameLst>
                                          <p:attrName>ppt_x</p:attrName>
                                        </p:attrNameLst>
                                      </p:cBhvr>
                                      <p:tavLst>
                                        <p:tav tm="0">
                                          <p:val>
                                            <p:strVal val="#ppt_x"/>
                                          </p:val>
                                        </p:tav>
                                        <p:tav tm="100000">
                                          <p:val>
                                            <p:strVal val="#ppt_x"/>
                                          </p:val>
                                        </p:tav>
                                      </p:tavLst>
                                    </p:anim>
                                    <p:anim calcmode="lin" valueType="num">
                                      <p:cBhvr additive="base">
                                        <p:cTn id="86" dur="500" fill="hold"/>
                                        <p:tgtEl>
                                          <p:spTgt spid="93"/>
                                        </p:tgtEl>
                                        <p:attrNameLst>
                                          <p:attrName>ppt_y</p:attrName>
                                        </p:attrNameLst>
                                      </p:cBhvr>
                                      <p:tavLst>
                                        <p:tav tm="0">
                                          <p:val>
                                            <p:strVal val="1+#ppt_h/2"/>
                                          </p:val>
                                        </p:tav>
                                        <p:tav tm="100000">
                                          <p:val>
                                            <p:strVal val="#ppt_y"/>
                                          </p:val>
                                        </p:tav>
                                      </p:tavLst>
                                    </p:anim>
                                  </p:childTnLst>
                                </p:cTn>
                              </p:par>
                            </p:childTnLst>
                          </p:cTn>
                        </p:par>
                        <p:par>
                          <p:cTn id="87" fill="hold">
                            <p:stCondLst>
                              <p:cond delay="9000"/>
                            </p:stCondLst>
                            <p:childTnLst>
                              <p:par>
                                <p:cTn id="88" presetID="5" presetClass="entr" presetSubtype="10" fill="hold" grpId="0" nodeType="afterEffect">
                                  <p:stCondLst>
                                    <p:cond delay="0"/>
                                  </p:stCondLst>
                                  <p:childTnLst>
                                    <p:set>
                                      <p:cBhvr>
                                        <p:cTn id="89" dur="1" fill="hold">
                                          <p:stCondLst>
                                            <p:cond delay="0"/>
                                          </p:stCondLst>
                                        </p:cTn>
                                        <p:tgtEl>
                                          <p:spTgt spid="94"/>
                                        </p:tgtEl>
                                        <p:attrNameLst>
                                          <p:attrName>style.visibility</p:attrName>
                                        </p:attrNameLst>
                                      </p:cBhvr>
                                      <p:to>
                                        <p:strVal val="visible"/>
                                      </p:to>
                                    </p:set>
                                    <p:animEffect transition="in" filter="checkerboard(across)">
                                      <p:cBhvr>
                                        <p:cTn id="90" dur="500"/>
                                        <p:tgtEl>
                                          <p:spTgt spid="94"/>
                                        </p:tgtEl>
                                      </p:cBhvr>
                                    </p:animEffect>
                                  </p:childTnLst>
                                </p:cTn>
                              </p:par>
                            </p:childTnLst>
                          </p:cTn>
                        </p:par>
                        <p:par>
                          <p:cTn id="91" fill="hold">
                            <p:stCondLst>
                              <p:cond delay="9500"/>
                            </p:stCondLst>
                            <p:childTnLst>
                              <p:par>
                                <p:cTn id="92" presetID="2" presetClass="entr" presetSubtype="4" fill="hold" grpId="0" nodeType="afterEffect">
                                  <p:stCondLst>
                                    <p:cond delay="0"/>
                                  </p:stCondLst>
                                  <p:childTnLst>
                                    <p:set>
                                      <p:cBhvr>
                                        <p:cTn id="93" dur="1" fill="hold">
                                          <p:stCondLst>
                                            <p:cond delay="0"/>
                                          </p:stCondLst>
                                        </p:cTn>
                                        <p:tgtEl>
                                          <p:spTgt spid="95"/>
                                        </p:tgtEl>
                                        <p:attrNameLst>
                                          <p:attrName>style.visibility</p:attrName>
                                        </p:attrNameLst>
                                      </p:cBhvr>
                                      <p:to>
                                        <p:strVal val="visible"/>
                                      </p:to>
                                    </p:set>
                                    <p:anim calcmode="lin" valueType="num">
                                      <p:cBhvr additive="base">
                                        <p:cTn id="94" dur="500" fill="hold"/>
                                        <p:tgtEl>
                                          <p:spTgt spid="95"/>
                                        </p:tgtEl>
                                        <p:attrNameLst>
                                          <p:attrName>ppt_x</p:attrName>
                                        </p:attrNameLst>
                                      </p:cBhvr>
                                      <p:tavLst>
                                        <p:tav tm="0">
                                          <p:val>
                                            <p:strVal val="#ppt_x"/>
                                          </p:val>
                                        </p:tav>
                                        <p:tav tm="100000">
                                          <p:val>
                                            <p:strVal val="#ppt_x"/>
                                          </p:val>
                                        </p:tav>
                                      </p:tavLst>
                                    </p:anim>
                                    <p:anim calcmode="lin" valueType="num">
                                      <p:cBhvr additive="base">
                                        <p:cTn id="95" dur="500" fill="hold"/>
                                        <p:tgtEl>
                                          <p:spTgt spid="95"/>
                                        </p:tgtEl>
                                        <p:attrNameLst>
                                          <p:attrName>ppt_y</p:attrName>
                                        </p:attrNameLst>
                                      </p:cBhvr>
                                      <p:tavLst>
                                        <p:tav tm="0">
                                          <p:val>
                                            <p:strVal val="1+#ppt_h/2"/>
                                          </p:val>
                                        </p:tav>
                                        <p:tav tm="100000">
                                          <p:val>
                                            <p:strVal val="#ppt_y"/>
                                          </p:val>
                                        </p:tav>
                                      </p:tavLst>
                                    </p:anim>
                                  </p:childTnLst>
                                </p:cTn>
                              </p:par>
                            </p:childTnLst>
                          </p:cTn>
                        </p:par>
                        <p:par>
                          <p:cTn id="96" fill="hold">
                            <p:stCondLst>
                              <p:cond delay="10000"/>
                            </p:stCondLst>
                            <p:childTnLst>
                              <p:par>
                                <p:cTn id="97" presetID="5" presetClass="entr" presetSubtype="10" fill="hold" nodeType="afterEffect">
                                  <p:stCondLst>
                                    <p:cond delay="0"/>
                                  </p:stCondLst>
                                  <p:childTnLst>
                                    <p:set>
                                      <p:cBhvr>
                                        <p:cTn id="98" dur="1" fill="hold">
                                          <p:stCondLst>
                                            <p:cond delay="0"/>
                                          </p:stCondLst>
                                        </p:cTn>
                                        <p:tgtEl>
                                          <p:spTgt spid="103"/>
                                        </p:tgtEl>
                                        <p:attrNameLst>
                                          <p:attrName>style.visibility</p:attrName>
                                        </p:attrNameLst>
                                      </p:cBhvr>
                                      <p:to>
                                        <p:strVal val="visible"/>
                                      </p:to>
                                    </p:set>
                                    <p:animEffect transition="in" filter="checkerboard(across)">
                                      <p:cBhvr>
                                        <p:cTn id="99" dur="500"/>
                                        <p:tgtEl>
                                          <p:spTgt spid="103"/>
                                        </p:tgtEl>
                                      </p:cBhvr>
                                    </p:animEffect>
                                  </p:childTnLst>
                                </p:cTn>
                              </p:par>
                            </p:childTnLst>
                          </p:cTn>
                        </p:par>
                        <p:par>
                          <p:cTn id="100" fill="hold">
                            <p:stCondLst>
                              <p:cond delay="10500"/>
                            </p:stCondLst>
                            <p:childTnLst>
                              <p:par>
                                <p:cTn id="101" presetID="2" presetClass="entr" presetSubtype="4" fill="hold" grpId="0" nodeType="afterEffect">
                                  <p:stCondLst>
                                    <p:cond delay="0"/>
                                  </p:stCondLst>
                                  <p:childTnLst>
                                    <p:set>
                                      <p:cBhvr>
                                        <p:cTn id="102" dur="1" fill="hold">
                                          <p:stCondLst>
                                            <p:cond delay="0"/>
                                          </p:stCondLst>
                                        </p:cTn>
                                        <p:tgtEl>
                                          <p:spTgt spid="110"/>
                                        </p:tgtEl>
                                        <p:attrNameLst>
                                          <p:attrName>style.visibility</p:attrName>
                                        </p:attrNameLst>
                                      </p:cBhvr>
                                      <p:to>
                                        <p:strVal val="visible"/>
                                      </p:to>
                                    </p:set>
                                    <p:anim calcmode="lin" valueType="num">
                                      <p:cBhvr additive="base">
                                        <p:cTn id="103" dur="500" fill="hold"/>
                                        <p:tgtEl>
                                          <p:spTgt spid="110"/>
                                        </p:tgtEl>
                                        <p:attrNameLst>
                                          <p:attrName>ppt_x</p:attrName>
                                        </p:attrNameLst>
                                      </p:cBhvr>
                                      <p:tavLst>
                                        <p:tav tm="0">
                                          <p:val>
                                            <p:strVal val="#ppt_x"/>
                                          </p:val>
                                        </p:tav>
                                        <p:tav tm="100000">
                                          <p:val>
                                            <p:strVal val="#ppt_x"/>
                                          </p:val>
                                        </p:tav>
                                      </p:tavLst>
                                    </p:anim>
                                    <p:anim calcmode="lin" valueType="num">
                                      <p:cBhvr additive="base">
                                        <p:cTn id="104" dur="500" fill="hold"/>
                                        <p:tgtEl>
                                          <p:spTgt spid="110"/>
                                        </p:tgtEl>
                                        <p:attrNameLst>
                                          <p:attrName>ppt_y</p:attrName>
                                        </p:attrNameLst>
                                      </p:cBhvr>
                                      <p:tavLst>
                                        <p:tav tm="0">
                                          <p:val>
                                            <p:strVal val="1+#ppt_h/2"/>
                                          </p:val>
                                        </p:tav>
                                        <p:tav tm="100000">
                                          <p:val>
                                            <p:strVal val="#ppt_y"/>
                                          </p:val>
                                        </p:tav>
                                      </p:tavLst>
                                    </p:anim>
                                  </p:childTnLst>
                                </p:cTn>
                              </p:par>
                            </p:childTnLst>
                          </p:cTn>
                        </p:par>
                        <p:par>
                          <p:cTn id="105" fill="hold">
                            <p:stCondLst>
                              <p:cond delay="11000"/>
                            </p:stCondLst>
                            <p:childTnLst>
                              <p:par>
                                <p:cTn id="106" presetID="2" presetClass="entr" presetSubtype="4" fill="hold" grpId="0" nodeType="afterEffect">
                                  <p:stCondLst>
                                    <p:cond delay="0"/>
                                  </p:stCondLst>
                                  <p:childTnLst>
                                    <p:set>
                                      <p:cBhvr>
                                        <p:cTn id="107" dur="1" fill="hold">
                                          <p:stCondLst>
                                            <p:cond delay="0"/>
                                          </p:stCondLst>
                                        </p:cTn>
                                        <p:tgtEl>
                                          <p:spTgt spid="111"/>
                                        </p:tgtEl>
                                        <p:attrNameLst>
                                          <p:attrName>style.visibility</p:attrName>
                                        </p:attrNameLst>
                                      </p:cBhvr>
                                      <p:to>
                                        <p:strVal val="visible"/>
                                      </p:to>
                                    </p:set>
                                    <p:anim calcmode="lin" valueType="num">
                                      <p:cBhvr additive="base">
                                        <p:cTn id="108" dur="500" fill="hold"/>
                                        <p:tgtEl>
                                          <p:spTgt spid="111"/>
                                        </p:tgtEl>
                                        <p:attrNameLst>
                                          <p:attrName>ppt_x</p:attrName>
                                        </p:attrNameLst>
                                      </p:cBhvr>
                                      <p:tavLst>
                                        <p:tav tm="0">
                                          <p:val>
                                            <p:strVal val="#ppt_x"/>
                                          </p:val>
                                        </p:tav>
                                        <p:tav tm="100000">
                                          <p:val>
                                            <p:strVal val="#ppt_x"/>
                                          </p:val>
                                        </p:tav>
                                      </p:tavLst>
                                    </p:anim>
                                    <p:anim calcmode="lin" valueType="num">
                                      <p:cBhvr additive="base">
                                        <p:cTn id="109" dur="500" fill="hold"/>
                                        <p:tgtEl>
                                          <p:spTgt spid="111"/>
                                        </p:tgtEl>
                                        <p:attrNameLst>
                                          <p:attrName>ppt_y</p:attrName>
                                        </p:attrNameLst>
                                      </p:cBhvr>
                                      <p:tavLst>
                                        <p:tav tm="0">
                                          <p:val>
                                            <p:strVal val="1+#ppt_h/2"/>
                                          </p:val>
                                        </p:tav>
                                        <p:tav tm="100000">
                                          <p:val>
                                            <p:strVal val="#ppt_y"/>
                                          </p:val>
                                        </p:tav>
                                      </p:tavLst>
                                    </p:anim>
                                  </p:childTnLst>
                                </p:cTn>
                              </p:par>
                            </p:childTnLst>
                          </p:cTn>
                        </p:par>
                        <p:par>
                          <p:cTn id="110" fill="hold">
                            <p:stCondLst>
                              <p:cond delay="11500"/>
                            </p:stCondLst>
                            <p:childTnLst>
                              <p:par>
                                <p:cTn id="111" presetID="2" presetClass="entr" presetSubtype="4" fill="hold" grpId="0" nodeType="afterEffect">
                                  <p:stCondLst>
                                    <p:cond delay="0"/>
                                  </p:stCondLst>
                                  <p:childTnLst>
                                    <p:set>
                                      <p:cBhvr>
                                        <p:cTn id="112" dur="1" fill="hold">
                                          <p:stCondLst>
                                            <p:cond delay="0"/>
                                          </p:stCondLst>
                                        </p:cTn>
                                        <p:tgtEl>
                                          <p:spTgt spid="112"/>
                                        </p:tgtEl>
                                        <p:attrNameLst>
                                          <p:attrName>style.visibility</p:attrName>
                                        </p:attrNameLst>
                                      </p:cBhvr>
                                      <p:to>
                                        <p:strVal val="visible"/>
                                      </p:to>
                                    </p:set>
                                    <p:anim calcmode="lin" valueType="num">
                                      <p:cBhvr additive="base">
                                        <p:cTn id="113" dur="500" fill="hold"/>
                                        <p:tgtEl>
                                          <p:spTgt spid="112"/>
                                        </p:tgtEl>
                                        <p:attrNameLst>
                                          <p:attrName>ppt_x</p:attrName>
                                        </p:attrNameLst>
                                      </p:cBhvr>
                                      <p:tavLst>
                                        <p:tav tm="0">
                                          <p:val>
                                            <p:strVal val="#ppt_x"/>
                                          </p:val>
                                        </p:tav>
                                        <p:tav tm="100000">
                                          <p:val>
                                            <p:strVal val="#ppt_x"/>
                                          </p:val>
                                        </p:tav>
                                      </p:tavLst>
                                    </p:anim>
                                    <p:anim calcmode="lin" valueType="num">
                                      <p:cBhvr additive="base">
                                        <p:cTn id="114" dur="500" fill="hold"/>
                                        <p:tgtEl>
                                          <p:spTgt spid="112"/>
                                        </p:tgtEl>
                                        <p:attrNameLst>
                                          <p:attrName>ppt_y</p:attrName>
                                        </p:attrNameLst>
                                      </p:cBhvr>
                                      <p:tavLst>
                                        <p:tav tm="0">
                                          <p:val>
                                            <p:strVal val="1+#ppt_h/2"/>
                                          </p:val>
                                        </p:tav>
                                        <p:tav tm="100000">
                                          <p:val>
                                            <p:strVal val="#ppt_y"/>
                                          </p:val>
                                        </p:tav>
                                      </p:tavLst>
                                    </p:anim>
                                  </p:childTnLst>
                                </p:cTn>
                              </p:par>
                            </p:childTnLst>
                          </p:cTn>
                        </p:par>
                        <p:par>
                          <p:cTn id="115" fill="hold">
                            <p:stCondLst>
                              <p:cond delay="12000"/>
                            </p:stCondLst>
                            <p:childTnLst>
                              <p:par>
                                <p:cTn id="116" presetID="2" presetClass="entr" presetSubtype="4" fill="hold" grpId="0" nodeType="afterEffect">
                                  <p:stCondLst>
                                    <p:cond delay="0"/>
                                  </p:stCondLst>
                                  <p:childTnLst>
                                    <p:set>
                                      <p:cBhvr>
                                        <p:cTn id="117" dur="1" fill="hold">
                                          <p:stCondLst>
                                            <p:cond delay="0"/>
                                          </p:stCondLst>
                                        </p:cTn>
                                        <p:tgtEl>
                                          <p:spTgt spid="113"/>
                                        </p:tgtEl>
                                        <p:attrNameLst>
                                          <p:attrName>style.visibility</p:attrName>
                                        </p:attrNameLst>
                                      </p:cBhvr>
                                      <p:to>
                                        <p:strVal val="visible"/>
                                      </p:to>
                                    </p:set>
                                    <p:anim calcmode="lin" valueType="num">
                                      <p:cBhvr additive="base">
                                        <p:cTn id="118" dur="500" fill="hold"/>
                                        <p:tgtEl>
                                          <p:spTgt spid="113"/>
                                        </p:tgtEl>
                                        <p:attrNameLst>
                                          <p:attrName>ppt_x</p:attrName>
                                        </p:attrNameLst>
                                      </p:cBhvr>
                                      <p:tavLst>
                                        <p:tav tm="0">
                                          <p:val>
                                            <p:strVal val="#ppt_x"/>
                                          </p:val>
                                        </p:tav>
                                        <p:tav tm="100000">
                                          <p:val>
                                            <p:strVal val="#ppt_x"/>
                                          </p:val>
                                        </p:tav>
                                      </p:tavLst>
                                    </p:anim>
                                    <p:anim calcmode="lin" valueType="num">
                                      <p:cBhvr additive="base">
                                        <p:cTn id="119" dur="500" fill="hold"/>
                                        <p:tgtEl>
                                          <p:spTgt spid="1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43" grpId="0" animBg="1"/>
      <p:bldP spid="74" grpId="0" animBg="1"/>
      <p:bldP spid="75" grpId="0"/>
      <p:bldP spid="76" grpId="0" animBg="1"/>
      <p:bldP spid="77" grpId="0" animBg="1"/>
      <p:bldP spid="78" grpId="0" animBg="1"/>
      <p:bldP spid="79" grpId="0" animBg="1"/>
      <p:bldP spid="80" grpId="0" animBg="1"/>
      <p:bldP spid="81" grpId="0" animBg="1"/>
      <p:bldP spid="82" grpId="0" animBg="1"/>
      <p:bldP spid="88" grpId="0" animBg="1"/>
      <p:bldP spid="89" grpId="0" animBg="1"/>
      <p:bldP spid="90" grpId="0" animBg="1"/>
      <p:bldP spid="91" grpId="0" animBg="1"/>
      <p:bldP spid="92" grpId="0" animBg="1"/>
      <p:bldP spid="93" grpId="0" animBg="1"/>
      <p:bldP spid="94" grpId="0" animBg="1"/>
      <p:bldP spid="95" grpId="0" animBg="1"/>
      <p:bldP spid="110" grpId="0" animBg="1"/>
      <p:bldP spid="111" grpId="0" animBg="1"/>
      <p:bldP spid="112" grpId="0" animBg="1"/>
      <p:bldP spid="1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grpSp>
        <p:nvGrpSpPr>
          <p:cNvPr id="11" name="组合 10"/>
          <p:cNvGrpSpPr/>
          <p:nvPr/>
        </p:nvGrpSpPr>
        <p:grpSpPr>
          <a:xfrm>
            <a:off x="62230" y="945515"/>
            <a:ext cx="3034030" cy="662305"/>
            <a:chOff x="878" y="1593"/>
            <a:chExt cx="4778" cy="1043"/>
          </a:xfrm>
        </p:grpSpPr>
        <p:pic>
          <p:nvPicPr>
            <p:cNvPr id="2" name="图片 1" descr="图标-02"/>
            <p:cNvPicPr>
              <a:picLocks noChangeAspect="1"/>
            </p:cNvPicPr>
            <p:nvPr/>
          </p:nvPicPr>
          <p:blipFill>
            <a:blip r:embed="rId1" cstate="print"/>
            <a:stretch>
              <a:fillRect/>
            </a:stretch>
          </p:blipFill>
          <p:spPr>
            <a:xfrm>
              <a:off x="878" y="1593"/>
              <a:ext cx="4778" cy="1043"/>
            </a:xfrm>
            <a:prstGeom prst="rect">
              <a:avLst/>
            </a:prstGeom>
          </p:spPr>
        </p:pic>
        <p:sp>
          <p:nvSpPr>
            <p:cNvPr id="3" name="文本框 2"/>
            <p:cNvSpPr txBox="1"/>
            <p:nvPr/>
          </p:nvSpPr>
          <p:spPr>
            <a:xfrm>
              <a:off x="1402" y="1730"/>
              <a:ext cx="2528" cy="822"/>
            </a:xfrm>
            <a:prstGeom prst="rect">
              <a:avLst/>
            </a:prstGeom>
            <a:noFill/>
          </p:spPr>
          <p:txBody>
            <a:bodyPr wrap="none" rtlCol="0">
              <a:spAutoFit/>
            </a:bodyPr>
            <a:lstStyle/>
            <a:p>
              <a:pPr lvl="0" algn="l"/>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课堂反馈</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6" name="Rectangle 26"/>
          <p:cNvSpPr>
            <a:spLocks noChangeArrowheads="1"/>
          </p:cNvSpPr>
          <p:nvPr/>
        </p:nvSpPr>
        <p:spPr bwMode="auto">
          <a:xfrm>
            <a:off x="863729" y="2175819"/>
            <a:ext cx="8493031" cy="2061655"/>
          </a:xfrm>
          <a:prstGeom prst="rect">
            <a:avLst/>
          </a:prstGeom>
          <a:noFill/>
          <a:ln w="9525" algn="ctr">
            <a:noFill/>
            <a:miter lim="800000"/>
          </a:ln>
        </p:spPr>
        <p:txBody>
          <a:bodyPr wrap="none" anchor="ctr">
            <a:spAutoFit/>
          </a:bodyPr>
          <a:lstStyle/>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．下列用电器中，不属于电磁铁应用的是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A</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．电铃  </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B</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．电磁起重机</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C</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．电磁继电器  </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D</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．电炉</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7" name="Rectangle 25"/>
          <p:cNvSpPr>
            <a:spLocks noChangeArrowheads="1"/>
          </p:cNvSpPr>
          <p:nvPr/>
        </p:nvSpPr>
        <p:spPr bwMode="auto">
          <a:xfrm>
            <a:off x="8408387" y="2256910"/>
            <a:ext cx="340158" cy="461665"/>
          </a:xfrm>
          <a:prstGeom prst="rect">
            <a:avLst/>
          </a:prstGeom>
        </p:spPr>
        <p:txBody>
          <a:bodyPr wrap="none" anchor="ctr">
            <a:spAutoFit/>
          </a:bodyPr>
          <a:lstStyle/>
          <a:p>
            <a:pPr eaLnBrk="0" hangingPunct="0">
              <a:lnSpc>
                <a:spcPct val="100000"/>
              </a:lnSpc>
            </a:pPr>
            <a:r>
              <a:rPr lang="en-US" altLang="zh-CN" sz="2400" b="1" dirty="0" smtClean="0">
                <a:solidFill>
                  <a:srgbClr val="FF0000"/>
                </a:solidFill>
                <a:latin typeface="宋体" panose="02010600030101010101" pitchFamily="2" charset="-122"/>
                <a:ea typeface="宋体" panose="02010600030101010101" pitchFamily="2" charset="-122"/>
              </a:rPr>
              <a:t>D</a:t>
            </a:r>
            <a:endParaRPr lang="en-US" altLang="zh-CN"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grpSp>
        <p:nvGrpSpPr>
          <p:cNvPr id="4" name="Group 11"/>
          <p:cNvGrpSpPr/>
          <p:nvPr/>
        </p:nvGrpSpPr>
        <p:grpSpPr bwMode="auto">
          <a:xfrm>
            <a:off x="636588" y="1157202"/>
            <a:ext cx="10842625" cy="4246561"/>
            <a:chOff x="113" y="799"/>
            <a:chExt cx="6830" cy="2675"/>
          </a:xfrm>
        </p:grpSpPr>
        <p:sp>
          <p:nvSpPr>
            <p:cNvPr id="5" name="Rectangle 4"/>
            <p:cNvSpPr>
              <a:spLocks noChangeArrowheads="1"/>
            </p:cNvSpPr>
            <p:nvPr/>
          </p:nvSpPr>
          <p:spPr bwMode="auto">
            <a:xfrm>
              <a:off x="113" y="799"/>
              <a:ext cx="6830" cy="2675"/>
            </a:xfrm>
            <a:prstGeom prst="rect">
              <a:avLst/>
            </a:prstGeom>
            <a:noFill/>
            <a:ln w="9525" algn="ctr">
              <a:noFill/>
              <a:miter lim="800000"/>
            </a:ln>
          </p:spPr>
          <p:txBody>
            <a:bodyPr wrap="square" anchor="ctr">
              <a:spAutoFit/>
            </a:bodyPr>
            <a:lstStyle/>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．如图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所示，在“探究电磁铁的磁性强弱与什么因素有关”的实验中，下列说法中正确的是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A</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．把滑动变阻器滑片向左滑动时，磁性减弱</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B</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．把滑动变阻器滑片向左滑动时，磁性增强</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C</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．若增加线圈匝数，磁性减弱</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D</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．若改变电流的方向，磁性增强</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pic>
          <p:nvPicPr>
            <p:cNvPr id="6" name="Picture 5" descr="J:\人教九下学练考做课件word\pj138.EPS"/>
            <p:cNvPicPr>
              <a:picLocks noChangeAspect="1" noChangeArrowheads="1"/>
            </p:cNvPicPr>
            <p:nvPr/>
          </p:nvPicPr>
          <p:blipFill>
            <a:blip r:embed="rId1" r:link="rId2"/>
            <a:srcRect/>
            <a:stretch>
              <a:fillRect/>
            </a:stretch>
          </p:blipFill>
          <p:spPr bwMode="auto">
            <a:xfrm>
              <a:off x="5434" y="1522"/>
              <a:ext cx="1179" cy="931"/>
            </a:xfrm>
            <a:prstGeom prst="rect">
              <a:avLst/>
            </a:prstGeom>
            <a:noFill/>
            <a:ln w="9525">
              <a:noFill/>
              <a:miter lim="800000"/>
              <a:headEnd/>
              <a:tailEnd/>
            </a:ln>
          </p:spPr>
        </p:pic>
        <p:sp>
          <p:nvSpPr>
            <p:cNvPr id="7" name="Rectangle 7"/>
            <p:cNvSpPr>
              <a:spLocks noChangeArrowheads="1"/>
            </p:cNvSpPr>
            <p:nvPr/>
          </p:nvSpPr>
          <p:spPr bwMode="auto">
            <a:xfrm>
              <a:off x="5581" y="2451"/>
              <a:ext cx="970" cy="426"/>
            </a:xfrm>
            <a:prstGeom prst="rect">
              <a:avLst/>
            </a:prstGeom>
            <a:noFill/>
            <a:ln w="9525" algn="ctr">
              <a:noFill/>
              <a:miter lim="800000"/>
            </a:ln>
          </p:spPr>
          <p:txBody>
            <a:bodyPr wrap="non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p:txBody>
        </p:sp>
      </p:grpSp>
      <p:sp>
        <p:nvSpPr>
          <p:cNvPr id="8" name="Rectangle 12"/>
          <p:cNvSpPr>
            <a:spLocks noChangeArrowheads="1"/>
          </p:cNvSpPr>
          <p:nvPr/>
        </p:nvSpPr>
        <p:spPr bwMode="auto">
          <a:xfrm>
            <a:off x="7281476" y="1964424"/>
            <a:ext cx="340158" cy="461665"/>
          </a:xfrm>
          <a:prstGeom prst="rect">
            <a:avLst/>
          </a:prstGeom>
        </p:spPr>
        <p:txBody>
          <a:bodyPr wrap="none" anchor="ctr">
            <a:spAutoFit/>
          </a:bodyPr>
          <a:lstStyle/>
          <a:p>
            <a:pPr eaLnBrk="0" hangingPunct="0">
              <a:lnSpc>
                <a:spcPct val="100000"/>
              </a:lnSpc>
            </a:pPr>
            <a:r>
              <a:rPr lang="en-US" altLang="zh-CN" sz="2400" b="1" dirty="0" smtClean="0">
                <a:solidFill>
                  <a:srgbClr val="FF0000"/>
                </a:solidFill>
                <a:latin typeface="宋体" panose="02010600030101010101" pitchFamily="2" charset="-122"/>
                <a:ea typeface="宋体" panose="02010600030101010101" pitchFamily="2" charset="-122"/>
              </a:rPr>
              <a:t>B</a:t>
            </a:r>
            <a:endParaRPr lang="en-US" altLang="zh-CN"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grpSp>
        <p:nvGrpSpPr>
          <p:cNvPr id="3" name="Group 3"/>
          <p:cNvGrpSpPr/>
          <p:nvPr/>
        </p:nvGrpSpPr>
        <p:grpSpPr bwMode="auto">
          <a:xfrm>
            <a:off x="596814" y="1329081"/>
            <a:ext cx="10747376" cy="4419600"/>
            <a:chOff x="204" y="845"/>
            <a:chExt cx="6770" cy="2784"/>
          </a:xfrm>
        </p:grpSpPr>
        <p:sp>
          <p:nvSpPr>
            <p:cNvPr id="4" name="Rectangle 4"/>
            <p:cNvSpPr>
              <a:spLocks noChangeArrowheads="1"/>
            </p:cNvSpPr>
            <p:nvPr/>
          </p:nvSpPr>
          <p:spPr bwMode="auto">
            <a:xfrm>
              <a:off x="204" y="845"/>
              <a:ext cx="6770" cy="931"/>
            </a:xfrm>
            <a:prstGeom prst="rect">
              <a:avLst/>
            </a:prstGeom>
            <a:noFill/>
            <a:ln w="9525" algn="ctr">
              <a:noFill/>
              <a:miter lim="800000"/>
            </a:ln>
          </p:spPr>
          <p:txBody>
            <a:bodyPr wrap="square" anchor="ctr">
              <a:spAutoFit/>
            </a:bodyPr>
            <a:lstStyle/>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．如</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图</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10</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10</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所</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示是“研究影响电磁铁磁性强弱的因素”实验的示意图，图中</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I</a:t>
              </a:r>
              <a:r>
                <a:rPr lang="en-US" altLang="zh-CN" sz="3000" b="1" baseline="-25000"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I</a:t>
              </a:r>
              <a:r>
                <a:rPr lang="en-US" altLang="zh-CN" sz="3000" b="1" baseline="-25000" dirty="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I</a:t>
              </a:r>
              <a:r>
                <a:rPr lang="en-US" altLang="zh-CN" sz="3000" b="1" baseline="-25000"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pic>
          <p:nvPicPr>
            <p:cNvPr id="5" name="Picture 5" descr="\\Chubanshi007\同步方正转word文件\15春\物理\人教版物理九下新教案二校\3XDM214.EPS"/>
            <p:cNvPicPr>
              <a:picLocks noChangeAspect="1" noChangeArrowheads="1"/>
            </p:cNvPicPr>
            <p:nvPr/>
          </p:nvPicPr>
          <p:blipFill>
            <a:blip r:embed="rId1" r:link="rId2"/>
            <a:srcRect/>
            <a:stretch>
              <a:fillRect/>
            </a:stretch>
          </p:blipFill>
          <p:spPr bwMode="auto">
            <a:xfrm>
              <a:off x="1780" y="1906"/>
              <a:ext cx="2302" cy="1209"/>
            </a:xfrm>
            <a:prstGeom prst="rect">
              <a:avLst/>
            </a:prstGeom>
            <a:noFill/>
            <a:ln w="9525">
              <a:noFill/>
              <a:miter lim="800000"/>
              <a:headEnd/>
              <a:tailEnd/>
            </a:ln>
          </p:spPr>
        </p:pic>
        <p:sp>
          <p:nvSpPr>
            <p:cNvPr id="6" name="Rectangle 6"/>
            <p:cNvSpPr>
              <a:spLocks noChangeArrowheads="1"/>
            </p:cNvSpPr>
            <p:nvPr/>
          </p:nvSpPr>
          <p:spPr bwMode="auto">
            <a:xfrm>
              <a:off x="2598" y="3135"/>
              <a:ext cx="970" cy="494"/>
            </a:xfrm>
            <a:prstGeom prst="rect">
              <a:avLst/>
            </a:prstGeom>
            <a:noFill/>
            <a:ln w="9525" algn="ctr">
              <a:noFill/>
              <a:miter lim="800000"/>
            </a:ln>
          </p:spPr>
          <p:txBody>
            <a:bodyPr wrap="none" anchor="ctr">
              <a:spAutoFit/>
            </a:bodyPr>
            <a:lstStyle/>
            <a:p>
              <a:pPr>
                <a:lnSpc>
                  <a:spcPct val="150000"/>
                </a:lnSpc>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图</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10</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3"/>
          <p:cNvSpPr>
            <a:spLocks noChangeArrowheads="1"/>
          </p:cNvSpPr>
          <p:nvPr/>
        </p:nvSpPr>
        <p:spPr bwMode="auto">
          <a:xfrm>
            <a:off x="590463" y="1340752"/>
            <a:ext cx="11148455" cy="4939814"/>
          </a:xfrm>
          <a:prstGeom prst="rect">
            <a:avLst/>
          </a:prstGeom>
          <a:noFill/>
          <a:ln w="9525" algn="ctr">
            <a:noFill/>
            <a:miter lim="800000"/>
          </a:ln>
        </p:spPr>
        <p:txBody>
          <a:bodyPr wrap="square" anchor="ctr">
            <a:spAutoFit/>
          </a:bodyPr>
          <a:lstStyle/>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比较图甲、乙可以得出</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比较图乙、丙可以得出</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________________________________________________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实验表明：在电磁铁的线圈匝数一定时，通过电磁铁的电流越大，它的磁性越</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；在电流一定时，外形相同的螺线管，线圈的匝数越多，它的磁性越</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9" name="Rectangle 9"/>
          <p:cNvSpPr>
            <a:spLocks noChangeArrowheads="1"/>
          </p:cNvSpPr>
          <p:nvPr/>
        </p:nvSpPr>
        <p:spPr bwMode="auto">
          <a:xfrm>
            <a:off x="740291" y="3593029"/>
            <a:ext cx="9466053" cy="461665"/>
          </a:xfrm>
          <a:prstGeom prst="rect">
            <a:avLst/>
          </a:prstGeom>
        </p:spPr>
        <p:txBody>
          <a:bodyPr wrap="none">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在电磁铁中通入的电流相同时，线圈</a:t>
            </a:r>
            <a:r>
              <a:rPr lang="zh-CN" altLang="en-US" sz="2400" b="1" dirty="0">
                <a:solidFill>
                  <a:srgbClr val="FF0000"/>
                </a:solidFill>
                <a:latin typeface="宋体" panose="02010600030101010101" pitchFamily="2" charset="-122"/>
                <a:ea typeface="宋体" panose="02010600030101010101" pitchFamily="2" charset="-122"/>
              </a:rPr>
              <a:t>的匝数越多，电磁铁的磁性越强</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0" name="Rectangle 10"/>
          <p:cNvSpPr>
            <a:spLocks noChangeArrowheads="1"/>
          </p:cNvSpPr>
          <p:nvPr/>
        </p:nvSpPr>
        <p:spPr bwMode="auto">
          <a:xfrm>
            <a:off x="3864318" y="4973553"/>
            <a:ext cx="494046"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强</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1" name="Rectangle 11"/>
          <p:cNvSpPr>
            <a:spLocks noChangeArrowheads="1"/>
          </p:cNvSpPr>
          <p:nvPr/>
        </p:nvSpPr>
        <p:spPr bwMode="auto">
          <a:xfrm>
            <a:off x="6173188" y="5713842"/>
            <a:ext cx="494046"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强</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2" name="Rectangle 6"/>
          <p:cNvSpPr>
            <a:spLocks noChangeArrowheads="1"/>
          </p:cNvSpPr>
          <p:nvPr/>
        </p:nvSpPr>
        <p:spPr bwMode="auto">
          <a:xfrm>
            <a:off x="1023594" y="2214692"/>
            <a:ext cx="9156674" cy="461665"/>
          </a:xfrm>
          <a:prstGeom prst="rect">
            <a:avLst/>
          </a:prstGeom>
        </p:spPr>
        <p:txBody>
          <a:bodyPr wrap="none">
            <a:spAutoFit/>
          </a:bodyPr>
          <a:lstStyle/>
          <a:p>
            <a:pPr eaLnBrk="0" hangingPunct="0"/>
            <a:r>
              <a:rPr lang="zh-CN" altLang="en-US" sz="2400" b="1" dirty="0" smtClean="0">
                <a:solidFill>
                  <a:srgbClr val="FF0000"/>
                </a:solidFill>
                <a:latin typeface="宋体" panose="02010600030101010101" pitchFamily="2" charset="-122"/>
                <a:ea typeface="宋体" panose="02010600030101010101" pitchFamily="2" charset="-122"/>
              </a:rPr>
              <a:t>在电磁铁的线圈匝数一定时，通入的电流越大，电磁铁的磁性越强</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0" grpId="0"/>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grpSp>
        <p:nvGrpSpPr>
          <p:cNvPr id="3" name="Group 18"/>
          <p:cNvGrpSpPr/>
          <p:nvPr/>
        </p:nvGrpSpPr>
        <p:grpSpPr bwMode="auto">
          <a:xfrm>
            <a:off x="664433" y="1192213"/>
            <a:ext cx="10950576" cy="5011738"/>
            <a:chOff x="204" y="842"/>
            <a:chExt cx="6898" cy="3157"/>
          </a:xfrm>
        </p:grpSpPr>
        <p:sp>
          <p:nvSpPr>
            <p:cNvPr id="4" name="Rectangle 8"/>
            <p:cNvSpPr>
              <a:spLocks noChangeArrowheads="1"/>
            </p:cNvSpPr>
            <p:nvPr/>
          </p:nvSpPr>
          <p:spPr bwMode="auto">
            <a:xfrm>
              <a:off x="204" y="842"/>
              <a:ext cx="6898" cy="1803"/>
            </a:xfrm>
            <a:prstGeom prst="rect">
              <a:avLst/>
            </a:prstGeom>
            <a:noFill/>
            <a:ln w="9525" algn="ctr">
              <a:noFill/>
              <a:miter lim="800000"/>
            </a:ln>
          </p:spPr>
          <p:txBody>
            <a:bodyPr wrap="square" anchor="ctr">
              <a:spAutoFit/>
            </a:bodyPr>
            <a:lstStyle/>
            <a:p>
              <a:pPr>
                <a:lnSpc>
                  <a:spcPct val="150000"/>
                </a:lnSpc>
                <a:buFont typeface="Arial" panose="020B0604020202020204" pitchFamily="34" charset="0"/>
                <a:buNone/>
              </a:pPr>
              <a:r>
                <a:rPr lang="en-US" altLang="zh-CN" sz="3000" b="1" dirty="0">
                  <a:latin typeface="宋体" panose="02010600030101010101" pitchFamily="2" charset="-122"/>
                  <a:ea typeface="宋体" panose="02010600030101010101" pitchFamily="2" charset="-122"/>
                  <a:cs typeface="Times New Roman" panose="02020603050405020304" pitchFamily="18" charset="0"/>
                </a:rPr>
                <a:t>4</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．如图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所示是一个自动控制电路，当开关</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S</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闭合时，电路中各用电器的工作情况是：灯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选填“亮”或“不亮”</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，电动机</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选填“转动”或“不转动”</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，电铃</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选填“响”或“不响”</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5" name="Rectangle 11"/>
            <p:cNvSpPr>
              <a:spLocks noChangeArrowheads="1"/>
            </p:cNvSpPr>
            <p:nvPr/>
          </p:nvSpPr>
          <p:spPr bwMode="auto">
            <a:xfrm>
              <a:off x="3317" y="3573"/>
              <a:ext cx="970" cy="426"/>
            </a:xfrm>
            <a:prstGeom prst="rect">
              <a:avLst/>
            </a:prstGeom>
            <a:noFill/>
            <a:ln w="9525" algn="ctr">
              <a:noFill/>
              <a:miter lim="800000"/>
            </a:ln>
          </p:spPr>
          <p:txBody>
            <a:bodyPr wrap="non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p:txBody>
        </p:sp>
        <p:pic>
          <p:nvPicPr>
            <p:cNvPr id="6" name="Picture 13" descr="J:\人教九下学练考做课件word\3XDM215.EPS"/>
            <p:cNvPicPr>
              <a:picLocks noChangeAspect="1" noChangeArrowheads="1"/>
            </p:cNvPicPr>
            <p:nvPr/>
          </p:nvPicPr>
          <p:blipFill>
            <a:blip r:embed="rId1" r:link="rId2"/>
            <a:srcRect/>
            <a:stretch>
              <a:fillRect/>
            </a:stretch>
          </p:blipFill>
          <p:spPr bwMode="auto">
            <a:xfrm>
              <a:off x="2912" y="2471"/>
              <a:ext cx="1587" cy="1029"/>
            </a:xfrm>
            <a:prstGeom prst="rect">
              <a:avLst/>
            </a:prstGeom>
            <a:noFill/>
            <a:ln w="9525">
              <a:noFill/>
              <a:miter lim="800000"/>
              <a:headEnd/>
              <a:tailEnd/>
            </a:ln>
          </p:spPr>
        </p:pic>
      </p:grpSp>
      <p:sp>
        <p:nvSpPr>
          <p:cNvPr id="7" name="Rectangle 19"/>
          <p:cNvSpPr>
            <a:spLocks noChangeArrowheads="1"/>
          </p:cNvSpPr>
          <p:nvPr/>
        </p:nvSpPr>
        <p:spPr bwMode="auto">
          <a:xfrm>
            <a:off x="1319427" y="3395749"/>
            <a:ext cx="494046"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响</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8" name="Rectangle 20"/>
          <p:cNvSpPr>
            <a:spLocks noChangeArrowheads="1"/>
          </p:cNvSpPr>
          <p:nvPr/>
        </p:nvSpPr>
        <p:spPr bwMode="auto">
          <a:xfrm>
            <a:off x="6045800" y="1987121"/>
            <a:ext cx="803425" cy="461665"/>
          </a:xfrm>
          <a:prstGeom prst="rect">
            <a:avLst/>
          </a:prstGeom>
        </p:spPr>
        <p:txBody>
          <a:bodyPr wrap="none">
            <a:spAutoFit/>
          </a:bodyPr>
          <a:lstStyle/>
          <a:p>
            <a:pPr eaLnBrk="0" hangingPunct="0"/>
            <a:r>
              <a:rPr lang="zh-CN" altLang="en-US" sz="2400" b="1" dirty="0">
                <a:solidFill>
                  <a:srgbClr val="FF0000"/>
                </a:solidFill>
                <a:latin typeface="宋体" panose="02010600030101010101" pitchFamily="2" charset="-122"/>
                <a:ea typeface="宋体" panose="02010600030101010101" pitchFamily="2" charset="-122"/>
              </a:rPr>
              <a:t>不亮</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9" name="Rectangle 21"/>
          <p:cNvSpPr>
            <a:spLocks noChangeArrowheads="1"/>
          </p:cNvSpPr>
          <p:nvPr/>
        </p:nvSpPr>
        <p:spPr bwMode="auto">
          <a:xfrm>
            <a:off x="2189205" y="2702011"/>
            <a:ext cx="1112805" cy="461665"/>
          </a:xfrm>
          <a:prstGeom prst="rect">
            <a:avLst/>
          </a:prstGeom>
        </p:spPr>
        <p:txBody>
          <a:bodyPr wrap="none">
            <a:spAutoFit/>
          </a:bodyPr>
          <a:lstStyle/>
          <a:p>
            <a:pPr eaLnBrk="0" hangingPunct="0"/>
            <a:r>
              <a:rPr lang="zh-CN" altLang="en-US" sz="2400" b="1" dirty="0">
                <a:solidFill>
                  <a:srgbClr val="FF0000"/>
                </a:solidFill>
                <a:latin typeface="宋体" panose="02010600030101010101" pitchFamily="2" charset="-122"/>
                <a:ea typeface="宋体" panose="02010600030101010101" pitchFamily="2" charset="-122"/>
              </a:rPr>
              <a:t>不转动</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heckerboard(across)">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lide(fromBottom)">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7790" y="953770"/>
            <a:ext cx="2917190" cy="676910"/>
            <a:chOff x="375" y="1632"/>
            <a:chExt cx="4594" cy="1066"/>
          </a:xfrm>
        </p:grpSpPr>
        <p:pic>
          <p:nvPicPr>
            <p:cNvPr id="3" name="图片 2" descr="图标-04"/>
            <p:cNvPicPr>
              <a:picLocks noChangeAspect="1"/>
            </p:cNvPicPr>
            <p:nvPr/>
          </p:nvPicPr>
          <p:blipFill>
            <a:blip r:embed="rId1" cstate="print"/>
            <a:stretch>
              <a:fillRect/>
            </a:stretch>
          </p:blipFill>
          <p:spPr>
            <a:xfrm>
              <a:off x="375" y="1632"/>
              <a:ext cx="4594" cy="1066"/>
            </a:xfrm>
            <a:prstGeom prst="rect">
              <a:avLst/>
            </a:prstGeom>
          </p:spPr>
        </p:pic>
        <p:sp>
          <p:nvSpPr>
            <p:cNvPr id="4" name="文本框 3"/>
            <p:cNvSpPr txBox="1"/>
            <p:nvPr/>
          </p:nvSpPr>
          <p:spPr>
            <a:xfrm>
              <a:off x="928" y="1793"/>
              <a:ext cx="2528" cy="822"/>
            </a:xfrm>
            <a:prstGeom prst="rect">
              <a:avLst/>
            </a:prstGeom>
            <a:noFill/>
          </p:spPr>
          <p:txBody>
            <a:bodyPr wrap="none" rtlCol="0">
              <a:spAutoFit/>
            </a:bodyPr>
            <a:lstStyle/>
            <a:p>
              <a:pPr algn="l"/>
              <a:r>
                <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导学设计</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7" name="Rectangle 10"/>
          <p:cNvSpPr/>
          <p:nvPr/>
        </p:nvSpPr>
        <p:spPr>
          <a:xfrm>
            <a:off x="633730" y="1785280"/>
            <a:ext cx="2351926" cy="5320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40000"/>
              </a:lnSpc>
              <a:spcBef>
                <a:spcPct val="0"/>
              </a:spcBef>
              <a:buNone/>
            </a:pPr>
            <a:r>
              <a:rPr lang="zh-CN" altLang="en-US" sz="2400" b="1" dirty="0" smtClean="0">
                <a:solidFill>
                  <a:srgbClr val="F1AF00"/>
                </a:solidFill>
                <a:latin typeface="宋体" panose="02010600030101010101" pitchFamily="2" charset="-122"/>
                <a:ea typeface="宋体" panose="02010600030101010101" pitchFamily="2" charset="-122"/>
              </a:rPr>
              <a:t>学点</a:t>
            </a:r>
            <a:r>
              <a:rPr lang="en-US" altLang="zh-CN" sz="2400" b="1" dirty="0" smtClean="0">
                <a:solidFill>
                  <a:srgbClr val="F1AF00"/>
                </a:solidFill>
                <a:latin typeface="宋体" panose="02010600030101010101" pitchFamily="2" charset="-122"/>
                <a:ea typeface="宋体" panose="02010600030101010101" pitchFamily="2" charset="-122"/>
              </a:rPr>
              <a:t>1</a:t>
            </a:r>
            <a:r>
              <a:rPr lang="zh-CN" altLang="en-US" sz="2400" b="1" dirty="0" smtClean="0">
                <a:solidFill>
                  <a:srgbClr val="F1AF00"/>
                </a:solidFill>
                <a:latin typeface="宋体" panose="02010600030101010101" pitchFamily="2" charset="-122"/>
                <a:ea typeface="宋体" panose="02010600030101010101" pitchFamily="2" charset="-122"/>
              </a:rPr>
              <a:t>　电磁铁 </a:t>
            </a:r>
            <a:endParaRPr lang="zh-CN" altLang="en-US" sz="2400" b="1" dirty="0" smtClean="0">
              <a:solidFill>
                <a:srgbClr val="F1AF00"/>
              </a:solidFill>
              <a:latin typeface="宋体" panose="02010600030101010101" pitchFamily="2" charset="-122"/>
              <a:ea typeface="宋体" panose="02010600030101010101" pitchFamily="2" charset="-122"/>
            </a:endParaRPr>
          </a:p>
        </p:txBody>
      </p:sp>
      <p:pic>
        <p:nvPicPr>
          <p:cNvPr id="8" name="Picture 4"/>
          <p:cNvPicPr>
            <a:picLocks noChangeAspect="1"/>
          </p:cNvPicPr>
          <p:nvPr/>
        </p:nvPicPr>
        <p:blipFill>
          <a:blip r:embed="rId2" cstate="print"/>
          <a:stretch>
            <a:fillRect/>
          </a:stretch>
        </p:blipFill>
        <p:spPr>
          <a:xfrm>
            <a:off x="473075" y="1785925"/>
            <a:ext cx="84455" cy="414020"/>
          </a:xfrm>
          <a:prstGeom prst="rect">
            <a:avLst/>
          </a:prstGeom>
          <a:noFill/>
          <a:ln w="9525">
            <a:noFill/>
          </a:ln>
        </p:spPr>
      </p:pic>
      <p:grpSp>
        <p:nvGrpSpPr>
          <p:cNvPr id="9" name="Group 38"/>
          <p:cNvGrpSpPr/>
          <p:nvPr/>
        </p:nvGrpSpPr>
        <p:grpSpPr bwMode="auto">
          <a:xfrm>
            <a:off x="584028" y="2441832"/>
            <a:ext cx="10956926" cy="3938588"/>
            <a:chOff x="204" y="1616"/>
            <a:chExt cx="6902" cy="2481"/>
          </a:xfrm>
        </p:grpSpPr>
        <p:sp>
          <p:nvSpPr>
            <p:cNvPr id="10" name="Rectangle 39"/>
            <p:cNvSpPr>
              <a:spLocks noChangeArrowheads="1"/>
            </p:cNvSpPr>
            <p:nvPr/>
          </p:nvSpPr>
          <p:spPr bwMode="auto">
            <a:xfrm>
              <a:off x="204" y="1616"/>
              <a:ext cx="6902" cy="931"/>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利用如图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5</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所示的器材，制作一个电磁铁，小组交流、讨论完成下面的问题。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pic>
          <p:nvPicPr>
            <p:cNvPr id="11" name="Picture 40" descr="\\Chubanshi007\同步方正转word文件\15春\物理\人教版物理九下新教案二校\4XGO97.EPS"/>
            <p:cNvPicPr>
              <a:picLocks noChangeAspect="1" noChangeArrowheads="1"/>
            </p:cNvPicPr>
            <p:nvPr/>
          </p:nvPicPr>
          <p:blipFill>
            <a:blip r:embed="rId3" r:link="rId4"/>
            <a:srcRect/>
            <a:stretch>
              <a:fillRect/>
            </a:stretch>
          </p:blipFill>
          <p:spPr bwMode="auto">
            <a:xfrm>
              <a:off x="1314" y="2463"/>
              <a:ext cx="4309" cy="1191"/>
            </a:xfrm>
            <a:prstGeom prst="rect">
              <a:avLst/>
            </a:prstGeom>
            <a:noFill/>
            <a:ln w="9525">
              <a:noFill/>
              <a:miter lim="800000"/>
              <a:headEnd/>
              <a:tailEnd/>
            </a:ln>
          </p:spPr>
        </p:pic>
        <p:sp>
          <p:nvSpPr>
            <p:cNvPr id="12" name="Rectangle 41"/>
            <p:cNvSpPr>
              <a:spLocks noChangeArrowheads="1"/>
            </p:cNvSpPr>
            <p:nvPr/>
          </p:nvSpPr>
          <p:spPr bwMode="auto">
            <a:xfrm>
              <a:off x="2737" y="3671"/>
              <a:ext cx="1457" cy="426"/>
            </a:xfrm>
            <a:prstGeom prst="rect">
              <a:avLst/>
            </a:prstGeom>
            <a:noFill/>
            <a:ln w="9525" algn="ctr">
              <a:noFill/>
              <a:miter lim="800000"/>
            </a:ln>
            <a:effectLst/>
          </p:spPr>
          <p:txBody>
            <a:bodyPr wrap="non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图</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20</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5 </a:t>
              </a:r>
              <a:endParaRPr lang="en-US" altLang="zh-CN" sz="3000" b="1" dirty="0">
                <a:latin typeface="宋体" panose="02010600030101010101" pitchFamily="2" charset="-122"/>
                <a:ea typeface="宋体" panose="02010600030101010101" pitchFamily="2" charset="-122"/>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30"/>
          <p:cNvSpPr>
            <a:spLocks noChangeArrowheads="1"/>
          </p:cNvSpPr>
          <p:nvPr/>
        </p:nvSpPr>
        <p:spPr bwMode="auto">
          <a:xfrm>
            <a:off x="576819" y="1098121"/>
            <a:ext cx="11100315" cy="4247317"/>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：要想自制一个电磁铁，需要从中选取的器材是：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_________________________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：由自制的电磁铁可以看出，所谓的电磁铁就是一个</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的螺线管，它由</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和</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两部分组成。将你自制的电磁铁用电路图表达出来。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grpSp>
        <p:nvGrpSpPr>
          <p:cNvPr id="4" name="Group 31"/>
          <p:cNvGrpSpPr/>
          <p:nvPr/>
        </p:nvGrpSpPr>
        <p:grpSpPr bwMode="auto">
          <a:xfrm>
            <a:off x="4237595" y="5317698"/>
            <a:ext cx="5822949" cy="1222375"/>
            <a:chOff x="2646" y="3411"/>
            <a:chExt cx="3668" cy="770"/>
          </a:xfrm>
        </p:grpSpPr>
        <p:sp>
          <p:nvSpPr>
            <p:cNvPr id="5" name="Rectangle 32"/>
            <p:cNvSpPr>
              <a:spLocks noChangeArrowheads="1"/>
            </p:cNvSpPr>
            <p:nvPr/>
          </p:nvSpPr>
          <p:spPr bwMode="auto">
            <a:xfrm>
              <a:off x="2646" y="3420"/>
              <a:ext cx="1677" cy="291"/>
            </a:xfrm>
            <a:prstGeom prst="rect">
              <a:avLst/>
            </a:prstGeom>
            <a:noFill/>
            <a:ln w="9525" algn="ctr">
              <a:noFill/>
              <a:miter lim="800000"/>
            </a:ln>
            <a:effectLst/>
          </p:spPr>
          <p:txBody>
            <a:bodyPr wrap="none" anchor="ctr">
              <a:spAutoFit/>
            </a:bodyPr>
            <a:lstStyle/>
            <a:p>
              <a:pPr eaLnBrk="0" hangingPunct="0">
                <a:lnSpc>
                  <a:spcPct val="100000"/>
                </a:lnSpc>
              </a:pP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答案</a:t>
              </a:r>
              <a:r>
                <a:rPr lang="en-US" altLang="zh-CN" sz="2400" b="1" dirty="0">
                  <a:solidFill>
                    <a:srgbClr val="FF0000"/>
                  </a:solidFill>
                  <a:latin typeface="宋体" panose="02010600030101010101" pitchFamily="2" charset="-122"/>
                  <a:ea typeface="宋体" panose="02010600030101010101" pitchFamily="2" charset="-122"/>
                </a:rPr>
                <a:t>] </a:t>
              </a:r>
              <a:r>
                <a:rPr lang="zh-CN" altLang="en-US" sz="2400" b="1" dirty="0">
                  <a:solidFill>
                    <a:srgbClr val="FF0000"/>
                  </a:solidFill>
                  <a:latin typeface="宋体" panose="02010600030101010101" pitchFamily="2" charset="-122"/>
                  <a:ea typeface="宋体" panose="02010600030101010101" pitchFamily="2" charset="-122"/>
                </a:rPr>
                <a:t>如</a:t>
              </a:r>
              <a:r>
                <a:rPr lang="zh-CN" altLang="en-US" sz="2400" b="1" dirty="0" smtClean="0">
                  <a:solidFill>
                    <a:srgbClr val="FF0000"/>
                  </a:solidFill>
                  <a:latin typeface="宋体" panose="02010600030101010101" pitchFamily="2" charset="-122"/>
                  <a:ea typeface="宋体" panose="02010600030101010101" pitchFamily="2" charset="-122"/>
                </a:rPr>
                <a:t>图所</a:t>
              </a:r>
              <a:r>
                <a:rPr lang="zh-CN" altLang="en-US" sz="2400" b="1" dirty="0">
                  <a:solidFill>
                    <a:srgbClr val="FF0000"/>
                  </a:solidFill>
                  <a:latin typeface="宋体" panose="02010600030101010101" pitchFamily="2" charset="-122"/>
                  <a:ea typeface="宋体" panose="02010600030101010101" pitchFamily="2" charset="-122"/>
                </a:rPr>
                <a:t>示 </a:t>
              </a:r>
              <a:endParaRPr lang="zh-CN" altLang="en-US" sz="2400" b="1" dirty="0">
                <a:solidFill>
                  <a:srgbClr val="FF0000"/>
                </a:solidFill>
                <a:latin typeface="宋体" panose="02010600030101010101" pitchFamily="2" charset="-122"/>
                <a:ea typeface="宋体" panose="02010600030101010101" pitchFamily="2" charset="-122"/>
              </a:endParaRPr>
            </a:p>
          </p:txBody>
        </p:sp>
        <p:pic>
          <p:nvPicPr>
            <p:cNvPr id="6" name="Picture 33" descr="\\Chubanshi007\同步方正转word文件\15春\物理\人教版物理九下新教案二校\4XGO120.EPS"/>
            <p:cNvPicPr>
              <a:picLocks noChangeAspect="1" noChangeArrowheads="1"/>
            </p:cNvPicPr>
            <p:nvPr/>
          </p:nvPicPr>
          <p:blipFill>
            <a:blip r:embed="rId1" r:link="rId2"/>
            <a:srcRect/>
            <a:stretch>
              <a:fillRect/>
            </a:stretch>
          </p:blipFill>
          <p:spPr bwMode="auto">
            <a:xfrm>
              <a:off x="4500" y="3411"/>
              <a:ext cx="1814" cy="770"/>
            </a:xfrm>
            <a:prstGeom prst="rect">
              <a:avLst/>
            </a:prstGeom>
            <a:noFill/>
            <a:ln w="9525">
              <a:noFill/>
              <a:miter lim="800000"/>
              <a:headEnd/>
              <a:tailEnd/>
            </a:ln>
          </p:spPr>
        </p:pic>
      </p:grpSp>
      <p:sp>
        <p:nvSpPr>
          <p:cNvPr id="8" name="Rectangle 35"/>
          <p:cNvSpPr>
            <a:spLocks noChangeArrowheads="1"/>
          </p:cNvSpPr>
          <p:nvPr/>
        </p:nvSpPr>
        <p:spPr bwMode="auto">
          <a:xfrm>
            <a:off x="1066028" y="1919502"/>
            <a:ext cx="3587842"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用来绕制螺线管的</a:t>
            </a:r>
            <a:r>
              <a:rPr lang="zh-CN" altLang="en-US" sz="2400" b="1" dirty="0" smtClean="0">
                <a:solidFill>
                  <a:srgbClr val="FF0000"/>
                </a:solidFill>
                <a:latin typeface="宋体" panose="02010600030101010101" pitchFamily="2" charset="-122"/>
                <a:ea typeface="宋体" panose="02010600030101010101" pitchFamily="2" charset="-122"/>
              </a:rPr>
              <a:t>塑料管</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9" name="Rectangle 36"/>
          <p:cNvSpPr>
            <a:spLocks noChangeArrowheads="1"/>
          </p:cNvSpPr>
          <p:nvPr/>
        </p:nvSpPr>
        <p:spPr bwMode="auto">
          <a:xfrm>
            <a:off x="6585423" y="1919502"/>
            <a:ext cx="2659702"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粗细不同的大铁</a:t>
            </a:r>
            <a:r>
              <a:rPr lang="zh-CN" altLang="en-US" sz="2400" b="1" dirty="0" smtClean="0">
                <a:solidFill>
                  <a:srgbClr val="FF0000"/>
                </a:solidFill>
                <a:latin typeface="宋体" panose="02010600030101010101" pitchFamily="2" charset="-122"/>
                <a:ea typeface="宋体" panose="02010600030101010101" pitchFamily="2" charset="-122"/>
              </a:rPr>
              <a:t>钉</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0" name="Rectangle 37"/>
          <p:cNvSpPr>
            <a:spLocks noChangeArrowheads="1"/>
          </p:cNvSpPr>
          <p:nvPr/>
        </p:nvSpPr>
        <p:spPr bwMode="auto">
          <a:xfrm>
            <a:off x="1098936" y="2597322"/>
            <a:ext cx="803425"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胶带</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1" name="Rectangle 38"/>
          <p:cNvSpPr>
            <a:spLocks noChangeArrowheads="1"/>
          </p:cNvSpPr>
          <p:nvPr/>
        </p:nvSpPr>
        <p:spPr bwMode="auto">
          <a:xfrm>
            <a:off x="2991065" y="2634392"/>
            <a:ext cx="1112805"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漆包线</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2" name="Rectangle 39"/>
          <p:cNvSpPr>
            <a:spLocks noChangeArrowheads="1"/>
          </p:cNvSpPr>
          <p:nvPr/>
        </p:nvSpPr>
        <p:spPr bwMode="auto">
          <a:xfrm>
            <a:off x="1088595" y="3959225"/>
            <a:ext cx="1422184"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带有铁</a:t>
            </a:r>
            <a:r>
              <a:rPr lang="zh-CN" altLang="en-US" sz="2400" b="1" dirty="0" smtClean="0">
                <a:solidFill>
                  <a:srgbClr val="FF0000"/>
                </a:solidFill>
                <a:latin typeface="宋体" panose="02010600030101010101" pitchFamily="2" charset="-122"/>
                <a:ea typeface="宋体" panose="02010600030101010101" pitchFamily="2" charset="-122"/>
              </a:rPr>
              <a:t>芯</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3" name="Rectangle 40"/>
          <p:cNvSpPr>
            <a:spLocks noChangeArrowheads="1"/>
          </p:cNvSpPr>
          <p:nvPr/>
        </p:nvSpPr>
        <p:spPr bwMode="auto">
          <a:xfrm>
            <a:off x="5924035" y="3934512"/>
            <a:ext cx="803425"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线圈</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4" name="Rectangle 41"/>
          <p:cNvSpPr>
            <a:spLocks noChangeArrowheads="1"/>
          </p:cNvSpPr>
          <p:nvPr/>
        </p:nvSpPr>
        <p:spPr bwMode="auto">
          <a:xfrm>
            <a:off x="7906137" y="3923057"/>
            <a:ext cx="803425"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铁</a:t>
            </a:r>
            <a:r>
              <a:rPr lang="zh-CN" altLang="en-US" sz="2400" b="1" dirty="0" smtClean="0">
                <a:solidFill>
                  <a:srgbClr val="FF0000"/>
                </a:solidFill>
                <a:latin typeface="宋体" panose="02010600030101010101" pitchFamily="2" charset="-122"/>
                <a:ea typeface="宋体" panose="02010600030101010101" pitchFamily="2" charset="-122"/>
              </a:rPr>
              <a:t>芯</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ppt_x"/>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nodeType="click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fill="hold"/>
                                        <p:tgtEl>
                                          <p:spTgt spid="4"/>
                                        </p:tgtEl>
                                        <p:attrNameLst>
                                          <p:attrName>ppt_x</p:attrName>
                                        </p:attrNameLst>
                                      </p:cBhvr>
                                      <p:tavLst>
                                        <p:tav tm="0">
                                          <p:val>
                                            <p:strVal val="#ppt_x"/>
                                          </p:val>
                                        </p:tav>
                                        <p:tav tm="100000">
                                          <p:val>
                                            <p:strVal val="#ppt_x"/>
                                          </p:val>
                                        </p:tav>
                                      </p:tavLst>
                                    </p:anim>
                                    <p:anim calcmode="lin" valueType="num">
                                      <p:cBhvr additive="base">
                                        <p:cTn id="5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9" grpId="0"/>
      <p:bldP spid="10" grpId="0"/>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7"/>
          <p:cNvSpPr>
            <a:spLocks noChangeArrowheads="1"/>
          </p:cNvSpPr>
          <p:nvPr/>
        </p:nvSpPr>
        <p:spPr bwMode="auto">
          <a:xfrm>
            <a:off x="632769" y="1438232"/>
            <a:ext cx="11069080" cy="2862322"/>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：将匝数相同的电磁铁，插入粗细不同的铁钉，接入电路中，观察到它们吸引大头针的个数</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选填“相同”或“不相同”</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，说明匝数相同的电磁铁磁性的强弱与铁芯的粗细</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选填“有关”或“无关”</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4" name="Rectangle 8"/>
          <p:cNvSpPr>
            <a:spLocks noChangeArrowheads="1"/>
          </p:cNvSpPr>
          <p:nvPr/>
        </p:nvSpPr>
        <p:spPr bwMode="auto">
          <a:xfrm>
            <a:off x="6671276" y="2225931"/>
            <a:ext cx="1112805"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不</a:t>
            </a:r>
            <a:r>
              <a:rPr lang="zh-CN" altLang="en-US" sz="2400" b="1" dirty="0" smtClean="0">
                <a:solidFill>
                  <a:srgbClr val="FF0000"/>
                </a:solidFill>
                <a:latin typeface="宋体" panose="02010600030101010101" pitchFamily="2" charset="-122"/>
                <a:ea typeface="宋体" panose="02010600030101010101" pitchFamily="2" charset="-122"/>
              </a:rPr>
              <a:t>相同</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5" name="Rectangle 9"/>
          <p:cNvSpPr>
            <a:spLocks noChangeArrowheads="1"/>
          </p:cNvSpPr>
          <p:nvPr/>
        </p:nvSpPr>
        <p:spPr bwMode="auto">
          <a:xfrm>
            <a:off x="1085893" y="3626707"/>
            <a:ext cx="803425"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有关</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10"/>
          <p:cNvSpPr/>
          <p:nvPr/>
        </p:nvSpPr>
        <p:spPr>
          <a:xfrm>
            <a:off x="483418" y="1096348"/>
            <a:ext cx="5755102" cy="5320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40000"/>
              </a:lnSpc>
              <a:spcBef>
                <a:spcPct val="0"/>
              </a:spcBef>
              <a:buNone/>
            </a:pPr>
            <a:r>
              <a:rPr lang="zh-CN" altLang="en-US" sz="2400" b="1" dirty="0" smtClean="0">
                <a:solidFill>
                  <a:srgbClr val="F1AF00"/>
                </a:solidFill>
                <a:latin typeface="宋体" panose="02010600030101010101" pitchFamily="2" charset="-122"/>
                <a:ea typeface="宋体" panose="02010600030101010101" pitchFamily="2" charset="-122"/>
              </a:rPr>
              <a:t>学点</a:t>
            </a:r>
            <a:r>
              <a:rPr lang="en-US" altLang="zh-CN" sz="2400" b="1" dirty="0" smtClean="0">
                <a:solidFill>
                  <a:srgbClr val="F1AF00"/>
                </a:solidFill>
                <a:latin typeface="宋体" panose="02010600030101010101" pitchFamily="2" charset="-122"/>
                <a:ea typeface="宋体" panose="02010600030101010101" pitchFamily="2" charset="-122"/>
              </a:rPr>
              <a:t>2</a:t>
            </a:r>
            <a:r>
              <a:rPr lang="zh-CN" altLang="en-US" sz="2400" b="1" dirty="0" smtClean="0">
                <a:solidFill>
                  <a:srgbClr val="F1AF00"/>
                </a:solidFill>
                <a:latin typeface="宋体" panose="02010600030101010101" pitchFamily="2" charset="-122"/>
                <a:ea typeface="宋体" panose="02010600030101010101" pitchFamily="2" charset="-122"/>
              </a:rPr>
              <a:t>　探究影响电磁铁磁性强弱的因素 </a:t>
            </a:r>
            <a:endParaRPr lang="zh-CN" altLang="en-US" sz="2400" b="1" dirty="0" smtClean="0">
              <a:solidFill>
                <a:srgbClr val="F1AF00"/>
              </a:solidFill>
              <a:latin typeface="宋体" panose="02010600030101010101" pitchFamily="2" charset="-122"/>
              <a:ea typeface="宋体" panose="02010600030101010101" pitchFamily="2" charset="-122"/>
            </a:endParaRPr>
          </a:p>
        </p:txBody>
      </p:sp>
      <p:pic>
        <p:nvPicPr>
          <p:cNvPr id="4" name="Picture 4"/>
          <p:cNvPicPr>
            <a:picLocks noChangeAspect="1"/>
          </p:cNvPicPr>
          <p:nvPr/>
        </p:nvPicPr>
        <p:blipFill>
          <a:blip r:embed="rId1" cstate="print"/>
          <a:stretch>
            <a:fillRect/>
          </a:stretch>
        </p:blipFill>
        <p:spPr>
          <a:xfrm>
            <a:off x="322763" y="1096993"/>
            <a:ext cx="84455" cy="414020"/>
          </a:xfrm>
          <a:prstGeom prst="rect">
            <a:avLst/>
          </a:prstGeom>
          <a:noFill/>
          <a:ln w="9525">
            <a:noFill/>
          </a:ln>
        </p:spPr>
      </p:pic>
      <p:sp>
        <p:nvSpPr>
          <p:cNvPr id="5" name="Rectangle 4"/>
          <p:cNvSpPr>
            <a:spLocks noChangeArrowheads="1"/>
          </p:cNvSpPr>
          <p:nvPr/>
        </p:nvSpPr>
        <p:spPr bwMode="auto">
          <a:xfrm>
            <a:off x="522672" y="1757062"/>
            <a:ext cx="11203889" cy="4939814"/>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：根据自己已有的相关知识，猜想一下电磁铁磁性的强弱可能与</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有关。</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：在探究电磁铁磁性的强弱与电流大小之间的关系时，应该控制</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不变，通过</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来改变电路中的电流大小；在探究电磁铁磁性的强弱与线圈匝数之间的关系时，应该控制</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不变，改变</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。在探究的过程中，电磁铁磁性的强弱是通过</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表现出来的。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6" name="Rectangle 5"/>
          <p:cNvSpPr>
            <a:spLocks noChangeArrowheads="1"/>
          </p:cNvSpPr>
          <p:nvPr/>
        </p:nvSpPr>
        <p:spPr bwMode="auto">
          <a:xfrm>
            <a:off x="1670050" y="2581275"/>
            <a:ext cx="1731564"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电流的</a:t>
            </a:r>
            <a:r>
              <a:rPr lang="zh-CN" altLang="en-US" sz="2400" b="1" dirty="0" smtClean="0">
                <a:solidFill>
                  <a:srgbClr val="FF0000"/>
                </a:solidFill>
                <a:latin typeface="宋体" panose="02010600030101010101" pitchFamily="2" charset="-122"/>
                <a:ea typeface="宋体" panose="02010600030101010101" pitchFamily="2" charset="-122"/>
              </a:rPr>
              <a:t>大小</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7" name="Rectangle 6"/>
          <p:cNvSpPr>
            <a:spLocks noChangeArrowheads="1"/>
          </p:cNvSpPr>
          <p:nvPr/>
        </p:nvSpPr>
        <p:spPr bwMode="auto">
          <a:xfrm>
            <a:off x="4523045" y="2605988"/>
            <a:ext cx="1731564"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线圈的匝</a:t>
            </a:r>
            <a:r>
              <a:rPr lang="zh-CN" altLang="en-US" sz="2400" b="1" dirty="0" smtClean="0">
                <a:solidFill>
                  <a:srgbClr val="FF0000"/>
                </a:solidFill>
                <a:latin typeface="宋体" panose="02010600030101010101" pitchFamily="2" charset="-122"/>
                <a:ea typeface="宋体" panose="02010600030101010101" pitchFamily="2" charset="-122"/>
              </a:rPr>
              <a:t>数</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8" name="Rectangle 7"/>
          <p:cNvSpPr>
            <a:spLocks noChangeArrowheads="1"/>
          </p:cNvSpPr>
          <p:nvPr/>
        </p:nvSpPr>
        <p:spPr bwMode="auto">
          <a:xfrm>
            <a:off x="1510527" y="3957337"/>
            <a:ext cx="1422184"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线圈匝</a:t>
            </a:r>
            <a:r>
              <a:rPr lang="zh-CN" altLang="en-US" sz="2400" b="1" dirty="0" smtClean="0">
                <a:solidFill>
                  <a:srgbClr val="FF0000"/>
                </a:solidFill>
                <a:latin typeface="宋体" panose="02010600030101010101" pitchFamily="2" charset="-122"/>
                <a:ea typeface="宋体" panose="02010600030101010101" pitchFamily="2" charset="-122"/>
              </a:rPr>
              <a:t>数</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9" name="Rectangle 8"/>
          <p:cNvSpPr>
            <a:spLocks noChangeArrowheads="1"/>
          </p:cNvSpPr>
          <p:nvPr/>
        </p:nvSpPr>
        <p:spPr bwMode="auto">
          <a:xfrm>
            <a:off x="4854746" y="3920266"/>
            <a:ext cx="1731564"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滑动</a:t>
            </a:r>
            <a:r>
              <a:rPr lang="zh-CN" altLang="en-US" sz="2400" b="1" dirty="0" smtClean="0">
                <a:solidFill>
                  <a:srgbClr val="FF0000"/>
                </a:solidFill>
                <a:latin typeface="宋体" panose="02010600030101010101" pitchFamily="2" charset="-122"/>
                <a:ea typeface="宋体" panose="02010600030101010101" pitchFamily="2" charset="-122"/>
              </a:rPr>
              <a:t>变阻器</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0" name="Rectangle 9"/>
          <p:cNvSpPr>
            <a:spLocks noChangeArrowheads="1"/>
          </p:cNvSpPr>
          <p:nvPr/>
        </p:nvSpPr>
        <p:spPr bwMode="auto">
          <a:xfrm>
            <a:off x="849184" y="5283973"/>
            <a:ext cx="1422184"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电流</a:t>
            </a:r>
            <a:r>
              <a:rPr lang="zh-CN" altLang="en-US" sz="2400" b="1" dirty="0" smtClean="0">
                <a:solidFill>
                  <a:srgbClr val="FF0000"/>
                </a:solidFill>
                <a:latin typeface="宋体" panose="02010600030101010101" pitchFamily="2" charset="-122"/>
                <a:ea typeface="宋体" panose="02010600030101010101" pitchFamily="2" charset="-122"/>
              </a:rPr>
              <a:t>大小</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1" name="Rectangle 10"/>
          <p:cNvSpPr>
            <a:spLocks noChangeArrowheads="1"/>
          </p:cNvSpPr>
          <p:nvPr/>
        </p:nvSpPr>
        <p:spPr bwMode="auto">
          <a:xfrm>
            <a:off x="4739117" y="5283972"/>
            <a:ext cx="1731564"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线圈的匝</a:t>
            </a:r>
            <a:r>
              <a:rPr lang="zh-CN" altLang="en-US" sz="2400" b="1" dirty="0" smtClean="0">
                <a:solidFill>
                  <a:srgbClr val="FF0000"/>
                </a:solidFill>
                <a:latin typeface="宋体" panose="02010600030101010101" pitchFamily="2" charset="-122"/>
                <a:ea typeface="宋体" panose="02010600030101010101" pitchFamily="2" charset="-122"/>
              </a:rPr>
              <a:t>数</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13" name="Rectangle 12"/>
          <p:cNvSpPr>
            <a:spLocks noChangeArrowheads="1"/>
          </p:cNvSpPr>
          <p:nvPr/>
        </p:nvSpPr>
        <p:spPr bwMode="auto">
          <a:xfrm>
            <a:off x="3919753" y="6066783"/>
            <a:ext cx="3278462" cy="461665"/>
          </a:xfrm>
          <a:prstGeom prst="rect">
            <a:avLst/>
          </a:prstGeom>
        </p:spPr>
        <p:txBody>
          <a:bodyPr wrap="none" anchor="ctr">
            <a:spAutoFit/>
          </a:bodyPr>
          <a:lstStyle/>
          <a:p>
            <a:pPr eaLnBrk="0" hangingPunct="0"/>
            <a:r>
              <a:rPr lang="zh-CN" altLang="en-US" sz="2400" b="1" dirty="0">
                <a:solidFill>
                  <a:srgbClr val="FF0000"/>
                </a:solidFill>
                <a:latin typeface="宋体" panose="02010600030101010101" pitchFamily="2" charset="-122"/>
                <a:ea typeface="宋体" panose="02010600030101010101" pitchFamily="2" charset="-122"/>
              </a:rPr>
              <a:t>吸引大头针</a:t>
            </a:r>
            <a:r>
              <a:rPr lang="zh-CN" altLang="en-US" sz="2400" b="1" dirty="0" smtClean="0">
                <a:solidFill>
                  <a:srgbClr val="FF0000"/>
                </a:solidFill>
                <a:latin typeface="宋体" panose="02010600030101010101" pitchFamily="2" charset="-122"/>
                <a:ea typeface="宋体" panose="02010600030101010101" pitchFamily="2" charset="-122"/>
              </a:rPr>
              <a:t>个数的多少</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additive="base">
                                        <p:cTn id="41" dur="500" fill="hold"/>
                                        <p:tgtEl>
                                          <p:spTgt spid="10"/>
                                        </p:tgtEl>
                                        <p:attrNameLst>
                                          <p:attrName>ppt_x</p:attrName>
                                        </p:attrNameLst>
                                      </p:cBhvr>
                                      <p:tavLst>
                                        <p:tav tm="0">
                                          <p:val>
                                            <p:strVal val="#ppt_x"/>
                                          </p:val>
                                        </p:tav>
                                        <p:tav tm="100000">
                                          <p:val>
                                            <p:strVal val="#ppt_x"/>
                                          </p:val>
                                        </p:tav>
                                      </p:tavLst>
                                    </p:anim>
                                    <p:anim calcmode="lin" valueType="num">
                                      <p:cBhvr additive="base">
                                        <p:cTn id="4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checkerboard(across)">
                                      <p:cBhvr>
                                        <p:cTn id="5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P spid="11"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3"/>
          <p:cNvSpPr>
            <a:spLocks noChangeArrowheads="1"/>
          </p:cNvSpPr>
          <p:nvPr/>
        </p:nvSpPr>
        <p:spPr bwMode="auto">
          <a:xfrm>
            <a:off x="568282" y="1307585"/>
            <a:ext cx="10824648" cy="1477328"/>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：小组之间讨论、交流，设计出探究电磁铁磁性强弱与电流的关系和线圈匝数的关系的电路图。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grpSp>
        <p:nvGrpSpPr>
          <p:cNvPr id="4" name="Group 4"/>
          <p:cNvGrpSpPr/>
          <p:nvPr/>
        </p:nvGrpSpPr>
        <p:grpSpPr bwMode="auto">
          <a:xfrm>
            <a:off x="987382" y="2952236"/>
            <a:ext cx="7554913" cy="2889249"/>
            <a:chOff x="513" y="1992"/>
            <a:chExt cx="4759" cy="1820"/>
          </a:xfrm>
        </p:grpSpPr>
        <p:sp>
          <p:nvSpPr>
            <p:cNvPr id="5" name="Rectangle 5"/>
            <p:cNvSpPr>
              <a:spLocks noChangeArrowheads="1"/>
            </p:cNvSpPr>
            <p:nvPr/>
          </p:nvSpPr>
          <p:spPr bwMode="auto">
            <a:xfrm>
              <a:off x="513" y="1992"/>
              <a:ext cx="1579" cy="291"/>
            </a:xfrm>
            <a:prstGeom prst="rect">
              <a:avLst/>
            </a:prstGeom>
            <a:noFill/>
            <a:ln w="9525" algn="ctr">
              <a:noFill/>
              <a:miter lim="800000"/>
            </a:ln>
            <a:effectLst/>
          </p:spPr>
          <p:txBody>
            <a:bodyPr wrap="none" anchor="ctr">
              <a:spAutoFit/>
            </a:bodyPr>
            <a:lstStyle/>
            <a:p>
              <a:pPr eaLnBrk="0" hangingPunct="0">
                <a:lnSpc>
                  <a:spcPct val="100000"/>
                </a:lnSpc>
              </a:pPr>
              <a:r>
                <a:rPr lang="en-US" altLang="zh-CN" sz="2400" b="1" dirty="0">
                  <a:solidFill>
                    <a:srgbClr val="FF0000"/>
                  </a:solidFill>
                  <a:latin typeface="宋体" panose="02010600030101010101" pitchFamily="2" charset="-122"/>
                  <a:ea typeface="宋体" panose="02010600030101010101" pitchFamily="2" charset="-122"/>
                </a:rPr>
                <a:t>[</a:t>
              </a:r>
              <a:r>
                <a:rPr lang="zh-CN" altLang="en-US" sz="2400" b="1" dirty="0">
                  <a:solidFill>
                    <a:srgbClr val="FF0000"/>
                  </a:solidFill>
                  <a:latin typeface="宋体" panose="02010600030101010101" pitchFamily="2" charset="-122"/>
                  <a:ea typeface="宋体" panose="02010600030101010101" pitchFamily="2" charset="-122"/>
                </a:rPr>
                <a:t>答案</a:t>
              </a:r>
              <a:r>
                <a:rPr lang="en-US" altLang="zh-CN" sz="2400" b="1" dirty="0">
                  <a:solidFill>
                    <a:srgbClr val="FF0000"/>
                  </a:solidFill>
                  <a:latin typeface="宋体" panose="02010600030101010101" pitchFamily="2" charset="-122"/>
                  <a:ea typeface="宋体" panose="02010600030101010101" pitchFamily="2" charset="-122"/>
                </a:rPr>
                <a:t>] </a:t>
              </a:r>
              <a:r>
                <a:rPr lang="zh-CN" altLang="en-US" sz="2400" b="1" dirty="0">
                  <a:solidFill>
                    <a:srgbClr val="FF0000"/>
                  </a:solidFill>
                  <a:latin typeface="宋体" panose="02010600030101010101" pitchFamily="2" charset="-122"/>
                  <a:ea typeface="宋体" panose="02010600030101010101" pitchFamily="2" charset="-122"/>
                </a:rPr>
                <a:t>如</a:t>
              </a:r>
              <a:r>
                <a:rPr lang="zh-CN" altLang="en-US" sz="2400" b="1" dirty="0" smtClean="0">
                  <a:solidFill>
                    <a:srgbClr val="FF0000"/>
                  </a:solidFill>
                  <a:latin typeface="宋体" panose="02010600030101010101" pitchFamily="2" charset="-122"/>
                  <a:ea typeface="宋体" panose="02010600030101010101" pitchFamily="2" charset="-122"/>
                </a:rPr>
                <a:t>图所示</a:t>
              </a:r>
              <a:endParaRPr lang="zh-CN" altLang="en-US" sz="2400" b="1" dirty="0">
                <a:solidFill>
                  <a:srgbClr val="FF0000"/>
                </a:solidFill>
                <a:latin typeface="宋体" panose="02010600030101010101" pitchFamily="2" charset="-122"/>
                <a:ea typeface="宋体" panose="02010600030101010101" pitchFamily="2" charset="-122"/>
              </a:endParaRPr>
            </a:p>
          </p:txBody>
        </p:sp>
        <p:pic>
          <p:nvPicPr>
            <p:cNvPr id="6" name="Picture 6" descr="\\Chubanshi007\同步方正转word文件\15春\物理\人教版物理九下新教案二校\4XGO121.EPS"/>
            <p:cNvPicPr>
              <a:picLocks noChangeAspect="1" noChangeArrowheads="1"/>
            </p:cNvPicPr>
            <p:nvPr/>
          </p:nvPicPr>
          <p:blipFill>
            <a:blip r:embed="rId1" r:link="rId2"/>
            <a:srcRect/>
            <a:stretch>
              <a:fillRect/>
            </a:stretch>
          </p:blipFill>
          <p:spPr bwMode="auto">
            <a:xfrm>
              <a:off x="2369" y="2292"/>
              <a:ext cx="2903" cy="152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3"/>
          <p:cNvSpPr>
            <a:spLocks noChangeArrowheads="1"/>
          </p:cNvSpPr>
          <p:nvPr/>
        </p:nvSpPr>
        <p:spPr bwMode="auto">
          <a:xfrm>
            <a:off x="621527" y="1418711"/>
            <a:ext cx="11055607" cy="4939814"/>
          </a:xfrm>
          <a:prstGeom prst="rect">
            <a:avLst/>
          </a:prstGeom>
          <a:noFill/>
          <a:ln w="9525" algn="ctr">
            <a:noFill/>
            <a:miter lim="800000"/>
          </a:ln>
          <a:effectLst/>
        </p:spPr>
        <p:txBody>
          <a:bodyPr wrap="squar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4</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：由实验设计电路图可以看出，在探究电磁铁磁性的强弱与线圈匝数的关系时，为了保证通过电磁铁的电流相同，采用的方法是：</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5</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：根据实验现象得出的实验结论是：电磁铁磁性的强弱与</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以及</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有关。当线圈匝数相同时，通过电磁铁的电流越</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，电磁铁的磁性就越强；当电流一定时，线圈的匝数越</a:t>
            </a:r>
            <a:r>
              <a:rPr lang="en-US" altLang="zh-CN" sz="3000" b="1" dirty="0">
                <a:latin typeface="宋体" panose="02010600030101010101" pitchFamily="2" charset="-122"/>
                <a:ea typeface="宋体" panose="02010600030101010101" pitchFamily="2" charset="-122"/>
                <a:cs typeface="Times New Roman" panose="02020603050405020304" pitchFamily="18" charset="0"/>
              </a:rPr>
              <a:t>______</a:t>
            </a:r>
            <a:r>
              <a:rPr lang="zh-CN" altLang="en-US" sz="3000" b="1" dirty="0">
                <a:latin typeface="宋体" panose="02010600030101010101" pitchFamily="2" charset="-122"/>
                <a:ea typeface="宋体" panose="02010600030101010101" pitchFamily="2" charset="-122"/>
                <a:cs typeface="Times New Roman" panose="02020603050405020304" pitchFamily="18" charset="0"/>
              </a:rPr>
              <a:t>，电磁铁的磁性就越强。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4" name="Rectangle 4"/>
          <p:cNvSpPr>
            <a:spLocks noChangeArrowheads="1"/>
          </p:cNvSpPr>
          <p:nvPr/>
        </p:nvSpPr>
        <p:spPr bwMode="auto">
          <a:xfrm>
            <a:off x="2803097" y="2916325"/>
            <a:ext cx="2659702"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让两个电磁铁</a:t>
            </a:r>
            <a:r>
              <a:rPr lang="zh-CN" altLang="en-US" sz="2400" b="1" dirty="0" smtClean="0">
                <a:solidFill>
                  <a:srgbClr val="FF0000"/>
                </a:solidFill>
                <a:latin typeface="宋体" panose="02010600030101010101" pitchFamily="2" charset="-122"/>
                <a:ea typeface="宋体" panose="02010600030101010101" pitchFamily="2" charset="-122"/>
              </a:rPr>
              <a:t>串联</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5" name="Rectangle 5"/>
          <p:cNvSpPr>
            <a:spLocks noChangeArrowheads="1"/>
          </p:cNvSpPr>
          <p:nvPr/>
        </p:nvSpPr>
        <p:spPr bwMode="auto">
          <a:xfrm>
            <a:off x="916460" y="4340698"/>
            <a:ext cx="1577676"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电流大小 </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6" name="Rectangle 6"/>
          <p:cNvSpPr>
            <a:spLocks noChangeArrowheads="1"/>
          </p:cNvSpPr>
          <p:nvPr/>
        </p:nvSpPr>
        <p:spPr bwMode="auto">
          <a:xfrm>
            <a:off x="3641811" y="4315985"/>
            <a:ext cx="1887055" cy="461665"/>
          </a:xfrm>
          <a:prstGeom prst="rect">
            <a:avLst/>
          </a:prstGeom>
        </p:spPr>
        <p:txBody>
          <a:bodyPr wrap="none" anchor="ctr">
            <a:spAutoFit/>
          </a:bodyPr>
          <a:lstStyle/>
          <a:p>
            <a:pPr eaLnBrk="0" hangingPunct="0">
              <a:lnSpc>
                <a:spcPct val="100000"/>
              </a:lnSpc>
            </a:pPr>
            <a:r>
              <a:rPr lang="zh-CN" altLang="en-US" sz="2400" b="1" dirty="0">
                <a:solidFill>
                  <a:srgbClr val="FF0000"/>
                </a:solidFill>
                <a:latin typeface="宋体" panose="02010600030101010101" pitchFamily="2" charset="-122"/>
                <a:ea typeface="宋体" panose="02010600030101010101" pitchFamily="2" charset="-122"/>
              </a:rPr>
              <a:t>线圈的</a:t>
            </a:r>
            <a:r>
              <a:rPr lang="zh-CN" altLang="en-US" sz="2400" b="1" dirty="0" smtClean="0">
                <a:solidFill>
                  <a:srgbClr val="FF0000"/>
                </a:solidFill>
                <a:latin typeface="宋体" panose="02010600030101010101" pitchFamily="2" charset="-122"/>
                <a:ea typeface="宋体" panose="02010600030101010101" pitchFamily="2" charset="-122"/>
              </a:rPr>
              <a:t>匝数 </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7" name="Rectangle 7"/>
          <p:cNvSpPr>
            <a:spLocks noChangeArrowheads="1"/>
          </p:cNvSpPr>
          <p:nvPr/>
        </p:nvSpPr>
        <p:spPr bwMode="auto">
          <a:xfrm>
            <a:off x="3351084" y="4953344"/>
            <a:ext cx="494046"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大</a:t>
            </a:r>
            <a:endParaRPr lang="zh-CN" altLang="en-US" sz="2400" b="1" dirty="0">
              <a:solidFill>
                <a:srgbClr val="FF0000"/>
              </a:solidFill>
              <a:latin typeface="宋体" panose="02010600030101010101" pitchFamily="2" charset="-122"/>
              <a:ea typeface="宋体" panose="02010600030101010101" pitchFamily="2" charset="-122"/>
            </a:endParaRPr>
          </a:p>
        </p:txBody>
      </p:sp>
      <p:sp>
        <p:nvSpPr>
          <p:cNvPr id="8" name="Rectangle 8"/>
          <p:cNvSpPr>
            <a:spLocks noChangeArrowheads="1"/>
          </p:cNvSpPr>
          <p:nvPr/>
        </p:nvSpPr>
        <p:spPr bwMode="auto">
          <a:xfrm>
            <a:off x="2918597" y="5730018"/>
            <a:ext cx="494046" cy="461665"/>
          </a:xfrm>
          <a:prstGeom prst="rect">
            <a:avLst/>
          </a:prstGeom>
        </p:spPr>
        <p:txBody>
          <a:bodyPr wrap="none" anchor="ctr">
            <a:spAutoFit/>
          </a:bodyPr>
          <a:lstStyle/>
          <a:p>
            <a:pPr eaLnBrk="0" hangingPunct="0">
              <a:lnSpc>
                <a:spcPct val="100000"/>
              </a:lnSpc>
            </a:pPr>
            <a:r>
              <a:rPr lang="zh-CN" altLang="en-US" sz="2400" b="1" dirty="0" smtClean="0">
                <a:solidFill>
                  <a:srgbClr val="FF0000"/>
                </a:solidFill>
                <a:latin typeface="宋体" panose="02010600030101010101" pitchFamily="2" charset="-122"/>
                <a:ea typeface="宋体" panose="02010600030101010101" pitchFamily="2" charset="-122"/>
              </a:rPr>
              <a:t>多</a:t>
            </a:r>
            <a:endParaRPr lang="zh-CN" altLang="en-US"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5485797"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3</a:t>
            </a:r>
            <a:r>
              <a:rPr lang="zh-CN" altLang="en-US" b="1" dirty="0" smtClean="0">
                <a:solidFill>
                  <a:schemeClr val="tx1"/>
                </a:solidFill>
                <a:latin typeface="微软雅黑" panose="020B0503020204020204" charset="-122"/>
                <a:ea typeface="微软雅黑" panose="020B0503020204020204" charset="-122"/>
              </a:rPr>
              <a:t>节  电磁铁　电磁继电器</a:t>
            </a:r>
            <a:endParaRPr lang="zh-CN" altLang="en-US" dirty="0">
              <a:solidFill>
                <a:schemeClr val="tx1"/>
              </a:solidFill>
              <a:latin typeface="微软雅黑" panose="020B0503020204020204" charset="-122"/>
              <a:ea typeface="微软雅黑" panose="020B0503020204020204" charset="-122"/>
            </a:endParaRPr>
          </a:p>
        </p:txBody>
      </p:sp>
      <p:sp>
        <p:nvSpPr>
          <p:cNvPr id="3" name="Rectangle 10"/>
          <p:cNvSpPr/>
          <p:nvPr/>
        </p:nvSpPr>
        <p:spPr>
          <a:xfrm>
            <a:off x="483418" y="1096348"/>
            <a:ext cx="3280065" cy="5320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40000"/>
              </a:lnSpc>
              <a:spcBef>
                <a:spcPct val="0"/>
              </a:spcBef>
              <a:buNone/>
            </a:pPr>
            <a:r>
              <a:rPr lang="zh-CN" altLang="en-US" sz="2400" b="1" dirty="0" smtClean="0">
                <a:solidFill>
                  <a:srgbClr val="F1AF00"/>
                </a:solidFill>
                <a:latin typeface="宋体" panose="02010600030101010101" pitchFamily="2" charset="-122"/>
                <a:ea typeface="宋体" panose="02010600030101010101" pitchFamily="2" charset="-122"/>
              </a:rPr>
              <a:t>学点</a:t>
            </a:r>
            <a:r>
              <a:rPr lang="en-US" altLang="zh-CN" sz="2400" b="1" dirty="0" smtClean="0">
                <a:solidFill>
                  <a:srgbClr val="F1AF00"/>
                </a:solidFill>
                <a:latin typeface="宋体" panose="02010600030101010101" pitchFamily="2" charset="-122"/>
                <a:ea typeface="宋体" panose="02010600030101010101" pitchFamily="2" charset="-122"/>
              </a:rPr>
              <a:t>3</a:t>
            </a:r>
            <a:r>
              <a:rPr lang="zh-CN" altLang="en-US" sz="2400" b="1" dirty="0" smtClean="0">
                <a:solidFill>
                  <a:srgbClr val="F1AF00"/>
                </a:solidFill>
                <a:latin typeface="宋体" panose="02010600030101010101" pitchFamily="2" charset="-122"/>
                <a:ea typeface="宋体" panose="02010600030101010101" pitchFamily="2" charset="-122"/>
              </a:rPr>
              <a:t>　电磁铁的应用 </a:t>
            </a:r>
            <a:endParaRPr lang="zh-CN" altLang="en-US" sz="2400" b="1" dirty="0" smtClean="0">
              <a:solidFill>
                <a:srgbClr val="F1AF00"/>
              </a:solidFill>
              <a:latin typeface="宋体" panose="02010600030101010101" pitchFamily="2" charset="-122"/>
              <a:ea typeface="宋体" panose="02010600030101010101" pitchFamily="2" charset="-122"/>
            </a:endParaRPr>
          </a:p>
        </p:txBody>
      </p:sp>
      <p:pic>
        <p:nvPicPr>
          <p:cNvPr id="4" name="Picture 4"/>
          <p:cNvPicPr>
            <a:picLocks noChangeAspect="1"/>
          </p:cNvPicPr>
          <p:nvPr/>
        </p:nvPicPr>
        <p:blipFill>
          <a:blip r:embed="rId1" cstate="print"/>
          <a:stretch>
            <a:fillRect/>
          </a:stretch>
        </p:blipFill>
        <p:spPr>
          <a:xfrm>
            <a:off x="322763" y="1096993"/>
            <a:ext cx="84455" cy="414020"/>
          </a:xfrm>
          <a:prstGeom prst="rect">
            <a:avLst/>
          </a:prstGeom>
          <a:noFill/>
          <a:ln w="9525">
            <a:noFill/>
          </a:ln>
        </p:spPr>
      </p:pic>
      <p:sp>
        <p:nvSpPr>
          <p:cNvPr id="5" name="Rectangle 4"/>
          <p:cNvSpPr>
            <a:spLocks noChangeArrowheads="1"/>
          </p:cNvSpPr>
          <p:nvPr/>
        </p:nvSpPr>
        <p:spPr bwMode="auto">
          <a:xfrm>
            <a:off x="568283" y="2016983"/>
            <a:ext cx="9264075" cy="676660"/>
          </a:xfrm>
          <a:prstGeom prst="rect">
            <a:avLst/>
          </a:prstGeom>
          <a:noFill/>
          <a:ln w="9525" algn="ctr">
            <a:noFill/>
            <a:miter lim="800000"/>
          </a:ln>
          <a:effectLst/>
        </p:spPr>
        <p:txBody>
          <a:bodyPr wrap="none" anchor="ctr">
            <a:spAutoFit/>
          </a:bodyPr>
          <a:lstStyle/>
          <a:p>
            <a:pPr>
              <a:lnSpc>
                <a:spcPct val="150000"/>
              </a:lnSpc>
            </a:pPr>
            <a:r>
              <a:rPr lang="zh-CN" altLang="en-US" sz="3000" b="1" dirty="0">
                <a:latin typeface="宋体" panose="02010600030101010101" pitchFamily="2" charset="-122"/>
                <a:ea typeface="宋体" panose="02010600030101010101" pitchFamily="2" charset="-122"/>
                <a:cs typeface="Times New Roman" panose="02020603050405020304" pitchFamily="18" charset="0"/>
              </a:rPr>
              <a:t>问题：试着阐述电磁铁在生产、生活中有哪些应用。 </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6" name="Rectangle 5"/>
          <p:cNvSpPr>
            <a:spLocks noChangeArrowheads="1"/>
          </p:cNvSpPr>
          <p:nvPr/>
        </p:nvSpPr>
        <p:spPr bwMode="auto">
          <a:xfrm>
            <a:off x="657483" y="3003722"/>
            <a:ext cx="10883728" cy="1292662"/>
          </a:xfrm>
          <a:prstGeom prst="rect">
            <a:avLst/>
          </a:prstGeom>
          <a:noFill/>
          <a:ln w="9525" algn="ctr">
            <a:noFill/>
            <a:miter lim="800000"/>
          </a:ln>
          <a:effectLst/>
        </p:spPr>
        <p:txBody>
          <a:bodyPr wrap="square" anchor="ctr">
            <a:spAutoFit/>
          </a:bodyPr>
          <a:lstStyle/>
          <a:p>
            <a:pPr>
              <a:lnSpc>
                <a:spcPct val="150000"/>
              </a:lnSpc>
            </a:pPr>
            <a:r>
              <a:rPr lang="en-US" altLang="zh-CN" sz="2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答案</a:t>
            </a:r>
            <a:r>
              <a:rPr lang="en-US" altLang="zh-CN" sz="26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2600" b="1" dirty="0">
                <a:latin typeface="仿宋" panose="02010609060101010101" pitchFamily="49" charset="-122"/>
                <a:ea typeface="仿宋" panose="02010609060101010101" pitchFamily="49" charset="-122"/>
                <a:cs typeface="Times New Roman" panose="02020603050405020304" pitchFamily="18" charset="0"/>
              </a:rPr>
              <a:t>电磁铁在生产、生活中应用十分广泛，例如磁悬浮列车、电磁起重机、电铃、电话、电磁继电器中都应用了电磁铁。 </a:t>
            </a:r>
            <a:endParaRPr lang="zh-CN" altLang="en-US" sz="2600" b="1" dirty="0">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3519</Words>
  <Application>WPS 演示</Application>
  <PresentationFormat>自定义</PresentationFormat>
  <Paragraphs>315</Paragraphs>
  <Slides>26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微软雅黑</vt:lpstr>
      <vt:lpstr>华文新魏</vt:lpstr>
      <vt:lpstr>Times New Roman</vt:lpstr>
      <vt:lpstr>黑体</vt:lpstr>
      <vt:lpstr>仿宋</vt:lpstr>
      <vt:lpstr>Arial Unicode MS</vt:lpstr>
      <vt:lpstr>Calibri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qw</cp:lastModifiedBy>
  <cp:revision>43</cp:revision>
  <dcterms:created xsi:type="dcterms:W3CDTF">2018-02-07T04:46:00Z</dcterms:created>
  <dcterms:modified xsi:type="dcterms:W3CDTF">2018-11-04T00:34:05Z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